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1"/>
  </p:notesMasterIdLst>
  <p:handoutMasterIdLst>
    <p:handoutMasterId r:id="rId22"/>
  </p:handoutMasterIdLst>
  <p:sldIdLst>
    <p:sldId id="751" r:id="rId2"/>
    <p:sldId id="1690" r:id="rId3"/>
    <p:sldId id="1691" r:id="rId4"/>
    <p:sldId id="1692" r:id="rId5"/>
    <p:sldId id="1693" r:id="rId6"/>
    <p:sldId id="1694" r:id="rId7"/>
    <p:sldId id="1696" r:id="rId8"/>
    <p:sldId id="1697" r:id="rId9"/>
    <p:sldId id="1698" r:id="rId10"/>
    <p:sldId id="1700" r:id="rId11"/>
    <p:sldId id="1701" r:id="rId12"/>
    <p:sldId id="1702" r:id="rId13"/>
    <p:sldId id="1703" r:id="rId14"/>
    <p:sldId id="1704" r:id="rId15"/>
    <p:sldId id="1705" r:id="rId16"/>
    <p:sldId id="1706" r:id="rId17"/>
    <p:sldId id="1707" r:id="rId18"/>
    <p:sldId id="1709" r:id="rId19"/>
    <p:sldId id="1708" r:id="rId20"/>
  </p:sldIdLst>
  <p:sldSz cx="9144000" cy="6858000" type="screen4x3"/>
  <p:notesSz cx="7315200" cy="9601200"/>
  <p:custDataLst>
    <p:tags r:id="rId23"/>
  </p:custDataLst>
  <p:defaultTextStyle>
    <a:defPPr>
      <a:defRPr lang="en-US"/>
    </a:defPPr>
    <a:lvl1pPr algn="l" rtl="0" fontAlgn="base">
      <a:spcBef>
        <a:spcPct val="0"/>
      </a:spcBef>
      <a:spcAft>
        <a:spcPct val="0"/>
      </a:spcAft>
      <a:defRPr sz="2800" kern="1200">
        <a:solidFill>
          <a:schemeClr val="tx1"/>
        </a:solidFill>
        <a:latin typeface="Arial Rounded MT Bold" pitchFamily="34" charset="0"/>
        <a:ea typeface="+mn-ea"/>
        <a:cs typeface="+mn-cs"/>
      </a:defRPr>
    </a:lvl1pPr>
    <a:lvl2pPr marL="457200" algn="l" rtl="0" fontAlgn="base">
      <a:spcBef>
        <a:spcPct val="0"/>
      </a:spcBef>
      <a:spcAft>
        <a:spcPct val="0"/>
      </a:spcAft>
      <a:defRPr sz="2800" kern="1200">
        <a:solidFill>
          <a:schemeClr val="tx1"/>
        </a:solidFill>
        <a:latin typeface="Arial Rounded MT Bold" pitchFamily="34" charset="0"/>
        <a:ea typeface="+mn-ea"/>
        <a:cs typeface="+mn-cs"/>
      </a:defRPr>
    </a:lvl2pPr>
    <a:lvl3pPr marL="914400" algn="l" rtl="0" fontAlgn="base">
      <a:spcBef>
        <a:spcPct val="0"/>
      </a:spcBef>
      <a:spcAft>
        <a:spcPct val="0"/>
      </a:spcAft>
      <a:defRPr sz="2800" kern="1200">
        <a:solidFill>
          <a:schemeClr val="tx1"/>
        </a:solidFill>
        <a:latin typeface="Arial Rounded MT Bold" pitchFamily="34" charset="0"/>
        <a:ea typeface="+mn-ea"/>
        <a:cs typeface="+mn-cs"/>
      </a:defRPr>
    </a:lvl3pPr>
    <a:lvl4pPr marL="1371600" algn="l" rtl="0" fontAlgn="base">
      <a:spcBef>
        <a:spcPct val="0"/>
      </a:spcBef>
      <a:spcAft>
        <a:spcPct val="0"/>
      </a:spcAft>
      <a:defRPr sz="2800" kern="1200">
        <a:solidFill>
          <a:schemeClr val="tx1"/>
        </a:solidFill>
        <a:latin typeface="Arial Rounded MT Bold" pitchFamily="34" charset="0"/>
        <a:ea typeface="+mn-ea"/>
        <a:cs typeface="+mn-cs"/>
      </a:defRPr>
    </a:lvl4pPr>
    <a:lvl5pPr marL="1828800" algn="l" rtl="0" fontAlgn="base">
      <a:spcBef>
        <a:spcPct val="0"/>
      </a:spcBef>
      <a:spcAft>
        <a:spcPct val="0"/>
      </a:spcAft>
      <a:defRPr sz="2800" kern="1200">
        <a:solidFill>
          <a:schemeClr val="tx1"/>
        </a:solidFill>
        <a:latin typeface="Arial Rounded MT Bold" pitchFamily="34" charset="0"/>
        <a:ea typeface="+mn-ea"/>
        <a:cs typeface="+mn-cs"/>
      </a:defRPr>
    </a:lvl5pPr>
    <a:lvl6pPr marL="2286000" algn="l" defTabSz="914400" rtl="0" eaLnBrk="1" latinLnBrk="0" hangingPunct="1">
      <a:defRPr sz="2800" kern="1200">
        <a:solidFill>
          <a:schemeClr val="tx1"/>
        </a:solidFill>
        <a:latin typeface="Arial Rounded MT Bold" pitchFamily="34" charset="0"/>
        <a:ea typeface="+mn-ea"/>
        <a:cs typeface="+mn-cs"/>
      </a:defRPr>
    </a:lvl6pPr>
    <a:lvl7pPr marL="2743200" algn="l" defTabSz="914400" rtl="0" eaLnBrk="1" latinLnBrk="0" hangingPunct="1">
      <a:defRPr sz="2800" kern="1200">
        <a:solidFill>
          <a:schemeClr val="tx1"/>
        </a:solidFill>
        <a:latin typeface="Arial Rounded MT Bold" pitchFamily="34" charset="0"/>
        <a:ea typeface="+mn-ea"/>
        <a:cs typeface="+mn-cs"/>
      </a:defRPr>
    </a:lvl7pPr>
    <a:lvl8pPr marL="3200400" algn="l" defTabSz="914400" rtl="0" eaLnBrk="1" latinLnBrk="0" hangingPunct="1">
      <a:defRPr sz="2800" kern="1200">
        <a:solidFill>
          <a:schemeClr val="tx1"/>
        </a:solidFill>
        <a:latin typeface="Arial Rounded MT Bold" pitchFamily="34" charset="0"/>
        <a:ea typeface="+mn-ea"/>
        <a:cs typeface="+mn-cs"/>
      </a:defRPr>
    </a:lvl8pPr>
    <a:lvl9pPr marL="3657600" algn="l" defTabSz="914400" rtl="0" eaLnBrk="1" latinLnBrk="0" hangingPunct="1">
      <a:defRPr sz="2800" kern="1200">
        <a:solidFill>
          <a:schemeClr val="tx1"/>
        </a:solidFill>
        <a:latin typeface="Arial Rounded MT Bold" pitchFamily="34" charset="0"/>
        <a:ea typeface="+mn-ea"/>
        <a:cs typeface="+mn-cs"/>
      </a:defRPr>
    </a:lvl9pPr>
  </p:defaultTextStyle>
  <p:extLst>
    <p:ext uri="{521415D9-36F7-43E2-AB2F-B90AF26B5E84}">
      <p14:sectionLst xmlns:p14="http://schemas.microsoft.com/office/powerpoint/2010/main">
        <p14:section name="Default Section" id="{6715BA82-9890-4D48-B9A2-44C6E60892BE}">
          <p14:sldIdLst>
            <p14:sldId id="751"/>
            <p14:sldId id="1690"/>
            <p14:sldId id="1691"/>
            <p14:sldId id="1692"/>
            <p14:sldId id="1693"/>
            <p14:sldId id="1694"/>
            <p14:sldId id="1696"/>
            <p14:sldId id="1697"/>
            <p14:sldId id="1698"/>
            <p14:sldId id="1700"/>
            <p14:sldId id="1701"/>
            <p14:sldId id="1702"/>
            <p14:sldId id="1703"/>
            <p14:sldId id="1704"/>
            <p14:sldId id="1705"/>
            <p14:sldId id="1706"/>
            <p14:sldId id="1707"/>
            <p14:sldId id="1709"/>
            <p14:sldId id="170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B0000"/>
    <a:srgbClr val="674D26"/>
    <a:srgbClr val="CCC700"/>
    <a:srgbClr val="D5D000"/>
    <a:srgbClr val="AC0000"/>
    <a:srgbClr val="FF3232"/>
    <a:srgbClr val="FFFF66"/>
    <a:srgbClr val="FFFF99"/>
    <a:srgbClr val="FF8F3B"/>
    <a:srgbClr val="FF79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20" autoAdjust="0"/>
    <p:restoredTop sz="90374" autoAdjust="0"/>
  </p:normalViewPr>
  <p:slideViewPr>
    <p:cSldViewPr snapToGrid="0">
      <p:cViewPr>
        <p:scale>
          <a:sx n="40" d="100"/>
          <a:sy n="40" d="100"/>
        </p:scale>
        <p:origin x="-634" y="-274"/>
      </p:cViewPr>
      <p:guideLst>
        <p:guide orient="horz" pos="2484"/>
        <p:guide pos="1503"/>
      </p:guideLst>
    </p:cSldViewPr>
  </p:slideViewPr>
  <p:outlineViewPr>
    <p:cViewPr>
      <p:scale>
        <a:sx n="33" d="100"/>
        <a:sy n="33" d="100"/>
      </p:scale>
      <p:origin x="0" y="168"/>
    </p:cViewPr>
  </p:outlineViewPr>
  <p:notesTextViewPr>
    <p:cViewPr>
      <p:scale>
        <a:sx n="100" d="100"/>
        <a:sy n="100" d="100"/>
      </p:scale>
      <p:origin x="0" y="0"/>
    </p:cViewPr>
  </p:notesTextViewPr>
  <p:sorterViewPr>
    <p:cViewPr>
      <p:scale>
        <a:sx n="75" d="100"/>
        <a:sy n="75" d="100"/>
      </p:scale>
      <p:origin x="0" y="2256"/>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90488"/>
            <a:ext cx="3168650" cy="298450"/>
          </a:xfrm>
          <a:prstGeom prst="rect">
            <a:avLst/>
          </a:prstGeom>
          <a:noFill/>
          <a:ln w="38100">
            <a:noFill/>
            <a:miter lim="800000"/>
            <a:headEnd/>
            <a:tailEnd/>
          </a:ln>
          <a:effectLst/>
        </p:spPr>
        <p:txBody>
          <a:bodyPr vert="horz" wrap="square" lIns="289948" tIns="48324" rIns="289948" bIns="48324" numCol="1" anchor="ctr" anchorCtr="0" compatLnSpc="1">
            <a:prstTxWarp prst="textNoShape">
              <a:avLst/>
            </a:prstTxWarp>
            <a:spAutoFit/>
          </a:bodyPr>
          <a:lstStyle>
            <a:lvl1pPr defTabSz="965840" eaLnBrk="0" hangingPunct="0">
              <a:defRPr sz="1300"/>
            </a:lvl1pPr>
          </a:lstStyle>
          <a:p>
            <a:pPr>
              <a:defRPr/>
            </a:pPr>
            <a:endParaRPr lang="en-US"/>
          </a:p>
        </p:txBody>
      </p:sp>
      <p:sp>
        <p:nvSpPr>
          <p:cNvPr id="96259" name="Rectangle 3"/>
          <p:cNvSpPr>
            <a:spLocks noGrp="1" noChangeArrowheads="1"/>
          </p:cNvSpPr>
          <p:nvPr>
            <p:ph type="dt" sz="quarter" idx="1"/>
          </p:nvPr>
        </p:nvSpPr>
        <p:spPr bwMode="auto">
          <a:xfrm>
            <a:off x="4146550" y="90488"/>
            <a:ext cx="3168650" cy="298450"/>
          </a:xfrm>
          <a:prstGeom prst="rect">
            <a:avLst/>
          </a:prstGeom>
          <a:noFill/>
          <a:ln w="38100">
            <a:noFill/>
            <a:miter lim="800000"/>
            <a:headEnd/>
            <a:tailEnd/>
          </a:ln>
          <a:effectLst/>
        </p:spPr>
        <p:txBody>
          <a:bodyPr vert="horz" wrap="square" lIns="289948" tIns="48324" rIns="289948" bIns="48324" numCol="1" anchor="ctr" anchorCtr="0" compatLnSpc="1">
            <a:prstTxWarp prst="textNoShape">
              <a:avLst/>
            </a:prstTxWarp>
            <a:spAutoFit/>
          </a:bodyPr>
          <a:lstStyle>
            <a:lvl1pPr algn="r" defTabSz="965840" eaLnBrk="0" hangingPunct="0">
              <a:defRPr sz="1300"/>
            </a:lvl1pPr>
          </a:lstStyle>
          <a:p>
            <a:pPr>
              <a:defRPr/>
            </a:pPr>
            <a:endParaRPr lang="en-US"/>
          </a:p>
        </p:txBody>
      </p:sp>
      <p:sp>
        <p:nvSpPr>
          <p:cNvPr id="96260" name="Rectangle 4"/>
          <p:cNvSpPr>
            <a:spLocks noGrp="1" noChangeArrowheads="1"/>
          </p:cNvSpPr>
          <p:nvPr>
            <p:ph type="ftr" sz="quarter" idx="2"/>
          </p:nvPr>
        </p:nvSpPr>
        <p:spPr bwMode="auto">
          <a:xfrm>
            <a:off x="0" y="9302750"/>
            <a:ext cx="3168650" cy="298450"/>
          </a:xfrm>
          <a:prstGeom prst="rect">
            <a:avLst/>
          </a:prstGeom>
          <a:noFill/>
          <a:ln w="38100">
            <a:noFill/>
            <a:miter lim="800000"/>
            <a:headEnd/>
            <a:tailEnd/>
          </a:ln>
          <a:effectLst/>
        </p:spPr>
        <p:txBody>
          <a:bodyPr vert="horz" wrap="square" lIns="289948" tIns="48324" rIns="289948" bIns="48324" numCol="1" anchor="b" anchorCtr="0" compatLnSpc="1">
            <a:prstTxWarp prst="textNoShape">
              <a:avLst/>
            </a:prstTxWarp>
            <a:spAutoFit/>
          </a:bodyPr>
          <a:lstStyle>
            <a:lvl1pPr defTabSz="965840" eaLnBrk="0" hangingPunct="0">
              <a:defRPr sz="1300"/>
            </a:lvl1pPr>
          </a:lstStyle>
          <a:p>
            <a:pPr>
              <a:defRPr/>
            </a:pPr>
            <a:endParaRPr lang="en-US"/>
          </a:p>
        </p:txBody>
      </p:sp>
      <p:sp>
        <p:nvSpPr>
          <p:cNvPr id="96261" name="Rectangle 5"/>
          <p:cNvSpPr>
            <a:spLocks noGrp="1" noChangeArrowheads="1"/>
          </p:cNvSpPr>
          <p:nvPr>
            <p:ph type="sldNum" sz="quarter" idx="3"/>
          </p:nvPr>
        </p:nvSpPr>
        <p:spPr bwMode="auto">
          <a:xfrm>
            <a:off x="4146550" y="9302750"/>
            <a:ext cx="3168650" cy="298450"/>
          </a:xfrm>
          <a:prstGeom prst="rect">
            <a:avLst/>
          </a:prstGeom>
          <a:noFill/>
          <a:ln w="38100">
            <a:noFill/>
            <a:miter lim="800000"/>
            <a:headEnd/>
            <a:tailEnd/>
          </a:ln>
          <a:effectLst/>
        </p:spPr>
        <p:txBody>
          <a:bodyPr vert="horz" wrap="square" lIns="289948" tIns="48324" rIns="289948" bIns="48324" numCol="1" anchor="b" anchorCtr="0" compatLnSpc="1">
            <a:prstTxWarp prst="textNoShape">
              <a:avLst/>
            </a:prstTxWarp>
            <a:spAutoFit/>
          </a:bodyPr>
          <a:lstStyle>
            <a:lvl1pPr algn="r" defTabSz="965840" eaLnBrk="0" hangingPunct="0">
              <a:defRPr sz="1300"/>
            </a:lvl1pPr>
          </a:lstStyle>
          <a:p>
            <a:pPr>
              <a:defRPr/>
            </a:pPr>
            <a:fld id="{77CF752B-9B03-4D6C-A63F-07E5B6E1ED84}" type="slidenum">
              <a:rPr lang="en-US"/>
              <a:pPr>
                <a:defRPr/>
              </a:pPr>
              <a:t>‹#›</a:t>
            </a:fld>
            <a:endParaRPr lang="en-US"/>
          </a:p>
        </p:txBody>
      </p:sp>
    </p:spTree>
    <p:extLst>
      <p:ext uri="{BB962C8B-B14F-4D97-AF65-F5344CB8AC3E}">
        <p14:creationId xmlns:p14="http://schemas.microsoft.com/office/powerpoint/2010/main" val="167799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68650" cy="481013"/>
          </a:xfrm>
          <a:prstGeom prst="rect">
            <a:avLst/>
          </a:prstGeom>
          <a:noFill/>
          <a:ln w="9525">
            <a:noFill/>
            <a:miter lim="800000"/>
            <a:headEnd/>
            <a:tailEnd/>
          </a:ln>
          <a:effectLst/>
        </p:spPr>
        <p:txBody>
          <a:bodyPr vert="horz" wrap="square" lIns="96649" tIns="48324" rIns="96649" bIns="48324" numCol="1" anchor="t" anchorCtr="0" compatLnSpc="1">
            <a:prstTxWarp prst="textNoShape">
              <a:avLst/>
            </a:prstTxWarp>
          </a:bodyPr>
          <a:lstStyle>
            <a:lvl1pPr defTabSz="965840" eaLnBrk="0" hangingPunct="0">
              <a:defRPr sz="1300" b="1"/>
            </a:lvl1pPr>
          </a:lstStyle>
          <a:p>
            <a:pPr>
              <a:defRPr/>
            </a:pPr>
            <a:endParaRPr lang="en-US"/>
          </a:p>
        </p:txBody>
      </p:sp>
      <p:sp>
        <p:nvSpPr>
          <p:cNvPr id="6147" name="Rectangle 3"/>
          <p:cNvSpPr>
            <a:spLocks noGrp="1" noChangeArrowheads="1"/>
          </p:cNvSpPr>
          <p:nvPr>
            <p:ph type="dt" idx="1"/>
          </p:nvPr>
        </p:nvSpPr>
        <p:spPr bwMode="auto">
          <a:xfrm>
            <a:off x="4146550" y="0"/>
            <a:ext cx="3168650" cy="481013"/>
          </a:xfrm>
          <a:prstGeom prst="rect">
            <a:avLst/>
          </a:prstGeom>
          <a:noFill/>
          <a:ln w="9525">
            <a:noFill/>
            <a:miter lim="800000"/>
            <a:headEnd/>
            <a:tailEnd/>
          </a:ln>
          <a:effectLst/>
        </p:spPr>
        <p:txBody>
          <a:bodyPr vert="horz" wrap="square" lIns="96649" tIns="48324" rIns="96649" bIns="48324" numCol="1" anchor="t" anchorCtr="0" compatLnSpc="1">
            <a:prstTxWarp prst="textNoShape">
              <a:avLst/>
            </a:prstTxWarp>
          </a:bodyPr>
          <a:lstStyle>
            <a:lvl1pPr algn="r" defTabSz="965840" eaLnBrk="0" hangingPunct="0">
              <a:defRPr sz="1300" b="1"/>
            </a:lvl1pPr>
          </a:lstStyle>
          <a:p>
            <a:pPr>
              <a:defRPr/>
            </a:pPr>
            <a:endParaRPr lang="en-US"/>
          </a:p>
        </p:txBody>
      </p:sp>
      <p:sp>
        <p:nvSpPr>
          <p:cNvPr id="63492"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74725" y="4560888"/>
            <a:ext cx="5365750" cy="4321175"/>
          </a:xfrm>
          <a:prstGeom prst="rect">
            <a:avLst/>
          </a:prstGeom>
          <a:noFill/>
          <a:ln w="9525">
            <a:noFill/>
            <a:miter lim="800000"/>
            <a:headEnd/>
            <a:tailEnd/>
          </a:ln>
          <a:effectLst/>
        </p:spPr>
        <p:txBody>
          <a:bodyPr vert="horz" wrap="square" lIns="96649" tIns="48324" rIns="96649" bIns="48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0188"/>
            <a:ext cx="3168650" cy="481012"/>
          </a:xfrm>
          <a:prstGeom prst="rect">
            <a:avLst/>
          </a:prstGeom>
          <a:noFill/>
          <a:ln w="9525">
            <a:noFill/>
            <a:miter lim="800000"/>
            <a:headEnd/>
            <a:tailEnd/>
          </a:ln>
          <a:effectLst/>
        </p:spPr>
        <p:txBody>
          <a:bodyPr vert="horz" wrap="square" lIns="96649" tIns="48324" rIns="96649" bIns="48324" numCol="1" anchor="b" anchorCtr="0" compatLnSpc="1">
            <a:prstTxWarp prst="textNoShape">
              <a:avLst/>
            </a:prstTxWarp>
          </a:bodyPr>
          <a:lstStyle>
            <a:lvl1pPr defTabSz="965840" eaLnBrk="0" hangingPunct="0">
              <a:defRPr sz="1300" b="1"/>
            </a:lvl1pPr>
          </a:lstStyle>
          <a:p>
            <a:pPr>
              <a:defRPr/>
            </a:pPr>
            <a:endParaRPr lang="en-US"/>
          </a:p>
        </p:txBody>
      </p:sp>
      <p:sp>
        <p:nvSpPr>
          <p:cNvPr id="6151" name="Rectangle 7"/>
          <p:cNvSpPr>
            <a:spLocks noGrp="1" noChangeArrowheads="1"/>
          </p:cNvSpPr>
          <p:nvPr>
            <p:ph type="sldNum" sz="quarter" idx="5"/>
          </p:nvPr>
        </p:nvSpPr>
        <p:spPr bwMode="auto">
          <a:xfrm>
            <a:off x="4146550" y="9120188"/>
            <a:ext cx="3168650" cy="481012"/>
          </a:xfrm>
          <a:prstGeom prst="rect">
            <a:avLst/>
          </a:prstGeom>
          <a:noFill/>
          <a:ln w="9525">
            <a:noFill/>
            <a:miter lim="800000"/>
            <a:headEnd/>
            <a:tailEnd/>
          </a:ln>
          <a:effectLst/>
        </p:spPr>
        <p:txBody>
          <a:bodyPr vert="horz" wrap="square" lIns="96649" tIns="48324" rIns="96649" bIns="48324" numCol="1" anchor="b" anchorCtr="0" compatLnSpc="1">
            <a:prstTxWarp prst="textNoShape">
              <a:avLst/>
            </a:prstTxWarp>
          </a:bodyPr>
          <a:lstStyle>
            <a:lvl1pPr algn="r" defTabSz="965840" eaLnBrk="0" hangingPunct="0">
              <a:defRPr sz="1300" b="1"/>
            </a:lvl1pPr>
          </a:lstStyle>
          <a:p>
            <a:pPr>
              <a:defRPr/>
            </a:pPr>
            <a:fld id="{07EEB23C-DE70-4752-BFDE-D1C52375554D}" type="slidenum">
              <a:rPr lang="en-US"/>
              <a:pPr>
                <a:defRPr/>
              </a:pPr>
              <a:t>‹#›</a:t>
            </a:fld>
            <a:endParaRPr lang="en-US"/>
          </a:p>
        </p:txBody>
      </p:sp>
    </p:spTree>
    <p:extLst>
      <p:ext uri="{BB962C8B-B14F-4D97-AF65-F5344CB8AC3E}">
        <p14:creationId xmlns:p14="http://schemas.microsoft.com/office/powerpoint/2010/main" val="2929485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Rounded MT Bold"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Rounded MT Bold"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Rounded MT Bold"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Rounded MT Bold"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Rounded MT Bold"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EEB23C-DE70-4752-BFDE-D1C52375554D}" type="slidenum">
              <a:rPr lang="en-US" smtClean="0"/>
              <a:pPr>
                <a:defRPr/>
              </a:pPr>
              <a:t>1</a:t>
            </a:fld>
            <a:endParaRPr lang="en-US"/>
          </a:p>
        </p:txBody>
      </p:sp>
    </p:spTree>
    <p:extLst>
      <p:ext uri="{BB962C8B-B14F-4D97-AF65-F5344CB8AC3E}">
        <p14:creationId xmlns:p14="http://schemas.microsoft.com/office/powerpoint/2010/main" val="45790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375554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7620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7239000" y="6553200"/>
            <a:ext cx="1905000" cy="284163"/>
          </a:xfrm>
          <a:prstGeom prst="rect">
            <a:avLst/>
          </a:prstGeom>
          <a:ln/>
        </p:spPr>
        <p:txBody>
          <a:bodyPr/>
          <a:lstStyle>
            <a:lvl1pPr>
              <a:defRPr/>
            </a:lvl1pPr>
          </a:lstStyle>
          <a:p>
            <a:pPr>
              <a:defRPr/>
            </a:pPr>
            <a:fld id="{34397F8D-F612-45E2-B40D-25C687B5C0D7}" type="datetime1">
              <a:rPr lang="en-US"/>
              <a:pPr>
                <a:defRPr/>
              </a:pPr>
              <a:t>5/13/2012</a:t>
            </a:fld>
            <a:endParaRPr lang="en-US"/>
          </a:p>
        </p:txBody>
      </p:sp>
      <p:sp>
        <p:nvSpPr>
          <p:cNvPr id="4" name="Rectangle 5"/>
          <p:cNvSpPr>
            <a:spLocks noGrp="1" noChangeArrowheads="1"/>
          </p:cNvSpPr>
          <p:nvPr>
            <p:ph type="ftr" sz="quarter" idx="11"/>
          </p:nvPr>
        </p:nvSpPr>
        <p:spPr>
          <a:xfrm>
            <a:off x="3200400" y="6553200"/>
            <a:ext cx="2895600" cy="304800"/>
          </a:xfrm>
          <a:prstGeom prst="rect">
            <a:avLst/>
          </a:prstGeom>
          <a:ln/>
        </p:spPr>
        <p:txBody>
          <a:bodyPr/>
          <a:lstStyle>
            <a:lvl1pPr>
              <a:defRPr/>
            </a:lvl1pPr>
          </a:lstStyle>
          <a:p>
            <a:pPr>
              <a:defRPr/>
            </a:pPr>
            <a:r>
              <a:rPr lang="en-US" smtClean="0"/>
              <a:t>Steven Rudich: www.cs.cmu.edu</a:t>
            </a:r>
            <a:r>
              <a:rPr lang="en-US" dirty="0"/>
              <a:t>/~</a:t>
            </a:r>
            <a:r>
              <a:rPr lang="en-US" dirty="0" err="1"/>
              <a:t>rudich</a:t>
            </a:r>
            <a:endParaRPr lang="en-US" dirty="0"/>
          </a:p>
        </p:txBody>
      </p:sp>
    </p:spTree>
    <p:extLst>
      <p:ext uri="{BB962C8B-B14F-4D97-AF65-F5344CB8AC3E}">
        <p14:creationId xmlns:p14="http://schemas.microsoft.com/office/powerpoint/2010/main" val="1480711020"/>
      </p:ext>
    </p:extLst>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7526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7239000" y="6553200"/>
            <a:ext cx="1905000" cy="284163"/>
          </a:xfrm>
          <a:prstGeom prst="rect">
            <a:avLst/>
          </a:prstGeom>
          <a:ln/>
        </p:spPr>
        <p:txBody>
          <a:bodyPr/>
          <a:lstStyle>
            <a:lvl1pPr>
              <a:defRPr/>
            </a:lvl1pPr>
          </a:lstStyle>
          <a:p>
            <a:pPr>
              <a:defRPr/>
            </a:pPr>
            <a:fld id="{7760F22D-5C80-4C33-B345-22D479AD4708}" type="datetime1">
              <a:rPr lang="en-US"/>
              <a:pPr>
                <a:defRPr/>
              </a:pPr>
              <a:t>5/13/2012</a:t>
            </a:fld>
            <a:endParaRPr lang="en-US"/>
          </a:p>
        </p:txBody>
      </p:sp>
      <p:sp>
        <p:nvSpPr>
          <p:cNvPr id="5" name="Rectangle 5"/>
          <p:cNvSpPr>
            <a:spLocks noGrp="1" noChangeArrowheads="1"/>
          </p:cNvSpPr>
          <p:nvPr>
            <p:ph type="ftr" sz="quarter" idx="11"/>
          </p:nvPr>
        </p:nvSpPr>
        <p:spPr>
          <a:xfrm>
            <a:off x="3200400" y="6553200"/>
            <a:ext cx="2895600" cy="304800"/>
          </a:xfrm>
          <a:prstGeom prst="rect">
            <a:avLst/>
          </a:prstGeom>
          <a:ln/>
        </p:spPr>
        <p:txBody>
          <a:bodyPr/>
          <a:lstStyle>
            <a:lvl1pPr>
              <a:defRPr/>
            </a:lvl1pPr>
          </a:lstStyle>
          <a:p>
            <a:pPr>
              <a:defRPr/>
            </a:pPr>
            <a:r>
              <a:rPr lang="en-US" smtClean="0"/>
              <a:t>Steven Rudich: www.cs.cmu.edu</a:t>
            </a:r>
            <a:r>
              <a:rPr lang="en-US" dirty="0"/>
              <a:t>/~</a:t>
            </a:r>
            <a:r>
              <a:rPr lang="en-US" dirty="0" err="1"/>
              <a:t>rudich</a:t>
            </a:r>
            <a:endParaRPr lang="en-US" dirty="0"/>
          </a:p>
        </p:txBody>
      </p:sp>
    </p:spTree>
    <p:extLst>
      <p:ext uri="{BB962C8B-B14F-4D97-AF65-F5344CB8AC3E}">
        <p14:creationId xmlns:p14="http://schemas.microsoft.com/office/powerpoint/2010/main" val="3599879012"/>
      </p:ext>
    </p:extLst>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B000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Rounded MT Bold" pitchFamily="34" charset="0"/>
        </a:defRPr>
      </a:lvl2pPr>
      <a:lvl3pPr algn="ctr" rtl="0" eaLnBrk="0" fontAlgn="base" hangingPunct="0">
        <a:spcBef>
          <a:spcPct val="0"/>
        </a:spcBef>
        <a:spcAft>
          <a:spcPct val="0"/>
        </a:spcAft>
        <a:defRPr sz="3600">
          <a:solidFill>
            <a:schemeClr val="tx2"/>
          </a:solidFill>
          <a:latin typeface="Arial Rounded MT Bold" pitchFamily="34" charset="0"/>
        </a:defRPr>
      </a:lvl3pPr>
      <a:lvl4pPr algn="ctr" rtl="0" eaLnBrk="0" fontAlgn="base" hangingPunct="0">
        <a:spcBef>
          <a:spcPct val="0"/>
        </a:spcBef>
        <a:spcAft>
          <a:spcPct val="0"/>
        </a:spcAft>
        <a:defRPr sz="3600">
          <a:solidFill>
            <a:schemeClr val="tx2"/>
          </a:solidFill>
          <a:latin typeface="Arial Rounded MT Bold" pitchFamily="34" charset="0"/>
        </a:defRPr>
      </a:lvl4pPr>
      <a:lvl5pPr algn="ctr" rtl="0" eaLnBrk="0" fontAlgn="base" hangingPunct="0">
        <a:spcBef>
          <a:spcPct val="0"/>
        </a:spcBef>
        <a:spcAft>
          <a:spcPct val="0"/>
        </a:spcAft>
        <a:defRPr sz="3600">
          <a:solidFill>
            <a:schemeClr val="tx2"/>
          </a:solidFill>
          <a:latin typeface="Arial Rounded MT Bold" pitchFamily="34" charset="0"/>
        </a:defRPr>
      </a:lvl5pPr>
      <a:lvl6pPr marL="457200" algn="ctr" rtl="0" eaLnBrk="0" fontAlgn="base" hangingPunct="0">
        <a:spcBef>
          <a:spcPct val="0"/>
        </a:spcBef>
        <a:spcAft>
          <a:spcPct val="0"/>
        </a:spcAft>
        <a:defRPr sz="3600">
          <a:solidFill>
            <a:schemeClr val="tx2"/>
          </a:solidFill>
          <a:latin typeface="Arial Rounded MT Bold" pitchFamily="34" charset="0"/>
        </a:defRPr>
      </a:lvl6pPr>
      <a:lvl7pPr marL="914400" algn="ctr" rtl="0" eaLnBrk="0" fontAlgn="base" hangingPunct="0">
        <a:spcBef>
          <a:spcPct val="0"/>
        </a:spcBef>
        <a:spcAft>
          <a:spcPct val="0"/>
        </a:spcAft>
        <a:defRPr sz="3600">
          <a:solidFill>
            <a:schemeClr val="tx2"/>
          </a:solidFill>
          <a:latin typeface="Arial Rounded MT Bold" pitchFamily="34" charset="0"/>
        </a:defRPr>
      </a:lvl7pPr>
      <a:lvl8pPr marL="1371600" algn="ctr" rtl="0" eaLnBrk="0" fontAlgn="base" hangingPunct="0">
        <a:spcBef>
          <a:spcPct val="0"/>
        </a:spcBef>
        <a:spcAft>
          <a:spcPct val="0"/>
        </a:spcAft>
        <a:defRPr sz="3600">
          <a:solidFill>
            <a:schemeClr val="tx2"/>
          </a:solidFill>
          <a:latin typeface="Arial Rounded MT Bold" pitchFamily="34" charset="0"/>
        </a:defRPr>
      </a:lvl8pPr>
      <a:lvl9pPr marL="1828800" algn="ctr" rtl="0" eaLnBrk="0" fontAlgn="base" hangingPunct="0">
        <a:spcBef>
          <a:spcPct val="0"/>
        </a:spcBef>
        <a:spcAft>
          <a:spcPct val="0"/>
        </a:spcAft>
        <a:defRPr sz="3600">
          <a:solidFill>
            <a:schemeClr val="tx2"/>
          </a:solidFill>
          <a:latin typeface="Arial Rounded MT Bold" pitchFamily="34" charset="0"/>
        </a:defRPr>
      </a:lvl9pPr>
    </p:titleStyle>
    <p:bodyStyle>
      <a:lvl1pPr marL="342900" indent="-342900" algn="l" rtl="0" eaLnBrk="0" fontAlgn="base" hangingPunct="0">
        <a:spcBef>
          <a:spcPct val="20000"/>
        </a:spcBef>
        <a:spcAft>
          <a:spcPct val="0"/>
        </a:spcAft>
        <a:buChar char="•"/>
        <a:tabLst>
          <a:tab pos="858838" algn="l"/>
        </a:tabLst>
        <a:defRPr sz="3200">
          <a:solidFill>
            <a:schemeClr val="tx1"/>
          </a:solidFill>
          <a:latin typeface="+mn-lt"/>
          <a:ea typeface="+mn-ea"/>
          <a:cs typeface="+mn-cs"/>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mn-lt"/>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mn-lt"/>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mn-lt"/>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mn-lt"/>
        </a:defRPr>
      </a:lvl5pPr>
      <a:lvl6pPr marL="2112963" indent="-341313" algn="l" rtl="0" eaLnBrk="0" fontAlgn="base" hangingPunct="0">
        <a:spcBef>
          <a:spcPct val="20000"/>
        </a:spcBef>
        <a:spcAft>
          <a:spcPct val="0"/>
        </a:spcAft>
        <a:buChar char="–"/>
        <a:tabLst>
          <a:tab pos="858838" algn="l"/>
        </a:tabLst>
        <a:defRPr sz="2400">
          <a:solidFill>
            <a:schemeClr val="tx1"/>
          </a:solidFill>
          <a:latin typeface="+mn-lt"/>
        </a:defRPr>
      </a:lvl6pPr>
      <a:lvl7pPr marL="2570163" indent="-341313" algn="l" rtl="0" eaLnBrk="0" fontAlgn="base" hangingPunct="0">
        <a:spcBef>
          <a:spcPct val="20000"/>
        </a:spcBef>
        <a:spcAft>
          <a:spcPct val="0"/>
        </a:spcAft>
        <a:buChar char="–"/>
        <a:tabLst>
          <a:tab pos="858838" algn="l"/>
        </a:tabLst>
        <a:defRPr sz="2400">
          <a:solidFill>
            <a:schemeClr val="tx1"/>
          </a:solidFill>
          <a:latin typeface="+mn-lt"/>
        </a:defRPr>
      </a:lvl7pPr>
      <a:lvl8pPr marL="3027363" indent="-341313" algn="l" rtl="0" eaLnBrk="0" fontAlgn="base" hangingPunct="0">
        <a:spcBef>
          <a:spcPct val="20000"/>
        </a:spcBef>
        <a:spcAft>
          <a:spcPct val="0"/>
        </a:spcAft>
        <a:buChar char="–"/>
        <a:tabLst>
          <a:tab pos="858838" algn="l"/>
        </a:tabLst>
        <a:defRPr sz="2400">
          <a:solidFill>
            <a:schemeClr val="tx1"/>
          </a:solidFill>
          <a:latin typeface="+mn-lt"/>
        </a:defRPr>
      </a:lvl8pPr>
      <a:lvl9pPr marL="3484563" indent="-341313" algn="l" rtl="0" eaLnBrk="0" fontAlgn="base" hangingPunct="0">
        <a:spcBef>
          <a:spcPct val="20000"/>
        </a:spcBef>
        <a:spcAft>
          <a:spcPct val="0"/>
        </a:spcAft>
        <a:buChar char="–"/>
        <a:tabLst>
          <a:tab pos="858838" algn="l"/>
        </a:tabLst>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082154" y="90363"/>
            <a:ext cx="697979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50000"/>
              </a:lnSpc>
            </a:pPr>
            <a:r>
              <a:rPr lang="en-US" sz="4000" b="1" dirty="0" smtClean="0">
                <a:solidFill>
                  <a:srgbClr val="FFFF00"/>
                </a:solidFill>
                <a:latin typeface="Arev Sans" pitchFamily="34" charset="0"/>
                <a:ea typeface="Arev Sans" pitchFamily="34" charset="0"/>
                <a:cs typeface="Arev sans bold" pitchFamily="34" charset="0"/>
              </a:rPr>
              <a:t>Optimization problems,</a:t>
            </a:r>
            <a:br>
              <a:rPr lang="en-US" sz="4000" b="1" dirty="0" smtClean="0">
                <a:solidFill>
                  <a:srgbClr val="FFFF00"/>
                </a:solidFill>
                <a:latin typeface="Arev Sans" pitchFamily="34" charset="0"/>
                <a:ea typeface="Arev Sans" pitchFamily="34" charset="0"/>
                <a:cs typeface="Arev sans bold" pitchFamily="34" charset="0"/>
              </a:rPr>
            </a:br>
            <a:r>
              <a:rPr lang="en-US" sz="4000" b="1" dirty="0" err="1">
                <a:solidFill>
                  <a:srgbClr val="FFFF00"/>
                </a:solidFill>
                <a:latin typeface="Arev Sans" pitchFamily="34" charset="0"/>
                <a:ea typeface="Arev Sans" pitchFamily="34" charset="0"/>
                <a:cs typeface="Arev sans bold" pitchFamily="34" charset="0"/>
              </a:rPr>
              <a:t>s</a:t>
            </a:r>
            <a:r>
              <a:rPr lang="en-US" sz="4000" b="1" dirty="0" err="1" smtClean="0">
                <a:solidFill>
                  <a:srgbClr val="FFFF00"/>
                </a:solidFill>
                <a:latin typeface="Arev Sans" pitchFamily="34" charset="0"/>
                <a:ea typeface="Arev Sans" pitchFamily="34" charset="0"/>
                <a:cs typeface="Arev sans bold" pitchFamily="34" charset="0"/>
              </a:rPr>
              <a:t>ubexponential</a:t>
            </a:r>
            <a:r>
              <a:rPr lang="en-US" sz="4000" b="1" dirty="0" smtClean="0">
                <a:solidFill>
                  <a:srgbClr val="FFFF00"/>
                </a:solidFill>
                <a:latin typeface="Arev Sans" pitchFamily="34" charset="0"/>
                <a:ea typeface="Arev Sans" pitchFamily="34" charset="0"/>
                <a:cs typeface="Arev sans bold" pitchFamily="34" charset="0"/>
              </a:rPr>
              <a:t> time,</a:t>
            </a:r>
            <a:br>
              <a:rPr lang="en-US" sz="4000" b="1" dirty="0" smtClean="0">
                <a:solidFill>
                  <a:srgbClr val="FFFF00"/>
                </a:solidFill>
                <a:latin typeface="Arev Sans" pitchFamily="34" charset="0"/>
                <a:ea typeface="Arev Sans" pitchFamily="34" charset="0"/>
                <a:cs typeface="Arev sans bold" pitchFamily="34" charset="0"/>
              </a:rPr>
            </a:br>
            <a:r>
              <a:rPr lang="en-US" sz="4000" b="1" dirty="0" smtClean="0">
                <a:solidFill>
                  <a:srgbClr val="FFFF00"/>
                </a:solidFill>
                <a:latin typeface="Arev Sans" pitchFamily="34" charset="0"/>
                <a:ea typeface="Arev Sans" pitchFamily="34" charset="0"/>
                <a:cs typeface="Arev sans bold" pitchFamily="34" charset="0"/>
              </a:rPr>
              <a:t>&amp; </a:t>
            </a:r>
            <a:r>
              <a:rPr lang="en-US" sz="4000" b="1" dirty="0" err="1" smtClean="0">
                <a:solidFill>
                  <a:srgbClr val="FFFF00"/>
                </a:solidFill>
                <a:latin typeface="Arev Sans" pitchFamily="34" charset="0"/>
                <a:ea typeface="Arev Sans" pitchFamily="34" charset="0"/>
                <a:cs typeface="Arev sans bold" pitchFamily="34" charset="0"/>
              </a:rPr>
              <a:t>Lasserre</a:t>
            </a:r>
            <a:r>
              <a:rPr lang="en-US" sz="4000" b="1" dirty="0" smtClean="0">
                <a:solidFill>
                  <a:srgbClr val="FFFF00"/>
                </a:solidFill>
                <a:latin typeface="Arev Sans" pitchFamily="34" charset="0"/>
                <a:ea typeface="Arev Sans" pitchFamily="34" charset="0"/>
                <a:cs typeface="Arev sans bold" pitchFamily="34" charset="0"/>
              </a:rPr>
              <a:t> algorithms</a:t>
            </a:r>
            <a:endParaRPr lang="en-US" sz="4000" b="1" dirty="0">
              <a:solidFill>
                <a:srgbClr val="FFFF00"/>
              </a:solidFill>
              <a:latin typeface="Arev Sans" pitchFamily="34" charset="0"/>
              <a:ea typeface="Arev Sans" pitchFamily="34" charset="0"/>
              <a:cs typeface="Arev sans bold" pitchFamily="34" charset="0"/>
            </a:endParaRPr>
          </a:p>
        </p:txBody>
      </p:sp>
      <p:sp>
        <p:nvSpPr>
          <p:cNvPr id="8" name="TextBox 7"/>
          <p:cNvSpPr txBox="1"/>
          <p:nvPr/>
        </p:nvSpPr>
        <p:spPr bwMode="auto">
          <a:xfrm>
            <a:off x="581908" y="4603181"/>
            <a:ext cx="3560590"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Featuring work by:</a:t>
            </a:r>
          </a:p>
        </p:txBody>
      </p:sp>
      <p:sp>
        <p:nvSpPr>
          <p:cNvPr id="7" name="TextBox 6"/>
          <p:cNvSpPr txBox="1"/>
          <p:nvPr/>
        </p:nvSpPr>
        <p:spPr bwMode="auto">
          <a:xfrm>
            <a:off x="4737830" y="3538632"/>
            <a:ext cx="3871573"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000" dirty="0" smtClean="0">
                <a:latin typeface="Arev Sans" pitchFamily="34" charset="0"/>
                <a:ea typeface="Arev Sans" pitchFamily="34" charset="0"/>
                <a:cs typeface="Arev sans bold" pitchFamily="34" charset="0"/>
              </a:rPr>
              <a:t>Ryan O’Donnell	CMU</a:t>
            </a:r>
          </a:p>
          <a:p>
            <a:pPr eaLnBrk="1" hangingPunct="1">
              <a:lnSpc>
                <a:spcPct val="120000"/>
              </a:lnSpc>
            </a:pPr>
            <a:r>
              <a:rPr lang="en-US" sz="2000" dirty="0" err="1" smtClean="0">
                <a:latin typeface="Arev Sans" pitchFamily="34" charset="0"/>
                <a:ea typeface="Arev Sans" pitchFamily="34" charset="0"/>
                <a:cs typeface="Arev sans bold" pitchFamily="34" charset="0"/>
              </a:rPr>
              <a:t>Venkat</a:t>
            </a:r>
            <a:r>
              <a:rPr lang="en-US" sz="2000" dirty="0" smtClean="0">
                <a:latin typeface="Arev Sans" pitchFamily="34" charset="0"/>
                <a:ea typeface="Arev Sans" pitchFamily="34" charset="0"/>
                <a:cs typeface="Arev sans bold" pitchFamily="34" charset="0"/>
              </a:rPr>
              <a:t> </a:t>
            </a:r>
            <a:r>
              <a:rPr lang="en-US" sz="2000" dirty="0" err="1" smtClean="0">
                <a:latin typeface="Arev Sans" pitchFamily="34" charset="0"/>
                <a:ea typeface="Arev Sans" pitchFamily="34" charset="0"/>
                <a:cs typeface="Arev sans bold" pitchFamily="34" charset="0"/>
              </a:rPr>
              <a:t>Guruswami</a:t>
            </a:r>
            <a:r>
              <a:rPr lang="en-US" sz="2000" dirty="0" smtClean="0">
                <a:latin typeface="Arev Sans" pitchFamily="34" charset="0"/>
                <a:ea typeface="Arev Sans" pitchFamily="34" charset="0"/>
                <a:cs typeface="Arev sans bold" pitchFamily="34" charset="0"/>
              </a:rPr>
              <a:t>	CMU</a:t>
            </a:r>
          </a:p>
          <a:p>
            <a:pPr eaLnBrk="1" hangingPunct="1">
              <a:lnSpc>
                <a:spcPct val="120000"/>
              </a:lnSpc>
            </a:pPr>
            <a:r>
              <a:rPr lang="en-US" sz="2000" dirty="0" smtClean="0">
                <a:latin typeface="Arev Sans" pitchFamily="34" charset="0"/>
                <a:ea typeface="Arev Sans" pitchFamily="34" charset="0"/>
                <a:cs typeface="Arev sans bold" pitchFamily="34" charset="0"/>
              </a:rPr>
              <a:t>Ali K. </a:t>
            </a:r>
            <a:r>
              <a:rPr lang="en-US" sz="2000" dirty="0" err="1" smtClean="0">
                <a:latin typeface="Arev Sans" pitchFamily="34" charset="0"/>
                <a:ea typeface="Arev Sans" pitchFamily="34" charset="0"/>
                <a:cs typeface="Arev sans bold" pitchFamily="34" charset="0"/>
              </a:rPr>
              <a:t>Sinop</a:t>
            </a:r>
            <a:r>
              <a:rPr lang="en-US" sz="2000" dirty="0" smtClean="0">
                <a:latin typeface="Arev Sans" pitchFamily="34" charset="0"/>
                <a:ea typeface="Arev Sans" pitchFamily="34" charset="0"/>
                <a:cs typeface="Arev sans bold" pitchFamily="34" charset="0"/>
              </a:rPr>
              <a:t>		CMU</a:t>
            </a:r>
          </a:p>
          <a:p>
            <a:pPr eaLnBrk="1" hangingPunct="1">
              <a:lnSpc>
                <a:spcPct val="120000"/>
              </a:lnSpc>
            </a:pPr>
            <a:r>
              <a:rPr lang="en-US" sz="2000" dirty="0" smtClean="0">
                <a:latin typeface="Arev Sans" pitchFamily="34" charset="0"/>
                <a:ea typeface="Arev Sans" pitchFamily="34" charset="0"/>
                <a:cs typeface="Arev sans bold" pitchFamily="34" charset="0"/>
              </a:rPr>
              <a:t>David </a:t>
            </a:r>
            <a:r>
              <a:rPr lang="en-US" sz="2000" dirty="0" err="1" smtClean="0">
                <a:latin typeface="Arev Sans" pitchFamily="34" charset="0"/>
                <a:ea typeface="Arev Sans" pitchFamily="34" charset="0"/>
                <a:cs typeface="Arev sans bold" pitchFamily="34" charset="0"/>
              </a:rPr>
              <a:t>Witmer</a:t>
            </a:r>
            <a:r>
              <a:rPr lang="en-US" sz="2000" dirty="0" smtClean="0">
                <a:latin typeface="Arev Sans" pitchFamily="34" charset="0"/>
                <a:ea typeface="Arev Sans" pitchFamily="34" charset="0"/>
                <a:cs typeface="Arev sans bold" pitchFamily="34" charset="0"/>
              </a:rPr>
              <a:t>		CMU</a:t>
            </a:r>
          </a:p>
          <a:p>
            <a:pPr eaLnBrk="1" hangingPunct="1">
              <a:lnSpc>
                <a:spcPct val="120000"/>
              </a:lnSpc>
            </a:pPr>
            <a:r>
              <a:rPr lang="en-US" sz="2000" dirty="0" smtClean="0">
                <a:latin typeface="Arev Sans" pitchFamily="34" charset="0"/>
                <a:ea typeface="Arev Sans" pitchFamily="34" charset="0"/>
                <a:cs typeface="Arev sans bold" pitchFamily="34" charset="0"/>
              </a:rPr>
              <a:t>John Wright		CMU</a:t>
            </a:r>
            <a:br>
              <a:rPr lang="en-US" sz="2000" dirty="0" smtClean="0">
                <a:latin typeface="Arev Sans" pitchFamily="34" charset="0"/>
                <a:ea typeface="Arev Sans" pitchFamily="34" charset="0"/>
                <a:cs typeface="Arev sans bold" pitchFamily="34" charset="0"/>
              </a:rPr>
            </a:br>
            <a:r>
              <a:rPr lang="en-US" sz="2000" dirty="0" smtClean="0">
                <a:latin typeface="Arev Sans" pitchFamily="34" charset="0"/>
                <a:ea typeface="Arev Sans" pitchFamily="34" charset="0"/>
                <a:cs typeface="Arev sans bold" pitchFamily="34" charset="0"/>
              </a:rPr>
              <a:t>Yuan Zhou		CMU</a:t>
            </a:r>
          </a:p>
          <a:p>
            <a:pPr eaLnBrk="1" hangingPunct="1">
              <a:lnSpc>
                <a:spcPct val="120000"/>
              </a:lnSpc>
            </a:pPr>
            <a:r>
              <a:rPr lang="en-US" sz="2000" dirty="0" smtClean="0">
                <a:latin typeface="Arev Sans" pitchFamily="34" charset="0"/>
                <a:ea typeface="Arev Sans" pitchFamily="34" charset="0"/>
                <a:cs typeface="Arev sans bold" pitchFamily="34" charset="0"/>
              </a:rPr>
              <a:t>Boaz Barak		MSRNE</a:t>
            </a:r>
          </a:p>
          <a:p>
            <a:pPr eaLnBrk="1" hangingPunct="1">
              <a:lnSpc>
                <a:spcPct val="120000"/>
              </a:lnSpc>
            </a:pPr>
            <a:r>
              <a:rPr lang="en-US" sz="2000" dirty="0" smtClean="0">
                <a:latin typeface="Arev Sans" pitchFamily="34" charset="0"/>
                <a:ea typeface="Arev Sans" pitchFamily="34" charset="0"/>
                <a:cs typeface="Arev sans bold" pitchFamily="34" charset="0"/>
              </a:rPr>
              <a:t>David </a:t>
            </a:r>
            <a:r>
              <a:rPr lang="en-US" sz="2000" dirty="0" err="1" smtClean="0">
                <a:latin typeface="Arev Sans" pitchFamily="34" charset="0"/>
                <a:ea typeface="Arev Sans" pitchFamily="34" charset="0"/>
                <a:cs typeface="Arev sans bold" pitchFamily="34" charset="0"/>
              </a:rPr>
              <a:t>Steurer</a:t>
            </a:r>
            <a:r>
              <a:rPr lang="en-US" sz="2000" dirty="0" smtClean="0">
                <a:latin typeface="Arev Sans" pitchFamily="34" charset="0"/>
                <a:ea typeface="Arev Sans" pitchFamily="34" charset="0"/>
                <a:cs typeface="Arev sans bold" pitchFamily="34" charset="0"/>
              </a:rPr>
              <a:t>		MSRNE</a:t>
            </a:r>
          </a:p>
        </p:txBody>
      </p:sp>
    </p:spTree>
    <p:extLst>
      <p:ext uri="{BB962C8B-B14F-4D97-AF65-F5344CB8AC3E}">
        <p14:creationId xmlns:p14="http://schemas.microsoft.com/office/powerpoint/2010/main" val="2157995841"/>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bwMode="auto">
          <a:xfrm>
            <a:off x="277991" y="476351"/>
            <a:ext cx="8547533" cy="3120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Q:  We know that many basic problems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(coloring 3-colorable graphs, 2Sat, etc.)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are at least as hard as </a:t>
            </a:r>
            <a:r>
              <a:rPr lang="en-US" b="1" dirty="0" smtClean="0">
                <a:latin typeface="Arev Sans" pitchFamily="34" charset="0"/>
                <a:ea typeface="Arev Sans" pitchFamily="34" charset="0"/>
                <a:cs typeface="Arev sans bold" pitchFamily="34" charset="0"/>
              </a:rPr>
              <a:t>UG(</a:t>
            </a:r>
            <a:r>
              <a:rPr lang="el-GR" b="1" dirty="0" smtClean="0">
                <a:latin typeface="Arev Sans" pitchFamily="34" charset="0"/>
                <a:ea typeface="Arev Sans" pitchFamily="34" charset="0"/>
                <a:cs typeface="Arev sans bold" pitchFamily="34" charset="0"/>
              </a:rPr>
              <a:t>ϵ</a:t>
            </a:r>
            <a:r>
              <a:rPr lang="en-US" b="1" dirty="0" smtClean="0">
                <a:latin typeface="Arev Sans" pitchFamily="34" charset="0"/>
                <a:ea typeface="Arev Sans" pitchFamily="34" charset="0"/>
                <a:cs typeface="Arev sans bold" pitchFamily="34" charset="0"/>
              </a:rPr>
              <a:t>)</a:t>
            </a:r>
            <a:r>
              <a:rPr lang="en-US" dirty="0" smtClean="0">
                <a:latin typeface="Arev Sans" pitchFamily="34" charset="0"/>
                <a:ea typeface="Arev Sans" pitchFamily="34" charset="0"/>
                <a:cs typeface="Arev sans bold" pitchFamily="34" charset="0"/>
              </a:rPr>
              <a:t>.</a:t>
            </a:r>
            <a:br>
              <a:rPr lang="en-US" dirty="0" smtClean="0">
                <a:latin typeface="Arev Sans" pitchFamily="34" charset="0"/>
                <a:ea typeface="Arev Sans" pitchFamily="34" charset="0"/>
                <a:cs typeface="Arev sans bold" pitchFamily="34" charset="0"/>
              </a:rPr>
            </a:br>
            <a:endParaRPr lang="en-US" sz="1200" dirty="0" smtClean="0">
              <a:latin typeface="Arev Sans" pitchFamily="34" charset="0"/>
              <a:ea typeface="Arev Sans" pitchFamily="34" charset="0"/>
              <a:cs typeface="Arev sans bold" pitchFamily="34" charset="0"/>
            </a:endParaRPr>
          </a:p>
          <a:p>
            <a:pPr eaLnBrk="1" hangingPunct="1">
              <a:lnSpc>
                <a:spcPct val="120000"/>
              </a:lnSpc>
            </a:pPr>
            <a:r>
              <a:rPr lang="en-US" dirty="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Could </a:t>
            </a:r>
            <a:r>
              <a:rPr lang="en-US" b="1" dirty="0" smtClean="0">
                <a:latin typeface="Arev Sans" pitchFamily="34" charset="0"/>
                <a:ea typeface="Arev Sans" pitchFamily="34" charset="0"/>
                <a:cs typeface="Arev sans bold" pitchFamily="34" charset="0"/>
              </a:rPr>
              <a:t>they</a:t>
            </a:r>
            <a:r>
              <a:rPr lang="en-US" dirty="0" smtClean="0">
                <a:latin typeface="Arev Sans" pitchFamily="34" charset="0"/>
                <a:ea typeface="Arev Sans" pitchFamily="34" charset="0"/>
                <a:cs typeface="Arev sans bold" pitchFamily="34" charset="0"/>
              </a:rPr>
              <a:t> </a:t>
            </a:r>
            <a:r>
              <a:rPr lang="en-US" b="1" dirty="0" smtClean="0">
                <a:latin typeface="Arev Sans" pitchFamily="34" charset="0"/>
                <a:ea typeface="Arev Sans" pitchFamily="34" charset="0"/>
                <a:cs typeface="Arev sans bold" pitchFamily="34" charset="0"/>
              </a:rPr>
              <a:t>also</a:t>
            </a:r>
            <a:r>
              <a:rPr lang="en-US" dirty="0" smtClean="0">
                <a:latin typeface="Arev Sans" pitchFamily="34" charset="0"/>
                <a:ea typeface="Arev Sans" pitchFamily="34" charset="0"/>
                <a:cs typeface="Arev sans bold" pitchFamily="34" charset="0"/>
              </a:rPr>
              <a:t> </a:t>
            </a:r>
            <a:r>
              <a:rPr lang="en-US" dirty="0">
                <a:latin typeface="Arev Sans" pitchFamily="34" charset="0"/>
                <a:ea typeface="Arev Sans" pitchFamily="34" charset="0"/>
                <a:cs typeface="Arev sans bold" pitchFamily="34" charset="0"/>
              </a:rPr>
              <a:t>have 2</a:t>
            </a:r>
            <a:r>
              <a:rPr lang="en-US" baseline="30000" dirty="0">
                <a:latin typeface="Arev Sans" pitchFamily="34" charset="0"/>
                <a:ea typeface="Arev Sans" pitchFamily="34" charset="0"/>
                <a:cs typeface="Arev sans bold" pitchFamily="34" charset="0"/>
              </a:rPr>
              <a:t>n</a:t>
            </a:r>
            <a:r>
              <a:rPr lang="el-GR" baseline="50000" dirty="0">
                <a:latin typeface="Arev Sans" pitchFamily="34" charset="0"/>
                <a:ea typeface="Arev Sans" pitchFamily="34" charset="0"/>
                <a:cs typeface="Arev sans bold" pitchFamily="34" charset="0"/>
              </a:rPr>
              <a:t>ϵ</a:t>
            </a:r>
            <a:r>
              <a:rPr lang="en-US" dirty="0" smtClean="0">
                <a:latin typeface="Arev Sans" pitchFamily="34" charset="0"/>
                <a:ea typeface="Arev Sans" pitchFamily="34" charset="0"/>
                <a:cs typeface="Arev sans bold" pitchFamily="34" charset="0"/>
              </a:rPr>
              <a:t>-time algorithms?</a:t>
            </a:r>
          </a:p>
          <a:p>
            <a:pPr eaLnBrk="1" hangingPunct="1">
              <a:lnSpc>
                <a:spcPct val="120000"/>
              </a:lnSpc>
            </a:pPr>
            <a:endParaRPr lang="en-US" sz="1200" dirty="0" smtClean="0">
              <a:latin typeface="Arev Sans" pitchFamily="34" charset="0"/>
              <a:ea typeface="Arev Sans" pitchFamily="34" charset="0"/>
              <a:cs typeface="Arev sans bold" pitchFamily="34" charset="0"/>
            </a:endParaRPr>
          </a:p>
          <a:p>
            <a:pPr eaLnBrk="1" hangingPunct="1">
              <a:lnSpc>
                <a:spcPct val="120000"/>
              </a:lnSpc>
            </a:pPr>
            <a:r>
              <a:rPr lang="en-US" spc="-150" dirty="0" smtClean="0">
                <a:latin typeface="Arev Sans" pitchFamily="34" charset="0"/>
                <a:ea typeface="Arev Sans" pitchFamily="34" charset="0"/>
                <a:cs typeface="Arev sans bold" pitchFamily="34" charset="0"/>
              </a:rPr>
              <a:t>A:    [GS’11,’12]:  progress  for  Balanced-Separator.</a:t>
            </a:r>
            <a:endParaRPr lang="en-US" spc="-150" dirty="0" smtClean="0">
              <a:latin typeface="Arev Sans" pitchFamily="34" charset="0"/>
              <a:ea typeface="Arev Sans" pitchFamily="34" charset="0"/>
              <a:cs typeface="Arev sans bold" pitchFamily="34" charset="0"/>
            </a:endParaRPr>
          </a:p>
        </p:txBody>
      </p:sp>
      <p:sp>
        <p:nvSpPr>
          <p:cNvPr id="12" name="TextBox 11"/>
          <p:cNvSpPr txBox="1"/>
          <p:nvPr/>
        </p:nvSpPr>
        <p:spPr bwMode="auto">
          <a:xfrm>
            <a:off x="277991" y="4133951"/>
            <a:ext cx="4483920"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Q:  How did [ABS] do it?</a:t>
            </a:r>
            <a:endParaRPr lang="en-US" spc="-150" dirty="0" smtClean="0">
              <a:latin typeface="Arev Sans" pitchFamily="34" charset="0"/>
              <a:ea typeface="Arev Sans" pitchFamily="34" charset="0"/>
              <a:cs typeface="Arev sans bold" pitchFamily="34" charset="0"/>
            </a:endParaRPr>
          </a:p>
        </p:txBody>
      </p:sp>
      <p:sp>
        <p:nvSpPr>
          <p:cNvPr id="13" name="TextBox 12"/>
          <p:cNvSpPr txBox="1"/>
          <p:nvPr/>
        </p:nvSpPr>
        <p:spPr bwMode="auto">
          <a:xfrm>
            <a:off x="277991" y="4838599"/>
            <a:ext cx="8024954"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  There algorithm was a bit ad hoc,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but [GS’11], [BRS’11] show how to do it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using the “</a:t>
            </a:r>
            <a:r>
              <a:rPr lang="en-US" b="1" dirty="0" err="1" smtClean="0">
                <a:solidFill>
                  <a:srgbClr val="FFFF00"/>
                </a:solidFill>
                <a:latin typeface="Arev Sans" pitchFamily="34" charset="0"/>
                <a:ea typeface="Arev Sans" pitchFamily="34" charset="0"/>
                <a:cs typeface="Arev sans bold" pitchFamily="34" charset="0"/>
              </a:rPr>
              <a:t>Lasserre</a:t>
            </a:r>
            <a:r>
              <a:rPr lang="en-US" b="1" dirty="0" smtClean="0">
                <a:solidFill>
                  <a:srgbClr val="FFFF00"/>
                </a:solidFill>
                <a:latin typeface="Arev Sans" pitchFamily="34" charset="0"/>
                <a:ea typeface="Arev Sans" pitchFamily="34" charset="0"/>
                <a:cs typeface="Arev sans bold" pitchFamily="34" charset="0"/>
              </a:rPr>
              <a:t> algorithm</a:t>
            </a:r>
            <a:r>
              <a:rPr lang="en-US" dirty="0" smtClean="0">
                <a:latin typeface="Arev Sans" pitchFamily="34" charset="0"/>
                <a:ea typeface="Arev Sans" pitchFamily="34" charset="0"/>
                <a:cs typeface="Arev sans bold" pitchFamily="34" charset="0"/>
              </a:rPr>
              <a:t>”.</a:t>
            </a:r>
            <a:endParaRPr lang="en-US" spc="-150"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157381990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3" end="3"/>
                                            </p:txEl>
                                          </p:spTgt>
                                        </p:tgtEl>
                                        <p:attrNameLst>
                                          <p:attrName>style.visibility</p:attrName>
                                        </p:attrNameLst>
                                      </p:cBhvr>
                                      <p:to>
                                        <p:strVal val="visible"/>
                                      </p:to>
                                    </p:set>
                                    <p:animEffect transition="in" filter="fade">
                                      <p:cBhvr>
                                        <p:cTn id="12" dur="500"/>
                                        <p:tgtEl>
                                          <p:spTgt spid="1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1452428" y="171551"/>
            <a:ext cx="6239209"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err="1" smtClean="0">
                <a:solidFill>
                  <a:srgbClr val="FFFF00"/>
                </a:solidFill>
                <a:latin typeface="Arev Sans" pitchFamily="34" charset="0"/>
                <a:ea typeface="Arev Sans" pitchFamily="34" charset="0"/>
                <a:cs typeface="Arev sans bold" pitchFamily="34" charset="0"/>
              </a:rPr>
              <a:t>Lasserre</a:t>
            </a:r>
            <a:r>
              <a:rPr lang="en-US" sz="3600" dirty="0" smtClean="0">
                <a:solidFill>
                  <a:srgbClr val="FFFF00"/>
                </a:solidFill>
                <a:latin typeface="Arev Sans" pitchFamily="34" charset="0"/>
                <a:ea typeface="Arev Sans" pitchFamily="34" charset="0"/>
                <a:cs typeface="Arev sans bold" pitchFamily="34" charset="0"/>
              </a:rPr>
              <a:t> Algorithm (2001)</a:t>
            </a:r>
            <a:endParaRPr lang="en-US" sz="3200" dirty="0" smtClean="0">
              <a:solidFill>
                <a:srgbClr val="FFFF00"/>
              </a:solidFill>
              <a:latin typeface="Arev Sans" pitchFamily="34" charset="0"/>
              <a:ea typeface="Arev Sans" pitchFamily="34" charset="0"/>
              <a:cs typeface="Arev sans bold" pitchFamily="34" charset="0"/>
            </a:endParaRPr>
          </a:p>
        </p:txBody>
      </p:sp>
      <p:sp>
        <p:nvSpPr>
          <p:cNvPr id="3" name="TextBox 2"/>
          <p:cNvSpPr txBox="1"/>
          <p:nvPr/>
        </p:nvSpPr>
        <p:spPr bwMode="auto">
          <a:xfrm>
            <a:off x="585344" y="1447901"/>
            <a:ext cx="7790915"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 generalization of a generalization of a</a:t>
            </a:r>
            <a:br>
              <a:rPr lang="en-US" dirty="0" smtClean="0">
                <a:latin typeface="Arev Sans" pitchFamily="34" charset="0"/>
                <a:ea typeface="Arev Sans" pitchFamily="34" charset="0"/>
                <a:cs typeface="Arev sans bold" pitchFamily="34" charset="0"/>
              </a:rPr>
            </a:br>
            <a:r>
              <a:rPr lang="en-US" dirty="0" smtClean="0">
                <a:solidFill>
                  <a:srgbClr val="9B0000"/>
                </a:solidFill>
                <a:latin typeface="Arev Sans" pitchFamily="34" charset="0"/>
                <a:ea typeface="Arev Sans" pitchFamily="34" charset="0"/>
                <a:cs typeface="Arev sans bold" pitchFamily="34" charset="0"/>
              </a:rPr>
              <a:t>a</a:t>
            </a:r>
            <a:r>
              <a:rPr lang="en-US" dirty="0" smtClean="0">
                <a:latin typeface="Arev Sans" pitchFamily="34" charset="0"/>
                <a:ea typeface="Arev Sans" pitchFamily="34" charset="0"/>
                <a:cs typeface="Arev sans bold" pitchFamily="34" charset="0"/>
              </a:rPr>
              <a:t> generalization of </a:t>
            </a:r>
            <a:r>
              <a:rPr lang="en-US" b="1" dirty="0" smtClean="0">
                <a:latin typeface="Arev Sans" pitchFamily="34" charset="0"/>
                <a:ea typeface="Arev Sans" pitchFamily="34" charset="0"/>
                <a:cs typeface="Arev sans bold" pitchFamily="34" charset="0"/>
              </a:rPr>
              <a:t>linear programming</a:t>
            </a:r>
            <a:r>
              <a:rPr lang="en-US" dirty="0" smtClean="0">
                <a:latin typeface="Arev Sans" pitchFamily="34" charset="0"/>
                <a:ea typeface="Arev Sans" pitchFamily="34" charset="0"/>
                <a:cs typeface="Arev sans bold" pitchFamily="34" charset="0"/>
              </a:rPr>
              <a:t>.</a:t>
            </a:r>
            <a:endParaRPr lang="en-US" dirty="0" smtClean="0">
              <a:latin typeface="Arev Sans" pitchFamily="34" charset="0"/>
              <a:ea typeface="Arev Sans" pitchFamily="34" charset="0"/>
              <a:cs typeface="Arev sans bold" pitchFamily="34" charset="0"/>
            </a:endParaRPr>
          </a:p>
        </p:txBody>
      </p:sp>
      <p:sp>
        <p:nvSpPr>
          <p:cNvPr id="4" name="TextBox 3"/>
          <p:cNvSpPr txBox="1"/>
          <p:nvPr/>
        </p:nvSpPr>
        <p:spPr bwMode="auto">
          <a:xfrm>
            <a:off x="585344" y="2914751"/>
            <a:ext cx="8143576" cy="10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 generic “black box” algorithmic technique</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you can try on a wide variety of problems.</a:t>
            </a:r>
            <a:endParaRPr lang="en-US" dirty="0" smtClean="0">
              <a:latin typeface="Arev Sans" pitchFamily="34" charset="0"/>
              <a:ea typeface="Arev Sans" pitchFamily="34" charset="0"/>
              <a:cs typeface="Arev sans bold" pitchFamily="34" charset="0"/>
            </a:endParaRPr>
          </a:p>
        </p:txBody>
      </p:sp>
      <p:sp>
        <p:nvSpPr>
          <p:cNvPr id="5" name="TextBox 4"/>
          <p:cNvSpPr txBox="1"/>
          <p:nvPr/>
        </p:nvSpPr>
        <p:spPr bwMode="auto">
          <a:xfrm>
            <a:off x="585344" y="4400651"/>
            <a:ext cx="7851829" cy="216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Comes with a crank you can turn:</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for each k = 1, 2, 3, … you can run a </a:t>
            </a:r>
            <a:br>
              <a:rPr lang="en-US" dirty="0" smtClean="0">
                <a:latin typeface="Arev Sans" pitchFamily="34" charset="0"/>
                <a:ea typeface="Arev Sans" pitchFamily="34" charset="0"/>
                <a:cs typeface="Arev sans bold" pitchFamily="34" charset="0"/>
              </a:rPr>
            </a:br>
            <a:r>
              <a:rPr lang="en-US" dirty="0" smtClean="0">
                <a:solidFill>
                  <a:srgbClr val="FFFF00"/>
                </a:solidFill>
                <a:latin typeface="Arev Sans" pitchFamily="34" charset="0"/>
                <a:ea typeface="Arev Sans" pitchFamily="34" charset="0"/>
                <a:cs typeface="Arev sans bold" pitchFamily="34" charset="0"/>
              </a:rPr>
              <a:t>   </a:t>
            </a:r>
            <a:r>
              <a:rPr lang="en-US" b="1" dirty="0" err="1" smtClean="0">
                <a:solidFill>
                  <a:srgbClr val="FFFF00"/>
                </a:solidFill>
                <a:latin typeface="Arev Sans" pitchFamily="34" charset="0"/>
                <a:ea typeface="Arev Sans" pitchFamily="34" charset="0"/>
                <a:cs typeface="Arev sans bold" pitchFamily="34" charset="0"/>
              </a:rPr>
              <a:t>Lasserre</a:t>
            </a:r>
            <a:r>
              <a:rPr lang="en-US" b="1" dirty="0" smtClean="0">
                <a:solidFill>
                  <a:srgbClr val="FFFF00"/>
                </a:solidFill>
                <a:latin typeface="Arev Sans" pitchFamily="34" charset="0"/>
                <a:ea typeface="Arev Sans" pitchFamily="34" charset="0"/>
                <a:cs typeface="Arev sans bold" pitchFamily="34" charset="0"/>
              </a:rPr>
              <a:t>(k)</a:t>
            </a:r>
            <a:r>
              <a:rPr lang="en-US" dirty="0" smtClean="0">
                <a:latin typeface="Arev Sans" pitchFamily="34" charset="0"/>
                <a:ea typeface="Arev Sans" pitchFamily="34" charset="0"/>
                <a:cs typeface="Arev sans bold" pitchFamily="34" charset="0"/>
              </a:rPr>
              <a:t> algorithm in time ≈ </a:t>
            </a:r>
            <a:r>
              <a:rPr lang="en-US" b="1" dirty="0" err="1" smtClean="0">
                <a:solidFill>
                  <a:srgbClr val="FFFF00"/>
                </a:solidFill>
                <a:latin typeface="Arev Sans" pitchFamily="34" charset="0"/>
                <a:ea typeface="Arev Sans" pitchFamily="34" charset="0"/>
                <a:cs typeface="Arev sans bold" pitchFamily="34" charset="0"/>
              </a:rPr>
              <a:t>n</a:t>
            </a:r>
            <a:r>
              <a:rPr lang="en-US" b="1" baseline="30000" dirty="0" err="1" smtClean="0">
                <a:solidFill>
                  <a:srgbClr val="FFFF00"/>
                </a:solidFill>
                <a:latin typeface="Arev Sans" pitchFamily="34" charset="0"/>
                <a:ea typeface="Arev Sans" pitchFamily="34" charset="0"/>
                <a:cs typeface="Arev sans bold" pitchFamily="34" charset="0"/>
              </a:rPr>
              <a:t>k</a:t>
            </a:r>
            <a:r>
              <a:rPr lang="en-US" dirty="0" smtClean="0">
                <a:latin typeface="Arev Sans" pitchFamily="34" charset="0"/>
                <a:ea typeface="Arev Sans" pitchFamily="34" charset="0"/>
                <a:cs typeface="Arev sans bold" pitchFamily="34" charset="0"/>
              </a:rPr>
              <a:t>.</a:t>
            </a:r>
          </a:p>
          <a:p>
            <a:pPr eaLnBrk="1" hangingPunct="1">
              <a:lnSpc>
                <a:spcPct val="120000"/>
              </a:lnSpc>
            </a:pPr>
            <a:r>
              <a:rPr lang="en-US" dirty="0" smtClean="0">
                <a:latin typeface="Arev Sans" pitchFamily="34" charset="0"/>
                <a:ea typeface="Arev Sans" pitchFamily="34" charset="0"/>
                <a:cs typeface="Arev sans bold" pitchFamily="34" charset="0"/>
              </a:rPr>
              <a:t>   Gives stronger results as you increase k.</a:t>
            </a:r>
            <a:endParaRPr lang="en-US"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203079621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166798" y="353980"/>
            <a:ext cx="8810425"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What we know for many optimization problems:</a:t>
            </a:r>
            <a:endParaRPr lang="en-US" dirty="0" smtClean="0">
              <a:solidFill>
                <a:srgbClr val="FFFF00"/>
              </a:solidFill>
              <a:latin typeface="Arev Sans" pitchFamily="34" charset="0"/>
              <a:ea typeface="Arev Sans" pitchFamily="34" charset="0"/>
              <a:cs typeface="Arev sans bold" pitchFamily="34" charset="0"/>
            </a:endParaRPr>
          </a:p>
        </p:txBody>
      </p:sp>
      <p:cxnSp>
        <p:nvCxnSpPr>
          <p:cNvPr id="4" name="Straight Connector 3"/>
          <p:cNvCxnSpPr/>
          <p:nvPr/>
        </p:nvCxnSpPr>
        <p:spPr bwMode="auto">
          <a:xfrm>
            <a:off x="1181100" y="2705100"/>
            <a:ext cx="0" cy="2971800"/>
          </a:xfrm>
          <a:prstGeom prst="line">
            <a:avLst/>
          </a:prstGeom>
          <a:noFill/>
          <a:ln w="57150"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a:off x="1181100" y="5676900"/>
            <a:ext cx="6210300" cy="0"/>
          </a:xfrm>
          <a:prstGeom prst="line">
            <a:avLst/>
          </a:prstGeom>
          <a:noFill/>
          <a:ln w="57150" cap="flat" cmpd="sng" algn="ctr">
            <a:solidFill>
              <a:schemeClr val="tx1"/>
            </a:solidFill>
            <a:prstDash val="solid"/>
            <a:round/>
            <a:headEnd type="none" w="med" len="med"/>
            <a:tailEnd type="none" w="med" len="med"/>
          </a:ln>
          <a:effectLst/>
        </p:spPr>
      </p:cxnSp>
      <p:sp>
        <p:nvSpPr>
          <p:cNvPr id="7" name="TextBox 6"/>
          <p:cNvSpPr txBox="1"/>
          <p:nvPr/>
        </p:nvSpPr>
        <p:spPr bwMode="auto">
          <a:xfrm>
            <a:off x="7581900" y="5113669"/>
            <a:ext cx="156966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running</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time</a:t>
            </a:r>
            <a:endParaRPr lang="en-US" dirty="0" smtClean="0">
              <a:latin typeface="Arev Sans" pitchFamily="34" charset="0"/>
              <a:ea typeface="Arev Sans" pitchFamily="34" charset="0"/>
              <a:cs typeface="Arev sans bold" pitchFamily="34" charset="0"/>
            </a:endParaRPr>
          </a:p>
        </p:txBody>
      </p:sp>
      <p:sp>
        <p:nvSpPr>
          <p:cNvPr id="9" name="TextBox 8"/>
          <p:cNvSpPr txBox="1"/>
          <p:nvPr/>
        </p:nvSpPr>
        <p:spPr bwMode="auto">
          <a:xfrm>
            <a:off x="377836" y="1385501"/>
            <a:ext cx="160653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solution</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quality</a:t>
            </a:r>
            <a:endParaRPr lang="en-US" dirty="0" smtClean="0">
              <a:latin typeface="Arev Sans" pitchFamily="34" charset="0"/>
              <a:ea typeface="Arev Sans" pitchFamily="34" charset="0"/>
              <a:cs typeface="Arev sans bold" pitchFamily="34" charset="0"/>
            </a:endParaRPr>
          </a:p>
        </p:txBody>
      </p:sp>
      <p:sp>
        <p:nvSpPr>
          <p:cNvPr id="12" name="TextBox 11"/>
          <p:cNvSpPr txBox="1"/>
          <p:nvPr/>
        </p:nvSpPr>
        <p:spPr bwMode="auto">
          <a:xfrm>
            <a:off x="1181100" y="5957105"/>
            <a:ext cx="145103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poly(n)</a:t>
            </a:r>
            <a:endParaRPr lang="en-US" dirty="0" smtClean="0">
              <a:latin typeface="Arev Sans" pitchFamily="34" charset="0"/>
              <a:ea typeface="Arev Sans" pitchFamily="34" charset="0"/>
              <a:cs typeface="Arev sans bold" pitchFamily="34" charset="0"/>
            </a:endParaRPr>
          </a:p>
        </p:txBody>
      </p:sp>
      <p:sp>
        <p:nvSpPr>
          <p:cNvPr id="13" name="TextBox 12"/>
          <p:cNvSpPr txBox="1"/>
          <p:nvPr/>
        </p:nvSpPr>
        <p:spPr bwMode="auto">
          <a:xfrm>
            <a:off x="3155928" y="5957105"/>
            <a:ext cx="111440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err="1" smtClean="0">
                <a:latin typeface="Arev Sans" pitchFamily="34" charset="0"/>
                <a:ea typeface="Arev Sans" pitchFamily="34" charset="0"/>
                <a:cs typeface="Arev sans bold" pitchFamily="34" charset="0"/>
              </a:rPr>
              <a:t>n</a:t>
            </a:r>
            <a:r>
              <a:rPr lang="en-US" baseline="30000" dirty="0" err="1" smtClean="0">
                <a:latin typeface="Arev Sans" pitchFamily="34" charset="0"/>
                <a:ea typeface="Arev Sans" pitchFamily="34" charset="0"/>
                <a:cs typeface="Arev sans bold" pitchFamily="34" charset="0"/>
              </a:rPr>
              <a:t>log</a:t>
            </a:r>
            <a:r>
              <a:rPr lang="en-US" baseline="30000" dirty="0" smtClean="0">
                <a:latin typeface="Arev Sans" pitchFamily="34" charset="0"/>
                <a:ea typeface="Arev Sans" pitchFamily="34" charset="0"/>
                <a:cs typeface="Arev sans bold" pitchFamily="34" charset="0"/>
              </a:rPr>
              <a:t>(n)</a:t>
            </a:r>
            <a:endParaRPr lang="en-US" baseline="30000" dirty="0" smtClean="0">
              <a:latin typeface="Arev Sans" pitchFamily="34" charset="0"/>
              <a:ea typeface="Arev Sans" pitchFamily="34" charset="0"/>
              <a:cs typeface="Arev sans bold" pitchFamily="34" charset="0"/>
            </a:endParaRPr>
          </a:p>
        </p:txBody>
      </p:sp>
      <p:pic>
        <p:nvPicPr>
          <p:cNvPr id="15" name="Picture 14"/>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5128388" y="5998933"/>
            <a:ext cx="605662" cy="368096"/>
          </a:xfrm>
          <a:prstGeom prst="rect">
            <a:avLst/>
          </a:prstGeom>
        </p:spPr>
      </p:pic>
      <p:sp>
        <p:nvSpPr>
          <p:cNvPr id="16" name="TextBox 15"/>
          <p:cNvSpPr txBox="1"/>
          <p:nvPr/>
        </p:nvSpPr>
        <p:spPr bwMode="auto">
          <a:xfrm>
            <a:off x="6741605" y="5957105"/>
            <a:ext cx="566181"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2</a:t>
            </a:r>
            <a:r>
              <a:rPr lang="en-US" baseline="30000" dirty="0" smtClean="0">
                <a:latin typeface="Arev Sans" pitchFamily="34" charset="0"/>
                <a:ea typeface="Arev Sans" pitchFamily="34" charset="0"/>
                <a:cs typeface="Arev sans bold" pitchFamily="34" charset="0"/>
              </a:rPr>
              <a:t>n</a:t>
            </a:r>
            <a:endParaRPr lang="en-US" baseline="30000" dirty="0" smtClean="0">
              <a:latin typeface="Arev Sans" pitchFamily="34" charset="0"/>
              <a:ea typeface="Arev Sans" pitchFamily="34" charset="0"/>
              <a:cs typeface="Arev sans bold" pitchFamily="34" charset="0"/>
            </a:endParaRPr>
          </a:p>
        </p:txBody>
      </p:sp>
      <p:sp>
        <p:nvSpPr>
          <p:cNvPr id="17" name="TextBox 16"/>
          <p:cNvSpPr txBox="1"/>
          <p:nvPr/>
        </p:nvSpPr>
        <p:spPr bwMode="auto">
          <a:xfrm>
            <a:off x="43654" y="4953101"/>
            <a:ext cx="1107997"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Okay</a:t>
            </a:r>
            <a:endParaRPr lang="en-US" dirty="0" smtClean="0">
              <a:latin typeface="Arev Sans" pitchFamily="34" charset="0"/>
              <a:ea typeface="Arev Sans" pitchFamily="34" charset="0"/>
              <a:cs typeface="Arev sans bold" pitchFamily="34" charset="0"/>
            </a:endParaRPr>
          </a:p>
        </p:txBody>
      </p:sp>
      <p:sp>
        <p:nvSpPr>
          <p:cNvPr id="18" name="TextBox 17"/>
          <p:cNvSpPr txBox="1"/>
          <p:nvPr/>
        </p:nvSpPr>
        <p:spPr bwMode="auto">
          <a:xfrm>
            <a:off x="123004" y="2571851"/>
            <a:ext cx="949299"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Opt.</a:t>
            </a:r>
            <a:endParaRPr lang="en-US" dirty="0" smtClean="0">
              <a:latin typeface="Arev Sans" pitchFamily="34" charset="0"/>
              <a:ea typeface="Arev Sans" pitchFamily="34" charset="0"/>
              <a:cs typeface="Arev sans bold" pitchFamily="34" charset="0"/>
            </a:endParaRPr>
          </a:p>
        </p:txBody>
      </p:sp>
      <p:cxnSp>
        <p:nvCxnSpPr>
          <p:cNvPr id="20" name="Straight Connector 19"/>
          <p:cNvCxnSpPr/>
          <p:nvPr/>
        </p:nvCxnSpPr>
        <p:spPr bwMode="auto">
          <a:xfrm>
            <a:off x="1196592" y="5236127"/>
            <a:ext cx="5621213" cy="0"/>
          </a:xfrm>
          <a:prstGeom prst="line">
            <a:avLst/>
          </a:prstGeom>
          <a:noFill/>
          <a:ln w="57150" cap="flat" cmpd="sng" algn="ctr">
            <a:solidFill>
              <a:srgbClr val="FFFF00"/>
            </a:solidFill>
            <a:prstDash val="solid"/>
            <a:round/>
            <a:headEnd type="none" w="med" len="med"/>
            <a:tailEnd type="none" w="med" len="med"/>
          </a:ln>
          <a:effectLst/>
        </p:spPr>
      </p:cxnSp>
      <p:cxnSp>
        <p:nvCxnSpPr>
          <p:cNvPr id="21" name="Straight Connector 20"/>
          <p:cNvCxnSpPr/>
          <p:nvPr/>
        </p:nvCxnSpPr>
        <p:spPr bwMode="auto">
          <a:xfrm>
            <a:off x="6817805" y="2873927"/>
            <a:ext cx="489981" cy="0"/>
          </a:xfrm>
          <a:prstGeom prst="line">
            <a:avLst/>
          </a:prstGeom>
          <a:noFill/>
          <a:ln w="57150" cap="flat" cmpd="sng" algn="ctr">
            <a:solidFill>
              <a:srgbClr val="FFFF00"/>
            </a:solidFill>
            <a:prstDash val="solid"/>
            <a:round/>
            <a:headEnd type="none" w="med" len="med"/>
            <a:tailEnd type="none" w="med" len="med"/>
          </a:ln>
          <a:effectLst/>
        </p:spPr>
      </p:cxnSp>
      <p:cxnSp>
        <p:nvCxnSpPr>
          <p:cNvPr id="25" name="Straight Connector 24"/>
          <p:cNvCxnSpPr/>
          <p:nvPr/>
        </p:nvCxnSpPr>
        <p:spPr bwMode="auto">
          <a:xfrm>
            <a:off x="6817805" y="2873927"/>
            <a:ext cx="0" cy="2362200"/>
          </a:xfrm>
          <a:prstGeom prst="line">
            <a:avLst/>
          </a:prstGeom>
          <a:noFill/>
          <a:ln w="57150" cap="flat" cmpd="sng" algn="ctr">
            <a:solidFill>
              <a:schemeClr val="tx2"/>
            </a:solidFill>
            <a:prstDash val="sysDot"/>
            <a:round/>
            <a:headEnd type="none" w="med" len="med"/>
            <a:tailEnd type="none" w="med" len="med"/>
          </a:ln>
          <a:effectLst/>
        </p:spPr>
      </p:cxnSp>
    </p:spTree>
    <p:extLst>
      <p:ext uri="{BB962C8B-B14F-4D97-AF65-F5344CB8AC3E}">
        <p14:creationId xmlns:p14="http://schemas.microsoft.com/office/powerpoint/2010/main" val="167339458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500"/>
                                        <p:tgtEl>
                                          <p:spTgt spid="1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500"/>
                                        <p:tgtEl>
                                          <p:spTgt spid="21"/>
                                        </p:tgtEl>
                                      </p:cBhvr>
                                    </p:animEffect>
                                  </p:childTnLst>
                                </p:cTn>
                              </p:par>
                              <p:par>
                                <p:cTn id="47" presetID="10" presetClass="entr" presetSubtype="0" fill="hold" nodeType="with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fade">
                                      <p:cBhvr>
                                        <p:cTn id="49" dur="500"/>
                                        <p:tgtEl>
                                          <p:spTgt spid="25"/>
                                        </p:tgtEl>
                                      </p:cBhvr>
                                    </p:animEffect>
                                  </p:childTnLst>
                                </p:cTn>
                              </p:par>
                              <p:par>
                                <p:cTn id="50" presetID="10" presetClass="entr" presetSubtype="0" fill="hold" nodeType="with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P spid="12" grpId="0"/>
      <p:bldP spid="13" grpId="0"/>
      <p:bldP spid="16" grpId="0"/>
      <p:bldP spid="17"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552328" y="353980"/>
            <a:ext cx="8039381" cy="565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What could be the case using </a:t>
            </a:r>
            <a:r>
              <a:rPr lang="en-US" b="1" dirty="0" err="1" smtClean="0">
                <a:solidFill>
                  <a:srgbClr val="FFFF00"/>
                </a:solidFill>
                <a:latin typeface="Arev Sans" pitchFamily="34" charset="0"/>
                <a:ea typeface="Arev Sans" pitchFamily="34" charset="0"/>
                <a:cs typeface="Arev sans bold" pitchFamily="34" charset="0"/>
              </a:rPr>
              <a:t>Lasserre</a:t>
            </a:r>
            <a:r>
              <a:rPr lang="en-US" b="1" dirty="0" smtClean="0">
                <a:solidFill>
                  <a:srgbClr val="FFFF00"/>
                </a:solidFill>
                <a:latin typeface="Arev Sans" pitchFamily="34" charset="0"/>
                <a:ea typeface="Arev Sans" pitchFamily="34" charset="0"/>
                <a:cs typeface="Arev sans bold" pitchFamily="34" charset="0"/>
              </a:rPr>
              <a:t>(k)</a:t>
            </a:r>
            <a:r>
              <a:rPr lang="en-US" dirty="0" smtClean="0">
                <a:solidFill>
                  <a:srgbClr val="FFFF00"/>
                </a:solidFill>
                <a:latin typeface="Arev Sans" pitchFamily="34" charset="0"/>
                <a:ea typeface="Arev Sans" pitchFamily="34" charset="0"/>
                <a:cs typeface="Arev sans bold" pitchFamily="34" charset="0"/>
              </a:rPr>
              <a:t>:</a:t>
            </a:r>
            <a:endParaRPr lang="en-US" dirty="0" smtClean="0">
              <a:solidFill>
                <a:srgbClr val="FFFF00"/>
              </a:solidFill>
              <a:latin typeface="Arev Sans" pitchFamily="34" charset="0"/>
              <a:ea typeface="Arev Sans" pitchFamily="34" charset="0"/>
              <a:cs typeface="Arev sans bold" pitchFamily="34" charset="0"/>
            </a:endParaRPr>
          </a:p>
        </p:txBody>
      </p:sp>
      <p:cxnSp>
        <p:nvCxnSpPr>
          <p:cNvPr id="4" name="Straight Connector 3"/>
          <p:cNvCxnSpPr/>
          <p:nvPr/>
        </p:nvCxnSpPr>
        <p:spPr bwMode="auto">
          <a:xfrm>
            <a:off x="1181100" y="2705100"/>
            <a:ext cx="0" cy="2971800"/>
          </a:xfrm>
          <a:prstGeom prst="line">
            <a:avLst/>
          </a:prstGeom>
          <a:noFill/>
          <a:ln w="57150"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a:off x="1181100" y="5676900"/>
            <a:ext cx="6210300" cy="0"/>
          </a:xfrm>
          <a:prstGeom prst="line">
            <a:avLst/>
          </a:prstGeom>
          <a:noFill/>
          <a:ln w="57150" cap="flat" cmpd="sng" algn="ctr">
            <a:solidFill>
              <a:schemeClr val="tx1"/>
            </a:solidFill>
            <a:prstDash val="solid"/>
            <a:round/>
            <a:headEnd type="none" w="med" len="med"/>
            <a:tailEnd type="none" w="med" len="med"/>
          </a:ln>
          <a:effectLst/>
        </p:spPr>
      </p:cxnSp>
      <p:sp>
        <p:nvSpPr>
          <p:cNvPr id="7" name="TextBox 6"/>
          <p:cNvSpPr txBox="1"/>
          <p:nvPr/>
        </p:nvSpPr>
        <p:spPr bwMode="auto">
          <a:xfrm>
            <a:off x="7581900" y="5113669"/>
            <a:ext cx="156966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running</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time</a:t>
            </a:r>
            <a:endParaRPr lang="en-US" dirty="0" smtClean="0">
              <a:latin typeface="Arev Sans" pitchFamily="34" charset="0"/>
              <a:ea typeface="Arev Sans" pitchFamily="34" charset="0"/>
              <a:cs typeface="Arev sans bold" pitchFamily="34" charset="0"/>
            </a:endParaRPr>
          </a:p>
        </p:txBody>
      </p:sp>
      <p:sp>
        <p:nvSpPr>
          <p:cNvPr id="9" name="TextBox 8"/>
          <p:cNvSpPr txBox="1"/>
          <p:nvPr/>
        </p:nvSpPr>
        <p:spPr bwMode="auto">
          <a:xfrm>
            <a:off x="377836" y="1385501"/>
            <a:ext cx="160653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solution</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quality</a:t>
            </a:r>
            <a:endParaRPr lang="en-US" dirty="0" smtClean="0">
              <a:latin typeface="Arev Sans" pitchFamily="34" charset="0"/>
              <a:ea typeface="Arev Sans" pitchFamily="34" charset="0"/>
              <a:cs typeface="Arev sans bold" pitchFamily="34" charset="0"/>
            </a:endParaRPr>
          </a:p>
        </p:txBody>
      </p:sp>
      <p:sp>
        <p:nvSpPr>
          <p:cNvPr id="12" name="TextBox 11"/>
          <p:cNvSpPr txBox="1"/>
          <p:nvPr/>
        </p:nvSpPr>
        <p:spPr bwMode="auto">
          <a:xfrm>
            <a:off x="1181100" y="5957105"/>
            <a:ext cx="145103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poly(n)</a:t>
            </a:r>
            <a:endParaRPr lang="en-US" dirty="0" smtClean="0">
              <a:latin typeface="Arev Sans" pitchFamily="34" charset="0"/>
              <a:ea typeface="Arev Sans" pitchFamily="34" charset="0"/>
              <a:cs typeface="Arev sans bold" pitchFamily="34" charset="0"/>
            </a:endParaRPr>
          </a:p>
        </p:txBody>
      </p:sp>
      <p:sp>
        <p:nvSpPr>
          <p:cNvPr id="13" name="TextBox 12"/>
          <p:cNvSpPr txBox="1"/>
          <p:nvPr/>
        </p:nvSpPr>
        <p:spPr bwMode="auto">
          <a:xfrm>
            <a:off x="3155928" y="5957105"/>
            <a:ext cx="111440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err="1" smtClean="0">
                <a:latin typeface="Arev Sans" pitchFamily="34" charset="0"/>
                <a:ea typeface="Arev Sans" pitchFamily="34" charset="0"/>
                <a:cs typeface="Arev sans bold" pitchFamily="34" charset="0"/>
              </a:rPr>
              <a:t>n</a:t>
            </a:r>
            <a:r>
              <a:rPr lang="en-US" baseline="30000" dirty="0" err="1" smtClean="0">
                <a:latin typeface="Arev Sans" pitchFamily="34" charset="0"/>
                <a:ea typeface="Arev Sans" pitchFamily="34" charset="0"/>
                <a:cs typeface="Arev sans bold" pitchFamily="34" charset="0"/>
              </a:rPr>
              <a:t>log</a:t>
            </a:r>
            <a:r>
              <a:rPr lang="en-US" baseline="30000" dirty="0" smtClean="0">
                <a:latin typeface="Arev Sans" pitchFamily="34" charset="0"/>
                <a:ea typeface="Arev Sans" pitchFamily="34" charset="0"/>
                <a:cs typeface="Arev sans bold" pitchFamily="34" charset="0"/>
              </a:rPr>
              <a:t>(n)</a:t>
            </a:r>
            <a:endParaRPr lang="en-US" baseline="30000" dirty="0" smtClean="0">
              <a:latin typeface="Arev Sans" pitchFamily="34" charset="0"/>
              <a:ea typeface="Arev Sans" pitchFamily="34" charset="0"/>
              <a:cs typeface="Arev sans bold" pitchFamily="34" charset="0"/>
            </a:endParaRPr>
          </a:p>
        </p:txBody>
      </p:sp>
      <p:pic>
        <p:nvPicPr>
          <p:cNvPr id="15" name="Picture 14"/>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5128388" y="5998933"/>
            <a:ext cx="605662" cy="368096"/>
          </a:xfrm>
          <a:prstGeom prst="rect">
            <a:avLst/>
          </a:prstGeom>
        </p:spPr>
      </p:pic>
      <p:sp>
        <p:nvSpPr>
          <p:cNvPr id="16" name="TextBox 15"/>
          <p:cNvSpPr txBox="1"/>
          <p:nvPr/>
        </p:nvSpPr>
        <p:spPr bwMode="auto">
          <a:xfrm>
            <a:off x="6741605" y="5957105"/>
            <a:ext cx="566181"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2</a:t>
            </a:r>
            <a:r>
              <a:rPr lang="en-US" baseline="30000" dirty="0" smtClean="0">
                <a:latin typeface="Arev Sans" pitchFamily="34" charset="0"/>
                <a:ea typeface="Arev Sans" pitchFamily="34" charset="0"/>
                <a:cs typeface="Arev sans bold" pitchFamily="34" charset="0"/>
              </a:rPr>
              <a:t>n</a:t>
            </a:r>
            <a:endParaRPr lang="en-US" baseline="30000" dirty="0" smtClean="0">
              <a:latin typeface="Arev Sans" pitchFamily="34" charset="0"/>
              <a:ea typeface="Arev Sans" pitchFamily="34" charset="0"/>
              <a:cs typeface="Arev sans bold" pitchFamily="34" charset="0"/>
            </a:endParaRPr>
          </a:p>
        </p:txBody>
      </p:sp>
      <p:sp>
        <p:nvSpPr>
          <p:cNvPr id="17" name="TextBox 16"/>
          <p:cNvSpPr txBox="1"/>
          <p:nvPr/>
        </p:nvSpPr>
        <p:spPr bwMode="auto">
          <a:xfrm>
            <a:off x="43654" y="4953101"/>
            <a:ext cx="1107997"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O</a:t>
            </a:r>
            <a:r>
              <a:rPr lang="en-US" smtClean="0">
                <a:latin typeface="Arev Sans" pitchFamily="34" charset="0"/>
                <a:ea typeface="Arev Sans" pitchFamily="34" charset="0"/>
                <a:cs typeface="Arev sans bold" pitchFamily="34" charset="0"/>
              </a:rPr>
              <a:t>kay</a:t>
            </a:r>
            <a:endParaRPr lang="en-US" dirty="0" smtClean="0">
              <a:latin typeface="Arev Sans" pitchFamily="34" charset="0"/>
              <a:ea typeface="Arev Sans" pitchFamily="34" charset="0"/>
              <a:cs typeface="Arev sans bold" pitchFamily="34" charset="0"/>
            </a:endParaRPr>
          </a:p>
        </p:txBody>
      </p:sp>
      <p:sp>
        <p:nvSpPr>
          <p:cNvPr id="18" name="TextBox 17"/>
          <p:cNvSpPr txBox="1"/>
          <p:nvPr/>
        </p:nvSpPr>
        <p:spPr bwMode="auto">
          <a:xfrm>
            <a:off x="123004" y="2571851"/>
            <a:ext cx="949299"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Opt.</a:t>
            </a:r>
            <a:endParaRPr lang="en-US" dirty="0" smtClean="0">
              <a:latin typeface="Arev Sans" pitchFamily="34" charset="0"/>
              <a:ea typeface="Arev Sans" pitchFamily="34" charset="0"/>
              <a:cs typeface="Arev sans bold" pitchFamily="34" charset="0"/>
            </a:endParaRPr>
          </a:p>
        </p:txBody>
      </p:sp>
      <p:sp>
        <p:nvSpPr>
          <p:cNvPr id="5" name="Freeform 4"/>
          <p:cNvSpPr/>
          <p:nvPr/>
        </p:nvSpPr>
        <p:spPr>
          <a:xfrm>
            <a:off x="1219200" y="2781299"/>
            <a:ext cx="5924550" cy="2594099"/>
          </a:xfrm>
          <a:custGeom>
            <a:avLst/>
            <a:gdLst>
              <a:gd name="connsiteX0" fmla="*/ 0 w 5943600"/>
              <a:gd name="connsiteY0" fmla="*/ 2533650 h 2547376"/>
              <a:gd name="connsiteX1" fmla="*/ 838200 w 5943600"/>
              <a:gd name="connsiteY1" fmla="*/ 2514600 h 2547376"/>
              <a:gd name="connsiteX2" fmla="*/ 2647950 w 5943600"/>
              <a:gd name="connsiteY2" fmla="*/ 2247900 h 2547376"/>
              <a:gd name="connsiteX3" fmla="*/ 4533900 w 5943600"/>
              <a:gd name="connsiteY3" fmla="*/ 1504950 h 2547376"/>
              <a:gd name="connsiteX4" fmla="*/ 5238750 w 5943600"/>
              <a:gd name="connsiteY4" fmla="*/ 876300 h 2547376"/>
              <a:gd name="connsiteX5" fmla="*/ 5943600 w 5943600"/>
              <a:gd name="connsiteY5" fmla="*/ 0 h 2547376"/>
              <a:gd name="connsiteX0" fmla="*/ 0 w 5943600"/>
              <a:gd name="connsiteY0" fmla="*/ 2533650 h 2547376"/>
              <a:gd name="connsiteX1" fmla="*/ 838200 w 5943600"/>
              <a:gd name="connsiteY1" fmla="*/ 2514600 h 2547376"/>
              <a:gd name="connsiteX2" fmla="*/ 2647950 w 5943600"/>
              <a:gd name="connsiteY2" fmla="*/ 2247900 h 2547376"/>
              <a:gd name="connsiteX3" fmla="*/ 4533900 w 5943600"/>
              <a:gd name="connsiteY3" fmla="*/ 1504950 h 2547376"/>
              <a:gd name="connsiteX4" fmla="*/ 5238750 w 5943600"/>
              <a:gd name="connsiteY4" fmla="*/ 876300 h 2547376"/>
              <a:gd name="connsiteX5" fmla="*/ 5943600 w 5943600"/>
              <a:gd name="connsiteY5" fmla="*/ 0 h 2547376"/>
              <a:gd name="connsiteX0" fmla="*/ 0 w 5943600"/>
              <a:gd name="connsiteY0" fmla="*/ 2647950 h 2649606"/>
              <a:gd name="connsiteX1" fmla="*/ 838200 w 5943600"/>
              <a:gd name="connsiteY1" fmla="*/ 2514600 h 2649606"/>
              <a:gd name="connsiteX2" fmla="*/ 2647950 w 5943600"/>
              <a:gd name="connsiteY2" fmla="*/ 2247900 h 2649606"/>
              <a:gd name="connsiteX3" fmla="*/ 4533900 w 5943600"/>
              <a:gd name="connsiteY3" fmla="*/ 1504950 h 2649606"/>
              <a:gd name="connsiteX4" fmla="*/ 5238750 w 5943600"/>
              <a:gd name="connsiteY4" fmla="*/ 876300 h 2649606"/>
              <a:gd name="connsiteX5" fmla="*/ 5943600 w 5943600"/>
              <a:gd name="connsiteY5" fmla="*/ 0 h 2649606"/>
              <a:gd name="connsiteX0" fmla="*/ 0 w 5924550"/>
              <a:gd name="connsiteY0" fmla="*/ 2590800 h 2594099"/>
              <a:gd name="connsiteX1" fmla="*/ 819150 w 5924550"/>
              <a:gd name="connsiteY1" fmla="*/ 2514600 h 2594099"/>
              <a:gd name="connsiteX2" fmla="*/ 2628900 w 5924550"/>
              <a:gd name="connsiteY2" fmla="*/ 2247900 h 2594099"/>
              <a:gd name="connsiteX3" fmla="*/ 4514850 w 5924550"/>
              <a:gd name="connsiteY3" fmla="*/ 1504950 h 2594099"/>
              <a:gd name="connsiteX4" fmla="*/ 5219700 w 5924550"/>
              <a:gd name="connsiteY4" fmla="*/ 876300 h 2594099"/>
              <a:gd name="connsiteX5" fmla="*/ 5924550 w 5924550"/>
              <a:gd name="connsiteY5" fmla="*/ 0 h 2594099"/>
              <a:gd name="connsiteX0" fmla="*/ 0 w 5924550"/>
              <a:gd name="connsiteY0" fmla="*/ 2590800 h 2594099"/>
              <a:gd name="connsiteX1" fmla="*/ 819150 w 5924550"/>
              <a:gd name="connsiteY1" fmla="*/ 2514600 h 2594099"/>
              <a:gd name="connsiteX2" fmla="*/ 2628900 w 5924550"/>
              <a:gd name="connsiteY2" fmla="*/ 2247900 h 2594099"/>
              <a:gd name="connsiteX3" fmla="*/ 4476750 w 5924550"/>
              <a:gd name="connsiteY3" fmla="*/ 1600200 h 2594099"/>
              <a:gd name="connsiteX4" fmla="*/ 5219700 w 5924550"/>
              <a:gd name="connsiteY4" fmla="*/ 876300 h 2594099"/>
              <a:gd name="connsiteX5" fmla="*/ 5924550 w 5924550"/>
              <a:gd name="connsiteY5" fmla="*/ 0 h 2594099"/>
              <a:gd name="connsiteX0" fmla="*/ 0 w 5924550"/>
              <a:gd name="connsiteY0" fmla="*/ 2590800 h 2594099"/>
              <a:gd name="connsiteX1" fmla="*/ 819150 w 5924550"/>
              <a:gd name="connsiteY1" fmla="*/ 2514600 h 2594099"/>
              <a:gd name="connsiteX2" fmla="*/ 2628900 w 5924550"/>
              <a:gd name="connsiteY2" fmla="*/ 2247900 h 2594099"/>
              <a:gd name="connsiteX3" fmla="*/ 4476750 w 5924550"/>
              <a:gd name="connsiteY3" fmla="*/ 1600200 h 2594099"/>
              <a:gd name="connsiteX4" fmla="*/ 5314950 w 5924550"/>
              <a:gd name="connsiteY4" fmla="*/ 952500 h 2594099"/>
              <a:gd name="connsiteX5" fmla="*/ 5924550 w 5924550"/>
              <a:gd name="connsiteY5" fmla="*/ 0 h 2594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24550" h="2594099">
                <a:moveTo>
                  <a:pt x="0" y="2590800"/>
                </a:moveTo>
                <a:cubicBezTo>
                  <a:pt x="198437" y="2605087"/>
                  <a:pt x="381000" y="2571750"/>
                  <a:pt x="819150" y="2514600"/>
                </a:cubicBezTo>
                <a:cubicBezTo>
                  <a:pt x="1257300" y="2457450"/>
                  <a:pt x="2019300" y="2400300"/>
                  <a:pt x="2628900" y="2247900"/>
                </a:cubicBezTo>
                <a:cubicBezTo>
                  <a:pt x="3238500" y="2095500"/>
                  <a:pt x="4029075" y="1816100"/>
                  <a:pt x="4476750" y="1600200"/>
                </a:cubicBezTo>
                <a:cubicBezTo>
                  <a:pt x="4924425" y="1384300"/>
                  <a:pt x="5073650" y="1219200"/>
                  <a:pt x="5314950" y="952500"/>
                </a:cubicBezTo>
                <a:cubicBezTo>
                  <a:pt x="5556250" y="685800"/>
                  <a:pt x="5689600" y="312737"/>
                  <a:pt x="5924550" y="0"/>
                </a:cubicBezTo>
              </a:path>
            </a:pathLst>
          </a:custGeom>
          <a:ln w="57150">
            <a:solidFill>
              <a:schemeClr val="tx2"/>
            </a:solidFill>
          </a:ln>
        </p:spPr>
        <p:txBody>
          <a:bodyPr rtlCol="0" anchor="ctr"/>
          <a:lstStyle/>
          <a:p>
            <a:pPr algn="ctr"/>
            <a:endParaRPr lang="en-US"/>
          </a:p>
        </p:txBody>
      </p:sp>
    </p:spTree>
    <p:extLst>
      <p:ext uri="{BB962C8B-B14F-4D97-AF65-F5344CB8AC3E}">
        <p14:creationId xmlns:p14="http://schemas.microsoft.com/office/powerpoint/2010/main" val="322630959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630902" y="171551"/>
            <a:ext cx="7882287"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So how well does </a:t>
            </a:r>
            <a:r>
              <a:rPr lang="en-US" sz="3600" dirty="0" err="1" smtClean="0">
                <a:solidFill>
                  <a:srgbClr val="FFFF00"/>
                </a:solidFill>
                <a:latin typeface="Arev Sans" pitchFamily="34" charset="0"/>
                <a:ea typeface="Arev Sans" pitchFamily="34" charset="0"/>
                <a:cs typeface="Arev sans bold" pitchFamily="34" charset="0"/>
              </a:rPr>
              <a:t>Lasserre</a:t>
            </a:r>
            <a:r>
              <a:rPr lang="en-US" sz="3600" dirty="0" smtClean="0">
                <a:solidFill>
                  <a:srgbClr val="FFFF00"/>
                </a:solidFill>
                <a:latin typeface="Arev Sans" pitchFamily="34" charset="0"/>
                <a:ea typeface="Arev Sans" pitchFamily="34" charset="0"/>
                <a:cs typeface="Arev sans bold" pitchFamily="34" charset="0"/>
              </a:rPr>
              <a:t>(k) do?</a:t>
            </a:r>
            <a:endParaRPr lang="en-US" sz="3200" dirty="0" smtClean="0">
              <a:solidFill>
                <a:srgbClr val="FFFF00"/>
              </a:solidFill>
              <a:latin typeface="Arev Sans" pitchFamily="34" charset="0"/>
              <a:ea typeface="Arev Sans" pitchFamily="34" charset="0"/>
              <a:cs typeface="Arev sans bold" pitchFamily="34" charset="0"/>
            </a:endParaRPr>
          </a:p>
        </p:txBody>
      </p:sp>
      <p:sp>
        <p:nvSpPr>
          <p:cNvPr id="4" name="TextBox 3"/>
          <p:cNvSpPr txBox="1"/>
          <p:nvPr/>
        </p:nvSpPr>
        <p:spPr bwMode="auto">
          <a:xfrm>
            <a:off x="1814090" y="1314551"/>
            <a:ext cx="2353529"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Problem 1:</a:t>
            </a:r>
            <a:r>
              <a:rPr lang="en-US" dirty="0" smtClean="0">
                <a:latin typeface="Arev Sans" pitchFamily="34" charset="0"/>
                <a:ea typeface="Arev Sans" pitchFamily="34" charset="0"/>
                <a:cs typeface="Arev sans bold" pitchFamily="34" charset="0"/>
              </a:rPr>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It’s hard to</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understand.</a:t>
            </a:r>
            <a:endParaRPr lang="en-US" dirty="0" smtClean="0">
              <a:latin typeface="Arev Sans" pitchFamily="34" charset="0"/>
              <a:ea typeface="Arev Sans" pitchFamily="34" charset="0"/>
              <a:cs typeface="Arev sans bold" pitchFamily="34" charset="0"/>
            </a:endParaRPr>
          </a:p>
        </p:txBody>
      </p:sp>
      <p:sp>
        <p:nvSpPr>
          <p:cNvPr id="5" name="TextBox 4"/>
          <p:cNvSpPr txBox="1"/>
          <p:nvPr/>
        </p:nvSpPr>
        <p:spPr bwMode="auto">
          <a:xfrm>
            <a:off x="4986137" y="1314551"/>
            <a:ext cx="2143536"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Problem 2:</a:t>
            </a:r>
            <a:r>
              <a:rPr lang="en-US" dirty="0" smtClean="0">
                <a:latin typeface="Arev Sans" pitchFamily="34" charset="0"/>
                <a:ea typeface="Arev Sans" pitchFamily="34" charset="0"/>
                <a:cs typeface="Arev sans bold" pitchFamily="34" charset="0"/>
              </a:rPr>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It’s hard to</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analyze.</a:t>
            </a:r>
            <a:endParaRPr lang="en-US" dirty="0" smtClean="0">
              <a:latin typeface="Arev Sans" pitchFamily="34" charset="0"/>
              <a:ea typeface="Arev Sans" pitchFamily="34" charset="0"/>
              <a:cs typeface="Arev sans bold" pitchFamily="34" charset="0"/>
            </a:endParaRPr>
          </a:p>
        </p:txBody>
      </p:sp>
      <p:sp>
        <p:nvSpPr>
          <p:cNvPr id="7" name="TextBox 6"/>
          <p:cNvSpPr txBox="1"/>
          <p:nvPr/>
        </p:nvSpPr>
        <p:spPr bwMode="auto">
          <a:xfrm>
            <a:off x="630902" y="3390597"/>
            <a:ext cx="5857693" cy="565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b="1" dirty="0" smtClean="0">
                <a:solidFill>
                  <a:srgbClr val="FFFF00"/>
                </a:solidFill>
                <a:latin typeface="Arev Sans" pitchFamily="34" charset="0"/>
                <a:ea typeface="Arev Sans" pitchFamily="34" charset="0"/>
                <a:cs typeface="Arev sans bold" pitchFamily="34" charset="0"/>
              </a:rPr>
              <a:t>Big progress</a:t>
            </a:r>
            <a:r>
              <a:rPr lang="en-US" dirty="0" smtClean="0">
                <a:solidFill>
                  <a:srgbClr val="FFFF00"/>
                </a:solidFill>
                <a:latin typeface="Arev Sans" pitchFamily="34" charset="0"/>
                <a:ea typeface="Arev Sans" pitchFamily="34" charset="0"/>
                <a:cs typeface="Arev sans bold" pitchFamily="34" charset="0"/>
              </a:rPr>
              <a:t> by [BBHKSZ’12]:</a:t>
            </a:r>
            <a:endParaRPr lang="en-US" dirty="0" smtClean="0">
              <a:solidFill>
                <a:srgbClr val="FFFF00"/>
              </a:solidFill>
              <a:latin typeface="Arev Sans" pitchFamily="34" charset="0"/>
              <a:ea typeface="Arev Sans" pitchFamily="34" charset="0"/>
              <a:cs typeface="Arev sans bold" pitchFamily="34" charset="0"/>
            </a:endParaRPr>
          </a:p>
        </p:txBody>
      </p:sp>
      <p:sp>
        <p:nvSpPr>
          <p:cNvPr id="8" name="TextBox 7"/>
          <p:cNvSpPr txBox="1"/>
          <p:nvPr/>
        </p:nvSpPr>
        <p:spPr bwMode="auto">
          <a:xfrm>
            <a:off x="657959" y="4038297"/>
            <a:ext cx="8111516"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marL="457200" indent="-457200" eaLnBrk="1" hangingPunct="1">
              <a:lnSpc>
                <a:spcPct val="120000"/>
              </a:lnSpc>
              <a:buFont typeface="Arial" pitchFamily="34" charset="0"/>
              <a:buChar char="•"/>
            </a:pPr>
            <a:r>
              <a:rPr lang="en-US" dirty="0" smtClean="0">
                <a:latin typeface="Arev Sans" pitchFamily="34" charset="0"/>
                <a:ea typeface="Arev Sans" pitchFamily="34" charset="0"/>
                <a:cs typeface="Arev sans bold" pitchFamily="34" charset="0"/>
              </a:rPr>
              <a:t>Develops new understanding of </a:t>
            </a:r>
            <a:r>
              <a:rPr lang="en-US" dirty="0" err="1" smtClean="0">
                <a:latin typeface="Arev Sans" pitchFamily="34" charset="0"/>
                <a:ea typeface="Arev Sans" pitchFamily="34" charset="0"/>
                <a:cs typeface="Arev sans bold" pitchFamily="34" charset="0"/>
              </a:rPr>
              <a:t>Lasserre</a:t>
            </a:r>
            <a:r>
              <a:rPr lang="en-US" dirty="0" smtClean="0">
                <a:latin typeface="Arev Sans" pitchFamily="34" charset="0"/>
                <a:ea typeface="Arev Sans" pitchFamily="34" charset="0"/>
                <a:cs typeface="Arev sans bold" pitchFamily="34" charset="0"/>
              </a:rPr>
              <a:t>.</a:t>
            </a:r>
          </a:p>
          <a:p>
            <a:pPr marL="457200" indent="-457200" eaLnBrk="1" hangingPunct="1">
              <a:lnSpc>
                <a:spcPct val="120000"/>
              </a:lnSpc>
              <a:buFont typeface="Arial" pitchFamily="34" charset="0"/>
              <a:buChar char="•"/>
            </a:pPr>
            <a:r>
              <a:rPr lang="en-US" dirty="0" smtClean="0">
                <a:latin typeface="Arev Sans" pitchFamily="34" charset="0"/>
                <a:ea typeface="Arev Sans" pitchFamily="34" charset="0"/>
                <a:cs typeface="Arev sans bold" pitchFamily="34" charset="0"/>
              </a:rPr>
              <a:t>Shows </a:t>
            </a:r>
            <a:r>
              <a:rPr lang="en-US" b="1" dirty="0" err="1" smtClean="0">
                <a:latin typeface="Arev Sans" pitchFamily="34" charset="0"/>
                <a:ea typeface="Arev Sans" pitchFamily="34" charset="0"/>
                <a:cs typeface="Arev sans bold" pitchFamily="34" charset="0"/>
              </a:rPr>
              <a:t>Lasserre</a:t>
            </a:r>
            <a:r>
              <a:rPr lang="en-US" b="1" dirty="0" smtClean="0">
                <a:latin typeface="Arev Sans" pitchFamily="34" charset="0"/>
                <a:ea typeface="Arev Sans" pitchFamily="34" charset="0"/>
                <a:cs typeface="Arev sans bold" pitchFamily="34" charset="0"/>
              </a:rPr>
              <a:t>(8)</a:t>
            </a:r>
            <a:r>
              <a:rPr lang="en-US" dirty="0" smtClean="0">
                <a:latin typeface="Arev Sans" pitchFamily="34" charset="0"/>
                <a:ea typeface="Arev Sans" pitchFamily="34" charset="0"/>
                <a:cs typeface="Arev sans bold" pitchFamily="34" charset="0"/>
              </a:rPr>
              <a:t> solves all known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hard instances of </a:t>
            </a:r>
            <a:r>
              <a:rPr lang="en-US" b="1" dirty="0" smtClean="0">
                <a:latin typeface="Arev Sans" pitchFamily="34" charset="0"/>
                <a:ea typeface="Arev Sans" pitchFamily="34" charset="0"/>
                <a:cs typeface="Arev sans bold" pitchFamily="34" charset="0"/>
              </a:rPr>
              <a:t>UG(</a:t>
            </a:r>
            <a:r>
              <a:rPr lang="el-GR" b="1" dirty="0" smtClean="0">
                <a:latin typeface="Arev Sans" pitchFamily="34" charset="0"/>
                <a:ea typeface="Arev Sans" pitchFamily="34" charset="0"/>
                <a:cs typeface="Arev sans bold" pitchFamily="34" charset="0"/>
              </a:rPr>
              <a:t>ϵ</a:t>
            </a:r>
            <a:r>
              <a:rPr lang="en-US" b="1" dirty="0" smtClean="0">
                <a:latin typeface="Arev Sans" pitchFamily="34" charset="0"/>
                <a:ea typeface="Arev Sans" pitchFamily="34" charset="0"/>
                <a:cs typeface="Arev sans bold" pitchFamily="34" charset="0"/>
              </a:rPr>
              <a:t>)</a:t>
            </a:r>
            <a:r>
              <a:rPr lang="en-US" dirty="0" smtClean="0">
                <a:latin typeface="Arev Sans" pitchFamily="34" charset="0"/>
                <a:ea typeface="Arev Sans" pitchFamily="34" charset="0"/>
                <a:cs typeface="Arev sans bold" pitchFamily="34" charset="0"/>
              </a:rPr>
              <a:t>.</a:t>
            </a:r>
            <a:endParaRPr lang="en-US" dirty="0" smtClean="0">
              <a:latin typeface="Arev Sans" pitchFamily="34" charset="0"/>
              <a:ea typeface="Arev Sans" pitchFamily="34" charset="0"/>
              <a:cs typeface="Arev sans bold" pitchFamily="34" charset="0"/>
            </a:endParaRPr>
          </a:p>
        </p:txBody>
      </p:sp>
      <p:sp>
        <p:nvSpPr>
          <p:cNvPr id="9" name="TextBox 8"/>
          <p:cNvSpPr txBox="1"/>
          <p:nvPr/>
        </p:nvSpPr>
        <p:spPr bwMode="auto">
          <a:xfrm>
            <a:off x="590782" y="5981397"/>
            <a:ext cx="7962437"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Perhaps </a:t>
            </a:r>
            <a:r>
              <a:rPr lang="en-US" dirty="0" err="1" smtClean="0">
                <a:solidFill>
                  <a:srgbClr val="FFFF00"/>
                </a:solidFill>
                <a:latin typeface="Arev Sans" pitchFamily="34" charset="0"/>
                <a:ea typeface="Arev Sans" pitchFamily="34" charset="0"/>
                <a:cs typeface="Arev sans bold" pitchFamily="34" charset="0"/>
              </a:rPr>
              <a:t>Lasserre</a:t>
            </a:r>
            <a:r>
              <a:rPr lang="en-US" dirty="0" smtClean="0">
                <a:solidFill>
                  <a:srgbClr val="FFFF00"/>
                </a:solidFill>
                <a:latin typeface="Arev Sans" pitchFamily="34" charset="0"/>
                <a:ea typeface="Arev Sans" pitchFamily="34" charset="0"/>
                <a:cs typeface="Arev sans bold" pitchFamily="34" charset="0"/>
              </a:rPr>
              <a:t>(8) actually </a:t>
            </a:r>
            <a:r>
              <a:rPr lang="en-US" b="1" dirty="0" smtClean="0">
                <a:solidFill>
                  <a:srgbClr val="FFFF00"/>
                </a:solidFill>
                <a:latin typeface="Arev Sans" pitchFamily="34" charset="0"/>
                <a:ea typeface="Arev Sans" pitchFamily="34" charset="0"/>
                <a:cs typeface="Arev sans bold" pitchFamily="34" charset="0"/>
              </a:rPr>
              <a:t>solves</a:t>
            </a:r>
            <a:r>
              <a:rPr lang="en-US" dirty="0" smtClean="0">
                <a:solidFill>
                  <a:srgbClr val="FFFF00"/>
                </a:solidFill>
                <a:latin typeface="Arev Sans" pitchFamily="34" charset="0"/>
                <a:ea typeface="Arev Sans" pitchFamily="34" charset="0"/>
                <a:cs typeface="Arev sans bold" pitchFamily="34" charset="0"/>
              </a:rPr>
              <a:t> UG</a:t>
            </a:r>
            <a:r>
              <a:rPr lang="en-US" dirty="0" smtClean="0">
                <a:solidFill>
                  <a:srgbClr val="FFFF00"/>
                </a:solidFill>
                <a:latin typeface="Arev Sans" pitchFamily="34" charset="0"/>
                <a:ea typeface="Arev Sans" pitchFamily="34" charset="0"/>
                <a:cs typeface="Arev sans bold" pitchFamily="34" charset="0"/>
              </a:rPr>
              <a:t>(</a:t>
            </a:r>
            <a:r>
              <a:rPr lang="el-GR" dirty="0" smtClean="0">
                <a:solidFill>
                  <a:srgbClr val="FFFF00"/>
                </a:solidFill>
                <a:latin typeface="Arev Sans" pitchFamily="34" charset="0"/>
                <a:ea typeface="Arev Sans" pitchFamily="34" charset="0"/>
                <a:cs typeface="Arev sans bold" pitchFamily="34" charset="0"/>
              </a:rPr>
              <a:t>ϵ</a:t>
            </a:r>
            <a:r>
              <a:rPr lang="en-US" dirty="0" smtClean="0">
                <a:solidFill>
                  <a:srgbClr val="FFFF00"/>
                </a:solidFill>
                <a:latin typeface="Arev Sans" pitchFamily="34" charset="0"/>
                <a:ea typeface="Arev Sans" pitchFamily="34" charset="0"/>
                <a:cs typeface="Arev sans bold" pitchFamily="34" charset="0"/>
              </a:rPr>
              <a:t>)!</a:t>
            </a:r>
            <a:endParaRPr lang="en-US" dirty="0" smtClean="0">
              <a:solidFill>
                <a:srgbClr val="FFFF00"/>
              </a:solidFill>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272677303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fade">
                                      <p:cBhvr>
                                        <p:cTn id="3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370695" y="171551"/>
            <a:ext cx="6402715"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The latest (as of Thursday)</a:t>
            </a:r>
            <a:endParaRPr lang="en-US" sz="3200" dirty="0" smtClean="0">
              <a:solidFill>
                <a:srgbClr val="FFFF00"/>
              </a:solidFill>
              <a:latin typeface="Arev Sans" pitchFamily="34" charset="0"/>
              <a:ea typeface="Arev Sans" pitchFamily="34" charset="0"/>
              <a:cs typeface="Arev sans bold" pitchFamily="34" charset="0"/>
            </a:endParaRPr>
          </a:p>
        </p:txBody>
      </p:sp>
      <p:sp>
        <p:nvSpPr>
          <p:cNvPr id="7" name="TextBox 6"/>
          <p:cNvSpPr txBox="1"/>
          <p:nvPr/>
        </p:nvSpPr>
        <p:spPr bwMode="auto">
          <a:xfrm>
            <a:off x="630902" y="1314147"/>
            <a:ext cx="6625532"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Joint </a:t>
            </a:r>
            <a:r>
              <a:rPr lang="en-US" dirty="0" err="1" smtClean="0">
                <a:solidFill>
                  <a:srgbClr val="FFFF00"/>
                </a:solidFill>
                <a:latin typeface="Arev Sans" pitchFamily="34" charset="0"/>
                <a:ea typeface="Arev Sans" pitchFamily="34" charset="0"/>
                <a:cs typeface="Arev sans bold" pitchFamily="34" charset="0"/>
              </a:rPr>
              <a:t>followup</a:t>
            </a:r>
            <a:r>
              <a:rPr lang="en-US" dirty="0" smtClean="0">
                <a:solidFill>
                  <a:srgbClr val="FFFF00"/>
                </a:solidFill>
                <a:latin typeface="Arev Sans" pitchFamily="34" charset="0"/>
                <a:ea typeface="Arev Sans" pitchFamily="34" charset="0"/>
                <a:cs typeface="Arev sans bold" pitchFamily="34" charset="0"/>
              </a:rPr>
              <a:t> work with Yuan Zhou:</a:t>
            </a:r>
            <a:endParaRPr lang="en-US" dirty="0" smtClean="0">
              <a:solidFill>
                <a:srgbClr val="FFFF00"/>
              </a:solidFill>
              <a:latin typeface="Arev Sans" pitchFamily="34" charset="0"/>
              <a:ea typeface="Arev Sans" pitchFamily="34" charset="0"/>
              <a:cs typeface="Arev sans bold" pitchFamily="34" charset="0"/>
            </a:endParaRPr>
          </a:p>
        </p:txBody>
      </p:sp>
      <p:sp>
        <p:nvSpPr>
          <p:cNvPr id="8" name="TextBox 7"/>
          <p:cNvSpPr txBox="1"/>
          <p:nvPr/>
        </p:nvSpPr>
        <p:spPr bwMode="auto">
          <a:xfrm>
            <a:off x="581759" y="2171397"/>
            <a:ext cx="8329524"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marL="457200" indent="-457200" eaLnBrk="1" hangingPunct="1">
              <a:lnSpc>
                <a:spcPct val="120000"/>
              </a:lnSpc>
              <a:buFont typeface="Arial" pitchFamily="34" charset="0"/>
              <a:buChar char="•"/>
            </a:pPr>
            <a:r>
              <a:rPr lang="en-US" dirty="0" smtClean="0">
                <a:latin typeface="Arev Sans" pitchFamily="34" charset="0"/>
                <a:ea typeface="Arev Sans" pitchFamily="34" charset="0"/>
                <a:cs typeface="Arev sans bold" pitchFamily="34" charset="0"/>
              </a:rPr>
              <a:t>Develops (dare I say?) an even better</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understanding of </a:t>
            </a:r>
            <a:r>
              <a:rPr lang="en-US" dirty="0" err="1" smtClean="0">
                <a:latin typeface="Arev Sans" pitchFamily="34" charset="0"/>
                <a:ea typeface="Arev Sans" pitchFamily="34" charset="0"/>
                <a:cs typeface="Arev sans bold" pitchFamily="34" charset="0"/>
              </a:rPr>
              <a:t>Lasserre</a:t>
            </a:r>
            <a:r>
              <a:rPr lang="en-US" dirty="0" smtClean="0">
                <a:latin typeface="Arev Sans" pitchFamily="34" charset="0"/>
                <a:ea typeface="Arev Sans" pitchFamily="34" charset="0"/>
                <a:cs typeface="Arev sans bold" pitchFamily="34" charset="0"/>
              </a:rPr>
              <a:t>.</a:t>
            </a:r>
            <a:br>
              <a:rPr lang="en-US" dirty="0" smtClean="0">
                <a:latin typeface="Arev Sans" pitchFamily="34" charset="0"/>
                <a:ea typeface="Arev Sans" pitchFamily="34" charset="0"/>
                <a:cs typeface="Arev sans bold" pitchFamily="34" charset="0"/>
              </a:rPr>
            </a:br>
            <a:endParaRPr lang="en-US" sz="1400" dirty="0" smtClean="0">
              <a:latin typeface="Arev Sans" pitchFamily="34" charset="0"/>
              <a:ea typeface="Arev Sans" pitchFamily="34" charset="0"/>
              <a:cs typeface="Arev sans bold" pitchFamily="34" charset="0"/>
            </a:endParaRPr>
          </a:p>
          <a:p>
            <a:pPr marL="457200" indent="-457200" eaLnBrk="1" hangingPunct="1">
              <a:lnSpc>
                <a:spcPct val="120000"/>
              </a:lnSpc>
              <a:buFont typeface="Arial" pitchFamily="34" charset="0"/>
              <a:buChar char="•"/>
            </a:pPr>
            <a:r>
              <a:rPr lang="en-US" dirty="0" smtClean="0">
                <a:latin typeface="Arev Sans" pitchFamily="34" charset="0"/>
                <a:ea typeface="Arev Sans" pitchFamily="34" charset="0"/>
                <a:cs typeface="Arev sans bold" pitchFamily="34" charset="0"/>
              </a:rPr>
              <a:t>Shows </a:t>
            </a:r>
            <a:r>
              <a:rPr lang="en-US" b="1" dirty="0" err="1" smtClean="0">
                <a:latin typeface="Arev Sans" pitchFamily="34" charset="0"/>
                <a:ea typeface="Arev Sans" pitchFamily="34" charset="0"/>
                <a:cs typeface="Arev sans bold" pitchFamily="34" charset="0"/>
              </a:rPr>
              <a:t>Lasserre</a:t>
            </a:r>
            <a:r>
              <a:rPr lang="en-US" b="1" dirty="0" smtClean="0">
                <a:latin typeface="Arev Sans" pitchFamily="34" charset="0"/>
                <a:ea typeface="Arev Sans" pitchFamily="34" charset="0"/>
                <a:cs typeface="Arev sans bold" pitchFamily="34" charset="0"/>
              </a:rPr>
              <a:t>(4)</a:t>
            </a:r>
            <a:r>
              <a:rPr lang="en-US" dirty="0" smtClean="0">
                <a:latin typeface="Arev Sans" pitchFamily="34" charset="0"/>
                <a:ea typeface="Arev Sans" pitchFamily="34" charset="0"/>
                <a:cs typeface="Arev sans bold" pitchFamily="34" charset="0"/>
              </a:rPr>
              <a:t> solves known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hard instances of </a:t>
            </a:r>
            <a:r>
              <a:rPr lang="en-US" b="1" dirty="0" smtClean="0">
                <a:latin typeface="Arev Sans" pitchFamily="34" charset="0"/>
                <a:ea typeface="Arev Sans" pitchFamily="34" charset="0"/>
                <a:cs typeface="Arev sans bold" pitchFamily="34" charset="0"/>
              </a:rPr>
              <a:t>Balanced-Separator.</a:t>
            </a:r>
            <a:r>
              <a:rPr lang="en-US" dirty="0" smtClean="0">
                <a:latin typeface="Arev Sans" pitchFamily="34" charset="0"/>
                <a:ea typeface="Arev Sans" pitchFamily="34" charset="0"/>
                <a:cs typeface="Arev sans bold" pitchFamily="34" charset="0"/>
              </a:rPr>
              <a:t> </a:t>
            </a:r>
            <a:r>
              <a:rPr lang="en-US" b="1" dirty="0">
                <a:latin typeface="Arev Sans" pitchFamily="34" charset="0"/>
                <a:ea typeface="Arev Sans" pitchFamily="34" charset="0"/>
                <a:cs typeface="Arev sans bold" pitchFamily="34" charset="0"/>
              </a:rPr>
              <a:t/>
            </a:r>
            <a:br>
              <a:rPr lang="en-US" b="1" dirty="0">
                <a:latin typeface="Arev Sans" pitchFamily="34" charset="0"/>
                <a:ea typeface="Arev Sans" pitchFamily="34" charset="0"/>
                <a:cs typeface="Arev sans bold" pitchFamily="34" charset="0"/>
              </a:rPr>
            </a:br>
            <a:endParaRPr lang="en-US" b="1" dirty="0">
              <a:latin typeface="Arev Sans" pitchFamily="34" charset="0"/>
              <a:ea typeface="Arev Sans" pitchFamily="34" charset="0"/>
              <a:cs typeface="Arev sans bold" pitchFamily="34" charset="0"/>
            </a:endParaRPr>
          </a:p>
          <a:p>
            <a:pPr marL="457200" indent="-457200" eaLnBrk="1" hangingPunct="1">
              <a:lnSpc>
                <a:spcPct val="120000"/>
              </a:lnSpc>
              <a:buFont typeface="Arial" pitchFamily="34" charset="0"/>
              <a:buChar char="•"/>
            </a:pPr>
            <a:r>
              <a:rPr lang="en-US" i="1" dirty="0" smtClean="0">
                <a:latin typeface="Arev Sans" pitchFamily="34" charset="0"/>
                <a:ea typeface="Arev Sans" pitchFamily="34" charset="0"/>
                <a:cs typeface="Arev sans bold" pitchFamily="34" charset="0"/>
              </a:rPr>
              <a:t>Gives a little evidence that </a:t>
            </a:r>
            <a:r>
              <a:rPr lang="en-US" i="1" dirty="0" err="1" smtClean="0">
                <a:latin typeface="Arev Sans" pitchFamily="34" charset="0"/>
                <a:ea typeface="Arev Sans" pitchFamily="34" charset="0"/>
                <a:cs typeface="Arev sans bold" pitchFamily="34" charset="0"/>
              </a:rPr>
              <a:t>Lasserre</a:t>
            </a:r>
            <a:r>
              <a:rPr lang="en-US" i="1" dirty="0" smtClean="0">
                <a:latin typeface="Arev Sans" pitchFamily="34" charset="0"/>
                <a:ea typeface="Arev Sans" pitchFamily="34" charset="0"/>
                <a:cs typeface="Arev sans bold" pitchFamily="34" charset="0"/>
              </a:rPr>
              <a:t> might</a:t>
            </a:r>
            <a:br>
              <a:rPr lang="en-US" i="1" dirty="0" smtClean="0">
                <a:latin typeface="Arev Sans" pitchFamily="34" charset="0"/>
                <a:ea typeface="Arev Sans" pitchFamily="34" charset="0"/>
                <a:cs typeface="Arev sans bold" pitchFamily="34" charset="0"/>
              </a:rPr>
            </a:br>
            <a:r>
              <a:rPr lang="en-US" b="1" i="1" dirty="0" smtClean="0">
                <a:latin typeface="Arev Sans" pitchFamily="34" charset="0"/>
                <a:ea typeface="Arev Sans" pitchFamily="34" charset="0"/>
                <a:cs typeface="Arev sans bold" pitchFamily="34" charset="0"/>
              </a:rPr>
              <a:t>not</a:t>
            </a:r>
            <a:r>
              <a:rPr lang="en-US" i="1" dirty="0" smtClean="0">
                <a:latin typeface="Arev Sans" pitchFamily="34" charset="0"/>
                <a:ea typeface="Arev Sans" pitchFamily="34" charset="0"/>
                <a:cs typeface="Arev sans bold" pitchFamily="34" charset="0"/>
              </a:rPr>
              <a:t> solve all of our optimization problems.</a:t>
            </a:r>
          </a:p>
        </p:txBody>
      </p:sp>
    </p:spTree>
    <p:extLst>
      <p:ext uri="{BB962C8B-B14F-4D97-AF65-F5344CB8AC3E}">
        <p14:creationId xmlns:p14="http://schemas.microsoft.com/office/powerpoint/2010/main" val="943711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fade">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fade">
                                      <p:cBhvr>
                                        <p:cTn id="25"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1806715" y="2890713"/>
            <a:ext cx="553068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50000"/>
              </a:lnSpc>
            </a:pPr>
            <a:r>
              <a:rPr lang="en-US" sz="4000" b="1" dirty="0" smtClean="0">
                <a:solidFill>
                  <a:srgbClr val="FFFF00"/>
                </a:solidFill>
                <a:latin typeface="Arev Sans" pitchFamily="34" charset="0"/>
                <a:ea typeface="Arev Sans" pitchFamily="34" charset="0"/>
                <a:cs typeface="Arev sans bold" pitchFamily="34" charset="0"/>
              </a:rPr>
              <a:t>To Be Continued…</a:t>
            </a:r>
            <a:endParaRPr lang="en-US" sz="4000" b="1" dirty="0">
              <a:solidFill>
                <a:srgbClr val="FFFF00"/>
              </a:solidFill>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298976010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795172" y="190601"/>
            <a:ext cx="7553670" cy="701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What is the </a:t>
            </a:r>
            <a:r>
              <a:rPr lang="en-US" sz="3600" dirty="0" err="1" smtClean="0">
                <a:solidFill>
                  <a:srgbClr val="FFFF00"/>
                </a:solidFill>
                <a:latin typeface="Arev Sans" pitchFamily="34" charset="0"/>
                <a:ea typeface="Arev Sans" pitchFamily="34" charset="0"/>
                <a:cs typeface="Arev sans bold" pitchFamily="34" charset="0"/>
              </a:rPr>
              <a:t>Lasserre</a:t>
            </a:r>
            <a:r>
              <a:rPr lang="en-US" sz="3600" dirty="0" smtClean="0">
                <a:solidFill>
                  <a:srgbClr val="FFFF00"/>
                </a:solidFill>
                <a:latin typeface="Arev Sans" pitchFamily="34" charset="0"/>
                <a:ea typeface="Arev Sans" pitchFamily="34" charset="0"/>
                <a:cs typeface="Arev sans bold" pitchFamily="34" charset="0"/>
              </a:rPr>
              <a:t> algorithm?</a:t>
            </a:r>
            <a:endParaRPr lang="en-US" sz="3600" dirty="0" smtClean="0">
              <a:solidFill>
                <a:srgbClr val="FFFF00"/>
              </a:solidFill>
              <a:latin typeface="Arev Sans" pitchFamily="34" charset="0"/>
              <a:ea typeface="Arev Sans" pitchFamily="34" charset="0"/>
              <a:cs typeface="Arev sans bold" pitchFamily="34" charset="0"/>
            </a:endParaRPr>
          </a:p>
        </p:txBody>
      </p:sp>
      <p:sp>
        <p:nvSpPr>
          <p:cNvPr id="3" name="TextBox 2"/>
          <p:cNvSpPr txBox="1"/>
          <p:nvPr/>
        </p:nvSpPr>
        <p:spPr bwMode="auto">
          <a:xfrm>
            <a:off x="211684" y="1047851"/>
            <a:ext cx="8720657"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i="1" dirty="0" smtClean="0">
                <a:latin typeface="Arev Sans" pitchFamily="34" charset="0"/>
                <a:ea typeface="Arev Sans" pitchFamily="34" charset="0"/>
                <a:cs typeface="Arev sans bold" pitchFamily="34" charset="0"/>
              </a:rPr>
              <a:t>Write the problem with polynomial inequalities.</a:t>
            </a:r>
            <a:endParaRPr lang="en-US" i="1" dirty="0" smtClean="0">
              <a:latin typeface="Arev Sans" pitchFamily="34" charset="0"/>
              <a:ea typeface="Arev Sans" pitchFamily="34" charset="0"/>
              <a:cs typeface="Arev sans bold" pitchFamily="34" charset="0"/>
            </a:endParaRPr>
          </a:p>
        </p:txBody>
      </p:sp>
      <p:pic>
        <p:nvPicPr>
          <p:cNvPr id="4" name="Picture 2" descr="C:\grants\computational-thinking\anupam-grap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3056" y="1966060"/>
            <a:ext cx="2565721" cy="2514499"/>
          </a:xfrm>
          <a:prstGeom prst="rect">
            <a:avLst/>
          </a:prstGeom>
          <a:noFill/>
          <a:extLst>
            <a:ext uri="{909E8E84-426E-40DD-AFC4-6F175D3DCCD1}">
              <a14:hiddenFill xmlns:a14="http://schemas.microsoft.com/office/drawing/2010/main">
                <a:solidFill>
                  <a:srgbClr val="FFFFFF"/>
                </a:solidFill>
              </a14:hiddenFill>
            </a:ext>
          </a:extLst>
        </p:spPr>
      </p:pic>
      <p:sp>
        <p:nvSpPr>
          <p:cNvPr id="5" name="Freeform 4"/>
          <p:cNvSpPr/>
          <p:nvPr/>
        </p:nvSpPr>
        <p:spPr>
          <a:xfrm>
            <a:off x="6108158" y="2589837"/>
            <a:ext cx="2917340" cy="633201"/>
          </a:xfrm>
          <a:custGeom>
            <a:avLst/>
            <a:gdLst>
              <a:gd name="connsiteX0" fmla="*/ 0 w 3067050"/>
              <a:gd name="connsiteY0" fmla="*/ 635000 h 676721"/>
              <a:gd name="connsiteX1" fmla="*/ 317500 w 3067050"/>
              <a:gd name="connsiteY1" fmla="*/ 615950 h 676721"/>
              <a:gd name="connsiteX2" fmla="*/ 374650 w 3067050"/>
              <a:gd name="connsiteY2" fmla="*/ 431800 h 676721"/>
              <a:gd name="connsiteX3" fmla="*/ 577850 w 3067050"/>
              <a:gd name="connsiteY3" fmla="*/ 336550 h 676721"/>
              <a:gd name="connsiteX4" fmla="*/ 857250 w 3067050"/>
              <a:gd name="connsiteY4" fmla="*/ 292100 h 676721"/>
              <a:gd name="connsiteX5" fmla="*/ 1028700 w 3067050"/>
              <a:gd name="connsiteY5" fmla="*/ 254000 h 676721"/>
              <a:gd name="connsiteX6" fmla="*/ 1200150 w 3067050"/>
              <a:gd name="connsiteY6" fmla="*/ 355600 h 676721"/>
              <a:gd name="connsiteX7" fmla="*/ 1422400 w 3067050"/>
              <a:gd name="connsiteY7" fmla="*/ 406400 h 676721"/>
              <a:gd name="connsiteX8" fmla="*/ 1574800 w 3067050"/>
              <a:gd name="connsiteY8" fmla="*/ 469900 h 676721"/>
              <a:gd name="connsiteX9" fmla="*/ 1720850 w 3067050"/>
              <a:gd name="connsiteY9" fmla="*/ 615950 h 676721"/>
              <a:gd name="connsiteX10" fmla="*/ 1866900 w 3067050"/>
              <a:gd name="connsiteY10" fmla="*/ 654050 h 676721"/>
              <a:gd name="connsiteX11" fmla="*/ 2032000 w 3067050"/>
              <a:gd name="connsiteY11" fmla="*/ 666750 h 676721"/>
              <a:gd name="connsiteX12" fmla="*/ 2228850 w 3067050"/>
              <a:gd name="connsiteY12" fmla="*/ 666750 h 676721"/>
              <a:gd name="connsiteX13" fmla="*/ 2419350 w 3067050"/>
              <a:gd name="connsiteY13" fmla="*/ 673100 h 676721"/>
              <a:gd name="connsiteX14" fmla="*/ 2520950 w 3067050"/>
              <a:gd name="connsiteY14" fmla="*/ 603250 h 676721"/>
              <a:gd name="connsiteX15" fmla="*/ 2603500 w 3067050"/>
              <a:gd name="connsiteY15" fmla="*/ 457200 h 676721"/>
              <a:gd name="connsiteX16" fmla="*/ 2660650 w 3067050"/>
              <a:gd name="connsiteY16" fmla="*/ 444500 h 676721"/>
              <a:gd name="connsiteX17" fmla="*/ 2686050 w 3067050"/>
              <a:gd name="connsiteY17" fmla="*/ 381000 h 676721"/>
              <a:gd name="connsiteX18" fmla="*/ 2705100 w 3067050"/>
              <a:gd name="connsiteY18" fmla="*/ 285750 h 676721"/>
              <a:gd name="connsiteX19" fmla="*/ 2755900 w 3067050"/>
              <a:gd name="connsiteY19" fmla="*/ 165100 h 676721"/>
              <a:gd name="connsiteX20" fmla="*/ 3067050 w 3067050"/>
              <a:gd name="connsiteY20" fmla="*/ 0 h 676721"/>
              <a:gd name="connsiteX0" fmla="*/ 0 w 3117850"/>
              <a:gd name="connsiteY0" fmla="*/ 622300 h 676721"/>
              <a:gd name="connsiteX1" fmla="*/ 368300 w 3117850"/>
              <a:gd name="connsiteY1" fmla="*/ 615950 h 676721"/>
              <a:gd name="connsiteX2" fmla="*/ 425450 w 3117850"/>
              <a:gd name="connsiteY2" fmla="*/ 431800 h 676721"/>
              <a:gd name="connsiteX3" fmla="*/ 628650 w 3117850"/>
              <a:gd name="connsiteY3" fmla="*/ 336550 h 676721"/>
              <a:gd name="connsiteX4" fmla="*/ 908050 w 3117850"/>
              <a:gd name="connsiteY4" fmla="*/ 292100 h 676721"/>
              <a:gd name="connsiteX5" fmla="*/ 1079500 w 3117850"/>
              <a:gd name="connsiteY5" fmla="*/ 254000 h 676721"/>
              <a:gd name="connsiteX6" fmla="*/ 1250950 w 3117850"/>
              <a:gd name="connsiteY6" fmla="*/ 355600 h 676721"/>
              <a:gd name="connsiteX7" fmla="*/ 1473200 w 3117850"/>
              <a:gd name="connsiteY7" fmla="*/ 406400 h 676721"/>
              <a:gd name="connsiteX8" fmla="*/ 1625600 w 3117850"/>
              <a:gd name="connsiteY8" fmla="*/ 469900 h 676721"/>
              <a:gd name="connsiteX9" fmla="*/ 1771650 w 3117850"/>
              <a:gd name="connsiteY9" fmla="*/ 615950 h 676721"/>
              <a:gd name="connsiteX10" fmla="*/ 1917700 w 3117850"/>
              <a:gd name="connsiteY10" fmla="*/ 654050 h 676721"/>
              <a:gd name="connsiteX11" fmla="*/ 2082800 w 3117850"/>
              <a:gd name="connsiteY11" fmla="*/ 666750 h 676721"/>
              <a:gd name="connsiteX12" fmla="*/ 2279650 w 3117850"/>
              <a:gd name="connsiteY12" fmla="*/ 666750 h 676721"/>
              <a:gd name="connsiteX13" fmla="*/ 2470150 w 3117850"/>
              <a:gd name="connsiteY13" fmla="*/ 673100 h 676721"/>
              <a:gd name="connsiteX14" fmla="*/ 2571750 w 3117850"/>
              <a:gd name="connsiteY14" fmla="*/ 603250 h 676721"/>
              <a:gd name="connsiteX15" fmla="*/ 2654300 w 3117850"/>
              <a:gd name="connsiteY15" fmla="*/ 457200 h 676721"/>
              <a:gd name="connsiteX16" fmla="*/ 2711450 w 3117850"/>
              <a:gd name="connsiteY16" fmla="*/ 444500 h 676721"/>
              <a:gd name="connsiteX17" fmla="*/ 2736850 w 3117850"/>
              <a:gd name="connsiteY17" fmla="*/ 381000 h 676721"/>
              <a:gd name="connsiteX18" fmla="*/ 2755900 w 3117850"/>
              <a:gd name="connsiteY18" fmla="*/ 285750 h 676721"/>
              <a:gd name="connsiteX19" fmla="*/ 2806700 w 3117850"/>
              <a:gd name="connsiteY19" fmla="*/ 165100 h 676721"/>
              <a:gd name="connsiteX20" fmla="*/ 3117850 w 3117850"/>
              <a:gd name="connsiteY20" fmla="*/ 0 h 676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117850" h="676721">
                <a:moveTo>
                  <a:pt x="0" y="622300"/>
                </a:moveTo>
                <a:cubicBezTo>
                  <a:pt x="122767" y="620183"/>
                  <a:pt x="297392" y="647700"/>
                  <a:pt x="368300" y="615950"/>
                </a:cubicBezTo>
                <a:cubicBezTo>
                  <a:pt x="439208" y="584200"/>
                  <a:pt x="382058" y="478367"/>
                  <a:pt x="425450" y="431800"/>
                </a:cubicBezTo>
                <a:cubicBezTo>
                  <a:pt x="468842" y="385233"/>
                  <a:pt x="548217" y="359833"/>
                  <a:pt x="628650" y="336550"/>
                </a:cubicBezTo>
                <a:cubicBezTo>
                  <a:pt x="709083" y="313267"/>
                  <a:pt x="832908" y="305858"/>
                  <a:pt x="908050" y="292100"/>
                </a:cubicBezTo>
                <a:cubicBezTo>
                  <a:pt x="983192" y="278342"/>
                  <a:pt x="1022350" y="243417"/>
                  <a:pt x="1079500" y="254000"/>
                </a:cubicBezTo>
                <a:cubicBezTo>
                  <a:pt x="1136650" y="264583"/>
                  <a:pt x="1185333" y="330200"/>
                  <a:pt x="1250950" y="355600"/>
                </a:cubicBezTo>
                <a:cubicBezTo>
                  <a:pt x="1316567" y="381000"/>
                  <a:pt x="1410758" y="387350"/>
                  <a:pt x="1473200" y="406400"/>
                </a:cubicBezTo>
                <a:cubicBezTo>
                  <a:pt x="1535642" y="425450"/>
                  <a:pt x="1575858" y="434975"/>
                  <a:pt x="1625600" y="469900"/>
                </a:cubicBezTo>
                <a:cubicBezTo>
                  <a:pt x="1675342" y="504825"/>
                  <a:pt x="1722967" y="585258"/>
                  <a:pt x="1771650" y="615950"/>
                </a:cubicBezTo>
                <a:cubicBezTo>
                  <a:pt x="1820333" y="646642"/>
                  <a:pt x="1865842" y="645583"/>
                  <a:pt x="1917700" y="654050"/>
                </a:cubicBezTo>
                <a:cubicBezTo>
                  <a:pt x="1969558" y="662517"/>
                  <a:pt x="2022475" y="664633"/>
                  <a:pt x="2082800" y="666750"/>
                </a:cubicBezTo>
                <a:cubicBezTo>
                  <a:pt x="2143125" y="668867"/>
                  <a:pt x="2215092" y="665692"/>
                  <a:pt x="2279650" y="666750"/>
                </a:cubicBezTo>
                <a:cubicBezTo>
                  <a:pt x="2344208" y="667808"/>
                  <a:pt x="2421467" y="683683"/>
                  <a:pt x="2470150" y="673100"/>
                </a:cubicBezTo>
                <a:cubicBezTo>
                  <a:pt x="2518833" y="662517"/>
                  <a:pt x="2541058" y="639233"/>
                  <a:pt x="2571750" y="603250"/>
                </a:cubicBezTo>
                <a:cubicBezTo>
                  <a:pt x="2602442" y="567267"/>
                  <a:pt x="2631017" y="483658"/>
                  <a:pt x="2654300" y="457200"/>
                </a:cubicBezTo>
                <a:cubicBezTo>
                  <a:pt x="2677583" y="430742"/>
                  <a:pt x="2697692" y="457200"/>
                  <a:pt x="2711450" y="444500"/>
                </a:cubicBezTo>
                <a:cubicBezTo>
                  <a:pt x="2725208" y="431800"/>
                  <a:pt x="2729442" y="407458"/>
                  <a:pt x="2736850" y="381000"/>
                </a:cubicBezTo>
                <a:cubicBezTo>
                  <a:pt x="2744258" y="354542"/>
                  <a:pt x="2744258" y="321733"/>
                  <a:pt x="2755900" y="285750"/>
                </a:cubicBezTo>
                <a:cubicBezTo>
                  <a:pt x="2767542" y="249767"/>
                  <a:pt x="2746375" y="212725"/>
                  <a:pt x="2806700" y="165100"/>
                </a:cubicBezTo>
                <a:cubicBezTo>
                  <a:pt x="2867025" y="117475"/>
                  <a:pt x="2992437" y="58737"/>
                  <a:pt x="3117850" y="0"/>
                </a:cubicBezTo>
              </a:path>
            </a:pathLst>
          </a:custGeom>
          <a:ln w="28575">
            <a:solidFill>
              <a:srgbClr val="FF0000"/>
            </a:solidFill>
          </a:ln>
          <a:effectLst>
            <a:glow rad="139700">
              <a:schemeClr val="accent5">
                <a:satMod val="175000"/>
                <a:alpha val="40000"/>
              </a:schemeClr>
            </a:glow>
          </a:effectLst>
        </p:spPr>
        <p:txBody>
          <a:bodyPr rtlCol="0" anchor="ctr"/>
          <a:lstStyle/>
          <a:p>
            <a:pPr algn="ctr"/>
            <a:endParaRPr lang="en-US"/>
          </a:p>
        </p:txBody>
      </p:sp>
      <p:sp>
        <p:nvSpPr>
          <p:cNvPr id="6" name="TextBox 5"/>
          <p:cNvSpPr txBox="1"/>
          <p:nvPr/>
        </p:nvSpPr>
        <p:spPr bwMode="auto">
          <a:xfrm>
            <a:off x="241073" y="1980338"/>
            <a:ext cx="4775666"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E.g.:  </a:t>
            </a:r>
            <a:r>
              <a:rPr lang="en-US" dirty="0" smtClean="0">
                <a:solidFill>
                  <a:srgbClr val="FFFF00"/>
                </a:solidFill>
                <a:latin typeface="Arev Sans" pitchFamily="34" charset="0"/>
                <a:ea typeface="Arev Sans" pitchFamily="34" charset="0"/>
                <a:cs typeface="Arev sans bold" pitchFamily="34" charset="0"/>
              </a:rPr>
              <a:t>Balanced-Separator</a:t>
            </a:r>
            <a:endParaRPr lang="en-US" dirty="0" smtClean="0">
              <a:solidFill>
                <a:srgbClr val="FFFF00"/>
              </a:solidFill>
              <a:latin typeface="Arev Sans" pitchFamily="34" charset="0"/>
              <a:ea typeface="Arev Sans" pitchFamily="34" charset="0"/>
              <a:cs typeface="Arev sans bold" pitchFamily="34" charset="0"/>
            </a:endParaRPr>
          </a:p>
        </p:txBody>
      </p:sp>
      <p:sp>
        <p:nvSpPr>
          <p:cNvPr id="7" name="TextBox 6"/>
          <p:cNvSpPr txBox="1"/>
          <p:nvPr/>
        </p:nvSpPr>
        <p:spPr bwMode="auto">
          <a:xfrm>
            <a:off x="151622" y="2747160"/>
            <a:ext cx="871264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Have variable x</a:t>
            </a:r>
            <a:r>
              <a:rPr lang="en-US" baseline="-25000" dirty="0" smtClean="0">
                <a:latin typeface="Arev Sans" pitchFamily="34" charset="0"/>
                <a:ea typeface="Arev Sans" pitchFamily="34" charset="0"/>
                <a:cs typeface="Arev sans bold" pitchFamily="34" charset="0"/>
              </a:rPr>
              <a:t>i</a:t>
            </a:r>
            <a:r>
              <a:rPr lang="en-US" dirty="0" smtClean="0">
                <a:latin typeface="Arev Sans" pitchFamily="34" charset="0"/>
                <a:ea typeface="Arev Sans" pitchFamily="34" charset="0"/>
                <a:cs typeface="Arev sans bold" pitchFamily="34" charset="0"/>
              </a:rPr>
              <a:t> for each vertex.</a:t>
            </a:r>
            <a:br>
              <a:rPr lang="en-US" dirty="0" smtClean="0">
                <a:latin typeface="Arev Sans" pitchFamily="34" charset="0"/>
                <a:ea typeface="Arev Sans" pitchFamily="34" charset="0"/>
                <a:cs typeface="Arev sans bold" pitchFamily="34" charset="0"/>
              </a:rPr>
            </a:br>
            <a:endParaRPr lang="en-US" sz="1600" dirty="0" smtClean="0">
              <a:latin typeface="Arev Sans" pitchFamily="34" charset="0"/>
              <a:ea typeface="Arev Sans" pitchFamily="34" charset="0"/>
              <a:cs typeface="Arev sans bold" pitchFamily="34" charset="0"/>
            </a:endParaRPr>
          </a:p>
          <a:p>
            <a:pPr eaLnBrk="1" hangingPunct="1">
              <a:lnSpc>
                <a:spcPct val="120000"/>
              </a:lnSpc>
            </a:pPr>
            <a:r>
              <a:rPr lang="en-US" dirty="0" smtClean="0">
                <a:latin typeface="Arev Sans" pitchFamily="34" charset="0"/>
                <a:ea typeface="Arev Sans" pitchFamily="34" charset="0"/>
                <a:cs typeface="Arev sans bold" pitchFamily="34" charset="0"/>
              </a:rPr>
              <a:t>Supposed to be ±1, so add the</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polynomial constraints </a:t>
            </a:r>
            <a:r>
              <a:rPr lang="en-US" dirty="0" smtClean="0">
                <a:solidFill>
                  <a:srgbClr val="FFFF00"/>
                </a:solidFill>
                <a:latin typeface="Arev Sans" pitchFamily="34" charset="0"/>
                <a:ea typeface="Arev Sans" pitchFamily="34" charset="0"/>
                <a:cs typeface="Arev sans bold" pitchFamily="34" charset="0"/>
              </a:rPr>
              <a:t>x</a:t>
            </a:r>
            <a:r>
              <a:rPr lang="en-US" baseline="-25000" dirty="0" smtClean="0">
                <a:solidFill>
                  <a:srgbClr val="FFFF00"/>
                </a:solidFill>
                <a:latin typeface="Arev Sans" pitchFamily="34" charset="0"/>
                <a:ea typeface="Arev Sans" pitchFamily="34" charset="0"/>
                <a:cs typeface="Arev sans bold" pitchFamily="34" charset="0"/>
              </a:rPr>
              <a:t>i</a:t>
            </a:r>
            <a:r>
              <a:rPr lang="en-US" baseline="30000" dirty="0" smtClean="0">
                <a:solidFill>
                  <a:srgbClr val="FFFF00"/>
                </a:solidFill>
                <a:latin typeface="Arev Sans" pitchFamily="34" charset="0"/>
                <a:ea typeface="Arev Sans" pitchFamily="34" charset="0"/>
                <a:cs typeface="Arev sans bold" pitchFamily="34" charset="0"/>
              </a:rPr>
              <a:t>2</a:t>
            </a:r>
            <a:r>
              <a:rPr lang="en-US" dirty="0" smtClean="0">
                <a:solidFill>
                  <a:srgbClr val="FFFF00"/>
                </a:solidFill>
                <a:latin typeface="Arev Sans" pitchFamily="34" charset="0"/>
                <a:ea typeface="Arev Sans" pitchFamily="34" charset="0"/>
                <a:cs typeface="Arev sans bold" pitchFamily="34" charset="0"/>
              </a:rPr>
              <a:t> = 1</a:t>
            </a:r>
            <a:endParaRPr lang="en-US" dirty="0" smtClean="0">
              <a:latin typeface="Arev Sans" pitchFamily="34" charset="0"/>
              <a:ea typeface="Arev Sans" pitchFamily="34" charset="0"/>
              <a:cs typeface="Arev sans bold" pitchFamily="34" charset="0"/>
            </a:endParaRPr>
          </a:p>
          <a:p>
            <a:pPr eaLnBrk="1" hangingPunct="1">
              <a:lnSpc>
                <a:spcPct val="120000"/>
              </a:lnSpc>
            </a:pPr>
            <a:endParaRPr lang="en-US" sz="1600" dirty="0">
              <a:latin typeface="Arev Sans" pitchFamily="34" charset="0"/>
              <a:ea typeface="Arev Sans" pitchFamily="34" charset="0"/>
              <a:cs typeface="Arev sans bold" pitchFamily="34" charset="0"/>
            </a:endParaRPr>
          </a:p>
          <a:p>
            <a:pPr eaLnBrk="1" hangingPunct="1">
              <a:lnSpc>
                <a:spcPct val="120000"/>
              </a:lnSpc>
            </a:pPr>
            <a:r>
              <a:rPr lang="en-US" dirty="0" smtClean="0">
                <a:latin typeface="Arev Sans" pitchFamily="34" charset="0"/>
                <a:ea typeface="Arev Sans" pitchFamily="34" charset="0"/>
                <a:cs typeface="Arev sans bold" pitchFamily="34" charset="0"/>
              </a:rPr>
              <a:t>Supposed to be between n/3 and 2n/3 vertices</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on each side, so add the polynomial constraint </a:t>
            </a:r>
          </a:p>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−n/3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 x</a:t>
            </a:r>
            <a:r>
              <a:rPr lang="en-US" baseline="-25000" dirty="0" smtClean="0">
                <a:solidFill>
                  <a:srgbClr val="FFFF00"/>
                </a:solidFill>
                <a:latin typeface="Arev Sans" pitchFamily="34" charset="0"/>
                <a:ea typeface="Arev Sans" pitchFamily="34" charset="0"/>
                <a:cs typeface="Arev sans bold" pitchFamily="34" charset="0"/>
              </a:rPr>
              <a:t>i</a:t>
            </a:r>
            <a:r>
              <a:rPr lang="en-US" dirty="0" smtClean="0">
                <a:solidFill>
                  <a:srgbClr val="FFFF00"/>
                </a:solidFill>
                <a:latin typeface="Arev Sans" pitchFamily="34" charset="0"/>
                <a:ea typeface="Arev Sans" pitchFamily="34" charset="0"/>
                <a:cs typeface="Arev sans bold" pitchFamily="34" charset="0"/>
              </a:rPr>
              <a:t>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n/3</a:t>
            </a:r>
            <a:endParaRPr lang="en-US"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324534666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7">
                                            <p:txEl>
                                              <p:pRg st="1" end="1"/>
                                            </p:txEl>
                                          </p:spTgt>
                                        </p:tgtEl>
                                        <p:attrNameLst>
                                          <p:attrName>style.visibility</p:attrName>
                                        </p:attrNameLst>
                                      </p:cBhvr>
                                      <p:to>
                                        <p:strVal val="visible"/>
                                      </p:to>
                                    </p:set>
                                    <p:animEffect transition="in" filter="fade">
                                      <p:cBhvr>
                                        <p:cTn id="33" dur="500"/>
                                        <p:tgtEl>
                                          <p:spTgt spid="7">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xEl>
                                              <p:pRg st="3" end="3"/>
                                            </p:txEl>
                                          </p:spTgt>
                                        </p:tgtEl>
                                        <p:attrNameLst>
                                          <p:attrName>style.visibility</p:attrName>
                                        </p:attrNameLst>
                                      </p:cBhvr>
                                      <p:to>
                                        <p:strVal val="visible"/>
                                      </p:to>
                                    </p:set>
                                    <p:animEffect transition="in" filter="fade">
                                      <p:cBhvr>
                                        <p:cTn id="38" dur="500"/>
                                        <p:tgtEl>
                                          <p:spTgt spid="7">
                                            <p:txEl>
                                              <p:pRg st="3" end="3"/>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7">
                                            <p:txEl>
                                              <p:pRg st="4" end="4"/>
                                            </p:txEl>
                                          </p:spTgt>
                                        </p:tgtEl>
                                        <p:attrNameLst>
                                          <p:attrName>style.visibility</p:attrName>
                                        </p:attrNameLst>
                                      </p:cBhvr>
                                      <p:to>
                                        <p:strVal val="visible"/>
                                      </p:to>
                                    </p:set>
                                    <p:animEffect transition="in" filter="fade">
                                      <p:cBhvr>
                                        <p:cTn id="41"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bwMode="auto">
          <a:xfrm>
            <a:off x="795172" y="190601"/>
            <a:ext cx="7553670" cy="701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What is the </a:t>
            </a:r>
            <a:r>
              <a:rPr lang="en-US" sz="3600" dirty="0" err="1" smtClean="0">
                <a:solidFill>
                  <a:srgbClr val="FFFF00"/>
                </a:solidFill>
                <a:latin typeface="Arev Sans" pitchFamily="34" charset="0"/>
                <a:ea typeface="Arev Sans" pitchFamily="34" charset="0"/>
                <a:cs typeface="Arev sans bold" pitchFamily="34" charset="0"/>
              </a:rPr>
              <a:t>Lasserre</a:t>
            </a:r>
            <a:r>
              <a:rPr lang="en-US" sz="3600" dirty="0" smtClean="0">
                <a:solidFill>
                  <a:srgbClr val="FFFF00"/>
                </a:solidFill>
                <a:latin typeface="Arev Sans" pitchFamily="34" charset="0"/>
                <a:ea typeface="Arev Sans" pitchFamily="34" charset="0"/>
                <a:cs typeface="Arev sans bold" pitchFamily="34" charset="0"/>
              </a:rPr>
              <a:t> algorithm?</a:t>
            </a:r>
            <a:endParaRPr lang="en-US" sz="3600" dirty="0" smtClean="0">
              <a:solidFill>
                <a:srgbClr val="FFFF00"/>
              </a:solidFill>
              <a:latin typeface="Arev Sans" pitchFamily="34" charset="0"/>
              <a:ea typeface="Arev Sans" pitchFamily="34" charset="0"/>
              <a:cs typeface="Arev sans bold" pitchFamily="34" charset="0"/>
            </a:endParaRPr>
          </a:p>
        </p:txBody>
      </p:sp>
      <p:sp>
        <p:nvSpPr>
          <p:cNvPr id="3" name="TextBox 2"/>
          <p:cNvSpPr txBox="1"/>
          <p:nvPr/>
        </p:nvSpPr>
        <p:spPr bwMode="auto">
          <a:xfrm>
            <a:off x="216503" y="1105001"/>
            <a:ext cx="8711039" cy="4967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Suppose I give you a multivariate polynomial,</a:t>
            </a:r>
          </a:p>
          <a:p>
            <a:pPr algn="ctr" eaLnBrk="1" hangingPunct="1">
              <a:lnSpc>
                <a:spcPct val="120000"/>
              </a:lnSpc>
            </a:pPr>
            <a:endParaRPr lang="en-US" sz="1200" dirty="0">
              <a:latin typeface="Arev Sans" pitchFamily="34" charset="0"/>
              <a:ea typeface="Arev Sans" pitchFamily="34" charset="0"/>
              <a:cs typeface="Arev sans bold" pitchFamily="34" charset="0"/>
            </a:endParaRPr>
          </a:p>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P(x</a:t>
            </a:r>
            <a:r>
              <a:rPr lang="en-US" baseline="-25000" dirty="0" smtClean="0">
                <a:solidFill>
                  <a:srgbClr val="FFFF00"/>
                </a:solidFill>
                <a:latin typeface="Arev Sans" pitchFamily="34" charset="0"/>
                <a:ea typeface="Arev Sans" pitchFamily="34" charset="0"/>
                <a:cs typeface="Arev sans bold" pitchFamily="34" charset="0"/>
              </a:rPr>
              <a:t>1</a:t>
            </a:r>
            <a:r>
              <a:rPr lang="en-US" dirty="0" smtClean="0">
                <a:solidFill>
                  <a:srgbClr val="FFFF00"/>
                </a:solidFill>
                <a:latin typeface="Arev Sans" pitchFamily="34" charset="0"/>
                <a:ea typeface="Arev Sans" pitchFamily="34" charset="0"/>
                <a:cs typeface="Arev sans bold" pitchFamily="34" charset="0"/>
              </a:rPr>
              <a:t>, x</a:t>
            </a:r>
            <a:r>
              <a:rPr lang="en-US" baseline="-25000" dirty="0" smtClean="0">
                <a:solidFill>
                  <a:srgbClr val="FFFF00"/>
                </a:solidFill>
                <a:latin typeface="Arev Sans" pitchFamily="34" charset="0"/>
                <a:ea typeface="Arev Sans" pitchFamily="34" charset="0"/>
                <a:cs typeface="Arev sans bold" pitchFamily="34" charset="0"/>
              </a:rPr>
              <a:t>2</a:t>
            </a:r>
            <a:r>
              <a:rPr lang="en-US" dirty="0" smtClean="0">
                <a:solidFill>
                  <a:srgbClr val="FFFF00"/>
                </a:solidFill>
                <a:latin typeface="Arev Sans" pitchFamily="34" charset="0"/>
                <a:ea typeface="Arev Sans" pitchFamily="34" charset="0"/>
                <a:cs typeface="Arev sans bold" pitchFamily="34" charset="0"/>
              </a:rPr>
              <a:t>, x</a:t>
            </a:r>
            <a:r>
              <a:rPr lang="en-US" baseline="-25000" dirty="0" smtClean="0">
                <a:solidFill>
                  <a:srgbClr val="FFFF00"/>
                </a:solidFill>
                <a:latin typeface="Arev Sans" pitchFamily="34" charset="0"/>
                <a:ea typeface="Arev Sans" pitchFamily="34" charset="0"/>
                <a:cs typeface="Arev sans bold" pitchFamily="34" charset="0"/>
              </a:rPr>
              <a:t>3</a:t>
            </a:r>
            <a:r>
              <a:rPr lang="en-US" dirty="0" smtClean="0">
                <a:solidFill>
                  <a:srgbClr val="FFFF00"/>
                </a:solidFill>
                <a:latin typeface="Arev Sans" pitchFamily="34" charset="0"/>
                <a:ea typeface="Arev Sans" pitchFamily="34" charset="0"/>
                <a:cs typeface="Arev sans bold" pitchFamily="34" charset="0"/>
              </a:rPr>
              <a:t>, …, </a:t>
            </a:r>
            <a:r>
              <a:rPr lang="en-US" dirty="0" err="1" smtClean="0">
                <a:solidFill>
                  <a:srgbClr val="FFFF00"/>
                </a:solidFill>
                <a:latin typeface="Arev Sans" pitchFamily="34" charset="0"/>
                <a:ea typeface="Arev Sans" pitchFamily="34" charset="0"/>
                <a:cs typeface="Arev sans bold" pitchFamily="34" charset="0"/>
              </a:rPr>
              <a:t>x</a:t>
            </a:r>
            <a:r>
              <a:rPr lang="en-US" baseline="-25000" dirty="0" err="1" smtClean="0">
                <a:solidFill>
                  <a:srgbClr val="FFFF00"/>
                </a:solidFill>
                <a:latin typeface="Arev Sans" pitchFamily="34" charset="0"/>
                <a:ea typeface="Arev Sans" pitchFamily="34" charset="0"/>
                <a:cs typeface="Arev sans bold" pitchFamily="34" charset="0"/>
              </a:rPr>
              <a:t>n</a:t>
            </a:r>
            <a:r>
              <a:rPr lang="en-US" dirty="0" smtClean="0">
                <a:solidFill>
                  <a:srgbClr val="FFFF00"/>
                </a:solidFill>
                <a:latin typeface="Arev Sans" pitchFamily="34" charset="0"/>
                <a:ea typeface="Arev Sans" pitchFamily="34" charset="0"/>
                <a:cs typeface="Arev sans bold" pitchFamily="34" charset="0"/>
              </a:rPr>
              <a:t>)</a:t>
            </a:r>
          </a:p>
          <a:p>
            <a:pPr algn="ctr" eaLnBrk="1" hangingPunct="1">
              <a:lnSpc>
                <a:spcPct val="120000"/>
              </a:lnSpc>
            </a:pPr>
            <a:endParaRPr lang="en-US" dirty="0">
              <a:solidFill>
                <a:srgbClr val="FFFF00"/>
              </a:solidFill>
              <a:latin typeface="Arev Sans" pitchFamily="34" charset="0"/>
              <a:ea typeface="Arev Sans" pitchFamily="34" charset="0"/>
              <a:cs typeface="Arev sans bold" pitchFamily="34" charset="0"/>
            </a:endParaRPr>
          </a:p>
          <a:p>
            <a:pPr algn="ctr" eaLnBrk="1" hangingPunct="1">
              <a:lnSpc>
                <a:spcPct val="120000"/>
              </a:lnSpc>
            </a:pPr>
            <a:r>
              <a:rPr lang="en-US" dirty="0" smtClean="0">
                <a:latin typeface="Arev Sans" pitchFamily="34" charset="0"/>
                <a:ea typeface="Arev Sans" pitchFamily="34" charset="0"/>
                <a:cs typeface="Arev sans bold" pitchFamily="34" charset="0"/>
              </a:rPr>
              <a:t>and I want to prove to you that</a:t>
            </a:r>
            <a:br>
              <a:rPr lang="en-US" dirty="0" smtClean="0">
                <a:latin typeface="Arev Sans" pitchFamily="34" charset="0"/>
                <a:ea typeface="Arev Sans" pitchFamily="34" charset="0"/>
                <a:cs typeface="Arev sans bold" pitchFamily="34" charset="0"/>
              </a:rPr>
            </a:br>
            <a:endParaRPr lang="en-US" dirty="0" smtClean="0">
              <a:latin typeface="Arev Sans" pitchFamily="34" charset="0"/>
              <a:ea typeface="Arev Sans" pitchFamily="34" charset="0"/>
              <a:cs typeface="Arev sans bold" pitchFamily="34" charset="0"/>
            </a:endParaRPr>
          </a:p>
          <a:p>
            <a:pPr algn="ct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P(x)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18 </a:t>
            </a:r>
            <a:r>
              <a:rPr lang="en-US" dirty="0" smtClean="0">
                <a:latin typeface="Arev Sans" pitchFamily="34" charset="0"/>
                <a:ea typeface="Arev Sans" pitchFamily="34" charset="0"/>
                <a:cs typeface="Arev sans bold" pitchFamily="34" charset="0"/>
              </a:rPr>
              <a:t>whenever </a:t>
            </a:r>
            <a:r>
              <a:rPr lang="en-US" dirty="0" smtClean="0">
                <a:solidFill>
                  <a:srgbClr val="FFFF00"/>
                </a:solidFill>
                <a:latin typeface="Arev Sans" pitchFamily="34" charset="0"/>
                <a:ea typeface="Arev Sans" pitchFamily="34" charset="0"/>
                <a:cs typeface="Arev sans bold" pitchFamily="34" charset="0"/>
              </a:rPr>
              <a:t>Q(x</a:t>
            </a:r>
            <a:r>
              <a:rPr lang="en-US" baseline="-25000" dirty="0" smtClean="0">
                <a:solidFill>
                  <a:srgbClr val="FFFF00"/>
                </a:solidFill>
                <a:latin typeface="Arev Sans" pitchFamily="34" charset="0"/>
                <a:ea typeface="Arev Sans" pitchFamily="34" charset="0"/>
                <a:cs typeface="Arev sans bold" pitchFamily="34" charset="0"/>
              </a:rPr>
              <a:t>1</a:t>
            </a:r>
            <a:r>
              <a:rPr lang="en-US" dirty="0" smtClean="0">
                <a:solidFill>
                  <a:srgbClr val="FFFF00"/>
                </a:solidFill>
                <a:latin typeface="Arev Sans" pitchFamily="34" charset="0"/>
                <a:ea typeface="Arev Sans" pitchFamily="34" charset="0"/>
                <a:cs typeface="Arev sans bold" pitchFamily="34" charset="0"/>
              </a:rPr>
              <a:t>, x</a:t>
            </a:r>
            <a:r>
              <a:rPr lang="en-US" baseline="-25000" dirty="0" smtClean="0">
                <a:solidFill>
                  <a:srgbClr val="FFFF00"/>
                </a:solidFill>
                <a:latin typeface="Arev Sans" pitchFamily="34" charset="0"/>
                <a:ea typeface="Arev Sans" pitchFamily="34" charset="0"/>
                <a:cs typeface="Arev sans bold" pitchFamily="34" charset="0"/>
              </a:rPr>
              <a:t>2</a:t>
            </a:r>
            <a:r>
              <a:rPr lang="en-US" dirty="0" smtClean="0">
                <a:solidFill>
                  <a:srgbClr val="FFFF00"/>
                </a:solidFill>
                <a:latin typeface="Arev Sans" pitchFamily="34" charset="0"/>
                <a:ea typeface="Arev Sans" pitchFamily="34" charset="0"/>
                <a:cs typeface="Arev sans bold" pitchFamily="34" charset="0"/>
              </a:rPr>
              <a:t>, …, </a:t>
            </a:r>
            <a:r>
              <a:rPr lang="en-US" dirty="0" err="1" smtClean="0">
                <a:solidFill>
                  <a:srgbClr val="FFFF00"/>
                </a:solidFill>
                <a:latin typeface="Arev Sans" pitchFamily="34" charset="0"/>
                <a:ea typeface="Arev Sans" pitchFamily="34" charset="0"/>
                <a:cs typeface="Arev sans bold" pitchFamily="34" charset="0"/>
              </a:rPr>
              <a:t>x</a:t>
            </a:r>
            <a:r>
              <a:rPr lang="en-US" baseline="-25000" dirty="0" err="1" smtClean="0">
                <a:solidFill>
                  <a:srgbClr val="FFFF00"/>
                </a:solidFill>
                <a:latin typeface="Arev Sans" pitchFamily="34" charset="0"/>
                <a:ea typeface="Arev Sans" pitchFamily="34" charset="0"/>
                <a:cs typeface="Arev sans bold" pitchFamily="34" charset="0"/>
              </a:rPr>
              <a:t>n</a:t>
            </a:r>
            <a:r>
              <a:rPr lang="en-US" dirty="0" smtClean="0">
                <a:solidFill>
                  <a:srgbClr val="FFFF00"/>
                </a:solidFill>
                <a:latin typeface="Arev Sans" pitchFamily="34" charset="0"/>
                <a:ea typeface="Arev Sans" pitchFamily="34" charset="0"/>
                <a:cs typeface="Arev sans bold" pitchFamily="34" charset="0"/>
              </a:rPr>
              <a:t>)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0</a:t>
            </a:r>
            <a:r>
              <a:rPr lang="en-US" dirty="0" smtClean="0">
                <a:latin typeface="Arev Sans" pitchFamily="34" charset="0"/>
                <a:ea typeface="Arev Sans" pitchFamily="34" charset="0"/>
                <a:cs typeface="Arev sans bold" pitchFamily="34" charset="0"/>
              </a:rPr>
              <a:t>,</a:t>
            </a:r>
          </a:p>
          <a:p>
            <a:pPr algn="ctr" eaLnBrk="1" hangingPunct="1">
              <a:lnSpc>
                <a:spcPct val="120000"/>
              </a:lnSpc>
            </a:pPr>
            <a:endParaRPr lang="en-US" dirty="0">
              <a:latin typeface="Arev Sans" pitchFamily="34" charset="0"/>
              <a:ea typeface="Arev Sans" pitchFamily="34" charset="0"/>
              <a:cs typeface="Arev sans bold" pitchFamily="34" charset="0"/>
            </a:endParaRPr>
          </a:p>
          <a:p>
            <a:pPr algn="ctr" eaLnBrk="1" hangingPunct="1">
              <a:lnSpc>
                <a:spcPct val="120000"/>
              </a:lnSpc>
            </a:pPr>
            <a:r>
              <a:rPr lang="en-US" dirty="0" smtClean="0">
                <a:latin typeface="Arev Sans" pitchFamily="34" charset="0"/>
                <a:ea typeface="Arev Sans" pitchFamily="34" charset="0"/>
                <a:cs typeface="Arev sans bold" pitchFamily="34" charset="0"/>
              </a:rPr>
              <a:t>where  Q(x) is another multivariate polynomial.</a:t>
            </a:r>
          </a:p>
          <a:p>
            <a:pPr algn="ctr" eaLnBrk="1" hangingPunct="1">
              <a:lnSpc>
                <a:spcPct val="120000"/>
              </a:lnSpc>
            </a:pPr>
            <a:endParaRPr lang="en-US" dirty="0">
              <a:latin typeface="Arev Sans" pitchFamily="34" charset="0"/>
              <a:ea typeface="Arev Sans" pitchFamily="34" charset="0"/>
              <a:cs typeface="Arev sans bold" pitchFamily="34" charset="0"/>
            </a:endParaRPr>
          </a:p>
        </p:txBody>
      </p:sp>
      <p:sp>
        <p:nvSpPr>
          <p:cNvPr id="8" name="TextBox 7"/>
          <p:cNvSpPr txBox="1"/>
          <p:nvPr/>
        </p:nvSpPr>
        <p:spPr bwMode="auto">
          <a:xfrm>
            <a:off x="2838192" y="5971918"/>
            <a:ext cx="3467616"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a:lnSpc>
                <a:spcPct val="120000"/>
              </a:lnSpc>
            </a:pPr>
            <a:r>
              <a:rPr lang="en-US" dirty="0">
                <a:latin typeface="Arev Sans" pitchFamily="34" charset="0"/>
                <a:ea typeface="Arev Sans" pitchFamily="34" charset="0"/>
                <a:cs typeface="Arev sans bold" pitchFamily="34" charset="0"/>
              </a:rPr>
              <a:t>It’s NP-hard, but</a:t>
            </a:r>
            <a:r>
              <a:rPr lang="en-US" dirty="0" smtClean="0">
                <a:latin typeface="Arev Sans" pitchFamily="34" charset="0"/>
                <a:ea typeface="Arev Sans" pitchFamily="34" charset="0"/>
                <a:cs typeface="Arev sans bold" pitchFamily="34" charset="0"/>
              </a:rPr>
              <a:t>…</a:t>
            </a:r>
            <a:endParaRPr lang="en-US" dirty="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281857830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grants\computational-thinking\anupam-grap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3056" y="213460"/>
            <a:ext cx="2565721" cy="2514499"/>
          </a:xfrm>
          <a:prstGeom prst="rect">
            <a:avLst/>
          </a:prstGeom>
          <a:noFill/>
          <a:extLst>
            <a:ext uri="{909E8E84-426E-40DD-AFC4-6F175D3DCCD1}">
              <a14:hiddenFill xmlns:a14="http://schemas.microsoft.com/office/drawing/2010/main">
                <a:solidFill>
                  <a:srgbClr val="FFFFFF"/>
                </a:solidFill>
              </a14:hiddenFill>
            </a:ext>
          </a:extLst>
        </p:spPr>
      </p:pic>
      <p:sp>
        <p:nvSpPr>
          <p:cNvPr id="5" name="Freeform 4"/>
          <p:cNvSpPr/>
          <p:nvPr/>
        </p:nvSpPr>
        <p:spPr>
          <a:xfrm>
            <a:off x="6108158" y="837237"/>
            <a:ext cx="2917340" cy="633201"/>
          </a:xfrm>
          <a:custGeom>
            <a:avLst/>
            <a:gdLst>
              <a:gd name="connsiteX0" fmla="*/ 0 w 3067050"/>
              <a:gd name="connsiteY0" fmla="*/ 635000 h 676721"/>
              <a:gd name="connsiteX1" fmla="*/ 317500 w 3067050"/>
              <a:gd name="connsiteY1" fmla="*/ 615950 h 676721"/>
              <a:gd name="connsiteX2" fmla="*/ 374650 w 3067050"/>
              <a:gd name="connsiteY2" fmla="*/ 431800 h 676721"/>
              <a:gd name="connsiteX3" fmla="*/ 577850 w 3067050"/>
              <a:gd name="connsiteY3" fmla="*/ 336550 h 676721"/>
              <a:gd name="connsiteX4" fmla="*/ 857250 w 3067050"/>
              <a:gd name="connsiteY4" fmla="*/ 292100 h 676721"/>
              <a:gd name="connsiteX5" fmla="*/ 1028700 w 3067050"/>
              <a:gd name="connsiteY5" fmla="*/ 254000 h 676721"/>
              <a:gd name="connsiteX6" fmla="*/ 1200150 w 3067050"/>
              <a:gd name="connsiteY6" fmla="*/ 355600 h 676721"/>
              <a:gd name="connsiteX7" fmla="*/ 1422400 w 3067050"/>
              <a:gd name="connsiteY7" fmla="*/ 406400 h 676721"/>
              <a:gd name="connsiteX8" fmla="*/ 1574800 w 3067050"/>
              <a:gd name="connsiteY8" fmla="*/ 469900 h 676721"/>
              <a:gd name="connsiteX9" fmla="*/ 1720850 w 3067050"/>
              <a:gd name="connsiteY9" fmla="*/ 615950 h 676721"/>
              <a:gd name="connsiteX10" fmla="*/ 1866900 w 3067050"/>
              <a:gd name="connsiteY10" fmla="*/ 654050 h 676721"/>
              <a:gd name="connsiteX11" fmla="*/ 2032000 w 3067050"/>
              <a:gd name="connsiteY11" fmla="*/ 666750 h 676721"/>
              <a:gd name="connsiteX12" fmla="*/ 2228850 w 3067050"/>
              <a:gd name="connsiteY12" fmla="*/ 666750 h 676721"/>
              <a:gd name="connsiteX13" fmla="*/ 2419350 w 3067050"/>
              <a:gd name="connsiteY13" fmla="*/ 673100 h 676721"/>
              <a:gd name="connsiteX14" fmla="*/ 2520950 w 3067050"/>
              <a:gd name="connsiteY14" fmla="*/ 603250 h 676721"/>
              <a:gd name="connsiteX15" fmla="*/ 2603500 w 3067050"/>
              <a:gd name="connsiteY15" fmla="*/ 457200 h 676721"/>
              <a:gd name="connsiteX16" fmla="*/ 2660650 w 3067050"/>
              <a:gd name="connsiteY16" fmla="*/ 444500 h 676721"/>
              <a:gd name="connsiteX17" fmla="*/ 2686050 w 3067050"/>
              <a:gd name="connsiteY17" fmla="*/ 381000 h 676721"/>
              <a:gd name="connsiteX18" fmla="*/ 2705100 w 3067050"/>
              <a:gd name="connsiteY18" fmla="*/ 285750 h 676721"/>
              <a:gd name="connsiteX19" fmla="*/ 2755900 w 3067050"/>
              <a:gd name="connsiteY19" fmla="*/ 165100 h 676721"/>
              <a:gd name="connsiteX20" fmla="*/ 3067050 w 3067050"/>
              <a:gd name="connsiteY20" fmla="*/ 0 h 676721"/>
              <a:gd name="connsiteX0" fmla="*/ 0 w 3117850"/>
              <a:gd name="connsiteY0" fmla="*/ 622300 h 676721"/>
              <a:gd name="connsiteX1" fmla="*/ 368300 w 3117850"/>
              <a:gd name="connsiteY1" fmla="*/ 615950 h 676721"/>
              <a:gd name="connsiteX2" fmla="*/ 425450 w 3117850"/>
              <a:gd name="connsiteY2" fmla="*/ 431800 h 676721"/>
              <a:gd name="connsiteX3" fmla="*/ 628650 w 3117850"/>
              <a:gd name="connsiteY3" fmla="*/ 336550 h 676721"/>
              <a:gd name="connsiteX4" fmla="*/ 908050 w 3117850"/>
              <a:gd name="connsiteY4" fmla="*/ 292100 h 676721"/>
              <a:gd name="connsiteX5" fmla="*/ 1079500 w 3117850"/>
              <a:gd name="connsiteY5" fmla="*/ 254000 h 676721"/>
              <a:gd name="connsiteX6" fmla="*/ 1250950 w 3117850"/>
              <a:gd name="connsiteY6" fmla="*/ 355600 h 676721"/>
              <a:gd name="connsiteX7" fmla="*/ 1473200 w 3117850"/>
              <a:gd name="connsiteY7" fmla="*/ 406400 h 676721"/>
              <a:gd name="connsiteX8" fmla="*/ 1625600 w 3117850"/>
              <a:gd name="connsiteY8" fmla="*/ 469900 h 676721"/>
              <a:gd name="connsiteX9" fmla="*/ 1771650 w 3117850"/>
              <a:gd name="connsiteY9" fmla="*/ 615950 h 676721"/>
              <a:gd name="connsiteX10" fmla="*/ 1917700 w 3117850"/>
              <a:gd name="connsiteY10" fmla="*/ 654050 h 676721"/>
              <a:gd name="connsiteX11" fmla="*/ 2082800 w 3117850"/>
              <a:gd name="connsiteY11" fmla="*/ 666750 h 676721"/>
              <a:gd name="connsiteX12" fmla="*/ 2279650 w 3117850"/>
              <a:gd name="connsiteY12" fmla="*/ 666750 h 676721"/>
              <a:gd name="connsiteX13" fmla="*/ 2470150 w 3117850"/>
              <a:gd name="connsiteY13" fmla="*/ 673100 h 676721"/>
              <a:gd name="connsiteX14" fmla="*/ 2571750 w 3117850"/>
              <a:gd name="connsiteY14" fmla="*/ 603250 h 676721"/>
              <a:gd name="connsiteX15" fmla="*/ 2654300 w 3117850"/>
              <a:gd name="connsiteY15" fmla="*/ 457200 h 676721"/>
              <a:gd name="connsiteX16" fmla="*/ 2711450 w 3117850"/>
              <a:gd name="connsiteY16" fmla="*/ 444500 h 676721"/>
              <a:gd name="connsiteX17" fmla="*/ 2736850 w 3117850"/>
              <a:gd name="connsiteY17" fmla="*/ 381000 h 676721"/>
              <a:gd name="connsiteX18" fmla="*/ 2755900 w 3117850"/>
              <a:gd name="connsiteY18" fmla="*/ 285750 h 676721"/>
              <a:gd name="connsiteX19" fmla="*/ 2806700 w 3117850"/>
              <a:gd name="connsiteY19" fmla="*/ 165100 h 676721"/>
              <a:gd name="connsiteX20" fmla="*/ 3117850 w 3117850"/>
              <a:gd name="connsiteY20" fmla="*/ 0 h 676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117850" h="676721">
                <a:moveTo>
                  <a:pt x="0" y="622300"/>
                </a:moveTo>
                <a:cubicBezTo>
                  <a:pt x="122767" y="620183"/>
                  <a:pt x="297392" y="647700"/>
                  <a:pt x="368300" y="615950"/>
                </a:cubicBezTo>
                <a:cubicBezTo>
                  <a:pt x="439208" y="584200"/>
                  <a:pt x="382058" y="478367"/>
                  <a:pt x="425450" y="431800"/>
                </a:cubicBezTo>
                <a:cubicBezTo>
                  <a:pt x="468842" y="385233"/>
                  <a:pt x="548217" y="359833"/>
                  <a:pt x="628650" y="336550"/>
                </a:cubicBezTo>
                <a:cubicBezTo>
                  <a:pt x="709083" y="313267"/>
                  <a:pt x="832908" y="305858"/>
                  <a:pt x="908050" y="292100"/>
                </a:cubicBezTo>
                <a:cubicBezTo>
                  <a:pt x="983192" y="278342"/>
                  <a:pt x="1022350" y="243417"/>
                  <a:pt x="1079500" y="254000"/>
                </a:cubicBezTo>
                <a:cubicBezTo>
                  <a:pt x="1136650" y="264583"/>
                  <a:pt x="1185333" y="330200"/>
                  <a:pt x="1250950" y="355600"/>
                </a:cubicBezTo>
                <a:cubicBezTo>
                  <a:pt x="1316567" y="381000"/>
                  <a:pt x="1410758" y="387350"/>
                  <a:pt x="1473200" y="406400"/>
                </a:cubicBezTo>
                <a:cubicBezTo>
                  <a:pt x="1535642" y="425450"/>
                  <a:pt x="1575858" y="434975"/>
                  <a:pt x="1625600" y="469900"/>
                </a:cubicBezTo>
                <a:cubicBezTo>
                  <a:pt x="1675342" y="504825"/>
                  <a:pt x="1722967" y="585258"/>
                  <a:pt x="1771650" y="615950"/>
                </a:cubicBezTo>
                <a:cubicBezTo>
                  <a:pt x="1820333" y="646642"/>
                  <a:pt x="1865842" y="645583"/>
                  <a:pt x="1917700" y="654050"/>
                </a:cubicBezTo>
                <a:cubicBezTo>
                  <a:pt x="1969558" y="662517"/>
                  <a:pt x="2022475" y="664633"/>
                  <a:pt x="2082800" y="666750"/>
                </a:cubicBezTo>
                <a:cubicBezTo>
                  <a:pt x="2143125" y="668867"/>
                  <a:pt x="2215092" y="665692"/>
                  <a:pt x="2279650" y="666750"/>
                </a:cubicBezTo>
                <a:cubicBezTo>
                  <a:pt x="2344208" y="667808"/>
                  <a:pt x="2421467" y="683683"/>
                  <a:pt x="2470150" y="673100"/>
                </a:cubicBezTo>
                <a:cubicBezTo>
                  <a:pt x="2518833" y="662517"/>
                  <a:pt x="2541058" y="639233"/>
                  <a:pt x="2571750" y="603250"/>
                </a:cubicBezTo>
                <a:cubicBezTo>
                  <a:pt x="2602442" y="567267"/>
                  <a:pt x="2631017" y="483658"/>
                  <a:pt x="2654300" y="457200"/>
                </a:cubicBezTo>
                <a:cubicBezTo>
                  <a:pt x="2677583" y="430742"/>
                  <a:pt x="2697692" y="457200"/>
                  <a:pt x="2711450" y="444500"/>
                </a:cubicBezTo>
                <a:cubicBezTo>
                  <a:pt x="2725208" y="431800"/>
                  <a:pt x="2729442" y="407458"/>
                  <a:pt x="2736850" y="381000"/>
                </a:cubicBezTo>
                <a:cubicBezTo>
                  <a:pt x="2744258" y="354542"/>
                  <a:pt x="2744258" y="321733"/>
                  <a:pt x="2755900" y="285750"/>
                </a:cubicBezTo>
                <a:cubicBezTo>
                  <a:pt x="2767542" y="249767"/>
                  <a:pt x="2746375" y="212725"/>
                  <a:pt x="2806700" y="165100"/>
                </a:cubicBezTo>
                <a:cubicBezTo>
                  <a:pt x="2867025" y="117475"/>
                  <a:pt x="2992437" y="58737"/>
                  <a:pt x="3117850" y="0"/>
                </a:cubicBezTo>
              </a:path>
            </a:pathLst>
          </a:custGeom>
          <a:ln w="28575">
            <a:solidFill>
              <a:srgbClr val="FF0000"/>
            </a:solidFill>
          </a:ln>
          <a:effectLst>
            <a:glow rad="139700">
              <a:schemeClr val="accent5">
                <a:satMod val="175000"/>
                <a:alpha val="40000"/>
              </a:schemeClr>
            </a:glow>
          </a:effectLst>
        </p:spPr>
        <p:txBody>
          <a:bodyPr rtlCol="0" anchor="ctr"/>
          <a:lstStyle/>
          <a:p>
            <a:pPr algn="ctr"/>
            <a:endParaRPr lang="en-US"/>
          </a:p>
        </p:txBody>
      </p:sp>
      <p:sp>
        <p:nvSpPr>
          <p:cNvPr id="6" name="TextBox 5"/>
          <p:cNvSpPr txBox="1"/>
          <p:nvPr/>
        </p:nvSpPr>
        <p:spPr bwMode="auto">
          <a:xfrm>
            <a:off x="241073" y="227738"/>
            <a:ext cx="4775666"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E.g.:  </a:t>
            </a:r>
            <a:r>
              <a:rPr lang="en-US" dirty="0" smtClean="0">
                <a:solidFill>
                  <a:srgbClr val="FFFF00"/>
                </a:solidFill>
                <a:latin typeface="Arev Sans" pitchFamily="34" charset="0"/>
                <a:ea typeface="Arev Sans" pitchFamily="34" charset="0"/>
                <a:cs typeface="Arev sans bold" pitchFamily="34" charset="0"/>
              </a:rPr>
              <a:t>Balanced-Separator</a:t>
            </a:r>
            <a:endParaRPr lang="en-US" dirty="0" smtClean="0">
              <a:solidFill>
                <a:srgbClr val="FFFF00"/>
              </a:solidFill>
              <a:latin typeface="Arev Sans" pitchFamily="34" charset="0"/>
              <a:ea typeface="Arev Sans" pitchFamily="34" charset="0"/>
              <a:cs typeface="Arev sans bold" pitchFamily="34" charset="0"/>
            </a:endParaRPr>
          </a:p>
        </p:txBody>
      </p:sp>
      <p:sp>
        <p:nvSpPr>
          <p:cNvPr id="7" name="TextBox 6"/>
          <p:cNvSpPr txBox="1"/>
          <p:nvPr/>
        </p:nvSpPr>
        <p:spPr bwMode="auto">
          <a:xfrm>
            <a:off x="189722" y="1153837"/>
            <a:ext cx="5596404" cy="201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	x</a:t>
            </a:r>
            <a:r>
              <a:rPr lang="en-US" baseline="-25000" dirty="0" smtClean="0">
                <a:solidFill>
                  <a:srgbClr val="FFFF00"/>
                </a:solidFill>
                <a:latin typeface="Arev Sans" pitchFamily="34" charset="0"/>
                <a:ea typeface="Arev Sans" pitchFamily="34" charset="0"/>
                <a:cs typeface="Arev sans bold" pitchFamily="34" charset="0"/>
              </a:rPr>
              <a:t>i</a:t>
            </a:r>
            <a:r>
              <a:rPr lang="en-US" baseline="30000" dirty="0" smtClean="0">
                <a:solidFill>
                  <a:srgbClr val="FFFF00"/>
                </a:solidFill>
                <a:latin typeface="Arev Sans" pitchFamily="34" charset="0"/>
                <a:ea typeface="Arev Sans" pitchFamily="34" charset="0"/>
                <a:cs typeface="Arev sans bold" pitchFamily="34" charset="0"/>
              </a:rPr>
              <a:t>2</a:t>
            </a:r>
            <a:r>
              <a:rPr lang="en-US" dirty="0" smtClean="0">
                <a:solidFill>
                  <a:srgbClr val="FFFF00"/>
                </a:solidFill>
                <a:latin typeface="Arev Sans" pitchFamily="34" charset="0"/>
                <a:ea typeface="Arev Sans" pitchFamily="34" charset="0"/>
                <a:cs typeface="Arev sans bold" pitchFamily="34" charset="0"/>
              </a:rPr>
              <a:t> = 1  </a:t>
            </a:r>
            <a:r>
              <a:rPr lang="en-US" dirty="0" smtClean="0">
                <a:latin typeface="Arev Sans" pitchFamily="34" charset="0"/>
                <a:ea typeface="Arev Sans" pitchFamily="34" charset="0"/>
                <a:cs typeface="Arev sans bold" pitchFamily="34" charset="0"/>
              </a:rPr>
              <a:t>for each vertex i,</a:t>
            </a:r>
          </a:p>
          <a:p>
            <a:pPr eaLnBrk="1" hangingPunct="1">
              <a:lnSpc>
                <a:spcPct val="120000"/>
              </a:lnSpc>
            </a:pPr>
            <a:endParaRPr lang="en-US" sz="2000" dirty="0">
              <a:solidFill>
                <a:srgbClr val="FFFF00"/>
              </a:solidFill>
              <a:latin typeface="Arev Sans" pitchFamily="34" charset="0"/>
              <a:ea typeface="Arev Sans" pitchFamily="34" charset="0"/>
              <a:cs typeface="Arev sans bold" pitchFamily="34" charset="0"/>
            </a:endParaRPr>
          </a:p>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−n/3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 x</a:t>
            </a:r>
            <a:r>
              <a:rPr lang="en-US" baseline="-25000" dirty="0" smtClean="0">
                <a:solidFill>
                  <a:srgbClr val="FFFF00"/>
                </a:solidFill>
                <a:latin typeface="Arev Sans" pitchFamily="34" charset="0"/>
                <a:ea typeface="Arev Sans" pitchFamily="34" charset="0"/>
                <a:cs typeface="Arev sans bold" pitchFamily="34" charset="0"/>
              </a:rPr>
              <a:t>i</a:t>
            </a:r>
            <a:r>
              <a:rPr lang="en-US" dirty="0" smtClean="0">
                <a:solidFill>
                  <a:srgbClr val="FFFF00"/>
                </a:solidFill>
                <a:latin typeface="Arev Sans" pitchFamily="34" charset="0"/>
                <a:ea typeface="Arev Sans" pitchFamily="34" charset="0"/>
                <a:cs typeface="Arev sans bold" pitchFamily="34" charset="0"/>
              </a:rPr>
              <a:t> </a:t>
            </a:r>
            <a:r>
              <a:rPr lang="en-US" dirty="0" smtClean="0">
                <a:solidFill>
                  <a:srgbClr val="FFFF00"/>
                </a:solidFill>
                <a:latin typeface="Verdana" pitchFamily="34" charset="0"/>
                <a:ea typeface="Verdana" pitchFamily="34" charset="0"/>
                <a:cs typeface="Verdana" pitchFamily="34" charset="0"/>
              </a:rPr>
              <a:t>≤</a:t>
            </a:r>
            <a:r>
              <a:rPr lang="en-US" dirty="0" smtClean="0">
                <a:solidFill>
                  <a:srgbClr val="FFFF00"/>
                </a:solidFill>
                <a:latin typeface="Arev Sans" pitchFamily="34" charset="0"/>
                <a:ea typeface="Arev Sans" pitchFamily="34" charset="0"/>
                <a:cs typeface="Arev sans bold" pitchFamily="34" charset="0"/>
              </a:rPr>
              <a:t> n/3</a:t>
            </a:r>
          </a:p>
          <a:p>
            <a:pPr eaLnBrk="1" hangingPunct="1">
              <a:lnSpc>
                <a:spcPct val="120000"/>
              </a:lnSpc>
            </a:pPr>
            <a:endParaRPr lang="en-US" dirty="0">
              <a:solidFill>
                <a:srgbClr val="FFFF00"/>
              </a:solidFill>
              <a:latin typeface="Arev Sans" pitchFamily="34" charset="0"/>
              <a:ea typeface="Arev Sans" pitchFamily="34" charset="0"/>
              <a:cs typeface="Arev sans bold" pitchFamily="34" charset="0"/>
            </a:endParaRPr>
          </a:p>
        </p:txBody>
      </p:sp>
      <p:pic>
        <p:nvPicPr>
          <p:cNvPr id="9" name="Picture 8"/>
          <p:cNvPicPr>
            <a:picLocks noChangeAspect="1"/>
          </p:cNvPicPr>
          <p:nvPr>
            <p:custDataLst>
              <p:tags r:id="rId1"/>
            </p:custDataLst>
          </p:nvPr>
        </p:nvPicPr>
        <p:blipFill>
          <a:blip r:embed="rId4" cstate="print">
            <a:extLst>
              <a:ext uri="{28A0092B-C50C-407E-A947-70E740481C1C}">
                <a14:useLocalDpi xmlns:a14="http://schemas.microsoft.com/office/drawing/2010/main" val="0"/>
              </a:ext>
            </a:extLst>
          </a:blip>
          <a:stretch>
            <a:fillRect/>
          </a:stretch>
        </p:blipFill>
        <p:spPr>
          <a:xfrm>
            <a:off x="2216152" y="2899409"/>
            <a:ext cx="2413635" cy="989457"/>
          </a:xfrm>
          <a:prstGeom prst="rect">
            <a:avLst/>
          </a:prstGeom>
        </p:spPr>
      </p:pic>
      <p:sp>
        <p:nvSpPr>
          <p:cNvPr id="10" name="TextBox 9"/>
          <p:cNvSpPr txBox="1"/>
          <p:nvPr/>
        </p:nvSpPr>
        <p:spPr bwMode="auto">
          <a:xfrm>
            <a:off x="241073" y="3013709"/>
            <a:ext cx="1819729"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minimize</a:t>
            </a:r>
            <a:endParaRPr lang="en-US" dirty="0" smtClean="0">
              <a:latin typeface="Arev Sans" pitchFamily="34" charset="0"/>
              <a:ea typeface="Arev Sans" pitchFamily="34" charset="0"/>
              <a:cs typeface="Arev sans bold" pitchFamily="34" charset="0"/>
            </a:endParaRPr>
          </a:p>
        </p:txBody>
      </p:sp>
      <p:sp>
        <p:nvSpPr>
          <p:cNvPr id="11" name="TextBox 10"/>
          <p:cNvSpPr txBox="1"/>
          <p:nvPr/>
        </p:nvSpPr>
        <p:spPr bwMode="auto">
          <a:xfrm>
            <a:off x="5142759" y="3029051"/>
            <a:ext cx="3239991"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 # of cut edges</a:t>
            </a:r>
            <a:endParaRPr lang="en-US"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352285488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bwMode="auto">
          <a:xfrm>
            <a:off x="4533900" y="1333500"/>
            <a:ext cx="0" cy="5181600"/>
          </a:xfrm>
          <a:prstGeom prst="line">
            <a:avLst/>
          </a:prstGeom>
          <a:noFill/>
          <a:ln w="57150" cap="flat" cmpd="sng" algn="ctr">
            <a:solidFill>
              <a:schemeClr val="tx1"/>
            </a:solidFill>
            <a:prstDash val="solid"/>
            <a:round/>
            <a:headEnd type="none" w="med" len="med"/>
            <a:tailEnd type="none" w="med" len="med"/>
          </a:ln>
          <a:effectLst/>
        </p:spPr>
      </p:cxnSp>
      <p:sp>
        <p:nvSpPr>
          <p:cNvPr id="5" name="TextBox 4"/>
          <p:cNvSpPr txBox="1"/>
          <p:nvPr/>
        </p:nvSpPr>
        <p:spPr bwMode="auto">
          <a:xfrm>
            <a:off x="484189" y="152501"/>
            <a:ext cx="8175636"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Fundamental Algorithms Problems</a:t>
            </a:r>
          </a:p>
        </p:txBody>
      </p:sp>
      <p:sp>
        <p:nvSpPr>
          <p:cNvPr id="7" name="TextBox 6"/>
          <p:cNvSpPr txBox="1"/>
          <p:nvPr/>
        </p:nvSpPr>
        <p:spPr bwMode="auto">
          <a:xfrm>
            <a:off x="1365377" y="1309103"/>
            <a:ext cx="3073277"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Polynomial time</a:t>
            </a:r>
          </a:p>
        </p:txBody>
      </p:sp>
      <p:sp>
        <p:nvSpPr>
          <p:cNvPr id="8" name="TextBox 7"/>
          <p:cNvSpPr txBox="1"/>
          <p:nvPr/>
        </p:nvSpPr>
        <p:spPr bwMode="auto">
          <a:xfrm>
            <a:off x="4645471" y="1309103"/>
            <a:ext cx="3828291"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Not polynomial time</a:t>
            </a:r>
          </a:p>
        </p:txBody>
      </p:sp>
      <p:sp>
        <p:nvSpPr>
          <p:cNvPr id="10" name="Rounded Rectangle 9"/>
          <p:cNvSpPr/>
          <p:nvPr/>
        </p:nvSpPr>
        <p:spPr>
          <a:xfrm>
            <a:off x="3426271" y="3867150"/>
            <a:ext cx="2247900" cy="742950"/>
          </a:xfrm>
          <a:prstGeom prst="roundRect">
            <a:avLst/>
          </a:prstGeom>
          <a:solidFill>
            <a:srgbClr val="C00000"/>
          </a:solidFill>
          <a:ln w="76200">
            <a:solidFill>
              <a:schemeClr val="tx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smtClean="0">
                <a:latin typeface="Arev Sans" pitchFamily="34" charset="0"/>
                <a:ea typeface="Arev Sans" pitchFamily="34" charset="0"/>
              </a:rPr>
              <a:t>A problem</a:t>
            </a:r>
          </a:p>
        </p:txBody>
      </p:sp>
      <p:pic>
        <p:nvPicPr>
          <p:cNvPr id="1028" name="Picture 4" descr="C:\grants\computational-thinking\happyFac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86443" y="4981575"/>
            <a:ext cx="1231955" cy="123195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grants\computational-thinking\superhap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432" y="4981575"/>
            <a:ext cx="1130245" cy="12192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bwMode="auto">
          <a:xfrm>
            <a:off x="237213" y="2095601"/>
            <a:ext cx="2877711"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Õ(n)</a:t>
            </a:r>
            <a:r>
              <a:rPr lang="en-US" dirty="0" smtClean="0">
                <a:latin typeface="Arev Sans" pitchFamily="34" charset="0"/>
                <a:ea typeface="Arev Sans" pitchFamily="34" charset="0"/>
                <a:cs typeface="Arev sans bold" pitchFamily="34" charset="0"/>
              </a:rPr>
              <a:t>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 truly efficient</a:t>
            </a:r>
            <a:endParaRPr lang="en-US" dirty="0" smtClean="0">
              <a:latin typeface="Arev Sans" pitchFamily="34" charset="0"/>
              <a:ea typeface="Arev Sans" pitchFamily="34" charset="0"/>
              <a:cs typeface="Arev sans bold" pitchFamily="34" charset="0"/>
            </a:endParaRPr>
          </a:p>
        </p:txBody>
      </p:sp>
      <p:sp>
        <p:nvSpPr>
          <p:cNvPr id="16" name="Rounded Rectangle 15"/>
          <p:cNvSpPr/>
          <p:nvPr/>
        </p:nvSpPr>
        <p:spPr>
          <a:xfrm>
            <a:off x="3426271" y="3752849"/>
            <a:ext cx="2247900" cy="981075"/>
          </a:xfrm>
          <a:prstGeom prst="roundRect">
            <a:avLst/>
          </a:prstGeom>
          <a:solidFill>
            <a:srgbClr val="C00000"/>
          </a:solidFill>
          <a:ln w="76200">
            <a:solidFill>
              <a:schemeClr val="tx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smtClean="0">
                <a:latin typeface="Arev Sans" pitchFamily="34" charset="0"/>
                <a:ea typeface="Arev Sans" pitchFamily="34" charset="0"/>
              </a:rPr>
              <a:t>Another problem</a:t>
            </a:r>
          </a:p>
        </p:txBody>
      </p:sp>
      <p:pic>
        <p:nvPicPr>
          <p:cNvPr id="1030" name="Picture 6" descr="C:\grants\computational-thinking\sa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5071" y="4981574"/>
            <a:ext cx="1231955" cy="123195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C:\grants\computational-thinking\happyFac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34328" y="4981575"/>
            <a:ext cx="1231955" cy="1231955"/>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bwMode="auto">
          <a:xfrm>
            <a:off x="5895473" y="2095601"/>
            <a:ext cx="3158236"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2</a:t>
            </a:r>
            <a:r>
              <a:rPr lang="el-GR" sz="3200" baseline="30000" dirty="0" smtClean="0">
                <a:solidFill>
                  <a:srgbClr val="FFFF00"/>
                </a:solidFill>
                <a:latin typeface="Arev Sans" pitchFamily="34" charset="0"/>
                <a:ea typeface="Arev Sans" pitchFamily="34" charset="0"/>
                <a:cs typeface="Arev sans bold" pitchFamily="34" charset="0"/>
              </a:rPr>
              <a:t>Ω</a:t>
            </a:r>
            <a:r>
              <a:rPr lang="en-US" sz="3200" baseline="30000" dirty="0" smtClean="0">
                <a:solidFill>
                  <a:srgbClr val="FFFF00"/>
                </a:solidFill>
                <a:latin typeface="Arev Sans" pitchFamily="34" charset="0"/>
                <a:ea typeface="Arev Sans" pitchFamily="34" charset="0"/>
                <a:cs typeface="Arev sans bold" pitchFamily="34" charset="0"/>
              </a:rPr>
              <a:t>(n)</a:t>
            </a:r>
            <a:r>
              <a:rPr lang="en-US" dirty="0" smtClean="0">
                <a:latin typeface="Arev Sans" pitchFamily="34" charset="0"/>
                <a:ea typeface="Arev Sans" pitchFamily="34" charset="0"/>
                <a:cs typeface="Arev sans bold" pitchFamily="34" charset="0"/>
              </a:rPr>
              <a:t>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 truly inefficient</a:t>
            </a:r>
            <a:endParaRPr lang="en-US"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316068734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5" presetClass="path" presetSubtype="0" accel="50000" decel="50000" fill="hold" grpId="1" nodeType="clickEffect">
                                  <p:stCondLst>
                                    <p:cond delay="0"/>
                                  </p:stCondLst>
                                  <p:childTnLst>
                                    <p:animMotion origin="layout" path="M 5.55556E-7 4.44444E-6 L -0.15625 4.44444E-6 " pathEditMode="relative" rAng="0" ptsTypes="AA">
                                      <p:cBhvr>
                                        <p:cTn id="30" dur="2000" fill="hold"/>
                                        <p:tgtEl>
                                          <p:spTgt spid="10"/>
                                        </p:tgtEl>
                                        <p:attrNameLst>
                                          <p:attrName>ppt_x</p:attrName>
                                          <p:attrName>ppt_y</p:attrName>
                                        </p:attrNameLst>
                                      </p:cBhvr>
                                      <p:rCtr x="-7813" y="0"/>
                                    </p:animMotion>
                                  </p:childTnLst>
                                </p:cTn>
                              </p:par>
                            </p:childTnLst>
                          </p:cTn>
                        </p:par>
                        <p:par>
                          <p:cTn id="31" fill="hold">
                            <p:stCondLst>
                              <p:cond delay="2000"/>
                            </p:stCondLst>
                            <p:childTnLst>
                              <p:par>
                                <p:cTn id="32" presetID="10" presetClass="entr" presetSubtype="0" fill="hold" nodeType="afterEffect">
                                  <p:stCondLst>
                                    <p:cond delay="0"/>
                                  </p:stCondLst>
                                  <p:childTnLst>
                                    <p:set>
                                      <p:cBhvr>
                                        <p:cTn id="33" dur="1" fill="hold">
                                          <p:stCondLst>
                                            <p:cond delay="0"/>
                                          </p:stCondLst>
                                        </p:cTn>
                                        <p:tgtEl>
                                          <p:spTgt spid="1028"/>
                                        </p:tgtEl>
                                        <p:attrNameLst>
                                          <p:attrName>style.visibility</p:attrName>
                                        </p:attrNameLst>
                                      </p:cBhvr>
                                      <p:to>
                                        <p:strVal val="visible"/>
                                      </p:to>
                                    </p:set>
                                    <p:animEffect transition="in" filter="fade">
                                      <p:cBhvr>
                                        <p:cTn id="34" dur="500"/>
                                        <p:tgtEl>
                                          <p:spTgt spid="102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35" presetClass="path" presetSubtype="0" accel="50000" decel="50000" fill="hold" grpId="2" nodeType="clickEffect">
                                  <p:stCondLst>
                                    <p:cond delay="0"/>
                                  </p:stCondLst>
                                  <p:childTnLst>
                                    <p:animMotion origin="layout" path="M -0.15625 4.44444E-6 L -0.35208 4.44444E-6 " pathEditMode="relative" rAng="0" ptsTypes="AA">
                                      <p:cBhvr>
                                        <p:cTn id="43" dur="2000" fill="hold"/>
                                        <p:tgtEl>
                                          <p:spTgt spid="10"/>
                                        </p:tgtEl>
                                        <p:attrNameLst>
                                          <p:attrName>ppt_x</p:attrName>
                                          <p:attrName>ppt_y</p:attrName>
                                        </p:attrNameLst>
                                      </p:cBhvr>
                                      <p:rCtr x="-9792" y="0"/>
                                    </p:animMotion>
                                  </p:childTnLst>
                                </p:cTn>
                              </p:par>
                            </p:childTnLst>
                          </p:cTn>
                        </p:par>
                        <p:par>
                          <p:cTn id="44" fill="hold">
                            <p:stCondLst>
                              <p:cond delay="2000"/>
                            </p:stCondLst>
                            <p:childTnLst>
                              <p:par>
                                <p:cTn id="45" presetID="10" presetClass="entr" presetSubtype="0" fill="hold" nodeType="afterEffect">
                                  <p:stCondLst>
                                    <p:cond delay="0"/>
                                  </p:stCondLst>
                                  <p:childTnLst>
                                    <p:set>
                                      <p:cBhvr>
                                        <p:cTn id="46" dur="1" fill="hold">
                                          <p:stCondLst>
                                            <p:cond delay="0"/>
                                          </p:stCondLst>
                                        </p:cTn>
                                        <p:tgtEl>
                                          <p:spTgt spid="1029"/>
                                        </p:tgtEl>
                                        <p:attrNameLst>
                                          <p:attrName>style.visibility</p:attrName>
                                        </p:attrNameLst>
                                      </p:cBhvr>
                                      <p:to>
                                        <p:strVal val="visible"/>
                                      </p:to>
                                    </p:set>
                                    <p:animEffect transition="in" filter="fade">
                                      <p:cBhvr>
                                        <p:cTn id="47" dur="500"/>
                                        <p:tgtEl>
                                          <p:spTgt spid="1029"/>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63" presetClass="path" presetSubtype="0" accel="50000" decel="50000" fill="hold" grpId="1" nodeType="clickEffect">
                                  <p:stCondLst>
                                    <p:cond delay="0"/>
                                  </p:stCondLst>
                                  <p:childTnLst>
                                    <p:animMotion origin="layout" path="M 5.55556E-7 1.11022E-16 L 0.14167 1.11022E-16 " pathEditMode="relative" rAng="0" ptsTypes="AA">
                                      <p:cBhvr>
                                        <p:cTn id="55" dur="2000" fill="hold"/>
                                        <p:tgtEl>
                                          <p:spTgt spid="16"/>
                                        </p:tgtEl>
                                        <p:attrNameLst>
                                          <p:attrName>ppt_x</p:attrName>
                                          <p:attrName>ppt_y</p:attrName>
                                        </p:attrNameLst>
                                      </p:cBhvr>
                                      <p:rCtr x="7083" y="0"/>
                                    </p:animMotion>
                                  </p:childTnLst>
                                </p:cTn>
                              </p:par>
                            </p:childTnLst>
                          </p:cTn>
                        </p:par>
                        <p:par>
                          <p:cTn id="56" fill="hold">
                            <p:stCondLst>
                              <p:cond delay="2000"/>
                            </p:stCondLst>
                            <p:childTnLst>
                              <p:par>
                                <p:cTn id="57" presetID="10" presetClass="entr" presetSubtype="0" fill="hold" nodeType="afterEffect">
                                  <p:stCondLst>
                                    <p:cond delay="0"/>
                                  </p:stCondLst>
                                  <p:childTnLst>
                                    <p:set>
                                      <p:cBhvr>
                                        <p:cTn id="58" dur="1" fill="hold">
                                          <p:stCondLst>
                                            <p:cond delay="0"/>
                                          </p:stCondLst>
                                        </p:cTn>
                                        <p:tgtEl>
                                          <p:spTgt spid="1030"/>
                                        </p:tgtEl>
                                        <p:attrNameLst>
                                          <p:attrName>style.visibility</p:attrName>
                                        </p:attrNameLst>
                                      </p:cBhvr>
                                      <p:to>
                                        <p:strVal val="visible"/>
                                      </p:to>
                                    </p:set>
                                    <p:animEffect transition="in" filter="fade">
                                      <p:cBhvr>
                                        <p:cTn id="59" dur="500"/>
                                        <p:tgtEl>
                                          <p:spTgt spid="1030"/>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fade">
                                      <p:cBhvr>
                                        <p:cTn id="64" dur="500"/>
                                        <p:tgtEl>
                                          <p:spTgt spid="19"/>
                                        </p:tgtEl>
                                      </p:cBhvr>
                                    </p:animEffect>
                                  </p:childTnLst>
                                </p:cTn>
                              </p:par>
                              <p:par>
                                <p:cTn id="65" presetID="63" presetClass="path" presetSubtype="0" accel="50000" decel="50000" fill="hold" grpId="2" nodeType="withEffect">
                                  <p:stCondLst>
                                    <p:cond delay="0"/>
                                  </p:stCondLst>
                                  <p:childTnLst>
                                    <p:animMotion origin="layout" path="M 0.14167 1.11022E-16 L 0.36458 1.11022E-16 " pathEditMode="relative" rAng="0" ptsTypes="AA">
                                      <p:cBhvr>
                                        <p:cTn id="66" dur="2000" fill="hold"/>
                                        <p:tgtEl>
                                          <p:spTgt spid="16"/>
                                        </p:tgtEl>
                                        <p:attrNameLst>
                                          <p:attrName>ppt_x</p:attrName>
                                          <p:attrName>ppt_y</p:attrName>
                                        </p:attrNameLst>
                                      </p:cBhvr>
                                      <p:rCtr x="11146" y="0"/>
                                    </p:animMotion>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8"/>
                                        </p:tgtEl>
                                        <p:attrNameLst>
                                          <p:attrName>style.visibility</p:attrName>
                                        </p:attrNameLst>
                                      </p:cBhvr>
                                      <p:to>
                                        <p:strVal val="visible"/>
                                      </p:to>
                                    </p:set>
                                    <p:animEffect transition="in" filter="fade">
                                      <p:cBhvr>
                                        <p:cTn id="7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animBg="1"/>
      <p:bldP spid="10" grpId="1" animBg="1"/>
      <p:bldP spid="10" grpId="2" animBg="1"/>
      <p:bldP spid="11" grpId="0"/>
      <p:bldP spid="16" grpId="0" animBg="1"/>
      <p:bldP spid="16" grpId="1" animBg="1"/>
      <p:bldP spid="16" grpId="2" animBg="1"/>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bwMode="auto">
          <a:xfrm>
            <a:off x="4533900" y="1333500"/>
            <a:ext cx="0" cy="5181600"/>
          </a:xfrm>
          <a:prstGeom prst="line">
            <a:avLst/>
          </a:prstGeom>
          <a:noFill/>
          <a:ln w="57150" cap="flat" cmpd="sng" algn="ctr">
            <a:solidFill>
              <a:schemeClr val="tx1"/>
            </a:solidFill>
            <a:prstDash val="solid"/>
            <a:round/>
            <a:headEnd type="none" w="med" len="med"/>
            <a:tailEnd type="none" w="med" len="med"/>
          </a:ln>
          <a:effectLst/>
        </p:spPr>
      </p:cxnSp>
      <p:sp>
        <p:nvSpPr>
          <p:cNvPr id="5" name="TextBox 4"/>
          <p:cNvSpPr txBox="1"/>
          <p:nvPr/>
        </p:nvSpPr>
        <p:spPr bwMode="auto">
          <a:xfrm>
            <a:off x="484189" y="152501"/>
            <a:ext cx="8175636"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Fundamental Algorithms Problems</a:t>
            </a:r>
          </a:p>
        </p:txBody>
      </p:sp>
      <p:sp>
        <p:nvSpPr>
          <p:cNvPr id="7" name="TextBox 6"/>
          <p:cNvSpPr txBox="1"/>
          <p:nvPr/>
        </p:nvSpPr>
        <p:spPr bwMode="auto">
          <a:xfrm>
            <a:off x="1365377" y="1309103"/>
            <a:ext cx="3073277"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Polynomial time</a:t>
            </a:r>
          </a:p>
        </p:txBody>
      </p:sp>
      <p:sp>
        <p:nvSpPr>
          <p:cNvPr id="8" name="TextBox 7"/>
          <p:cNvSpPr txBox="1"/>
          <p:nvPr/>
        </p:nvSpPr>
        <p:spPr bwMode="auto">
          <a:xfrm>
            <a:off x="4645471" y="1309103"/>
            <a:ext cx="3828291"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Not polynomial time</a:t>
            </a:r>
          </a:p>
        </p:txBody>
      </p:sp>
      <p:sp>
        <p:nvSpPr>
          <p:cNvPr id="11" name="TextBox 10"/>
          <p:cNvSpPr txBox="1"/>
          <p:nvPr/>
        </p:nvSpPr>
        <p:spPr bwMode="auto">
          <a:xfrm>
            <a:off x="237213" y="2095601"/>
            <a:ext cx="2877711"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Õ(n)</a:t>
            </a:r>
            <a:r>
              <a:rPr lang="en-US" dirty="0" smtClean="0">
                <a:latin typeface="Arev Sans" pitchFamily="34" charset="0"/>
                <a:ea typeface="Arev Sans" pitchFamily="34" charset="0"/>
                <a:cs typeface="Arev sans bold" pitchFamily="34" charset="0"/>
              </a:rPr>
              <a:t>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 truly efficient</a:t>
            </a:r>
            <a:endParaRPr lang="en-US" dirty="0" smtClean="0">
              <a:latin typeface="Arev Sans" pitchFamily="34" charset="0"/>
              <a:ea typeface="Arev Sans" pitchFamily="34" charset="0"/>
              <a:cs typeface="Arev sans bold" pitchFamily="34" charset="0"/>
            </a:endParaRPr>
          </a:p>
        </p:txBody>
      </p:sp>
      <p:sp>
        <p:nvSpPr>
          <p:cNvPr id="19" name="TextBox 18"/>
          <p:cNvSpPr txBox="1"/>
          <p:nvPr/>
        </p:nvSpPr>
        <p:spPr bwMode="auto">
          <a:xfrm>
            <a:off x="7929619" y="2095601"/>
            <a:ext cx="112409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2</a:t>
            </a:r>
            <a:r>
              <a:rPr lang="el-GR" sz="3200" baseline="30000" dirty="0" smtClean="0">
                <a:solidFill>
                  <a:srgbClr val="FFFF00"/>
                </a:solidFill>
                <a:latin typeface="Arev Sans" pitchFamily="34" charset="0"/>
                <a:ea typeface="Arev Sans" pitchFamily="34" charset="0"/>
                <a:cs typeface="Arev sans bold" pitchFamily="34" charset="0"/>
              </a:rPr>
              <a:t>Ω</a:t>
            </a:r>
            <a:r>
              <a:rPr lang="en-US" sz="3200" baseline="30000" dirty="0" smtClean="0">
                <a:solidFill>
                  <a:srgbClr val="FFFF00"/>
                </a:solidFill>
                <a:latin typeface="Arev Sans" pitchFamily="34" charset="0"/>
                <a:ea typeface="Arev Sans" pitchFamily="34" charset="0"/>
                <a:cs typeface="Arev sans bold" pitchFamily="34" charset="0"/>
              </a:rPr>
              <a:t>(n)</a:t>
            </a:r>
            <a:r>
              <a:rPr lang="en-US" dirty="0" smtClean="0">
                <a:latin typeface="Arev Sans" pitchFamily="34" charset="0"/>
                <a:ea typeface="Arev Sans" pitchFamily="34" charset="0"/>
                <a:cs typeface="Arev sans bold" pitchFamily="34" charset="0"/>
              </a:rPr>
              <a:t> </a:t>
            </a:r>
            <a:br>
              <a:rPr lang="en-US" dirty="0" smtClean="0">
                <a:latin typeface="Arev Sans" pitchFamily="34" charset="0"/>
                <a:ea typeface="Arev Sans" pitchFamily="34" charset="0"/>
                <a:cs typeface="Arev sans bold" pitchFamily="34" charset="0"/>
              </a:rPr>
            </a:br>
            <a:endParaRPr lang="en-US" dirty="0" smtClean="0">
              <a:latin typeface="Arev Sans" pitchFamily="34" charset="0"/>
              <a:ea typeface="Arev Sans" pitchFamily="34" charset="0"/>
              <a:cs typeface="Arev sans bold" pitchFamily="34" charset="0"/>
            </a:endParaRPr>
          </a:p>
        </p:txBody>
      </p:sp>
      <p:sp>
        <p:nvSpPr>
          <p:cNvPr id="17" name="Rounded Rectangle 16"/>
          <p:cNvSpPr/>
          <p:nvPr/>
        </p:nvSpPr>
        <p:spPr>
          <a:xfrm>
            <a:off x="7587096" y="3848100"/>
            <a:ext cx="1225130" cy="742950"/>
          </a:xfrm>
          <a:prstGeom prst="roundRect">
            <a:avLst/>
          </a:prstGeom>
          <a:solidFill>
            <a:srgbClr val="C00000"/>
          </a:solidFill>
          <a:ln w="76200">
            <a:solidFill>
              <a:schemeClr val="tx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smtClean="0">
                <a:latin typeface="Arev Sans" pitchFamily="34" charset="0"/>
                <a:ea typeface="Arev Sans" pitchFamily="34" charset="0"/>
              </a:rPr>
              <a:t>3Sat</a:t>
            </a:r>
          </a:p>
        </p:txBody>
      </p:sp>
      <p:sp>
        <p:nvSpPr>
          <p:cNvPr id="4" name="TextBox 3"/>
          <p:cNvSpPr txBox="1"/>
          <p:nvPr/>
        </p:nvSpPr>
        <p:spPr bwMode="auto">
          <a:xfrm>
            <a:off x="7456791" y="4915001"/>
            <a:ext cx="15167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2000" dirty="0" smtClean="0">
                <a:latin typeface="Arev Sans" pitchFamily="34" charset="0"/>
                <a:ea typeface="Arev Sans" pitchFamily="34" charset="0"/>
                <a:cs typeface="Arev sans bold" pitchFamily="34" charset="0"/>
              </a:rPr>
              <a:t>(probably)</a:t>
            </a:r>
          </a:p>
        </p:txBody>
      </p:sp>
      <p:sp>
        <p:nvSpPr>
          <p:cNvPr id="20" name="TextBox 19"/>
          <p:cNvSpPr txBox="1"/>
          <p:nvPr/>
        </p:nvSpPr>
        <p:spPr bwMode="auto">
          <a:xfrm>
            <a:off x="5704711" y="2133701"/>
            <a:ext cx="1143262"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2</a:t>
            </a:r>
            <a:r>
              <a:rPr lang="en-US" sz="3200" baseline="30000" dirty="0" smtClean="0">
                <a:solidFill>
                  <a:srgbClr val="FFFF00"/>
                </a:solidFill>
                <a:latin typeface="Arev Sans" pitchFamily="34" charset="0"/>
                <a:ea typeface="Arev Sans" pitchFamily="34" charset="0"/>
                <a:cs typeface="Arev sans bold" pitchFamily="34" charset="0"/>
              </a:rPr>
              <a:t>n</a:t>
            </a:r>
            <a:r>
              <a:rPr lang="en-US" sz="3200" baseline="50000" dirty="0" smtClean="0">
                <a:solidFill>
                  <a:srgbClr val="FFFF00"/>
                </a:solidFill>
                <a:latin typeface="Arev Sans" pitchFamily="34" charset="0"/>
                <a:ea typeface="Arev Sans" pitchFamily="34" charset="0"/>
                <a:cs typeface="Arev sans bold" pitchFamily="34" charset="0"/>
              </a:rPr>
              <a:t>1/3</a:t>
            </a:r>
            <a:r>
              <a:rPr lang="en-US" dirty="0" smtClean="0">
                <a:latin typeface="Arev Sans" pitchFamily="34" charset="0"/>
                <a:ea typeface="Arev Sans" pitchFamily="34" charset="0"/>
                <a:cs typeface="Arev sans bold" pitchFamily="34" charset="0"/>
              </a:rPr>
              <a:t> </a:t>
            </a:r>
          </a:p>
        </p:txBody>
      </p:sp>
      <p:sp>
        <p:nvSpPr>
          <p:cNvPr id="21" name="Rounded Rectangle 20"/>
          <p:cNvSpPr/>
          <p:nvPr/>
        </p:nvSpPr>
        <p:spPr>
          <a:xfrm>
            <a:off x="4991698" y="2850588"/>
            <a:ext cx="2225524" cy="742950"/>
          </a:xfrm>
          <a:prstGeom prst="roundRect">
            <a:avLst/>
          </a:prstGeom>
          <a:solidFill>
            <a:srgbClr val="C00000"/>
          </a:solidFill>
          <a:ln w="76200">
            <a:solidFill>
              <a:schemeClr val="tx1"/>
            </a:solid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smtClean="0">
                <a:latin typeface="Arev Sans" pitchFamily="34" charset="0"/>
                <a:ea typeface="Arev Sans" pitchFamily="34" charset="0"/>
              </a:rPr>
              <a:t>Factoring</a:t>
            </a:r>
          </a:p>
        </p:txBody>
      </p:sp>
    </p:spTree>
    <p:extLst>
      <p:ext uri="{BB962C8B-B14F-4D97-AF65-F5344CB8AC3E}">
        <p14:creationId xmlns:p14="http://schemas.microsoft.com/office/powerpoint/2010/main" val="311512538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4" grpId="0"/>
      <p:bldP spid="20" grpId="0"/>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2191391" y="171551"/>
            <a:ext cx="4761239" cy="701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Balanced-Separator</a:t>
            </a:r>
          </a:p>
        </p:txBody>
      </p:sp>
      <p:pic>
        <p:nvPicPr>
          <p:cNvPr id="12" name="Picture 2" descr="C:\grants\computational-thinking\anupam-grap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3056" y="1280260"/>
            <a:ext cx="2565721" cy="251449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bwMode="auto">
          <a:xfrm>
            <a:off x="258986" y="1280260"/>
            <a:ext cx="1234633"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Input:</a:t>
            </a:r>
          </a:p>
        </p:txBody>
      </p:sp>
      <p:sp>
        <p:nvSpPr>
          <p:cNvPr id="14" name="TextBox 13"/>
          <p:cNvSpPr txBox="1"/>
          <p:nvPr/>
        </p:nvSpPr>
        <p:spPr bwMode="auto">
          <a:xfrm>
            <a:off x="1870394" y="1280260"/>
            <a:ext cx="3807453"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 graph on n nodes.</a:t>
            </a:r>
          </a:p>
        </p:txBody>
      </p:sp>
      <p:sp>
        <p:nvSpPr>
          <p:cNvPr id="15" name="TextBox 14"/>
          <p:cNvSpPr txBox="1"/>
          <p:nvPr/>
        </p:nvSpPr>
        <p:spPr bwMode="auto">
          <a:xfrm>
            <a:off x="258986" y="2254483"/>
            <a:ext cx="155202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Output:</a:t>
            </a:r>
          </a:p>
        </p:txBody>
      </p:sp>
      <p:sp>
        <p:nvSpPr>
          <p:cNvPr id="16" name="TextBox 15"/>
          <p:cNvSpPr txBox="1"/>
          <p:nvPr/>
        </p:nvSpPr>
        <p:spPr bwMode="auto">
          <a:xfrm>
            <a:off x="1870394" y="2254483"/>
            <a:ext cx="4046301"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 division into two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parts of size between</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n/3 and 2n/3 nodes.</a:t>
            </a:r>
          </a:p>
        </p:txBody>
      </p:sp>
      <p:sp>
        <p:nvSpPr>
          <p:cNvPr id="18" name="Freeform 17"/>
          <p:cNvSpPr/>
          <p:nvPr/>
        </p:nvSpPr>
        <p:spPr>
          <a:xfrm>
            <a:off x="6108158" y="1904037"/>
            <a:ext cx="2917340" cy="633201"/>
          </a:xfrm>
          <a:custGeom>
            <a:avLst/>
            <a:gdLst>
              <a:gd name="connsiteX0" fmla="*/ 0 w 3067050"/>
              <a:gd name="connsiteY0" fmla="*/ 635000 h 676721"/>
              <a:gd name="connsiteX1" fmla="*/ 317500 w 3067050"/>
              <a:gd name="connsiteY1" fmla="*/ 615950 h 676721"/>
              <a:gd name="connsiteX2" fmla="*/ 374650 w 3067050"/>
              <a:gd name="connsiteY2" fmla="*/ 431800 h 676721"/>
              <a:gd name="connsiteX3" fmla="*/ 577850 w 3067050"/>
              <a:gd name="connsiteY3" fmla="*/ 336550 h 676721"/>
              <a:gd name="connsiteX4" fmla="*/ 857250 w 3067050"/>
              <a:gd name="connsiteY4" fmla="*/ 292100 h 676721"/>
              <a:gd name="connsiteX5" fmla="*/ 1028700 w 3067050"/>
              <a:gd name="connsiteY5" fmla="*/ 254000 h 676721"/>
              <a:gd name="connsiteX6" fmla="*/ 1200150 w 3067050"/>
              <a:gd name="connsiteY6" fmla="*/ 355600 h 676721"/>
              <a:gd name="connsiteX7" fmla="*/ 1422400 w 3067050"/>
              <a:gd name="connsiteY7" fmla="*/ 406400 h 676721"/>
              <a:gd name="connsiteX8" fmla="*/ 1574800 w 3067050"/>
              <a:gd name="connsiteY8" fmla="*/ 469900 h 676721"/>
              <a:gd name="connsiteX9" fmla="*/ 1720850 w 3067050"/>
              <a:gd name="connsiteY9" fmla="*/ 615950 h 676721"/>
              <a:gd name="connsiteX10" fmla="*/ 1866900 w 3067050"/>
              <a:gd name="connsiteY10" fmla="*/ 654050 h 676721"/>
              <a:gd name="connsiteX11" fmla="*/ 2032000 w 3067050"/>
              <a:gd name="connsiteY11" fmla="*/ 666750 h 676721"/>
              <a:gd name="connsiteX12" fmla="*/ 2228850 w 3067050"/>
              <a:gd name="connsiteY12" fmla="*/ 666750 h 676721"/>
              <a:gd name="connsiteX13" fmla="*/ 2419350 w 3067050"/>
              <a:gd name="connsiteY13" fmla="*/ 673100 h 676721"/>
              <a:gd name="connsiteX14" fmla="*/ 2520950 w 3067050"/>
              <a:gd name="connsiteY14" fmla="*/ 603250 h 676721"/>
              <a:gd name="connsiteX15" fmla="*/ 2603500 w 3067050"/>
              <a:gd name="connsiteY15" fmla="*/ 457200 h 676721"/>
              <a:gd name="connsiteX16" fmla="*/ 2660650 w 3067050"/>
              <a:gd name="connsiteY16" fmla="*/ 444500 h 676721"/>
              <a:gd name="connsiteX17" fmla="*/ 2686050 w 3067050"/>
              <a:gd name="connsiteY17" fmla="*/ 381000 h 676721"/>
              <a:gd name="connsiteX18" fmla="*/ 2705100 w 3067050"/>
              <a:gd name="connsiteY18" fmla="*/ 285750 h 676721"/>
              <a:gd name="connsiteX19" fmla="*/ 2755900 w 3067050"/>
              <a:gd name="connsiteY19" fmla="*/ 165100 h 676721"/>
              <a:gd name="connsiteX20" fmla="*/ 3067050 w 3067050"/>
              <a:gd name="connsiteY20" fmla="*/ 0 h 676721"/>
              <a:gd name="connsiteX0" fmla="*/ 0 w 3117850"/>
              <a:gd name="connsiteY0" fmla="*/ 622300 h 676721"/>
              <a:gd name="connsiteX1" fmla="*/ 368300 w 3117850"/>
              <a:gd name="connsiteY1" fmla="*/ 615950 h 676721"/>
              <a:gd name="connsiteX2" fmla="*/ 425450 w 3117850"/>
              <a:gd name="connsiteY2" fmla="*/ 431800 h 676721"/>
              <a:gd name="connsiteX3" fmla="*/ 628650 w 3117850"/>
              <a:gd name="connsiteY3" fmla="*/ 336550 h 676721"/>
              <a:gd name="connsiteX4" fmla="*/ 908050 w 3117850"/>
              <a:gd name="connsiteY4" fmla="*/ 292100 h 676721"/>
              <a:gd name="connsiteX5" fmla="*/ 1079500 w 3117850"/>
              <a:gd name="connsiteY5" fmla="*/ 254000 h 676721"/>
              <a:gd name="connsiteX6" fmla="*/ 1250950 w 3117850"/>
              <a:gd name="connsiteY6" fmla="*/ 355600 h 676721"/>
              <a:gd name="connsiteX7" fmla="*/ 1473200 w 3117850"/>
              <a:gd name="connsiteY7" fmla="*/ 406400 h 676721"/>
              <a:gd name="connsiteX8" fmla="*/ 1625600 w 3117850"/>
              <a:gd name="connsiteY8" fmla="*/ 469900 h 676721"/>
              <a:gd name="connsiteX9" fmla="*/ 1771650 w 3117850"/>
              <a:gd name="connsiteY9" fmla="*/ 615950 h 676721"/>
              <a:gd name="connsiteX10" fmla="*/ 1917700 w 3117850"/>
              <a:gd name="connsiteY10" fmla="*/ 654050 h 676721"/>
              <a:gd name="connsiteX11" fmla="*/ 2082800 w 3117850"/>
              <a:gd name="connsiteY11" fmla="*/ 666750 h 676721"/>
              <a:gd name="connsiteX12" fmla="*/ 2279650 w 3117850"/>
              <a:gd name="connsiteY12" fmla="*/ 666750 h 676721"/>
              <a:gd name="connsiteX13" fmla="*/ 2470150 w 3117850"/>
              <a:gd name="connsiteY13" fmla="*/ 673100 h 676721"/>
              <a:gd name="connsiteX14" fmla="*/ 2571750 w 3117850"/>
              <a:gd name="connsiteY14" fmla="*/ 603250 h 676721"/>
              <a:gd name="connsiteX15" fmla="*/ 2654300 w 3117850"/>
              <a:gd name="connsiteY15" fmla="*/ 457200 h 676721"/>
              <a:gd name="connsiteX16" fmla="*/ 2711450 w 3117850"/>
              <a:gd name="connsiteY16" fmla="*/ 444500 h 676721"/>
              <a:gd name="connsiteX17" fmla="*/ 2736850 w 3117850"/>
              <a:gd name="connsiteY17" fmla="*/ 381000 h 676721"/>
              <a:gd name="connsiteX18" fmla="*/ 2755900 w 3117850"/>
              <a:gd name="connsiteY18" fmla="*/ 285750 h 676721"/>
              <a:gd name="connsiteX19" fmla="*/ 2806700 w 3117850"/>
              <a:gd name="connsiteY19" fmla="*/ 165100 h 676721"/>
              <a:gd name="connsiteX20" fmla="*/ 3117850 w 3117850"/>
              <a:gd name="connsiteY20" fmla="*/ 0 h 676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117850" h="676721">
                <a:moveTo>
                  <a:pt x="0" y="622300"/>
                </a:moveTo>
                <a:cubicBezTo>
                  <a:pt x="122767" y="620183"/>
                  <a:pt x="297392" y="647700"/>
                  <a:pt x="368300" y="615950"/>
                </a:cubicBezTo>
                <a:cubicBezTo>
                  <a:pt x="439208" y="584200"/>
                  <a:pt x="382058" y="478367"/>
                  <a:pt x="425450" y="431800"/>
                </a:cubicBezTo>
                <a:cubicBezTo>
                  <a:pt x="468842" y="385233"/>
                  <a:pt x="548217" y="359833"/>
                  <a:pt x="628650" y="336550"/>
                </a:cubicBezTo>
                <a:cubicBezTo>
                  <a:pt x="709083" y="313267"/>
                  <a:pt x="832908" y="305858"/>
                  <a:pt x="908050" y="292100"/>
                </a:cubicBezTo>
                <a:cubicBezTo>
                  <a:pt x="983192" y="278342"/>
                  <a:pt x="1022350" y="243417"/>
                  <a:pt x="1079500" y="254000"/>
                </a:cubicBezTo>
                <a:cubicBezTo>
                  <a:pt x="1136650" y="264583"/>
                  <a:pt x="1185333" y="330200"/>
                  <a:pt x="1250950" y="355600"/>
                </a:cubicBezTo>
                <a:cubicBezTo>
                  <a:pt x="1316567" y="381000"/>
                  <a:pt x="1410758" y="387350"/>
                  <a:pt x="1473200" y="406400"/>
                </a:cubicBezTo>
                <a:cubicBezTo>
                  <a:pt x="1535642" y="425450"/>
                  <a:pt x="1575858" y="434975"/>
                  <a:pt x="1625600" y="469900"/>
                </a:cubicBezTo>
                <a:cubicBezTo>
                  <a:pt x="1675342" y="504825"/>
                  <a:pt x="1722967" y="585258"/>
                  <a:pt x="1771650" y="615950"/>
                </a:cubicBezTo>
                <a:cubicBezTo>
                  <a:pt x="1820333" y="646642"/>
                  <a:pt x="1865842" y="645583"/>
                  <a:pt x="1917700" y="654050"/>
                </a:cubicBezTo>
                <a:cubicBezTo>
                  <a:pt x="1969558" y="662517"/>
                  <a:pt x="2022475" y="664633"/>
                  <a:pt x="2082800" y="666750"/>
                </a:cubicBezTo>
                <a:cubicBezTo>
                  <a:pt x="2143125" y="668867"/>
                  <a:pt x="2215092" y="665692"/>
                  <a:pt x="2279650" y="666750"/>
                </a:cubicBezTo>
                <a:cubicBezTo>
                  <a:pt x="2344208" y="667808"/>
                  <a:pt x="2421467" y="683683"/>
                  <a:pt x="2470150" y="673100"/>
                </a:cubicBezTo>
                <a:cubicBezTo>
                  <a:pt x="2518833" y="662517"/>
                  <a:pt x="2541058" y="639233"/>
                  <a:pt x="2571750" y="603250"/>
                </a:cubicBezTo>
                <a:cubicBezTo>
                  <a:pt x="2602442" y="567267"/>
                  <a:pt x="2631017" y="483658"/>
                  <a:pt x="2654300" y="457200"/>
                </a:cubicBezTo>
                <a:cubicBezTo>
                  <a:pt x="2677583" y="430742"/>
                  <a:pt x="2697692" y="457200"/>
                  <a:pt x="2711450" y="444500"/>
                </a:cubicBezTo>
                <a:cubicBezTo>
                  <a:pt x="2725208" y="431800"/>
                  <a:pt x="2729442" y="407458"/>
                  <a:pt x="2736850" y="381000"/>
                </a:cubicBezTo>
                <a:cubicBezTo>
                  <a:pt x="2744258" y="354542"/>
                  <a:pt x="2744258" y="321733"/>
                  <a:pt x="2755900" y="285750"/>
                </a:cubicBezTo>
                <a:cubicBezTo>
                  <a:pt x="2767542" y="249767"/>
                  <a:pt x="2746375" y="212725"/>
                  <a:pt x="2806700" y="165100"/>
                </a:cubicBezTo>
                <a:cubicBezTo>
                  <a:pt x="2867025" y="117475"/>
                  <a:pt x="2992437" y="58737"/>
                  <a:pt x="3117850" y="0"/>
                </a:cubicBezTo>
              </a:path>
            </a:pathLst>
          </a:custGeom>
          <a:ln w="28575">
            <a:solidFill>
              <a:srgbClr val="FF0000"/>
            </a:solidFill>
          </a:ln>
          <a:effectLst>
            <a:glow rad="139700">
              <a:schemeClr val="accent5">
                <a:satMod val="175000"/>
                <a:alpha val="40000"/>
              </a:schemeClr>
            </a:glow>
          </a:effectLst>
        </p:spPr>
        <p:txBody>
          <a:bodyPr rtlCol="0" anchor="ctr"/>
          <a:lstStyle/>
          <a:p>
            <a:pPr algn="ctr"/>
            <a:endParaRPr lang="en-US"/>
          </a:p>
        </p:txBody>
      </p:sp>
      <p:sp>
        <p:nvSpPr>
          <p:cNvPr id="23" name="TextBox 22"/>
          <p:cNvSpPr txBox="1"/>
          <p:nvPr/>
        </p:nvSpPr>
        <p:spPr bwMode="auto">
          <a:xfrm>
            <a:off x="258986" y="4254733"/>
            <a:ext cx="1122423"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Goal:</a:t>
            </a:r>
          </a:p>
        </p:txBody>
      </p:sp>
      <p:sp>
        <p:nvSpPr>
          <p:cNvPr id="24" name="TextBox 23"/>
          <p:cNvSpPr txBox="1"/>
          <p:nvPr/>
        </p:nvSpPr>
        <p:spPr bwMode="auto">
          <a:xfrm>
            <a:off x="1870394" y="4254733"/>
            <a:ext cx="5868914"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“Cut” as few edges as possible.</a:t>
            </a:r>
          </a:p>
        </p:txBody>
      </p:sp>
      <p:sp>
        <p:nvSpPr>
          <p:cNvPr id="6" name="TextBox 5"/>
          <p:cNvSpPr txBox="1"/>
          <p:nvPr/>
        </p:nvSpPr>
        <p:spPr bwMode="auto">
          <a:xfrm>
            <a:off x="452133" y="5257901"/>
            <a:ext cx="8239756"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An extremely fundamental algorithmic task. </a:t>
            </a:r>
          </a:p>
        </p:txBody>
      </p:sp>
      <p:sp>
        <p:nvSpPr>
          <p:cNvPr id="25" name="TextBox 24"/>
          <p:cNvSpPr txBox="1"/>
          <p:nvPr/>
        </p:nvSpPr>
        <p:spPr bwMode="auto">
          <a:xfrm>
            <a:off x="367984" y="6000851"/>
            <a:ext cx="8408071"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i="1" dirty="0" smtClean="0">
                <a:latin typeface="Arev Sans" pitchFamily="34" charset="0"/>
                <a:ea typeface="Arev Sans" pitchFamily="34" charset="0"/>
                <a:cs typeface="Arev sans bold" pitchFamily="34" charset="0"/>
              </a:rPr>
              <a:t>Its complexity is almost completely unknown.</a:t>
            </a:r>
          </a:p>
        </p:txBody>
      </p:sp>
    </p:spTree>
    <p:extLst>
      <p:ext uri="{BB962C8B-B14F-4D97-AF65-F5344CB8AC3E}">
        <p14:creationId xmlns:p14="http://schemas.microsoft.com/office/powerpoint/2010/main" val="123230750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fade">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4" grpId="0"/>
      <p:bldP spid="15" grpId="0"/>
      <p:bldP spid="16" grpId="0"/>
      <p:bldP spid="18" grpId="0" animBg="1"/>
      <p:bldP spid="23" grpId="0"/>
      <p:bldP spid="24" grpId="0"/>
      <p:bldP spid="6" grpId="0"/>
      <p:bldP spid="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2191391" y="171551"/>
            <a:ext cx="4761239" cy="701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Balanced-Separator</a:t>
            </a:r>
          </a:p>
        </p:txBody>
      </p:sp>
      <p:pic>
        <p:nvPicPr>
          <p:cNvPr id="12" name="Picture 2" descr="C:\grants\computational-thinking\anupam-grap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3056" y="1280260"/>
            <a:ext cx="2565721" cy="2514499"/>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bwMode="auto">
          <a:xfrm>
            <a:off x="270194" y="1280260"/>
            <a:ext cx="5546711"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400" dirty="0" smtClean="0">
                <a:latin typeface="Arev Sans" pitchFamily="34" charset="0"/>
                <a:ea typeface="Arev Sans" pitchFamily="34" charset="0"/>
                <a:cs typeface="Arev sans bold" pitchFamily="34" charset="0"/>
              </a:rPr>
              <a:t>Finding the </a:t>
            </a:r>
            <a:r>
              <a:rPr lang="en-US" sz="2400" i="1" dirty="0" smtClean="0">
                <a:latin typeface="Arev Sans" pitchFamily="34" charset="0"/>
                <a:ea typeface="Arev Sans" pitchFamily="34" charset="0"/>
                <a:cs typeface="Arev sans bold" pitchFamily="34" charset="0"/>
              </a:rPr>
              <a:t>exact</a:t>
            </a:r>
            <a:r>
              <a:rPr lang="en-US" sz="2400" b="1"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optimal solution </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   is NP-hard, (probably) time 2</a:t>
            </a:r>
            <a:r>
              <a:rPr lang="el-GR" sz="2400" baseline="30000" dirty="0" smtClean="0">
                <a:latin typeface="Arev Sans" pitchFamily="34" charset="0"/>
                <a:ea typeface="Arev Sans" pitchFamily="34" charset="0"/>
                <a:cs typeface="Arev sans bold" pitchFamily="34" charset="0"/>
              </a:rPr>
              <a:t>Ω</a:t>
            </a:r>
            <a:r>
              <a:rPr lang="en-US" sz="2400" baseline="30000" dirty="0" smtClean="0">
                <a:latin typeface="Arev Sans" pitchFamily="34" charset="0"/>
                <a:ea typeface="Arev Sans" pitchFamily="34" charset="0"/>
                <a:cs typeface="Arev sans bold" pitchFamily="34" charset="0"/>
              </a:rPr>
              <a:t>(n)</a:t>
            </a:r>
            <a:r>
              <a:rPr lang="en-US" sz="2400" dirty="0" smtClean="0">
                <a:latin typeface="Arev Sans" pitchFamily="34" charset="0"/>
                <a:ea typeface="Arev Sans" pitchFamily="34" charset="0"/>
                <a:cs typeface="Arev sans bold" pitchFamily="34" charset="0"/>
              </a:rPr>
              <a:t>.</a:t>
            </a:r>
          </a:p>
        </p:txBody>
      </p:sp>
      <p:sp>
        <p:nvSpPr>
          <p:cNvPr id="18" name="Freeform 17"/>
          <p:cNvSpPr/>
          <p:nvPr/>
        </p:nvSpPr>
        <p:spPr>
          <a:xfrm>
            <a:off x="6108158" y="1904037"/>
            <a:ext cx="2917340" cy="633201"/>
          </a:xfrm>
          <a:custGeom>
            <a:avLst/>
            <a:gdLst>
              <a:gd name="connsiteX0" fmla="*/ 0 w 3067050"/>
              <a:gd name="connsiteY0" fmla="*/ 635000 h 676721"/>
              <a:gd name="connsiteX1" fmla="*/ 317500 w 3067050"/>
              <a:gd name="connsiteY1" fmla="*/ 615950 h 676721"/>
              <a:gd name="connsiteX2" fmla="*/ 374650 w 3067050"/>
              <a:gd name="connsiteY2" fmla="*/ 431800 h 676721"/>
              <a:gd name="connsiteX3" fmla="*/ 577850 w 3067050"/>
              <a:gd name="connsiteY3" fmla="*/ 336550 h 676721"/>
              <a:gd name="connsiteX4" fmla="*/ 857250 w 3067050"/>
              <a:gd name="connsiteY4" fmla="*/ 292100 h 676721"/>
              <a:gd name="connsiteX5" fmla="*/ 1028700 w 3067050"/>
              <a:gd name="connsiteY5" fmla="*/ 254000 h 676721"/>
              <a:gd name="connsiteX6" fmla="*/ 1200150 w 3067050"/>
              <a:gd name="connsiteY6" fmla="*/ 355600 h 676721"/>
              <a:gd name="connsiteX7" fmla="*/ 1422400 w 3067050"/>
              <a:gd name="connsiteY7" fmla="*/ 406400 h 676721"/>
              <a:gd name="connsiteX8" fmla="*/ 1574800 w 3067050"/>
              <a:gd name="connsiteY8" fmla="*/ 469900 h 676721"/>
              <a:gd name="connsiteX9" fmla="*/ 1720850 w 3067050"/>
              <a:gd name="connsiteY9" fmla="*/ 615950 h 676721"/>
              <a:gd name="connsiteX10" fmla="*/ 1866900 w 3067050"/>
              <a:gd name="connsiteY10" fmla="*/ 654050 h 676721"/>
              <a:gd name="connsiteX11" fmla="*/ 2032000 w 3067050"/>
              <a:gd name="connsiteY11" fmla="*/ 666750 h 676721"/>
              <a:gd name="connsiteX12" fmla="*/ 2228850 w 3067050"/>
              <a:gd name="connsiteY12" fmla="*/ 666750 h 676721"/>
              <a:gd name="connsiteX13" fmla="*/ 2419350 w 3067050"/>
              <a:gd name="connsiteY13" fmla="*/ 673100 h 676721"/>
              <a:gd name="connsiteX14" fmla="*/ 2520950 w 3067050"/>
              <a:gd name="connsiteY14" fmla="*/ 603250 h 676721"/>
              <a:gd name="connsiteX15" fmla="*/ 2603500 w 3067050"/>
              <a:gd name="connsiteY15" fmla="*/ 457200 h 676721"/>
              <a:gd name="connsiteX16" fmla="*/ 2660650 w 3067050"/>
              <a:gd name="connsiteY16" fmla="*/ 444500 h 676721"/>
              <a:gd name="connsiteX17" fmla="*/ 2686050 w 3067050"/>
              <a:gd name="connsiteY17" fmla="*/ 381000 h 676721"/>
              <a:gd name="connsiteX18" fmla="*/ 2705100 w 3067050"/>
              <a:gd name="connsiteY18" fmla="*/ 285750 h 676721"/>
              <a:gd name="connsiteX19" fmla="*/ 2755900 w 3067050"/>
              <a:gd name="connsiteY19" fmla="*/ 165100 h 676721"/>
              <a:gd name="connsiteX20" fmla="*/ 3067050 w 3067050"/>
              <a:gd name="connsiteY20" fmla="*/ 0 h 676721"/>
              <a:gd name="connsiteX0" fmla="*/ 0 w 3117850"/>
              <a:gd name="connsiteY0" fmla="*/ 622300 h 676721"/>
              <a:gd name="connsiteX1" fmla="*/ 368300 w 3117850"/>
              <a:gd name="connsiteY1" fmla="*/ 615950 h 676721"/>
              <a:gd name="connsiteX2" fmla="*/ 425450 w 3117850"/>
              <a:gd name="connsiteY2" fmla="*/ 431800 h 676721"/>
              <a:gd name="connsiteX3" fmla="*/ 628650 w 3117850"/>
              <a:gd name="connsiteY3" fmla="*/ 336550 h 676721"/>
              <a:gd name="connsiteX4" fmla="*/ 908050 w 3117850"/>
              <a:gd name="connsiteY4" fmla="*/ 292100 h 676721"/>
              <a:gd name="connsiteX5" fmla="*/ 1079500 w 3117850"/>
              <a:gd name="connsiteY5" fmla="*/ 254000 h 676721"/>
              <a:gd name="connsiteX6" fmla="*/ 1250950 w 3117850"/>
              <a:gd name="connsiteY6" fmla="*/ 355600 h 676721"/>
              <a:gd name="connsiteX7" fmla="*/ 1473200 w 3117850"/>
              <a:gd name="connsiteY7" fmla="*/ 406400 h 676721"/>
              <a:gd name="connsiteX8" fmla="*/ 1625600 w 3117850"/>
              <a:gd name="connsiteY8" fmla="*/ 469900 h 676721"/>
              <a:gd name="connsiteX9" fmla="*/ 1771650 w 3117850"/>
              <a:gd name="connsiteY9" fmla="*/ 615950 h 676721"/>
              <a:gd name="connsiteX10" fmla="*/ 1917700 w 3117850"/>
              <a:gd name="connsiteY10" fmla="*/ 654050 h 676721"/>
              <a:gd name="connsiteX11" fmla="*/ 2082800 w 3117850"/>
              <a:gd name="connsiteY11" fmla="*/ 666750 h 676721"/>
              <a:gd name="connsiteX12" fmla="*/ 2279650 w 3117850"/>
              <a:gd name="connsiteY12" fmla="*/ 666750 h 676721"/>
              <a:gd name="connsiteX13" fmla="*/ 2470150 w 3117850"/>
              <a:gd name="connsiteY13" fmla="*/ 673100 h 676721"/>
              <a:gd name="connsiteX14" fmla="*/ 2571750 w 3117850"/>
              <a:gd name="connsiteY14" fmla="*/ 603250 h 676721"/>
              <a:gd name="connsiteX15" fmla="*/ 2654300 w 3117850"/>
              <a:gd name="connsiteY15" fmla="*/ 457200 h 676721"/>
              <a:gd name="connsiteX16" fmla="*/ 2711450 w 3117850"/>
              <a:gd name="connsiteY16" fmla="*/ 444500 h 676721"/>
              <a:gd name="connsiteX17" fmla="*/ 2736850 w 3117850"/>
              <a:gd name="connsiteY17" fmla="*/ 381000 h 676721"/>
              <a:gd name="connsiteX18" fmla="*/ 2755900 w 3117850"/>
              <a:gd name="connsiteY18" fmla="*/ 285750 h 676721"/>
              <a:gd name="connsiteX19" fmla="*/ 2806700 w 3117850"/>
              <a:gd name="connsiteY19" fmla="*/ 165100 h 676721"/>
              <a:gd name="connsiteX20" fmla="*/ 3117850 w 3117850"/>
              <a:gd name="connsiteY20" fmla="*/ 0 h 676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117850" h="676721">
                <a:moveTo>
                  <a:pt x="0" y="622300"/>
                </a:moveTo>
                <a:cubicBezTo>
                  <a:pt x="122767" y="620183"/>
                  <a:pt x="297392" y="647700"/>
                  <a:pt x="368300" y="615950"/>
                </a:cubicBezTo>
                <a:cubicBezTo>
                  <a:pt x="439208" y="584200"/>
                  <a:pt x="382058" y="478367"/>
                  <a:pt x="425450" y="431800"/>
                </a:cubicBezTo>
                <a:cubicBezTo>
                  <a:pt x="468842" y="385233"/>
                  <a:pt x="548217" y="359833"/>
                  <a:pt x="628650" y="336550"/>
                </a:cubicBezTo>
                <a:cubicBezTo>
                  <a:pt x="709083" y="313267"/>
                  <a:pt x="832908" y="305858"/>
                  <a:pt x="908050" y="292100"/>
                </a:cubicBezTo>
                <a:cubicBezTo>
                  <a:pt x="983192" y="278342"/>
                  <a:pt x="1022350" y="243417"/>
                  <a:pt x="1079500" y="254000"/>
                </a:cubicBezTo>
                <a:cubicBezTo>
                  <a:pt x="1136650" y="264583"/>
                  <a:pt x="1185333" y="330200"/>
                  <a:pt x="1250950" y="355600"/>
                </a:cubicBezTo>
                <a:cubicBezTo>
                  <a:pt x="1316567" y="381000"/>
                  <a:pt x="1410758" y="387350"/>
                  <a:pt x="1473200" y="406400"/>
                </a:cubicBezTo>
                <a:cubicBezTo>
                  <a:pt x="1535642" y="425450"/>
                  <a:pt x="1575858" y="434975"/>
                  <a:pt x="1625600" y="469900"/>
                </a:cubicBezTo>
                <a:cubicBezTo>
                  <a:pt x="1675342" y="504825"/>
                  <a:pt x="1722967" y="585258"/>
                  <a:pt x="1771650" y="615950"/>
                </a:cubicBezTo>
                <a:cubicBezTo>
                  <a:pt x="1820333" y="646642"/>
                  <a:pt x="1865842" y="645583"/>
                  <a:pt x="1917700" y="654050"/>
                </a:cubicBezTo>
                <a:cubicBezTo>
                  <a:pt x="1969558" y="662517"/>
                  <a:pt x="2022475" y="664633"/>
                  <a:pt x="2082800" y="666750"/>
                </a:cubicBezTo>
                <a:cubicBezTo>
                  <a:pt x="2143125" y="668867"/>
                  <a:pt x="2215092" y="665692"/>
                  <a:pt x="2279650" y="666750"/>
                </a:cubicBezTo>
                <a:cubicBezTo>
                  <a:pt x="2344208" y="667808"/>
                  <a:pt x="2421467" y="683683"/>
                  <a:pt x="2470150" y="673100"/>
                </a:cubicBezTo>
                <a:cubicBezTo>
                  <a:pt x="2518833" y="662517"/>
                  <a:pt x="2541058" y="639233"/>
                  <a:pt x="2571750" y="603250"/>
                </a:cubicBezTo>
                <a:cubicBezTo>
                  <a:pt x="2602442" y="567267"/>
                  <a:pt x="2631017" y="483658"/>
                  <a:pt x="2654300" y="457200"/>
                </a:cubicBezTo>
                <a:cubicBezTo>
                  <a:pt x="2677583" y="430742"/>
                  <a:pt x="2697692" y="457200"/>
                  <a:pt x="2711450" y="444500"/>
                </a:cubicBezTo>
                <a:cubicBezTo>
                  <a:pt x="2725208" y="431800"/>
                  <a:pt x="2729442" y="407458"/>
                  <a:pt x="2736850" y="381000"/>
                </a:cubicBezTo>
                <a:cubicBezTo>
                  <a:pt x="2744258" y="354542"/>
                  <a:pt x="2744258" y="321733"/>
                  <a:pt x="2755900" y="285750"/>
                </a:cubicBezTo>
                <a:cubicBezTo>
                  <a:pt x="2767542" y="249767"/>
                  <a:pt x="2746375" y="212725"/>
                  <a:pt x="2806700" y="165100"/>
                </a:cubicBezTo>
                <a:cubicBezTo>
                  <a:pt x="2867025" y="117475"/>
                  <a:pt x="2992437" y="58737"/>
                  <a:pt x="3117850" y="0"/>
                </a:cubicBezTo>
              </a:path>
            </a:pathLst>
          </a:custGeom>
          <a:ln w="28575">
            <a:solidFill>
              <a:srgbClr val="FF0000"/>
            </a:solidFill>
          </a:ln>
          <a:effectLst>
            <a:glow rad="139700">
              <a:schemeClr val="accent5">
                <a:satMod val="175000"/>
                <a:alpha val="40000"/>
              </a:schemeClr>
            </a:glow>
          </a:effectLst>
        </p:spPr>
        <p:txBody>
          <a:bodyPr rtlCol="0" anchor="ctr"/>
          <a:lstStyle/>
          <a:p>
            <a:pPr algn="ctr"/>
            <a:endParaRPr lang="en-US"/>
          </a:p>
        </p:txBody>
      </p:sp>
      <p:sp>
        <p:nvSpPr>
          <p:cNvPr id="25" name="TextBox 24"/>
          <p:cNvSpPr txBox="1"/>
          <p:nvPr/>
        </p:nvSpPr>
        <p:spPr bwMode="auto">
          <a:xfrm>
            <a:off x="270194" y="5657951"/>
            <a:ext cx="8565165"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400" dirty="0" smtClean="0">
                <a:latin typeface="Arev Sans" pitchFamily="34" charset="0"/>
                <a:ea typeface="Arev Sans" pitchFamily="34" charset="0"/>
                <a:cs typeface="Arev sans bold" pitchFamily="34" charset="0"/>
              </a:rPr>
              <a:t>[</a:t>
            </a:r>
            <a:r>
              <a:rPr lang="en-US" sz="2400" dirty="0" smtClean="0">
                <a:latin typeface="Arev Sans" pitchFamily="34" charset="0"/>
                <a:ea typeface="Arev Sans" pitchFamily="34" charset="0"/>
                <a:cs typeface="Arev sans bold" pitchFamily="34" charset="0"/>
              </a:rPr>
              <a:t>2011]: (Probably) no poly-time algorithm which gets</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             within 0.000000000000000001% of optimum</a:t>
            </a:r>
            <a:r>
              <a:rPr lang="en-US" sz="2400" dirty="0" smtClean="0">
                <a:latin typeface="Arev Sans" pitchFamily="34" charset="0"/>
                <a:ea typeface="Arev Sans" pitchFamily="34" charset="0"/>
                <a:cs typeface="Arev sans bold" pitchFamily="34" charset="0"/>
              </a:rPr>
              <a:t>.</a:t>
            </a:r>
            <a:endParaRPr lang="en-US" sz="2400" dirty="0" smtClean="0">
              <a:latin typeface="Arev Sans" pitchFamily="34" charset="0"/>
              <a:ea typeface="Arev Sans" pitchFamily="34" charset="0"/>
              <a:cs typeface="Arev sans bold" pitchFamily="34" charset="0"/>
            </a:endParaRPr>
          </a:p>
        </p:txBody>
      </p:sp>
      <p:sp>
        <p:nvSpPr>
          <p:cNvPr id="13" name="TextBox 12"/>
          <p:cNvSpPr txBox="1"/>
          <p:nvPr/>
        </p:nvSpPr>
        <p:spPr bwMode="auto">
          <a:xfrm>
            <a:off x="270194" y="2551924"/>
            <a:ext cx="5365571" cy="142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400" dirty="0" smtClean="0">
                <a:latin typeface="Arev Sans" pitchFamily="34" charset="0"/>
                <a:ea typeface="Arev Sans" pitchFamily="34" charset="0"/>
                <a:cs typeface="Arev sans bold" pitchFamily="34" charset="0"/>
              </a:rPr>
              <a:t>Perfectly possible that there is an</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O(n log n) algorithm which gets</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within 1% of the optimal solution.</a:t>
            </a:r>
          </a:p>
        </p:txBody>
      </p:sp>
      <p:sp>
        <p:nvSpPr>
          <p:cNvPr id="17" name="TextBox 16"/>
          <p:cNvSpPr txBox="1"/>
          <p:nvPr/>
        </p:nvSpPr>
        <p:spPr bwMode="auto">
          <a:xfrm>
            <a:off x="270194" y="4323574"/>
            <a:ext cx="8754320" cy="978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400" dirty="0" smtClean="0">
                <a:latin typeface="Arev Sans" pitchFamily="34" charset="0"/>
                <a:ea typeface="Arev Sans" pitchFamily="34" charset="0"/>
                <a:cs typeface="Arev sans bold" pitchFamily="34" charset="0"/>
              </a:rPr>
              <a:t>Perfectly possible that getting a solution which is at</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most 100 times worse than </a:t>
            </a:r>
            <a:r>
              <a:rPr lang="en-US" sz="2400" dirty="0">
                <a:latin typeface="Arev Sans" pitchFamily="34" charset="0"/>
                <a:ea typeface="Arev Sans" pitchFamily="34" charset="0"/>
                <a:cs typeface="Arev sans bold" pitchFamily="34" charset="0"/>
              </a:rPr>
              <a:t>optimal requires time 2</a:t>
            </a:r>
            <a:r>
              <a:rPr lang="el-GR" sz="2400" baseline="30000" dirty="0">
                <a:latin typeface="Arev Sans" pitchFamily="34" charset="0"/>
                <a:ea typeface="Arev Sans" pitchFamily="34" charset="0"/>
                <a:cs typeface="Arev sans bold" pitchFamily="34" charset="0"/>
              </a:rPr>
              <a:t>Ω</a:t>
            </a:r>
            <a:r>
              <a:rPr lang="en-US" sz="2400" baseline="30000" dirty="0">
                <a:latin typeface="Arev Sans" pitchFamily="34" charset="0"/>
                <a:ea typeface="Arev Sans" pitchFamily="34" charset="0"/>
                <a:cs typeface="Arev sans bold" pitchFamily="34" charset="0"/>
              </a:rPr>
              <a:t>(n</a:t>
            </a:r>
            <a:r>
              <a:rPr lang="en-US" sz="2400" baseline="30000" dirty="0" smtClean="0">
                <a:latin typeface="Arev Sans" pitchFamily="34" charset="0"/>
                <a:ea typeface="Arev Sans" pitchFamily="34" charset="0"/>
                <a:cs typeface="Arev sans bold" pitchFamily="34" charset="0"/>
              </a:rPr>
              <a:t>)</a:t>
            </a:r>
            <a:r>
              <a:rPr lang="en-US" sz="2400" baseline="-25000" dirty="0" smtClean="0">
                <a:latin typeface="Arev Sans" pitchFamily="34" charset="0"/>
                <a:ea typeface="Arev Sans" pitchFamily="34" charset="0"/>
                <a:cs typeface="Arev sans bold" pitchFamily="34" charset="0"/>
              </a:rPr>
              <a:t>.</a:t>
            </a:r>
          </a:p>
        </p:txBody>
      </p:sp>
    </p:spTree>
    <p:extLst>
      <p:ext uri="{BB962C8B-B14F-4D97-AF65-F5344CB8AC3E}">
        <p14:creationId xmlns:p14="http://schemas.microsoft.com/office/powerpoint/2010/main" val="275848331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5" grpId="0"/>
      <p:bldP spid="13"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132341" y="419201"/>
            <a:ext cx="8879355"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Similarly embarrassing situation for…</a:t>
            </a:r>
          </a:p>
        </p:txBody>
      </p:sp>
      <p:sp>
        <p:nvSpPr>
          <p:cNvPr id="2" name="TextBox 1"/>
          <p:cNvSpPr txBox="1"/>
          <p:nvPr/>
        </p:nvSpPr>
        <p:spPr bwMode="auto">
          <a:xfrm>
            <a:off x="1996623" y="1809851"/>
            <a:ext cx="5150770"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Coloring 3-colorable graphs</a:t>
            </a:r>
          </a:p>
        </p:txBody>
      </p:sp>
      <p:sp>
        <p:nvSpPr>
          <p:cNvPr id="10" name="TextBox 9"/>
          <p:cNvSpPr txBox="1"/>
          <p:nvPr/>
        </p:nvSpPr>
        <p:spPr bwMode="auto">
          <a:xfrm>
            <a:off x="1199938" y="3550303"/>
            <a:ext cx="6744155"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Finding the </a:t>
            </a:r>
            <a:r>
              <a:rPr lang="en-US" i="1" dirty="0" smtClean="0">
                <a:latin typeface="Arev Sans" pitchFamily="34" charset="0"/>
                <a:ea typeface="Arev Sans" pitchFamily="34" charset="0"/>
                <a:cs typeface="Arev sans bold" pitchFamily="34" charset="0"/>
              </a:rPr>
              <a:t>maximum</a:t>
            </a:r>
            <a:r>
              <a:rPr lang="en-US" dirty="0" smtClean="0">
                <a:latin typeface="Arev Sans" pitchFamily="34" charset="0"/>
                <a:ea typeface="Arev Sans" pitchFamily="34" charset="0"/>
                <a:cs typeface="Arev sans bold" pitchFamily="34" charset="0"/>
              </a:rPr>
              <a:t> cut in a graph</a:t>
            </a:r>
            <a:endParaRPr lang="en-US" i="1" dirty="0" smtClean="0">
              <a:latin typeface="Arev Sans" pitchFamily="34" charset="0"/>
              <a:ea typeface="Arev Sans" pitchFamily="34" charset="0"/>
              <a:cs typeface="Arev sans bold" pitchFamily="34" charset="0"/>
            </a:endParaRPr>
          </a:p>
        </p:txBody>
      </p:sp>
      <p:sp>
        <p:nvSpPr>
          <p:cNvPr id="11" name="TextBox 10"/>
          <p:cNvSpPr txBox="1"/>
          <p:nvPr/>
        </p:nvSpPr>
        <p:spPr bwMode="auto">
          <a:xfrm>
            <a:off x="385620" y="4442202"/>
            <a:ext cx="8372805"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Finding the smallest ‘vertex cover’ in a graph</a:t>
            </a:r>
            <a:endParaRPr lang="en-US" i="1" dirty="0" smtClean="0">
              <a:latin typeface="Arev Sans" pitchFamily="34" charset="0"/>
              <a:ea typeface="Arev Sans" pitchFamily="34" charset="0"/>
              <a:cs typeface="Arev sans bold" pitchFamily="34" charset="0"/>
            </a:endParaRPr>
          </a:p>
        </p:txBody>
      </p:sp>
      <p:sp>
        <p:nvSpPr>
          <p:cNvPr id="15" name="TextBox 14"/>
          <p:cNvSpPr txBox="1"/>
          <p:nvPr/>
        </p:nvSpPr>
        <p:spPr bwMode="auto">
          <a:xfrm>
            <a:off x="4070909" y="2701750"/>
            <a:ext cx="1002198"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dirty="0" smtClean="0">
                <a:latin typeface="Arev Sans" pitchFamily="34" charset="0"/>
                <a:ea typeface="Arev Sans" pitchFamily="34" charset="0"/>
                <a:cs typeface="Arev sans bold" pitchFamily="34" charset="0"/>
              </a:rPr>
              <a:t>2Sat</a:t>
            </a:r>
          </a:p>
        </p:txBody>
      </p:sp>
      <p:sp>
        <p:nvSpPr>
          <p:cNvPr id="16" name="TextBox 15"/>
          <p:cNvSpPr txBox="1"/>
          <p:nvPr/>
        </p:nvSpPr>
        <p:spPr bwMode="auto">
          <a:xfrm>
            <a:off x="194872" y="5334101"/>
            <a:ext cx="8754321"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b="1" dirty="0" smtClean="0">
                <a:latin typeface="Arev Sans" pitchFamily="34" charset="0"/>
                <a:ea typeface="Arev Sans" pitchFamily="34" charset="0"/>
                <a:cs typeface="Arev sans bold" pitchFamily="34" charset="0"/>
              </a:rPr>
              <a:t>Many </a:t>
            </a:r>
            <a:r>
              <a:rPr lang="en-US" dirty="0" smtClean="0">
                <a:latin typeface="Arev Sans" pitchFamily="34" charset="0"/>
                <a:ea typeface="Arev Sans" pitchFamily="34" charset="0"/>
                <a:cs typeface="Arev sans bold" pitchFamily="34" charset="0"/>
              </a:rPr>
              <a:t>other fundamental CSP and graph probs.</a:t>
            </a:r>
            <a:endParaRPr lang="en-US" i="1"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272620721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P spid="11"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743892" y="171551"/>
            <a:ext cx="76562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4000" b="1" dirty="0" smtClean="0">
                <a:solidFill>
                  <a:srgbClr val="FFFF00"/>
                </a:solidFill>
                <a:latin typeface="Arev Sans" pitchFamily="34" charset="0"/>
                <a:ea typeface="Arev Sans" pitchFamily="34" charset="0"/>
                <a:cs typeface="Arev sans bold" pitchFamily="34" charset="0"/>
              </a:rPr>
              <a:t>UG(</a:t>
            </a:r>
            <a:r>
              <a:rPr lang="el-GR" sz="4000" b="1" dirty="0" smtClean="0">
                <a:solidFill>
                  <a:srgbClr val="FFFF00"/>
                </a:solidFill>
                <a:latin typeface="Arev Sans" pitchFamily="34" charset="0"/>
                <a:ea typeface="Arev Sans" pitchFamily="34" charset="0"/>
                <a:cs typeface="Arev sans bold" pitchFamily="34" charset="0"/>
              </a:rPr>
              <a:t>ϵ</a:t>
            </a:r>
            <a:r>
              <a:rPr lang="en-US" sz="4000" b="1" dirty="0" smtClean="0">
                <a:solidFill>
                  <a:srgbClr val="FFFF00"/>
                </a:solidFill>
                <a:latin typeface="Arev Sans" pitchFamily="34" charset="0"/>
                <a:ea typeface="Arev Sans" pitchFamily="34" charset="0"/>
                <a:cs typeface="Arev sans bold" pitchFamily="34" charset="0"/>
              </a:rPr>
              <a:t>)</a:t>
            </a:r>
            <a:r>
              <a:rPr lang="en-US" sz="3600" dirty="0" smtClean="0">
                <a:solidFill>
                  <a:srgbClr val="FFFF00"/>
                </a:solidFill>
                <a:latin typeface="Arev Sans" pitchFamily="34" charset="0"/>
                <a:ea typeface="Arev Sans" pitchFamily="34" charset="0"/>
                <a:cs typeface="Arev sans bold" pitchFamily="34" charset="0"/>
              </a:rPr>
              <a:t>  </a:t>
            </a:r>
            <a:r>
              <a:rPr lang="en-US" sz="3200" dirty="0" smtClean="0">
                <a:solidFill>
                  <a:srgbClr val="FFFF00"/>
                </a:solidFill>
                <a:latin typeface="Arev Sans" pitchFamily="34" charset="0"/>
                <a:ea typeface="Arev Sans" pitchFamily="34" charset="0"/>
                <a:cs typeface="Arev sans bold" pitchFamily="34" charset="0"/>
              </a:rPr>
              <a:t>as a Grand Unified Theory?</a:t>
            </a:r>
            <a:endParaRPr lang="en-US" sz="3600" dirty="0" smtClean="0">
              <a:solidFill>
                <a:srgbClr val="FFFF00"/>
              </a:solidFill>
              <a:latin typeface="Arev Sans" pitchFamily="34" charset="0"/>
              <a:ea typeface="Arev Sans" pitchFamily="34" charset="0"/>
              <a:cs typeface="Arev sans bold" pitchFamily="34" charset="0"/>
            </a:endParaRPr>
          </a:p>
        </p:txBody>
      </p:sp>
      <p:sp>
        <p:nvSpPr>
          <p:cNvPr id="2" name="TextBox 1"/>
          <p:cNvSpPr txBox="1"/>
          <p:nvPr/>
        </p:nvSpPr>
        <p:spPr bwMode="auto">
          <a:xfrm>
            <a:off x="258986" y="1451710"/>
            <a:ext cx="1234633"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Input:</a:t>
            </a:r>
          </a:p>
        </p:txBody>
      </p:sp>
      <p:sp>
        <p:nvSpPr>
          <p:cNvPr id="15" name="TextBox 14"/>
          <p:cNvSpPr txBox="1"/>
          <p:nvPr/>
        </p:nvSpPr>
        <p:spPr bwMode="auto">
          <a:xfrm>
            <a:off x="258986" y="5092933"/>
            <a:ext cx="1140056"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Task:</a:t>
            </a:r>
          </a:p>
        </p:txBody>
      </p:sp>
      <p:sp>
        <p:nvSpPr>
          <p:cNvPr id="16" name="TextBox 15"/>
          <p:cNvSpPr txBox="1"/>
          <p:nvPr/>
        </p:nvSpPr>
        <p:spPr bwMode="auto">
          <a:xfrm>
            <a:off x="2079944" y="5092933"/>
            <a:ext cx="6038833"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Output an assignment satisfying</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at least 1/2 of the equations.</a:t>
            </a:r>
          </a:p>
        </p:txBody>
      </p:sp>
      <p:grpSp>
        <p:nvGrpSpPr>
          <p:cNvPr id="3" name="Group 2"/>
          <p:cNvGrpSpPr/>
          <p:nvPr/>
        </p:nvGrpSpPr>
        <p:grpSpPr>
          <a:xfrm>
            <a:off x="2079944" y="1451710"/>
            <a:ext cx="6793848" cy="1236308"/>
            <a:chOff x="2079944" y="1261210"/>
            <a:chExt cx="6793848" cy="1236308"/>
          </a:xfrm>
        </p:grpSpPr>
        <p:sp>
          <p:nvSpPr>
            <p:cNvPr id="14" name="TextBox 13"/>
            <p:cNvSpPr txBox="1"/>
            <p:nvPr/>
          </p:nvSpPr>
          <p:spPr bwMode="auto">
            <a:xfrm>
              <a:off x="2079944" y="1261210"/>
              <a:ext cx="6793848"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List of 2-vbl equations over integers:</a:t>
              </a:r>
            </a:p>
          </p:txBody>
        </p:sp>
        <p:sp>
          <p:nvSpPr>
            <p:cNvPr id="13" name="TextBox 12"/>
            <p:cNvSpPr txBox="1"/>
            <p:nvPr/>
          </p:nvSpPr>
          <p:spPr bwMode="auto">
            <a:xfrm>
              <a:off x="2079944" y="1888120"/>
              <a:ext cx="6638356"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x</a:t>
              </a:r>
              <a:r>
                <a:rPr lang="en-US" baseline="-25000" dirty="0" smtClean="0">
                  <a:latin typeface="Arev Sans" pitchFamily="34" charset="0"/>
                  <a:ea typeface="Arev Sans" pitchFamily="34" charset="0"/>
                  <a:cs typeface="Arev sans bold" pitchFamily="34" charset="0"/>
                </a:rPr>
                <a:t>1</a:t>
              </a:r>
              <a:r>
                <a:rPr lang="en-US" dirty="0" smtClean="0">
                  <a:latin typeface="Arev Sans" pitchFamily="34" charset="0"/>
                  <a:ea typeface="Arev Sans" pitchFamily="34" charset="0"/>
                  <a:cs typeface="Arev sans bold" pitchFamily="34" charset="0"/>
                </a:rPr>
                <a:t>−x</a:t>
              </a:r>
              <a:r>
                <a:rPr lang="en-US" baseline="-25000" dirty="0" smtClean="0">
                  <a:latin typeface="Arev Sans" pitchFamily="34" charset="0"/>
                  <a:ea typeface="Arev Sans" pitchFamily="34" charset="0"/>
                  <a:cs typeface="Arev sans bold" pitchFamily="34" charset="0"/>
                </a:rPr>
                <a:t>2</a:t>
              </a:r>
              <a:r>
                <a:rPr lang="en-US" dirty="0" smtClean="0">
                  <a:latin typeface="Arev Sans" pitchFamily="34" charset="0"/>
                  <a:ea typeface="Arev Sans" pitchFamily="34" charset="0"/>
                  <a:cs typeface="Arev sans bold" pitchFamily="34" charset="0"/>
                </a:rPr>
                <a:t>=10</a:t>
              </a:r>
              <a:r>
                <a:rPr lang="en-US" dirty="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 x</a:t>
              </a:r>
              <a:r>
                <a:rPr lang="en-US" baseline="-25000" dirty="0" smtClean="0">
                  <a:latin typeface="Arev Sans" pitchFamily="34" charset="0"/>
                  <a:ea typeface="Arev Sans" pitchFamily="34" charset="0"/>
                  <a:cs typeface="Arev sans bold" pitchFamily="34" charset="0"/>
                </a:rPr>
                <a:t>1</a:t>
              </a:r>
              <a:r>
                <a:rPr lang="en-US" dirty="0" smtClean="0">
                  <a:latin typeface="Arev Sans" pitchFamily="34" charset="0"/>
                  <a:ea typeface="Arev Sans" pitchFamily="34" charset="0"/>
                  <a:cs typeface="Arev sans bold" pitchFamily="34" charset="0"/>
                </a:rPr>
                <a:t>−x</a:t>
              </a:r>
              <a:r>
                <a:rPr lang="en-US" baseline="-25000" dirty="0" smtClean="0">
                  <a:latin typeface="Arev Sans" pitchFamily="34" charset="0"/>
                  <a:ea typeface="Arev Sans" pitchFamily="34" charset="0"/>
                  <a:cs typeface="Arev sans bold" pitchFamily="34" charset="0"/>
                </a:rPr>
                <a:t>5</a:t>
              </a:r>
              <a:r>
                <a:rPr lang="en-US" dirty="0" smtClean="0">
                  <a:latin typeface="Arev Sans" pitchFamily="34" charset="0"/>
                  <a:ea typeface="Arev Sans" pitchFamily="34" charset="0"/>
                  <a:cs typeface="Arev sans bold" pitchFamily="34" charset="0"/>
                </a:rPr>
                <a:t>=2,  x</a:t>
              </a:r>
              <a:r>
                <a:rPr lang="en-US" baseline="-25000" dirty="0" smtClean="0">
                  <a:latin typeface="Arev Sans" pitchFamily="34" charset="0"/>
                  <a:ea typeface="Arev Sans" pitchFamily="34" charset="0"/>
                  <a:cs typeface="Arev sans bold" pitchFamily="34" charset="0"/>
                </a:rPr>
                <a:t>3</a:t>
              </a:r>
              <a:r>
                <a:rPr lang="en-US" dirty="0" smtClean="0">
                  <a:latin typeface="Arev Sans" pitchFamily="34" charset="0"/>
                  <a:ea typeface="Arev Sans" pitchFamily="34" charset="0"/>
                  <a:cs typeface="Arev sans bold" pitchFamily="34" charset="0"/>
                </a:rPr>
                <a:t>−x</a:t>
              </a:r>
              <a:r>
                <a:rPr lang="en-US" baseline="-25000" dirty="0" smtClean="0">
                  <a:latin typeface="Arev Sans" pitchFamily="34" charset="0"/>
                  <a:ea typeface="Arev Sans" pitchFamily="34" charset="0"/>
                  <a:cs typeface="Arev sans bold" pitchFamily="34" charset="0"/>
                </a:rPr>
                <a:t>15</a:t>
              </a:r>
              <a:r>
                <a:rPr lang="en-US" dirty="0" smtClean="0">
                  <a:latin typeface="Arev Sans" pitchFamily="34" charset="0"/>
                  <a:ea typeface="Arev Sans" pitchFamily="34" charset="0"/>
                  <a:cs typeface="Arev sans bold" pitchFamily="34" charset="0"/>
                </a:rPr>
                <a:t>=5,  …</a:t>
              </a:r>
            </a:p>
          </p:txBody>
        </p:sp>
      </p:grpSp>
      <p:sp>
        <p:nvSpPr>
          <p:cNvPr id="17" name="TextBox 16"/>
          <p:cNvSpPr txBox="1"/>
          <p:nvPr/>
        </p:nvSpPr>
        <p:spPr bwMode="auto">
          <a:xfrm>
            <a:off x="258986" y="3310422"/>
            <a:ext cx="1745991" cy="566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Promise:</a:t>
            </a:r>
          </a:p>
        </p:txBody>
      </p:sp>
      <p:sp>
        <p:nvSpPr>
          <p:cNvPr id="19" name="TextBox 18"/>
          <p:cNvSpPr txBox="1"/>
          <p:nvPr/>
        </p:nvSpPr>
        <p:spPr bwMode="auto">
          <a:xfrm>
            <a:off x="2079944" y="3327245"/>
            <a:ext cx="6843540"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There’s an assignment satisfying</a:t>
            </a:r>
            <a:br>
              <a:rPr lang="en-US" dirty="0" smtClean="0">
                <a:latin typeface="Arev Sans" pitchFamily="34" charset="0"/>
                <a:ea typeface="Arev Sans" pitchFamily="34" charset="0"/>
                <a:cs typeface="Arev sans bold" pitchFamily="34" charset="0"/>
              </a:rPr>
            </a:br>
            <a:r>
              <a:rPr lang="en-US" dirty="0" smtClean="0">
                <a:solidFill>
                  <a:srgbClr val="FFFF00"/>
                </a:solidFill>
                <a:latin typeface="Arev Sans" pitchFamily="34" charset="0"/>
                <a:ea typeface="Arev Sans" pitchFamily="34" charset="0"/>
                <a:cs typeface="Arev sans bold" pitchFamily="34" charset="0"/>
              </a:rPr>
              <a:t>all but an </a:t>
            </a:r>
            <a:r>
              <a:rPr lang="el-GR" b="1" dirty="0" smtClean="0">
                <a:solidFill>
                  <a:srgbClr val="FFFF00"/>
                </a:solidFill>
                <a:latin typeface="Arev Sans" pitchFamily="34" charset="0"/>
                <a:ea typeface="Arev Sans" pitchFamily="34" charset="0"/>
                <a:cs typeface="Arev sans bold" pitchFamily="34" charset="0"/>
              </a:rPr>
              <a:t>ϵ</a:t>
            </a:r>
            <a:r>
              <a:rPr lang="en-US" dirty="0" smtClean="0">
                <a:solidFill>
                  <a:srgbClr val="FFFF00"/>
                </a:solidFill>
                <a:latin typeface="Arev Sans" pitchFamily="34" charset="0"/>
                <a:ea typeface="Arev Sans" pitchFamily="34" charset="0"/>
                <a:cs typeface="Arev sans bold" pitchFamily="34" charset="0"/>
              </a:rPr>
              <a:t> fraction</a:t>
            </a:r>
            <a:r>
              <a:rPr lang="en-US" dirty="0" smtClean="0">
                <a:latin typeface="Arev Sans" pitchFamily="34" charset="0"/>
                <a:ea typeface="Arev Sans" pitchFamily="34" charset="0"/>
                <a:cs typeface="Arev sans bold" pitchFamily="34" charset="0"/>
              </a:rPr>
              <a:t> of the equations.</a:t>
            </a:r>
          </a:p>
        </p:txBody>
      </p:sp>
    </p:spTree>
    <p:extLst>
      <p:ext uri="{BB962C8B-B14F-4D97-AF65-F5344CB8AC3E}">
        <p14:creationId xmlns:p14="http://schemas.microsoft.com/office/powerpoint/2010/main" val="52164705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fade">
                                      <p:cBhvr>
                                        <p:cTn id="20" dur="500"/>
                                        <p:tgtEl>
                                          <p:spTgt spid="1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fade">
                                      <p:cBhvr>
                                        <p:cTn id="23" dur="500"/>
                                        <p:tgtEl>
                                          <p:spTgt spid="1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5" grpId="0"/>
      <p:bldP spid="16" grpId="0"/>
      <p:bldP spid="17"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743892" y="171551"/>
            <a:ext cx="76562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4000" b="1" dirty="0" smtClean="0">
                <a:solidFill>
                  <a:srgbClr val="FFFF00"/>
                </a:solidFill>
                <a:latin typeface="Arev Sans" pitchFamily="34" charset="0"/>
                <a:ea typeface="Arev Sans" pitchFamily="34" charset="0"/>
                <a:cs typeface="Arev sans bold" pitchFamily="34" charset="0"/>
              </a:rPr>
              <a:t>UG(</a:t>
            </a:r>
            <a:r>
              <a:rPr lang="el-GR" sz="4000" b="1" dirty="0" smtClean="0">
                <a:solidFill>
                  <a:srgbClr val="FFFF00"/>
                </a:solidFill>
                <a:latin typeface="Arev Sans" pitchFamily="34" charset="0"/>
                <a:ea typeface="Arev Sans" pitchFamily="34" charset="0"/>
                <a:cs typeface="Arev sans bold" pitchFamily="34" charset="0"/>
              </a:rPr>
              <a:t>ϵ</a:t>
            </a:r>
            <a:r>
              <a:rPr lang="en-US" sz="4000" b="1" dirty="0" smtClean="0">
                <a:solidFill>
                  <a:srgbClr val="FFFF00"/>
                </a:solidFill>
                <a:latin typeface="Arev Sans" pitchFamily="34" charset="0"/>
                <a:ea typeface="Arev Sans" pitchFamily="34" charset="0"/>
                <a:cs typeface="Arev sans bold" pitchFamily="34" charset="0"/>
              </a:rPr>
              <a:t>)</a:t>
            </a:r>
            <a:r>
              <a:rPr lang="en-US" sz="3600" dirty="0" smtClean="0">
                <a:solidFill>
                  <a:srgbClr val="FFFF00"/>
                </a:solidFill>
                <a:latin typeface="Arev Sans" pitchFamily="34" charset="0"/>
                <a:ea typeface="Arev Sans" pitchFamily="34" charset="0"/>
                <a:cs typeface="Arev sans bold" pitchFamily="34" charset="0"/>
              </a:rPr>
              <a:t>  </a:t>
            </a:r>
            <a:r>
              <a:rPr lang="en-US" sz="3200" dirty="0" smtClean="0">
                <a:solidFill>
                  <a:srgbClr val="FFFF00"/>
                </a:solidFill>
                <a:latin typeface="Arev Sans" pitchFamily="34" charset="0"/>
                <a:ea typeface="Arev Sans" pitchFamily="34" charset="0"/>
                <a:cs typeface="Arev sans bold" pitchFamily="34" charset="0"/>
              </a:rPr>
              <a:t>as a Grand Unified Theory?</a:t>
            </a:r>
            <a:endParaRPr lang="en-US" sz="3600" dirty="0" smtClean="0">
              <a:solidFill>
                <a:srgbClr val="FFFF00"/>
              </a:solidFill>
              <a:latin typeface="Arev Sans" pitchFamily="34" charset="0"/>
              <a:ea typeface="Arev Sans" pitchFamily="34" charset="0"/>
              <a:cs typeface="Arev sans bold" pitchFamily="34" charset="0"/>
            </a:endParaRPr>
          </a:p>
        </p:txBody>
      </p:sp>
      <p:sp>
        <p:nvSpPr>
          <p:cNvPr id="2" name="TextBox 1"/>
          <p:cNvSpPr txBox="1"/>
          <p:nvPr/>
        </p:nvSpPr>
        <p:spPr bwMode="auto">
          <a:xfrm>
            <a:off x="258986" y="1451710"/>
            <a:ext cx="8622873"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solidFill>
                  <a:srgbClr val="FFFF00"/>
                </a:solidFill>
                <a:latin typeface="Arev Sans" pitchFamily="34" charset="0"/>
                <a:ea typeface="Arev Sans" pitchFamily="34" charset="0"/>
                <a:cs typeface="Arev sans bold" pitchFamily="34" charset="0"/>
              </a:rPr>
              <a:t>The following are* </a:t>
            </a:r>
            <a:r>
              <a:rPr lang="en-US" b="1" dirty="0" smtClean="0">
                <a:solidFill>
                  <a:srgbClr val="FFFF00"/>
                </a:solidFill>
                <a:latin typeface="Arev Sans" pitchFamily="34" charset="0"/>
                <a:ea typeface="Arev Sans" pitchFamily="34" charset="0"/>
                <a:cs typeface="Arev sans bold" pitchFamily="34" charset="0"/>
              </a:rPr>
              <a:t>at least as hard </a:t>
            </a:r>
            <a:r>
              <a:rPr lang="en-US" dirty="0" smtClean="0">
                <a:solidFill>
                  <a:srgbClr val="FFFF00"/>
                </a:solidFill>
                <a:latin typeface="Arev Sans" pitchFamily="34" charset="0"/>
                <a:ea typeface="Arev Sans" pitchFamily="34" charset="0"/>
                <a:cs typeface="Arev sans bold" pitchFamily="34" charset="0"/>
              </a:rPr>
              <a:t>as </a:t>
            </a:r>
            <a:r>
              <a:rPr lang="en-US" b="1" dirty="0" smtClean="0">
                <a:solidFill>
                  <a:srgbClr val="FFFF00"/>
                </a:solidFill>
                <a:latin typeface="Arev Sans" pitchFamily="34" charset="0"/>
                <a:ea typeface="Arev Sans" pitchFamily="34" charset="0"/>
                <a:cs typeface="Arev sans bold" pitchFamily="34" charset="0"/>
              </a:rPr>
              <a:t>UG(</a:t>
            </a:r>
            <a:r>
              <a:rPr lang="el-GR" b="1" dirty="0" smtClean="0">
                <a:solidFill>
                  <a:srgbClr val="FFFF00"/>
                </a:solidFill>
                <a:latin typeface="Arev Sans" pitchFamily="34" charset="0"/>
                <a:ea typeface="Arev Sans" pitchFamily="34" charset="0"/>
                <a:cs typeface="Arev sans bold" pitchFamily="34" charset="0"/>
              </a:rPr>
              <a:t>ϵ</a:t>
            </a:r>
            <a:r>
              <a:rPr lang="en-US" b="1" dirty="0" smtClean="0">
                <a:solidFill>
                  <a:srgbClr val="FFFF00"/>
                </a:solidFill>
                <a:latin typeface="Arev Sans" pitchFamily="34" charset="0"/>
                <a:ea typeface="Arev Sans" pitchFamily="34" charset="0"/>
                <a:cs typeface="Arev sans bold" pitchFamily="34" charset="0"/>
              </a:rPr>
              <a:t>)</a:t>
            </a:r>
            <a:r>
              <a:rPr lang="en-US" dirty="0" smtClean="0">
                <a:solidFill>
                  <a:srgbClr val="FFFF00"/>
                </a:solidFill>
                <a:latin typeface="Arev Sans" pitchFamily="34" charset="0"/>
                <a:ea typeface="Arev Sans" pitchFamily="34" charset="0"/>
                <a:cs typeface="Arev sans bold" pitchFamily="34" charset="0"/>
                <a:sym typeface="Wingdings" pitchFamily="2" charset="2"/>
              </a:rPr>
              <a:t>:</a:t>
            </a:r>
            <a:endParaRPr lang="en-US" dirty="0" smtClean="0">
              <a:solidFill>
                <a:srgbClr val="FFFF00"/>
              </a:solidFill>
              <a:latin typeface="Arev Sans" pitchFamily="34" charset="0"/>
              <a:ea typeface="Arev Sans" pitchFamily="34" charset="0"/>
              <a:cs typeface="Arev sans bold" pitchFamily="34" charset="0"/>
            </a:endParaRPr>
          </a:p>
        </p:txBody>
      </p:sp>
      <p:sp>
        <p:nvSpPr>
          <p:cNvPr id="14" name="TextBox 13"/>
          <p:cNvSpPr txBox="1"/>
          <p:nvPr/>
        </p:nvSpPr>
        <p:spPr bwMode="auto">
          <a:xfrm>
            <a:off x="213044" y="2439563"/>
            <a:ext cx="8845691"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sz="2400" dirty="0" smtClean="0">
                <a:latin typeface="Arev Sans" pitchFamily="34" charset="0"/>
                <a:ea typeface="Arev Sans" pitchFamily="34" charset="0"/>
                <a:cs typeface="Arev sans bold" pitchFamily="34" charset="0"/>
              </a:rPr>
              <a:t>Solving Balanced-Separator to w/i factor 100 of optimal.</a:t>
            </a:r>
          </a:p>
          <a:p>
            <a:pPr eaLnBrk="1" hangingPunct="1">
              <a:lnSpc>
                <a:spcPct val="120000"/>
              </a:lnSpc>
            </a:pPr>
            <a:endParaRPr lang="en-US" sz="2400" dirty="0" smtClean="0">
              <a:latin typeface="Arev Sans" pitchFamily="34" charset="0"/>
              <a:ea typeface="Arev Sans" pitchFamily="34" charset="0"/>
              <a:cs typeface="Arev sans bold" pitchFamily="34" charset="0"/>
            </a:endParaRPr>
          </a:p>
          <a:p>
            <a:pPr eaLnBrk="1" hangingPunct="1">
              <a:lnSpc>
                <a:spcPct val="120000"/>
              </a:lnSpc>
            </a:pPr>
            <a:r>
              <a:rPr lang="en-US" sz="2400" dirty="0" smtClean="0">
                <a:latin typeface="Arev Sans" pitchFamily="34" charset="0"/>
                <a:ea typeface="Arev Sans" pitchFamily="34" charset="0"/>
                <a:cs typeface="Arev sans bold" pitchFamily="34" charset="0"/>
              </a:rPr>
              <a:t>Finding 2Sat solutions where # of unsatisfied clauses </a:t>
            </a:r>
            <a:br>
              <a:rPr lang="en-US" sz="2400" dirty="0" smtClean="0">
                <a:latin typeface="Arev Sans" pitchFamily="34" charset="0"/>
                <a:ea typeface="Arev Sans" pitchFamily="34" charset="0"/>
                <a:cs typeface="Arev sans bold" pitchFamily="34" charset="0"/>
              </a:rPr>
            </a:br>
            <a:r>
              <a:rPr lang="en-US" sz="2400" dirty="0" smtClean="0">
                <a:latin typeface="Arev Sans" pitchFamily="34" charset="0"/>
                <a:ea typeface="Arev Sans" pitchFamily="34" charset="0"/>
                <a:cs typeface="Arev sans bold" pitchFamily="34" charset="0"/>
              </a:rPr>
              <a:t>       </a:t>
            </a:r>
            <a:r>
              <a:rPr lang="en-US" sz="1000"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is at most 100× optimal # of unsatisfied clauses.</a:t>
            </a:r>
          </a:p>
          <a:p>
            <a:pPr eaLnBrk="1" hangingPunct="1">
              <a:lnSpc>
                <a:spcPct val="120000"/>
              </a:lnSpc>
            </a:pPr>
            <a:endParaRPr lang="en-US" sz="2400" dirty="0">
              <a:latin typeface="Arev Sans" pitchFamily="34" charset="0"/>
              <a:ea typeface="Arev Sans" pitchFamily="34" charset="0"/>
              <a:cs typeface="Arev sans bold" pitchFamily="34" charset="0"/>
            </a:endParaRPr>
          </a:p>
          <a:p>
            <a:pPr eaLnBrk="1" hangingPunct="1">
              <a:lnSpc>
                <a:spcPct val="120000"/>
              </a:lnSpc>
            </a:pPr>
            <a:r>
              <a:rPr lang="en-US" sz="2400" dirty="0" smtClean="0">
                <a:latin typeface="Arev Sans" pitchFamily="34" charset="0"/>
                <a:ea typeface="Arev Sans" pitchFamily="34" charset="0"/>
                <a:cs typeface="Arev sans bold" pitchFamily="34" charset="0"/>
              </a:rPr>
              <a:t>Coloring a 3-colorable graph using 1000 colors.</a:t>
            </a:r>
          </a:p>
          <a:p>
            <a:pPr eaLnBrk="1" hangingPunct="1">
              <a:lnSpc>
                <a:spcPct val="120000"/>
              </a:lnSpc>
            </a:pPr>
            <a:endParaRPr lang="en-US" sz="2400" dirty="0">
              <a:latin typeface="Arev Sans" pitchFamily="34" charset="0"/>
              <a:ea typeface="Arev Sans" pitchFamily="34" charset="0"/>
              <a:cs typeface="Arev sans bold" pitchFamily="34" charset="0"/>
            </a:endParaRPr>
          </a:p>
          <a:p>
            <a:pPr eaLnBrk="1" hangingPunct="1">
              <a:lnSpc>
                <a:spcPct val="120000"/>
              </a:lnSpc>
            </a:pPr>
            <a:r>
              <a:rPr lang="en-US" sz="2400" b="1" dirty="0" smtClean="0">
                <a:latin typeface="Arev Sans" pitchFamily="34" charset="0"/>
                <a:ea typeface="Arev Sans" pitchFamily="34" charset="0"/>
                <a:cs typeface="Arev sans bold" pitchFamily="34" charset="0"/>
              </a:rPr>
              <a:t>Doing better than we currently know how to do</a:t>
            </a:r>
            <a:br>
              <a:rPr lang="en-US" sz="2400" b="1" dirty="0" smtClean="0">
                <a:latin typeface="Arev Sans" pitchFamily="34" charset="0"/>
                <a:ea typeface="Arev Sans" pitchFamily="34" charset="0"/>
                <a:cs typeface="Arev sans bold" pitchFamily="34" charset="0"/>
              </a:rPr>
            </a:br>
            <a:r>
              <a:rPr lang="en-US" sz="2400" b="1" dirty="0" smtClean="0">
                <a:latin typeface="Arev Sans" pitchFamily="34" charset="0"/>
                <a:ea typeface="Arev Sans" pitchFamily="34" charset="0"/>
                <a:cs typeface="Arev sans bold" pitchFamily="34" charset="0"/>
              </a:rPr>
              <a:t>   </a:t>
            </a:r>
            <a:r>
              <a:rPr lang="en-US" sz="2400" dirty="0" smtClean="0">
                <a:latin typeface="Arev Sans" pitchFamily="34" charset="0"/>
                <a:ea typeface="Arev Sans" pitchFamily="34" charset="0"/>
                <a:cs typeface="Arev sans bold" pitchFamily="34" charset="0"/>
              </a:rPr>
              <a:t>on many </a:t>
            </a:r>
            <a:r>
              <a:rPr lang="en-US" sz="2400" dirty="0">
                <a:latin typeface="Arev Sans" pitchFamily="34" charset="0"/>
                <a:ea typeface="Arev Sans" pitchFamily="34" charset="0"/>
                <a:cs typeface="Arev sans bold" pitchFamily="34" charset="0"/>
              </a:rPr>
              <a:t>other fundamental CSP and graph </a:t>
            </a:r>
            <a:r>
              <a:rPr lang="en-US" sz="2400" dirty="0" smtClean="0">
                <a:latin typeface="Arev Sans" pitchFamily="34" charset="0"/>
                <a:ea typeface="Arev Sans" pitchFamily="34" charset="0"/>
                <a:cs typeface="Arev sans bold" pitchFamily="34" charset="0"/>
              </a:rPr>
              <a:t>problems.</a:t>
            </a:r>
            <a:endParaRPr lang="en-US" sz="2400" i="1" dirty="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1429791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500"/>
                                        <p:tgtEl>
                                          <p:spTgt spid="14">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animEffect transition="in" filter="fade">
                                      <p:cBhvr>
                                        <p:cTn id="15" dur="500"/>
                                        <p:tgtEl>
                                          <p:spTgt spid="14">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xEl>
                                              <p:pRg st="4" end="4"/>
                                            </p:txEl>
                                          </p:spTgt>
                                        </p:tgtEl>
                                        <p:attrNameLst>
                                          <p:attrName>style.visibility</p:attrName>
                                        </p:attrNameLst>
                                      </p:cBhvr>
                                      <p:to>
                                        <p:strVal val="visible"/>
                                      </p:to>
                                    </p:set>
                                    <p:animEffect transition="in" filter="fade">
                                      <p:cBhvr>
                                        <p:cTn id="18" dur="500"/>
                                        <p:tgtEl>
                                          <p:spTgt spid="14">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4">
                                            <p:txEl>
                                              <p:pRg st="6" end="6"/>
                                            </p:txEl>
                                          </p:spTgt>
                                        </p:tgtEl>
                                        <p:attrNameLst>
                                          <p:attrName>style.visibility</p:attrName>
                                        </p:attrNameLst>
                                      </p:cBhvr>
                                      <p:to>
                                        <p:strVal val="visible"/>
                                      </p:to>
                                    </p:set>
                                    <p:animEffect transition="in" filter="fade">
                                      <p:cBhvr>
                                        <p:cTn id="21" dur="5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1094954" y="171551"/>
            <a:ext cx="6954148"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algn="ctr" eaLnBrk="1" hangingPunct="1">
              <a:lnSpc>
                <a:spcPct val="120000"/>
              </a:lnSpc>
            </a:pPr>
            <a:r>
              <a:rPr lang="en-US" sz="3600" dirty="0" smtClean="0">
                <a:solidFill>
                  <a:srgbClr val="FFFF00"/>
                </a:solidFill>
                <a:latin typeface="Arev Sans" pitchFamily="34" charset="0"/>
                <a:ea typeface="Arev Sans" pitchFamily="34" charset="0"/>
                <a:cs typeface="Arev sans bold" pitchFamily="34" charset="0"/>
              </a:rPr>
              <a:t>So how hard </a:t>
            </a:r>
            <a:r>
              <a:rPr lang="en-US" dirty="0" smtClean="0">
                <a:solidFill>
                  <a:srgbClr val="FFFF00"/>
                </a:solidFill>
                <a:latin typeface="Arev Sans" pitchFamily="34" charset="0"/>
                <a:ea typeface="Arev Sans" pitchFamily="34" charset="0"/>
                <a:cs typeface="Arev sans bold" pitchFamily="34" charset="0"/>
              </a:rPr>
              <a:t>(or easy)</a:t>
            </a:r>
            <a:r>
              <a:rPr lang="en-US" sz="3600" dirty="0" smtClean="0">
                <a:solidFill>
                  <a:srgbClr val="FFFF00"/>
                </a:solidFill>
                <a:latin typeface="Arev Sans" pitchFamily="34" charset="0"/>
                <a:ea typeface="Arev Sans" pitchFamily="34" charset="0"/>
                <a:cs typeface="Arev sans bold" pitchFamily="34" charset="0"/>
              </a:rPr>
              <a:t> is</a:t>
            </a:r>
            <a:r>
              <a:rPr lang="en-US" sz="3200" dirty="0" smtClean="0">
                <a:solidFill>
                  <a:srgbClr val="FFFF00"/>
                </a:solidFill>
                <a:latin typeface="Arev Sans" pitchFamily="34" charset="0"/>
                <a:ea typeface="Arev Sans" pitchFamily="34" charset="0"/>
                <a:cs typeface="Arev sans bold" pitchFamily="34" charset="0"/>
              </a:rPr>
              <a:t> </a:t>
            </a:r>
            <a:r>
              <a:rPr lang="en-US" sz="3200" b="1" dirty="0" smtClean="0">
                <a:solidFill>
                  <a:srgbClr val="FFFF00"/>
                </a:solidFill>
                <a:latin typeface="Arev Sans" pitchFamily="34" charset="0"/>
                <a:ea typeface="Arev Sans" pitchFamily="34" charset="0"/>
                <a:cs typeface="Arev sans bold" pitchFamily="34" charset="0"/>
              </a:rPr>
              <a:t>UG(</a:t>
            </a:r>
            <a:r>
              <a:rPr lang="el-GR" sz="3200" b="1" dirty="0" smtClean="0">
                <a:solidFill>
                  <a:srgbClr val="FFFF00"/>
                </a:solidFill>
                <a:latin typeface="Arev Sans" pitchFamily="34" charset="0"/>
                <a:ea typeface="Arev Sans" pitchFamily="34" charset="0"/>
                <a:cs typeface="Arev sans bold" pitchFamily="34" charset="0"/>
              </a:rPr>
              <a:t>ϵ</a:t>
            </a:r>
            <a:r>
              <a:rPr lang="en-US" sz="3200" b="1" dirty="0" smtClean="0">
                <a:solidFill>
                  <a:srgbClr val="FFFF00"/>
                </a:solidFill>
                <a:latin typeface="Arev Sans" pitchFamily="34" charset="0"/>
                <a:ea typeface="Arev Sans" pitchFamily="34" charset="0"/>
                <a:cs typeface="Arev sans bold" pitchFamily="34" charset="0"/>
              </a:rPr>
              <a:t>)</a:t>
            </a:r>
            <a:r>
              <a:rPr lang="en-US" sz="3200" dirty="0" smtClean="0">
                <a:solidFill>
                  <a:srgbClr val="FFFF00"/>
                </a:solidFill>
                <a:latin typeface="Arev Sans" pitchFamily="34" charset="0"/>
                <a:ea typeface="Arev Sans" pitchFamily="34" charset="0"/>
                <a:cs typeface="Arev sans bold" pitchFamily="34" charset="0"/>
              </a:rPr>
              <a:t>?</a:t>
            </a:r>
          </a:p>
        </p:txBody>
      </p:sp>
      <p:sp>
        <p:nvSpPr>
          <p:cNvPr id="3" name="TextBox 2"/>
          <p:cNvSpPr txBox="1"/>
          <p:nvPr/>
        </p:nvSpPr>
        <p:spPr bwMode="auto">
          <a:xfrm>
            <a:off x="242444" y="1314551"/>
            <a:ext cx="8316700"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t>
            </a:r>
            <a:r>
              <a:rPr lang="en-US" dirty="0" err="1" smtClean="0">
                <a:latin typeface="Arev Sans" pitchFamily="34" charset="0"/>
                <a:ea typeface="Arev Sans" pitchFamily="34" charset="0"/>
                <a:cs typeface="Arev sans bold" pitchFamily="34" charset="0"/>
              </a:rPr>
              <a:t>Khot</a:t>
            </a:r>
            <a:r>
              <a:rPr lang="en-US" dirty="0" smtClean="0">
                <a:latin typeface="Arev Sans" pitchFamily="34" charset="0"/>
                <a:ea typeface="Arev Sans" pitchFamily="34" charset="0"/>
                <a:cs typeface="Arev sans bold" pitchFamily="34" charset="0"/>
              </a:rPr>
              <a:t> ’02]:  Conjectured </a:t>
            </a:r>
            <a:r>
              <a:rPr lang="en-US" dirty="0" smtClean="0">
                <a:latin typeface="Arev Sans" pitchFamily="34" charset="0"/>
                <a:ea typeface="Arev Sans" pitchFamily="34" charset="0"/>
                <a:cs typeface="Arev sans bold" pitchFamily="34" charset="0"/>
              </a:rPr>
              <a:t>that </a:t>
            </a:r>
            <a:r>
              <a:rPr lang="en-US" dirty="0" smtClean="0">
                <a:latin typeface="Arev Sans" pitchFamily="34" charset="0"/>
                <a:ea typeface="Arev Sans" pitchFamily="34" charset="0"/>
                <a:cs typeface="Arev sans bold" pitchFamily="34" charset="0"/>
              </a:rPr>
              <a:t>∀</a:t>
            </a:r>
            <a:r>
              <a:rPr lang="el-GR" dirty="0" smtClean="0">
                <a:latin typeface="Arev Sans" pitchFamily="34" charset="0"/>
                <a:ea typeface="Arev Sans" pitchFamily="34" charset="0"/>
                <a:cs typeface="Arev sans bold" pitchFamily="34" charset="0"/>
              </a:rPr>
              <a:t>ϵ</a:t>
            </a:r>
            <a:r>
              <a:rPr lang="en-US" dirty="0" smtClean="0">
                <a:latin typeface="Arev Sans" pitchFamily="34" charset="0"/>
                <a:ea typeface="Arev Sans" pitchFamily="34" charset="0"/>
                <a:cs typeface="Arev sans bold" pitchFamily="34" charset="0"/>
              </a:rPr>
              <a:t>, it’s NP-hard.</a:t>
            </a:r>
          </a:p>
        </p:txBody>
      </p:sp>
      <p:sp>
        <p:nvSpPr>
          <p:cNvPr id="6" name="TextBox 5"/>
          <p:cNvSpPr txBox="1"/>
          <p:nvPr/>
        </p:nvSpPr>
        <p:spPr bwMode="auto">
          <a:xfrm>
            <a:off x="242444" y="2514701"/>
            <a:ext cx="6675225"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[ABS’10]:  Solvable in time </a:t>
            </a:r>
            <a:r>
              <a:rPr lang="en-US" dirty="0" smtClean="0">
                <a:solidFill>
                  <a:srgbClr val="FFFF00"/>
                </a:solidFill>
                <a:latin typeface="Arev Sans" pitchFamily="34" charset="0"/>
                <a:ea typeface="Arev Sans" pitchFamily="34" charset="0"/>
                <a:cs typeface="Arev sans bold" pitchFamily="34" charset="0"/>
              </a:rPr>
              <a:t>2</a:t>
            </a:r>
            <a:r>
              <a:rPr lang="en-US" sz="3200" baseline="30000" dirty="0" smtClean="0">
                <a:solidFill>
                  <a:srgbClr val="FFFF00"/>
                </a:solidFill>
                <a:latin typeface="Arev Sans" pitchFamily="34" charset="0"/>
                <a:ea typeface="Arev Sans" pitchFamily="34" charset="0"/>
                <a:cs typeface="Arev sans bold" pitchFamily="34" charset="0"/>
              </a:rPr>
              <a:t>n</a:t>
            </a:r>
            <a:r>
              <a:rPr lang="en-US" sz="3200" baseline="50000" dirty="0" smtClean="0">
                <a:solidFill>
                  <a:srgbClr val="FFFF00"/>
                </a:solidFill>
                <a:latin typeface="Arev Sans" pitchFamily="34" charset="0"/>
                <a:ea typeface="Arev Sans" pitchFamily="34" charset="0"/>
                <a:cs typeface="Arev sans bold" pitchFamily="34" charset="0"/>
              </a:rPr>
              <a:t>O(</a:t>
            </a:r>
            <a:r>
              <a:rPr lang="el-GR" sz="3200" baseline="50000" dirty="0" smtClean="0">
                <a:solidFill>
                  <a:srgbClr val="FFFF00"/>
                </a:solidFill>
                <a:latin typeface="Arev Sans" pitchFamily="34" charset="0"/>
                <a:ea typeface="Arev Sans" pitchFamily="34" charset="0"/>
                <a:cs typeface="Arev sans bold" pitchFamily="34" charset="0"/>
              </a:rPr>
              <a:t>ϵ</a:t>
            </a:r>
            <a:r>
              <a:rPr lang="en-US" baseline="90000" dirty="0" smtClean="0">
                <a:solidFill>
                  <a:srgbClr val="FFFF00"/>
                </a:solidFill>
                <a:latin typeface="Arev Sans" pitchFamily="34" charset="0"/>
                <a:ea typeface="Arev Sans" pitchFamily="34" charset="0"/>
                <a:cs typeface="Arev sans bold" pitchFamily="34" charset="0"/>
              </a:rPr>
              <a:t>1/6</a:t>
            </a:r>
            <a:r>
              <a:rPr lang="en-US" baseline="50000" dirty="0" smtClean="0">
                <a:solidFill>
                  <a:srgbClr val="FFFF00"/>
                </a:solidFill>
                <a:latin typeface="Arev Sans" pitchFamily="34" charset="0"/>
                <a:ea typeface="Arev Sans" pitchFamily="34" charset="0"/>
                <a:cs typeface="Arev sans bold" pitchFamily="34" charset="0"/>
              </a:rPr>
              <a:t>)</a:t>
            </a:r>
            <a:r>
              <a:rPr lang="en-US" dirty="0" smtClean="0">
                <a:latin typeface="Arev Sans" pitchFamily="34" charset="0"/>
                <a:ea typeface="Arev Sans" pitchFamily="34" charset="0"/>
                <a:cs typeface="Arev sans bold" pitchFamily="34" charset="0"/>
              </a:rPr>
              <a:t>.</a:t>
            </a:r>
          </a:p>
        </p:txBody>
      </p:sp>
      <p:sp>
        <p:nvSpPr>
          <p:cNvPr id="7" name="TextBox 6"/>
          <p:cNvSpPr txBox="1"/>
          <p:nvPr/>
        </p:nvSpPr>
        <p:spPr bwMode="auto">
          <a:xfrm>
            <a:off x="242444" y="3257651"/>
            <a:ext cx="8626079"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		</a:t>
            </a:r>
            <a:r>
              <a:rPr lang="en-US" sz="1800" dirty="0" smtClean="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(Basically about as easy as an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t>
            </a:r>
            <a:r>
              <a:rPr lang="en-US" sz="1800" dirty="0" smtClean="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NP-hard problem could possibly be.)</a:t>
            </a:r>
            <a:endParaRPr lang="en-US" dirty="0" smtClean="0">
              <a:latin typeface="Arev Sans" pitchFamily="34" charset="0"/>
              <a:ea typeface="Arev Sans" pitchFamily="34" charset="0"/>
              <a:cs typeface="Arev sans bold" pitchFamily="34" charset="0"/>
            </a:endParaRPr>
          </a:p>
        </p:txBody>
      </p:sp>
      <p:sp>
        <p:nvSpPr>
          <p:cNvPr id="8" name="TextBox 7"/>
          <p:cNvSpPr txBox="1"/>
          <p:nvPr/>
        </p:nvSpPr>
        <p:spPr bwMode="auto">
          <a:xfrm>
            <a:off x="242444" y="5962751"/>
            <a:ext cx="8781571"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[O</a:t>
            </a:r>
            <a:r>
              <a:rPr lang="en-US" sz="1100" dirty="0" smtClean="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Wi’12]:  Improved some analysis in [ABS’10].</a:t>
            </a:r>
            <a:endParaRPr lang="en-US" dirty="0" smtClean="0">
              <a:latin typeface="Arev Sans" pitchFamily="34" charset="0"/>
              <a:ea typeface="Arev Sans" pitchFamily="34" charset="0"/>
              <a:cs typeface="Arev sans bold" pitchFamily="34" charset="0"/>
            </a:endParaRPr>
          </a:p>
        </p:txBody>
      </p:sp>
      <p:sp>
        <p:nvSpPr>
          <p:cNvPr id="9" name="TextBox 8"/>
          <p:cNvSpPr txBox="1"/>
          <p:nvPr/>
        </p:nvSpPr>
        <p:spPr bwMode="auto">
          <a:xfrm>
            <a:off x="242444" y="4743652"/>
            <a:ext cx="8404865" cy="112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rtlCol="0">
            <a:spAutoFit/>
          </a:bodyPr>
          <a:lstStyle/>
          <a:p>
            <a:pPr eaLnBrk="1" hangingPunct="1">
              <a:lnSpc>
                <a:spcPct val="120000"/>
              </a:lnSpc>
            </a:pPr>
            <a:r>
              <a:rPr lang="en-US" dirty="0" smtClean="0">
                <a:latin typeface="Arev Sans" pitchFamily="34" charset="0"/>
                <a:ea typeface="Arev Sans" pitchFamily="34" charset="0"/>
                <a:cs typeface="Arev sans bold" pitchFamily="34" charset="0"/>
              </a:rPr>
              <a:t>[O</a:t>
            </a:r>
            <a:r>
              <a:rPr lang="en-US" sz="1100" dirty="0" smtClean="0">
                <a:latin typeface="Arev Sans" pitchFamily="34" charset="0"/>
                <a:ea typeface="Arev Sans" pitchFamily="34" charset="0"/>
                <a:cs typeface="Arev sans bold" pitchFamily="34" charset="0"/>
              </a:rPr>
              <a:t> </a:t>
            </a:r>
            <a:r>
              <a:rPr lang="en-US" dirty="0" smtClean="0">
                <a:latin typeface="Arev Sans" pitchFamily="34" charset="0"/>
                <a:ea typeface="Arev Sans" pitchFamily="34" charset="0"/>
                <a:cs typeface="Arev sans bold" pitchFamily="34" charset="0"/>
              </a:rPr>
              <a:t>Wr’12]:  Showed </a:t>
            </a:r>
            <a:r>
              <a:rPr lang="en-US" b="1" dirty="0" smtClean="0">
                <a:latin typeface="Arev Sans" pitchFamily="34" charset="0"/>
                <a:ea typeface="Arev Sans" pitchFamily="34" charset="0"/>
                <a:cs typeface="Arev sans bold" pitchFamily="34" charset="0"/>
              </a:rPr>
              <a:t>UG(</a:t>
            </a:r>
            <a:r>
              <a:rPr lang="en-US" b="1" dirty="0" smtClean="0">
                <a:solidFill>
                  <a:srgbClr val="FFFF00"/>
                </a:solidFill>
                <a:latin typeface="Arev Sans" pitchFamily="34" charset="0"/>
                <a:ea typeface="Arev Sans" pitchFamily="34" charset="0"/>
                <a:cs typeface="Arev sans bold" pitchFamily="34" charset="0"/>
              </a:rPr>
              <a:t>.4</a:t>
            </a:r>
            <a:r>
              <a:rPr lang="en-US" b="1" dirty="0" smtClean="0">
                <a:latin typeface="Arev Sans" pitchFamily="34" charset="0"/>
                <a:ea typeface="Arev Sans" pitchFamily="34" charset="0"/>
                <a:cs typeface="Arev sans bold" pitchFamily="34" charset="0"/>
              </a:rPr>
              <a:t>)</a:t>
            </a:r>
            <a:r>
              <a:rPr lang="en-US" dirty="0" smtClean="0">
                <a:latin typeface="Arev Sans" pitchFamily="34" charset="0"/>
                <a:ea typeface="Arev Sans" pitchFamily="34" charset="0"/>
                <a:cs typeface="Arev sans bold" pitchFamily="34" charset="0"/>
              </a:rPr>
              <a:t> is NP-hard, </a:t>
            </a:r>
            <a:br>
              <a:rPr lang="en-US" dirty="0" smtClean="0">
                <a:latin typeface="Arev Sans" pitchFamily="34" charset="0"/>
                <a:ea typeface="Arev Sans" pitchFamily="34" charset="0"/>
                <a:cs typeface="Arev sans bold" pitchFamily="34" charset="0"/>
              </a:rPr>
            </a:br>
            <a:r>
              <a:rPr lang="en-US" dirty="0" smtClean="0">
                <a:latin typeface="Arev Sans" pitchFamily="34" charset="0"/>
                <a:ea typeface="Arev Sans" pitchFamily="34" charset="0"/>
                <a:cs typeface="Arev sans bold" pitchFamily="34" charset="0"/>
              </a:rPr>
              <a:t>		  and (probably) requires 2</a:t>
            </a:r>
            <a:r>
              <a:rPr lang="el-GR" baseline="30000" dirty="0" smtClean="0">
                <a:latin typeface="Arev Sans" pitchFamily="34" charset="0"/>
                <a:ea typeface="Arev Sans" pitchFamily="34" charset="0"/>
                <a:cs typeface="Arev sans bold" pitchFamily="34" charset="0"/>
              </a:rPr>
              <a:t>Ω</a:t>
            </a:r>
            <a:r>
              <a:rPr lang="en-US" baseline="30000" dirty="0" smtClean="0">
                <a:latin typeface="Arev Sans" pitchFamily="34" charset="0"/>
                <a:ea typeface="Arev Sans" pitchFamily="34" charset="0"/>
                <a:cs typeface="Arev sans bold" pitchFamily="34" charset="0"/>
              </a:rPr>
              <a:t>(n)</a:t>
            </a:r>
            <a:r>
              <a:rPr lang="en-US" dirty="0" smtClean="0">
                <a:latin typeface="Arev Sans" pitchFamily="34" charset="0"/>
                <a:ea typeface="Arev Sans" pitchFamily="34" charset="0"/>
                <a:cs typeface="Arev sans bold" pitchFamily="34" charset="0"/>
              </a:rPr>
              <a:t> time.</a:t>
            </a:r>
            <a:endParaRPr lang="en-US" dirty="0" smtClean="0">
              <a:latin typeface="Arev Sans" pitchFamily="34" charset="0"/>
              <a:ea typeface="Arev Sans" pitchFamily="34" charset="0"/>
              <a:cs typeface="Arev sans bold" pitchFamily="34" charset="0"/>
            </a:endParaRPr>
          </a:p>
        </p:txBody>
      </p:sp>
    </p:spTree>
    <p:extLst>
      <p:ext uri="{BB962C8B-B14F-4D97-AF65-F5344CB8AC3E}">
        <p14:creationId xmlns:p14="http://schemas.microsoft.com/office/powerpoint/2010/main" val="153801051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6" grpId="0"/>
      <p:bldP spid="7" grpId="0"/>
      <p:bldP spid="8" grpId="0"/>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DEFAULTFONTSIZE" val="16"/>
  <p:tag name="FIRSTANUPAM@XOBAIJSFUVWXY5K9" val="315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pagestyle{empty}&#10;\usepackage{color}\usepackage{arev}\usepackage{ams-mdbch}\usepackage{amsmath}&#10;\DeclareSymbolFont{fixedau}{T1}{fav}{m}{n}\DeclareMathSymbol{a}{0}{fixedau}{`a}\DeclareMathSymbol{u}{0}{fixedau}{`u}&#10;\renewcommand{\Pr}{{\bf Pr}}\newcommand{\Prx}{\mathop{\bf Pr\/}}\newcommand{\E}{{\bf E}}\newcommand{\Ex}{\mathop{\bf E\/}}&#10;\newcommand{\eps}{\varepsilon}\newcommand{\R}{\mathbb{R}}\newcommand{\F}{\mathbb{F}}\newcommand{\wh}[1]{\widehat{#1}}&#10;\newcommand{\bx}{\mathbf{x}}\newcommand{\by}{\mathbf{y}}\newcommand{\bz}{\mathbf{z}}\newcommand{\bg}{\mathbf{g}}&#10;\newcommand{\littlesum}{\mathop{{\textstyle \sum}}}\newcommand{\la}{\langle}\newcommand{\ra}{\rangle}&#10;\begin{document}&#10;\color[rgb]{1,1,1}&#10;\[\mathrm{&#10;    2^{\sqrt{n}}&#10;}\]&#10;\end{document}&#10;"/>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pagestyle{empty}&#10;\usepackage{color}\usepackage{arev}\usepackage{ams-mdbch}\usepackage{amsmath}&#10;\DeclareSymbolFont{fixedau}{T1}{fav}{m}{n}\DeclareMathSymbol{a}{0}{fixedau}{`a}\DeclareMathSymbol{u}{0}{fixedau}{`u}&#10;\renewcommand{\Pr}{{\bf Pr}}\newcommand{\Prx}{\mathop{\bf Pr\/}}\newcommand{\E}{{\bf E}}\newcommand{\Ex}{\mathop{\bf E\/}}&#10;\newcommand{\eps}{\varepsilon}\newcommand{\R}{\mathbb{R}}\newcommand{\F}{\mathbb{F}}\newcommand{\wh}[1]{\widehat{#1}}&#10;\newcommand{\bx}{\mathbf{x}}\newcommand{\by}{\mathbf{y}}\newcommand{\bz}{\mathbf{z}}\newcommand{\bg}{\mathbf{g}}&#10;\newcommand{\littlesum}{\mathop{{\textstyle \sum}}}\newcommand{\la}{\langle}\newcommand{\ra}{\rangle}&#10;\begin{document}&#10;\color[rgb]{1,1,1}&#10;\[\mathrm{&#10;    2^{\sqrt{n}}&#10;}\]&#10;\end{document}&#10;"/>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pagestyle{empty}&#10;\usepackage{color}\usepackage{arev}\usepackage{ams-mdbch}\usepackage{amsmath}&#10;\DeclareSymbolFont{fixedau}{T1}{fav}{m}{n}\DeclareMathSymbol{a}{0}{fixedau}{`a}\DeclareMathSymbol{u}{0}{fixedau}{`u}&#10;\renewcommand{\Pr}{{\bf Pr}}\newcommand{\Prx}{\mathop{\bf Pr\/}}\newcommand{\E}{{\bf E}}\newcommand{\Ex}{\mathop{\bf E\/}}&#10;\newcommand{\eps}{\varepsilon}\newcommand{\R}{\mathbb{R}}\newcommand{\F}{\mathbb{F}}\newcommand{\wh}[1]{\widehat{#1}}&#10;\newcommand{\bx}{\mathbf{x}}\newcommand{\by}{\mathbf{y}}\newcommand{\bz}{\mathbf{z}}\newcommand{\bg}{\mathbf{g}}&#10;\newcommand{\littlesum}{\mathop{{\textstyle \sum}}}\newcommand{\la}{\langle}\newcommand{\ra}{\rangle}&#10;\begin{document}&#10;\color[rgb]{1,1,0}&#10;\[\mathrm{&#10;    \sum_{edge~ij} \left(\tfrac{x_i-x_j}{2}\right)^2&#10;}\]&#10;\end{document}&#10;"/>
  <p:tag name="IGUANATEXSIZE" val="35"/>
</p:tagLst>
</file>

<file path=ppt/theme/theme1.xml><?xml version="1.0" encoding="utf-8"?>
<a:theme xmlns:a="http://schemas.openxmlformats.org/drawingml/2006/main" name="Default Design">
  <a:themeElements>
    <a:clrScheme name="Default Design 4">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490B09"/>
      </a:hlink>
      <a:folHlink>
        <a:srgbClr val="CCFFCC"/>
      </a:folHlink>
    </a:clrScheme>
    <a:fontScheme name="Default Design">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7620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smtClean="0">
            <a:latin typeface="Arev Sans" pitchFamily="34" charset="0"/>
            <a:ea typeface="Arev Sans" pitchFamily="34" charset="0"/>
          </a:defRPr>
        </a:defPPr>
      </a:lstStyle>
    </a:spDef>
    <a:lnDef>
      <a:spPr bwMode="auto">
        <a:noFill/>
        <a:ln w="57150" cap="flat" cmpd="sng" algn="ctr">
          <a:solidFill>
            <a:schemeClr val="tx1"/>
          </a:solidFill>
          <a:prstDash val="solid"/>
          <a:round/>
          <a:headEnd type="none" w="med" len="med"/>
          <a:tailEnd type="none" w="med" len="med"/>
        </a:ln>
        <a:effectLst/>
      </a:spPr>
      <a:bodyPr/>
      <a:lst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none" rtlCol="0">
        <a:spAutoFit/>
      </a:bodyPr>
      <a:lstStyle>
        <a:defPPr algn="ctr" eaLnBrk="1" hangingPunct="1">
          <a:lnSpc>
            <a:spcPct val="120000"/>
          </a:lnSpc>
          <a:defRPr dirty="0" smtClean="0">
            <a:latin typeface="Arev Sans" pitchFamily="34" charset="0"/>
            <a:ea typeface="Arev Sans" pitchFamily="34" charset="0"/>
            <a:cs typeface="Arev sans bold" pitchFamily="34" charset="0"/>
          </a:defRPr>
        </a:defPPr>
      </a:lstStyle>
    </a:txDef>
  </a:objectDefaults>
  <a:extraClrSchemeLst>
    <a:extraClrScheme>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61CF79"/>
        </a:hlink>
        <a:folHlink>
          <a:srgbClr val="CCFFCC"/>
        </a:folHlink>
      </a:clrScheme>
      <a:clrMap bg1="dk2" tx1="lt1" bg2="dk1" tx2="lt2" accent1="accent1" accent2="accent2" accent3="accent3" accent4="accent4" accent5="accent5" accent6="accent6" hlink="hlink" folHlink="folHlink"/>
    </a:extraClrScheme>
    <a:extraClrScheme>
      <a:clrScheme name="Default Design 4">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490B09"/>
        </a:hlink>
        <a:folHlink>
          <a:srgbClr val="CC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91522</TotalTime>
  <Words>517</Words>
  <Application>Microsoft Office PowerPoint</Application>
  <PresentationFormat>On-screen Show (4:3)</PresentationFormat>
  <Paragraphs>133</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 Representation: Your Ancient Heritage</dc:title>
  <dc:creator>Steven Rudich;Luis von Ahn;Anupam Gupta;Ryan O'Donnell</dc:creator>
  <cp:lastModifiedBy>Ryan O'Donnell</cp:lastModifiedBy>
  <cp:revision>1997</cp:revision>
  <cp:lastPrinted>1998-01-22T22:42:46Z</cp:lastPrinted>
  <dcterms:created xsi:type="dcterms:W3CDTF">1996-09-30T18:28:10Z</dcterms:created>
  <dcterms:modified xsi:type="dcterms:W3CDTF">2012-05-14T11:33:35Z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ies>
</file>