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8" r:id="rId4"/>
    <p:sldId id="274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7" r:id="rId14"/>
    <p:sldId id="268" r:id="rId15"/>
    <p:sldId id="269" r:id="rId16"/>
    <p:sldId id="270" r:id="rId17"/>
    <p:sldId id="277" r:id="rId18"/>
    <p:sldId id="278" r:id="rId19"/>
    <p:sldId id="290" r:id="rId20"/>
    <p:sldId id="291" r:id="rId21"/>
    <p:sldId id="293" r:id="rId22"/>
    <p:sldId id="272" r:id="rId23"/>
    <p:sldId id="273" r:id="rId24"/>
    <p:sldId id="275" r:id="rId25"/>
    <p:sldId id="276" r:id="rId26"/>
    <p:sldId id="299" r:id="rId27"/>
    <p:sldId id="279" r:id="rId28"/>
    <p:sldId id="280" r:id="rId29"/>
    <p:sldId id="282" r:id="rId30"/>
    <p:sldId id="283" r:id="rId31"/>
    <p:sldId id="284" r:id="rId32"/>
    <p:sldId id="286" r:id="rId33"/>
    <p:sldId id="287" r:id="rId34"/>
    <p:sldId id="296" r:id="rId35"/>
    <p:sldId id="288" r:id="rId36"/>
    <p:sldId id="292" r:id="rId37"/>
    <p:sldId id="294" r:id="rId38"/>
    <p:sldId id="295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94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94F4D-46AA-5641-80B4-9D1F26425E90}" type="datetimeFigureOut">
              <a:rPr lang="en-US" smtClean="0"/>
              <a:pPr/>
              <a:t>5/13/12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B4EA80-1802-914F-A80D-3C55F53F43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9915C-F6A7-E64F-8A97-0E76E2B867FB}" type="datetimeFigureOut">
              <a:rPr lang="en-US" smtClean="0"/>
              <a:pPr/>
              <a:t>5/13/12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E28FE-63FC-0643-A9BB-ECCFBB7C8F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May 14,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00069" y="6356350"/>
            <a:ext cx="3156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MSR-CMU Center for Computational Thinking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C245F-5195-994C-AAA3-638CC514C5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cmu.edu/~fp/courses/15122" TargetMode="External"/><Relationship Id="rId3" Type="http://schemas.openxmlformats.org/officeDocument/2006/relationships/hyperlink" Target="c0.typesafety.ne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4191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Specification and Verification </a:t>
            </a:r>
            <a:r>
              <a:rPr lang="en-US" dirty="0" smtClean="0"/>
              <a:t>in</a:t>
            </a:r>
            <a:r>
              <a:rPr lang="en-US" dirty="0" smtClean="0"/>
              <a:t> Introductory Computer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2455333"/>
            <a:ext cx="7772400" cy="396522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Frank Pfenning</a:t>
            </a:r>
          </a:p>
          <a:p>
            <a:r>
              <a:rPr lang="en-US" dirty="0" smtClean="0"/>
              <a:t>Carnegie Mellon University</a:t>
            </a:r>
            <a:endParaRPr lang="en-US" dirty="0" smtClean="0"/>
          </a:p>
          <a:p>
            <a:r>
              <a:rPr lang="en-US" dirty="0" smtClean="0"/>
              <a:t>MSR-CMU Center for Computational Thinking</a:t>
            </a:r>
          </a:p>
          <a:p>
            <a:r>
              <a:rPr lang="en-US" dirty="0" smtClean="0"/>
              <a:t>May 14, 2012</a:t>
            </a:r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www.cs.cmu.edu</a:t>
            </a:r>
            <a:r>
              <a:rPr lang="en-US" dirty="0" smtClean="0">
                <a:hlinkClick r:id="rId2"/>
              </a:rPr>
              <a:t>/~fp/courses/</a:t>
            </a:r>
            <a:r>
              <a:rPr lang="en-US" dirty="0" smtClean="0">
                <a:hlinkClick r:id="rId2"/>
              </a:rPr>
              <a:t>15122</a:t>
            </a:r>
            <a:endParaRPr lang="en-US" dirty="0" smtClean="0"/>
          </a:p>
          <a:p>
            <a:r>
              <a:rPr lang="en-US" dirty="0" smtClean="0">
                <a:hlinkClick r:id="rId3" action="ppaction://hlinkfile"/>
              </a:rPr>
              <a:t>c0.typesafety.net</a:t>
            </a:r>
            <a:endParaRPr lang="en-US" dirty="0" smtClean="0"/>
          </a:p>
          <a:p>
            <a:r>
              <a:rPr lang="en-US" dirty="0" smtClean="0"/>
              <a:t>Principal </a:t>
            </a:r>
            <a:r>
              <a:rPr lang="en-US" dirty="0" smtClean="0"/>
              <a:t>Contributors: </a:t>
            </a:r>
            <a:r>
              <a:rPr lang="en-US" dirty="0" smtClean="0"/>
              <a:t>Rob </a:t>
            </a:r>
            <a:r>
              <a:rPr lang="en-US" dirty="0" smtClean="0"/>
              <a:t>Arnold,</a:t>
            </a:r>
            <a:r>
              <a:rPr lang="en-US" dirty="0" smtClean="0"/>
              <a:t> Tom Cortina, Ian Gillis, Jason Koenig, William </a:t>
            </a:r>
            <a:r>
              <a:rPr lang="en-US" dirty="0" err="1" smtClean="0"/>
              <a:t>Lovas</a:t>
            </a:r>
            <a:r>
              <a:rPr lang="en-US" dirty="0" smtClean="0"/>
              <a:t>,</a:t>
            </a:r>
            <a:r>
              <a:rPr lang="en-US" dirty="0" smtClean="0"/>
              <a:t> Karl </a:t>
            </a:r>
            <a:r>
              <a:rPr lang="en-US" dirty="0" err="1" smtClean="0"/>
              <a:t>Nade</a:t>
            </a:r>
            <a:r>
              <a:rPr lang="en-US" dirty="0" err="1" smtClean="0"/>
              <a:t>n</a:t>
            </a:r>
            <a:r>
              <a:rPr lang="en-US" dirty="0" smtClean="0"/>
              <a:t>, </a:t>
            </a:r>
            <a:r>
              <a:rPr lang="en-US" dirty="0" smtClean="0"/>
              <a:t>Rob </a:t>
            </a:r>
            <a:r>
              <a:rPr lang="en-US" dirty="0" smtClean="0"/>
              <a:t>Simmons, </a:t>
            </a:r>
            <a:r>
              <a:rPr lang="en-US" dirty="0" err="1" smtClean="0"/>
              <a:t>Jakob</a:t>
            </a:r>
            <a:r>
              <a:rPr lang="en-US" dirty="0" smtClean="0"/>
              <a:t> </a:t>
            </a:r>
            <a:r>
              <a:rPr lang="en-US" dirty="0" err="1" smtClean="0"/>
              <a:t>Uecker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MSR Collaborators: </a:t>
            </a:r>
            <a:r>
              <a:rPr lang="en-US" dirty="0" err="1" smtClean="0"/>
              <a:t>Rustan</a:t>
            </a:r>
            <a:r>
              <a:rPr lang="en-US" dirty="0" smtClean="0"/>
              <a:t> </a:t>
            </a:r>
            <a:r>
              <a:rPr lang="en-US" dirty="0" err="1" smtClean="0"/>
              <a:t>Leino</a:t>
            </a:r>
            <a:r>
              <a:rPr lang="en-US" dirty="0" smtClean="0"/>
              <a:t>, </a:t>
            </a:r>
            <a:r>
              <a:rPr lang="en-US" dirty="0" err="1" smtClean="0"/>
              <a:t>Nikolaj</a:t>
            </a:r>
            <a:r>
              <a:rPr lang="en-US" dirty="0" smtClean="0"/>
              <a:t> </a:t>
            </a:r>
            <a:r>
              <a:rPr lang="en-US" dirty="0" err="1" smtClean="0"/>
              <a:t>Bjørner</a:t>
            </a:r>
            <a:endParaRPr lang="en-US" dirty="0" smtClean="0"/>
          </a:p>
          <a:p>
            <a:r>
              <a:rPr lang="en-US" dirty="0" smtClean="0"/>
              <a:t>MS Guest Speaker: Jason Yang (</a:t>
            </a:r>
            <a:r>
              <a:rPr lang="en-US" dirty="0" smtClean="0"/>
              <a:t>Windows team)</a:t>
            </a:r>
          </a:p>
          <a:p>
            <a:r>
              <a:rPr lang="en-US" dirty="0" smtClean="0"/>
              <a:t>MSR Inspiration: </a:t>
            </a:r>
            <a:r>
              <a:rPr lang="en-US" dirty="0" err="1" smtClean="0"/>
              <a:t>Manuvir</a:t>
            </a:r>
            <a:r>
              <a:rPr lang="en-US" dirty="0" smtClean="0"/>
              <a:t> Das, Peter Lee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Algorithmic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Asymptotic analysis</a:t>
            </a:r>
          </a:p>
          <a:p>
            <a:pPr lvl="1"/>
            <a:r>
              <a:rPr lang="en-US" dirty="0" smtClean="0"/>
              <a:t>Sequential computation</a:t>
            </a:r>
          </a:p>
          <a:p>
            <a:pPr lvl="1"/>
            <a:r>
              <a:rPr lang="en-US" dirty="0" smtClean="0"/>
              <a:t>Time and space</a:t>
            </a:r>
          </a:p>
          <a:p>
            <a:pPr lvl="1"/>
            <a:r>
              <a:rPr lang="en-US" dirty="0" smtClean="0"/>
              <a:t>Worst-case vs. average-case</a:t>
            </a:r>
          </a:p>
          <a:p>
            <a:pPr lvl="1"/>
            <a:r>
              <a:rPr lang="en-US" dirty="0" smtClean="0"/>
              <a:t>Amortized analysis</a:t>
            </a:r>
          </a:p>
          <a:p>
            <a:pPr lvl="1"/>
            <a:r>
              <a:rPr lang="en-US" dirty="0" smtClean="0"/>
              <a:t>Common classes: </a:t>
            </a:r>
            <a:r>
              <a:rPr lang="en-US" dirty="0" err="1" smtClean="0"/>
              <a:t>O(n</a:t>
            </a:r>
            <a:r>
              <a:rPr lang="en-US" dirty="0" smtClean="0"/>
              <a:t>), </a:t>
            </a:r>
            <a:r>
              <a:rPr lang="en-US" dirty="0" err="1" smtClean="0"/>
              <a:t>O(n</a:t>
            </a:r>
            <a:r>
              <a:rPr lang="en-US" dirty="0" smtClean="0"/>
              <a:t>*</a:t>
            </a:r>
            <a:r>
              <a:rPr lang="en-US" dirty="0" err="1" smtClean="0"/>
              <a:t>log(n</a:t>
            </a:r>
            <a:r>
              <a:rPr lang="en-US" dirty="0" smtClean="0"/>
              <a:t>)), O(n</a:t>
            </a:r>
            <a:r>
              <a:rPr lang="en-US" baseline="30000" dirty="0" smtClean="0"/>
              <a:t>2</a:t>
            </a:r>
            <a:r>
              <a:rPr lang="en-US" dirty="0" smtClean="0"/>
              <a:t>), O(2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Divide and conquer</a:t>
            </a:r>
          </a:p>
          <a:p>
            <a:r>
              <a:rPr lang="en-US" dirty="0" smtClean="0"/>
              <a:t>Self-adjusting data structures</a:t>
            </a:r>
          </a:p>
          <a:p>
            <a:r>
              <a:rPr lang="en-US" dirty="0" smtClean="0"/>
              <a:t>Randomness</a:t>
            </a:r>
            <a:endParaRPr lang="en-US" dirty="0" smtClean="0"/>
          </a:p>
          <a:p>
            <a:r>
              <a:rPr lang="en-US" dirty="0" smtClean="0"/>
              <a:t>Sharing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</a:t>
            </a:r>
            <a:r>
              <a:rPr lang="en-US" dirty="0" err="1" smtClean="0"/>
              <a:t>Alg’s</a:t>
            </a:r>
            <a:r>
              <a:rPr lang="en-US" dirty="0" smtClean="0"/>
              <a:t> and Data </a:t>
            </a:r>
            <a:r>
              <a:rPr lang="en-US" dirty="0" err="1" smtClean="0"/>
              <a:t>Struct’s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Binary search</a:t>
            </a:r>
          </a:p>
          <a:p>
            <a:r>
              <a:rPr lang="en-US" dirty="0" smtClean="0"/>
              <a:t>Sorting (selection sort, </a:t>
            </a:r>
            <a:r>
              <a:rPr lang="en-US" dirty="0" err="1" smtClean="0"/>
              <a:t>mergesort</a:t>
            </a:r>
            <a:r>
              <a:rPr lang="en-US" dirty="0" smtClean="0"/>
              <a:t>)</a:t>
            </a:r>
          </a:p>
          <a:p>
            <a:r>
              <a:rPr lang="en-US" dirty="0" smtClean="0"/>
              <a:t>Stacks and queues</a:t>
            </a:r>
          </a:p>
          <a:p>
            <a:r>
              <a:rPr lang="en-US" dirty="0" smtClean="0"/>
              <a:t>Hash tables</a:t>
            </a:r>
          </a:p>
          <a:p>
            <a:r>
              <a:rPr lang="en-US" dirty="0" smtClean="0"/>
              <a:t>Priority queues (heaps)</a:t>
            </a:r>
          </a:p>
          <a:p>
            <a:r>
              <a:rPr lang="en-US" dirty="0" smtClean="0"/>
              <a:t>Binary search trees (red/black, randomized)</a:t>
            </a:r>
          </a:p>
          <a:p>
            <a:r>
              <a:rPr lang="en-US" dirty="0" smtClean="0"/>
              <a:t>Tries</a:t>
            </a:r>
          </a:p>
          <a:p>
            <a:r>
              <a:rPr lang="en-US" dirty="0" smtClean="0"/>
              <a:t>Binary decision diagrams (SAT, validity)</a:t>
            </a:r>
            <a:endParaRPr lang="en-US" dirty="0" smtClean="0"/>
          </a:p>
          <a:p>
            <a:r>
              <a:rPr lang="en-US" dirty="0" smtClean="0"/>
              <a:t>Graph </a:t>
            </a:r>
            <a:r>
              <a:rPr lang="en-US" dirty="0" smtClean="0"/>
              <a:t>traversal (depth-first, breadth-first)</a:t>
            </a:r>
          </a:p>
          <a:p>
            <a:r>
              <a:rPr lang="en-US" dirty="0" smtClean="0"/>
              <a:t>Minimum spanning trees (Prim’s alg., </a:t>
            </a:r>
            <a:r>
              <a:rPr lang="en-US" dirty="0" err="1" smtClean="0"/>
              <a:t>Kruskal’s</a:t>
            </a:r>
            <a:r>
              <a:rPr lang="en-US" dirty="0" smtClean="0"/>
              <a:t> alg.)</a:t>
            </a:r>
          </a:p>
          <a:p>
            <a:r>
              <a:rPr lang="en-US" dirty="0" smtClean="0"/>
              <a:t>Union-find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Contexts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See algorithms in context of use</a:t>
            </a:r>
          </a:p>
          <a:p>
            <a:r>
              <a:rPr lang="en-US" dirty="0" smtClean="0"/>
              <a:t>Engage students’ interest</a:t>
            </a:r>
          </a:p>
          <a:p>
            <a:r>
              <a:rPr lang="en-US" dirty="0" smtClean="0"/>
              <a:t>Assignments (all </a:t>
            </a:r>
            <a:r>
              <a:rPr lang="en-US" dirty="0" err="1" smtClean="0"/>
              <a:t>written+programming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Image manipulation</a:t>
            </a:r>
          </a:p>
          <a:p>
            <a:pPr lvl="1"/>
            <a:r>
              <a:rPr lang="en-US" dirty="0" smtClean="0"/>
              <a:t>Text processing (Shakespeare word </a:t>
            </a:r>
            <a:r>
              <a:rPr lang="en-US" dirty="0" err="1" smtClean="0"/>
              <a:t>freq’s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Grammars and parsing</a:t>
            </a:r>
          </a:p>
          <a:p>
            <a:pPr lvl="1"/>
            <a:r>
              <a:rPr lang="en-US" dirty="0" smtClean="0"/>
              <a:t>Maze search</a:t>
            </a:r>
          </a:p>
          <a:p>
            <a:pPr lvl="1"/>
            <a:r>
              <a:rPr lang="en-US" dirty="0" smtClean="0"/>
              <a:t>Huffman codes</a:t>
            </a:r>
          </a:p>
          <a:p>
            <a:pPr lvl="1"/>
            <a:r>
              <a:rPr lang="en-US" dirty="0" smtClean="0"/>
              <a:t>Puzzle solving (Lights Out)</a:t>
            </a:r>
          </a:p>
          <a:p>
            <a:pPr lvl="1"/>
            <a:r>
              <a:rPr lang="en-US" dirty="0" smtClean="0"/>
              <a:t>Implementing a virtual machine (C0VM)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Weeks 1-10: Use C0, a </a:t>
            </a:r>
            <a:r>
              <a:rPr lang="en-US" b="1" dirty="0" smtClean="0"/>
              <a:t>small safe subset</a:t>
            </a:r>
            <a:r>
              <a:rPr lang="en-US" dirty="0" smtClean="0"/>
              <a:t> of C, with a layer to express contracts</a:t>
            </a:r>
          </a:p>
          <a:p>
            <a:pPr lvl="1"/>
            <a:r>
              <a:rPr lang="en-US" dirty="0" smtClean="0"/>
              <a:t>Garbage collection (</a:t>
            </a:r>
            <a:r>
              <a:rPr lang="en-US" dirty="0" err="1" smtClean="0"/>
              <a:t>malloc</a:t>
            </a:r>
            <a:r>
              <a:rPr lang="en-US" dirty="0" smtClean="0"/>
              <a:t>/free)</a:t>
            </a:r>
          </a:p>
          <a:p>
            <a:pPr lvl="1"/>
            <a:r>
              <a:rPr lang="en-US" dirty="0" smtClean="0"/>
              <a:t>Fixed</a:t>
            </a:r>
            <a:r>
              <a:rPr lang="en-US" dirty="0" smtClean="0"/>
              <a:t> range </a:t>
            </a:r>
            <a:r>
              <a:rPr lang="en-US" dirty="0" smtClean="0"/>
              <a:t>modular integer arithmetic</a:t>
            </a:r>
          </a:p>
          <a:p>
            <a:pPr lvl="1"/>
            <a:r>
              <a:rPr lang="en-US" dirty="0" smtClean="0"/>
              <a:t>Language unambiguously defined</a:t>
            </a:r>
            <a:endParaRPr lang="en-US" dirty="0" smtClean="0"/>
          </a:p>
          <a:p>
            <a:pPr lvl="1"/>
            <a:r>
              <a:rPr lang="en-US" dirty="0" smtClean="0"/>
              <a:t>Contracts</a:t>
            </a:r>
            <a:r>
              <a:rPr lang="en-US" dirty="0" smtClean="0"/>
              <a:t> </a:t>
            </a:r>
            <a:r>
              <a:rPr lang="en-US" dirty="0" smtClean="0"/>
              <a:t>as </a:t>
            </a:r>
            <a:r>
              <a:rPr lang="en-US" dirty="0" err="1" smtClean="0"/>
              <a:t>boolean</a:t>
            </a:r>
            <a:r>
              <a:rPr lang="en-US" dirty="0" smtClean="0"/>
              <a:t> expressions</a:t>
            </a:r>
          </a:p>
          <a:p>
            <a:r>
              <a:rPr lang="en-US" dirty="0" smtClean="0"/>
              <a:t>Weeks 11-14: Transition to C</a:t>
            </a:r>
          </a:p>
          <a:p>
            <a:pPr lvl="1"/>
            <a:r>
              <a:rPr lang="en-US" dirty="0" smtClean="0"/>
              <a:t>Exploit positive habits, assertion macros</a:t>
            </a:r>
          </a:p>
          <a:p>
            <a:pPr lvl="1"/>
            <a:r>
              <a:rPr lang="en-US" dirty="0" smtClean="0"/>
              <a:t>Pitfalls and idiosyncrasies of C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</a:t>
            </a:r>
            <a:r>
              <a:rPr lang="en-US" dirty="0" smtClean="0"/>
              <a:t> = </a:t>
            </a:r>
            <a:r>
              <a:rPr lang="en-US" dirty="0" err="1" smtClean="0"/>
              <a:t>int</a:t>
            </a:r>
            <a:r>
              <a:rPr lang="en-US" dirty="0" smtClean="0"/>
              <a:t> | </a:t>
            </a:r>
            <a:r>
              <a:rPr lang="en-US" dirty="0" err="1" smtClean="0"/>
              <a:t>bool</a:t>
            </a:r>
            <a:r>
              <a:rPr lang="en-US" dirty="0" smtClean="0"/>
              <a:t> |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 | </a:t>
            </a:r>
            <a:r>
              <a:rPr lang="en-US" dirty="0" err="1" smtClean="0"/>
              <a:t>t</a:t>
            </a:r>
            <a:r>
              <a:rPr lang="en-US" dirty="0" smtClean="0"/>
              <a:t>* | </a:t>
            </a:r>
            <a:r>
              <a:rPr lang="en-US" dirty="0" err="1" smtClean="0"/>
              <a:t>t</a:t>
            </a:r>
            <a:r>
              <a:rPr lang="en-US" dirty="0" smtClean="0"/>
              <a:t>[]</a:t>
            </a:r>
          </a:p>
          <a:p>
            <a:r>
              <a:rPr lang="en-US" dirty="0" smtClean="0"/>
              <a:t>Distinguish pointers and arrays</a:t>
            </a:r>
          </a:p>
          <a:p>
            <a:r>
              <a:rPr lang="en-US" dirty="0" smtClean="0"/>
              <a:t>Distinguish </a:t>
            </a:r>
            <a:r>
              <a:rPr lang="en-US" dirty="0" err="1" smtClean="0"/>
              <a:t>ints</a:t>
            </a:r>
            <a:r>
              <a:rPr lang="en-US" dirty="0" smtClean="0"/>
              <a:t> and </a:t>
            </a:r>
            <a:r>
              <a:rPr lang="en-US" dirty="0" err="1" smtClean="0"/>
              <a:t>booleans</a:t>
            </a:r>
            <a:endParaRPr lang="en-US" dirty="0" smtClean="0"/>
          </a:p>
          <a:p>
            <a:r>
              <a:rPr lang="en-US" dirty="0" err="1" smtClean="0"/>
              <a:t>Structs</a:t>
            </a:r>
            <a:r>
              <a:rPr lang="en-US" dirty="0" smtClean="0"/>
              <a:t> and arrays live in memory; </a:t>
            </a:r>
            <a:r>
              <a:rPr lang="en-US" dirty="0" err="1" smtClean="0"/>
              <a:t>ints</a:t>
            </a:r>
            <a:r>
              <a:rPr lang="en-US" dirty="0" smtClean="0"/>
              <a:t>, </a:t>
            </a:r>
            <a:r>
              <a:rPr lang="en-US" dirty="0" err="1" smtClean="0"/>
              <a:t>bools</a:t>
            </a:r>
            <a:r>
              <a:rPr lang="en-US" dirty="0" smtClean="0"/>
              <a:t>, and pointers in variables</a:t>
            </a:r>
          </a:p>
          <a:p>
            <a:r>
              <a:rPr lang="en-US" dirty="0" smtClean="0"/>
              <a:t>Strings and chars as abstract types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Variables and assignment</a:t>
            </a:r>
          </a:p>
          <a:p>
            <a:r>
              <a:rPr lang="en-US" dirty="0" smtClean="0"/>
              <a:t>Separation of expressions and statements</a:t>
            </a:r>
          </a:p>
          <a:p>
            <a:r>
              <a:rPr lang="en-US" dirty="0" smtClean="0"/>
              <a:t>Conditionals, while, and for loops</a:t>
            </a:r>
          </a:p>
          <a:p>
            <a:r>
              <a:rPr lang="en-US" dirty="0" smtClean="0"/>
              <a:t>Functions</a:t>
            </a:r>
          </a:p>
          <a:p>
            <a:r>
              <a:rPr lang="en-US" dirty="0" smtClean="0"/>
              <a:t>Other considerations</a:t>
            </a:r>
          </a:p>
          <a:p>
            <a:pPr lvl="1"/>
            <a:r>
              <a:rPr lang="en-US" dirty="0" smtClean="0"/>
              <a:t>Minimal operator overloading</a:t>
            </a:r>
          </a:p>
          <a:p>
            <a:pPr lvl="1"/>
            <a:r>
              <a:rPr lang="en-US" dirty="0" smtClean="0"/>
              <a:t>No implicit type conversions</a:t>
            </a:r>
          </a:p>
          <a:p>
            <a:pPr lvl="1"/>
            <a:r>
              <a:rPr lang="en-US" dirty="0" smtClean="0"/>
              <a:t>Initialization</a:t>
            </a:r>
          </a:p>
          <a:p>
            <a:pPr lvl="1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for C0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Imperative implementations of simple algorithms</a:t>
            </a:r>
            <a:r>
              <a:rPr lang="en-US" dirty="0" smtClean="0"/>
              <a:t> are natural </a:t>
            </a:r>
            <a:r>
              <a:rPr lang="en-US" dirty="0" smtClean="0"/>
              <a:t>in this fragment</a:t>
            </a:r>
          </a:p>
          <a:p>
            <a:r>
              <a:rPr lang="en-US" dirty="0" smtClean="0"/>
              <a:t>Simplicity permits effective analysis</a:t>
            </a:r>
          </a:p>
          <a:p>
            <a:pPr lvl="1"/>
            <a:r>
              <a:rPr lang="en-US" dirty="0" smtClean="0"/>
              <a:t>Proving invariants, sound reasoning</a:t>
            </a:r>
          </a:p>
          <a:p>
            <a:r>
              <a:rPr lang="en-US" dirty="0" smtClean="0"/>
              <a:t>Concentrate on principles first, C later</a:t>
            </a:r>
          </a:p>
          <a:p>
            <a:r>
              <a:rPr lang="en-US" dirty="0" smtClean="0"/>
              <a:t>Industrial use of assertions (SAL, Spec#)</a:t>
            </a:r>
          </a:p>
          <a:p>
            <a:pPr lvl="1"/>
            <a:r>
              <a:rPr lang="en-US" dirty="0" smtClean="0"/>
              <a:t>Guest lecture by J. Yang from MS Windows team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actual lecture use blackboard, plus laptop for writing code</a:t>
            </a:r>
          </a:p>
          <a:p>
            <a:r>
              <a:rPr lang="en-US" dirty="0" smtClean="0"/>
              <a:t>Recurring theme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062424" y="2922219"/>
            <a:ext cx="5813457" cy="2634735"/>
            <a:chOff x="3062424" y="2922219"/>
            <a:chExt cx="5813457" cy="2634735"/>
          </a:xfrm>
        </p:grpSpPr>
        <p:sp>
          <p:nvSpPr>
            <p:cNvPr id="7" name="Isosceles Triangle 6"/>
            <p:cNvSpPr/>
            <p:nvPr/>
          </p:nvSpPr>
          <p:spPr>
            <a:xfrm>
              <a:off x="4511483" y="3344332"/>
              <a:ext cx="2566642" cy="2212622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 flipH="1">
              <a:off x="4596149" y="2922219"/>
              <a:ext cx="23988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Computational Thinking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131749" y="4868330"/>
              <a:ext cx="17441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Data Structures</a:t>
              </a:r>
            </a:p>
            <a:p>
              <a:r>
                <a:rPr lang="en-US" dirty="0" smtClean="0"/>
                <a:t>and Algorithms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062424" y="5187622"/>
              <a:ext cx="14490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Programming</a:t>
              </a:r>
              <a:endParaRPr lang="en-US" dirty="0"/>
            </a:p>
          </p:txBody>
        </p:sp>
      </p:grp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13: Priority Queues</a:t>
            </a:r>
            <a:br>
              <a:rPr lang="en-US" dirty="0" smtClean="0"/>
            </a:br>
            <a:r>
              <a:rPr lang="en-US" dirty="0" smtClean="0"/>
              <a:t>Lecture 14: Restoring Invariants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534199" y="2396296"/>
            <a:ext cx="5968678" cy="2634735"/>
            <a:chOff x="2907203" y="2922219"/>
            <a:chExt cx="5968678" cy="2634735"/>
          </a:xfrm>
        </p:grpSpPr>
        <p:sp>
          <p:nvSpPr>
            <p:cNvPr id="8" name="Isosceles Triangle 7"/>
            <p:cNvSpPr/>
            <p:nvPr/>
          </p:nvSpPr>
          <p:spPr>
            <a:xfrm>
              <a:off x="4511483" y="3344332"/>
              <a:ext cx="2566642" cy="2212622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 flipH="1">
              <a:off x="4765483" y="2922219"/>
              <a:ext cx="20826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Restoring Invariants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131749" y="4868330"/>
              <a:ext cx="17441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Priority Queues</a:t>
              </a:r>
            </a:p>
            <a:p>
              <a:r>
                <a:rPr lang="en-US" dirty="0" smtClean="0"/>
                <a:t>Heaps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07203" y="5187622"/>
              <a:ext cx="1574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Trees as Arrays</a:t>
              </a:r>
              <a:endParaRPr lang="en-US" dirty="0"/>
            </a:p>
          </p:txBody>
        </p:sp>
      </p:grp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Interface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1806222"/>
            <a:ext cx="8229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typedef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struct</a:t>
            </a:r>
            <a:r>
              <a:rPr lang="en-US" dirty="0" smtClean="0">
                <a:latin typeface="Courier"/>
                <a:cs typeface="Courier"/>
              </a:rPr>
              <a:t> heap* heap;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bool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heap_empty(heap</a:t>
            </a:r>
            <a:r>
              <a:rPr lang="en-US" dirty="0" smtClean="0">
                <a:latin typeface="Courier"/>
                <a:cs typeface="Courier"/>
              </a:rPr>
              <a:t> H);         /* is H empty? */</a:t>
            </a:r>
          </a:p>
          <a:p>
            <a:r>
              <a:rPr lang="en-US" dirty="0" smtClean="0">
                <a:latin typeface="Courier"/>
                <a:cs typeface="Courier"/>
              </a:rPr>
              <a:t>heap </a:t>
            </a:r>
            <a:r>
              <a:rPr lang="en-US" dirty="0" err="1" smtClean="0">
                <a:latin typeface="Courier"/>
                <a:cs typeface="Courier"/>
              </a:rPr>
              <a:t>heap_new(int</a:t>
            </a:r>
            <a:r>
              <a:rPr lang="en-US" dirty="0" smtClean="0">
                <a:latin typeface="Courier"/>
                <a:cs typeface="Courier"/>
              </a:rPr>
              <a:t> limit</a:t>
            </a:r>
            <a:r>
              <a:rPr lang="en-US" dirty="0" smtClean="0">
                <a:latin typeface="Courier"/>
                <a:cs typeface="Courier"/>
              </a:rPr>
              <a:t>)         /</a:t>
            </a:r>
            <a:r>
              <a:rPr lang="en-US" dirty="0" smtClean="0">
                <a:latin typeface="Courier"/>
                <a:cs typeface="Courier"/>
              </a:rPr>
              <a:t>* create new heap *</a:t>
            </a:r>
            <a:r>
              <a:rPr lang="en-US" dirty="0" smtClean="0">
                <a:latin typeface="Courier"/>
                <a:cs typeface="Courier"/>
              </a:rPr>
              <a:t>/</a:t>
            </a:r>
          </a:p>
          <a:p>
            <a:r>
              <a:rPr lang="en-US" dirty="0" smtClean="0">
                <a:latin typeface="Courier"/>
                <a:cs typeface="Courier"/>
              </a:rPr>
              <a:t>//@requires limit &gt; 0;</a:t>
            </a:r>
          </a:p>
          <a:p>
            <a:r>
              <a:rPr lang="en-US" dirty="0" smtClean="0">
                <a:latin typeface="Courier"/>
                <a:cs typeface="Courier"/>
              </a:rPr>
              <a:t>//@ensures </a:t>
            </a:r>
            <a:r>
              <a:rPr lang="en-US" dirty="0" err="1" smtClean="0">
                <a:latin typeface="Courier"/>
                <a:cs typeface="Courier"/>
              </a:rPr>
              <a:t>heap_empty</a:t>
            </a:r>
            <a:r>
              <a:rPr lang="en-US" dirty="0" smtClean="0">
                <a:latin typeface="Courier"/>
                <a:cs typeface="Courier"/>
              </a:rPr>
              <a:t>(\result);</a:t>
            </a:r>
          </a:p>
          <a:p>
            <a:r>
              <a:rPr lang="en-US" dirty="0" smtClean="0">
                <a:latin typeface="Courier"/>
                <a:cs typeface="Courier"/>
              </a:rPr>
              <a:t>  ;</a:t>
            </a:r>
          </a:p>
          <a:p>
            <a:r>
              <a:rPr lang="en-US" dirty="0" smtClean="0">
                <a:latin typeface="Courier"/>
                <a:cs typeface="Courier"/>
              </a:rPr>
              <a:t>void </a:t>
            </a:r>
            <a:r>
              <a:rPr lang="en-US" dirty="0" err="1" smtClean="0">
                <a:latin typeface="Courier"/>
                <a:cs typeface="Courier"/>
              </a:rPr>
              <a:t>heap_insert(heap</a:t>
            </a:r>
            <a:r>
              <a:rPr lang="en-US" dirty="0" smtClean="0">
                <a:latin typeface="Courier"/>
                <a:cs typeface="Courier"/>
              </a:rPr>
              <a:t> H,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x</a:t>
            </a:r>
            <a:r>
              <a:rPr lang="en-US" dirty="0" smtClean="0">
                <a:latin typeface="Courier"/>
                <a:cs typeface="Courier"/>
              </a:rPr>
              <a:t>); </a:t>
            </a:r>
            <a:r>
              <a:rPr lang="en-US" dirty="0" smtClean="0">
                <a:latin typeface="Courier"/>
                <a:cs typeface="Courier"/>
              </a:rPr>
              <a:t>/* insert </a:t>
            </a:r>
            <a:r>
              <a:rPr lang="en-US" dirty="0" err="1" smtClean="0">
                <a:latin typeface="Courier"/>
                <a:cs typeface="Courier"/>
              </a:rPr>
              <a:t>x</a:t>
            </a:r>
            <a:r>
              <a:rPr lang="en-US" dirty="0" smtClean="0">
                <a:latin typeface="Courier"/>
                <a:cs typeface="Courier"/>
              </a:rPr>
              <a:t> into H *</a:t>
            </a:r>
            <a:r>
              <a:rPr lang="en-US" dirty="0" smtClean="0">
                <a:latin typeface="Courier"/>
                <a:cs typeface="Courier"/>
              </a:rPr>
              <a:t>/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heap_min(heap</a:t>
            </a:r>
            <a:r>
              <a:rPr lang="en-US" dirty="0" smtClean="0">
                <a:latin typeface="Courier"/>
                <a:cs typeface="Courier"/>
              </a:rPr>
              <a:t> H</a:t>
            </a:r>
            <a:r>
              <a:rPr lang="en-US" dirty="0" smtClean="0">
                <a:latin typeface="Courier"/>
                <a:cs typeface="Courier"/>
              </a:rPr>
              <a:t>)             /</a:t>
            </a:r>
            <a:r>
              <a:rPr lang="en-US" dirty="0" smtClean="0">
                <a:latin typeface="Courier"/>
                <a:cs typeface="Courier"/>
              </a:rPr>
              <a:t>* find minimum *</a:t>
            </a:r>
            <a:r>
              <a:rPr lang="en-US" dirty="0" smtClean="0">
                <a:latin typeface="Courier"/>
                <a:cs typeface="Courier"/>
              </a:rPr>
              <a:t>/</a:t>
            </a:r>
          </a:p>
          <a:p>
            <a:r>
              <a:rPr lang="en-US" dirty="0" smtClean="0">
                <a:latin typeface="Courier"/>
                <a:cs typeface="Courier"/>
              </a:rPr>
              <a:t>//@requires !</a:t>
            </a:r>
            <a:r>
              <a:rPr lang="en-US" dirty="0" err="1" smtClean="0">
                <a:latin typeface="Courier"/>
                <a:cs typeface="Courier"/>
              </a:rPr>
              <a:t>heap_empty(H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  ;</a:t>
            </a:r>
          </a:p>
          <a:p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heap_delmin(heap</a:t>
            </a:r>
            <a:r>
              <a:rPr lang="en-US" dirty="0" smtClean="0">
                <a:latin typeface="Courier"/>
                <a:cs typeface="Courier"/>
              </a:rPr>
              <a:t> H</a:t>
            </a:r>
            <a:r>
              <a:rPr lang="en-US" dirty="0" smtClean="0">
                <a:latin typeface="Courier"/>
                <a:cs typeface="Courier"/>
              </a:rPr>
              <a:t>)          /</a:t>
            </a:r>
            <a:r>
              <a:rPr lang="en-US" dirty="0" smtClean="0">
                <a:latin typeface="Courier"/>
                <a:cs typeface="Courier"/>
              </a:rPr>
              <a:t>* delete minimum *</a:t>
            </a:r>
            <a:r>
              <a:rPr lang="en-US" dirty="0" smtClean="0">
                <a:latin typeface="Courier"/>
                <a:cs typeface="Courier"/>
              </a:rPr>
              <a:t>/</a:t>
            </a:r>
          </a:p>
          <a:p>
            <a:r>
              <a:rPr lang="en-US" dirty="0" smtClean="0">
                <a:latin typeface="Courier"/>
                <a:cs typeface="Courier"/>
              </a:rPr>
              <a:t>//@requires !</a:t>
            </a:r>
            <a:r>
              <a:rPr lang="en-US" dirty="0" err="1" smtClean="0">
                <a:latin typeface="Courier"/>
                <a:cs typeface="Courier"/>
              </a:rPr>
              <a:t>heap_empty(H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  ;</a:t>
            </a:r>
          </a:p>
          <a:p>
            <a:endParaRPr lang="en-US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 and guiding principles</a:t>
            </a:r>
          </a:p>
          <a:p>
            <a:r>
              <a:rPr lang="en-US" dirty="0" smtClean="0"/>
              <a:t>Role in the curriculum</a:t>
            </a:r>
          </a:p>
          <a:p>
            <a:r>
              <a:rPr lang="en-US" dirty="0" smtClean="0"/>
              <a:t>Learning goals</a:t>
            </a:r>
            <a:endParaRPr lang="en-US" dirty="0" smtClean="0"/>
          </a:p>
          <a:p>
            <a:r>
              <a:rPr lang="en-US" dirty="0" smtClean="0"/>
              <a:t>C0 Language</a:t>
            </a:r>
          </a:p>
          <a:p>
            <a:r>
              <a:rPr lang="en-US" dirty="0" smtClean="0"/>
              <a:t>(Lecture sample)</a:t>
            </a:r>
          </a:p>
          <a:p>
            <a:r>
              <a:rPr lang="en-US" dirty="0" smtClean="0"/>
              <a:t>Research plans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Heap Invariants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735667"/>
            <a:ext cx="8432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struct</a:t>
            </a:r>
            <a:r>
              <a:rPr lang="en-US" dirty="0" smtClean="0">
                <a:latin typeface="Courier"/>
                <a:cs typeface="Courier"/>
              </a:rPr>
              <a:t> heap {</a:t>
            </a:r>
          </a:p>
          <a:p>
            <a:r>
              <a:rPr lang="en-US" dirty="0" smtClean="0">
                <a:latin typeface="Courier"/>
                <a:cs typeface="Courier"/>
              </a:rPr>
              <a:t> 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limit;</a:t>
            </a:r>
          </a:p>
          <a:p>
            <a:r>
              <a:rPr lang="en-US" dirty="0" smtClean="0">
                <a:latin typeface="Courier"/>
                <a:cs typeface="Courier"/>
              </a:rPr>
              <a:t> 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next;</a:t>
            </a:r>
          </a:p>
          <a:p>
            <a:r>
              <a:rPr lang="en-US" dirty="0" smtClean="0">
                <a:latin typeface="Courier"/>
                <a:cs typeface="Courier"/>
              </a:rPr>
              <a:t> 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[] heap;</a:t>
            </a:r>
          </a:p>
          <a:p>
            <a:r>
              <a:rPr lang="en-US" dirty="0" smtClean="0">
                <a:latin typeface="Courier"/>
                <a:cs typeface="Courier"/>
              </a:rPr>
              <a:t>};</a:t>
            </a: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bool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is_heap(heap</a:t>
            </a:r>
            <a:r>
              <a:rPr lang="en-US" dirty="0" smtClean="0">
                <a:latin typeface="Courier"/>
                <a:cs typeface="Courier"/>
              </a:rPr>
              <a:t> H)</a:t>
            </a:r>
          </a:p>
          <a:p>
            <a:r>
              <a:rPr lang="en-US" dirty="0" smtClean="0">
                <a:latin typeface="Courier"/>
                <a:cs typeface="Courier"/>
              </a:rPr>
              <a:t>//@requires H != NULL &amp;&amp; \</a:t>
            </a:r>
            <a:r>
              <a:rPr lang="en-US" dirty="0" err="1" smtClean="0">
                <a:latin typeface="Courier"/>
                <a:cs typeface="Courier"/>
              </a:rPr>
              <a:t>length(H</a:t>
            </a:r>
            <a:r>
              <a:rPr lang="en-US" dirty="0" smtClean="0">
                <a:latin typeface="Courier"/>
                <a:cs typeface="Courier"/>
              </a:rPr>
              <a:t>-&gt;heap) == H-&gt;limit;</a:t>
            </a:r>
          </a:p>
          <a:p>
            <a:r>
              <a:rPr lang="en-US" dirty="0" smtClean="0">
                <a:latin typeface="Courier"/>
                <a:cs typeface="Courier"/>
              </a:rPr>
              <a:t>{</a:t>
            </a:r>
            <a:r>
              <a:rPr lang="en-US" dirty="0" smtClean="0">
                <a:latin typeface="Courier"/>
                <a:cs typeface="Courier"/>
              </a:rPr>
              <a:t> </a:t>
            </a:r>
          </a:p>
          <a:p>
            <a:r>
              <a:rPr lang="en-US" dirty="0" smtClean="0">
                <a:latin typeface="Courier"/>
                <a:cs typeface="Courier"/>
              </a:rPr>
              <a:t>  if (!(1 &lt;= H-&gt;next &amp;&amp; H-&gt;next &lt;= H-&gt;limit)) return false;</a:t>
            </a:r>
          </a:p>
          <a:p>
            <a:r>
              <a:rPr lang="en-US" dirty="0" smtClean="0">
                <a:latin typeface="Courier"/>
                <a:cs typeface="Courier"/>
              </a:rPr>
              <a:t>  for 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= 2;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&lt; H-&gt;next;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 smtClean="0">
                <a:latin typeface="Courier"/>
                <a:cs typeface="Courier"/>
              </a:rPr>
              <a:t>    if (!(H-&gt;heap[i/2] &lt;= H-&gt;</a:t>
            </a:r>
            <a:r>
              <a:rPr lang="en-US" dirty="0" err="1" smtClean="0">
                <a:latin typeface="Courier"/>
                <a:cs typeface="Courier"/>
              </a:rPr>
              <a:t>heap[i</a:t>
            </a:r>
            <a:r>
              <a:rPr lang="en-US" dirty="0" smtClean="0">
                <a:latin typeface="Courier"/>
                <a:cs typeface="Courier"/>
              </a:rPr>
              <a:t>])) return false;</a:t>
            </a:r>
          </a:p>
          <a:p>
            <a:r>
              <a:rPr lang="en-US" dirty="0" smtClean="0">
                <a:latin typeface="Courier"/>
                <a:cs typeface="Courier"/>
              </a:rPr>
              <a:t>  return true;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endParaRPr lang="en-US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Insertion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735667"/>
            <a:ext cx="84328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void </a:t>
            </a:r>
            <a:r>
              <a:rPr lang="en-US" dirty="0" err="1" smtClean="0">
                <a:latin typeface="Courier"/>
                <a:cs typeface="Courier"/>
              </a:rPr>
              <a:t>heap_insert(heap</a:t>
            </a:r>
            <a:r>
              <a:rPr lang="en-US" dirty="0" smtClean="0">
                <a:latin typeface="Courier"/>
                <a:cs typeface="Courier"/>
              </a:rPr>
              <a:t> H,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x</a:t>
            </a:r>
            <a:r>
              <a:rPr lang="en-US" dirty="0" smtClean="0">
                <a:latin typeface="Courier"/>
                <a:cs typeface="Courier"/>
              </a:rPr>
              <a:t>)</a:t>
            </a:r>
          </a:p>
          <a:p>
            <a:r>
              <a:rPr lang="en-US" dirty="0" smtClean="0">
                <a:latin typeface="Courier"/>
                <a:cs typeface="Courier"/>
              </a:rPr>
              <a:t>//@requires </a:t>
            </a:r>
            <a:r>
              <a:rPr lang="en-US" dirty="0" err="1" smtClean="0">
                <a:latin typeface="Courier"/>
                <a:cs typeface="Courier"/>
              </a:rPr>
              <a:t>is_heap(H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//@requires !</a:t>
            </a:r>
            <a:r>
              <a:rPr lang="en-US" dirty="0" err="1" smtClean="0">
                <a:latin typeface="Courier"/>
                <a:cs typeface="Courier"/>
              </a:rPr>
              <a:t>heap_full(H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//@ensures </a:t>
            </a:r>
            <a:r>
              <a:rPr lang="en-US" dirty="0" err="1" smtClean="0">
                <a:latin typeface="Courier"/>
                <a:cs typeface="Courier"/>
              </a:rPr>
              <a:t>is_heap(H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{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H</a:t>
            </a:r>
            <a:r>
              <a:rPr lang="en-US" dirty="0" smtClean="0">
                <a:latin typeface="Courier"/>
                <a:cs typeface="Courier"/>
              </a:rPr>
              <a:t>-&gt;</a:t>
            </a:r>
            <a:r>
              <a:rPr lang="en-US" dirty="0" err="1" smtClean="0">
                <a:latin typeface="Courier"/>
                <a:cs typeface="Courier"/>
              </a:rPr>
              <a:t>heap[H</a:t>
            </a:r>
            <a:r>
              <a:rPr lang="en-US" dirty="0" smtClean="0">
                <a:latin typeface="Courier"/>
                <a:cs typeface="Courier"/>
              </a:rPr>
              <a:t>-&gt;next] = </a:t>
            </a:r>
            <a:r>
              <a:rPr lang="en-US" dirty="0" err="1" smtClean="0">
                <a:latin typeface="Courier"/>
                <a:cs typeface="Courier"/>
              </a:rPr>
              <a:t>x</a:t>
            </a:r>
            <a:r>
              <a:rPr lang="en-US" dirty="0" smtClean="0"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latin typeface="Courier"/>
                <a:cs typeface="Courier"/>
              </a:rPr>
              <a:t>  H-&gt;next++;</a:t>
            </a:r>
          </a:p>
          <a:p>
            <a:r>
              <a:rPr lang="en-US" dirty="0" smtClean="0">
                <a:latin typeface="Courier"/>
                <a:cs typeface="Courier"/>
              </a:rPr>
              <a:t>  </a:t>
            </a:r>
            <a:r>
              <a:rPr lang="en-US" dirty="0" err="1" smtClean="0">
                <a:latin typeface="Courier"/>
                <a:cs typeface="Courier"/>
              </a:rPr>
              <a:t>sift_up(H</a:t>
            </a:r>
            <a:r>
              <a:rPr lang="en-US" dirty="0" smtClean="0">
                <a:latin typeface="Courier"/>
                <a:cs typeface="Courier"/>
              </a:rPr>
              <a:t>, H-&gt;next-1);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endParaRPr lang="en-US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Course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</a:t>
            </a:r>
            <a:r>
              <a:rPr lang="en-US" dirty="0" smtClean="0"/>
              <a:t> four course instances </a:t>
            </a:r>
            <a:r>
              <a:rPr lang="en-US" dirty="0" smtClean="0"/>
              <a:t>successful</a:t>
            </a:r>
          </a:p>
          <a:p>
            <a:pPr lvl="1"/>
            <a:r>
              <a:rPr lang="en-US" dirty="0" smtClean="0"/>
              <a:t>Covered envisioned material and more</a:t>
            </a:r>
          </a:p>
          <a:p>
            <a:pPr lvl="1"/>
            <a:r>
              <a:rPr lang="en-US" dirty="0" smtClean="0"/>
              <a:t>Excellent exam and assignment performance</a:t>
            </a:r>
            <a:endParaRPr lang="en-US" dirty="0" smtClean="0"/>
          </a:p>
          <a:p>
            <a:pPr lvl="1"/>
            <a:r>
              <a:rPr lang="en-US" dirty="0" smtClean="0"/>
              <a:t>L</a:t>
            </a:r>
            <a:r>
              <a:rPr lang="en-US" dirty="0" smtClean="0"/>
              <a:t>ecture </a:t>
            </a:r>
            <a:r>
              <a:rPr lang="en-US" dirty="0" smtClean="0"/>
              <a:t>notes</a:t>
            </a:r>
          </a:p>
          <a:p>
            <a:pPr lvl="1"/>
            <a:r>
              <a:rPr lang="en-US" dirty="0" smtClean="0"/>
              <a:t>Positive</a:t>
            </a:r>
            <a:r>
              <a:rPr lang="en-US" dirty="0" smtClean="0"/>
              <a:t> student feedback</a:t>
            </a:r>
          </a:p>
          <a:p>
            <a:r>
              <a:rPr lang="en-US" dirty="0" smtClean="0"/>
              <a:t>Interesting </a:t>
            </a:r>
            <a:r>
              <a:rPr lang="en-US" dirty="0" smtClean="0"/>
              <a:t>programming assignments</a:t>
            </a:r>
          </a:p>
          <a:p>
            <a:pPr lvl="1"/>
            <a:r>
              <a:rPr lang="en-US" dirty="0" smtClean="0"/>
              <a:t>Using our C0 compiler weeks 1-10, </a:t>
            </a:r>
            <a:r>
              <a:rPr lang="en-US" dirty="0" err="1" smtClean="0"/>
              <a:t>gcc</a:t>
            </a:r>
            <a:r>
              <a:rPr lang="en-US" dirty="0" smtClean="0"/>
              <a:t> thereafter</a:t>
            </a:r>
          </a:p>
          <a:p>
            <a:pPr lvl="1"/>
            <a:r>
              <a:rPr lang="en-US" dirty="0" smtClean="0"/>
              <a:t>Linked with C/C++ libraries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Course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C0 to C compiler (cc0), front end v3</a:t>
            </a:r>
          </a:p>
          <a:p>
            <a:r>
              <a:rPr lang="en-US" dirty="0" smtClean="0"/>
              <a:t>C0 interpreter and debugger (new Su 2012)</a:t>
            </a:r>
          </a:p>
          <a:p>
            <a:r>
              <a:rPr lang="en-US" dirty="0" smtClean="0"/>
              <a:t>C0 tutorial</a:t>
            </a:r>
          </a:p>
          <a:p>
            <a:r>
              <a:rPr lang="en-US" dirty="0" smtClean="0"/>
              <a:t>C0 language reference</a:t>
            </a:r>
            <a:endParaRPr lang="en-US" dirty="0" smtClean="0"/>
          </a:p>
          <a:p>
            <a:r>
              <a:rPr lang="en-US" dirty="0" smtClean="0"/>
              <a:t>Binaries for Windows, Linux, Mac OS X</a:t>
            </a:r>
          </a:p>
          <a:p>
            <a:r>
              <a:rPr lang="en-US" dirty="0" smtClean="0"/>
              <a:t>C0VM for last assignment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Currently, contracts are checked dynamically if compiled with cc0 -</a:t>
            </a:r>
            <a:r>
              <a:rPr lang="en-US" dirty="0" err="1" smtClean="0"/>
              <a:t>d</a:t>
            </a:r>
            <a:endParaRPr lang="en-US" dirty="0" smtClean="0"/>
          </a:p>
          <a:p>
            <a:r>
              <a:rPr lang="en-US" dirty="0" smtClean="0"/>
              <a:t>Contracts are</a:t>
            </a:r>
            <a:r>
              <a:rPr lang="en-US" dirty="0" smtClean="0"/>
              <a:t> enormously </a:t>
            </a:r>
            <a:r>
              <a:rPr lang="en-US" dirty="0" smtClean="0"/>
              <a:t>useful</a:t>
            </a:r>
          </a:p>
          <a:p>
            <a:pPr lvl="1"/>
            <a:r>
              <a:rPr lang="en-US" dirty="0" smtClean="0"/>
              <a:t>Bridge the gap from algorithm to implementation</a:t>
            </a:r>
          </a:p>
          <a:p>
            <a:pPr lvl="1"/>
            <a:r>
              <a:rPr lang="en-US" dirty="0" smtClean="0"/>
              <a:t>Express programmer intent precisely</a:t>
            </a:r>
          </a:p>
          <a:p>
            <a:pPr lvl="1"/>
            <a:r>
              <a:rPr lang="en-US" dirty="0" smtClean="0"/>
              <a:t>Catch bugs during dynamic checking</a:t>
            </a:r>
          </a:p>
          <a:p>
            <a:pPr lvl="1"/>
            <a:r>
              <a:rPr lang="en-US" dirty="0" smtClean="0"/>
              <a:t>Debugging aid (early failure, localization)</a:t>
            </a:r>
          </a:p>
          <a:p>
            <a:r>
              <a:rPr lang="en-US" dirty="0" smtClean="0"/>
              <a:t>Not easy to learn effective use of contracts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Contracts Further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Ongoing research</a:t>
            </a:r>
          </a:p>
          <a:p>
            <a:r>
              <a:rPr lang="en-US" dirty="0" smtClean="0"/>
              <a:t>Contracts </a:t>
            </a:r>
            <a:r>
              <a:rPr lang="en-US" dirty="0" smtClean="0"/>
              <a:t>could be even more useful</a:t>
            </a:r>
          </a:p>
          <a:p>
            <a:pPr lvl="1"/>
            <a:r>
              <a:rPr lang="en-US" dirty="0" smtClean="0"/>
              <a:t>Static</a:t>
            </a:r>
            <a:r>
              <a:rPr lang="en-US" dirty="0" smtClean="0"/>
              <a:t> verification (MSR: Daphne, Boogie, Z3)</a:t>
            </a:r>
          </a:p>
          <a:p>
            <a:pPr lvl="1"/>
            <a:r>
              <a:rPr lang="en-US" dirty="0" smtClean="0"/>
              <a:t>Counterexample, test generation (MSR: </a:t>
            </a:r>
            <a:r>
              <a:rPr lang="en-US" dirty="0" err="1" smtClean="0"/>
              <a:t>Pex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Autograding</a:t>
            </a:r>
            <a:r>
              <a:rPr lang="en-US" dirty="0" smtClean="0"/>
              <a:t> of code and contracts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educational setting creates unique challenges and </a:t>
            </a:r>
            <a:r>
              <a:rPr lang="en-US" dirty="0" smtClean="0"/>
              <a:t>opportunities</a:t>
            </a:r>
          </a:p>
          <a:p>
            <a:pPr lvl="1"/>
            <a:r>
              <a:rPr lang="en-US" dirty="0" smtClean="0"/>
              <a:t>Explainable static analysis (null </a:t>
            </a:r>
            <a:r>
              <a:rPr lang="en-US" dirty="0" err="1" smtClean="0"/>
              <a:t>ptrs</a:t>
            </a:r>
            <a:r>
              <a:rPr lang="en-US" dirty="0" smtClean="0"/>
              <a:t>, array bounds)</a:t>
            </a:r>
          </a:p>
          <a:p>
            <a:pPr lvl="1"/>
            <a:r>
              <a:rPr lang="en-US" dirty="0" smtClean="0"/>
              <a:t>P</a:t>
            </a:r>
            <a:r>
              <a:rPr lang="en-US" dirty="0" smtClean="0"/>
              <a:t>edagogically sound design</a:t>
            </a:r>
          </a:p>
          <a:p>
            <a:pPr lvl="1"/>
            <a:r>
              <a:rPr lang="en-US" dirty="0" smtClean="0"/>
              <a:t>Diversity </a:t>
            </a:r>
            <a:r>
              <a:rPr lang="en-US" dirty="0" smtClean="0"/>
              <a:t>of student programmers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15-122 Principles of Imperative Computation</a:t>
            </a:r>
            <a:endParaRPr lang="en-US" dirty="0" smtClean="0"/>
          </a:p>
          <a:p>
            <a:r>
              <a:rPr lang="en-US" dirty="0" smtClean="0"/>
              <a:t>Freshmen-level course </a:t>
            </a:r>
            <a:r>
              <a:rPr lang="en-US" dirty="0" smtClean="0"/>
              <a:t>emphasizing the interplay between computational thinking, algorithms, and programming in simple setting</a:t>
            </a:r>
          </a:p>
          <a:p>
            <a:r>
              <a:rPr lang="en-US" dirty="0" smtClean="0"/>
              <a:t>C0, a small safe subset of C, with contracts</a:t>
            </a:r>
          </a:p>
          <a:p>
            <a:r>
              <a:rPr lang="en-US" dirty="0" smtClean="0"/>
              <a:t>Contracts</a:t>
            </a:r>
            <a:r>
              <a:rPr lang="en-US" dirty="0" smtClean="0"/>
              <a:t> pervasive, checked </a:t>
            </a:r>
            <a:r>
              <a:rPr lang="en-US" dirty="0" smtClean="0"/>
              <a:t>only dynamically</a:t>
            </a:r>
          </a:p>
          <a:p>
            <a:r>
              <a:rPr lang="en-US" dirty="0" smtClean="0"/>
              <a:t>Research question: can we use static analysis and theorem proving to aid in achieving</a:t>
            </a:r>
            <a:r>
              <a:rPr lang="en-US" dirty="0" smtClean="0"/>
              <a:t> </a:t>
            </a:r>
            <a:r>
              <a:rPr lang="en-US" dirty="0" smtClean="0"/>
              <a:t>student </a:t>
            </a:r>
            <a:r>
              <a:rPr lang="en-US" dirty="0" smtClean="0"/>
              <a:t>learning </a:t>
            </a:r>
            <a:r>
              <a:rPr lang="en-US" dirty="0" smtClean="0"/>
              <a:t>goals</a:t>
            </a:r>
            <a:r>
              <a:rPr lang="en-US" dirty="0" smtClean="0"/>
              <a:t>?</a:t>
            </a:r>
          </a:p>
          <a:p>
            <a:r>
              <a:rPr lang="en-US" dirty="0" smtClean="0"/>
              <a:t>MSR collaborators: </a:t>
            </a:r>
            <a:r>
              <a:rPr lang="en-US" dirty="0" err="1" smtClean="0"/>
              <a:t>Rustan</a:t>
            </a:r>
            <a:r>
              <a:rPr lang="en-US" dirty="0" smtClean="0"/>
              <a:t> </a:t>
            </a:r>
            <a:r>
              <a:rPr lang="en-US" dirty="0" err="1" smtClean="0"/>
              <a:t>Leino</a:t>
            </a:r>
            <a:r>
              <a:rPr lang="en-US" dirty="0" smtClean="0"/>
              <a:t>, </a:t>
            </a:r>
            <a:r>
              <a:rPr lang="en-US" dirty="0" err="1" smtClean="0"/>
              <a:t>Nikolaj</a:t>
            </a:r>
            <a:r>
              <a:rPr lang="en-US" dirty="0" smtClean="0"/>
              <a:t> </a:t>
            </a:r>
            <a:r>
              <a:rPr lang="en-US" dirty="0" err="1" smtClean="0"/>
              <a:t>Bjørner</a:t>
            </a:r>
            <a:endParaRPr lang="en-US" dirty="0" smtClean="0"/>
          </a:p>
          <a:p>
            <a:r>
              <a:rPr lang="en-US" dirty="0" smtClean="0"/>
              <a:t>Visits: F. Pfenning</a:t>
            </a:r>
            <a:r>
              <a:rPr lang="en-US" dirty="0" smtClean="0"/>
              <a:t>, J. </a:t>
            </a:r>
            <a:r>
              <a:rPr lang="en-US" dirty="0" smtClean="0"/>
              <a:t>Yang, </a:t>
            </a:r>
            <a:r>
              <a:rPr lang="en-US" dirty="0" smtClean="0"/>
              <a:t>R. </a:t>
            </a:r>
            <a:r>
              <a:rPr lang="en-US" dirty="0" err="1" smtClean="0"/>
              <a:t>Leino</a:t>
            </a:r>
            <a:r>
              <a:rPr lang="en-US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K. </a:t>
            </a:r>
            <a:r>
              <a:rPr lang="en-US" dirty="0" err="1" smtClean="0"/>
              <a:t>Naden</a:t>
            </a:r>
            <a:r>
              <a:rPr lang="en-US" dirty="0" smtClean="0"/>
              <a:t>, J. Koenig,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Queues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Generalizes stacks and queues</a:t>
            </a:r>
          </a:p>
          <a:p>
            <a:r>
              <a:rPr lang="en-US" dirty="0" smtClean="0"/>
              <a:t>Abstract interface</a:t>
            </a:r>
          </a:p>
          <a:p>
            <a:pPr lvl="1"/>
            <a:r>
              <a:rPr lang="en-US" dirty="0" smtClean="0"/>
              <a:t>Create a new priority queue</a:t>
            </a:r>
          </a:p>
          <a:p>
            <a:pPr lvl="1"/>
            <a:r>
              <a:rPr lang="en-US" dirty="0" smtClean="0"/>
              <a:t>Insert an element</a:t>
            </a:r>
          </a:p>
          <a:p>
            <a:pPr lvl="1"/>
            <a:r>
              <a:rPr lang="en-US" dirty="0" smtClean="0"/>
              <a:t>Remove a minimal element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Alternative 1: unsorted array</a:t>
            </a:r>
          </a:p>
          <a:p>
            <a:pPr lvl="1"/>
            <a:r>
              <a:rPr lang="en-US" dirty="0" smtClean="0"/>
              <a:t>Insert O(1), delete min </a:t>
            </a:r>
            <a:r>
              <a:rPr lang="en-US" dirty="0" err="1" smtClean="0"/>
              <a:t>O(n</a:t>
            </a:r>
            <a:r>
              <a:rPr lang="en-US" dirty="0" smtClean="0"/>
              <a:t>)</a:t>
            </a:r>
          </a:p>
          <a:p>
            <a:r>
              <a:rPr lang="en-US" dirty="0" smtClean="0"/>
              <a:t>Alternative 2: sorted array</a:t>
            </a:r>
          </a:p>
          <a:p>
            <a:pPr lvl="1"/>
            <a:r>
              <a:rPr lang="en-US" dirty="0" smtClean="0"/>
              <a:t>Insert </a:t>
            </a:r>
            <a:r>
              <a:rPr lang="en-US" dirty="0" err="1" smtClean="0"/>
              <a:t>O(n</a:t>
            </a:r>
            <a:r>
              <a:rPr lang="en-US" dirty="0" smtClean="0"/>
              <a:t>), delete min O(1)</a:t>
            </a:r>
          </a:p>
          <a:p>
            <a:r>
              <a:rPr lang="en-US" dirty="0" smtClean="0"/>
              <a:t>Alternative 3: heap</a:t>
            </a:r>
          </a:p>
          <a:p>
            <a:pPr lvl="1"/>
            <a:r>
              <a:rPr lang="en-US" dirty="0" smtClean="0"/>
              <a:t>Partially sorted!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heap represents a priority queue as a binary tree with two invariants</a:t>
            </a:r>
          </a:p>
          <a:p>
            <a:r>
              <a:rPr lang="en-US" dirty="0" smtClean="0"/>
              <a:t>Shape:</a:t>
            </a:r>
          </a:p>
          <a:p>
            <a:pPr lvl="1"/>
            <a:r>
              <a:rPr lang="en-US" dirty="0" smtClean="0"/>
              <a:t>Tree is complete (missing nodes bottom-right)</a:t>
            </a:r>
          </a:p>
          <a:p>
            <a:r>
              <a:rPr lang="en-US" dirty="0" smtClean="0"/>
              <a:t>Order:</a:t>
            </a:r>
          </a:p>
          <a:p>
            <a:pPr lvl="1"/>
            <a:r>
              <a:rPr lang="en-US" dirty="0" smtClean="0"/>
              <a:t>Each interior node is greater-or-equal to its parent</a:t>
            </a:r>
          </a:p>
          <a:p>
            <a:pPr lvl="1"/>
            <a:r>
              <a:rPr lang="en-US" dirty="0" smtClean="0"/>
              <a:t>OR: each node is less-or-equal to all its children</a:t>
            </a:r>
          </a:p>
          <a:p>
            <a:r>
              <a:rPr lang="en-US" dirty="0" smtClean="0"/>
              <a:t>Guarantee a minimal element is at root!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15-122 Principles of Imperative Computation</a:t>
            </a:r>
          </a:p>
          <a:p>
            <a:r>
              <a:rPr lang="en-US" dirty="0" smtClean="0"/>
              <a:t>Part of a major core CS curriculum revision</a:t>
            </a:r>
          </a:p>
          <a:p>
            <a:pPr lvl="1"/>
            <a:r>
              <a:rPr lang="en-US" dirty="0" smtClean="0"/>
              <a:t>15-</a:t>
            </a:r>
            <a:r>
              <a:rPr lang="en-US" dirty="0" smtClean="0"/>
              <a:t>110/112 </a:t>
            </a:r>
            <a:r>
              <a:rPr lang="en-US" dirty="0" smtClean="0"/>
              <a:t>Principles of </a:t>
            </a:r>
            <a:r>
              <a:rPr lang="en-US" dirty="0" smtClean="0"/>
              <a:t>Computing/Programming</a:t>
            </a:r>
          </a:p>
          <a:p>
            <a:pPr lvl="1"/>
            <a:r>
              <a:rPr lang="en-US" dirty="0" smtClean="0"/>
              <a:t>15-150 Principles of Functional Programming</a:t>
            </a:r>
          </a:p>
          <a:p>
            <a:pPr lvl="1"/>
            <a:r>
              <a:rPr lang="en-US" dirty="0" smtClean="0"/>
              <a:t>15-210 Parallel &amp; Sequential Data </a:t>
            </a:r>
            <a:r>
              <a:rPr lang="en-US" dirty="0" err="1" smtClean="0"/>
              <a:t>Structs</a:t>
            </a:r>
            <a:r>
              <a:rPr lang="en-US" dirty="0" smtClean="0"/>
              <a:t>. &amp; </a:t>
            </a:r>
            <a:r>
              <a:rPr lang="en-US" dirty="0" err="1" smtClean="0"/>
              <a:t>Algs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15-214 Software System Construction</a:t>
            </a:r>
          </a:p>
          <a:p>
            <a:r>
              <a:rPr lang="en-US" dirty="0" smtClean="0"/>
              <a:t>Still</a:t>
            </a:r>
            <a:r>
              <a:rPr lang="en-US" dirty="0" smtClean="0"/>
              <a:t> under development</a:t>
            </a:r>
          </a:p>
          <a:p>
            <a:pPr lvl="1"/>
            <a:r>
              <a:rPr lang="en-US" dirty="0" smtClean="0"/>
              <a:t>Pilot in Fall 2010, every semester since then</a:t>
            </a:r>
          </a:p>
          <a:p>
            <a:pPr lvl="1"/>
            <a:r>
              <a:rPr lang="en-US" dirty="0" smtClean="0"/>
              <a:t>Now taught ~630 students, majors &amp; non-majors</a:t>
            </a:r>
          </a:p>
          <a:p>
            <a:pPr lvl="1"/>
            <a:r>
              <a:rPr lang="en-US" dirty="0" smtClean="0"/>
              <a:t>Adoption at </a:t>
            </a:r>
            <a:r>
              <a:rPr lang="en-US" dirty="0" err="1" smtClean="0"/>
              <a:t>T</a:t>
            </a:r>
            <a:r>
              <a:rPr lang="en-US" dirty="0" err="1" smtClean="0"/>
              <a:t>übingen</a:t>
            </a:r>
            <a:r>
              <a:rPr lang="en-US" dirty="0" smtClean="0"/>
              <a:t>, Germany, Spring 2012</a:t>
            </a:r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nut 6"/>
          <p:cNvSpPr/>
          <p:nvPr/>
        </p:nvSpPr>
        <p:spPr>
          <a:xfrm>
            <a:off x="1226656" y="2119781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2800290" y="2119781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2343089" y="2727617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4509756" y="2119781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4075948" y="2727617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Donut 11"/>
          <p:cNvSpPr/>
          <p:nvPr/>
        </p:nvSpPr>
        <p:spPr>
          <a:xfrm>
            <a:off x="4920176" y="2727617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Donut 12"/>
          <p:cNvSpPr/>
          <p:nvPr/>
        </p:nvSpPr>
        <p:spPr>
          <a:xfrm>
            <a:off x="7165101" y="2119781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/>
          <p:cNvSpPr/>
          <p:nvPr/>
        </p:nvSpPr>
        <p:spPr>
          <a:xfrm>
            <a:off x="6723204" y="2727617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onut 15"/>
          <p:cNvSpPr/>
          <p:nvPr/>
        </p:nvSpPr>
        <p:spPr>
          <a:xfrm>
            <a:off x="6263148" y="3331925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66894" y="1686874"/>
            <a:ext cx="832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node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439515" y="1686874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 nodes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62538" y="1686874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 nodes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809794" y="1686874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 nodes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8" idx="3"/>
            <a:endCxn id="9" idx="7"/>
          </p:cNvCxnSpPr>
          <p:nvPr/>
        </p:nvCxnSpPr>
        <p:spPr>
          <a:xfrm rot="5400000">
            <a:off x="2457637" y="2387074"/>
            <a:ext cx="444575" cy="304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6840591" y="2387074"/>
            <a:ext cx="444575" cy="304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3"/>
            <a:endCxn id="11" idx="7"/>
          </p:cNvCxnSpPr>
          <p:nvPr/>
        </p:nvCxnSpPr>
        <p:spPr>
          <a:xfrm rot="5400000">
            <a:off x="4178800" y="2398771"/>
            <a:ext cx="444575" cy="2807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4" idx="3"/>
            <a:endCxn id="16" idx="7"/>
          </p:cNvCxnSpPr>
          <p:nvPr/>
        </p:nvCxnSpPr>
        <p:spPr>
          <a:xfrm rot="5400000">
            <a:off x="6380888" y="2991719"/>
            <a:ext cx="441047" cy="3069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" idx="5"/>
            <a:endCxn id="12" idx="1"/>
          </p:cNvCxnSpPr>
          <p:nvPr/>
        </p:nvCxnSpPr>
        <p:spPr>
          <a:xfrm rot="16200000" flipH="1">
            <a:off x="4600913" y="2410464"/>
            <a:ext cx="444575" cy="2573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Donut 37"/>
          <p:cNvSpPr/>
          <p:nvPr/>
        </p:nvSpPr>
        <p:spPr>
          <a:xfrm>
            <a:off x="1867731" y="4266708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Donut 38"/>
          <p:cNvSpPr/>
          <p:nvPr/>
        </p:nvSpPr>
        <p:spPr>
          <a:xfrm>
            <a:off x="1425834" y="4874544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Donut 39"/>
          <p:cNvSpPr/>
          <p:nvPr/>
        </p:nvSpPr>
        <p:spPr>
          <a:xfrm>
            <a:off x="2343090" y="4874544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965778" y="5478852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12424" y="3833801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 nodes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 rot="5400000">
            <a:off x="1543221" y="4534001"/>
            <a:ext cx="444575" cy="304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9" idx="3"/>
            <a:endCxn id="41" idx="7"/>
          </p:cNvCxnSpPr>
          <p:nvPr/>
        </p:nvCxnSpPr>
        <p:spPr>
          <a:xfrm rot="5400000">
            <a:off x="1083518" y="5138646"/>
            <a:ext cx="441047" cy="3069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5"/>
            <a:endCxn id="40" idx="1"/>
          </p:cNvCxnSpPr>
          <p:nvPr/>
        </p:nvCxnSpPr>
        <p:spPr>
          <a:xfrm rot="16200000" flipH="1">
            <a:off x="1991358" y="4524922"/>
            <a:ext cx="444575" cy="322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Donut 45"/>
          <p:cNvSpPr/>
          <p:nvPr/>
        </p:nvSpPr>
        <p:spPr>
          <a:xfrm>
            <a:off x="4246492" y="5512662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stCxn id="49" idx="5"/>
            <a:endCxn id="46" idx="1"/>
          </p:cNvCxnSpPr>
          <p:nvPr/>
        </p:nvCxnSpPr>
        <p:spPr>
          <a:xfrm rot="16200000" flipH="1">
            <a:off x="3979661" y="5247941"/>
            <a:ext cx="474859" cy="1222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Donut 47"/>
          <p:cNvSpPr/>
          <p:nvPr/>
        </p:nvSpPr>
        <p:spPr>
          <a:xfrm>
            <a:off x="4413116" y="4266706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Donut 48"/>
          <p:cNvSpPr/>
          <p:nvPr/>
        </p:nvSpPr>
        <p:spPr>
          <a:xfrm>
            <a:off x="3971219" y="4874542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Donut 49"/>
          <p:cNvSpPr/>
          <p:nvPr/>
        </p:nvSpPr>
        <p:spPr>
          <a:xfrm>
            <a:off x="4888475" y="4874542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Donut 50"/>
          <p:cNvSpPr/>
          <p:nvPr/>
        </p:nvSpPr>
        <p:spPr>
          <a:xfrm>
            <a:off x="3511163" y="5478850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057809" y="3833799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nodes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rot="5400000">
            <a:off x="4088606" y="4533999"/>
            <a:ext cx="444575" cy="304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9" idx="3"/>
            <a:endCxn id="51" idx="7"/>
          </p:cNvCxnSpPr>
          <p:nvPr/>
        </p:nvCxnSpPr>
        <p:spPr>
          <a:xfrm rot="5400000">
            <a:off x="3628903" y="5138644"/>
            <a:ext cx="441047" cy="3069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8" idx="5"/>
            <a:endCxn id="50" idx="1"/>
          </p:cNvCxnSpPr>
          <p:nvPr/>
        </p:nvCxnSpPr>
        <p:spPr>
          <a:xfrm rot="16200000" flipH="1">
            <a:off x="4536743" y="4524920"/>
            <a:ext cx="444575" cy="322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Donut 56"/>
          <p:cNvSpPr/>
          <p:nvPr/>
        </p:nvSpPr>
        <p:spPr>
          <a:xfrm>
            <a:off x="4597884" y="5512662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9" name="Straight Arrow Connector 58"/>
          <p:cNvCxnSpPr>
            <a:stCxn id="50" idx="3"/>
            <a:endCxn id="57" idx="7"/>
          </p:cNvCxnSpPr>
          <p:nvPr/>
        </p:nvCxnSpPr>
        <p:spPr>
          <a:xfrm rot="5400000">
            <a:off x="4613985" y="5240282"/>
            <a:ext cx="474859" cy="1375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Donut 60"/>
          <p:cNvSpPr/>
          <p:nvPr/>
        </p:nvSpPr>
        <p:spPr>
          <a:xfrm>
            <a:off x="7183247" y="5512663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2" name="Straight Arrow Connector 61"/>
          <p:cNvCxnSpPr>
            <a:stCxn id="64" idx="5"/>
            <a:endCxn id="61" idx="1"/>
          </p:cNvCxnSpPr>
          <p:nvPr/>
        </p:nvCxnSpPr>
        <p:spPr>
          <a:xfrm rot="16200000" flipH="1">
            <a:off x="6916416" y="5247942"/>
            <a:ext cx="474859" cy="1222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Donut 62"/>
          <p:cNvSpPr/>
          <p:nvPr/>
        </p:nvSpPr>
        <p:spPr>
          <a:xfrm>
            <a:off x="7349871" y="4266707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Donut 63"/>
          <p:cNvSpPr/>
          <p:nvPr/>
        </p:nvSpPr>
        <p:spPr>
          <a:xfrm>
            <a:off x="6907974" y="4874543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Donut 64"/>
          <p:cNvSpPr/>
          <p:nvPr/>
        </p:nvSpPr>
        <p:spPr>
          <a:xfrm>
            <a:off x="7825230" y="4874543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Donut 65"/>
          <p:cNvSpPr/>
          <p:nvPr/>
        </p:nvSpPr>
        <p:spPr>
          <a:xfrm>
            <a:off x="6447918" y="5478851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994564" y="383380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  <a:r>
              <a:rPr lang="en-US" dirty="0" smtClean="0"/>
              <a:t> nodes</a:t>
            </a:r>
            <a:endParaRPr lang="en-US" dirty="0"/>
          </a:p>
        </p:txBody>
      </p:sp>
      <p:cxnSp>
        <p:nvCxnSpPr>
          <p:cNvPr id="68" name="Straight Arrow Connector 67"/>
          <p:cNvCxnSpPr/>
          <p:nvPr/>
        </p:nvCxnSpPr>
        <p:spPr>
          <a:xfrm rot="5400000">
            <a:off x="7025361" y="4534000"/>
            <a:ext cx="444575" cy="3041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4" idx="3"/>
            <a:endCxn id="66" idx="7"/>
          </p:cNvCxnSpPr>
          <p:nvPr/>
        </p:nvCxnSpPr>
        <p:spPr>
          <a:xfrm rot="5400000">
            <a:off x="6565658" y="5138645"/>
            <a:ext cx="441047" cy="3069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3" idx="5"/>
            <a:endCxn id="65" idx="1"/>
          </p:cNvCxnSpPr>
          <p:nvPr/>
        </p:nvCxnSpPr>
        <p:spPr>
          <a:xfrm rot="16200000" flipH="1">
            <a:off x="7473498" y="4524921"/>
            <a:ext cx="444575" cy="322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Donut 70"/>
          <p:cNvSpPr/>
          <p:nvPr/>
        </p:nvSpPr>
        <p:spPr>
          <a:xfrm>
            <a:off x="7534639" y="5512663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2" name="Straight Arrow Connector 71"/>
          <p:cNvCxnSpPr>
            <a:stCxn id="65" idx="3"/>
            <a:endCxn id="71" idx="7"/>
          </p:cNvCxnSpPr>
          <p:nvPr/>
        </p:nvCxnSpPr>
        <p:spPr>
          <a:xfrm rot="5400000">
            <a:off x="7550740" y="5240283"/>
            <a:ext cx="474859" cy="1375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Donut 72"/>
          <p:cNvSpPr/>
          <p:nvPr/>
        </p:nvSpPr>
        <p:spPr>
          <a:xfrm>
            <a:off x="1836030" y="5478852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4" name="Straight Arrow Connector 73"/>
          <p:cNvCxnSpPr>
            <a:endCxn id="73" idx="1"/>
          </p:cNvCxnSpPr>
          <p:nvPr/>
        </p:nvCxnSpPr>
        <p:spPr>
          <a:xfrm rot="16200000" flipH="1">
            <a:off x="1516767" y="5161699"/>
            <a:ext cx="444575" cy="2573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Donut 74"/>
          <p:cNvSpPr/>
          <p:nvPr/>
        </p:nvSpPr>
        <p:spPr>
          <a:xfrm>
            <a:off x="8267351" y="5516192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6" name="Straight Arrow Connector 75"/>
          <p:cNvCxnSpPr>
            <a:stCxn id="65" idx="5"/>
            <a:endCxn id="75" idx="1"/>
          </p:cNvCxnSpPr>
          <p:nvPr/>
        </p:nvCxnSpPr>
        <p:spPr>
          <a:xfrm rot="16200000" flipH="1">
            <a:off x="7915331" y="5166283"/>
            <a:ext cx="478388" cy="2890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Donut 77"/>
          <p:cNvSpPr/>
          <p:nvPr/>
        </p:nvSpPr>
        <p:spPr>
          <a:xfrm>
            <a:off x="7592363" y="2727618"/>
            <a:ext cx="216469" cy="230885"/>
          </a:xfrm>
          <a:prstGeom prst="don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9" name="Straight Arrow Connector 78"/>
          <p:cNvCxnSpPr>
            <a:stCxn id="13" idx="5"/>
            <a:endCxn id="78" idx="1"/>
          </p:cNvCxnSpPr>
          <p:nvPr/>
        </p:nvCxnSpPr>
        <p:spPr>
          <a:xfrm rot="16200000" flipH="1">
            <a:off x="7264678" y="2402044"/>
            <a:ext cx="444576" cy="2741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itle 76"/>
          <p:cNvSpPr>
            <a:spLocks noGrp="1"/>
          </p:cNvSpPr>
          <p:nvPr>
            <p:ph type="title"/>
          </p:nvPr>
        </p:nvSpPr>
        <p:spPr>
          <a:xfrm>
            <a:off x="443089" y="288749"/>
            <a:ext cx="8229600" cy="1143000"/>
          </a:xfrm>
        </p:spPr>
        <p:txBody>
          <a:bodyPr/>
          <a:lstStyle/>
          <a:p>
            <a:r>
              <a:rPr lang="en-US" dirty="0" smtClean="0"/>
              <a:t>Shape Invariant</a:t>
            </a:r>
            <a:endParaRPr lang="en-US" dirty="0"/>
          </a:p>
        </p:txBody>
      </p:sp>
      <p:sp>
        <p:nvSpPr>
          <p:cNvPr id="80" name="Date Placeholder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1" name="Slide Number Placeholder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82" name="Footer Placeholder 8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513077" y="3471333"/>
            <a:ext cx="1954608" cy="2320140"/>
            <a:chOff x="718581" y="364849"/>
            <a:chExt cx="1954608" cy="2320140"/>
          </a:xfrm>
        </p:grpSpPr>
        <p:sp>
          <p:nvSpPr>
            <p:cNvPr id="46" name="Donut 45"/>
            <p:cNvSpPr/>
            <p:nvPr/>
          </p:nvSpPr>
          <p:spPr>
            <a:xfrm>
              <a:off x="1513077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49" idx="5"/>
              <a:endCxn id="46" idx="1"/>
            </p:cNvCxnSpPr>
            <p:nvPr/>
          </p:nvCxnSpPr>
          <p:spPr>
            <a:xfrm rot="16200000" flipH="1">
              <a:off x="1246246" y="1715416"/>
              <a:ext cx="474859" cy="1222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Donut 47"/>
            <p:cNvSpPr/>
            <p:nvPr/>
          </p:nvSpPr>
          <p:spPr>
            <a:xfrm>
              <a:off x="1679701" y="734181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Donut 48"/>
            <p:cNvSpPr/>
            <p:nvPr/>
          </p:nvSpPr>
          <p:spPr>
            <a:xfrm>
              <a:off x="1237804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Donut 49"/>
            <p:cNvSpPr/>
            <p:nvPr/>
          </p:nvSpPr>
          <p:spPr>
            <a:xfrm>
              <a:off x="2155060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Donut 50"/>
            <p:cNvSpPr/>
            <p:nvPr/>
          </p:nvSpPr>
          <p:spPr>
            <a:xfrm>
              <a:off x="777748" y="1946325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rot="5400000">
              <a:off x="1355191" y="1001474"/>
              <a:ext cx="444575" cy="3041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49" idx="3"/>
              <a:endCxn id="51" idx="7"/>
            </p:cNvCxnSpPr>
            <p:nvPr/>
          </p:nvCxnSpPr>
          <p:spPr>
            <a:xfrm rot="5400000">
              <a:off x="895488" y="1606119"/>
              <a:ext cx="441047" cy="3069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8" idx="5"/>
              <a:endCxn id="50" idx="1"/>
            </p:cNvCxnSpPr>
            <p:nvPr/>
          </p:nvCxnSpPr>
          <p:spPr>
            <a:xfrm rot="16200000" flipH="1">
              <a:off x="1803328" y="992395"/>
              <a:ext cx="444575" cy="322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Donut 56"/>
            <p:cNvSpPr/>
            <p:nvPr/>
          </p:nvSpPr>
          <p:spPr>
            <a:xfrm>
              <a:off x="1864469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9" name="Straight Arrow Connector 58"/>
            <p:cNvCxnSpPr>
              <a:stCxn id="50" idx="3"/>
              <a:endCxn id="57" idx="7"/>
            </p:cNvCxnSpPr>
            <p:nvPr/>
          </p:nvCxnSpPr>
          <p:spPr>
            <a:xfrm rot="5400000">
              <a:off x="1880570" y="1707757"/>
              <a:ext cx="474859" cy="1375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1648396" y="364849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936144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371529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454273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837002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71858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181666" y="3471333"/>
            <a:ext cx="2104740" cy="2320140"/>
            <a:chOff x="718581" y="364849"/>
            <a:chExt cx="2104740" cy="2320140"/>
          </a:xfrm>
        </p:grpSpPr>
        <p:sp>
          <p:nvSpPr>
            <p:cNvPr id="21" name="Donut 20"/>
            <p:cNvSpPr/>
            <p:nvPr/>
          </p:nvSpPr>
          <p:spPr>
            <a:xfrm>
              <a:off x="1513077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2" name="Straight Arrow Connector 21"/>
            <p:cNvCxnSpPr>
              <a:stCxn id="24" idx="5"/>
              <a:endCxn id="21" idx="1"/>
            </p:cNvCxnSpPr>
            <p:nvPr/>
          </p:nvCxnSpPr>
          <p:spPr>
            <a:xfrm rot="16200000" flipH="1">
              <a:off x="1246246" y="1715416"/>
              <a:ext cx="474859" cy="1222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Donut 22"/>
            <p:cNvSpPr/>
            <p:nvPr/>
          </p:nvSpPr>
          <p:spPr>
            <a:xfrm>
              <a:off x="1679701" y="734181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Donut 23"/>
            <p:cNvSpPr/>
            <p:nvPr/>
          </p:nvSpPr>
          <p:spPr>
            <a:xfrm>
              <a:off x="1237804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Donut 24"/>
            <p:cNvSpPr/>
            <p:nvPr/>
          </p:nvSpPr>
          <p:spPr>
            <a:xfrm>
              <a:off x="2155060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" name="Donut 25"/>
            <p:cNvSpPr/>
            <p:nvPr/>
          </p:nvSpPr>
          <p:spPr>
            <a:xfrm>
              <a:off x="777748" y="1946325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5400000">
              <a:off x="1355191" y="1001474"/>
              <a:ext cx="444575" cy="3041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3"/>
              <a:endCxn id="26" idx="7"/>
            </p:cNvCxnSpPr>
            <p:nvPr/>
          </p:nvCxnSpPr>
          <p:spPr>
            <a:xfrm rot="5400000">
              <a:off x="895488" y="1606119"/>
              <a:ext cx="441047" cy="3069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5"/>
              <a:endCxn id="25" idx="1"/>
            </p:cNvCxnSpPr>
            <p:nvPr/>
          </p:nvCxnSpPr>
          <p:spPr>
            <a:xfrm rot="16200000" flipH="1">
              <a:off x="1803328" y="992395"/>
              <a:ext cx="444575" cy="322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Donut 29"/>
            <p:cNvSpPr/>
            <p:nvPr/>
          </p:nvSpPr>
          <p:spPr>
            <a:xfrm>
              <a:off x="1864469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Arrow Connector 30"/>
            <p:cNvCxnSpPr>
              <a:stCxn id="25" idx="3"/>
              <a:endCxn id="30" idx="7"/>
            </p:cNvCxnSpPr>
            <p:nvPr/>
          </p:nvCxnSpPr>
          <p:spPr>
            <a:xfrm rot="5400000">
              <a:off x="1880570" y="1707757"/>
              <a:ext cx="474859" cy="1375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1648396" y="364849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936144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371529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454273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837002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1858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38" name="Donut 37"/>
            <p:cNvSpPr/>
            <p:nvPr/>
          </p:nvSpPr>
          <p:spPr>
            <a:xfrm>
              <a:off x="2564954" y="1980138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Arrow Connector 38"/>
            <p:cNvCxnSpPr>
              <a:stCxn id="25" idx="5"/>
              <a:endCxn id="38" idx="1"/>
            </p:cNvCxnSpPr>
            <p:nvPr/>
          </p:nvCxnSpPr>
          <p:spPr>
            <a:xfrm rot="16200000" flipH="1">
              <a:off x="2230811" y="1648106"/>
              <a:ext cx="474860" cy="256827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252166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42" name="Title 4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into Heap</a:t>
            </a:r>
            <a:endParaRPr lang="en-US" dirty="0"/>
          </a:p>
        </p:txBody>
      </p:sp>
      <p:sp>
        <p:nvSpPr>
          <p:cNvPr id="43" name="Content Placeholder 4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shape invariant, know where new element should go</a:t>
            </a:r>
          </a:p>
          <a:p>
            <a:r>
              <a:rPr lang="en-US" dirty="0" smtClean="0"/>
              <a:t>Now have to restore ordering invariant</a:t>
            </a:r>
            <a:endParaRPr lang="en-US" dirty="0"/>
          </a:p>
        </p:txBody>
      </p:sp>
      <p:sp>
        <p:nvSpPr>
          <p:cNvPr id="44" name="Date Placeholder 4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2" name="Footer Placeholder 5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ontent Placeholder 4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Order invariant satisfied, </a:t>
            </a:r>
            <a:r>
              <a:rPr lang="en-US" dirty="0" smtClean="0">
                <a:solidFill>
                  <a:schemeClr val="accent2"/>
                </a:solidFill>
              </a:rPr>
              <a:t>except</a:t>
            </a:r>
            <a:r>
              <a:rPr lang="en-US" dirty="0" smtClean="0"/>
              <a:t> between new node and its parent (“looking up”)</a:t>
            </a:r>
          </a:p>
          <a:p>
            <a:r>
              <a:rPr lang="en-US" dirty="0" smtClean="0"/>
              <a:t>Swapping with parent will restore locally</a:t>
            </a:r>
          </a:p>
          <a:p>
            <a:r>
              <a:rPr lang="en-US" dirty="0" smtClean="0"/>
              <a:t>Parent may now violate invariant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5585816" y="3823129"/>
            <a:ext cx="2104740" cy="2320140"/>
            <a:chOff x="718581" y="364849"/>
            <a:chExt cx="2104740" cy="2320140"/>
          </a:xfrm>
        </p:grpSpPr>
        <p:sp>
          <p:nvSpPr>
            <p:cNvPr id="46" name="Donut 45"/>
            <p:cNvSpPr/>
            <p:nvPr/>
          </p:nvSpPr>
          <p:spPr>
            <a:xfrm>
              <a:off x="1513077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49" idx="5"/>
              <a:endCxn id="46" idx="1"/>
            </p:cNvCxnSpPr>
            <p:nvPr/>
          </p:nvCxnSpPr>
          <p:spPr>
            <a:xfrm rot="16200000" flipH="1">
              <a:off x="1246246" y="1715416"/>
              <a:ext cx="474859" cy="1222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Donut 47"/>
            <p:cNvSpPr/>
            <p:nvPr/>
          </p:nvSpPr>
          <p:spPr>
            <a:xfrm>
              <a:off x="1679701" y="734181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Donut 48"/>
            <p:cNvSpPr/>
            <p:nvPr/>
          </p:nvSpPr>
          <p:spPr>
            <a:xfrm>
              <a:off x="1237804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Donut 49"/>
            <p:cNvSpPr/>
            <p:nvPr/>
          </p:nvSpPr>
          <p:spPr>
            <a:xfrm>
              <a:off x="2155060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Donut 50"/>
            <p:cNvSpPr/>
            <p:nvPr/>
          </p:nvSpPr>
          <p:spPr>
            <a:xfrm>
              <a:off x="777748" y="1946325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rot="5400000">
              <a:off x="1355191" y="1001474"/>
              <a:ext cx="444575" cy="3041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49" idx="3"/>
              <a:endCxn id="51" idx="7"/>
            </p:cNvCxnSpPr>
            <p:nvPr/>
          </p:nvCxnSpPr>
          <p:spPr>
            <a:xfrm rot="5400000">
              <a:off x="895488" y="1606119"/>
              <a:ext cx="441047" cy="3069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8" idx="5"/>
              <a:endCxn id="50" idx="1"/>
            </p:cNvCxnSpPr>
            <p:nvPr/>
          </p:nvCxnSpPr>
          <p:spPr>
            <a:xfrm rot="16200000" flipH="1">
              <a:off x="1803328" y="992395"/>
              <a:ext cx="444575" cy="322292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Donut 56"/>
            <p:cNvSpPr/>
            <p:nvPr/>
          </p:nvSpPr>
          <p:spPr>
            <a:xfrm>
              <a:off x="1864469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9" name="Straight Arrow Connector 58"/>
            <p:cNvCxnSpPr>
              <a:stCxn id="50" idx="3"/>
              <a:endCxn id="57" idx="7"/>
            </p:cNvCxnSpPr>
            <p:nvPr/>
          </p:nvCxnSpPr>
          <p:spPr>
            <a:xfrm rot="5400000">
              <a:off x="1880570" y="1707757"/>
              <a:ext cx="474859" cy="1375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1648396" y="364849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936144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371529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454273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837002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71858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88" name="Donut 87"/>
            <p:cNvSpPr/>
            <p:nvPr/>
          </p:nvSpPr>
          <p:spPr>
            <a:xfrm>
              <a:off x="2564954" y="1980138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0" name="Straight Arrow Connector 89"/>
            <p:cNvCxnSpPr>
              <a:stCxn id="50" idx="5"/>
              <a:endCxn id="88" idx="1"/>
            </p:cNvCxnSpPr>
            <p:nvPr/>
          </p:nvCxnSpPr>
          <p:spPr>
            <a:xfrm rot="16200000" flipH="1">
              <a:off x="2230811" y="1648106"/>
              <a:ext cx="474860" cy="256827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252166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28794" y="3823129"/>
            <a:ext cx="2104740" cy="2320140"/>
            <a:chOff x="718581" y="364849"/>
            <a:chExt cx="2104740" cy="2320140"/>
          </a:xfrm>
        </p:grpSpPr>
        <p:sp>
          <p:nvSpPr>
            <p:cNvPr id="24" name="Donut 23"/>
            <p:cNvSpPr/>
            <p:nvPr/>
          </p:nvSpPr>
          <p:spPr>
            <a:xfrm>
              <a:off x="1513077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Arrow Connector 24"/>
            <p:cNvCxnSpPr>
              <a:stCxn id="27" idx="5"/>
              <a:endCxn id="24" idx="1"/>
            </p:cNvCxnSpPr>
            <p:nvPr/>
          </p:nvCxnSpPr>
          <p:spPr>
            <a:xfrm rot="16200000" flipH="1">
              <a:off x="1246246" y="1715416"/>
              <a:ext cx="474859" cy="1222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onut 25"/>
            <p:cNvSpPr/>
            <p:nvPr/>
          </p:nvSpPr>
          <p:spPr>
            <a:xfrm>
              <a:off x="1679701" y="734181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Donut 26"/>
            <p:cNvSpPr/>
            <p:nvPr/>
          </p:nvSpPr>
          <p:spPr>
            <a:xfrm>
              <a:off x="1237804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/>
          </p:nvSpPr>
          <p:spPr>
            <a:xfrm>
              <a:off x="2155060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Donut 28"/>
            <p:cNvSpPr/>
            <p:nvPr/>
          </p:nvSpPr>
          <p:spPr>
            <a:xfrm>
              <a:off x="777748" y="1946325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5400000">
              <a:off x="1355191" y="1001474"/>
              <a:ext cx="444575" cy="3041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7" idx="3"/>
              <a:endCxn id="29" idx="7"/>
            </p:cNvCxnSpPr>
            <p:nvPr/>
          </p:nvCxnSpPr>
          <p:spPr>
            <a:xfrm rot="5400000">
              <a:off x="895488" y="1606119"/>
              <a:ext cx="441047" cy="3069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6" idx="5"/>
              <a:endCxn id="28" idx="1"/>
            </p:cNvCxnSpPr>
            <p:nvPr/>
          </p:nvCxnSpPr>
          <p:spPr>
            <a:xfrm rot="16200000" flipH="1">
              <a:off x="1803328" y="992395"/>
              <a:ext cx="444575" cy="322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Donut 32"/>
            <p:cNvSpPr/>
            <p:nvPr/>
          </p:nvSpPr>
          <p:spPr>
            <a:xfrm>
              <a:off x="1864469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4" name="Straight Arrow Connector 33"/>
            <p:cNvCxnSpPr>
              <a:stCxn id="28" idx="3"/>
              <a:endCxn id="33" idx="7"/>
            </p:cNvCxnSpPr>
            <p:nvPr/>
          </p:nvCxnSpPr>
          <p:spPr>
            <a:xfrm rot="5400000">
              <a:off x="1880570" y="1707757"/>
              <a:ext cx="474859" cy="1375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648396" y="364849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36144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371529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454273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837002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1858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41" name="Donut 40"/>
            <p:cNvSpPr/>
            <p:nvPr/>
          </p:nvSpPr>
          <p:spPr>
            <a:xfrm>
              <a:off x="2564954" y="1980138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42" name="Straight Arrow Connector 41"/>
            <p:cNvCxnSpPr>
              <a:stCxn id="28" idx="5"/>
              <a:endCxn id="41" idx="1"/>
            </p:cNvCxnSpPr>
            <p:nvPr/>
          </p:nvCxnSpPr>
          <p:spPr>
            <a:xfrm rot="16200000" flipH="1">
              <a:off x="2230811" y="1648106"/>
              <a:ext cx="474860" cy="256827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252166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44" name="Title 4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Sifting Up</a:t>
            </a:r>
            <a:endParaRPr lang="en-US" dirty="0"/>
          </a:p>
        </p:txBody>
      </p: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8" name="Footer Placeholder 5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5755385" y="3908778"/>
            <a:ext cx="2104740" cy="2320140"/>
            <a:chOff x="718581" y="364849"/>
            <a:chExt cx="2104740" cy="2320140"/>
          </a:xfrm>
        </p:grpSpPr>
        <p:sp>
          <p:nvSpPr>
            <p:cNvPr id="46" name="Donut 45"/>
            <p:cNvSpPr/>
            <p:nvPr/>
          </p:nvSpPr>
          <p:spPr>
            <a:xfrm>
              <a:off x="1513077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49" idx="5"/>
              <a:endCxn id="46" idx="1"/>
            </p:cNvCxnSpPr>
            <p:nvPr/>
          </p:nvCxnSpPr>
          <p:spPr>
            <a:xfrm rot="16200000" flipH="1">
              <a:off x="1246246" y="1715416"/>
              <a:ext cx="474859" cy="1222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Donut 47"/>
            <p:cNvSpPr/>
            <p:nvPr/>
          </p:nvSpPr>
          <p:spPr>
            <a:xfrm>
              <a:off x="1679701" y="734181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Donut 48"/>
            <p:cNvSpPr/>
            <p:nvPr/>
          </p:nvSpPr>
          <p:spPr>
            <a:xfrm>
              <a:off x="1237804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Donut 49"/>
            <p:cNvSpPr/>
            <p:nvPr/>
          </p:nvSpPr>
          <p:spPr>
            <a:xfrm>
              <a:off x="2155060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Donut 50"/>
            <p:cNvSpPr/>
            <p:nvPr/>
          </p:nvSpPr>
          <p:spPr>
            <a:xfrm>
              <a:off x="777748" y="1946325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rot="5400000">
              <a:off x="1355191" y="1001474"/>
              <a:ext cx="444575" cy="3041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49" idx="3"/>
              <a:endCxn id="51" idx="7"/>
            </p:cNvCxnSpPr>
            <p:nvPr/>
          </p:nvCxnSpPr>
          <p:spPr>
            <a:xfrm rot="5400000">
              <a:off x="895488" y="1606119"/>
              <a:ext cx="441047" cy="3069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8" idx="5"/>
              <a:endCxn id="50" idx="1"/>
            </p:cNvCxnSpPr>
            <p:nvPr/>
          </p:nvCxnSpPr>
          <p:spPr>
            <a:xfrm rot="16200000" flipH="1">
              <a:off x="1803328" y="992395"/>
              <a:ext cx="444575" cy="322292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Donut 56"/>
            <p:cNvSpPr/>
            <p:nvPr/>
          </p:nvSpPr>
          <p:spPr>
            <a:xfrm>
              <a:off x="1864469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9" name="Straight Arrow Connector 58"/>
            <p:cNvCxnSpPr>
              <a:stCxn id="50" idx="3"/>
              <a:endCxn id="57" idx="7"/>
            </p:cNvCxnSpPr>
            <p:nvPr/>
          </p:nvCxnSpPr>
          <p:spPr>
            <a:xfrm rot="5400000">
              <a:off x="1880570" y="1707757"/>
              <a:ext cx="474859" cy="1375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1648396" y="364849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936144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371529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454273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837002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71858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88" name="Donut 87"/>
            <p:cNvSpPr/>
            <p:nvPr/>
          </p:nvSpPr>
          <p:spPr>
            <a:xfrm>
              <a:off x="2564954" y="1980138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0" name="Straight Arrow Connector 89"/>
            <p:cNvCxnSpPr>
              <a:stCxn id="50" idx="5"/>
              <a:endCxn id="88" idx="1"/>
            </p:cNvCxnSpPr>
            <p:nvPr/>
          </p:nvCxnSpPr>
          <p:spPr>
            <a:xfrm rot="16200000" flipH="1">
              <a:off x="2230811" y="1648106"/>
              <a:ext cx="474860" cy="256827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252166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434007" y="3908778"/>
            <a:ext cx="2104740" cy="2320140"/>
            <a:chOff x="718581" y="364849"/>
            <a:chExt cx="2104740" cy="2320140"/>
          </a:xfrm>
        </p:grpSpPr>
        <p:sp>
          <p:nvSpPr>
            <p:cNvPr id="24" name="Donut 23"/>
            <p:cNvSpPr/>
            <p:nvPr/>
          </p:nvSpPr>
          <p:spPr>
            <a:xfrm>
              <a:off x="1513077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Arrow Connector 24"/>
            <p:cNvCxnSpPr>
              <a:stCxn id="27" idx="5"/>
              <a:endCxn id="24" idx="1"/>
            </p:cNvCxnSpPr>
            <p:nvPr/>
          </p:nvCxnSpPr>
          <p:spPr>
            <a:xfrm rot="16200000" flipH="1">
              <a:off x="1246246" y="1715416"/>
              <a:ext cx="474859" cy="1222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onut 25"/>
            <p:cNvSpPr/>
            <p:nvPr/>
          </p:nvSpPr>
          <p:spPr>
            <a:xfrm>
              <a:off x="1679701" y="734181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Donut 26"/>
            <p:cNvSpPr/>
            <p:nvPr/>
          </p:nvSpPr>
          <p:spPr>
            <a:xfrm>
              <a:off x="1237804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/>
          </p:nvSpPr>
          <p:spPr>
            <a:xfrm>
              <a:off x="2155060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Donut 28"/>
            <p:cNvSpPr/>
            <p:nvPr/>
          </p:nvSpPr>
          <p:spPr>
            <a:xfrm>
              <a:off x="777748" y="1946325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5400000">
              <a:off x="1355191" y="1001474"/>
              <a:ext cx="444575" cy="3041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7" idx="3"/>
              <a:endCxn id="29" idx="7"/>
            </p:cNvCxnSpPr>
            <p:nvPr/>
          </p:nvCxnSpPr>
          <p:spPr>
            <a:xfrm rot="5400000">
              <a:off x="895488" y="1606119"/>
              <a:ext cx="441047" cy="3069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6" idx="5"/>
              <a:endCxn id="28" idx="1"/>
            </p:cNvCxnSpPr>
            <p:nvPr/>
          </p:nvCxnSpPr>
          <p:spPr>
            <a:xfrm rot="16200000" flipH="1">
              <a:off x="1803328" y="992395"/>
              <a:ext cx="444575" cy="322292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Donut 32"/>
            <p:cNvSpPr/>
            <p:nvPr/>
          </p:nvSpPr>
          <p:spPr>
            <a:xfrm>
              <a:off x="1864469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4" name="Straight Arrow Connector 33"/>
            <p:cNvCxnSpPr>
              <a:stCxn id="28" idx="3"/>
              <a:endCxn id="33" idx="7"/>
            </p:cNvCxnSpPr>
            <p:nvPr/>
          </p:nvCxnSpPr>
          <p:spPr>
            <a:xfrm rot="5400000">
              <a:off x="1880570" y="1707757"/>
              <a:ext cx="474859" cy="1375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648396" y="364849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36144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371529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454273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837002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1858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41" name="Donut 40"/>
            <p:cNvSpPr/>
            <p:nvPr/>
          </p:nvSpPr>
          <p:spPr>
            <a:xfrm>
              <a:off x="2564954" y="1980138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42" name="Straight Arrow Connector 41"/>
            <p:cNvCxnSpPr>
              <a:stCxn id="28" idx="5"/>
              <a:endCxn id="41" idx="1"/>
            </p:cNvCxnSpPr>
            <p:nvPr/>
          </p:nvCxnSpPr>
          <p:spPr>
            <a:xfrm rot="16200000" flipH="1">
              <a:off x="2230811" y="1648106"/>
              <a:ext cx="474860" cy="256827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252166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</p:grpSp>
      <p:sp>
        <p:nvSpPr>
          <p:cNvPr id="44" name="Title 4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Invariant Restored</a:t>
            </a:r>
            <a:endParaRPr lang="en-US" dirty="0"/>
          </a:p>
        </p:txBody>
      </p:sp>
      <p:sp>
        <p:nvSpPr>
          <p:cNvPr id="45" name="Content Placeholder 4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reaching root (no parent!), ordering invariant restored everywhere</a:t>
            </a:r>
          </a:p>
          <a:p>
            <a:r>
              <a:rPr lang="en-US" dirty="0" smtClean="0"/>
              <a:t>We have a valid heap!</a:t>
            </a:r>
            <a:endParaRPr lang="en-US" dirty="0"/>
          </a:p>
        </p:txBody>
      </p: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8" name="Footer Placeholder 5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requires </a:t>
            </a:r>
            <a:r>
              <a:rPr lang="en-US" dirty="0" err="1" smtClean="0"/>
              <a:t>O(log(n</a:t>
            </a:r>
            <a:r>
              <a:rPr lang="en-US" dirty="0" smtClean="0"/>
              <a:t>)) swaps in worst case</a:t>
            </a:r>
          </a:p>
          <a:p>
            <a:r>
              <a:rPr lang="en-US" dirty="0" smtClean="0"/>
              <a:t>Logarithmic thinking: complete binary tree with </a:t>
            </a:r>
            <a:r>
              <a:rPr lang="en-US" dirty="0" err="1" smtClean="0"/>
              <a:t>n</a:t>
            </a:r>
            <a:r>
              <a:rPr lang="en-US" dirty="0" smtClean="0"/>
              <a:t> elements has 1+log(n) levels</a:t>
            </a:r>
          </a:p>
          <a:p>
            <a:r>
              <a:rPr lang="en-US" dirty="0" smtClean="0"/>
              <a:t>Delete min also </a:t>
            </a:r>
            <a:r>
              <a:rPr lang="en-US" dirty="0" err="1" smtClean="0"/>
              <a:t>O(log(n</a:t>
            </a:r>
            <a:r>
              <a:rPr lang="en-US" dirty="0" smtClean="0"/>
              <a:t>)), omitted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ontent Placeholder 4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Exploit shape invariant</a:t>
            </a:r>
          </a:p>
          <a:p>
            <a:r>
              <a:rPr lang="en-US" dirty="0" smtClean="0"/>
              <a:t>Binary numbering system for nodes, root is 1</a:t>
            </a:r>
          </a:p>
          <a:p>
            <a:r>
              <a:rPr lang="en-US" dirty="0" smtClean="0"/>
              <a:t>Left child is n0 = 2*</a:t>
            </a:r>
            <a:r>
              <a:rPr lang="en-US" dirty="0" err="1" smtClean="0"/>
              <a:t>n</a:t>
            </a:r>
            <a:r>
              <a:rPr lang="en-US" dirty="0" smtClean="0"/>
              <a:t>; right child is n1 = 2*n+1</a:t>
            </a:r>
          </a:p>
          <a:p>
            <a:r>
              <a:rPr lang="en-US" dirty="0" smtClean="0"/>
              <a:t>Parent is at n/2; 0 is unused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1237804" y="3893441"/>
            <a:ext cx="2353159" cy="2320140"/>
            <a:chOff x="588702" y="364849"/>
            <a:chExt cx="2353159" cy="2320140"/>
          </a:xfrm>
        </p:grpSpPr>
        <p:sp>
          <p:nvSpPr>
            <p:cNvPr id="46" name="Donut 45"/>
            <p:cNvSpPr/>
            <p:nvPr/>
          </p:nvSpPr>
          <p:spPr>
            <a:xfrm>
              <a:off x="1513077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49" idx="5"/>
              <a:endCxn id="46" idx="1"/>
            </p:cNvCxnSpPr>
            <p:nvPr/>
          </p:nvCxnSpPr>
          <p:spPr>
            <a:xfrm rot="16200000" flipH="1">
              <a:off x="1246246" y="1715416"/>
              <a:ext cx="474859" cy="1222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Donut 47"/>
            <p:cNvSpPr/>
            <p:nvPr/>
          </p:nvSpPr>
          <p:spPr>
            <a:xfrm>
              <a:off x="1679701" y="734181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Donut 48"/>
            <p:cNvSpPr/>
            <p:nvPr/>
          </p:nvSpPr>
          <p:spPr>
            <a:xfrm>
              <a:off x="1237804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Donut 49"/>
            <p:cNvSpPr/>
            <p:nvPr/>
          </p:nvSpPr>
          <p:spPr>
            <a:xfrm>
              <a:off x="2155060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Donut 50"/>
            <p:cNvSpPr/>
            <p:nvPr/>
          </p:nvSpPr>
          <p:spPr>
            <a:xfrm>
              <a:off x="777748" y="1946325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rot="5400000">
              <a:off x="1355191" y="1001474"/>
              <a:ext cx="444575" cy="3041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49" idx="3"/>
              <a:endCxn id="51" idx="7"/>
            </p:cNvCxnSpPr>
            <p:nvPr/>
          </p:nvCxnSpPr>
          <p:spPr>
            <a:xfrm rot="5400000">
              <a:off x="895488" y="1606119"/>
              <a:ext cx="441047" cy="3069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8" idx="5"/>
              <a:endCxn id="50" idx="1"/>
            </p:cNvCxnSpPr>
            <p:nvPr/>
          </p:nvCxnSpPr>
          <p:spPr>
            <a:xfrm rot="16200000" flipH="1">
              <a:off x="1803328" y="992395"/>
              <a:ext cx="444575" cy="322292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Donut 56"/>
            <p:cNvSpPr/>
            <p:nvPr/>
          </p:nvSpPr>
          <p:spPr>
            <a:xfrm>
              <a:off x="1864469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9" name="Straight Arrow Connector 58"/>
            <p:cNvCxnSpPr>
              <a:stCxn id="50" idx="3"/>
              <a:endCxn id="57" idx="7"/>
            </p:cNvCxnSpPr>
            <p:nvPr/>
          </p:nvCxnSpPr>
          <p:spPr>
            <a:xfrm rot="5400000">
              <a:off x="1880570" y="1707757"/>
              <a:ext cx="474859" cy="1375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1648396" y="364849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936144" y="1006497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371529" y="1006497"/>
              <a:ext cx="4186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295532" y="2315657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101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750416" y="2315657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110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88702" y="2315657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  <p:sp>
          <p:nvSpPr>
            <p:cNvPr id="88" name="Donut 87"/>
            <p:cNvSpPr/>
            <p:nvPr/>
          </p:nvSpPr>
          <p:spPr>
            <a:xfrm>
              <a:off x="2564954" y="1980138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0" name="Straight Arrow Connector 89"/>
            <p:cNvCxnSpPr>
              <a:stCxn id="50" idx="5"/>
              <a:endCxn id="88" idx="1"/>
            </p:cNvCxnSpPr>
            <p:nvPr/>
          </p:nvCxnSpPr>
          <p:spPr>
            <a:xfrm rot="16200000" flipH="1">
              <a:off x="2230811" y="1648106"/>
              <a:ext cx="474860" cy="256827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2406213" y="2315657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111</a:t>
              </a:r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699739" y="3893441"/>
            <a:ext cx="2104740" cy="2320140"/>
            <a:chOff x="718581" y="364849"/>
            <a:chExt cx="2104740" cy="2320140"/>
          </a:xfrm>
        </p:grpSpPr>
        <p:sp>
          <p:nvSpPr>
            <p:cNvPr id="23" name="Donut 22"/>
            <p:cNvSpPr/>
            <p:nvPr/>
          </p:nvSpPr>
          <p:spPr>
            <a:xfrm>
              <a:off x="1513077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Arrow Connector 23"/>
            <p:cNvCxnSpPr>
              <a:stCxn id="26" idx="5"/>
              <a:endCxn id="23" idx="1"/>
            </p:cNvCxnSpPr>
            <p:nvPr/>
          </p:nvCxnSpPr>
          <p:spPr>
            <a:xfrm rot="16200000" flipH="1">
              <a:off x="1246246" y="1715416"/>
              <a:ext cx="474859" cy="1222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Donut 24"/>
            <p:cNvSpPr/>
            <p:nvPr/>
          </p:nvSpPr>
          <p:spPr>
            <a:xfrm>
              <a:off x="1679701" y="734181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" name="Donut 25"/>
            <p:cNvSpPr/>
            <p:nvPr/>
          </p:nvSpPr>
          <p:spPr>
            <a:xfrm>
              <a:off x="1237804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Donut 26"/>
            <p:cNvSpPr/>
            <p:nvPr/>
          </p:nvSpPr>
          <p:spPr>
            <a:xfrm>
              <a:off x="2155060" y="134201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/>
          </p:nvSpPr>
          <p:spPr>
            <a:xfrm>
              <a:off x="777748" y="1946325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5400000">
              <a:off x="1355191" y="1001474"/>
              <a:ext cx="444575" cy="30413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6" idx="3"/>
              <a:endCxn id="28" idx="7"/>
            </p:cNvCxnSpPr>
            <p:nvPr/>
          </p:nvCxnSpPr>
          <p:spPr>
            <a:xfrm rot="5400000">
              <a:off x="895488" y="1606119"/>
              <a:ext cx="441047" cy="3069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5" idx="5"/>
              <a:endCxn id="27" idx="1"/>
            </p:cNvCxnSpPr>
            <p:nvPr/>
          </p:nvCxnSpPr>
          <p:spPr>
            <a:xfrm rot="16200000" flipH="1">
              <a:off x="1803328" y="992395"/>
              <a:ext cx="444575" cy="322292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Donut 31"/>
            <p:cNvSpPr/>
            <p:nvPr/>
          </p:nvSpPr>
          <p:spPr>
            <a:xfrm>
              <a:off x="1864469" y="1980137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3" name="Straight Arrow Connector 32"/>
            <p:cNvCxnSpPr>
              <a:stCxn id="27" idx="3"/>
              <a:endCxn id="32" idx="7"/>
            </p:cNvCxnSpPr>
            <p:nvPr/>
          </p:nvCxnSpPr>
          <p:spPr>
            <a:xfrm rot="5400000">
              <a:off x="1880570" y="1707757"/>
              <a:ext cx="474859" cy="1375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1648396" y="364849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936144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371529" y="100649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454273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837002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1858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40" name="Donut 39"/>
            <p:cNvSpPr/>
            <p:nvPr/>
          </p:nvSpPr>
          <p:spPr>
            <a:xfrm>
              <a:off x="2564954" y="1980138"/>
              <a:ext cx="216469" cy="230885"/>
            </a:xfrm>
            <a:prstGeom prst="don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41" name="Straight Arrow Connector 40"/>
            <p:cNvCxnSpPr>
              <a:stCxn id="27" idx="5"/>
              <a:endCxn id="40" idx="1"/>
            </p:cNvCxnSpPr>
            <p:nvPr/>
          </p:nvCxnSpPr>
          <p:spPr>
            <a:xfrm rot="16200000" flipH="1">
              <a:off x="2230811" y="1648106"/>
              <a:ext cx="474860" cy="256827"/>
            </a:xfrm>
            <a:prstGeom prst="straightConnector1">
              <a:avLst/>
            </a:prstGeom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21661" y="2315657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</p:grpSp>
      <p:sp>
        <p:nvSpPr>
          <p:cNvPr id="44" name="Title 4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Heaps as Arrays</a:t>
            </a:r>
            <a:endParaRPr lang="en-US" dirty="0"/>
          </a:p>
        </p:txBody>
      </p: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8" name="Footer Placeholder 5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Heap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735667"/>
            <a:ext cx="8432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heap </a:t>
            </a:r>
            <a:r>
              <a:rPr lang="en-US" dirty="0" err="1" smtClean="0">
                <a:latin typeface="Courier"/>
                <a:cs typeface="Courier"/>
              </a:rPr>
              <a:t>heap_new(int</a:t>
            </a:r>
            <a:r>
              <a:rPr lang="en-US" dirty="0" smtClean="0">
                <a:latin typeface="Courier"/>
                <a:cs typeface="Courier"/>
              </a:rPr>
              <a:t> limit)</a:t>
            </a:r>
          </a:p>
          <a:p>
            <a:r>
              <a:rPr lang="en-US" dirty="0" smtClean="0">
                <a:latin typeface="Courier"/>
                <a:cs typeface="Courier"/>
              </a:rPr>
              <a:t>//@requires 1 &lt;= limit;</a:t>
            </a:r>
          </a:p>
          <a:p>
            <a:r>
              <a:rPr lang="en-US" dirty="0" smtClean="0">
                <a:latin typeface="Courier"/>
                <a:cs typeface="Courier"/>
              </a:rPr>
              <a:t>//@ensures </a:t>
            </a:r>
            <a:r>
              <a:rPr lang="en-US" dirty="0" err="1" smtClean="0">
                <a:latin typeface="Courier"/>
                <a:cs typeface="Courier"/>
              </a:rPr>
              <a:t>is_heap</a:t>
            </a:r>
            <a:r>
              <a:rPr lang="en-US" dirty="0" smtClean="0">
                <a:latin typeface="Courier"/>
                <a:cs typeface="Courier"/>
              </a:rPr>
              <a:t>(\result) &amp;&amp; </a:t>
            </a:r>
            <a:r>
              <a:rPr lang="en-US" dirty="0" err="1" smtClean="0">
                <a:latin typeface="Courier"/>
                <a:cs typeface="Courier"/>
              </a:rPr>
              <a:t>heap_empty</a:t>
            </a:r>
            <a:r>
              <a:rPr lang="en-US" dirty="0" smtClean="0">
                <a:latin typeface="Courier"/>
                <a:cs typeface="Courier"/>
              </a:rPr>
              <a:t>(\result);</a:t>
            </a:r>
          </a:p>
          <a:p>
            <a:r>
              <a:rPr lang="en-US" dirty="0" smtClean="0">
                <a:latin typeface="Courier"/>
                <a:cs typeface="Courier"/>
              </a:rPr>
              <a:t>{</a:t>
            </a:r>
          </a:p>
          <a:p>
            <a:r>
              <a:rPr lang="en-US" dirty="0" smtClean="0">
                <a:latin typeface="Courier"/>
                <a:cs typeface="Courier"/>
              </a:rPr>
              <a:t>  heap H = </a:t>
            </a:r>
            <a:r>
              <a:rPr lang="en-US" dirty="0" err="1" smtClean="0">
                <a:latin typeface="Courier"/>
                <a:cs typeface="Courier"/>
              </a:rPr>
              <a:t>alloc(struct</a:t>
            </a:r>
            <a:r>
              <a:rPr lang="en-US" dirty="0" smtClean="0">
                <a:latin typeface="Courier"/>
                <a:cs typeface="Courier"/>
              </a:rPr>
              <a:t> heap);</a:t>
            </a:r>
          </a:p>
          <a:p>
            <a:r>
              <a:rPr lang="en-US" dirty="0" smtClean="0">
                <a:latin typeface="Courier"/>
                <a:cs typeface="Courier"/>
              </a:rPr>
              <a:t>  H-&gt;limit = limit;</a:t>
            </a:r>
          </a:p>
          <a:p>
            <a:r>
              <a:rPr lang="en-US" dirty="0" smtClean="0">
                <a:latin typeface="Courier"/>
                <a:cs typeface="Courier"/>
              </a:rPr>
              <a:t>  H-&gt;next = 1;</a:t>
            </a:r>
          </a:p>
          <a:p>
            <a:r>
              <a:rPr lang="en-US" dirty="0" smtClean="0">
                <a:latin typeface="Courier"/>
                <a:cs typeface="Courier"/>
              </a:rPr>
              <a:t>  H-&gt;heap = </a:t>
            </a:r>
            <a:r>
              <a:rPr lang="en-US" dirty="0" err="1" smtClean="0">
                <a:latin typeface="Courier"/>
                <a:cs typeface="Courier"/>
              </a:rPr>
              <a:t>alloc_array(int</a:t>
            </a:r>
            <a:r>
              <a:rPr lang="en-US" dirty="0" smtClean="0">
                <a:latin typeface="Courier"/>
                <a:cs typeface="Courier"/>
              </a:rPr>
              <a:t>, limit);</a:t>
            </a:r>
          </a:p>
          <a:p>
            <a:r>
              <a:rPr lang="en-US" dirty="0" smtClean="0">
                <a:latin typeface="Courier"/>
                <a:cs typeface="Courier"/>
              </a:rPr>
              <a:t>  return H;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endParaRPr lang="en-US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5178778"/>
            <a:ext cx="7353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 Pre/</a:t>
            </a:r>
            <a:r>
              <a:rPr lang="en-US" sz="2400" dirty="0" err="1" smtClean="0"/>
              <a:t>postconditions</a:t>
            </a:r>
            <a:r>
              <a:rPr lang="en-US" sz="2400" dirty="0" smtClean="0"/>
              <a:t> are easy to specify and reason about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How to automate?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Almost a Heap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735667"/>
            <a:ext cx="84271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bool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is_heap_except_up(heap</a:t>
            </a:r>
            <a:r>
              <a:rPr lang="en-US" dirty="0" smtClean="0">
                <a:latin typeface="Courier"/>
                <a:cs typeface="Courier"/>
              </a:rPr>
              <a:t> H,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n</a:t>
            </a:r>
            <a:r>
              <a:rPr lang="en-US" dirty="0" smtClean="0">
                <a:latin typeface="Courier"/>
                <a:cs typeface="Courier"/>
              </a:rPr>
              <a:t>)</a:t>
            </a:r>
          </a:p>
          <a:p>
            <a:r>
              <a:rPr lang="en-US" dirty="0" smtClean="0">
                <a:latin typeface="Courier"/>
                <a:cs typeface="Courier"/>
              </a:rPr>
              <a:t>//@requires H != NULL &amp;&amp; \</a:t>
            </a:r>
            <a:r>
              <a:rPr lang="en-US" dirty="0" err="1" smtClean="0">
                <a:latin typeface="Courier"/>
                <a:cs typeface="Courier"/>
              </a:rPr>
              <a:t>length(H</a:t>
            </a:r>
            <a:r>
              <a:rPr lang="en-US" dirty="0" smtClean="0">
                <a:latin typeface="Courier"/>
                <a:cs typeface="Courier"/>
              </a:rPr>
              <a:t>-&gt;heap) == H-&gt;limit;</a:t>
            </a:r>
          </a:p>
          <a:p>
            <a:r>
              <a:rPr lang="en-US" dirty="0" smtClean="0">
                <a:latin typeface="Courier"/>
                <a:cs typeface="Courier"/>
              </a:rPr>
              <a:t>{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latin typeface="Courier"/>
                <a:cs typeface="Courier"/>
              </a:rPr>
              <a:t>  if (!(1 &lt;= H-&gt;next &amp;&amp; H-&gt;next &lt;= H-&gt;limit)) return false;</a:t>
            </a:r>
          </a:p>
          <a:p>
            <a:r>
              <a:rPr lang="en-US" dirty="0" smtClean="0">
                <a:latin typeface="Courier"/>
                <a:cs typeface="Courier"/>
              </a:rPr>
              <a:t>  for 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= 2;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&lt; H-&gt;next;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++)</a:t>
            </a:r>
          </a:p>
          <a:p>
            <a:r>
              <a:rPr lang="en-US" dirty="0" smtClean="0">
                <a:latin typeface="Courier"/>
                <a:cs typeface="Courier"/>
              </a:rPr>
              <a:t>    if (!(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== </a:t>
            </a:r>
            <a:r>
              <a:rPr lang="en-US" dirty="0" err="1" smtClean="0">
                <a:latin typeface="Courier"/>
                <a:cs typeface="Courier"/>
              </a:rPr>
              <a:t>n</a:t>
            </a:r>
            <a:r>
              <a:rPr lang="en-US" dirty="0" smtClean="0">
                <a:latin typeface="Courier"/>
                <a:cs typeface="Courier"/>
              </a:rPr>
              <a:t> || H-&gt;heap[i/2] &lt;= H-&gt;</a:t>
            </a:r>
            <a:r>
              <a:rPr lang="en-US" dirty="0" err="1" smtClean="0">
                <a:latin typeface="Courier"/>
                <a:cs typeface="Courier"/>
              </a:rPr>
              <a:t>heap[i</a:t>
            </a:r>
            <a:r>
              <a:rPr lang="en-US" dirty="0" smtClean="0">
                <a:latin typeface="Courier"/>
                <a:cs typeface="Courier"/>
              </a:rPr>
              <a:t>]))</a:t>
            </a:r>
          </a:p>
          <a:p>
            <a:r>
              <a:rPr lang="en-US" dirty="0" smtClean="0">
                <a:latin typeface="Courier"/>
                <a:cs typeface="Courier"/>
              </a:rPr>
              <a:t>      return false;</a:t>
            </a:r>
          </a:p>
          <a:p>
            <a:r>
              <a:rPr lang="en-US" dirty="0" smtClean="0">
                <a:latin typeface="Courier"/>
                <a:cs typeface="Courier"/>
              </a:rPr>
              <a:t>  return true;</a:t>
            </a:r>
          </a:p>
          <a:p>
            <a:r>
              <a:rPr lang="en-US" dirty="0" smtClean="0">
                <a:latin typeface="Courier"/>
                <a:cs typeface="Courier"/>
              </a:rPr>
              <a:t>} </a:t>
            </a:r>
          </a:p>
          <a:p>
            <a:r>
              <a:rPr lang="en-US" dirty="0" smtClean="0">
                <a:latin typeface="Courier"/>
                <a:cs typeface="Courier"/>
              </a:rPr>
              <a:t>// </a:t>
            </a:r>
            <a:r>
              <a:rPr lang="en-US" dirty="0" err="1" smtClean="0">
                <a:latin typeface="Courier"/>
                <a:cs typeface="Courier"/>
              </a:rPr>
              <a:t>is_heap_except_up(H</a:t>
            </a:r>
            <a:r>
              <a:rPr lang="en-US" dirty="0" smtClean="0">
                <a:latin typeface="Courier"/>
                <a:cs typeface="Courier"/>
              </a:rPr>
              <a:t>, 1) == </a:t>
            </a:r>
            <a:r>
              <a:rPr lang="en-US" dirty="0" err="1" smtClean="0">
                <a:latin typeface="Courier"/>
                <a:cs typeface="Courier"/>
              </a:rPr>
              <a:t>is_heap(H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endParaRPr lang="en-US" dirty="0" smtClean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5178778"/>
            <a:ext cx="66479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 Captures permitted violation precisely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Observation at end for </a:t>
            </a:r>
            <a:r>
              <a:rPr lang="en-US" sz="2400" dirty="0" err="1" smtClean="0"/>
              <a:t>postcondition</a:t>
            </a:r>
            <a:r>
              <a:rPr lang="en-US" sz="2400" dirty="0" smtClean="0"/>
              <a:t> of </a:t>
            </a:r>
            <a:r>
              <a:rPr lang="en-US" sz="2400" dirty="0" err="1" smtClean="0">
                <a:latin typeface="Courier"/>
                <a:cs typeface="Courier"/>
              </a:rPr>
              <a:t>sift_up</a:t>
            </a:r>
            <a:endParaRPr lang="en-US" sz="2400" dirty="0">
              <a:latin typeface="Courier"/>
              <a:cs typeface="Courier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Sifting Up / Restoring Invariant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735667"/>
            <a:ext cx="842715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void </a:t>
            </a:r>
            <a:r>
              <a:rPr lang="en-US" dirty="0" err="1" smtClean="0">
                <a:latin typeface="Courier"/>
                <a:cs typeface="Courier"/>
              </a:rPr>
              <a:t>sift_up(heap</a:t>
            </a:r>
            <a:r>
              <a:rPr lang="en-US" dirty="0" smtClean="0">
                <a:latin typeface="Courier"/>
                <a:cs typeface="Courier"/>
              </a:rPr>
              <a:t> H,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n</a:t>
            </a:r>
            <a:r>
              <a:rPr lang="en-US" dirty="0" smtClean="0">
                <a:latin typeface="Courier"/>
                <a:cs typeface="Courier"/>
              </a:rPr>
              <a:t>)</a:t>
            </a:r>
          </a:p>
          <a:p>
            <a:r>
              <a:rPr lang="en-US" dirty="0" smtClean="0">
                <a:latin typeface="Courier"/>
                <a:cs typeface="Courier"/>
              </a:rPr>
              <a:t>//@requires 1 &lt;= </a:t>
            </a:r>
            <a:r>
              <a:rPr lang="en-US" dirty="0" err="1" smtClean="0">
                <a:latin typeface="Courier"/>
                <a:cs typeface="Courier"/>
              </a:rPr>
              <a:t>n</a:t>
            </a:r>
            <a:r>
              <a:rPr lang="en-US" dirty="0" smtClean="0">
                <a:latin typeface="Courier"/>
                <a:cs typeface="Courier"/>
              </a:rPr>
              <a:t> &amp;&amp; </a:t>
            </a:r>
            <a:r>
              <a:rPr lang="en-US" dirty="0" err="1" smtClean="0">
                <a:latin typeface="Courier"/>
                <a:cs typeface="Courier"/>
              </a:rPr>
              <a:t>n</a:t>
            </a:r>
            <a:r>
              <a:rPr lang="en-US" dirty="0" smtClean="0">
                <a:latin typeface="Courier"/>
                <a:cs typeface="Courier"/>
              </a:rPr>
              <a:t> &lt; H-&gt;limit;</a:t>
            </a:r>
          </a:p>
          <a:p>
            <a:r>
              <a:rPr lang="en-US" dirty="0" smtClean="0">
                <a:latin typeface="Courier"/>
                <a:cs typeface="Courier"/>
              </a:rPr>
              <a:t>//@requires </a:t>
            </a:r>
            <a:r>
              <a:rPr lang="en-US" dirty="0" err="1" smtClean="0">
                <a:latin typeface="Courier"/>
                <a:cs typeface="Courier"/>
              </a:rPr>
              <a:t>is_heap_except_up(H</a:t>
            </a:r>
            <a:r>
              <a:rPr lang="en-US" dirty="0" smtClean="0">
                <a:latin typeface="Courier"/>
                <a:cs typeface="Courier"/>
              </a:rPr>
              <a:t>, </a:t>
            </a:r>
            <a:r>
              <a:rPr lang="en-US" dirty="0" err="1" smtClean="0">
                <a:latin typeface="Courier"/>
                <a:cs typeface="Courier"/>
              </a:rPr>
              <a:t>n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//@ensures </a:t>
            </a:r>
            <a:r>
              <a:rPr lang="en-US" dirty="0" err="1" smtClean="0">
                <a:latin typeface="Courier"/>
                <a:cs typeface="Courier"/>
              </a:rPr>
              <a:t>is_heap(H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{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= </a:t>
            </a:r>
            <a:r>
              <a:rPr lang="en-US" dirty="0" err="1" smtClean="0">
                <a:latin typeface="Courier"/>
                <a:cs typeface="Courier"/>
              </a:rPr>
              <a:t>n</a:t>
            </a:r>
            <a:r>
              <a:rPr lang="en-US" dirty="0" smtClean="0"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latin typeface="Courier"/>
                <a:cs typeface="Courier"/>
              </a:rPr>
              <a:t>  while 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&gt; 1)</a:t>
            </a:r>
          </a:p>
          <a:p>
            <a:r>
              <a:rPr lang="en-US" dirty="0" smtClean="0">
                <a:latin typeface="Courier"/>
                <a:cs typeface="Courier"/>
              </a:rPr>
              <a:t>    //@</a:t>
            </a:r>
            <a:r>
              <a:rPr lang="en-US" dirty="0" err="1" smtClean="0">
                <a:latin typeface="Courier"/>
                <a:cs typeface="Courier"/>
              </a:rPr>
              <a:t>loop_invariant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is_heap_except_up(H</a:t>
            </a:r>
            <a:r>
              <a:rPr lang="en-US" dirty="0" smtClean="0">
                <a:latin typeface="Courier"/>
                <a:cs typeface="Courier"/>
              </a:rPr>
              <a:t>,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    {</a:t>
            </a:r>
          </a:p>
          <a:p>
            <a:r>
              <a:rPr lang="en-US" dirty="0" smtClean="0">
                <a:latin typeface="Courier"/>
                <a:cs typeface="Courier"/>
              </a:rPr>
              <a:t>      if (H-&gt;heap[i/2] &lt;= H-&gt;</a:t>
            </a:r>
            <a:r>
              <a:rPr lang="en-US" dirty="0" err="1" smtClean="0">
                <a:latin typeface="Courier"/>
                <a:cs typeface="Courier"/>
              </a:rPr>
              <a:t>heap[i</a:t>
            </a:r>
            <a:r>
              <a:rPr lang="en-US" dirty="0" smtClean="0">
                <a:latin typeface="Courier"/>
                <a:cs typeface="Courier"/>
              </a:rPr>
              <a:t>]) return;</a:t>
            </a:r>
          </a:p>
          <a:p>
            <a:r>
              <a:rPr lang="en-US" dirty="0" smtClean="0">
                <a:latin typeface="Courier"/>
                <a:cs typeface="Courier"/>
              </a:rPr>
              <a:t>      </a:t>
            </a:r>
            <a:r>
              <a:rPr lang="en-US" dirty="0" err="1" smtClean="0">
                <a:latin typeface="Courier"/>
                <a:cs typeface="Courier"/>
              </a:rPr>
              <a:t>swap(H</a:t>
            </a:r>
            <a:r>
              <a:rPr lang="en-US" dirty="0" smtClean="0">
                <a:latin typeface="Courier"/>
                <a:cs typeface="Courier"/>
              </a:rPr>
              <a:t>-&gt;heap, i/2,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);</a:t>
            </a:r>
          </a:p>
          <a:p>
            <a:r>
              <a:rPr lang="en-US" dirty="0" smtClean="0">
                <a:latin typeface="Courier"/>
                <a:cs typeface="Courier"/>
              </a:rPr>
              <a:t>     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= i/2;</a:t>
            </a:r>
          </a:p>
          <a:p>
            <a:r>
              <a:rPr lang="en-US" dirty="0" smtClean="0">
                <a:latin typeface="Courier"/>
                <a:cs typeface="Courier"/>
              </a:rPr>
              <a:t>    }</a:t>
            </a:r>
          </a:p>
          <a:p>
            <a:r>
              <a:rPr lang="en-US" dirty="0" smtClean="0">
                <a:latin typeface="Courier"/>
                <a:cs typeface="Courier"/>
              </a:rPr>
              <a:t>  //@assert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== 1;</a:t>
            </a:r>
          </a:p>
          <a:p>
            <a:r>
              <a:rPr lang="en-US" dirty="0" smtClean="0">
                <a:latin typeface="Courier"/>
                <a:cs typeface="Courier"/>
              </a:rPr>
              <a:t>  //@assert </a:t>
            </a:r>
            <a:r>
              <a:rPr lang="en-US" dirty="0" err="1" smtClean="0">
                <a:latin typeface="Courier"/>
                <a:cs typeface="Courier"/>
              </a:rPr>
              <a:t>is_heap_except_up(H</a:t>
            </a:r>
            <a:r>
              <a:rPr lang="en-US" dirty="0" smtClean="0">
                <a:latin typeface="Courier"/>
                <a:cs typeface="Courier"/>
              </a:rPr>
              <a:t>, 1);</a:t>
            </a:r>
          </a:p>
          <a:p>
            <a:r>
              <a:rPr lang="en-US" dirty="0" smtClean="0">
                <a:latin typeface="Courier"/>
                <a:cs typeface="Courier"/>
              </a:rPr>
              <a:t>  return;</a:t>
            </a:r>
          </a:p>
          <a:p>
            <a:r>
              <a:rPr lang="en-US" dirty="0" smtClean="0">
                <a:latin typeface="Courier"/>
                <a:cs typeface="Courier"/>
              </a:rPr>
              <a:t>}</a:t>
            </a:r>
          </a:p>
          <a:p>
            <a:endParaRPr lang="en-US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Curriculum Chart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46689" y="1707444"/>
            <a:ext cx="2223686" cy="646331"/>
          </a:xfrm>
          <a:prstGeom prst="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15-</a:t>
            </a:r>
            <a:r>
              <a:rPr lang="en-US" dirty="0" smtClean="0"/>
              <a:t>112 </a:t>
            </a:r>
            <a:r>
              <a:rPr lang="en-US" dirty="0" smtClean="0"/>
              <a:t>Fundamentals</a:t>
            </a:r>
            <a:endParaRPr lang="en-US" dirty="0" smtClean="0"/>
          </a:p>
          <a:p>
            <a:r>
              <a:rPr lang="en-US" dirty="0" smtClean="0"/>
              <a:t>of Programming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56354" y="2898462"/>
            <a:ext cx="2527931" cy="646331"/>
          </a:xfrm>
          <a:prstGeom prst="rect">
            <a:avLst/>
          </a:prstGeom>
          <a:noFill/>
          <a:ln w="76200" cap="flat" cmpd="tri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15-122 Principles of</a:t>
            </a:r>
          </a:p>
          <a:p>
            <a:r>
              <a:rPr lang="en-US" dirty="0" smtClean="0"/>
              <a:t>Imperative Computation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16734" y="2898462"/>
            <a:ext cx="2482621" cy="646331"/>
          </a:xfrm>
          <a:prstGeom prst="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15-150 Principles of</a:t>
            </a:r>
          </a:p>
          <a:p>
            <a:r>
              <a:rPr lang="en-US" dirty="0" smtClean="0"/>
              <a:t>Functional Programming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67181" y="5249333"/>
            <a:ext cx="2106278" cy="646331"/>
          </a:xfrm>
          <a:prstGeom prst="rect">
            <a:avLst/>
          </a:prstGeom>
          <a:noFill/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15-214 Software</a:t>
            </a:r>
          </a:p>
          <a:p>
            <a:r>
              <a:rPr lang="en-US" dirty="0" smtClean="0"/>
              <a:t>System Construction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7232" y="4154393"/>
            <a:ext cx="2086554" cy="646331"/>
          </a:xfrm>
          <a:prstGeom prst="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15-210 Seq. &amp; Par.</a:t>
            </a:r>
          </a:p>
          <a:p>
            <a:r>
              <a:rPr lang="en-US" dirty="0" smtClean="0"/>
              <a:t>Data </a:t>
            </a:r>
            <a:r>
              <a:rPr lang="en-US" dirty="0" err="1" smtClean="0"/>
              <a:t>Structs</a:t>
            </a:r>
            <a:r>
              <a:rPr lang="en-US" dirty="0" smtClean="0"/>
              <a:t>. &amp; </a:t>
            </a:r>
            <a:r>
              <a:rPr lang="en-US" dirty="0" err="1" smtClean="0"/>
              <a:t>Algs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74135" y="4154393"/>
            <a:ext cx="1834419" cy="646331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15-213 Computer</a:t>
            </a:r>
          </a:p>
          <a:p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943215" y="4154393"/>
            <a:ext cx="1967205" cy="646331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15-251 Great Ideas</a:t>
            </a:r>
          </a:p>
          <a:p>
            <a:r>
              <a:rPr lang="en-US" dirty="0" smtClean="0"/>
              <a:t>of Theoretical CS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45807" y="1707444"/>
            <a:ext cx="1762021" cy="646331"/>
          </a:xfrm>
          <a:prstGeom prst="rect">
            <a:avLst/>
          </a:prstGeom>
          <a:noFill/>
          <a:ln w="1270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21-127 Concepts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of Modern Math</a:t>
            </a:r>
          </a:p>
        </p:txBody>
      </p:sp>
      <p:cxnSp>
        <p:nvCxnSpPr>
          <p:cNvPr id="17" name="Straight Arrow Connector 16"/>
          <p:cNvCxnSpPr>
            <a:endCxn id="9" idx="0"/>
          </p:cNvCxnSpPr>
          <p:nvPr/>
        </p:nvCxnSpPr>
        <p:spPr>
          <a:xfrm rot="10800000" flipV="1">
            <a:off x="2720321" y="2353774"/>
            <a:ext cx="1263971" cy="544688"/>
          </a:xfrm>
          <a:prstGeom prst="straightConnector1">
            <a:avLst/>
          </a:prstGeom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0" idx="0"/>
          </p:cNvCxnSpPr>
          <p:nvPr/>
        </p:nvCxnSpPr>
        <p:spPr>
          <a:xfrm>
            <a:off x="5116734" y="2353775"/>
            <a:ext cx="1241311" cy="544687"/>
          </a:xfrm>
          <a:prstGeom prst="straightConnector1">
            <a:avLst/>
          </a:prstGeom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5" idx="2"/>
            <a:endCxn id="14" idx="0"/>
          </p:cNvCxnSpPr>
          <p:nvPr/>
        </p:nvCxnSpPr>
        <p:spPr>
          <a:xfrm rot="5400000">
            <a:off x="7026509" y="3254084"/>
            <a:ext cx="18006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3440958" y="3611066"/>
            <a:ext cx="609600" cy="4770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5050462" y="3611067"/>
            <a:ext cx="609599" cy="4770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3" idx="0"/>
          </p:cNvCxnSpPr>
          <p:nvPr/>
        </p:nvCxnSpPr>
        <p:spPr>
          <a:xfrm rot="10800000" flipV="1">
            <a:off x="1091346" y="3544791"/>
            <a:ext cx="658433" cy="6096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9" idx="2"/>
            <a:endCxn id="11" idx="0"/>
          </p:cNvCxnSpPr>
          <p:nvPr/>
        </p:nvCxnSpPr>
        <p:spPr>
          <a:xfrm rot="5400000">
            <a:off x="1868050" y="4397063"/>
            <a:ext cx="170454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" idx="2"/>
          </p:cNvCxnSpPr>
          <p:nvPr/>
        </p:nvCxnSpPr>
        <p:spPr>
          <a:xfrm rot="16200000" flipH="1">
            <a:off x="5344588" y="4558250"/>
            <a:ext cx="2027709" cy="794"/>
          </a:xfrm>
          <a:prstGeom prst="straightConnector1">
            <a:avLst/>
          </a:prstGeom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11" idx="3"/>
          </p:cNvCxnSpPr>
          <p:nvPr/>
        </p:nvCxnSpPr>
        <p:spPr>
          <a:xfrm rot="10800000">
            <a:off x="3773459" y="5572500"/>
            <a:ext cx="2585380" cy="1"/>
          </a:xfrm>
          <a:prstGeom prst="straightConnector1">
            <a:avLst/>
          </a:prstGeom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37936" y="1384278"/>
            <a:ext cx="1800493" cy="646331"/>
          </a:xfrm>
          <a:prstGeom prst="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15-</a:t>
            </a:r>
            <a:r>
              <a:rPr lang="en-US" dirty="0" smtClean="0"/>
              <a:t>110 </a:t>
            </a:r>
            <a:r>
              <a:rPr lang="en-US" dirty="0" smtClean="0"/>
              <a:t>Principles</a:t>
            </a:r>
            <a:endParaRPr lang="en-US" dirty="0" smtClean="0"/>
          </a:p>
          <a:p>
            <a:r>
              <a:rPr lang="en-US" dirty="0" smtClean="0"/>
              <a:t>of Computing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Guiding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Computational thinking and programming must go hand-in-</a:t>
            </a:r>
            <a:r>
              <a:rPr lang="en-US" dirty="0" smtClean="0"/>
              <a:t>hand</a:t>
            </a:r>
          </a:p>
          <a:p>
            <a:r>
              <a:rPr lang="en-US" dirty="0" smtClean="0"/>
              <a:t>Algorithm and data structure design, analysis, and implementation is an intellectual activity</a:t>
            </a:r>
          </a:p>
          <a:p>
            <a:r>
              <a:rPr lang="en-US" dirty="0" smtClean="0"/>
              <a:t>We build abstractions from an understanding of the concrete</a:t>
            </a:r>
          </a:p>
          <a:p>
            <a:r>
              <a:rPr lang="en-US" dirty="0" smtClean="0"/>
              <a:t>Rigorous types, invariants, specifications, interfaces are crucial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in the New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Precondition: some programming experience</a:t>
            </a:r>
          </a:p>
          <a:p>
            <a:pPr lvl="1"/>
            <a:r>
              <a:rPr lang="en-US" dirty="0" smtClean="0"/>
              <a:t>Self-taught or high-school programming or 15-</a:t>
            </a:r>
            <a:r>
              <a:rPr lang="en-US" dirty="0" smtClean="0"/>
              <a:t>112</a:t>
            </a:r>
          </a:p>
          <a:p>
            <a:pPr lvl="1"/>
            <a:r>
              <a:rPr lang="en-US" dirty="0" smtClean="0"/>
              <a:t>Python and Java most common</a:t>
            </a:r>
          </a:p>
          <a:p>
            <a:pPr lvl="1"/>
            <a:r>
              <a:rPr lang="en-US" dirty="0" smtClean="0"/>
              <a:t>Broad rather than deep; diverse</a:t>
            </a:r>
          </a:p>
          <a:p>
            <a:r>
              <a:rPr lang="en-US" dirty="0" err="1" smtClean="0"/>
              <a:t>Postcondition</a:t>
            </a:r>
            <a:r>
              <a:rPr lang="en-US" dirty="0" smtClean="0"/>
              <a:t>: preparation for 15-2xx courses</a:t>
            </a:r>
          </a:p>
          <a:p>
            <a:pPr lvl="1"/>
            <a:r>
              <a:rPr lang="en-US" dirty="0" smtClean="0"/>
              <a:t>15-210: Par. &amp; Seq. Data </a:t>
            </a:r>
            <a:r>
              <a:rPr lang="en-US" dirty="0" err="1" smtClean="0"/>
              <a:t>Structs</a:t>
            </a:r>
            <a:r>
              <a:rPr lang="en-US" dirty="0" smtClean="0"/>
              <a:t>. &amp; </a:t>
            </a:r>
            <a:r>
              <a:rPr lang="en-US" dirty="0" err="1" smtClean="0"/>
              <a:t>Algs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15-213: Computer Systems</a:t>
            </a:r>
          </a:p>
          <a:p>
            <a:pPr lvl="1"/>
            <a:r>
              <a:rPr lang="en-US" dirty="0" smtClean="0"/>
              <a:t>15-214: Software System Construction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Computational thinking</a:t>
            </a:r>
          </a:p>
          <a:p>
            <a:r>
              <a:rPr lang="en-US" dirty="0" smtClean="0"/>
              <a:t>Programming skills</a:t>
            </a:r>
          </a:p>
          <a:p>
            <a:r>
              <a:rPr lang="en-US" dirty="0" smtClean="0"/>
              <a:t>Specific data structures and algorithms</a:t>
            </a:r>
          </a:p>
          <a:p>
            <a:r>
              <a:rPr lang="en-US" dirty="0" smtClean="0"/>
              <a:t>Application contexts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Algorithmic concepts vs. code</a:t>
            </a:r>
          </a:p>
          <a:p>
            <a:r>
              <a:rPr lang="en-US" dirty="0" smtClean="0"/>
              <a:t>Abstraction and interfaces</a:t>
            </a:r>
          </a:p>
          <a:p>
            <a:r>
              <a:rPr lang="en-US" dirty="0" smtClean="0"/>
              <a:t>Specification vs. implementation</a:t>
            </a:r>
          </a:p>
          <a:p>
            <a:r>
              <a:rPr lang="en-US" dirty="0" smtClean="0"/>
              <a:t>Pre- and post-conditions, loop invariants</a:t>
            </a:r>
          </a:p>
          <a:p>
            <a:r>
              <a:rPr lang="en-US" dirty="0" smtClean="0"/>
              <a:t>Data structure invariants</a:t>
            </a:r>
          </a:p>
          <a:p>
            <a:r>
              <a:rPr lang="en-US" dirty="0" smtClean="0"/>
              <a:t>Logical and operational reasoning</a:t>
            </a:r>
          </a:p>
          <a:p>
            <a:r>
              <a:rPr lang="en-US" dirty="0" smtClean="0"/>
              <a:t>Asymptotic complexity and practical efficiency</a:t>
            </a:r>
          </a:p>
          <a:p>
            <a:r>
              <a:rPr lang="en-US" dirty="0" smtClean="0"/>
              <a:t>Programs as data</a:t>
            </a:r>
          </a:p>
          <a:p>
            <a:r>
              <a:rPr lang="en-US" dirty="0" smtClean="0"/>
              <a:t>Exploiting randomness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Deliberate programming</a:t>
            </a:r>
          </a:p>
          <a:p>
            <a:r>
              <a:rPr lang="en-US" dirty="0" smtClean="0"/>
              <a:t>Understand </a:t>
            </a:r>
            <a:r>
              <a:rPr lang="en-US" dirty="0" smtClean="0"/>
              <a:t>static and dynamic semantics</a:t>
            </a:r>
          </a:p>
          <a:p>
            <a:r>
              <a:rPr lang="en-US" dirty="0" smtClean="0"/>
              <a:t>Develop, test, debug, rewrite, refine</a:t>
            </a:r>
          </a:p>
          <a:p>
            <a:r>
              <a:rPr lang="en-US" dirty="0" smtClean="0"/>
              <a:t>Invariants, specifications</a:t>
            </a:r>
          </a:p>
          <a:p>
            <a:r>
              <a:rPr lang="en-US" dirty="0" smtClean="0"/>
              <a:t>Using and designing APIs</a:t>
            </a:r>
          </a:p>
          <a:p>
            <a:r>
              <a:rPr lang="en-US" dirty="0" smtClean="0"/>
              <a:t>Use and implement data structures</a:t>
            </a:r>
          </a:p>
          <a:p>
            <a:pPr lvl="1"/>
            <a:r>
              <a:rPr lang="en-US" dirty="0" smtClean="0"/>
              <a:t>Emphasis on mutable state (“RAM model”)</a:t>
            </a:r>
          </a:p>
          <a:p>
            <a:r>
              <a:rPr lang="en-US" dirty="0" smtClean="0"/>
              <a:t>Render algorithms into correct code</a:t>
            </a:r>
          </a:p>
          <a:p>
            <a:pPr lvl="1"/>
            <a:r>
              <a:rPr lang="en-US" dirty="0" smtClean="0"/>
              <a:t>Emphasis on imperative programming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14,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C245F-5195-994C-AAA3-638CC514C5D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MSR-CMU Center for Computational Thinking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22434</TotalTime>
  <Words>2693</Words>
  <Application>Microsoft Macintosh PowerPoint</Application>
  <PresentationFormat>On-screen Show (4:3)</PresentationFormat>
  <Paragraphs>504</Paragraphs>
  <Slides>38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Specification and Verification in Introductory Computer Science</vt:lpstr>
      <vt:lpstr>Outline</vt:lpstr>
      <vt:lpstr>Background</vt:lpstr>
      <vt:lpstr>Core Curriculum Chart</vt:lpstr>
      <vt:lpstr>Guiding Principles</vt:lpstr>
      <vt:lpstr>Role in the New Curriculum</vt:lpstr>
      <vt:lpstr>Learning Goals</vt:lpstr>
      <vt:lpstr>Computational Thinking</vt:lpstr>
      <vt:lpstr>Programming Skills</vt:lpstr>
      <vt:lpstr>Some Algorithmic Concepts</vt:lpstr>
      <vt:lpstr>Specific Alg’s and Data Struct’s</vt:lpstr>
      <vt:lpstr>Application Contexts</vt:lpstr>
      <vt:lpstr>Language</vt:lpstr>
      <vt:lpstr>Type Structure</vt:lpstr>
      <vt:lpstr>Control Structure</vt:lpstr>
      <vt:lpstr>Rationale for C0</vt:lpstr>
      <vt:lpstr>Lecture Example</vt:lpstr>
      <vt:lpstr>Lecture 13: Priority Queues Lecture 14: Restoring Invariants</vt:lpstr>
      <vt:lpstr>Heap Interface</vt:lpstr>
      <vt:lpstr>Checking Heap Invariants</vt:lpstr>
      <vt:lpstr>Heap Insertion</vt:lpstr>
      <vt:lpstr>Preliminary Course Assessment</vt:lpstr>
      <vt:lpstr>Some Course Tools</vt:lpstr>
      <vt:lpstr>Contracts</vt:lpstr>
      <vt:lpstr>Exploiting Contracts Further</vt:lpstr>
      <vt:lpstr>Summary</vt:lpstr>
      <vt:lpstr>Priority Queues</vt:lpstr>
      <vt:lpstr>Heaps</vt:lpstr>
      <vt:lpstr>Heaps</vt:lpstr>
      <vt:lpstr>Shape Invariant</vt:lpstr>
      <vt:lpstr>Inserting into Heap</vt:lpstr>
      <vt:lpstr>Sifting Up</vt:lpstr>
      <vt:lpstr>Invariant Restored</vt:lpstr>
      <vt:lpstr>Analysis</vt:lpstr>
      <vt:lpstr>Heaps as Arrays</vt:lpstr>
      <vt:lpstr>Creating a Heap</vt:lpstr>
      <vt:lpstr>Almost a Heap</vt:lpstr>
      <vt:lpstr>Sifting Up / Restoring Invariant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Thoughts on 15-211, R1</dc:title>
  <dc:creator>Frank Pfenning</dc:creator>
  <cp:lastModifiedBy>Frank Pfenning</cp:lastModifiedBy>
  <cp:revision>122</cp:revision>
  <cp:lastPrinted>2012-05-14T11:50:12Z</cp:lastPrinted>
  <dcterms:created xsi:type="dcterms:W3CDTF">2012-05-14T01:41:21Z</dcterms:created>
  <dcterms:modified xsi:type="dcterms:W3CDTF">2012-05-14T14:10:07Z</dcterms:modified>
</cp:coreProperties>
</file>