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4"/>
  </p:notesMasterIdLst>
  <p:handoutMasterIdLst>
    <p:handoutMasterId r:id="rId25"/>
  </p:handoutMasterIdLst>
  <p:sldIdLst>
    <p:sldId id="296" r:id="rId2"/>
    <p:sldId id="300" r:id="rId3"/>
    <p:sldId id="304" r:id="rId4"/>
    <p:sldId id="271" r:id="rId5"/>
    <p:sldId id="303" r:id="rId6"/>
    <p:sldId id="261" r:id="rId7"/>
    <p:sldId id="269" r:id="rId8"/>
    <p:sldId id="282" r:id="rId9"/>
    <p:sldId id="286" r:id="rId10"/>
    <p:sldId id="265" r:id="rId11"/>
    <p:sldId id="287" r:id="rId12"/>
    <p:sldId id="288" r:id="rId13"/>
    <p:sldId id="302" r:id="rId14"/>
    <p:sldId id="284" r:id="rId15"/>
    <p:sldId id="278" r:id="rId16"/>
    <p:sldId id="279" r:id="rId17"/>
    <p:sldId id="285" r:id="rId18"/>
    <p:sldId id="298" r:id="rId19"/>
    <p:sldId id="299" r:id="rId20"/>
    <p:sldId id="270" r:id="rId21"/>
    <p:sldId id="295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0" y="-102"/>
      </p:cViewPr>
      <p:guideLst>
        <p:guide orient="horz" pos="2976"/>
        <p:guide pos="47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_research\2011-2012%20InterviewSurvey%20Study\Answers\Acadmemic%20and%20Social%20fit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_research\2011-2012%20InterviewSurvey%20Study\Answers\Acadmemic%20and%20Social%20fit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user:Library:Caches:TemporaryItems:Outlook%20Temp:Acadmemic%20and%20Social%20fit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user:Desktop:NicoleDataAnalysi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user:Library:Caches:TemporaryItems:Outlook%20Temp:Acadmemic%20and%20Social%20fit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user:Desktop:NicoleDataAnalysi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_research\2011-2012%20InterviewSurvey%20Study\Answers\Acadmemic%20and%20Social%20fi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_research\2011-2012%20InterviewSurvey%20Study\Answers\Acadmemic%20and%20Social%20fi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user:Desktop:NicoleDataAnalysi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user:Desktop:NicoleDataAnalysi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_research\2011-2012%20InterviewSurvey%20Study\Answers\Acadmemic%20and%20Social%20fit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_research\2011-2012%20InterviewSurvey%20Study\Answers\Acadmemic%20and%20Social%20fi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_research\2011-2012%20InterviewSurvey%20Study\Answers\Acadmemic%20and%20Social%20fit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_research\2011-2012%20InterviewSurvey%20Study\Answers\Acadmemic%20and%20Social%20fi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Sheet7!$A$2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Sheet7!$B$1:$F$1</c:f>
              <c:strCache>
                <c:ptCount val="5"/>
                <c:pt idx="0">
                  <c:v>Reputation</c:v>
                </c:pt>
                <c:pt idx="1">
                  <c:v>Academic Diversity</c:v>
                </c:pt>
                <c:pt idx="2">
                  <c:v>Recommendation</c:v>
                </c:pt>
                <c:pt idx="3">
                  <c:v>Atmosphere/Culture</c:v>
                </c:pt>
                <c:pt idx="4">
                  <c:v>Visit</c:v>
                </c:pt>
              </c:strCache>
            </c:strRef>
          </c:cat>
          <c:val>
            <c:numRef>
              <c:f>Sheet7!$B$2:$F$2</c:f>
              <c:numCache>
                <c:formatCode>General</c:formatCode>
                <c:ptCount val="5"/>
                <c:pt idx="0">
                  <c:v>18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Sheet7!$A$3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Sheet7!$B$1:$F$1</c:f>
              <c:strCache>
                <c:ptCount val="5"/>
                <c:pt idx="0">
                  <c:v>Reputation</c:v>
                </c:pt>
                <c:pt idx="1">
                  <c:v>Academic Diversity</c:v>
                </c:pt>
                <c:pt idx="2">
                  <c:v>Recommendation</c:v>
                </c:pt>
                <c:pt idx="3">
                  <c:v>Atmosphere/Culture</c:v>
                </c:pt>
                <c:pt idx="4">
                  <c:v>Visit</c:v>
                </c:pt>
              </c:strCache>
            </c:strRef>
          </c:cat>
          <c:val>
            <c:numRef>
              <c:f>Sheet7!$B$3:$F$3</c:f>
              <c:numCache>
                <c:formatCode>General</c:formatCode>
                <c:ptCount val="5"/>
                <c:pt idx="0">
                  <c:v>19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</c:ser>
        <c:axId val="42180992"/>
        <c:axId val="42182528"/>
      </c:barChart>
      <c:catAx>
        <c:axId val="42180992"/>
        <c:scaling>
          <c:orientation val="minMax"/>
        </c:scaling>
        <c:axPos val="b"/>
        <c:tickLblPos val="nextTo"/>
        <c:crossAx val="42182528"/>
        <c:crosses val="autoZero"/>
        <c:auto val="1"/>
        <c:lblAlgn val="ctr"/>
        <c:lblOffset val="100"/>
      </c:catAx>
      <c:valAx>
        <c:axId val="42182528"/>
        <c:scaling>
          <c:orientation val="minMax"/>
        </c:scaling>
        <c:axPos val="l"/>
        <c:majorGridlines/>
        <c:numFmt formatCode="General" sourceLinked="1"/>
        <c:tickLblPos val="nextTo"/>
        <c:crossAx val="4218099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400">
          <a:solidFill>
            <a:schemeClr val="tx1">
              <a:lumMod val="75000"/>
              <a:lumOff val="25000"/>
            </a:schemeClr>
          </a:solidFill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2884076990376226E-2"/>
          <c:y val="2.5208151064450311E-2"/>
          <c:w val="0.76011329833770802"/>
          <c:h val="0.84214530475357896"/>
        </c:manualLayout>
      </c:layout>
      <c:barChart>
        <c:barDir val="col"/>
        <c:grouping val="clustered"/>
        <c:ser>
          <c:idx val="0"/>
          <c:order val="0"/>
          <c:tx>
            <c:strRef>
              <c:f>Sheet5!$A$2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Sheet5!$B$1:$E$1</c:f>
              <c:strCache>
                <c:ptCount val="4"/>
                <c:pt idx="0">
                  <c:v>Increased</c:v>
                </c:pt>
                <c:pt idx="1">
                  <c:v>Stable</c:v>
                </c:pt>
                <c:pt idx="2">
                  <c:v>Decreased</c:v>
                </c:pt>
                <c:pt idx="3">
                  <c:v>Unsure</c:v>
                </c:pt>
              </c:strCache>
            </c:strRef>
          </c:cat>
          <c:val>
            <c:numRef>
              <c:f>Sheet5!$B$2:$E$2</c:f>
              <c:numCache>
                <c:formatCode>General</c:formatCode>
                <c:ptCount val="4"/>
                <c:pt idx="0">
                  <c:v>6</c:v>
                </c:pt>
                <c:pt idx="1">
                  <c:v>5</c:v>
                </c:pt>
                <c:pt idx="2">
                  <c:v>8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Sheet5!$A$3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Sheet5!$B$1:$E$1</c:f>
              <c:strCache>
                <c:ptCount val="4"/>
                <c:pt idx="0">
                  <c:v>Increased</c:v>
                </c:pt>
                <c:pt idx="1">
                  <c:v>Stable</c:v>
                </c:pt>
                <c:pt idx="2">
                  <c:v>Decreased</c:v>
                </c:pt>
                <c:pt idx="3">
                  <c:v>Unsure</c:v>
                </c:pt>
              </c:strCache>
            </c:strRef>
          </c:cat>
          <c:val>
            <c:numRef>
              <c:f>Sheet5!$B$3:$E$3</c:f>
              <c:numCache>
                <c:formatCode>General</c:formatCode>
                <c:ptCount val="4"/>
                <c:pt idx="0">
                  <c:v>12</c:v>
                </c:pt>
                <c:pt idx="1">
                  <c:v>6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axId val="43371904"/>
        <c:axId val="43377792"/>
      </c:barChart>
      <c:catAx>
        <c:axId val="43371904"/>
        <c:scaling>
          <c:orientation val="minMax"/>
        </c:scaling>
        <c:axPos val="b"/>
        <c:tickLblPos val="nextTo"/>
        <c:crossAx val="43377792"/>
        <c:crosses val="autoZero"/>
        <c:auto val="1"/>
        <c:lblAlgn val="ctr"/>
        <c:lblOffset val="100"/>
      </c:catAx>
      <c:valAx>
        <c:axId val="43377792"/>
        <c:scaling>
          <c:orientation val="minMax"/>
        </c:scaling>
        <c:axPos val="l"/>
        <c:majorGridlines/>
        <c:numFmt formatCode="General" sourceLinked="1"/>
        <c:tickLblPos val="nextTo"/>
        <c:crossAx val="43371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388648293963197"/>
          <c:y val="0.40639178548627408"/>
          <c:w val="0.16611351706036701"/>
          <c:h val="0.15118039299141717"/>
        </c:manualLayout>
      </c:layout>
    </c:legend>
    <c:plotVisOnly val="1"/>
    <c:dispBlanksAs val="gap"/>
  </c:chart>
  <c:txPr>
    <a:bodyPr/>
    <a:lstStyle/>
    <a:p>
      <a:pPr>
        <a:defRPr sz="1400">
          <a:solidFill>
            <a:srgbClr val="595959"/>
          </a:solidFill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Sheet1!$O$22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Sheet1!$P$21:$R$21</c:f>
              <c:strCache>
                <c:ptCount val="3"/>
                <c:pt idx="0">
                  <c:v>Yes</c:v>
                </c:pt>
                <c:pt idx="1">
                  <c:v>Unsure</c:v>
                </c:pt>
                <c:pt idx="2">
                  <c:v>No</c:v>
                </c:pt>
              </c:strCache>
            </c:strRef>
          </c:cat>
          <c:val>
            <c:numRef>
              <c:f>Sheet1!$P$22:$R$22</c:f>
              <c:numCache>
                <c:formatCode>General</c:formatCode>
                <c:ptCount val="3"/>
                <c:pt idx="0">
                  <c:v>17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Sheet1!$O$23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Sheet1!$P$21:$R$21</c:f>
              <c:strCache>
                <c:ptCount val="3"/>
                <c:pt idx="0">
                  <c:v>Yes</c:v>
                </c:pt>
                <c:pt idx="1">
                  <c:v>Unsure</c:v>
                </c:pt>
                <c:pt idx="2">
                  <c:v>No</c:v>
                </c:pt>
              </c:strCache>
            </c:strRef>
          </c:cat>
          <c:val>
            <c:numRef>
              <c:f>Sheet1!$P$23:$R$23</c:f>
              <c:numCache>
                <c:formatCode>General</c:formatCode>
                <c:ptCount val="3"/>
                <c:pt idx="0">
                  <c:v>17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</c:ser>
        <c:axId val="43440384"/>
        <c:axId val="43491328"/>
      </c:barChart>
      <c:catAx>
        <c:axId val="43440384"/>
        <c:scaling>
          <c:orientation val="minMax"/>
        </c:scaling>
        <c:axPos val="b"/>
        <c:tickLblPos val="nextTo"/>
        <c:crossAx val="43491328"/>
        <c:crosses val="autoZero"/>
        <c:auto val="1"/>
        <c:lblAlgn val="ctr"/>
        <c:lblOffset val="100"/>
      </c:catAx>
      <c:valAx>
        <c:axId val="43491328"/>
        <c:scaling>
          <c:orientation val="minMax"/>
        </c:scaling>
        <c:axPos val="l"/>
        <c:majorGridlines/>
        <c:numFmt formatCode="General" sourceLinked="1"/>
        <c:tickLblPos val="nextTo"/>
        <c:crossAx val="43440384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400">
          <a:solidFill>
            <a:schemeClr val="tx1">
              <a:lumMod val="65000"/>
              <a:lumOff val="35000"/>
            </a:schemeClr>
          </a:solidFill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'Charts+ Tables'!$M$19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'Charts+ Tables'!$N$18:$P$18</c:f>
              <c:strCache>
                <c:ptCount val="3"/>
                <c:pt idx="0">
                  <c:v>Agree</c:v>
                </c:pt>
                <c:pt idx="1">
                  <c:v>Unsure</c:v>
                </c:pt>
                <c:pt idx="2">
                  <c:v>Disagree</c:v>
                </c:pt>
              </c:strCache>
            </c:strRef>
          </c:cat>
          <c:val>
            <c:numRef>
              <c:f>'Charts+ Tables'!$N$19:$P$19</c:f>
              <c:numCache>
                <c:formatCode>0%</c:formatCode>
                <c:ptCount val="3"/>
                <c:pt idx="0">
                  <c:v>0.51929999999999998</c:v>
                </c:pt>
                <c:pt idx="1">
                  <c:v>0.32690000000000147</c:v>
                </c:pt>
                <c:pt idx="2">
                  <c:v>0.15380000000000016</c:v>
                </c:pt>
              </c:numCache>
            </c:numRef>
          </c:val>
        </c:ser>
        <c:ser>
          <c:idx val="1"/>
          <c:order val="1"/>
          <c:tx>
            <c:strRef>
              <c:f>'Charts+ Tables'!$M$20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'Charts+ Tables'!$N$18:$P$18</c:f>
              <c:strCache>
                <c:ptCount val="3"/>
                <c:pt idx="0">
                  <c:v>Agree</c:v>
                </c:pt>
                <c:pt idx="1">
                  <c:v>Unsure</c:v>
                </c:pt>
                <c:pt idx="2">
                  <c:v>Disagree</c:v>
                </c:pt>
              </c:strCache>
            </c:strRef>
          </c:cat>
          <c:val>
            <c:numRef>
              <c:f>'Charts+ Tables'!$N$20:$P$20</c:f>
              <c:numCache>
                <c:formatCode>0%</c:formatCode>
                <c:ptCount val="3"/>
                <c:pt idx="0">
                  <c:v>0.7823</c:v>
                </c:pt>
                <c:pt idx="1">
                  <c:v>0.14290000000000017</c:v>
                </c:pt>
                <c:pt idx="2">
                  <c:v>7.4800000000000033E-2</c:v>
                </c:pt>
              </c:numCache>
            </c:numRef>
          </c:val>
        </c:ser>
        <c:axId val="43585536"/>
        <c:axId val="43587072"/>
      </c:barChart>
      <c:catAx>
        <c:axId val="43585536"/>
        <c:scaling>
          <c:orientation val="minMax"/>
        </c:scaling>
        <c:axPos val="b"/>
        <c:tickLblPos val="nextTo"/>
        <c:crossAx val="43587072"/>
        <c:crosses val="autoZero"/>
        <c:auto val="1"/>
        <c:lblAlgn val="ctr"/>
        <c:lblOffset val="100"/>
      </c:catAx>
      <c:valAx>
        <c:axId val="43587072"/>
        <c:scaling>
          <c:orientation val="minMax"/>
        </c:scaling>
        <c:axPos val="l"/>
        <c:majorGridlines/>
        <c:numFmt formatCode="0%" sourceLinked="1"/>
        <c:tickLblPos val="nextTo"/>
        <c:crossAx val="43585536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400">
          <a:solidFill>
            <a:srgbClr val="595959"/>
          </a:solidFill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Sheet1!$O$5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Sheet1!$P$4:$R$4</c:f>
              <c:strCache>
                <c:ptCount val="3"/>
                <c:pt idx="0">
                  <c:v>Yes</c:v>
                </c:pt>
                <c:pt idx="1">
                  <c:v>Unsure</c:v>
                </c:pt>
                <c:pt idx="2">
                  <c:v>No</c:v>
                </c:pt>
              </c:strCache>
            </c:strRef>
          </c:cat>
          <c:val>
            <c:numRef>
              <c:f>Sheet1!$P$5:$R$5</c:f>
              <c:numCache>
                <c:formatCode>General</c:formatCode>
                <c:ptCount val="3"/>
                <c:pt idx="0">
                  <c:v>18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Sheet1!$O$6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Sheet1!$P$4:$R$4</c:f>
              <c:strCache>
                <c:ptCount val="3"/>
                <c:pt idx="0">
                  <c:v>Yes</c:v>
                </c:pt>
                <c:pt idx="1">
                  <c:v>Unsure</c:v>
                </c:pt>
                <c:pt idx="2">
                  <c:v>No</c:v>
                </c:pt>
              </c:strCache>
            </c:strRef>
          </c:cat>
          <c:val>
            <c:numRef>
              <c:f>Sheet1!$P$6:$R$6</c:f>
              <c:numCache>
                <c:formatCode>General</c:formatCode>
                <c:ptCount val="3"/>
                <c:pt idx="0">
                  <c:v>16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</c:ser>
        <c:axId val="43833600"/>
        <c:axId val="43839488"/>
      </c:barChart>
      <c:catAx>
        <c:axId val="43833600"/>
        <c:scaling>
          <c:orientation val="minMax"/>
        </c:scaling>
        <c:axPos val="b"/>
        <c:tickLblPos val="nextTo"/>
        <c:crossAx val="43839488"/>
        <c:crosses val="autoZero"/>
        <c:auto val="1"/>
        <c:lblAlgn val="ctr"/>
        <c:lblOffset val="100"/>
      </c:catAx>
      <c:valAx>
        <c:axId val="43839488"/>
        <c:scaling>
          <c:orientation val="minMax"/>
        </c:scaling>
        <c:axPos val="l"/>
        <c:majorGridlines/>
        <c:numFmt formatCode="General" sourceLinked="1"/>
        <c:tickLblPos val="nextTo"/>
        <c:crossAx val="43833600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400">
          <a:solidFill>
            <a:srgbClr val="595959"/>
          </a:solidFill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'Charts+ Tables'!$K$60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'Charts+ Tables'!$L$59:$N$59</c:f>
              <c:strCache>
                <c:ptCount val="3"/>
                <c:pt idx="0">
                  <c:v>Agree</c:v>
                </c:pt>
                <c:pt idx="1">
                  <c:v>Unsure</c:v>
                </c:pt>
                <c:pt idx="2">
                  <c:v>Disagree</c:v>
                </c:pt>
              </c:strCache>
            </c:strRef>
          </c:cat>
          <c:val>
            <c:numRef>
              <c:f>'Charts+ Tables'!$L$60:$N$60</c:f>
              <c:numCache>
                <c:formatCode>0%</c:formatCode>
                <c:ptCount val="3"/>
                <c:pt idx="0">
                  <c:v>0.71150000000000002</c:v>
                </c:pt>
                <c:pt idx="1">
                  <c:v>0.1731</c:v>
                </c:pt>
                <c:pt idx="2">
                  <c:v>0.1154</c:v>
                </c:pt>
              </c:numCache>
            </c:numRef>
          </c:val>
        </c:ser>
        <c:ser>
          <c:idx val="1"/>
          <c:order val="1"/>
          <c:tx>
            <c:strRef>
              <c:f>'Charts+ Tables'!$K$61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'Charts+ Tables'!$L$59:$N$59</c:f>
              <c:strCache>
                <c:ptCount val="3"/>
                <c:pt idx="0">
                  <c:v>Agree</c:v>
                </c:pt>
                <c:pt idx="1">
                  <c:v>Unsure</c:v>
                </c:pt>
                <c:pt idx="2">
                  <c:v>Disagree</c:v>
                </c:pt>
              </c:strCache>
            </c:strRef>
          </c:cat>
          <c:val>
            <c:numRef>
              <c:f>'Charts+ Tables'!$L$61:$N$61</c:f>
              <c:numCache>
                <c:formatCode>0%</c:formatCode>
                <c:ptCount val="3"/>
                <c:pt idx="0">
                  <c:v>0.68710000000000004</c:v>
                </c:pt>
                <c:pt idx="1">
                  <c:v>0.1361</c:v>
                </c:pt>
                <c:pt idx="2">
                  <c:v>0.17690000000000017</c:v>
                </c:pt>
              </c:numCache>
            </c:numRef>
          </c:val>
        </c:ser>
        <c:axId val="43855872"/>
        <c:axId val="43857408"/>
      </c:barChart>
      <c:catAx>
        <c:axId val="43855872"/>
        <c:scaling>
          <c:orientation val="minMax"/>
        </c:scaling>
        <c:axPos val="b"/>
        <c:tickLblPos val="nextTo"/>
        <c:crossAx val="43857408"/>
        <c:crosses val="autoZero"/>
        <c:auto val="1"/>
        <c:lblAlgn val="ctr"/>
        <c:lblOffset val="100"/>
      </c:catAx>
      <c:valAx>
        <c:axId val="43857408"/>
        <c:scaling>
          <c:orientation val="minMax"/>
        </c:scaling>
        <c:axPos val="l"/>
        <c:majorGridlines/>
        <c:numFmt formatCode="0%" sourceLinked="1"/>
        <c:tickLblPos val="nextTo"/>
        <c:crossAx val="43855872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400">
          <a:solidFill>
            <a:srgbClr val="595959"/>
          </a:solidFill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Sheet2!$A$2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Sheet2!$B$1:$E$1</c:f>
              <c:strCache>
                <c:ptCount val="4"/>
                <c:pt idx="0">
                  <c:v>Love</c:v>
                </c:pt>
                <c:pt idx="1">
                  <c:v>Like</c:v>
                </c:pt>
                <c:pt idx="2">
                  <c:v>Mixed</c:v>
                </c:pt>
                <c:pt idx="3">
                  <c:v>Dislike</c:v>
                </c:pt>
              </c:strCache>
            </c:strRef>
          </c:cat>
          <c:val>
            <c:numRef>
              <c:f>Sheet2!$B$2:$E$2</c:f>
              <c:numCache>
                <c:formatCode>General</c:formatCode>
                <c:ptCount val="4"/>
                <c:pt idx="0">
                  <c:v>5</c:v>
                </c:pt>
                <c:pt idx="1">
                  <c:v>11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Sheet2!$B$1:$E$1</c:f>
              <c:strCache>
                <c:ptCount val="4"/>
                <c:pt idx="0">
                  <c:v>Love</c:v>
                </c:pt>
                <c:pt idx="1">
                  <c:v>Like</c:v>
                </c:pt>
                <c:pt idx="2">
                  <c:v>Mixed</c:v>
                </c:pt>
                <c:pt idx="3">
                  <c:v>Dislike</c:v>
                </c:pt>
              </c:strCache>
            </c:strRef>
          </c:cat>
          <c:val>
            <c:numRef>
              <c:f>Sheet2!$B$3:$E$3</c:f>
              <c:numCache>
                <c:formatCode>General</c:formatCode>
                <c:ptCount val="4"/>
                <c:pt idx="0">
                  <c:v>7</c:v>
                </c:pt>
                <c:pt idx="1">
                  <c:v>6</c:v>
                </c:pt>
                <c:pt idx="2">
                  <c:v>6</c:v>
                </c:pt>
                <c:pt idx="3">
                  <c:v>1</c:v>
                </c:pt>
              </c:numCache>
            </c:numRef>
          </c:val>
        </c:ser>
        <c:axId val="42580992"/>
        <c:axId val="42582784"/>
      </c:barChart>
      <c:catAx>
        <c:axId val="42580992"/>
        <c:scaling>
          <c:orientation val="minMax"/>
        </c:scaling>
        <c:axPos val="b"/>
        <c:tickLblPos val="nextTo"/>
        <c:crossAx val="42582784"/>
        <c:crosses val="autoZero"/>
        <c:auto val="1"/>
        <c:lblAlgn val="ctr"/>
        <c:lblOffset val="100"/>
      </c:catAx>
      <c:valAx>
        <c:axId val="42582784"/>
        <c:scaling>
          <c:orientation val="minMax"/>
        </c:scaling>
        <c:axPos val="l"/>
        <c:majorGridlines/>
        <c:numFmt formatCode="General" sourceLinked="1"/>
        <c:tickLblPos val="nextTo"/>
        <c:crossAx val="4258099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400">
          <a:solidFill>
            <a:srgbClr val="404040"/>
          </a:solidFill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Sheet3!$A$2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Sheet3!$B$1:$I$1</c:f>
              <c:strCache>
                <c:ptCount val="8"/>
                <c:pt idx="0">
                  <c:v>Hard Working</c:v>
                </c:pt>
                <c:pt idx="1">
                  <c:v>Competitive/Stressful</c:v>
                </c:pt>
                <c:pt idx="2">
                  <c:v>Healthy Competitive</c:v>
                </c:pt>
                <c:pt idx="3">
                  <c:v>Geeky/Nerdy</c:v>
                </c:pt>
                <c:pt idx="4">
                  <c:v>Intense</c:v>
                </c:pt>
                <c:pt idx="5">
                  <c:v>Collaborative</c:v>
                </c:pt>
                <c:pt idx="6">
                  <c:v>Comfortable</c:v>
                </c:pt>
                <c:pt idx="7">
                  <c:v>Amazing</c:v>
                </c:pt>
              </c:strCache>
            </c:strRef>
          </c:cat>
          <c:val>
            <c:numRef>
              <c:f>Sheet3!$B$2:$I$2</c:f>
              <c:numCache>
                <c:formatCode>General</c:formatCode>
                <c:ptCount val="8"/>
                <c:pt idx="0">
                  <c:v>7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11</c:v>
                </c:pt>
                <c:pt idx="6">
                  <c:v>9</c:v>
                </c:pt>
                <c:pt idx="7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Sheet3!$A$3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Sheet3!$B$1:$I$1</c:f>
              <c:strCache>
                <c:ptCount val="8"/>
                <c:pt idx="0">
                  <c:v>Hard Working</c:v>
                </c:pt>
                <c:pt idx="1">
                  <c:v>Competitive/Stressful</c:v>
                </c:pt>
                <c:pt idx="2">
                  <c:v>Healthy Competitive</c:v>
                </c:pt>
                <c:pt idx="3">
                  <c:v>Geeky/Nerdy</c:v>
                </c:pt>
                <c:pt idx="4">
                  <c:v>Intense</c:v>
                </c:pt>
                <c:pt idx="5">
                  <c:v>Collaborative</c:v>
                </c:pt>
                <c:pt idx="6">
                  <c:v>Comfortable</c:v>
                </c:pt>
                <c:pt idx="7">
                  <c:v>Amazing</c:v>
                </c:pt>
              </c:strCache>
            </c:strRef>
          </c:cat>
          <c:val>
            <c:numRef>
              <c:f>Sheet3!$B$3:$I$3</c:f>
              <c:numCache>
                <c:formatCode>General</c:formatCode>
                <c:ptCount val="8"/>
                <c:pt idx="0">
                  <c:v>9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7</c:v>
                </c:pt>
                <c:pt idx="6">
                  <c:v>7</c:v>
                </c:pt>
                <c:pt idx="7">
                  <c:v>5</c:v>
                </c:pt>
              </c:numCache>
            </c:numRef>
          </c:val>
        </c:ser>
        <c:axId val="42964096"/>
        <c:axId val="42965632"/>
      </c:barChart>
      <c:catAx>
        <c:axId val="42964096"/>
        <c:scaling>
          <c:orientation val="minMax"/>
        </c:scaling>
        <c:axPos val="b"/>
        <c:tickLblPos val="nextTo"/>
        <c:crossAx val="42965632"/>
        <c:crosses val="autoZero"/>
        <c:auto val="1"/>
        <c:lblAlgn val="ctr"/>
        <c:lblOffset val="100"/>
      </c:catAx>
      <c:valAx>
        <c:axId val="42965632"/>
        <c:scaling>
          <c:orientation val="minMax"/>
        </c:scaling>
        <c:axPos val="l"/>
        <c:majorGridlines/>
        <c:numFmt formatCode="General" sourceLinked="1"/>
        <c:tickLblPos val="nextTo"/>
        <c:crossAx val="42964096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400">
          <a:solidFill>
            <a:srgbClr val="404040"/>
          </a:solidFill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'Charts+ Tables'!$K$331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'Charts+ Tables'!$L$329:$N$330</c:f>
              <c:strCache>
                <c:ptCount val="3"/>
                <c:pt idx="0">
                  <c:v>Agree</c:v>
                </c:pt>
                <c:pt idx="1">
                  <c:v>Unsure</c:v>
                </c:pt>
                <c:pt idx="2">
                  <c:v>Disagree</c:v>
                </c:pt>
              </c:strCache>
            </c:strRef>
          </c:cat>
          <c:val>
            <c:numRef>
              <c:f>'Charts+ Tables'!$L$331:$N$331</c:f>
              <c:numCache>
                <c:formatCode>0%</c:formatCode>
                <c:ptCount val="3"/>
                <c:pt idx="0">
                  <c:v>0.90380000000000005</c:v>
                </c:pt>
                <c:pt idx="1">
                  <c:v>7.690000000000001E-2</c:v>
                </c:pt>
                <c:pt idx="2">
                  <c:v>1.9200000000000023E-2</c:v>
                </c:pt>
              </c:numCache>
            </c:numRef>
          </c:val>
        </c:ser>
        <c:ser>
          <c:idx val="1"/>
          <c:order val="1"/>
          <c:tx>
            <c:strRef>
              <c:f>'Charts+ Tables'!$K$332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'Charts+ Tables'!$L$329:$N$330</c:f>
              <c:strCache>
                <c:ptCount val="3"/>
                <c:pt idx="0">
                  <c:v>Agree</c:v>
                </c:pt>
                <c:pt idx="1">
                  <c:v>Unsure</c:v>
                </c:pt>
                <c:pt idx="2">
                  <c:v>Disagree</c:v>
                </c:pt>
              </c:strCache>
            </c:strRef>
          </c:cat>
          <c:val>
            <c:numRef>
              <c:f>'Charts+ Tables'!$L$332:$N$332</c:f>
              <c:numCache>
                <c:formatCode>0%</c:formatCode>
                <c:ptCount val="3"/>
                <c:pt idx="0">
                  <c:v>0.77550000000000063</c:v>
                </c:pt>
                <c:pt idx="1">
                  <c:v>0.14970000000000017</c:v>
                </c:pt>
                <c:pt idx="2">
                  <c:v>7.4800000000000033E-2</c:v>
                </c:pt>
              </c:numCache>
            </c:numRef>
          </c:val>
        </c:ser>
        <c:axId val="42634624"/>
        <c:axId val="42648704"/>
      </c:barChart>
      <c:catAx>
        <c:axId val="42634624"/>
        <c:scaling>
          <c:orientation val="minMax"/>
        </c:scaling>
        <c:axPos val="b"/>
        <c:tickLblPos val="nextTo"/>
        <c:crossAx val="42648704"/>
        <c:crosses val="autoZero"/>
        <c:auto val="1"/>
        <c:lblAlgn val="ctr"/>
        <c:lblOffset val="100"/>
      </c:catAx>
      <c:valAx>
        <c:axId val="42648704"/>
        <c:scaling>
          <c:orientation val="minMax"/>
        </c:scaling>
        <c:axPos val="l"/>
        <c:majorGridlines/>
        <c:numFmt formatCode="0%" sourceLinked="1"/>
        <c:tickLblPos val="nextTo"/>
        <c:crossAx val="4263462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400">
          <a:solidFill>
            <a:srgbClr val="404040"/>
          </a:solidFill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'Charts+ Tables'!$L$96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'Charts+ Tables'!$M$95:$O$95</c:f>
              <c:strCache>
                <c:ptCount val="3"/>
                <c:pt idx="0">
                  <c:v>Agree</c:v>
                </c:pt>
                <c:pt idx="1">
                  <c:v>Unsure</c:v>
                </c:pt>
                <c:pt idx="2">
                  <c:v>Disagree</c:v>
                </c:pt>
              </c:strCache>
            </c:strRef>
          </c:cat>
          <c:val>
            <c:numRef>
              <c:f>'Charts+ Tables'!$M$96:$O$96</c:f>
              <c:numCache>
                <c:formatCode>0%</c:formatCode>
                <c:ptCount val="3"/>
                <c:pt idx="0">
                  <c:v>0.1346</c:v>
                </c:pt>
                <c:pt idx="1">
                  <c:v>0.34620000000000001</c:v>
                </c:pt>
                <c:pt idx="2">
                  <c:v>0.51919999999999999</c:v>
                </c:pt>
              </c:numCache>
            </c:numRef>
          </c:val>
        </c:ser>
        <c:ser>
          <c:idx val="1"/>
          <c:order val="1"/>
          <c:tx>
            <c:strRef>
              <c:f>'Charts+ Tables'!$L$97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'Charts+ Tables'!$M$95:$O$95</c:f>
              <c:strCache>
                <c:ptCount val="3"/>
                <c:pt idx="0">
                  <c:v>Agree</c:v>
                </c:pt>
                <c:pt idx="1">
                  <c:v>Unsure</c:v>
                </c:pt>
                <c:pt idx="2">
                  <c:v>Disagree</c:v>
                </c:pt>
              </c:strCache>
            </c:strRef>
          </c:cat>
          <c:val>
            <c:numRef>
              <c:f>'Charts+ Tables'!$M$97:$O$97</c:f>
              <c:numCache>
                <c:formatCode>0%</c:formatCode>
                <c:ptCount val="3"/>
                <c:pt idx="0">
                  <c:v>0.1346</c:v>
                </c:pt>
                <c:pt idx="1">
                  <c:v>0.34620000000000001</c:v>
                </c:pt>
                <c:pt idx="2">
                  <c:v>0.51919999999999999</c:v>
                </c:pt>
              </c:numCache>
            </c:numRef>
          </c:val>
        </c:ser>
        <c:axId val="43021824"/>
        <c:axId val="43023360"/>
      </c:barChart>
      <c:catAx>
        <c:axId val="43021824"/>
        <c:scaling>
          <c:orientation val="minMax"/>
        </c:scaling>
        <c:axPos val="b"/>
        <c:tickLblPos val="nextTo"/>
        <c:crossAx val="43023360"/>
        <c:crosses val="autoZero"/>
        <c:auto val="1"/>
        <c:lblAlgn val="ctr"/>
        <c:lblOffset val="100"/>
      </c:catAx>
      <c:valAx>
        <c:axId val="43023360"/>
        <c:scaling>
          <c:orientation val="minMax"/>
        </c:scaling>
        <c:axPos val="l"/>
        <c:majorGridlines/>
        <c:numFmt formatCode="0%" sourceLinked="1"/>
        <c:tickLblPos val="nextTo"/>
        <c:crossAx val="4302182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400">
          <a:solidFill>
            <a:srgbClr val="404040"/>
          </a:solidFill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Sheet8!$A$2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Sheet8!$B$1:$G$1</c:f>
              <c:strCache>
                <c:ptCount val="6"/>
                <c:pt idx="0">
                  <c:v>Learning/Challenge</c:v>
                </c:pt>
                <c:pt idx="1">
                  <c:v>Useful/Impact on Society</c:v>
                </c:pt>
                <c:pt idx="2">
                  <c:v>SCS Community</c:v>
                </c:pt>
                <c:pt idx="3">
                  <c:v>Opportunities</c:v>
                </c:pt>
                <c:pt idx="4">
                  <c:v>Future Possibilities</c:v>
                </c:pt>
                <c:pt idx="5">
                  <c:v>Fun/Cool/Enjoy/Amazing</c:v>
                </c:pt>
              </c:strCache>
            </c:strRef>
          </c:cat>
          <c:val>
            <c:numRef>
              <c:f>Sheet8!$B$2:$G$2</c:f>
              <c:numCache>
                <c:formatCode>General</c:formatCode>
                <c:ptCount val="6"/>
                <c:pt idx="0">
                  <c:v>10</c:v>
                </c:pt>
                <c:pt idx="1">
                  <c:v>1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7</c:v>
                </c:pt>
              </c:numCache>
            </c:numRef>
          </c:val>
        </c:ser>
        <c:ser>
          <c:idx val="1"/>
          <c:order val="1"/>
          <c:tx>
            <c:strRef>
              <c:f>Sheet8!$A$3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Sheet8!$B$1:$G$1</c:f>
              <c:strCache>
                <c:ptCount val="6"/>
                <c:pt idx="0">
                  <c:v>Learning/Challenge</c:v>
                </c:pt>
                <c:pt idx="1">
                  <c:v>Useful/Impact on Society</c:v>
                </c:pt>
                <c:pt idx="2">
                  <c:v>SCS Community</c:v>
                </c:pt>
                <c:pt idx="3">
                  <c:v>Opportunities</c:v>
                </c:pt>
                <c:pt idx="4">
                  <c:v>Future Possibilities</c:v>
                </c:pt>
                <c:pt idx="5">
                  <c:v>Fun/Cool/Enjoy/Amazing</c:v>
                </c:pt>
              </c:strCache>
            </c:strRef>
          </c:cat>
          <c:val>
            <c:numRef>
              <c:f>Sheet8!$B$3:$G$3</c:f>
              <c:numCache>
                <c:formatCode>General</c:formatCode>
                <c:ptCount val="6"/>
                <c:pt idx="0">
                  <c:v>9</c:v>
                </c:pt>
                <c:pt idx="1">
                  <c:v>5</c:v>
                </c:pt>
                <c:pt idx="2">
                  <c:v>5</c:v>
                </c:pt>
                <c:pt idx="3">
                  <c:v>9</c:v>
                </c:pt>
                <c:pt idx="4">
                  <c:v>8</c:v>
                </c:pt>
                <c:pt idx="5">
                  <c:v>3</c:v>
                </c:pt>
              </c:numCache>
            </c:numRef>
          </c:val>
        </c:ser>
        <c:axId val="43171840"/>
        <c:axId val="43173376"/>
      </c:barChart>
      <c:catAx>
        <c:axId val="43171840"/>
        <c:scaling>
          <c:orientation val="minMax"/>
        </c:scaling>
        <c:axPos val="b"/>
        <c:tickLblPos val="nextTo"/>
        <c:crossAx val="43173376"/>
        <c:crosses val="autoZero"/>
        <c:auto val="1"/>
        <c:lblAlgn val="ctr"/>
        <c:lblOffset val="100"/>
      </c:catAx>
      <c:valAx>
        <c:axId val="43173376"/>
        <c:scaling>
          <c:orientation val="minMax"/>
        </c:scaling>
        <c:axPos val="l"/>
        <c:majorGridlines/>
        <c:numFmt formatCode="General" sourceLinked="1"/>
        <c:tickLblPos val="nextTo"/>
        <c:crossAx val="43171840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4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Sheet8!$A$31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Sheet8!$B$30:$H$30</c:f>
              <c:strCache>
                <c:ptCount val="7"/>
                <c:pt idx="0">
                  <c:v>Workload/Time Consuming</c:v>
                </c:pt>
                <c:pt idx="1">
                  <c:v>Lack of Sleep/Poor Physical </c:v>
                </c:pt>
                <c:pt idx="2">
                  <c:v>Missing Out</c:v>
                </c:pt>
                <c:pt idx="3">
                  <c:v>Difficulty Level</c:v>
                </c:pt>
                <c:pt idx="4">
                  <c:v>Stereotypes</c:v>
                </c:pt>
                <c:pt idx="5">
                  <c:v>Theory</c:v>
                </c:pt>
                <c:pt idx="6">
                  <c:v>Nothing</c:v>
                </c:pt>
              </c:strCache>
            </c:strRef>
          </c:cat>
          <c:val>
            <c:numRef>
              <c:f>Sheet8!$B$31:$H$31</c:f>
              <c:numCache>
                <c:formatCode>General</c:formatCode>
                <c:ptCount val="7"/>
                <c:pt idx="0">
                  <c:v>16</c:v>
                </c:pt>
                <c:pt idx="1">
                  <c:v>7</c:v>
                </c:pt>
                <c:pt idx="2">
                  <c:v>8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Sheet8!$A$32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Sheet8!$B$30:$H$30</c:f>
              <c:strCache>
                <c:ptCount val="7"/>
                <c:pt idx="0">
                  <c:v>Workload/Time Consuming</c:v>
                </c:pt>
                <c:pt idx="1">
                  <c:v>Lack of Sleep/Poor Physical </c:v>
                </c:pt>
                <c:pt idx="2">
                  <c:v>Missing Out</c:v>
                </c:pt>
                <c:pt idx="3">
                  <c:v>Difficulty Level</c:v>
                </c:pt>
                <c:pt idx="4">
                  <c:v>Stereotypes</c:v>
                </c:pt>
                <c:pt idx="5">
                  <c:v>Theory</c:v>
                </c:pt>
                <c:pt idx="6">
                  <c:v>Nothing</c:v>
                </c:pt>
              </c:strCache>
            </c:strRef>
          </c:cat>
          <c:val>
            <c:numRef>
              <c:f>Sheet8!$B$32:$H$32</c:f>
              <c:numCache>
                <c:formatCode>General</c:formatCode>
                <c:ptCount val="7"/>
                <c:pt idx="0">
                  <c:v>12</c:v>
                </c:pt>
                <c:pt idx="1">
                  <c:v>6</c:v>
                </c:pt>
                <c:pt idx="2">
                  <c:v>4</c:v>
                </c:pt>
                <c:pt idx="3">
                  <c:v>5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</c:ser>
        <c:axId val="43095936"/>
        <c:axId val="43097472"/>
      </c:barChart>
      <c:catAx>
        <c:axId val="43095936"/>
        <c:scaling>
          <c:orientation val="minMax"/>
        </c:scaling>
        <c:axPos val="b"/>
        <c:tickLblPos val="nextTo"/>
        <c:crossAx val="43097472"/>
        <c:crosses val="autoZero"/>
        <c:auto val="1"/>
        <c:lblAlgn val="ctr"/>
        <c:lblOffset val="100"/>
      </c:catAx>
      <c:valAx>
        <c:axId val="43097472"/>
        <c:scaling>
          <c:orientation val="minMax"/>
        </c:scaling>
        <c:axPos val="l"/>
        <c:majorGridlines/>
        <c:numFmt formatCode="General" sourceLinked="1"/>
        <c:tickLblPos val="nextTo"/>
        <c:crossAx val="43095936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400">
          <a:solidFill>
            <a:schemeClr val="tx1">
              <a:lumMod val="75000"/>
              <a:lumOff val="25000"/>
            </a:schemeClr>
          </a:solidFill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tx>
            <c:strRef>
              <c:f>Sheet6!$A$6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Sheet6!$B$5:$I$5</c:f>
              <c:strCache>
                <c:ptCount val="8"/>
                <c:pt idx="0">
                  <c:v>110-Prin. of Computing</c:v>
                </c:pt>
                <c:pt idx="1">
                  <c:v>122-Imperative Computation</c:v>
                </c:pt>
                <c:pt idx="2">
                  <c:v>150-Functional Programming</c:v>
                </c:pt>
                <c:pt idx="3">
                  <c:v>210-Data Structures</c:v>
                </c:pt>
                <c:pt idx="4">
                  <c:v>213-Computer Systems</c:v>
                </c:pt>
                <c:pt idx="5">
                  <c:v>251-Great Theoretical</c:v>
                </c:pt>
                <c:pt idx="6">
                  <c:v>Non-CS</c:v>
                </c:pt>
                <c:pt idx="7">
                  <c:v>All</c:v>
                </c:pt>
              </c:strCache>
            </c:strRef>
          </c:cat>
          <c:val>
            <c:numRef>
              <c:f>Sheet6!$B$6:$I$6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7</c:v>
                </c:pt>
                <c:pt idx="3">
                  <c:v>3</c:v>
                </c:pt>
                <c:pt idx="4">
                  <c:v>3</c:v>
                </c:pt>
                <c:pt idx="5">
                  <c:v>5</c:v>
                </c:pt>
                <c:pt idx="6">
                  <c:v>7</c:v>
                </c:pt>
                <c:pt idx="7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Sheet6!$A$7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Sheet6!$B$5:$I$5</c:f>
              <c:strCache>
                <c:ptCount val="8"/>
                <c:pt idx="0">
                  <c:v>110-Prin. of Computing</c:v>
                </c:pt>
                <c:pt idx="1">
                  <c:v>122-Imperative Computation</c:v>
                </c:pt>
                <c:pt idx="2">
                  <c:v>150-Functional Programming</c:v>
                </c:pt>
                <c:pt idx="3">
                  <c:v>210-Data Structures</c:v>
                </c:pt>
                <c:pt idx="4">
                  <c:v>213-Computer Systems</c:v>
                </c:pt>
                <c:pt idx="5">
                  <c:v>251-Great Theoretical</c:v>
                </c:pt>
                <c:pt idx="6">
                  <c:v>Non-CS</c:v>
                </c:pt>
                <c:pt idx="7">
                  <c:v>All</c:v>
                </c:pt>
              </c:strCache>
            </c:strRef>
          </c:cat>
          <c:val>
            <c:numRef>
              <c:f>Sheet6!$B$7:$I$7</c:f>
              <c:numCache>
                <c:formatCode>General</c:formatCode>
                <c:ptCount val="8"/>
                <c:pt idx="0">
                  <c:v>2</c:v>
                </c:pt>
                <c:pt idx="1">
                  <c:v>1</c:v>
                </c:pt>
                <c:pt idx="2">
                  <c:v>4</c:v>
                </c:pt>
                <c:pt idx="3">
                  <c:v>1</c:v>
                </c:pt>
                <c:pt idx="4">
                  <c:v>3</c:v>
                </c:pt>
                <c:pt idx="5">
                  <c:v>10</c:v>
                </c:pt>
                <c:pt idx="6">
                  <c:v>7</c:v>
                </c:pt>
                <c:pt idx="7">
                  <c:v>0</c:v>
                </c:pt>
              </c:numCache>
            </c:numRef>
          </c:val>
        </c:ser>
        <c:axId val="43220352"/>
        <c:axId val="43230336"/>
      </c:barChart>
      <c:catAx>
        <c:axId val="43220352"/>
        <c:scaling>
          <c:orientation val="minMax"/>
        </c:scaling>
        <c:axPos val="l"/>
        <c:tickLblPos val="nextTo"/>
        <c:crossAx val="43230336"/>
        <c:crosses val="autoZero"/>
        <c:auto val="1"/>
        <c:lblAlgn val="ctr"/>
        <c:lblOffset val="100"/>
      </c:catAx>
      <c:valAx>
        <c:axId val="43230336"/>
        <c:scaling>
          <c:orientation val="minMax"/>
        </c:scaling>
        <c:axPos val="b"/>
        <c:majorGridlines/>
        <c:numFmt formatCode="General" sourceLinked="1"/>
        <c:tickLblPos val="nextTo"/>
        <c:crossAx val="43220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73276884909937"/>
          <c:y val="0.42520383090411584"/>
          <c:w val="0.13299194621220303"/>
          <c:h val="0.14959233819176884"/>
        </c:manualLayout>
      </c:layout>
    </c:legend>
    <c:plotVisOnly val="1"/>
    <c:dispBlanksAs val="gap"/>
  </c:chart>
  <c:txPr>
    <a:bodyPr/>
    <a:lstStyle/>
    <a:p>
      <a:pPr>
        <a:defRPr sz="1400">
          <a:solidFill>
            <a:srgbClr val="404040"/>
          </a:solidFill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tx>
            <c:strRef>
              <c:f>Sheet6!$A$54</c:f>
              <c:strCache>
                <c:ptCount val="1"/>
                <c:pt idx="0">
                  <c:v>women</c:v>
                </c:pt>
              </c:strCache>
            </c:strRef>
          </c:tx>
          <c:cat>
            <c:strRef>
              <c:f>Sheet6!$B$53:$H$53</c:f>
              <c:strCache>
                <c:ptCount val="7"/>
                <c:pt idx="0">
                  <c:v>122-Imperative Computation</c:v>
                </c:pt>
                <c:pt idx="1">
                  <c:v>150-Functional Programming</c:v>
                </c:pt>
                <c:pt idx="2">
                  <c:v>210-Data Structures</c:v>
                </c:pt>
                <c:pt idx="3">
                  <c:v>213-Computer Systems</c:v>
                </c:pt>
                <c:pt idx="4">
                  <c:v>251-Great Theoretical</c:v>
                </c:pt>
                <c:pt idx="5">
                  <c:v>Non-CS</c:v>
                </c:pt>
                <c:pt idx="6">
                  <c:v>None</c:v>
                </c:pt>
              </c:strCache>
            </c:strRef>
          </c:cat>
          <c:val>
            <c:numRef>
              <c:f>Sheet6!$B$54:$H$54</c:f>
              <c:numCache>
                <c:formatCode>General</c:formatCode>
                <c:ptCount val="7"/>
                <c:pt idx="0">
                  <c:v>2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6</c:v>
                </c:pt>
                <c:pt idx="5">
                  <c:v>8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Sheet6!$A$55</c:f>
              <c:strCache>
                <c:ptCount val="1"/>
                <c:pt idx="0">
                  <c:v>men</c:v>
                </c:pt>
              </c:strCache>
            </c:strRef>
          </c:tx>
          <c:cat>
            <c:strRef>
              <c:f>Sheet6!$B$53:$H$53</c:f>
              <c:strCache>
                <c:ptCount val="7"/>
                <c:pt idx="0">
                  <c:v>122-Imperative Computation</c:v>
                </c:pt>
                <c:pt idx="1">
                  <c:v>150-Functional Programming</c:v>
                </c:pt>
                <c:pt idx="2">
                  <c:v>210-Data Structures</c:v>
                </c:pt>
                <c:pt idx="3">
                  <c:v>213-Computer Systems</c:v>
                </c:pt>
                <c:pt idx="4">
                  <c:v>251-Great Theoretical</c:v>
                </c:pt>
                <c:pt idx="5">
                  <c:v>Non-CS</c:v>
                </c:pt>
                <c:pt idx="6">
                  <c:v>None</c:v>
                </c:pt>
              </c:strCache>
            </c:strRef>
          </c:cat>
          <c:val>
            <c:numRef>
              <c:f>Sheet6!$B$55:$H$55</c:f>
              <c:numCache>
                <c:formatCode>General</c:formatCode>
                <c:ptCount val="7"/>
                <c:pt idx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  <c:pt idx="4">
                  <c:v>5</c:v>
                </c:pt>
                <c:pt idx="5">
                  <c:v>8</c:v>
                </c:pt>
                <c:pt idx="6">
                  <c:v>2</c:v>
                </c:pt>
              </c:numCache>
            </c:numRef>
          </c:val>
        </c:ser>
        <c:axId val="43300352"/>
        <c:axId val="43301888"/>
      </c:barChart>
      <c:catAx>
        <c:axId val="43300352"/>
        <c:scaling>
          <c:orientation val="minMax"/>
        </c:scaling>
        <c:axPos val="l"/>
        <c:tickLblPos val="nextTo"/>
        <c:crossAx val="43301888"/>
        <c:crosses val="autoZero"/>
        <c:auto val="1"/>
        <c:lblAlgn val="ctr"/>
        <c:lblOffset val="100"/>
      </c:catAx>
      <c:valAx>
        <c:axId val="43301888"/>
        <c:scaling>
          <c:orientation val="minMax"/>
        </c:scaling>
        <c:axPos val="b"/>
        <c:majorGridlines/>
        <c:numFmt formatCode="General" sourceLinked="1"/>
        <c:tickLblPos val="nextTo"/>
        <c:crossAx val="43300352"/>
        <c:crosses val="autoZero"/>
        <c:crossBetween val="between"/>
      </c:valAx>
    </c:plotArea>
    <c:legend>
      <c:legendPos val="r"/>
    </c:legend>
    <c:plotVisOnly val="1"/>
    <c:dispBlanksAs val="gap"/>
  </c:chart>
  <c:txPr>
    <a:bodyPr/>
    <a:lstStyle/>
    <a:p>
      <a:pPr>
        <a:defRPr sz="1400">
          <a:solidFill>
            <a:srgbClr val="595959"/>
          </a:solidFill>
        </a:defRPr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A13233-E57E-CD47-8046-0203F39D9BD3}" type="doc">
      <dgm:prSet loTypeId="urn:microsoft.com/office/officeart/2005/8/layout/hList1" loCatId="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5DF531D-77A1-9246-BBCE-617D95C5BAC0}">
      <dgm:prSet phldrT="[Text]" custT="1"/>
      <dgm:spPr/>
      <dgm:t>
        <a:bodyPr/>
        <a:lstStyle/>
        <a:p>
          <a:r>
            <a:rPr lang="en-US" sz="3200" b="1" dirty="0" smtClean="0">
              <a:solidFill>
                <a:schemeClr val="bg1"/>
              </a:solidFill>
            </a:rPr>
            <a:t>Interviews</a:t>
          </a:r>
          <a:endParaRPr lang="en-US" sz="2200" b="1" dirty="0">
            <a:solidFill>
              <a:schemeClr val="bg1"/>
            </a:solidFill>
          </a:endParaRPr>
        </a:p>
      </dgm:t>
    </dgm:pt>
    <dgm:pt modelId="{7C86BEBA-4A6D-9142-B13F-AB65166238AF}" type="parTrans" cxnId="{3F1C5672-14EE-E84C-9818-B4F15D345AE9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1299ECFE-6F3E-E844-A51D-FD2E27A95B3A}" type="sibTrans" cxnId="{3F1C5672-14EE-E84C-9818-B4F15D345AE9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31D76A3-71CE-774F-B4E7-6809ECC884D7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75000"/>
                  <a:lumOff val="25000"/>
                </a:schemeClr>
              </a:solidFill>
            </a:rPr>
            <a:t>40 in-depth, face-to-face interviews with </a:t>
          </a:r>
          <a:r>
            <a:rPr lang="en-US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sophomores</a:t>
          </a:r>
          <a:r>
            <a:rPr lang="en-US" dirty="0" smtClean="0">
              <a:solidFill>
                <a:schemeClr val="tx1">
                  <a:lumMod val="75000"/>
                  <a:lumOff val="25000"/>
                </a:schemeClr>
              </a:solidFill>
            </a:rPr>
            <a:t> (20 women and 20 men) conducted (30 to 60 minutes each) </a:t>
          </a:r>
          <a:endParaRPr lang="en-US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A78EB64-6D82-6242-9A0F-624E9BB3D9DF}" type="parTrans" cxnId="{963A43BC-ACCC-714C-9CB9-A5401E6A4445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7007258-3154-5F40-82E3-B21E4206A684}" type="sibTrans" cxnId="{963A43BC-ACCC-714C-9CB9-A5401E6A4445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5408677-4759-2142-BECF-A7189E8730B9}">
      <dgm:prSet/>
      <dgm:spPr/>
      <dgm:t>
        <a:bodyPr/>
        <a:lstStyle/>
        <a:p>
          <a:endParaRPr lang="en-US" dirty="0" smtClean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8883B4A8-278C-B045-A1DF-C0D6E676EDC3}" type="parTrans" cxnId="{70E6BD1B-3B4A-434B-8AA9-9F5EF9F59BEA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4466F1B-C5D4-7B4E-B92A-BE3C66E1966B}" type="sibTrans" cxnId="{70E6BD1B-3B4A-434B-8AA9-9F5EF9F59BEA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A98287D-10B6-0746-9E69-3563967A32D5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75000"/>
                  <a:lumOff val="25000"/>
                </a:schemeClr>
              </a:solidFill>
            </a:rPr>
            <a:t>4 interviews w/students who switched majors</a:t>
          </a:r>
        </a:p>
      </dgm:t>
    </dgm:pt>
    <dgm:pt modelId="{BFBEC88C-473F-6544-A2B0-4CAB3B9D7F7E}" type="parTrans" cxnId="{D159BA5C-EBB5-6B40-9637-C70D932F7E7C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A0C165A-BB3A-7645-808F-DC348DDC0E4B}" type="sibTrans" cxnId="{D159BA5C-EBB5-6B40-9637-C70D932F7E7C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BE0C711-9924-2149-8D2B-DC9548DCC86E}">
      <dgm:prSet/>
      <dgm:spPr/>
      <dgm:t>
        <a:bodyPr/>
        <a:lstStyle/>
        <a:p>
          <a:endParaRPr lang="en-US" dirty="0" smtClean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B115A65-C4CD-BC4A-BC3D-B3D0E3CDF44C}" type="parTrans" cxnId="{DD39D66B-4B34-6A40-B0C4-67093A83A7F9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E2C34C3-1C55-3745-91C1-1B6A5D92C22F}" type="sibTrans" cxnId="{DD39D66B-4B34-6A40-B0C4-67093A83A7F9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CBBE466-A49F-2B42-BBE1-6B91B00CA6E1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75000"/>
                  <a:lumOff val="25000"/>
                </a:schemeClr>
              </a:solidFill>
            </a:rPr>
            <a:t>Transcribed by Verbal Inc.</a:t>
          </a:r>
        </a:p>
      </dgm:t>
    </dgm:pt>
    <dgm:pt modelId="{63AF4186-AE87-AC46-85E6-4A4038C76EA8}" type="parTrans" cxnId="{B170545D-09CF-D541-A0E4-5B2FA96A8802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4A96DFE-D7BB-3D44-A629-0296CAB90C61}" type="sibTrans" cxnId="{B170545D-09CF-D541-A0E4-5B2FA96A8802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E83387D-13B7-D949-8E48-5533812ED797}">
      <dgm:prSet custT="1"/>
      <dgm:spPr/>
      <dgm:t>
        <a:bodyPr/>
        <a:lstStyle/>
        <a:p>
          <a:r>
            <a:rPr lang="en-US" sz="3200" b="1" dirty="0" smtClean="0">
              <a:solidFill>
                <a:srgbClr val="FFFFFF"/>
              </a:solidFill>
            </a:rPr>
            <a:t>Survey</a:t>
          </a:r>
          <a:endParaRPr lang="en-US" sz="2200" b="1" dirty="0" smtClean="0">
            <a:solidFill>
              <a:srgbClr val="FFFFFF"/>
            </a:solidFill>
          </a:endParaRPr>
        </a:p>
      </dgm:t>
    </dgm:pt>
    <dgm:pt modelId="{0F46F59C-9580-594D-A819-3F74111F7403}" type="parTrans" cxnId="{AB6C54EB-8C6C-1740-B2AF-001A5C8BC264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149CF5A-3E2D-B747-8EC2-613DF93B59C0}" type="sibTrans" cxnId="{AB6C54EB-8C6C-1740-B2AF-001A5C8BC264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1A46EF6-0C38-0248-95FB-EAEA62BE50DE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75000"/>
                  <a:lumOff val="25000"/>
                </a:schemeClr>
              </a:solidFill>
            </a:rPr>
            <a:t>Survey designed for </a:t>
          </a:r>
          <a:r>
            <a:rPr lang="en-US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ALL</a:t>
          </a:r>
          <a:r>
            <a:rPr lang="en-US" dirty="0" smtClean="0">
              <a:solidFill>
                <a:schemeClr val="tx1">
                  <a:lumMod val="75000"/>
                  <a:lumOff val="25000"/>
                </a:schemeClr>
              </a:solidFill>
            </a:rPr>
            <a:t> undergraduates in CS</a:t>
          </a:r>
        </a:p>
      </dgm:t>
    </dgm:pt>
    <dgm:pt modelId="{666F32C4-9DA3-B542-94FE-463BD53045F4}" type="parTrans" cxnId="{9DF99141-DE6D-194E-A710-E85968C7F0FD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E67AF41-2549-0D4B-AECC-2D6A306F0D97}" type="sibTrans" cxnId="{9DF99141-DE6D-194E-A710-E85968C7F0FD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14A3B0E3-005D-474F-9770-05D3890DE1DA}">
      <dgm:prSet/>
      <dgm:spPr/>
      <dgm:t>
        <a:bodyPr/>
        <a:lstStyle/>
        <a:p>
          <a:endParaRPr lang="en-US" dirty="0" smtClean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C70C47D-66B5-1E43-8175-1089EB96D6B6}" type="parTrans" cxnId="{622E8BDE-9B28-B64E-BF70-D30FE54F62A8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FF439F9-12AD-AA49-83F2-8AC96C8CFDCC}" type="sibTrans" cxnId="{622E8BDE-9B28-B64E-BF70-D30FE54F62A8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673FC31-2009-C74B-818A-BF95E0E987E3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75000"/>
                  <a:lumOff val="25000"/>
                </a:schemeClr>
              </a:solidFill>
            </a:rPr>
            <a:t>Administered online in April 2012</a:t>
          </a:r>
        </a:p>
      </dgm:t>
    </dgm:pt>
    <dgm:pt modelId="{6BBE9233-519A-B841-BA98-DDAA1B0E2C17}" type="parTrans" cxnId="{72E8228D-E69F-D041-924D-5E304C53BB88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0A6C1B4-AFE9-B243-BE6B-FF59751AF6CC}" type="sibTrans" cxnId="{72E8228D-E69F-D041-924D-5E304C53BB88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FBFBF12-83E5-2B42-808B-25549F4BE8FD}">
      <dgm:prSet/>
      <dgm:spPr/>
      <dgm:t>
        <a:bodyPr/>
        <a:lstStyle/>
        <a:p>
          <a:endParaRPr lang="en-US" dirty="0" smtClean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698B77F-110B-8740-84F0-945E1A1C5037}" type="parTrans" cxnId="{DA12FADA-B36B-B948-90D3-033B1C3E6513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A154CEAA-65D9-7D49-A058-B125FDD40DC3}" type="sibTrans" cxnId="{DA12FADA-B36B-B948-90D3-033B1C3E6513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F9C2A2F-B3A4-4946-8722-CBF9C3EB6840}">
      <dgm:prSet/>
      <dgm:spPr/>
      <dgm:t>
        <a:bodyPr/>
        <a:lstStyle/>
        <a:p>
          <a:r>
            <a:rPr lang="en-US" dirty="0" smtClean="0">
              <a:solidFill>
                <a:schemeClr val="tx1">
                  <a:lumMod val="75000"/>
                  <a:lumOff val="25000"/>
                </a:schemeClr>
              </a:solidFill>
            </a:rPr>
            <a:t>Survey responses collected from 199 CS undergraduates (52 women and 147 men)</a:t>
          </a:r>
          <a:endParaRPr lang="en-US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CE70AC1-9402-9744-A97D-81718D61A82C}" type="parTrans" cxnId="{D65620EE-8920-2246-BFB9-9E11E43EB38A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18BA58A-0B52-5A49-A9C1-CE0DA261FAE5}" type="sibTrans" cxnId="{D65620EE-8920-2246-BFB9-9E11E43EB38A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ADDD5D4C-2331-4044-9850-5E257CD7A1B9}" type="pres">
      <dgm:prSet presAssocID="{07A13233-E57E-CD47-8046-0203F39D9BD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A88C30-1B81-0544-88EA-A72D042000E5}" type="pres">
      <dgm:prSet presAssocID="{95DF531D-77A1-9246-BBCE-617D95C5BAC0}" presName="composite" presStyleCnt="0"/>
      <dgm:spPr/>
    </dgm:pt>
    <dgm:pt modelId="{4B0B44A6-5D21-CC4E-A6B1-5FF20D0FFB07}" type="pres">
      <dgm:prSet presAssocID="{95DF531D-77A1-9246-BBCE-617D95C5BAC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9855AB-7EE8-D041-90C8-EEBB9F2469DB}" type="pres">
      <dgm:prSet presAssocID="{95DF531D-77A1-9246-BBCE-617D95C5BAC0}" presName="desTx" presStyleLbl="alignAccFollowNode1" presStyleIdx="0" presStyleCnt="2" custLinFactNeighborX="-1" custLinFactNeighborY="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B7410E-8B9F-074C-A0D9-1A5DEF80A613}" type="pres">
      <dgm:prSet presAssocID="{1299ECFE-6F3E-E844-A51D-FD2E27A95B3A}" presName="space" presStyleCnt="0"/>
      <dgm:spPr/>
    </dgm:pt>
    <dgm:pt modelId="{B1A4C5DF-AC90-E844-BF9B-5C7788A84DBC}" type="pres">
      <dgm:prSet presAssocID="{2E83387D-13B7-D949-8E48-5533812ED797}" presName="composite" presStyleCnt="0"/>
      <dgm:spPr/>
    </dgm:pt>
    <dgm:pt modelId="{EC08C628-815E-DE49-B0B5-A08A33449AE2}" type="pres">
      <dgm:prSet presAssocID="{2E83387D-13B7-D949-8E48-5533812ED79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E6A7AA-67D2-6249-BD77-3B13104135C6}" type="pres">
      <dgm:prSet presAssocID="{2E83387D-13B7-D949-8E48-5533812ED79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170545D-09CF-D541-A0E4-5B2FA96A8802}" srcId="{95DF531D-77A1-9246-BBCE-617D95C5BAC0}" destId="{0CBBE466-A49F-2B42-BBE1-6B91B00CA6E1}" srcOrd="4" destOrd="0" parTransId="{63AF4186-AE87-AC46-85E6-4A4038C76EA8}" sibTransId="{64A96DFE-D7BB-3D44-A629-0296CAB90C61}"/>
    <dgm:cxn modelId="{555C79F4-9E45-B647-87B9-0B16CEC9AD8C}" type="presOf" srcId="{F31D76A3-71CE-774F-B4E7-6809ECC884D7}" destId="{F59855AB-7EE8-D041-90C8-EEBB9F2469DB}" srcOrd="0" destOrd="0" presId="urn:microsoft.com/office/officeart/2005/8/layout/hList1"/>
    <dgm:cxn modelId="{72E8228D-E69F-D041-924D-5E304C53BB88}" srcId="{2E83387D-13B7-D949-8E48-5533812ED797}" destId="{6673FC31-2009-C74B-818A-BF95E0E987E3}" srcOrd="2" destOrd="0" parTransId="{6BBE9233-519A-B841-BA98-DDAA1B0E2C17}" sibTransId="{D0A6C1B4-AFE9-B243-BE6B-FF59751AF6CC}"/>
    <dgm:cxn modelId="{DD39D66B-4B34-6A40-B0C4-67093A83A7F9}" srcId="{95DF531D-77A1-9246-BBCE-617D95C5BAC0}" destId="{0BE0C711-9924-2149-8D2B-DC9548DCC86E}" srcOrd="3" destOrd="0" parTransId="{FB115A65-C4CD-BC4A-BC3D-B3D0E3CDF44C}" sibTransId="{5E2C34C3-1C55-3745-91C1-1B6A5D92C22F}"/>
    <dgm:cxn modelId="{394D7BA5-67D8-5040-8D73-99C204C304FA}" type="presOf" srcId="{55408677-4759-2142-BECF-A7189E8730B9}" destId="{F59855AB-7EE8-D041-90C8-EEBB9F2469DB}" srcOrd="0" destOrd="1" presId="urn:microsoft.com/office/officeart/2005/8/layout/hList1"/>
    <dgm:cxn modelId="{0253FEA1-0F0C-0946-8CD8-1F59970F0C99}" type="presOf" srcId="{2E83387D-13B7-D949-8E48-5533812ED797}" destId="{EC08C628-815E-DE49-B0B5-A08A33449AE2}" srcOrd="0" destOrd="0" presId="urn:microsoft.com/office/officeart/2005/8/layout/hList1"/>
    <dgm:cxn modelId="{1071C4E1-E0C5-8843-BE8C-78FAB1D6D7B2}" type="presOf" srcId="{0CBBE466-A49F-2B42-BBE1-6B91B00CA6E1}" destId="{F59855AB-7EE8-D041-90C8-EEBB9F2469DB}" srcOrd="0" destOrd="4" presId="urn:microsoft.com/office/officeart/2005/8/layout/hList1"/>
    <dgm:cxn modelId="{D159BA5C-EBB5-6B40-9637-C70D932F7E7C}" srcId="{95DF531D-77A1-9246-BBCE-617D95C5BAC0}" destId="{3A98287D-10B6-0746-9E69-3563967A32D5}" srcOrd="2" destOrd="0" parTransId="{BFBEC88C-473F-6544-A2B0-4CAB3B9D7F7E}" sibTransId="{3A0C165A-BB3A-7645-808F-DC348DDC0E4B}"/>
    <dgm:cxn modelId="{DA12FADA-B36B-B948-90D3-033B1C3E6513}" srcId="{2E83387D-13B7-D949-8E48-5533812ED797}" destId="{EFBFBF12-83E5-2B42-808B-25549F4BE8FD}" srcOrd="3" destOrd="0" parTransId="{9698B77F-110B-8740-84F0-945E1A1C5037}" sibTransId="{A154CEAA-65D9-7D49-A058-B125FDD40DC3}"/>
    <dgm:cxn modelId="{C0CDECC5-1A1E-9D43-8359-167E106853AB}" type="presOf" srcId="{0BE0C711-9924-2149-8D2B-DC9548DCC86E}" destId="{F59855AB-7EE8-D041-90C8-EEBB9F2469DB}" srcOrd="0" destOrd="3" presId="urn:microsoft.com/office/officeart/2005/8/layout/hList1"/>
    <dgm:cxn modelId="{A177FEB1-31DF-C643-AEA2-703976FFFFF9}" type="presOf" srcId="{07A13233-E57E-CD47-8046-0203F39D9BD3}" destId="{ADDD5D4C-2331-4044-9850-5E257CD7A1B9}" srcOrd="0" destOrd="0" presId="urn:microsoft.com/office/officeart/2005/8/layout/hList1"/>
    <dgm:cxn modelId="{AB6C54EB-8C6C-1740-B2AF-001A5C8BC264}" srcId="{07A13233-E57E-CD47-8046-0203F39D9BD3}" destId="{2E83387D-13B7-D949-8E48-5533812ED797}" srcOrd="1" destOrd="0" parTransId="{0F46F59C-9580-594D-A819-3F74111F7403}" sibTransId="{0149CF5A-3E2D-B747-8EC2-613DF93B59C0}"/>
    <dgm:cxn modelId="{70E6BD1B-3B4A-434B-8AA9-9F5EF9F59BEA}" srcId="{95DF531D-77A1-9246-BBCE-617D95C5BAC0}" destId="{55408677-4759-2142-BECF-A7189E8730B9}" srcOrd="1" destOrd="0" parTransId="{8883B4A8-278C-B045-A1DF-C0D6E676EDC3}" sibTransId="{34466F1B-C5D4-7B4E-B92A-BE3C66E1966B}"/>
    <dgm:cxn modelId="{368B0395-420B-7D4B-A5AB-BA9B4CCD3D34}" type="presOf" srcId="{3A98287D-10B6-0746-9E69-3563967A32D5}" destId="{F59855AB-7EE8-D041-90C8-EEBB9F2469DB}" srcOrd="0" destOrd="2" presId="urn:microsoft.com/office/officeart/2005/8/layout/hList1"/>
    <dgm:cxn modelId="{9DF99141-DE6D-194E-A710-E85968C7F0FD}" srcId="{2E83387D-13B7-D949-8E48-5533812ED797}" destId="{91A46EF6-0C38-0248-95FB-EAEA62BE50DE}" srcOrd="0" destOrd="0" parTransId="{666F32C4-9DA3-B542-94FE-463BD53045F4}" sibTransId="{3E67AF41-2549-0D4B-AECC-2D6A306F0D97}"/>
    <dgm:cxn modelId="{9366A31A-7B50-EF4C-A274-B6F172DB17F7}" type="presOf" srcId="{6673FC31-2009-C74B-818A-BF95E0E987E3}" destId="{87E6A7AA-67D2-6249-BD77-3B13104135C6}" srcOrd="0" destOrd="2" presId="urn:microsoft.com/office/officeart/2005/8/layout/hList1"/>
    <dgm:cxn modelId="{4ECC60FE-CD96-7649-A578-60A785618CB0}" type="presOf" srcId="{EFBFBF12-83E5-2B42-808B-25549F4BE8FD}" destId="{87E6A7AA-67D2-6249-BD77-3B13104135C6}" srcOrd="0" destOrd="3" presId="urn:microsoft.com/office/officeart/2005/8/layout/hList1"/>
    <dgm:cxn modelId="{3F1C5672-14EE-E84C-9818-B4F15D345AE9}" srcId="{07A13233-E57E-CD47-8046-0203F39D9BD3}" destId="{95DF531D-77A1-9246-BBCE-617D95C5BAC0}" srcOrd="0" destOrd="0" parTransId="{7C86BEBA-4A6D-9142-B13F-AB65166238AF}" sibTransId="{1299ECFE-6F3E-E844-A51D-FD2E27A95B3A}"/>
    <dgm:cxn modelId="{3A88DBF3-14CF-E740-A9A1-BE3FF36E2622}" type="presOf" srcId="{91A46EF6-0C38-0248-95FB-EAEA62BE50DE}" destId="{87E6A7AA-67D2-6249-BD77-3B13104135C6}" srcOrd="0" destOrd="0" presId="urn:microsoft.com/office/officeart/2005/8/layout/hList1"/>
    <dgm:cxn modelId="{622E8BDE-9B28-B64E-BF70-D30FE54F62A8}" srcId="{2E83387D-13B7-D949-8E48-5533812ED797}" destId="{14A3B0E3-005D-474F-9770-05D3890DE1DA}" srcOrd="1" destOrd="0" parTransId="{4C70C47D-66B5-1E43-8175-1089EB96D6B6}" sibTransId="{2FF439F9-12AD-AA49-83F2-8AC96C8CFDCC}"/>
    <dgm:cxn modelId="{44CB1A72-C3AF-9E41-83C5-AE452201BFAB}" type="presOf" srcId="{14A3B0E3-005D-474F-9770-05D3890DE1DA}" destId="{87E6A7AA-67D2-6249-BD77-3B13104135C6}" srcOrd="0" destOrd="1" presId="urn:microsoft.com/office/officeart/2005/8/layout/hList1"/>
    <dgm:cxn modelId="{D65620EE-8920-2246-BFB9-9E11E43EB38A}" srcId="{2E83387D-13B7-D949-8E48-5533812ED797}" destId="{4F9C2A2F-B3A4-4946-8722-CBF9C3EB6840}" srcOrd="4" destOrd="0" parTransId="{3CE70AC1-9402-9744-A97D-81718D61A82C}" sibTransId="{018BA58A-0B52-5A49-A9C1-CE0DA261FAE5}"/>
    <dgm:cxn modelId="{8535A967-01CE-5C47-9DD4-27F0B9FB473A}" type="presOf" srcId="{95DF531D-77A1-9246-BBCE-617D95C5BAC0}" destId="{4B0B44A6-5D21-CC4E-A6B1-5FF20D0FFB07}" srcOrd="0" destOrd="0" presId="urn:microsoft.com/office/officeart/2005/8/layout/hList1"/>
    <dgm:cxn modelId="{A320C0B5-B4DC-244D-B591-238E7523175A}" type="presOf" srcId="{4F9C2A2F-B3A4-4946-8722-CBF9C3EB6840}" destId="{87E6A7AA-67D2-6249-BD77-3B13104135C6}" srcOrd="0" destOrd="4" presId="urn:microsoft.com/office/officeart/2005/8/layout/hList1"/>
    <dgm:cxn modelId="{963A43BC-ACCC-714C-9CB9-A5401E6A4445}" srcId="{95DF531D-77A1-9246-BBCE-617D95C5BAC0}" destId="{F31D76A3-71CE-774F-B4E7-6809ECC884D7}" srcOrd="0" destOrd="0" parTransId="{3A78EB64-6D82-6242-9A0F-624E9BB3D9DF}" sibTransId="{67007258-3154-5F40-82E3-B21E4206A684}"/>
    <dgm:cxn modelId="{697D81FD-4137-3E40-BCC4-8088850E3C36}" type="presParOf" srcId="{ADDD5D4C-2331-4044-9850-5E257CD7A1B9}" destId="{8AA88C30-1B81-0544-88EA-A72D042000E5}" srcOrd="0" destOrd="0" presId="urn:microsoft.com/office/officeart/2005/8/layout/hList1"/>
    <dgm:cxn modelId="{3F5B2969-7078-6945-BA9B-5563E5FE0939}" type="presParOf" srcId="{8AA88C30-1B81-0544-88EA-A72D042000E5}" destId="{4B0B44A6-5D21-CC4E-A6B1-5FF20D0FFB07}" srcOrd="0" destOrd="0" presId="urn:microsoft.com/office/officeart/2005/8/layout/hList1"/>
    <dgm:cxn modelId="{65E1A933-9116-DF46-8507-64B90AB40126}" type="presParOf" srcId="{8AA88C30-1B81-0544-88EA-A72D042000E5}" destId="{F59855AB-7EE8-D041-90C8-EEBB9F2469DB}" srcOrd="1" destOrd="0" presId="urn:microsoft.com/office/officeart/2005/8/layout/hList1"/>
    <dgm:cxn modelId="{F93D70E6-0EAB-2641-A578-0B9CCDE5CA9E}" type="presParOf" srcId="{ADDD5D4C-2331-4044-9850-5E257CD7A1B9}" destId="{9BB7410E-8B9F-074C-A0D9-1A5DEF80A613}" srcOrd="1" destOrd="0" presId="urn:microsoft.com/office/officeart/2005/8/layout/hList1"/>
    <dgm:cxn modelId="{8070478A-0C52-0A4E-886A-439ED94E0C38}" type="presParOf" srcId="{ADDD5D4C-2331-4044-9850-5E257CD7A1B9}" destId="{B1A4C5DF-AC90-E844-BF9B-5C7788A84DBC}" srcOrd="2" destOrd="0" presId="urn:microsoft.com/office/officeart/2005/8/layout/hList1"/>
    <dgm:cxn modelId="{7D7A4854-F219-B741-81F3-C206C0354F33}" type="presParOf" srcId="{B1A4C5DF-AC90-E844-BF9B-5C7788A84DBC}" destId="{EC08C628-815E-DE49-B0B5-A08A33449AE2}" srcOrd="0" destOrd="0" presId="urn:microsoft.com/office/officeart/2005/8/layout/hList1"/>
    <dgm:cxn modelId="{4E672D96-0DA5-644F-9C1E-5BFD8DB3D18A}" type="presParOf" srcId="{B1A4C5DF-AC90-E844-BF9B-5C7788A84DBC}" destId="{87E6A7AA-67D2-6249-BD77-3B13104135C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805BFD-6139-DD41-800E-696879B0B71E}" type="doc">
      <dgm:prSet loTypeId="urn:microsoft.com/office/officeart/2005/8/layout/vList6" loCatId="" qsTypeId="urn:microsoft.com/office/officeart/2005/8/quickstyle/3D3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6A137845-A118-C54A-9594-C3FD4B0491AF}">
      <dgm:prSet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Interviews:</a:t>
          </a:r>
        </a:p>
      </dgm:t>
    </dgm:pt>
    <dgm:pt modelId="{F41A86EC-645A-DD4B-8444-B91768645F50}" type="parTrans" cxnId="{5C012D63-802F-7240-930A-AAAD664BCF76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3335B51-3921-DA47-9E8F-D702A1E88C0B}" type="sibTrans" cxnId="{5C012D63-802F-7240-930A-AAAD664BCF76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36A54B1-8A0F-4F48-89F7-63CD607B8284}">
      <dgm:prSet custT="1"/>
      <dgm:spPr/>
      <dgm:t>
        <a:bodyPr/>
        <a:lstStyle/>
        <a:p>
          <a:r>
            <a:rPr lang="en-US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Isolate remaining questions for analysis</a:t>
          </a:r>
        </a:p>
      </dgm:t>
    </dgm:pt>
    <dgm:pt modelId="{292606CC-04DE-9940-8264-9D8410D71CB8}" type="parTrans" cxnId="{F40A8A7A-9C52-AD4A-A11E-79F4B4929B1F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58E1907-9FA2-A649-9CDF-F3D6D6D16101}" type="sibTrans" cxnId="{F40A8A7A-9C52-AD4A-A11E-79F4B4929B1F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5681495-961A-614D-948A-FEB8642CA7D9}">
      <dgm:prSet custT="1"/>
      <dgm:spPr/>
      <dgm:t>
        <a:bodyPr/>
        <a:lstStyle/>
        <a:p>
          <a:r>
            <a:rPr lang="en-US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Complete preliminary analysis </a:t>
          </a:r>
        </a:p>
      </dgm:t>
    </dgm:pt>
    <dgm:pt modelId="{1F5575F2-529F-0641-A199-86D0DF28A6AD}" type="parTrans" cxnId="{1268BB70-5997-CD40-BF7C-F844AAD0A466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ADE9647C-60C5-AF48-BDF3-4590CAF15E81}" type="sibTrans" cxnId="{1268BB70-5997-CD40-BF7C-F844AAD0A466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F78ED64-45E0-4048-8F8D-55EAA678C999}">
      <dgm:prSet custT="1"/>
      <dgm:spPr/>
      <dgm:t>
        <a:bodyPr/>
        <a:lstStyle/>
        <a:p>
          <a:r>
            <a:rPr lang="en-US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Conduct validation of findings </a:t>
          </a:r>
        </a:p>
      </dgm:t>
    </dgm:pt>
    <dgm:pt modelId="{CC776F22-5E4D-5140-8DF2-8582D9E42A48}" type="parTrans" cxnId="{3ACE6273-7319-1F40-8766-5852D0875307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EE36181-3CE9-8B43-ACCE-63081CAF3FB1}" type="sibTrans" cxnId="{3ACE6273-7319-1F40-8766-5852D0875307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1AB3EDC-5A13-2840-9413-A23FB552E072}">
      <dgm:prSet/>
      <dgm:spPr/>
      <dgm:t>
        <a:bodyPr/>
        <a:lstStyle/>
        <a:p>
          <a:r>
            <a:rPr lang="en-US" dirty="0" smtClean="0">
              <a:solidFill>
                <a:srgbClr val="FFFFFF"/>
              </a:solidFill>
            </a:rPr>
            <a:t>Survey:</a:t>
          </a:r>
        </a:p>
      </dgm:t>
    </dgm:pt>
    <dgm:pt modelId="{8D4D9400-53B1-AC4F-82D9-267B5F1DE435}" type="parTrans" cxnId="{F49EBA04-CCF1-A745-89A9-66AB8A0553B1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7CD2B7DA-4370-C946-AFA1-D78CB03EEEDF}" type="sibTrans" cxnId="{F49EBA04-CCF1-A745-89A9-66AB8A0553B1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98EF0C1-4C8B-3D46-B73A-06AA46D7D7ED}">
      <dgm:prSet custT="1"/>
      <dgm:spPr/>
      <dgm:t>
        <a:bodyPr/>
        <a:lstStyle/>
        <a:p>
          <a:r>
            <a:rPr lang="en-US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Conduct further analysis of data</a:t>
          </a:r>
        </a:p>
      </dgm:t>
    </dgm:pt>
    <dgm:pt modelId="{02FE292A-2C0F-8442-A417-5384CECB392C}" type="parTrans" cxnId="{B5361C8C-31D4-2A42-9B25-BFC676D2EAE4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97D6233-8005-E24F-8502-35769B8940C6}" type="sibTrans" cxnId="{B5361C8C-31D4-2A42-9B25-BFC676D2EAE4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79812B4-E486-C94D-8917-A586E95CCE63}">
      <dgm:prSet/>
      <dgm:spPr/>
      <dgm:t>
        <a:bodyPr/>
        <a:lstStyle/>
        <a:p>
          <a:r>
            <a:rPr lang="en-US" dirty="0" smtClean="0">
              <a:solidFill>
                <a:srgbClr val="FFFFFF"/>
              </a:solidFill>
            </a:rPr>
            <a:t>Dissemination:</a:t>
          </a:r>
        </a:p>
      </dgm:t>
    </dgm:pt>
    <dgm:pt modelId="{E5273E32-E37D-8141-9F89-58C38C84159B}" type="parTrans" cxnId="{2A1177D4-6D5A-B94D-B783-82A96E940CCF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377C969-7A20-5A43-AE67-B743F638F831}" type="sibTrans" cxnId="{2A1177D4-6D5A-B94D-B783-82A96E940CCF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248E8AC-3D09-1340-A64D-14C6F207279F}">
      <dgm:prSet custT="1"/>
      <dgm:spPr/>
      <dgm:t>
        <a:bodyPr/>
        <a:lstStyle/>
        <a:p>
          <a:r>
            <a:rPr lang="en-US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Write-up research results and identify implications</a:t>
          </a:r>
          <a:endParaRPr lang="en-US" sz="18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5147FAA-C5FF-B04D-8E66-B82A7F8D16EA}" type="parTrans" cxnId="{04419514-CF44-9849-95C4-C4C98FC1AD25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BDFA6B1-04C9-9046-88DF-DD9E6D6E98F8}" type="sibTrans" cxnId="{04419514-CF44-9849-95C4-C4C98FC1AD25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73A04789-017D-2C41-9CE2-21ED9B830F4E}">
      <dgm:prSet custT="1"/>
      <dgm:spPr/>
      <dgm:t>
        <a:bodyPr/>
        <a:lstStyle/>
        <a:p>
          <a:endParaRPr lang="en-US" sz="1800" dirty="0" smtClean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EFB1B70-3F8A-9B43-B08D-988C1672DB51}" type="parTrans" cxnId="{33F76F13-6BB7-C442-B90C-CFC2F7BCE8E6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DDF296E-5728-5449-BF61-063B97554600}" type="sibTrans" cxnId="{33F76F13-6BB7-C442-B90C-CFC2F7BCE8E6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C59B98A-61FC-3342-8D03-F01C9E5AF46A}">
      <dgm:prSet custT="1"/>
      <dgm:spPr/>
      <dgm:t>
        <a:bodyPr/>
        <a:lstStyle/>
        <a:p>
          <a:r>
            <a:rPr lang="en-US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Integrate interview and survey results</a:t>
          </a:r>
        </a:p>
      </dgm:t>
    </dgm:pt>
    <dgm:pt modelId="{8D90BD96-7F5C-2344-A74A-0FF939C2182D}" type="parTrans" cxnId="{4061EBCD-9721-FF44-839F-9510780F6234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F7D56E1-54EB-494A-A17C-96198792E9F0}" type="sibTrans" cxnId="{4061EBCD-9721-FF44-839F-9510780F6234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4220963-98C1-E84B-AA41-A7F9608E1382}">
      <dgm:prSet custT="1"/>
      <dgm:spPr/>
      <dgm:t>
        <a:bodyPr/>
        <a:lstStyle/>
        <a:p>
          <a:r>
            <a:rPr lang="en-US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Conduct validation of findings</a:t>
          </a:r>
        </a:p>
      </dgm:t>
    </dgm:pt>
    <dgm:pt modelId="{BC12D91A-F328-0449-BD8B-4B8BEEC9A200}" type="parTrans" cxnId="{A3A579B6-9427-2F4E-8DC0-82C2EC0ABD81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7103FAB-8A1E-9343-88ED-E1C09649A10A}" type="sibTrans" cxnId="{A3A579B6-9427-2F4E-8DC0-82C2EC0ABD81}">
      <dgm:prSet/>
      <dgm:spPr/>
      <dgm:t>
        <a:bodyPr/>
        <a:lstStyle/>
        <a:p>
          <a:endParaRPr lang="en-US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3C227FD-21DD-D947-9D9B-855DE2C8322B}" type="pres">
      <dgm:prSet presAssocID="{0F805BFD-6139-DD41-800E-696879B0B71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97F56B8-2001-F242-8AC7-2AC9AFA5BCE7}" type="pres">
      <dgm:prSet presAssocID="{6A137845-A118-C54A-9594-C3FD4B0491AF}" presName="linNode" presStyleCnt="0"/>
      <dgm:spPr/>
      <dgm:t>
        <a:bodyPr/>
        <a:lstStyle/>
        <a:p>
          <a:endParaRPr lang="en-US"/>
        </a:p>
      </dgm:t>
    </dgm:pt>
    <dgm:pt modelId="{77D04CB2-BE61-9D47-9F5C-3B2E9D1CF35F}" type="pres">
      <dgm:prSet presAssocID="{6A137845-A118-C54A-9594-C3FD4B0491AF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F1473C-E8E7-C646-9990-74655F7B2391}" type="pres">
      <dgm:prSet presAssocID="{6A137845-A118-C54A-9594-C3FD4B0491AF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ADAAF8-2060-8C40-9BFC-28717A1C5AC1}" type="pres">
      <dgm:prSet presAssocID="{43335B51-3921-DA47-9E8F-D702A1E88C0B}" presName="spacing" presStyleCnt="0"/>
      <dgm:spPr/>
      <dgm:t>
        <a:bodyPr/>
        <a:lstStyle/>
        <a:p>
          <a:endParaRPr lang="en-US"/>
        </a:p>
      </dgm:t>
    </dgm:pt>
    <dgm:pt modelId="{97D805E9-299D-4942-BF67-68913B0B37EC}" type="pres">
      <dgm:prSet presAssocID="{51AB3EDC-5A13-2840-9413-A23FB552E072}" presName="linNode" presStyleCnt="0"/>
      <dgm:spPr/>
      <dgm:t>
        <a:bodyPr/>
        <a:lstStyle/>
        <a:p>
          <a:endParaRPr lang="en-US"/>
        </a:p>
      </dgm:t>
    </dgm:pt>
    <dgm:pt modelId="{779ED77F-2500-7841-B14F-469CCF8D8425}" type="pres">
      <dgm:prSet presAssocID="{51AB3EDC-5A13-2840-9413-A23FB552E072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AB8B54-B5E1-0447-BD68-7E8323BDC7B7}" type="pres">
      <dgm:prSet presAssocID="{51AB3EDC-5A13-2840-9413-A23FB552E072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B85FF8-9C3E-A843-B0A4-3FA5ED59949B}" type="pres">
      <dgm:prSet presAssocID="{7CD2B7DA-4370-C946-AFA1-D78CB03EEEDF}" presName="spacing" presStyleCnt="0"/>
      <dgm:spPr/>
      <dgm:t>
        <a:bodyPr/>
        <a:lstStyle/>
        <a:p>
          <a:endParaRPr lang="en-US"/>
        </a:p>
      </dgm:t>
    </dgm:pt>
    <dgm:pt modelId="{A9CB1D29-28EB-BF43-AFAC-EE99383E31E5}" type="pres">
      <dgm:prSet presAssocID="{279812B4-E486-C94D-8917-A586E95CCE63}" presName="linNode" presStyleCnt="0"/>
      <dgm:spPr/>
      <dgm:t>
        <a:bodyPr/>
        <a:lstStyle/>
        <a:p>
          <a:endParaRPr lang="en-US"/>
        </a:p>
      </dgm:t>
    </dgm:pt>
    <dgm:pt modelId="{1169B9B8-C8F1-A94B-A4D6-0CB20C99C9AB}" type="pres">
      <dgm:prSet presAssocID="{279812B4-E486-C94D-8917-A586E95CCE63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3B16F4-9CF1-3248-9ACB-94F025EFC92E}" type="pres">
      <dgm:prSet presAssocID="{279812B4-E486-C94D-8917-A586E95CCE63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84CE8F-E3A1-8348-B5B1-4C78510B52DA}" type="presOf" srcId="{EC59B98A-61FC-3342-8D03-F01C9E5AF46A}" destId="{533B16F4-9CF1-3248-9ACB-94F025EFC92E}" srcOrd="0" destOrd="0" presId="urn:microsoft.com/office/officeart/2005/8/layout/vList6"/>
    <dgm:cxn modelId="{A3A579B6-9427-2F4E-8DC0-82C2EC0ABD81}" srcId="{51AB3EDC-5A13-2840-9413-A23FB552E072}" destId="{B4220963-98C1-E84B-AA41-A7F9608E1382}" srcOrd="2" destOrd="0" parTransId="{BC12D91A-F328-0449-BD8B-4B8BEEC9A200}" sibTransId="{C7103FAB-8A1E-9343-88ED-E1C09649A10A}"/>
    <dgm:cxn modelId="{1268BB70-5997-CD40-BF7C-F844AAD0A466}" srcId="{6A137845-A118-C54A-9594-C3FD4B0491AF}" destId="{D5681495-961A-614D-948A-FEB8642CA7D9}" srcOrd="1" destOrd="0" parTransId="{1F5575F2-529F-0641-A199-86D0DF28A6AD}" sibTransId="{ADE9647C-60C5-AF48-BDF3-4590CAF15E81}"/>
    <dgm:cxn modelId="{2A1177D4-6D5A-B94D-B783-82A96E940CCF}" srcId="{0F805BFD-6139-DD41-800E-696879B0B71E}" destId="{279812B4-E486-C94D-8917-A586E95CCE63}" srcOrd="2" destOrd="0" parTransId="{E5273E32-E37D-8141-9F89-58C38C84159B}" sibTransId="{0377C969-7A20-5A43-AE67-B743F638F831}"/>
    <dgm:cxn modelId="{F49EBA04-CCF1-A745-89A9-66AB8A0553B1}" srcId="{0F805BFD-6139-DD41-800E-696879B0B71E}" destId="{51AB3EDC-5A13-2840-9413-A23FB552E072}" srcOrd="1" destOrd="0" parTransId="{8D4D9400-53B1-AC4F-82D9-267B5F1DE435}" sibTransId="{7CD2B7DA-4370-C946-AFA1-D78CB03EEEDF}"/>
    <dgm:cxn modelId="{DDAB089F-5D9F-FB4B-98E6-5E21229F60B0}" type="presOf" srcId="{73A04789-017D-2C41-9CE2-21ED9B830F4E}" destId="{1CAB8B54-B5E1-0447-BD68-7E8323BDC7B7}" srcOrd="0" destOrd="0" presId="urn:microsoft.com/office/officeart/2005/8/layout/vList6"/>
    <dgm:cxn modelId="{F830CD5E-C226-CA4D-9028-BF719199FBEE}" type="presOf" srcId="{336A54B1-8A0F-4F48-89F7-63CD607B8284}" destId="{43F1473C-E8E7-C646-9990-74655F7B2391}" srcOrd="0" destOrd="0" presId="urn:microsoft.com/office/officeart/2005/8/layout/vList6"/>
    <dgm:cxn modelId="{5979C27A-3B96-E549-AC58-4D680CEB6F44}" type="presOf" srcId="{0F805BFD-6139-DD41-800E-696879B0B71E}" destId="{43C227FD-21DD-D947-9D9B-855DE2C8322B}" srcOrd="0" destOrd="0" presId="urn:microsoft.com/office/officeart/2005/8/layout/vList6"/>
    <dgm:cxn modelId="{F40A8A7A-9C52-AD4A-A11E-79F4B4929B1F}" srcId="{6A137845-A118-C54A-9594-C3FD4B0491AF}" destId="{336A54B1-8A0F-4F48-89F7-63CD607B8284}" srcOrd="0" destOrd="0" parTransId="{292606CC-04DE-9940-8264-9D8410D71CB8}" sibTransId="{E58E1907-9FA2-A649-9CDF-F3D6D6D16101}"/>
    <dgm:cxn modelId="{832701CA-47E5-A54C-B2E7-43AD80DE6A19}" type="presOf" srcId="{CF78ED64-45E0-4048-8F8D-55EAA678C999}" destId="{43F1473C-E8E7-C646-9990-74655F7B2391}" srcOrd="0" destOrd="2" presId="urn:microsoft.com/office/officeart/2005/8/layout/vList6"/>
    <dgm:cxn modelId="{AE42C7CE-1C52-4C42-BEBF-7FE0DFD987E6}" type="presOf" srcId="{279812B4-E486-C94D-8917-A586E95CCE63}" destId="{1169B9B8-C8F1-A94B-A4D6-0CB20C99C9AB}" srcOrd="0" destOrd="0" presId="urn:microsoft.com/office/officeart/2005/8/layout/vList6"/>
    <dgm:cxn modelId="{5F616B6E-5FD3-1442-BE9C-E998EFBFBC94}" type="presOf" srcId="{6A137845-A118-C54A-9594-C3FD4B0491AF}" destId="{77D04CB2-BE61-9D47-9F5C-3B2E9D1CF35F}" srcOrd="0" destOrd="0" presId="urn:microsoft.com/office/officeart/2005/8/layout/vList6"/>
    <dgm:cxn modelId="{A014AD2B-8AEF-B343-A826-676C9BF4DFFE}" type="presOf" srcId="{D5681495-961A-614D-948A-FEB8642CA7D9}" destId="{43F1473C-E8E7-C646-9990-74655F7B2391}" srcOrd="0" destOrd="1" presId="urn:microsoft.com/office/officeart/2005/8/layout/vList6"/>
    <dgm:cxn modelId="{B5361C8C-31D4-2A42-9B25-BFC676D2EAE4}" srcId="{51AB3EDC-5A13-2840-9413-A23FB552E072}" destId="{F98EF0C1-4C8B-3D46-B73A-06AA46D7D7ED}" srcOrd="1" destOrd="0" parTransId="{02FE292A-2C0F-8442-A417-5384CECB392C}" sibTransId="{F97D6233-8005-E24F-8502-35769B8940C6}"/>
    <dgm:cxn modelId="{F501CFF8-60DA-6D41-9EDE-118D020C2F24}" type="presOf" srcId="{51AB3EDC-5A13-2840-9413-A23FB552E072}" destId="{779ED77F-2500-7841-B14F-469CCF8D8425}" srcOrd="0" destOrd="0" presId="urn:microsoft.com/office/officeart/2005/8/layout/vList6"/>
    <dgm:cxn modelId="{2FDCA849-6462-EC4A-A270-C0E76108D663}" type="presOf" srcId="{B4220963-98C1-E84B-AA41-A7F9608E1382}" destId="{1CAB8B54-B5E1-0447-BD68-7E8323BDC7B7}" srcOrd="0" destOrd="2" presId="urn:microsoft.com/office/officeart/2005/8/layout/vList6"/>
    <dgm:cxn modelId="{BFD7D07C-B7AE-634B-BF94-5E0E2BE30AB1}" type="presOf" srcId="{2248E8AC-3D09-1340-A64D-14C6F207279F}" destId="{533B16F4-9CF1-3248-9ACB-94F025EFC92E}" srcOrd="0" destOrd="1" presId="urn:microsoft.com/office/officeart/2005/8/layout/vList6"/>
    <dgm:cxn modelId="{91C852B1-70CF-8B43-8E5C-B1B95B4AF14A}" type="presOf" srcId="{F98EF0C1-4C8B-3D46-B73A-06AA46D7D7ED}" destId="{1CAB8B54-B5E1-0447-BD68-7E8323BDC7B7}" srcOrd="0" destOrd="1" presId="urn:microsoft.com/office/officeart/2005/8/layout/vList6"/>
    <dgm:cxn modelId="{5C012D63-802F-7240-930A-AAAD664BCF76}" srcId="{0F805BFD-6139-DD41-800E-696879B0B71E}" destId="{6A137845-A118-C54A-9594-C3FD4B0491AF}" srcOrd="0" destOrd="0" parTransId="{F41A86EC-645A-DD4B-8444-B91768645F50}" sibTransId="{43335B51-3921-DA47-9E8F-D702A1E88C0B}"/>
    <dgm:cxn modelId="{3ACE6273-7319-1F40-8766-5852D0875307}" srcId="{6A137845-A118-C54A-9594-C3FD4B0491AF}" destId="{CF78ED64-45E0-4048-8F8D-55EAA678C999}" srcOrd="2" destOrd="0" parTransId="{CC776F22-5E4D-5140-8DF2-8582D9E42A48}" sibTransId="{6EE36181-3CE9-8B43-ACCE-63081CAF3FB1}"/>
    <dgm:cxn modelId="{4061EBCD-9721-FF44-839F-9510780F6234}" srcId="{279812B4-E486-C94D-8917-A586E95CCE63}" destId="{EC59B98A-61FC-3342-8D03-F01C9E5AF46A}" srcOrd="0" destOrd="0" parTransId="{8D90BD96-7F5C-2344-A74A-0FF939C2182D}" sibTransId="{9F7D56E1-54EB-494A-A17C-96198792E9F0}"/>
    <dgm:cxn modelId="{33F76F13-6BB7-C442-B90C-CFC2F7BCE8E6}" srcId="{51AB3EDC-5A13-2840-9413-A23FB552E072}" destId="{73A04789-017D-2C41-9CE2-21ED9B830F4E}" srcOrd="0" destOrd="0" parTransId="{3EFB1B70-3F8A-9B43-B08D-988C1672DB51}" sibTransId="{BDDF296E-5728-5449-BF61-063B97554600}"/>
    <dgm:cxn modelId="{04419514-CF44-9849-95C4-C4C98FC1AD25}" srcId="{279812B4-E486-C94D-8917-A586E95CCE63}" destId="{2248E8AC-3D09-1340-A64D-14C6F207279F}" srcOrd="1" destOrd="0" parTransId="{95147FAA-C5FF-B04D-8E66-B82A7F8D16EA}" sibTransId="{9BDFA6B1-04C9-9046-88DF-DD9E6D6E98F8}"/>
    <dgm:cxn modelId="{7186B004-9E18-9344-895F-C924FF66DD57}" type="presParOf" srcId="{43C227FD-21DD-D947-9D9B-855DE2C8322B}" destId="{A97F56B8-2001-F242-8AC7-2AC9AFA5BCE7}" srcOrd="0" destOrd="0" presId="urn:microsoft.com/office/officeart/2005/8/layout/vList6"/>
    <dgm:cxn modelId="{EBCCA700-E3EB-4147-B3A3-05277C775714}" type="presParOf" srcId="{A97F56B8-2001-F242-8AC7-2AC9AFA5BCE7}" destId="{77D04CB2-BE61-9D47-9F5C-3B2E9D1CF35F}" srcOrd="0" destOrd="0" presId="urn:microsoft.com/office/officeart/2005/8/layout/vList6"/>
    <dgm:cxn modelId="{D684ED3E-34B2-F547-B843-FEB0298F06C6}" type="presParOf" srcId="{A97F56B8-2001-F242-8AC7-2AC9AFA5BCE7}" destId="{43F1473C-E8E7-C646-9990-74655F7B2391}" srcOrd="1" destOrd="0" presId="urn:microsoft.com/office/officeart/2005/8/layout/vList6"/>
    <dgm:cxn modelId="{14F698C7-98EB-6F45-B340-B39A48D51F52}" type="presParOf" srcId="{43C227FD-21DD-D947-9D9B-855DE2C8322B}" destId="{8AADAAF8-2060-8C40-9BFC-28717A1C5AC1}" srcOrd="1" destOrd="0" presId="urn:microsoft.com/office/officeart/2005/8/layout/vList6"/>
    <dgm:cxn modelId="{6CFD420F-558E-7F47-8290-1502CCAEAEB4}" type="presParOf" srcId="{43C227FD-21DD-D947-9D9B-855DE2C8322B}" destId="{97D805E9-299D-4942-BF67-68913B0B37EC}" srcOrd="2" destOrd="0" presId="urn:microsoft.com/office/officeart/2005/8/layout/vList6"/>
    <dgm:cxn modelId="{D96FA72D-E111-DF4E-BF9A-4B982AFCDC53}" type="presParOf" srcId="{97D805E9-299D-4942-BF67-68913B0B37EC}" destId="{779ED77F-2500-7841-B14F-469CCF8D8425}" srcOrd="0" destOrd="0" presId="urn:microsoft.com/office/officeart/2005/8/layout/vList6"/>
    <dgm:cxn modelId="{619FB57E-8F24-1D48-9121-96D066B932B2}" type="presParOf" srcId="{97D805E9-299D-4942-BF67-68913B0B37EC}" destId="{1CAB8B54-B5E1-0447-BD68-7E8323BDC7B7}" srcOrd="1" destOrd="0" presId="urn:microsoft.com/office/officeart/2005/8/layout/vList6"/>
    <dgm:cxn modelId="{DBE96F95-56EC-9E48-B2A6-55D0FBCC80F6}" type="presParOf" srcId="{43C227FD-21DD-D947-9D9B-855DE2C8322B}" destId="{04B85FF8-9C3E-A843-B0A4-3FA5ED59949B}" srcOrd="3" destOrd="0" presId="urn:microsoft.com/office/officeart/2005/8/layout/vList6"/>
    <dgm:cxn modelId="{1EE7A232-ED43-7A45-BEBC-CAB2725489CD}" type="presParOf" srcId="{43C227FD-21DD-D947-9D9B-855DE2C8322B}" destId="{A9CB1D29-28EB-BF43-AFAC-EE99383E31E5}" srcOrd="4" destOrd="0" presId="urn:microsoft.com/office/officeart/2005/8/layout/vList6"/>
    <dgm:cxn modelId="{02D297BB-C049-0742-B7AD-B5A9C0696E75}" type="presParOf" srcId="{A9CB1D29-28EB-BF43-AFAC-EE99383E31E5}" destId="{1169B9B8-C8F1-A94B-A4D6-0CB20C99C9AB}" srcOrd="0" destOrd="0" presId="urn:microsoft.com/office/officeart/2005/8/layout/vList6"/>
    <dgm:cxn modelId="{2A517A24-A8C1-F64D-9A8C-11AF3E4B7670}" type="presParOf" srcId="{A9CB1D29-28EB-BF43-AFAC-EE99383E31E5}" destId="{533B16F4-9CF1-3248-9ACB-94F025EFC92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0B44A6-5D21-CC4E-A6B1-5FF20D0FFB07}">
      <dsp:nvSpPr>
        <dsp:cNvPr id="0" name=""/>
        <dsp:cNvSpPr/>
      </dsp:nvSpPr>
      <dsp:spPr>
        <a:xfrm>
          <a:off x="36" y="157280"/>
          <a:ext cx="3453891" cy="6912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bg1"/>
              </a:solidFill>
            </a:rPr>
            <a:t>Interviews</a:t>
          </a:r>
          <a:endParaRPr lang="en-US" sz="2200" b="1" kern="1200" dirty="0">
            <a:solidFill>
              <a:schemeClr val="bg1"/>
            </a:solidFill>
          </a:endParaRPr>
        </a:p>
      </dsp:txBody>
      <dsp:txXfrm>
        <a:off x="36" y="157280"/>
        <a:ext cx="3453891" cy="691200"/>
      </dsp:txXfrm>
    </dsp:sp>
    <dsp:sp modelId="{F59855AB-7EE8-D041-90C8-EEBB9F2469DB}">
      <dsp:nvSpPr>
        <dsp:cNvPr id="0" name=""/>
        <dsp:cNvSpPr/>
      </dsp:nvSpPr>
      <dsp:spPr>
        <a:xfrm>
          <a:off x="1" y="865413"/>
          <a:ext cx="3453891" cy="415044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40 in-depth, face-to-face interviews with </a:t>
          </a:r>
          <a:r>
            <a:rPr lang="en-US" sz="2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sophomores</a:t>
          </a:r>
          <a:r>
            <a:rPr lang="en-US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(20 women and 20 men) conducted (30 to 60 minutes each) </a:t>
          </a:r>
          <a:endParaRPr lang="en-US" sz="2400" kern="120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 smtClean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4 interviews w/students who switched majors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 smtClean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Transcribed by Verbal Inc.</a:t>
          </a:r>
        </a:p>
      </dsp:txBody>
      <dsp:txXfrm>
        <a:off x="1" y="865413"/>
        <a:ext cx="3453891" cy="4150440"/>
      </dsp:txXfrm>
    </dsp:sp>
    <dsp:sp modelId="{EC08C628-815E-DE49-B0B5-A08A33449AE2}">
      <dsp:nvSpPr>
        <dsp:cNvPr id="0" name=""/>
        <dsp:cNvSpPr/>
      </dsp:nvSpPr>
      <dsp:spPr>
        <a:xfrm>
          <a:off x="3937472" y="157280"/>
          <a:ext cx="3453891" cy="6912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FFFFFF"/>
              </a:solidFill>
            </a:rPr>
            <a:t>Survey</a:t>
          </a:r>
          <a:endParaRPr lang="en-US" sz="2200" b="1" kern="1200" dirty="0" smtClean="0">
            <a:solidFill>
              <a:srgbClr val="FFFFFF"/>
            </a:solidFill>
          </a:endParaRPr>
        </a:p>
      </dsp:txBody>
      <dsp:txXfrm>
        <a:off x="3937472" y="157280"/>
        <a:ext cx="3453891" cy="691200"/>
      </dsp:txXfrm>
    </dsp:sp>
    <dsp:sp modelId="{87E6A7AA-67D2-6249-BD77-3B13104135C6}">
      <dsp:nvSpPr>
        <dsp:cNvPr id="0" name=""/>
        <dsp:cNvSpPr/>
      </dsp:nvSpPr>
      <dsp:spPr>
        <a:xfrm>
          <a:off x="3937472" y="848480"/>
          <a:ext cx="3453891" cy="415044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Survey designed for </a:t>
          </a:r>
          <a:r>
            <a:rPr lang="en-US" sz="2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ALL</a:t>
          </a:r>
          <a:r>
            <a:rPr lang="en-US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undergraduates in CS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 smtClean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Administered online in April 2012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 smtClean="0">
            <a:solidFill>
              <a:schemeClr val="tx1">
                <a:lumMod val="75000"/>
                <a:lumOff val="25000"/>
              </a:schemeClr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Survey responses collected from 199 CS undergraduates (52 women and 147 men)</a:t>
          </a:r>
          <a:endParaRPr lang="en-US" sz="24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937472" y="848480"/>
        <a:ext cx="3453891" cy="41504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11B7C-5A26-404F-81EB-4EE4E3E66428}" type="datetimeFigureOut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6BA62-BEE7-D64E-AF18-41C54B7BB2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01010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688B3-486F-F94F-9D5D-62A66DD32BB1}" type="datetimeFigureOut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561A0-BABA-0449-82EE-B3D1AEC54E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79908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84852" y="8685235"/>
            <a:ext cx="297159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82" tIns="45741" rIns="91482" bIns="45741" anchor="b"/>
          <a:lstStyle/>
          <a:p>
            <a:pPr algn="r" defTabSz="915018"/>
            <a:fld id="{C09C0C54-AF44-4525-8B30-F5BF3FE9116D}" type="slidenum">
              <a:rPr lang="en-US" sz="1200">
                <a:latin typeface="Arial" charset="0"/>
                <a:cs typeface="Arial" charset="0"/>
              </a:rPr>
              <a:pPr algn="r" defTabSz="915018"/>
              <a:t>2</a:t>
            </a:fld>
            <a:endParaRPr lang="en-US" sz="1200" dirty="0">
              <a:latin typeface="Arial" charset="0"/>
              <a:cs typeface="Arial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556" y="4343400"/>
            <a:ext cx="5488889" cy="4114800"/>
          </a:xfrm>
          <a:noFill/>
          <a:ln/>
        </p:spPr>
        <p:txBody>
          <a:bodyPr lIns="91482" tIns="45741" rIns="91482" bIns="45741"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sz="800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Initial analysis of 22 out of 54 interview questions completed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01602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students (2m, 1f, mentioned Randy Pausch)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110 not mentioned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561A0-BABA-0449-82EE-B3D1AEC54EDE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0D6C65-3647-F84F-AE1D-797EE300FAE8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EC8A-8661-104D-ADAB-D8037436528D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695E40F-5AC1-DE42-8DBE-2E9C68BC58B0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D4E71-59E9-734B-A530-B6BE745792D9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CCE5-48C3-9F41-9DF5-996032820CBC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3DCA7D3-BACC-5944-AD77-F41A393083CC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4D8799-7FFE-7843-83B2-854EBE1B1F28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643DC-5917-7247-B724-AF70740CC93B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C9F32-91FB-CA43-8393-3DB6B339C552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40A4-73FC-6540-9C90-7D53FD6F00F5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FAB2998-DCF8-7D4F-8C0E-955BB7E691D7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F05C9D4-C07E-9C48-A603-F94CC8DB82A9}" type="datetime1">
              <a:rPr lang="en-US" smtClean="0"/>
              <a:pPr/>
              <a:t>5/14/2012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514106-EF50-4DE0-9D90-AB139BAB29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7391400" cy="1447800"/>
          </a:xfrm>
        </p:spPr>
        <p:txBody>
          <a:bodyPr>
            <a:noAutofit/>
          </a:bodyPr>
          <a:lstStyle/>
          <a:p>
            <a:r>
              <a:rPr lang="en-US" sz="3000" dirty="0"/>
              <a:t>Monitoring Student Attitudes in Light of Changes in the CMU CS Curriculum: </a:t>
            </a:r>
            <a:br>
              <a:rPr lang="en-US" sz="3000" dirty="0"/>
            </a:br>
            <a:r>
              <a:rPr lang="en-US" sz="2400" dirty="0"/>
              <a:t>Sustaining the Women-CS Fit at Carnegie Mellon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971800"/>
            <a:ext cx="4267200" cy="2057400"/>
          </a:xfrm>
        </p:spPr>
        <p:txBody>
          <a:bodyPr>
            <a:normAutofit/>
          </a:bodyPr>
          <a:lstStyle/>
          <a:p>
            <a:pPr>
              <a:lnSpc>
                <a:spcPct val="60000"/>
              </a:lnSpc>
            </a:pPr>
            <a:r>
              <a:rPr lang="en-US" sz="1600" b="1" dirty="0">
                <a:solidFill>
                  <a:schemeClr val="tx1">
                    <a:lumMod val="95000"/>
                  </a:schemeClr>
                </a:solidFill>
              </a:rPr>
              <a:t>Carol </a:t>
            </a:r>
            <a:r>
              <a:rPr lang="en-US" sz="1600" b="1" dirty="0" smtClean="0">
                <a:solidFill>
                  <a:schemeClr val="tx1">
                    <a:lumMod val="95000"/>
                  </a:schemeClr>
                </a:solidFill>
              </a:rPr>
              <a:t>Frieze, Ph.D.</a:t>
            </a:r>
          </a:p>
          <a:p>
            <a:pPr>
              <a:lnSpc>
                <a:spcPct val="60000"/>
              </a:lnSpc>
            </a:pPr>
            <a:r>
              <a:rPr lang="en-US" sz="1400" dirty="0" smtClean="0">
                <a:solidFill>
                  <a:schemeClr val="tx1">
                    <a:lumMod val="95000"/>
                  </a:schemeClr>
                </a:solidFill>
              </a:rPr>
              <a:t>School of Computer Science</a:t>
            </a:r>
          </a:p>
          <a:p>
            <a:pPr>
              <a:lnSpc>
                <a:spcPct val="60000"/>
              </a:lnSpc>
            </a:pPr>
            <a:r>
              <a:rPr lang="en-US" sz="14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cfrieze@cs.cmu.edu </a:t>
            </a:r>
          </a:p>
          <a:p>
            <a:pPr>
              <a:lnSpc>
                <a:spcPct val="60000"/>
              </a:lnSpc>
            </a:pPr>
            <a:endParaRPr lang="en-US" sz="1400" dirty="0" smtClean="0">
              <a:solidFill>
                <a:schemeClr val="tx1">
                  <a:lumMod val="95000"/>
                </a:schemeClr>
              </a:solidFill>
            </a:endParaRPr>
          </a:p>
          <a:p>
            <a:pPr>
              <a:lnSpc>
                <a:spcPct val="60000"/>
              </a:lnSpc>
            </a:pPr>
            <a:r>
              <a:rPr lang="en-US" sz="1600" b="1" dirty="0" smtClean="0">
                <a:solidFill>
                  <a:schemeClr val="tx1">
                    <a:lumMod val="95000"/>
                  </a:schemeClr>
                </a:solidFill>
              </a:rPr>
              <a:t>Jeria Quesenberry, Ph.D.</a:t>
            </a:r>
          </a:p>
          <a:p>
            <a:pPr>
              <a:lnSpc>
                <a:spcPct val="60000"/>
              </a:lnSpc>
            </a:pPr>
            <a:r>
              <a:rPr lang="en-US" sz="1400" dirty="0" smtClean="0">
                <a:solidFill>
                  <a:schemeClr val="tx1">
                    <a:lumMod val="95000"/>
                  </a:schemeClr>
                </a:solidFill>
              </a:rPr>
              <a:t>Information Systems Program</a:t>
            </a:r>
          </a:p>
          <a:p>
            <a:pPr>
              <a:lnSpc>
                <a:spcPct val="60000"/>
              </a:lnSpc>
            </a:pPr>
            <a:r>
              <a:rPr lang="en-US" sz="1400" u="sng" dirty="0" smtClean="0">
                <a:solidFill>
                  <a:srgbClr val="C4D0B5"/>
                </a:solidFill>
              </a:rPr>
              <a:t>jquesenberry@cmu.edu </a:t>
            </a:r>
            <a:endParaRPr lang="en-US" sz="1400" u="sng" dirty="0">
              <a:solidFill>
                <a:srgbClr val="C4D0B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4106-EF50-4DE0-9D90-AB139BAB299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61722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Sponsored by the MSR-CMU Center for Computational Thinking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6630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48400" y="1676400"/>
            <a:ext cx="2667000" cy="480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1000" y="1676400"/>
            <a:ext cx="5638800" cy="480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768D5A"/>
                </a:solidFill>
              </a:rPr>
              <a:t>Interview Q9: How would you describe the atmosphere or the environment in the CS Department? </a:t>
            </a:r>
            <a:endParaRPr lang="en-US" sz="2400" dirty="0">
              <a:solidFill>
                <a:srgbClr val="768D5A"/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="" xmlns:p14="http://schemas.microsoft.com/office/powerpoint/2010/main" val="1094115544"/>
              </p:ext>
            </p:extLst>
          </p:nvPr>
        </p:nvGraphicFramePr>
        <p:xfrm>
          <a:off x="609600" y="2209800"/>
          <a:ext cx="54102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36231" y="59436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24600" y="2209800"/>
            <a:ext cx="25146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768D5A"/>
                </a:solidFill>
              </a:rPr>
              <a:t>“A collaborative and helpful environment.” M.</a:t>
            </a: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“It’s competitive in that you want to do well, but, it’s a collaborative environment.” W.</a:t>
            </a: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768D5A"/>
                </a:solidFill>
              </a:rPr>
              <a:t>“It’s a very good environment for fostering creativity.” M.</a:t>
            </a: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AF9738"/>
                </a:solidFill>
              </a:rPr>
              <a:t>“It’s not cut-throat tech like other schools … Here, we’re all just in it for the love of it.” W.</a:t>
            </a: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752600"/>
            <a:ext cx="219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Interview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6981" y="1752600"/>
            <a:ext cx="2479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1676400"/>
            <a:ext cx="5638800" cy="4800600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382000" cy="990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533EA9"/>
                </a:solidFill>
              </a:rPr>
              <a:t>Survey Q31: The environment at CMU provides me with everything I need to succeed.</a:t>
            </a:r>
            <a:endParaRPr lang="en-US" sz="2400" dirty="0">
              <a:solidFill>
                <a:srgbClr val="533EA9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221430675"/>
              </p:ext>
            </p:extLst>
          </p:nvPr>
        </p:nvGraphicFramePr>
        <p:xfrm>
          <a:off x="2057400" y="2743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41192" y="56388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1905000"/>
            <a:ext cx="196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Survey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0" y="1676400"/>
            <a:ext cx="5638800" cy="4800600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533EA9"/>
                </a:solidFill>
              </a:rPr>
              <a:t>Survey Q37: </a:t>
            </a:r>
            <a:r>
              <a:rPr lang="en-US" sz="2400" dirty="0">
                <a:solidFill>
                  <a:srgbClr val="533EA9"/>
                </a:solidFill>
              </a:rPr>
              <a:t>The professors at Carnegie Mellon are not </a:t>
            </a:r>
            <a:r>
              <a:rPr lang="en-US" sz="2400" dirty="0" smtClean="0">
                <a:solidFill>
                  <a:srgbClr val="533EA9"/>
                </a:solidFill>
              </a:rPr>
              <a:t>approachable. </a:t>
            </a:r>
            <a:endParaRPr lang="en-US" sz="2400" dirty="0">
              <a:solidFill>
                <a:srgbClr val="533EA9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371288475"/>
              </p:ext>
            </p:extLst>
          </p:nvPr>
        </p:nvGraphicFramePr>
        <p:xfrm>
          <a:off x="2133600" y="2667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641192" y="56388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1905000"/>
            <a:ext cx="196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Survey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81000" y="1676400"/>
            <a:ext cx="5638800" cy="480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153400" cy="990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Interview Q29: What is the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best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thing about doing this major? </a:t>
            </a:r>
            <a:b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48400" y="1676400"/>
            <a:ext cx="2667000" cy="480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1752600"/>
            <a:ext cx="219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Interview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1741469"/>
            <a:ext cx="25146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b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AF9738"/>
                </a:solidFill>
              </a:rPr>
              <a:t>“I’m learning new ways of thinking about things. I don’t feel like I’m just memorizing a bunch of facts” W.</a:t>
            </a: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“Being in an atmosphere with so many bright and supportive people” M.</a:t>
            </a:r>
          </a:p>
          <a:p>
            <a:endParaRPr lang="en-US" sz="1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AF9738"/>
                </a:solidFill>
              </a:rPr>
              <a:t>“Half of it is the people and half of it is everything you learn … it’s just kind of amazing” W.</a:t>
            </a:r>
            <a:endParaRPr lang="en-US" sz="1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sz="1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“Learning things that are directly useful to doing cool things and changing the world” 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36231" y="60198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="" xmlns:p14="http://schemas.microsoft.com/office/powerpoint/2010/main" val="1889272627"/>
              </p:ext>
            </p:extLst>
          </p:nvPr>
        </p:nvGraphicFramePr>
        <p:xfrm>
          <a:off x="685800" y="2133600"/>
          <a:ext cx="5181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81000" y="1676400"/>
            <a:ext cx="5638800" cy="4800600"/>
          </a:xfrm>
          <a:prstGeom prst="rect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153400" cy="990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768D5A"/>
                </a:solidFill>
              </a:rPr>
              <a:t>Interview Q30: What is the </a:t>
            </a:r>
            <a:r>
              <a:rPr lang="en-US" sz="2400" b="1" dirty="0" smtClean="0">
                <a:solidFill>
                  <a:srgbClr val="768D5A"/>
                </a:solidFill>
              </a:rPr>
              <a:t>worst</a:t>
            </a:r>
            <a:r>
              <a:rPr lang="en-US" sz="2400" dirty="0" smtClean="0">
                <a:solidFill>
                  <a:srgbClr val="768D5A"/>
                </a:solidFill>
              </a:rPr>
              <a:t> thing about doing this major? </a:t>
            </a:r>
            <a:br>
              <a:rPr lang="en-US" sz="2400" dirty="0" smtClean="0">
                <a:solidFill>
                  <a:srgbClr val="768D5A"/>
                </a:solidFill>
              </a:rPr>
            </a:br>
            <a:endParaRPr lang="en-US" sz="2400" dirty="0">
              <a:solidFill>
                <a:srgbClr val="768D5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72200" y="1676400"/>
            <a:ext cx="2819400" cy="480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1752600"/>
            <a:ext cx="219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Interview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48400" y="1751886"/>
            <a:ext cx="2743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</a:p>
          <a:p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“The amount of work, but at the </a:t>
            </a:r>
          </a:p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same time, you do want that amount of work.” W.</a:t>
            </a: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768D5A"/>
                </a:solidFill>
              </a:rPr>
              <a:t>“The soul-crushing amount of work, but not in a bad way.” M.</a:t>
            </a: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AF9738"/>
                </a:solidFill>
              </a:rPr>
              <a:t>“I’m definitely sleep deprived.” W.</a:t>
            </a: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768D5A"/>
                </a:solidFill>
              </a:rPr>
              <a:t>“Physically, I’m in worse shape than when I came here.  Mentally, I’m in much better shape.” 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36231" y="60198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="" xmlns:p14="http://schemas.microsoft.com/office/powerpoint/2010/main" val="1045574667"/>
              </p:ext>
            </p:extLst>
          </p:nvPr>
        </p:nvGraphicFramePr>
        <p:xfrm>
          <a:off x="457200" y="2209800"/>
          <a:ext cx="5486400" cy="4298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81000" y="1676400"/>
            <a:ext cx="5486400" cy="419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8382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768D5A"/>
                </a:solidFill>
              </a:rPr>
              <a:t>Interview Q31: What is your </a:t>
            </a:r>
            <a:r>
              <a:rPr lang="en-US" sz="2400" b="1" dirty="0" smtClean="0">
                <a:solidFill>
                  <a:srgbClr val="768D5A"/>
                </a:solidFill>
              </a:rPr>
              <a:t>favorite</a:t>
            </a:r>
            <a:r>
              <a:rPr lang="en-US" sz="2400" dirty="0" smtClean="0">
                <a:solidFill>
                  <a:srgbClr val="768D5A"/>
                </a:solidFill>
              </a:rPr>
              <a:t> class so far?</a:t>
            </a:r>
            <a:endParaRPr lang="en-US" sz="2400" dirty="0">
              <a:solidFill>
                <a:srgbClr val="768D5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0" y="1676400"/>
            <a:ext cx="2819400" cy="419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Aft>
                <a:spcPts val="400"/>
              </a:spcAft>
            </a:pPr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Aft>
                <a:spcPts val="400"/>
              </a:spcAft>
            </a:pPr>
            <a:endParaRPr lang="en-US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“I like all my classes” W.</a:t>
            </a:r>
          </a:p>
          <a:p>
            <a:pPr>
              <a:spcAft>
                <a:spcPts val="400"/>
              </a:spcAft>
            </a:pPr>
            <a:endParaRPr lang="en-US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15-251:</a:t>
            </a: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rgbClr val="AF9738"/>
                </a:solidFill>
              </a:rPr>
              <a:t>“…kind of like a love and hate relationship.” W.</a:t>
            </a: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“…was both my favorite and the least favorite.” M.</a:t>
            </a: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rgbClr val="AF9738"/>
                </a:solidFill>
              </a:rPr>
              <a:t>“Getting through it with your friends is the greatest feeling.” W.</a:t>
            </a:r>
          </a:p>
          <a:p>
            <a:pPr>
              <a:spcAft>
                <a:spcPts val="400"/>
              </a:spcAft>
            </a:pPr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15-150: </a:t>
            </a: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“It’s just a whole new perspective.” W.</a:t>
            </a: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rgbClr val="768D5A"/>
                </a:solidFill>
              </a:rPr>
              <a:t>“It’s so unique.” M.</a:t>
            </a:r>
          </a:p>
          <a:p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dirty="0" smtClean="0"/>
              <a:t> 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1752600"/>
            <a:ext cx="219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Interview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1752600"/>
            <a:ext cx="2479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2514600"/>
            <a:ext cx="7006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Classes</a:t>
            </a:r>
            <a:endParaRPr lang="en-US" sz="1400" dirty="0">
              <a:solidFill>
                <a:srgbClr val="595959"/>
              </a:solidFill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="" xmlns:p14="http://schemas.microsoft.com/office/powerpoint/2010/main" val="683950199"/>
              </p:ext>
            </p:extLst>
          </p:nvPr>
        </p:nvGraphicFramePr>
        <p:xfrm>
          <a:off x="381000" y="2286000"/>
          <a:ext cx="5562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047522"/>
            <a:ext cx="914400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1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210-Parallel 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Sequential Data Structures and Algorithms</a:t>
            </a:r>
            <a:r>
              <a:rPr lang="en-US" sz="11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   150-Principles 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 Functional Programming</a:t>
            </a:r>
            <a:r>
              <a:rPr lang="en-US" sz="11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   122-Principles </a:t>
            </a: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 Imperative Computation</a:t>
            </a:r>
          </a:p>
          <a:p>
            <a:pPr>
              <a:spcAft>
                <a:spcPts val="400"/>
              </a:spcAft>
            </a:pPr>
            <a:endParaRPr lang="en-US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1676400"/>
            <a:ext cx="5486400" cy="434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768D5A"/>
                </a:solidFill>
              </a:rPr>
              <a:t>Interview Q32: What is your </a:t>
            </a:r>
            <a:r>
              <a:rPr lang="en-US" sz="2400" b="1" dirty="0" smtClean="0">
                <a:solidFill>
                  <a:srgbClr val="768D5A"/>
                </a:solidFill>
              </a:rPr>
              <a:t>least</a:t>
            </a:r>
            <a:r>
              <a:rPr lang="en-US" sz="2400" dirty="0" smtClean="0">
                <a:solidFill>
                  <a:srgbClr val="768D5A"/>
                </a:solidFill>
              </a:rPr>
              <a:t> </a:t>
            </a:r>
            <a:r>
              <a:rPr lang="en-US" sz="2400" b="1" dirty="0" smtClean="0">
                <a:solidFill>
                  <a:srgbClr val="768D5A"/>
                </a:solidFill>
              </a:rPr>
              <a:t>favorite</a:t>
            </a:r>
            <a:r>
              <a:rPr lang="en-US" sz="2400" dirty="0" smtClean="0">
                <a:solidFill>
                  <a:srgbClr val="768D5A"/>
                </a:solidFill>
              </a:rPr>
              <a:t> class so far?</a:t>
            </a:r>
            <a:endParaRPr lang="en-US" sz="2400" dirty="0">
              <a:solidFill>
                <a:srgbClr val="768D5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19800" y="1676400"/>
            <a:ext cx="2819400" cy="434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400"/>
              </a:spcAft>
            </a:pPr>
            <a:endParaRPr lang="en-US" sz="1400" b="1" dirty="0">
              <a:solidFill>
                <a:srgbClr val="768D5A"/>
              </a:solidFill>
            </a:endParaRP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rgbClr val="768D5A"/>
                </a:solidFill>
              </a:rPr>
              <a:t>“Even our worst classes that people hate, you still love them at the end of the day.” M.</a:t>
            </a:r>
          </a:p>
          <a:p>
            <a:pPr>
              <a:spcAft>
                <a:spcPts val="400"/>
              </a:spcAft>
            </a:pPr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15-251:</a:t>
            </a: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rgbClr val="768D5A"/>
                </a:solidFill>
              </a:rPr>
              <a:t>“It’s painful but it’s enjoyable.” M.</a:t>
            </a: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“Very painful, but I appreciate it.” W.</a:t>
            </a:r>
          </a:p>
          <a:p>
            <a:pPr>
              <a:spcAft>
                <a:spcPts val="400"/>
              </a:spcAft>
            </a:pP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Aft>
                <a:spcPts val="400"/>
              </a:spcAft>
            </a:pP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15-150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pPr>
              <a:spcAft>
                <a:spcPts val="400"/>
              </a:spcAft>
            </a:pPr>
            <a:r>
              <a:rPr lang="en-US" sz="1400" b="1" dirty="0">
                <a:solidFill>
                  <a:srgbClr val="768D5A"/>
                </a:solidFill>
              </a:rPr>
              <a:t>“The class felt weird … I didn’t like the theory so much in that class.” M.</a:t>
            </a:r>
          </a:p>
          <a:p>
            <a:pPr>
              <a:spcAft>
                <a:spcPts val="400"/>
              </a:spcAft>
            </a:pPr>
            <a:r>
              <a:rPr lang="en-US" sz="1400" b="1" dirty="0">
                <a:solidFill>
                  <a:srgbClr val="768D5A"/>
                </a:solidFill>
              </a:rPr>
              <a:t>“…it was just strange.” M.</a:t>
            </a:r>
          </a:p>
          <a:p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1752600"/>
            <a:ext cx="219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Interview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6981" y="1752600"/>
            <a:ext cx="2479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362200"/>
            <a:ext cx="70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Classes</a:t>
            </a:r>
            <a:endParaRPr lang="en-US" sz="1400" dirty="0">
              <a:solidFill>
                <a:srgbClr val="595959"/>
              </a:solidFill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="" xmlns:p14="http://schemas.microsoft.com/office/powerpoint/2010/main" val="3244201786"/>
              </p:ext>
            </p:extLst>
          </p:nvPr>
        </p:nvGraphicFramePr>
        <p:xfrm>
          <a:off x="381000" y="2209800"/>
          <a:ext cx="5334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6047522"/>
            <a:ext cx="914400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210-Parallel and Sequential Data Structures and Algorithms;   150-Principles of Functional Programming;   122-Principles of Imperative Computation</a:t>
            </a:r>
          </a:p>
          <a:p>
            <a:pPr>
              <a:spcAft>
                <a:spcPts val="400"/>
              </a:spcAft>
            </a:pPr>
            <a:endParaRPr lang="en-US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8600" y="1676400"/>
            <a:ext cx="5029200" cy="480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768D5A"/>
                </a:solidFill>
              </a:rPr>
              <a:t>Interview Q26a:  </a:t>
            </a:r>
            <a:r>
              <a:rPr lang="en-US" sz="2400" dirty="0">
                <a:solidFill>
                  <a:srgbClr val="768D5A"/>
                </a:solidFill>
              </a:rPr>
              <a:t>Do you feel that your confidence in your </a:t>
            </a:r>
            <a:r>
              <a:rPr lang="en-US" sz="2400" dirty="0" smtClean="0">
                <a:solidFill>
                  <a:srgbClr val="768D5A"/>
                </a:solidFill>
              </a:rPr>
              <a:t>ability </a:t>
            </a:r>
            <a:r>
              <a:rPr lang="en-US" sz="2400" dirty="0">
                <a:solidFill>
                  <a:srgbClr val="768D5A"/>
                </a:solidFill>
              </a:rPr>
              <a:t>to do well in CS has increased or decreased</a:t>
            </a:r>
            <a:r>
              <a:rPr lang="en-US" sz="2400" dirty="0" smtClean="0">
                <a:solidFill>
                  <a:srgbClr val="768D5A"/>
                </a:solidFill>
              </a:rPr>
              <a:t>?</a:t>
            </a:r>
            <a:endParaRPr lang="en-US" sz="2400" dirty="0">
              <a:solidFill>
                <a:srgbClr val="768D5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1600200"/>
            <a:ext cx="30150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Perceptions of confidence?</a:t>
            </a: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="" xmlns:p14="http://schemas.microsoft.com/office/powerpoint/2010/main" val="2736644396"/>
              </p:ext>
            </p:extLst>
          </p:nvPr>
        </p:nvGraphicFramePr>
        <p:xfrm>
          <a:off x="304800" y="2819400"/>
          <a:ext cx="48768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50664553"/>
              </p:ext>
            </p:extLst>
          </p:nvPr>
        </p:nvGraphicFramePr>
        <p:xfrm>
          <a:off x="5562600" y="2752982"/>
          <a:ext cx="3276600" cy="2047618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671735"/>
                <a:gridCol w="869302"/>
                <a:gridCol w="735563"/>
              </a:tblGrid>
              <a:tr h="3778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Cumulative QPA</a:t>
                      </a:r>
                      <a:endParaRPr lang="en-US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Women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Men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07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4.0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2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1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82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3.99-3.50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6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9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3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3.49-3.00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6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3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07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Below 2.99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5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6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07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Not given</a:t>
                      </a:r>
                      <a:endParaRPr 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1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1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2000" y="1752600"/>
            <a:ext cx="219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Interview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56388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1676400"/>
            <a:ext cx="4191000" cy="3200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01000" cy="990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Overall, do you feel like you fit into CS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academically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b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1752600"/>
            <a:ext cx="3076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Sophomores: Interview Q53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44196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24400" y="1676400"/>
            <a:ext cx="4191000" cy="3200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10200" y="1752600"/>
            <a:ext cx="2590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ALL Years: Survey Q38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70465" y="44196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17155185"/>
              </p:ext>
            </p:extLst>
          </p:nvPr>
        </p:nvGraphicFramePr>
        <p:xfrm>
          <a:off x="533400" y="2209800"/>
          <a:ext cx="38862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304489859"/>
              </p:ext>
            </p:extLst>
          </p:nvPr>
        </p:nvGraphicFramePr>
        <p:xfrm>
          <a:off x="4953000" y="2209800"/>
          <a:ext cx="3810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Rectangle 17"/>
          <p:cNvSpPr/>
          <p:nvPr/>
        </p:nvSpPr>
        <p:spPr>
          <a:xfrm>
            <a:off x="381000" y="4939604"/>
            <a:ext cx="4191000" cy="15373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1000" y="4920494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24400" y="4939605"/>
            <a:ext cx="4191000" cy="15373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724400" y="4920494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5244405"/>
            <a:ext cx="419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“....wondering if I’m up to par with everybody else. But I think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that’s something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that most everyone here also has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.”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M.</a:t>
            </a:r>
          </a:p>
          <a:p>
            <a:endParaRPr lang="en-US" sz="1200" b="1" dirty="0">
              <a:solidFill>
                <a:srgbClr val="595959"/>
              </a:solidFill>
            </a:endParaRPr>
          </a:p>
          <a:p>
            <a:r>
              <a:rPr lang="en-US" sz="1200" b="1" dirty="0" smtClean="0">
                <a:solidFill>
                  <a:srgbClr val="AF9738"/>
                </a:solidFill>
              </a:rPr>
              <a:t>“You’re </a:t>
            </a:r>
            <a:r>
              <a:rPr lang="en-US" sz="1200" b="1" dirty="0">
                <a:solidFill>
                  <a:srgbClr val="AF9738"/>
                </a:solidFill>
              </a:rPr>
              <a:t>always feeling that you’re trying to fit in struggling with </a:t>
            </a:r>
            <a:r>
              <a:rPr lang="en-US" sz="1200" b="1" dirty="0" smtClean="0">
                <a:solidFill>
                  <a:srgbClr val="AF9738"/>
                </a:solidFill>
              </a:rPr>
              <a:t>all the </a:t>
            </a:r>
            <a:r>
              <a:rPr lang="en-US" sz="1200" b="1" dirty="0">
                <a:solidFill>
                  <a:srgbClr val="AF9738"/>
                </a:solidFill>
              </a:rPr>
              <a:t>academic concepts and things. Overall I </a:t>
            </a:r>
            <a:r>
              <a:rPr lang="en-US" sz="1200" b="1" dirty="0" smtClean="0">
                <a:solidFill>
                  <a:srgbClr val="AF9738"/>
                </a:solidFill>
              </a:rPr>
              <a:t>think everyone </a:t>
            </a:r>
            <a:r>
              <a:rPr lang="en-US" sz="1200" b="1" dirty="0">
                <a:solidFill>
                  <a:srgbClr val="AF9738"/>
                </a:solidFill>
              </a:rPr>
              <a:t>is doing </a:t>
            </a:r>
            <a:r>
              <a:rPr lang="en-US" sz="1200" b="1" dirty="0" smtClean="0">
                <a:solidFill>
                  <a:srgbClr val="AF9738"/>
                </a:solidFill>
              </a:rPr>
              <a:t>the same </a:t>
            </a:r>
            <a:r>
              <a:rPr lang="en-US" sz="1200" b="1" dirty="0">
                <a:solidFill>
                  <a:srgbClr val="AF9738"/>
                </a:solidFill>
              </a:rPr>
              <a:t>thing.” </a:t>
            </a:r>
            <a:r>
              <a:rPr lang="en-US" sz="1200" b="1" dirty="0" smtClean="0">
                <a:solidFill>
                  <a:srgbClr val="AF9738"/>
                </a:solidFill>
              </a:rPr>
              <a:t>W.</a:t>
            </a:r>
            <a:endParaRPr lang="en-US" sz="1200" b="1" dirty="0">
              <a:solidFill>
                <a:srgbClr val="AF9738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78017" y="5154809"/>
            <a:ext cx="40611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200" b="1" dirty="0" smtClean="0">
                <a:solidFill>
                  <a:srgbClr val="AF9738"/>
                </a:solidFill>
              </a:rPr>
              <a:t>“For </a:t>
            </a:r>
            <a:r>
              <a:rPr lang="en-US" sz="1200" b="1" dirty="0">
                <a:solidFill>
                  <a:srgbClr val="AF9738"/>
                </a:solidFill>
              </a:rPr>
              <a:t>the most part, I can keep up with my friends grade-wise</a:t>
            </a:r>
            <a:r>
              <a:rPr lang="en-US" sz="1200" b="1" dirty="0" smtClean="0">
                <a:solidFill>
                  <a:srgbClr val="AF9738"/>
                </a:solidFill>
              </a:rPr>
              <a:t>.” W. Freshman</a:t>
            </a:r>
            <a:endParaRPr lang="en-US" sz="1200" b="1" dirty="0">
              <a:solidFill>
                <a:srgbClr val="AF9738"/>
              </a:solidFill>
            </a:endParaRPr>
          </a:p>
          <a:p>
            <a:endParaRPr lang="en-US" sz="1200" b="1" dirty="0" smtClean="0">
              <a:solidFill>
                <a:srgbClr val="595959"/>
              </a:solidFill>
            </a:endParaRPr>
          </a:p>
          <a:p>
            <a:r>
              <a:rPr lang="en-US" sz="1200" b="1" dirty="0" smtClean="0">
                <a:solidFill>
                  <a:srgbClr val="768D5A"/>
                </a:solidFill>
              </a:rPr>
              <a:t>“I do </a:t>
            </a:r>
            <a:r>
              <a:rPr lang="en-US" sz="1200" b="1" dirty="0">
                <a:solidFill>
                  <a:srgbClr val="768D5A"/>
                </a:solidFill>
              </a:rPr>
              <a:t>very well academically, but sometimes I see peers around me doing even </a:t>
            </a:r>
            <a:r>
              <a:rPr lang="en-US" sz="1200" b="1" dirty="0" smtClean="0">
                <a:solidFill>
                  <a:srgbClr val="768D5A"/>
                </a:solidFill>
              </a:rPr>
              <a:t>better.” M. Senior</a:t>
            </a:r>
            <a:endParaRPr lang="en-US" sz="1200" b="1" dirty="0">
              <a:solidFill>
                <a:srgbClr val="768D5A"/>
              </a:solidFill>
            </a:endParaRPr>
          </a:p>
          <a:p>
            <a:endParaRPr lang="en-US" sz="1200" dirty="0" smtClean="0">
              <a:solidFill>
                <a:srgbClr val="595959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724400" y="5105400"/>
            <a:ext cx="4191000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676400"/>
            <a:ext cx="4191000" cy="3200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01000" cy="990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Overall, do you feel like you fit into CS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socially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b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91552" y="1752600"/>
            <a:ext cx="3024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Sophomores: Interview Q54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44196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24400" y="1676400"/>
            <a:ext cx="4191000" cy="3200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539752" y="1752600"/>
            <a:ext cx="25374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ALL Years: Survey Q40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72200" y="44196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" y="5105400"/>
            <a:ext cx="4191000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51054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5417403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Yeah, I'm definitely a CS major at heart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.” W.</a:t>
            </a: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768D5A"/>
                </a:solidFill>
              </a:rPr>
              <a:t>“Yes. I am a CS major at heart.” M.</a:t>
            </a:r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24673775"/>
              </p:ext>
            </p:extLst>
          </p:nvPr>
        </p:nvGraphicFramePr>
        <p:xfrm>
          <a:off x="609600" y="2209800"/>
          <a:ext cx="3657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76800" y="5562600"/>
            <a:ext cx="340843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768D5A"/>
                </a:solidFill>
              </a:rPr>
              <a:t>“People here are like me.” M. Freshman</a:t>
            </a:r>
          </a:p>
          <a:p>
            <a:endParaRPr lang="en-US" sz="1400" b="1" dirty="0" smtClean="0">
              <a:solidFill>
                <a:srgbClr val="595959"/>
              </a:solidFill>
            </a:endParaRPr>
          </a:p>
          <a:p>
            <a:r>
              <a:rPr lang="en-US" sz="1400" b="1" dirty="0" smtClean="0">
                <a:solidFill>
                  <a:srgbClr val="AF9738"/>
                </a:solidFill>
              </a:rPr>
              <a:t>“CMU has every type of person.” W. Junior</a:t>
            </a:r>
            <a:endParaRPr lang="en-US" sz="1400" b="1" dirty="0">
              <a:solidFill>
                <a:srgbClr val="AF9738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00600" y="51054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3" name="Chart 2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533317896"/>
              </p:ext>
            </p:extLst>
          </p:nvPr>
        </p:nvGraphicFramePr>
        <p:xfrm>
          <a:off x="4953000" y="2209800"/>
          <a:ext cx="38862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956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09600" y="60960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 sz="2400" b="1" dirty="0">
              <a:latin typeface="Comic Sans MS" pitchFamily="66" charset="0"/>
              <a:cs typeface="Arial" charset="0"/>
            </a:endParaRPr>
          </a:p>
          <a:p>
            <a:pPr eaLnBrk="1" hangingPunct="1"/>
            <a:endParaRPr lang="en-US" sz="2400" b="1" dirty="0">
              <a:latin typeface="Comic Sans MS" pitchFamily="66" charset="0"/>
              <a:cs typeface="Arial" charset="0"/>
            </a:endParaRPr>
          </a:p>
        </p:txBody>
      </p:sp>
      <p:pic>
        <p:nvPicPr>
          <p:cNvPr id="186371" name="Picture 3" descr="geek cop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191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45" name="AutoShape 5"/>
          <p:cNvSpPr>
            <a:spLocks noChangeArrowheads="1"/>
          </p:cNvSpPr>
          <p:nvPr/>
        </p:nvSpPr>
        <p:spPr bwMode="auto">
          <a:xfrm>
            <a:off x="152400" y="3276600"/>
            <a:ext cx="1828800" cy="609600"/>
          </a:xfrm>
          <a:prstGeom prst="wedgeRectCallout">
            <a:avLst>
              <a:gd name="adj1" fmla="val 13293"/>
              <a:gd name="adj2" fmla="val 197605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I dream in code</a:t>
            </a:r>
          </a:p>
        </p:txBody>
      </p:sp>
      <p:pic>
        <p:nvPicPr>
          <p:cNvPr id="16392" name="Picture 11" descr="el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3048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16" descr="w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7432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6379" name="Picture 17" descr="india2 copy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54864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22" descr="alissa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1981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6382" name="Picture 23" descr="anna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38400" y="1600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9" name="Picture 24" descr="maddy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43200" y="43434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00" name="Picture 25" descr="wayne.jp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38600" y="28194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6385" name="Picture 26" descr="joe.jp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76800" y="5257800"/>
            <a:ext cx="115887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6386" name="Picture 27" descr="anna.jpg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00800" y="40386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3" name="Rectangle 20"/>
          <p:cNvSpPr>
            <a:spLocks noChangeArrowheads="1"/>
          </p:cNvSpPr>
          <p:nvPr/>
        </p:nvSpPr>
        <p:spPr bwMode="auto">
          <a:xfrm>
            <a:off x="304800" y="152400"/>
            <a:ext cx="883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 i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charset="0"/>
            </a:endParaRPr>
          </a:p>
        </p:txBody>
      </p:sp>
      <p:sp>
        <p:nvSpPr>
          <p:cNvPr id="471047" name="AutoShape 7"/>
          <p:cNvSpPr>
            <a:spLocks noChangeArrowheads="1"/>
          </p:cNvSpPr>
          <p:nvPr/>
        </p:nvSpPr>
        <p:spPr bwMode="auto">
          <a:xfrm>
            <a:off x="4267200" y="3962400"/>
            <a:ext cx="1828800" cy="914400"/>
          </a:xfrm>
          <a:prstGeom prst="wedgeRectCallout">
            <a:avLst>
              <a:gd name="adj1" fmla="val 5042"/>
              <a:gd name="adj2" fmla="val 106862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en-US" sz="2000" i="1" dirty="0">
              <a:cs typeface="Arial" charset="0"/>
            </a:endParaRPr>
          </a:p>
        </p:txBody>
      </p:sp>
      <p:sp>
        <p:nvSpPr>
          <p:cNvPr id="471059" name="AutoShape 19"/>
          <p:cNvSpPr>
            <a:spLocks noChangeArrowheads="1"/>
          </p:cNvSpPr>
          <p:nvPr/>
        </p:nvSpPr>
        <p:spPr bwMode="auto">
          <a:xfrm>
            <a:off x="4114800" y="1752600"/>
            <a:ext cx="3810000" cy="685800"/>
          </a:xfrm>
          <a:prstGeom prst="wedgeRectCallout">
            <a:avLst>
              <a:gd name="adj1" fmla="val -75384"/>
              <a:gd name="adj2" fmla="val 28023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/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“I used to not fit in until I came here” </a:t>
            </a:r>
            <a:endParaRPr lang="en-US" sz="2000" i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</p:txBody>
      </p:sp>
      <p:sp>
        <p:nvSpPr>
          <p:cNvPr id="471048" name="AutoShape 8"/>
          <p:cNvSpPr>
            <a:spLocks noChangeArrowheads="1"/>
          </p:cNvSpPr>
          <p:nvPr/>
        </p:nvSpPr>
        <p:spPr bwMode="auto">
          <a:xfrm>
            <a:off x="7162800" y="3124200"/>
            <a:ext cx="1828800" cy="914400"/>
          </a:xfrm>
          <a:prstGeom prst="wedgeRectCallout">
            <a:avLst>
              <a:gd name="adj1" fmla="val -82234"/>
              <a:gd name="adj2" fmla="val 2635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“We’re all geeks”</a:t>
            </a: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4267200" y="3886200"/>
            <a:ext cx="1828800" cy="990600"/>
          </a:xfrm>
          <a:prstGeom prst="wedgeRectCallout">
            <a:avLst>
              <a:gd name="adj1" fmla="val 72360"/>
              <a:gd name="adj2" fmla="val 2162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“Coolest group of people ever” </a:t>
            </a:r>
            <a:endParaRPr lang="en-US" sz="2000" i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</p:txBody>
      </p:sp>
      <p:sp>
        <p:nvSpPr>
          <p:cNvPr id="471046" name="AutoShape 6"/>
          <p:cNvSpPr>
            <a:spLocks noChangeArrowheads="1"/>
          </p:cNvSpPr>
          <p:nvPr/>
        </p:nvSpPr>
        <p:spPr bwMode="auto">
          <a:xfrm>
            <a:off x="1676400" y="5257800"/>
            <a:ext cx="2438400" cy="1066800"/>
          </a:xfrm>
          <a:prstGeom prst="wedgeRectCallout">
            <a:avLst>
              <a:gd name="adj1" fmla="val -73699"/>
              <a:gd name="adj2" fmla="val 9079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/>
            <a:r>
              <a:rPr lang="en-US" sz="2000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“I like having the ability to create something useful”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Earlier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Studies 2002, 2004-2005, and 2009-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2010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/>
            </a:r>
            <a:b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Found a Spectrum of Attitudes Towards CS: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/>
            </a:r>
            <a:b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No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Strong Gender Divide! And a Good Academic and Social Fit 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for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Men and Women</a:t>
            </a:r>
            <a:b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Background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    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Completed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Activities		   Preliminary Analysis  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5" name="Picture 24" descr="anthony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239000" y="525780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8238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5" grpId="0" animBg="1" autoUpdateAnimBg="0"/>
      <p:bldP spid="471047" grpId="0" animBg="1"/>
      <p:bldP spid="471059" grpId="0" animBg="1"/>
      <p:bldP spid="471048" grpId="0" animBg="1"/>
      <p:bldP spid="20" grpId="0" animBg="1"/>
      <p:bldP spid="47104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Activities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514106-EF50-4DE0-9D90-AB139BAB299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</a:t>
            </a:r>
            <a:r>
              <a:rPr lang="en-US" sz="1200" dirty="0">
                <a:solidFill>
                  <a:srgbClr val="7F7F7F"/>
                </a:solidFill>
              </a:rPr>
              <a:t>Activities </a:t>
            </a:r>
            <a:r>
              <a:rPr lang="en-US" sz="1200" dirty="0" smtClean="0">
                <a:solidFill>
                  <a:srgbClr val="7F7F7F"/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Preliminary Analysis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</a:t>
            </a:r>
            <a:r>
              <a:rPr lang="en-US" sz="1200" b="1" dirty="0" smtClean="0">
                <a:solidFill>
                  <a:srgbClr val="768D5A"/>
                </a:solidFill>
              </a:rPr>
              <a:t>&gt; Planned Activities</a:t>
            </a:r>
            <a:endParaRPr lang="en-US" sz="1200" b="1" dirty="0">
              <a:solidFill>
                <a:srgbClr val="768D5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724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Planned Activities </a:t>
            </a:r>
            <a:br>
              <a:rPr lang="en-US" dirty="0"/>
            </a:br>
            <a:r>
              <a:rPr lang="en-US" sz="3100" dirty="0"/>
              <a:t>Summer/Fall 2012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520215650"/>
              </p:ext>
            </p:extLst>
          </p:nvPr>
        </p:nvGraphicFramePr>
        <p:xfrm>
          <a:off x="685800" y="1752600"/>
          <a:ext cx="7543800" cy="444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</a:t>
            </a:r>
            <a:r>
              <a:rPr lang="en-US" sz="1200" dirty="0">
                <a:solidFill>
                  <a:srgbClr val="7F7F7F"/>
                </a:solidFill>
              </a:rPr>
              <a:t>Activities </a:t>
            </a:r>
            <a:r>
              <a:rPr lang="en-US" sz="1200" dirty="0" smtClean="0">
                <a:solidFill>
                  <a:srgbClr val="7F7F7F"/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Preliminary Analysis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</a:t>
            </a:r>
            <a:r>
              <a:rPr lang="en-US" sz="1200" b="1" dirty="0" smtClean="0">
                <a:solidFill>
                  <a:srgbClr val="768D5A"/>
                </a:solidFill>
              </a:rPr>
              <a:t>&gt; Planned Activities</a:t>
            </a:r>
            <a:endParaRPr lang="en-US" sz="1200" b="1" dirty="0">
              <a:solidFill>
                <a:srgbClr val="768D5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694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715000" y="4038600"/>
            <a:ext cx="3276600" cy="2286000"/>
          </a:xfrm>
          <a:prstGeom prst="rect">
            <a:avLst/>
          </a:prstGeom>
          <a:ln w="381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Preliminary Conclusions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419600" cy="46482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No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evidence of a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strong gender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divide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among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CMU CS majors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i="1" dirty="0" smtClean="0">
                <a:solidFill>
                  <a:srgbClr val="768D5A"/>
                </a:solidFill>
              </a:rPr>
              <a:t>A </a:t>
            </a:r>
            <a:r>
              <a:rPr lang="en-US" sz="2400" i="1" dirty="0">
                <a:solidFill>
                  <a:srgbClr val="768D5A"/>
                </a:solidFill>
              </a:rPr>
              <a:t>spectrum of attitudes</a:t>
            </a:r>
            <a:r>
              <a:rPr lang="en-US" sz="2400" dirty="0">
                <a:solidFill>
                  <a:srgbClr val="768D5A"/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towards CS among both men and women including many gender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similarities</a:t>
            </a:r>
          </a:p>
          <a:p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Overall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both male and female CS majors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feel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they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2400" dirty="0">
                <a:solidFill>
                  <a:srgbClr val="768D5A"/>
                </a:solidFill>
              </a:rPr>
              <a:t>good fit </a:t>
            </a:r>
            <a:r>
              <a:rPr lang="en-US" sz="2400" dirty="0" smtClean="0">
                <a:solidFill>
                  <a:srgbClr val="768D5A"/>
                </a:solidFill>
              </a:rPr>
              <a:t>both academically   and socially</a:t>
            </a:r>
            <a:endParaRPr lang="en-US" sz="2400" dirty="0">
              <a:solidFill>
                <a:srgbClr val="768D5A"/>
              </a:solidFill>
            </a:endParaRP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019800" y="4267200"/>
            <a:ext cx="2743200" cy="1828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60000"/>
              </a:lnSpc>
              <a:buNone/>
            </a:pPr>
            <a:r>
              <a:rPr lang="en-US" sz="1600" b="1" dirty="0" smtClean="0">
                <a:solidFill>
                  <a:srgbClr val="404040"/>
                </a:solidFill>
              </a:rPr>
              <a:t>Carol Frieze, Ph.D.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sz="1400" dirty="0" smtClean="0">
                <a:solidFill>
                  <a:srgbClr val="404040"/>
                </a:solidFill>
              </a:rPr>
              <a:t>School of Computer Science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sz="1400" u="sng" dirty="0" smtClean="0">
                <a:solidFill>
                  <a:schemeClr val="accent2">
                    <a:lumMod val="50000"/>
                  </a:schemeClr>
                </a:solidFill>
              </a:rPr>
              <a:t>cfrieze@cs.cmu.edu </a:t>
            </a:r>
          </a:p>
          <a:p>
            <a:pPr marL="0" indent="0">
              <a:lnSpc>
                <a:spcPct val="60000"/>
              </a:lnSpc>
              <a:buNone/>
            </a:pPr>
            <a:endParaRPr lang="en-US" sz="1400" dirty="0" smtClean="0">
              <a:solidFill>
                <a:srgbClr val="404040"/>
              </a:solidFill>
            </a:endParaRPr>
          </a:p>
          <a:p>
            <a:pPr marL="0" indent="0">
              <a:lnSpc>
                <a:spcPct val="60000"/>
              </a:lnSpc>
              <a:buNone/>
            </a:pPr>
            <a:r>
              <a:rPr lang="en-US" sz="1600" b="1" dirty="0" smtClean="0">
                <a:solidFill>
                  <a:srgbClr val="404040"/>
                </a:solidFill>
              </a:rPr>
              <a:t>Jeria Quesenberry, Ph.D.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sz="1400" dirty="0" smtClean="0">
                <a:solidFill>
                  <a:srgbClr val="404040"/>
                </a:solidFill>
              </a:rPr>
              <a:t>Information Systems Program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sz="1400" u="sng" dirty="0" smtClean="0">
                <a:solidFill>
                  <a:srgbClr val="4F5E3C"/>
                </a:solidFill>
              </a:rPr>
              <a:t>jquesenberry@cmu.edu </a:t>
            </a:r>
            <a:endParaRPr lang="en-US" sz="1400" u="sng" dirty="0">
              <a:solidFill>
                <a:srgbClr val="4F5E3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</a:t>
            </a:r>
            <a:r>
              <a:rPr lang="en-US" sz="1200" dirty="0">
                <a:solidFill>
                  <a:srgbClr val="7F7F7F"/>
                </a:solidFill>
              </a:rPr>
              <a:t>Activities </a:t>
            </a:r>
            <a:r>
              <a:rPr lang="en-US" sz="1200" dirty="0" smtClean="0">
                <a:solidFill>
                  <a:srgbClr val="7F7F7F"/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Preliminary Analysis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</a:t>
            </a:r>
            <a:r>
              <a:rPr lang="en-US" sz="1200" b="1" dirty="0" smtClean="0">
                <a:solidFill>
                  <a:srgbClr val="768D5A"/>
                </a:solidFill>
              </a:rPr>
              <a:t>&gt; Planned Activities</a:t>
            </a:r>
            <a:endParaRPr lang="en-US" sz="1200" b="1" dirty="0">
              <a:solidFill>
                <a:srgbClr val="768D5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171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 Study </a:t>
            </a:r>
            <a:br>
              <a:rPr lang="en-US" dirty="0"/>
            </a:br>
            <a:r>
              <a:rPr lang="en-US" sz="3100" dirty="0"/>
              <a:t>Fall 2011- Summer 2012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464552" cy="4495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Motivation: </a:t>
            </a:r>
          </a:p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Changes in the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introductory CS curriculum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(2010)</a:t>
            </a:r>
          </a:p>
          <a:p>
            <a:pPr>
              <a:buNone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Research Goals: 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 we sustaining a culture and environment in SCS which works well for both male and female CS majors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Can we do better? What can we learn from our students?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Background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    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Completed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Activities		   Preliminary Analysis  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466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Completed </a:t>
            </a:r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514106-EF50-4DE0-9D90-AB139BAB299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&gt; Completed </a:t>
            </a:r>
            <a:r>
              <a:rPr lang="en-US" sz="1200" b="1" dirty="0">
                <a:solidFill>
                  <a:srgbClr val="768D5A"/>
                </a:solidFill>
              </a:rPr>
              <a:t>Activities </a:t>
            </a:r>
            <a:r>
              <a:rPr lang="en-US" sz="1200" b="1" dirty="0" smtClean="0">
                <a:solidFill>
                  <a:srgbClr val="768D5A"/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Preliminary Analysis  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697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Completed Activities</a:t>
            </a:r>
            <a:r>
              <a:rPr lang="en-US" dirty="0"/>
              <a:t/>
            </a:r>
            <a:br>
              <a:rPr lang="en-US" dirty="0"/>
            </a:br>
            <a:r>
              <a:rPr lang="en-US" sz="3100" dirty="0"/>
              <a:t>Data Collection Efforts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835122387"/>
              </p:ext>
            </p:extLst>
          </p:nvPr>
        </p:nvGraphicFramePr>
        <p:xfrm>
          <a:off x="762000" y="1397000"/>
          <a:ext cx="73914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&gt; Completed </a:t>
            </a:r>
            <a:r>
              <a:rPr lang="en-US" sz="1200" b="1" dirty="0">
                <a:solidFill>
                  <a:srgbClr val="768D5A"/>
                </a:solidFill>
              </a:rPr>
              <a:t>Activities </a:t>
            </a:r>
            <a:r>
              <a:rPr lang="en-US" sz="1200" b="1" dirty="0" smtClean="0">
                <a:solidFill>
                  <a:srgbClr val="768D5A"/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Preliminary Analysis  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009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44958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Preliminary analysis of interview and survey responses in progress: 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Identifying emerging themes, common issues, and patterns of repeated perspectives 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Comparison and charting of themes and categories by gender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Determined the strategies for validation of findings: 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Responses to specific questions separated to produce sets of anonymous answers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Volunteers to categorize the responses as they think appropriate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Completed Activities</a:t>
            </a:r>
            <a:r>
              <a:rPr lang="en-US" dirty="0"/>
              <a:t/>
            </a:r>
            <a:br>
              <a:rPr lang="en-US" dirty="0"/>
            </a:br>
            <a:r>
              <a:rPr lang="en-US" sz="3100" dirty="0"/>
              <a:t>Data </a:t>
            </a:r>
            <a:r>
              <a:rPr lang="en-US" sz="3100" dirty="0" smtClean="0"/>
              <a:t>Analysis Efforts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&gt; Completed </a:t>
            </a:r>
            <a:r>
              <a:rPr lang="en-US" sz="1200" b="1" dirty="0">
                <a:solidFill>
                  <a:srgbClr val="768D5A"/>
                </a:solidFill>
              </a:rPr>
              <a:t>Activities </a:t>
            </a:r>
            <a:r>
              <a:rPr lang="en-US" sz="1200" b="1" dirty="0" smtClean="0">
                <a:solidFill>
                  <a:srgbClr val="768D5A"/>
                </a:solidFill>
              </a:rPr>
              <a:t>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Preliminary Analysis  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990600" y="3352800"/>
            <a:ext cx="7123113" cy="1673225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Early results are positive about sustaining the Women-CS Fit.</a:t>
            </a:r>
          </a:p>
          <a:p>
            <a:endParaRPr lang="en-US" dirty="0" smtClean="0"/>
          </a:p>
          <a:p>
            <a:pPr algn="ctr"/>
            <a:r>
              <a:rPr lang="en-US" sz="2600" dirty="0" smtClean="0"/>
              <a:t>Sample analysis of interview and survey findings to follow….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514106-EF50-4DE0-9D90-AB139BAB299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309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48400" y="1676400"/>
            <a:ext cx="2743200" cy="480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" y="1676400"/>
            <a:ext cx="5715000" cy="480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Interview Q7: Why did you decide on CMU? 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36231" y="60198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1752600"/>
            <a:ext cx="219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Interview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84819" y="1676400"/>
            <a:ext cx="2630581" cy="4493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</a:p>
          <a:p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“Because it was the best computer science school” M.</a:t>
            </a: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“It has a very strong computer science program, and it also has a very strong arts program.” W. </a:t>
            </a: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“I can do arts as well as computer science at one place that’s amazing at both” M.</a:t>
            </a: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“I could definitely imagine myself sitting in one of the computer science classes” W.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="" xmlns:p14="http://schemas.microsoft.com/office/powerpoint/2010/main" val="3453806930"/>
              </p:ext>
            </p:extLst>
          </p:nvPr>
        </p:nvGraphicFramePr>
        <p:xfrm>
          <a:off x="609600" y="2362200"/>
          <a:ext cx="5181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1676400"/>
            <a:ext cx="5638800" cy="480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45820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768D5A"/>
                </a:solidFill>
              </a:rPr>
              <a:t>Interview Q17: Do you like or dislike programming?</a:t>
            </a:r>
            <a:endParaRPr lang="en-US" sz="2400" dirty="0">
              <a:solidFill>
                <a:srgbClr val="768D5A"/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="" xmlns:p14="http://schemas.microsoft.com/office/powerpoint/2010/main" val="1553402178"/>
              </p:ext>
            </p:extLst>
          </p:nvPr>
        </p:nvGraphicFramePr>
        <p:xfrm>
          <a:off x="609600" y="2438400"/>
          <a:ext cx="51054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514106-EF50-4DE0-9D90-AB139BAB299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400" y="1676400"/>
            <a:ext cx="2667000" cy="480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24600" y="2209800"/>
            <a:ext cx="2362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768D5A"/>
                </a:solidFill>
              </a:rPr>
              <a:t>“It's </a:t>
            </a:r>
            <a:r>
              <a:rPr lang="en-US" sz="1400" b="1" dirty="0">
                <a:solidFill>
                  <a:srgbClr val="768D5A"/>
                </a:solidFill>
              </a:rPr>
              <a:t>amazing how much you can do with just writing </a:t>
            </a:r>
            <a:r>
              <a:rPr lang="en-US" sz="1400" b="1" dirty="0" smtClean="0">
                <a:solidFill>
                  <a:srgbClr val="768D5A"/>
                </a:solidFill>
              </a:rPr>
              <a:t>code.” M. </a:t>
            </a: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rgbClr val="AF9738"/>
                </a:solidFill>
              </a:rPr>
              <a:t>“You can create so many things with it.” W.</a:t>
            </a: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“What I like most is the sense of accomplishment” M.</a:t>
            </a:r>
          </a:p>
          <a:p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“It’s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fun and the feeling that you get when you actually solve your problem is so 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good.” W.</a:t>
            </a:r>
          </a:p>
          <a:p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752600"/>
            <a:ext cx="219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Interview Responses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6981" y="1752600"/>
            <a:ext cx="2479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Representative Quotes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36231" y="6019800"/>
            <a:ext cx="968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595959"/>
                </a:solidFill>
              </a:rPr>
              <a:t>Categories</a:t>
            </a:r>
            <a:endParaRPr lang="en-US" sz="1400" dirty="0">
              <a:solidFill>
                <a:srgbClr val="595959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Background	   </a:t>
            </a:r>
            <a:r>
              <a:rPr lang="en-US" sz="1200" b="1" dirty="0" smtClean="0">
                <a:solidFill>
                  <a:srgbClr val="768D5A"/>
                </a:solidFill>
              </a:rPr>
              <a:t>   </a:t>
            </a:r>
            <a:r>
              <a:rPr lang="en-US" sz="1200" dirty="0" smtClean="0">
                <a:solidFill>
                  <a:srgbClr val="7F7F7F"/>
                </a:solidFill>
              </a:rPr>
              <a:t>Completed Activities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&gt; Preliminary Analysis 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Planned Activities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3551</TotalTime>
  <Words>1325</Words>
  <Application>Microsoft Office PowerPoint</Application>
  <PresentationFormat>On-screen Show (4:3)</PresentationFormat>
  <Paragraphs>318</Paragraphs>
  <Slides>22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Median</vt:lpstr>
      <vt:lpstr>Monitoring Student Attitudes in Light of Changes in the CMU CS Curriculum:  Sustaining the Women-CS Fit at Carnegie Mellon </vt:lpstr>
      <vt:lpstr> Earlier Studies 2002, 2004-2005, and 2009-2010 Found a Spectrum of Attitudes Towards CS:  No Strong Gender Divide! And a Good Academic and Social Fit for Men and Women </vt:lpstr>
      <vt:lpstr>Current Study  Fall 2011- Summer 2012</vt:lpstr>
      <vt:lpstr>Completed Activities</vt:lpstr>
      <vt:lpstr>Completed Activities Data Collection Efforts</vt:lpstr>
      <vt:lpstr>Completed Activities Data Analysis Efforts</vt:lpstr>
      <vt:lpstr>Preliminary Analysis</vt:lpstr>
      <vt:lpstr>Interview Q7: Why did you decide on CMU? </vt:lpstr>
      <vt:lpstr>Interview Q17: Do you like or dislike programming?</vt:lpstr>
      <vt:lpstr>Interview Q9: How would you describe the atmosphere or the environment in the CS Department? </vt:lpstr>
      <vt:lpstr>Survey Q31: The environment at CMU provides me with everything I need to succeed.</vt:lpstr>
      <vt:lpstr>Survey Q37: The professors at Carnegie Mellon are not approachable. </vt:lpstr>
      <vt:lpstr>Interview Q29: What is the best thing about doing this major?  </vt:lpstr>
      <vt:lpstr>Interview Q30: What is the worst thing about doing this major?  </vt:lpstr>
      <vt:lpstr>Interview Q31: What is your favorite class so far?</vt:lpstr>
      <vt:lpstr>Interview Q32: What is your least favorite class so far?</vt:lpstr>
      <vt:lpstr>Interview Q26a:  Do you feel that your confidence in your ability to do well in CS has increased or decreased?</vt:lpstr>
      <vt:lpstr>Overall, do you feel like you fit into CS academically? </vt:lpstr>
      <vt:lpstr>Overall, do you feel like you fit into CS socially? </vt:lpstr>
      <vt:lpstr>Planned Activities</vt:lpstr>
      <vt:lpstr>Planned Activities  Summer/Fall 2012</vt:lpstr>
      <vt:lpstr>Preliminary Conclusions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Student Attitudes in Light of Changes in the CMU CS Curriculum:  Sustaining the Women-CS Fit at Carnegie Mellon</dc:title>
  <dc:creator>cfrieze</dc:creator>
  <cp:lastModifiedBy>cfrieze</cp:lastModifiedBy>
  <cp:revision>276</cp:revision>
  <dcterms:created xsi:type="dcterms:W3CDTF">2012-03-22T16:37:43Z</dcterms:created>
  <dcterms:modified xsi:type="dcterms:W3CDTF">2012-05-14T19:09:41Z</dcterms:modified>
</cp:coreProperties>
</file>