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8" r:id="rId2"/>
  </p:sldIdLst>
  <p:sldSz cx="25603200" cy="32918400"/>
  <p:notesSz cx="6858000" cy="9144000"/>
  <p:defaultTextStyle>
    <a:defPPr>
      <a:defRPr lang="en-US"/>
    </a:defPPr>
    <a:lvl1pPr marL="0" algn="l" defTabSz="3344052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1pPr>
    <a:lvl2pPr marL="1672026" algn="l" defTabSz="3344052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2pPr>
    <a:lvl3pPr marL="3344052" algn="l" defTabSz="3344052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3pPr>
    <a:lvl4pPr marL="5016078" algn="l" defTabSz="3344052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4pPr>
    <a:lvl5pPr marL="6688104" algn="l" defTabSz="3344052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5pPr>
    <a:lvl6pPr marL="8360131" algn="l" defTabSz="3344052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6pPr>
    <a:lvl7pPr marL="10032157" algn="l" defTabSz="3344052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7pPr>
    <a:lvl8pPr marL="11704183" algn="l" defTabSz="3344052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8pPr>
    <a:lvl9pPr marL="13376209" algn="l" defTabSz="3344052" rtl="0" eaLnBrk="1" latinLnBrk="0" hangingPunct="1">
      <a:defRPr sz="6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1" autoAdjust="0"/>
    <p:restoredTop sz="94645" autoAdjust="0"/>
  </p:normalViewPr>
  <p:slideViewPr>
    <p:cSldViewPr>
      <p:cViewPr>
        <p:scale>
          <a:sx n="25" d="100"/>
          <a:sy n="25" d="100"/>
        </p:scale>
        <p:origin x="-2154" y="-72"/>
      </p:cViewPr>
      <p:guideLst>
        <p:guide orient="horz" pos="10368"/>
        <p:guide pos="80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08DB5D-6F55-4016-830C-F30E6D26F1C6}" type="datetimeFigureOut">
              <a:rPr lang="en-US" smtClean="0"/>
              <a:t>5/11/2012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095500" y="685800"/>
            <a:ext cx="2667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1BDE56-629C-4010-A5E2-A3301886D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569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344052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1pPr>
    <a:lvl2pPr marL="1672026" algn="l" defTabSz="3344052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2pPr>
    <a:lvl3pPr marL="3344052" algn="l" defTabSz="3344052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3pPr>
    <a:lvl4pPr marL="5016078" algn="l" defTabSz="3344052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4pPr>
    <a:lvl5pPr marL="6688104" algn="l" defTabSz="3344052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5pPr>
    <a:lvl6pPr marL="8360131" algn="l" defTabSz="3344052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6pPr>
    <a:lvl7pPr marL="10032157" algn="l" defTabSz="3344052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7pPr>
    <a:lvl8pPr marL="11704183" algn="l" defTabSz="3344052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8pPr>
    <a:lvl9pPr marL="13376209" algn="l" defTabSz="3344052" rtl="0" eaLnBrk="1" latinLnBrk="0" hangingPunct="1">
      <a:defRPr sz="4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BDE56-629C-4010-A5E2-A3301886D82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1456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2" y="0"/>
            <a:ext cx="25603197" cy="24650064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4405" tIns="167203" rIns="334405" bIns="167203"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0240" y="16108070"/>
            <a:ext cx="22616160" cy="8032090"/>
          </a:xfrm>
        </p:spPr>
        <p:txBody>
          <a:bodyPr vert="horz" lIns="334405" tIns="0" rIns="167203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17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240" y="8778240"/>
            <a:ext cx="22616160" cy="7198157"/>
          </a:xfrm>
        </p:spPr>
        <p:txBody>
          <a:bodyPr lIns="434727" tIns="0" rIns="167203" bIns="0" anchor="b"/>
          <a:lstStyle>
            <a:lvl1pPr marL="0" indent="0" algn="l">
              <a:buNone/>
              <a:defRPr sz="7300">
                <a:solidFill>
                  <a:srgbClr val="FFFFFF"/>
                </a:solidFill>
              </a:defRPr>
            </a:lvl1pPr>
            <a:lvl2pPr marL="1672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344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0160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6881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360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0321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17041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3762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9716-40E2-4450-B1BB-80FF117A66EA}" type="datetimeFigureOut">
              <a:rPr lang="en-US" smtClean="0"/>
              <a:t>5/11/2012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6F3BE-8102-431B-A910-6404B1A08BF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24616003"/>
            <a:ext cx="25603200" cy="21945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4405" tIns="167203" rIns="334405" bIns="167203"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9716-40E2-4450-B1BB-80FF117A66EA}" type="datetimeFigureOut">
              <a:rPr lang="en-US" smtClean="0"/>
              <a:t>5/11/2012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6F3BE-8102-431B-A910-6404B1A08B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18476976" y="0"/>
            <a:ext cx="128016" cy="329184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4405" tIns="167203" rIns="334405" bIns="167203"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18613525" y="0"/>
            <a:ext cx="7040883" cy="329184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4405" tIns="167203" rIns="334405" bIns="167203"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989040" y="1318274"/>
            <a:ext cx="5334000" cy="28087320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80160" y="1463042"/>
            <a:ext cx="16855440" cy="2808732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9716-40E2-4450-B1BB-80FF117A66EA}" type="datetimeFigureOut">
              <a:rPr lang="en-US" smtClean="0"/>
              <a:t>5/11/2012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393672" y="30611806"/>
            <a:ext cx="10741931" cy="17526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6F3BE-8102-431B-A910-6404B1A08B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746151"/>
            <a:ext cx="23042880" cy="6013094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9716-40E2-4450-B1BB-80FF117A66EA}" type="datetimeFigureOut">
              <a:rPr lang="en-US" smtClean="0"/>
              <a:t>5/11/2012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6F3BE-8102-431B-A910-6404B1A08B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5"/>
            <a:ext cx="25603200" cy="12492096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4405" tIns="167203" rIns="334405" bIns="167203"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12492096"/>
            <a:ext cx="25603200" cy="21945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4405" tIns="167203" rIns="334405" bIns="167203"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9462" y="570586"/>
            <a:ext cx="22436938" cy="7856525"/>
          </a:xfrm>
        </p:spPr>
        <p:txBody>
          <a:bodyPr vert="horz" lIns="334405" tIns="0" rIns="334405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172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3859" y="8778240"/>
            <a:ext cx="22462541" cy="3291840"/>
          </a:xfrm>
        </p:spPr>
        <p:txBody>
          <a:bodyPr lIns="535048" tIns="0" rIns="167203" bIns="0" anchor="t"/>
          <a:lstStyle>
            <a:lvl1pPr marL="0" indent="0">
              <a:buNone/>
              <a:defRPr sz="7300">
                <a:solidFill>
                  <a:srgbClr val="FFFFFF"/>
                </a:solidFill>
              </a:defRPr>
            </a:lvl1pPr>
            <a:lvl2pPr marL="1672026" indent="0">
              <a:buNone/>
              <a:defRPr sz="6600">
                <a:solidFill>
                  <a:schemeClr val="tx1">
                    <a:tint val="75000"/>
                  </a:schemeClr>
                </a:solidFill>
              </a:defRPr>
            </a:lvl2pPr>
            <a:lvl3pPr marL="3344052" indent="0">
              <a:buNone/>
              <a:defRPr sz="5900">
                <a:solidFill>
                  <a:schemeClr val="tx1">
                    <a:tint val="75000"/>
                  </a:schemeClr>
                </a:solidFill>
              </a:defRPr>
            </a:lvl3pPr>
            <a:lvl4pPr marL="5016078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4pPr>
            <a:lvl5pPr marL="6688104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5pPr>
            <a:lvl6pPr marL="8360131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6pPr>
            <a:lvl7pPr marL="10032157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7pPr>
            <a:lvl8pPr marL="11704183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8pPr>
            <a:lvl9pPr marL="13376209" indent="0">
              <a:buNone/>
              <a:defRPr sz="51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9716-40E2-4450-B1BB-80FF117A66EA}" type="datetimeFigureOut">
              <a:rPr lang="en-US" smtClean="0"/>
              <a:t>5/11/2012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6F3BE-8102-431B-A910-6404B1A08BF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0160" y="8514893"/>
            <a:ext cx="11308080" cy="22194317"/>
          </a:xfrm>
        </p:spPr>
        <p:txBody>
          <a:bodyPr lIns="334405"/>
          <a:lstStyle>
            <a:lvl1pPr>
              <a:defRPr sz="10200"/>
            </a:lvl1pPr>
            <a:lvl2pPr>
              <a:defRPr sz="8800"/>
            </a:lvl2pPr>
            <a:lvl3pPr>
              <a:defRPr sz="730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014960" y="8514893"/>
            <a:ext cx="11308080" cy="22194317"/>
          </a:xfrm>
        </p:spPr>
        <p:txBody>
          <a:bodyPr/>
          <a:lstStyle>
            <a:lvl1pPr>
              <a:defRPr sz="10200"/>
            </a:lvl1pPr>
            <a:lvl2pPr>
              <a:defRPr sz="8800"/>
            </a:lvl2pPr>
            <a:lvl3pPr>
              <a:defRPr sz="7300"/>
            </a:lvl3pPr>
            <a:lvl4pPr>
              <a:defRPr sz="6600"/>
            </a:lvl4pPr>
            <a:lvl5pPr>
              <a:defRPr sz="6600"/>
            </a:lvl5pPr>
            <a:lvl6pPr>
              <a:defRPr sz="6600"/>
            </a:lvl6pPr>
            <a:lvl7pPr>
              <a:defRPr sz="6600"/>
            </a:lvl7pPr>
            <a:lvl8pPr>
              <a:defRPr sz="6600"/>
            </a:lvl8pPr>
            <a:lvl9pPr>
              <a:defRPr sz="6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9716-40E2-4450-B1BB-80FF117A66EA}" type="datetimeFigureOut">
              <a:rPr lang="en-US" smtClean="0"/>
              <a:t>5/11/2012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6F3BE-8102-431B-A910-6404B1A08B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8155140"/>
            <a:ext cx="11312526" cy="3433704"/>
          </a:xfrm>
        </p:spPr>
        <p:txBody>
          <a:bodyPr lIns="535048" anchor="ctr"/>
          <a:lstStyle>
            <a:lvl1pPr marL="0" indent="0">
              <a:buNone/>
              <a:defRPr sz="8400" b="1" cap="all" baseline="0"/>
            </a:lvl1pPr>
            <a:lvl2pPr marL="1672026" indent="0">
              <a:buNone/>
              <a:defRPr sz="7300" b="1"/>
            </a:lvl2pPr>
            <a:lvl3pPr marL="3344052" indent="0">
              <a:buNone/>
              <a:defRPr sz="6600" b="1"/>
            </a:lvl3pPr>
            <a:lvl4pPr marL="5016078" indent="0">
              <a:buNone/>
              <a:defRPr sz="5900" b="1"/>
            </a:lvl4pPr>
            <a:lvl5pPr marL="6688104" indent="0">
              <a:buNone/>
              <a:defRPr sz="5900" b="1"/>
            </a:lvl5pPr>
            <a:lvl6pPr marL="8360131" indent="0">
              <a:buNone/>
              <a:defRPr sz="5900" b="1"/>
            </a:lvl6pPr>
            <a:lvl7pPr marL="10032157" indent="0">
              <a:buNone/>
              <a:defRPr sz="5900" b="1"/>
            </a:lvl7pPr>
            <a:lvl8pPr marL="11704183" indent="0">
              <a:buNone/>
              <a:defRPr sz="5900" b="1"/>
            </a:lvl8pPr>
            <a:lvl9pPr marL="13376209" indent="0">
              <a:buNone/>
              <a:defRPr sz="59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0160" y="11757658"/>
            <a:ext cx="11312526" cy="18966182"/>
          </a:xfrm>
        </p:spPr>
        <p:txBody>
          <a:bodyPr/>
          <a:lstStyle>
            <a:lvl1pPr>
              <a:defRPr sz="8800"/>
            </a:lvl1pPr>
            <a:lvl2pPr>
              <a:defRPr sz="7300"/>
            </a:lvl2pPr>
            <a:lvl3pPr>
              <a:defRPr sz="66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3006071" y="8155140"/>
            <a:ext cx="11316970" cy="3433704"/>
          </a:xfrm>
        </p:spPr>
        <p:txBody>
          <a:bodyPr lIns="535048" anchor="ctr"/>
          <a:lstStyle>
            <a:lvl1pPr marL="0" indent="0">
              <a:buNone/>
              <a:defRPr sz="8400" b="1" cap="all" baseline="0"/>
            </a:lvl1pPr>
            <a:lvl2pPr marL="1672026" indent="0">
              <a:buNone/>
              <a:defRPr sz="7300" b="1"/>
            </a:lvl2pPr>
            <a:lvl3pPr marL="3344052" indent="0">
              <a:buNone/>
              <a:defRPr sz="6600" b="1"/>
            </a:lvl3pPr>
            <a:lvl4pPr marL="5016078" indent="0">
              <a:buNone/>
              <a:defRPr sz="5900" b="1"/>
            </a:lvl4pPr>
            <a:lvl5pPr marL="6688104" indent="0">
              <a:buNone/>
              <a:defRPr sz="5900" b="1"/>
            </a:lvl5pPr>
            <a:lvl6pPr marL="8360131" indent="0">
              <a:buNone/>
              <a:defRPr sz="5900" b="1"/>
            </a:lvl6pPr>
            <a:lvl7pPr marL="10032157" indent="0">
              <a:buNone/>
              <a:defRPr sz="5900" b="1"/>
            </a:lvl7pPr>
            <a:lvl8pPr marL="11704183" indent="0">
              <a:buNone/>
              <a:defRPr sz="5900" b="1"/>
            </a:lvl8pPr>
            <a:lvl9pPr marL="13376209" indent="0">
              <a:buNone/>
              <a:defRPr sz="59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3006071" y="11757658"/>
            <a:ext cx="11316970" cy="18966182"/>
          </a:xfrm>
        </p:spPr>
        <p:txBody>
          <a:bodyPr/>
          <a:lstStyle>
            <a:lvl1pPr>
              <a:defRPr sz="8800"/>
            </a:lvl1pPr>
            <a:lvl2pPr>
              <a:defRPr sz="7300"/>
            </a:lvl2pPr>
            <a:lvl3pPr>
              <a:defRPr sz="6600"/>
            </a:lvl3pPr>
            <a:lvl4pPr>
              <a:defRPr sz="5900"/>
            </a:lvl4pPr>
            <a:lvl5pPr>
              <a:defRPr sz="5900"/>
            </a:lvl5pPr>
            <a:lvl6pPr>
              <a:defRPr sz="5900"/>
            </a:lvl6pPr>
            <a:lvl7pPr>
              <a:defRPr sz="5900"/>
            </a:lvl7pPr>
            <a:lvl8pPr>
              <a:defRPr sz="5900"/>
            </a:lvl8pPr>
            <a:lvl9pPr>
              <a:defRPr sz="59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9716-40E2-4450-B1BB-80FF117A66EA}" type="datetimeFigureOut">
              <a:rPr lang="en-US" smtClean="0"/>
              <a:t>5/11/2012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6F3BE-8102-431B-A910-6404B1A08B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9716-40E2-4450-B1BB-80FF117A66EA}" type="datetimeFigureOut">
              <a:rPr lang="en-US" smtClean="0"/>
              <a:t>5/11/2012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6F3BE-8102-431B-A910-6404B1A08B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9716-40E2-4450-B1BB-80FF117A66EA}" type="datetimeFigureOut">
              <a:rPr lang="en-US" smtClean="0"/>
              <a:t>5/11/2012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6F3BE-8102-431B-A910-6404B1A08BF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947" y="731520"/>
            <a:ext cx="7066483" cy="4696358"/>
          </a:xfrm>
        </p:spPr>
        <p:txBody>
          <a:bodyPr vert="horz" lIns="267524" rIns="167203" bIns="0" rtlCol="0" anchor="b">
            <a:normAutofit/>
            <a:sp3d prstMaterial="matte"/>
          </a:bodyPr>
          <a:lstStyle>
            <a:lvl1pPr algn="l">
              <a:defRPr sz="73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54257" y="8367041"/>
            <a:ext cx="16577795" cy="21882648"/>
          </a:xfrm>
        </p:spPr>
        <p:txBody>
          <a:bodyPr/>
          <a:lstStyle>
            <a:lvl1pPr>
              <a:defRPr sz="11700"/>
            </a:lvl1pPr>
            <a:lvl2pPr>
              <a:defRPr sz="10200"/>
            </a:lvl2pPr>
            <a:lvl3pPr>
              <a:defRPr sz="88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9946" y="8304086"/>
            <a:ext cx="6912864" cy="21945600"/>
          </a:xfrm>
        </p:spPr>
        <p:txBody>
          <a:bodyPr/>
          <a:lstStyle>
            <a:lvl1pPr marL="0" indent="0">
              <a:buNone/>
              <a:defRPr sz="5100"/>
            </a:lvl1pPr>
            <a:lvl2pPr marL="1672026" indent="0">
              <a:buNone/>
              <a:defRPr sz="4400"/>
            </a:lvl2pPr>
            <a:lvl3pPr marL="3344052" indent="0">
              <a:buNone/>
              <a:defRPr sz="3700"/>
            </a:lvl3pPr>
            <a:lvl4pPr marL="5016078" indent="0">
              <a:buNone/>
              <a:defRPr sz="3300"/>
            </a:lvl4pPr>
            <a:lvl5pPr marL="6688104" indent="0">
              <a:buNone/>
              <a:defRPr sz="3300"/>
            </a:lvl5pPr>
            <a:lvl6pPr marL="8360131" indent="0">
              <a:buNone/>
              <a:defRPr sz="3300"/>
            </a:lvl6pPr>
            <a:lvl7pPr marL="10032157" indent="0">
              <a:buNone/>
              <a:defRPr sz="3300"/>
            </a:lvl7pPr>
            <a:lvl8pPr marL="11704183" indent="0">
              <a:buNone/>
              <a:defRPr sz="3300"/>
            </a:lvl8pPr>
            <a:lvl9pPr marL="13376209" indent="0">
              <a:buNone/>
              <a:defRPr sz="33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9716-40E2-4450-B1BB-80FF117A66EA}" type="datetimeFigureOut">
              <a:rPr lang="en-US" smtClean="0"/>
              <a:t>5/11/2012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6F3BE-8102-431B-A910-6404B1A08BF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7996064" y="0"/>
            <a:ext cx="128016" cy="6978701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4405" tIns="167203" rIns="334405" bIns="167203"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7996064" y="0"/>
            <a:ext cx="128016" cy="6978701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4405" tIns="167203" rIns="334405" bIns="167203"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858" y="746151"/>
            <a:ext cx="7070420" cy="4696358"/>
          </a:xfrm>
        </p:spPr>
        <p:txBody>
          <a:bodyPr lIns="267524" bIns="0" anchor="b">
            <a:sp3d prstMaterial="matte"/>
          </a:bodyPr>
          <a:lstStyle>
            <a:lvl1pPr algn="l">
              <a:defRPr sz="73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130655" y="7127078"/>
            <a:ext cx="17492712" cy="2579132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11700"/>
            </a:lvl1pPr>
            <a:lvl2pPr marL="1672026" indent="0">
              <a:buNone/>
              <a:defRPr sz="10200"/>
            </a:lvl2pPr>
            <a:lvl3pPr marL="3344052" indent="0">
              <a:buNone/>
              <a:defRPr sz="8800"/>
            </a:lvl3pPr>
            <a:lvl4pPr marL="5016078" indent="0">
              <a:buNone/>
              <a:defRPr sz="7300"/>
            </a:lvl4pPr>
            <a:lvl5pPr marL="6688104" indent="0">
              <a:buNone/>
              <a:defRPr sz="7300"/>
            </a:lvl5pPr>
            <a:lvl6pPr marL="8360131" indent="0">
              <a:buNone/>
              <a:defRPr sz="7300"/>
            </a:lvl6pPr>
            <a:lvl7pPr marL="10032157" indent="0">
              <a:buNone/>
              <a:defRPr sz="7300"/>
            </a:lvl7pPr>
            <a:lvl8pPr marL="11704183" indent="0">
              <a:buNone/>
              <a:defRPr sz="7300"/>
            </a:lvl8pPr>
            <a:lvl9pPr marL="13376209" indent="0">
              <a:buNone/>
              <a:defRPr sz="73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0858" y="8295437"/>
            <a:ext cx="6912864" cy="21945600"/>
          </a:xfrm>
        </p:spPr>
        <p:txBody>
          <a:bodyPr/>
          <a:lstStyle>
            <a:lvl1pPr marL="0" indent="0">
              <a:buNone/>
              <a:defRPr sz="5100"/>
            </a:lvl1pPr>
            <a:lvl2pPr marL="1672026" indent="0">
              <a:buNone/>
              <a:defRPr sz="4400"/>
            </a:lvl2pPr>
            <a:lvl3pPr marL="3344052" indent="0">
              <a:buNone/>
              <a:defRPr sz="3700"/>
            </a:lvl3pPr>
            <a:lvl4pPr marL="5016078" indent="0">
              <a:buNone/>
              <a:defRPr sz="3300"/>
            </a:lvl4pPr>
            <a:lvl5pPr marL="6688104" indent="0">
              <a:buNone/>
              <a:defRPr sz="3300"/>
            </a:lvl5pPr>
            <a:lvl6pPr marL="8360131" indent="0">
              <a:buNone/>
              <a:defRPr sz="3300"/>
            </a:lvl6pPr>
            <a:lvl7pPr marL="10032157" indent="0">
              <a:buNone/>
              <a:defRPr sz="3300"/>
            </a:lvl7pPr>
            <a:lvl8pPr marL="11704183" indent="0">
              <a:buNone/>
              <a:defRPr sz="3300"/>
            </a:lvl8pPr>
            <a:lvl9pPr marL="13376209" indent="0">
              <a:buNone/>
              <a:defRPr sz="33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0858" y="5618074"/>
            <a:ext cx="7066483" cy="965606"/>
          </a:xfrm>
        </p:spPr>
        <p:txBody>
          <a:bodyPr/>
          <a:lstStyle/>
          <a:p>
            <a:fld id="{35E79716-40E2-4450-B1BB-80FF117A66EA}" type="datetimeFigureOut">
              <a:rPr lang="en-US" smtClean="0"/>
              <a:t>5/11/2012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996064" y="0"/>
            <a:ext cx="128016" cy="329184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4405" tIns="167203" rIns="334405" bIns="167203"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7996064" y="0"/>
            <a:ext cx="128016" cy="329184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4405" tIns="167203" rIns="334405" bIns="167203"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500262" y="5618074"/>
            <a:ext cx="14542618" cy="965606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23350119" y="5618074"/>
            <a:ext cx="2054819" cy="965606"/>
          </a:xfrm>
        </p:spPr>
        <p:txBody>
          <a:bodyPr/>
          <a:lstStyle/>
          <a:p>
            <a:fld id="{AD76F3BE-8102-431B-A910-6404B1A08BF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6892296"/>
            <a:ext cx="25603200" cy="21945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4405" tIns="167203" rIns="334405" bIns="167203"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2" y="3"/>
            <a:ext cx="25603197" cy="6881918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34405" tIns="167203" rIns="334405" bIns="167203"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80160" y="731520"/>
            <a:ext cx="23042880" cy="6005098"/>
          </a:xfrm>
          <a:prstGeom prst="rect">
            <a:avLst/>
          </a:prstGeom>
        </p:spPr>
        <p:txBody>
          <a:bodyPr vert="horz" lIns="334405" tIns="167203" rIns="167203" bIns="167203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8520919"/>
            <a:ext cx="23042880" cy="22202923"/>
          </a:xfrm>
          <a:prstGeom prst="rect">
            <a:avLst/>
          </a:prstGeom>
        </p:spPr>
        <p:txBody>
          <a:bodyPr vert="horz" lIns="200643" tIns="334405" rIns="334405" bIns="167203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80160" y="31089595"/>
            <a:ext cx="5974080" cy="1316736"/>
          </a:xfrm>
          <a:prstGeom prst="rect">
            <a:avLst/>
          </a:prstGeom>
        </p:spPr>
        <p:txBody>
          <a:bodyPr vert="horz" lIns="401286" tIns="167203" rIns="167203" bIns="0" rtlCol="0" anchor="b"/>
          <a:lstStyle>
            <a:lvl1pPr algn="l" eaLnBrk="1" latinLnBrk="0" hangingPunct="1">
              <a:defRPr kumimoji="0" sz="44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5E79716-40E2-4450-B1BB-80FF117A66EA}" type="datetimeFigureOut">
              <a:rPr lang="en-US" smtClean="0"/>
              <a:t>5/11/2012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93670" y="31089595"/>
            <a:ext cx="15421613" cy="1316736"/>
          </a:xfrm>
          <a:prstGeom prst="rect">
            <a:avLst/>
          </a:prstGeom>
        </p:spPr>
        <p:txBody>
          <a:bodyPr vert="horz" lIns="167203" tIns="167203" rIns="167203" bIns="0" rtlCol="0" anchor="b"/>
          <a:lstStyle>
            <a:lvl1pPr algn="l" eaLnBrk="1" latinLnBrk="0" hangingPunct="1">
              <a:defRPr kumimoji="0" sz="44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972309" y="31089595"/>
            <a:ext cx="2054819" cy="1316736"/>
          </a:xfrm>
          <a:prstGeom prst="rect">
            <a:avLst/>
          </a:prstGeom>
        </p:spPr>
        <p:txBody>
          <a:bodyPr vert="horz" lIns="334405" tIns="167203" rIns="334405" bIns="0" rtlCol="0" anchor="b"/>
          <a:lstStyle>
            <a:lvl1pPr algn="r" eaLnBrk="1" latinLnBrk="0" hangingPunct="1">
              <a:defRPr kumimoji="0" sz="44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D76F3BE-8102-431B-A910-6404B1A08BF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16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1605145" indent="-1170418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11700" kern="1200">
          <a:solidFill>
            <a:schemeClr val="tx1"/>
          </a:solidFill>
          <a:latin typeface="+mn-lt"/>
          <a:ea typeface="+mn-ea"/>
          <a:cs typeface="+mn-cs"/>
        </a:defRPr>
      </a:lvl1pPr>
      <a:lvl2pPr marL="2675242" indent="-1003216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10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5017" indent="-836013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8800" kern="1200">
          <a:solidFill>
            <a:schemeClr val="tx1"/>
          </a:solidFill>
          <a:latin typeface="+mn-lt"/>
          <a:ea typeface="+mn-ea"/>
          <a:cs typeface="+mn-cs"/>
        </a:defRPr>
      </a:lvl3pPr>
      <a:lvl4pPr marL="4447589" indent="-66881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7300" kern="1200">
          <a:solidFill>
            <a:schemeClr val="tx1"/>
          </a:solidFill>
          <a:latin typeface="+mn-lt"/>
          <a:ea typeface="+mn-ea"/>
          <a:cs typeface="+mn-cs"/>
        </a:defRPr>
      </a:lvl4pPr>
      <a:lvl5pPr marL="5216721" indent="-66881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73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5952413" indent="-66881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7300" kern="1200">
          <a:solidFill>
            <a:schemeClr val="tx1"/>
          </a:solidFill>
          <a:latin typeface="+mn-lt"/>
          <a:ea typeface="+mn-ea"/>
          <a:cs typeface="+mn-cs"/>
        </a:defRPr>
      </a:lvl6pPr>
      <a:lvl7pPr marL="6688104" indent="-66881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6600" kern="1200">
          <a:solidFill>
            <a:schemeClr val="tx1"/>
          </a:solidFill>
          <a:latin typeface="+mn-lt"/>
          <a:ea typeface="+mn-ea"/>
          <a:cs typeface="+mn-cs"/>
        </a:defRPr>
      </a:lvl7pPr>
      <a:lvl8pPr marL="7423796" indent="-66881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6600" kern="1200">
          <a:solidFill>
            <a:schemeClr val="tx1"/>
          </a:solidFill>
          <a:latin typeface="+mn-lt"/>
          <a:ea typeface="+mn-ea"/>
          <a:cs typeface="+mn-cs"/>
        </a:defRPr>
      </a:lvl8pPr>
      <a:lvl9pPr marL="8159487" indent="-66881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6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167202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33440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501607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668810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83601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003215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17041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133762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1.png"/><Relationship Id="rId39" Type="http://schemas.openxmlformats.org/officeDocument/2006/relationships/image" Target="../media/image270.png"/><Relationship Id="rId21" Type="http://schemas.openxmlformats.org/officeDocument/2006/relationships/image" Target="../media/image50.png"/><Relationship Id="rId34" Type="http://schemas.openxmlformats.org/officeDocument/2006/relationships/image" Target="../media/image28.png"/><Relationship Id="rId42" Type="http://schemas.openxmlformats.org/officeDocument/2006/relationships/image" Target="../media/image30.png"/><Relationship Id="rId47" Type="http://schemas.openxmlformats.org/officeDocument/2006/relationships/image" Target="../media/image35.png"/><Relationship Id="rId50" Type="http://schemas.openxmlformats.org/officeDocument/2006/relationships/image" Target="../media/image38.png"/><Relationship Id="rId55" Type="http://schemas.openxmlformats.org/officeDocument/2006/relationships/image" Target="../media/image43.jpeg"/><Relationship Id="rId63" Type="http://schemas.openxmlformats.org/officeDocument/2006/relationships/image" Target="../media/image53.jpe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5.png"/><Relationship Id="rId20" Type="http://schemas.openxmlformats.org/officeDocument/2006/relationships/image" Target="../media/image111.png"/><Relationship Id="rId29" Type="http://schemas.openxmlformats.org/officeDocument/2006/relationships/image" Target="../media/image18.png"/><Relationship Id="rId41" Type="http://schemas.openxmlformats.org/officeDocument/2006/relationships/image" Target="../media/image29.png"/><Relationship Id="rId54" Type="http://schemas.openxmlformats.org/officeDocument/2006/relationships/image" Target="../media/image42.png"/><Relationship Id="rId62" Type="http://schemas.openxmlformats.org/officeDocument/2006/relationships/image" Target="../media/image5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0.png"/><Relationship Id="rId32" Type="http://schemas.openxmlformats.org/officeDocument/2006/relationships/image" Target="../media/image26.png"/><Relationship Id="rId37" Type="http://schemas.openxmlformats.org/officeDocument/2006/relationships/image" Target="../media/image50.png"/><Relationship Id="rId40" Type="http://schemas.openxmlformats.org/officeDocument/2006/relationships/image" Target="../media/image280.png"/><Relationship Id="rId45" Type="http://schemas.openxmlformats.org/officeDocument/2006/relationships/image" Target="../media/image33.png"/><Relationship Id="rId53" Type="http://schemas.openxmlformats.org/officeDocument/2006/relationships/image" Target="../media/image41.png"/><Relationship Id="rId58" Type="http://schemas.openxmlformats.org/officeDocument/2006/relationships/image" Target="../media/image46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19.png"/><Relationship Id="rId28" Type="http://schemas.openxmlformats.org/officeDocument/2006/relationships/image" Target="../media/image23.png"/><Relationship Id="rId36" Type="http://schemas.openxmlformats.org/officeDocument/2006/relationships/image" Target="../media/image111.png"/><Relationship Id="rId49" Type="http://schemas.openxmlformats.org/officeDocument/2006/relationships/image" Target="../media/image37.png"/><Relationship Id="rId57" Type="http://schemas.openxmlformats.org/officeDocument/2006/relationships/image" Target="../media/image45.png"/><Relationship Id="rId61" Type="http://schemas.openxmlformats.org/officeDocument/2006/relationships/image" Target="../media/image49.png"/><Relationship Id="rId10" Type="http://schemas.openxmlformats.org/officeDocument/2006/relationships/image" Target="../media/image9.png"/><Relationship Id="rId19" Type="http://schemas.openxmlformats.org/officeDocument/2006/relationships/image" Target="../media/image110.png"/><Relationship Id="rId31" Type="http://schemas.openxmlformats.org/officeDocument/2006/relationships/image" Target="../media/image25.png"/><Relationship Id="rId44" Type="http://schemas.openxmlformats.org/officeDocument/2006/relationships/image" Target="../media/image32.png"/><Relationship Id="rId52" Type="http://schemas.openxmlformats.org/officeDocument/2006/relationships/image" Target="../media/image40.png"/><Relationship Id="rId60" Type="http://schemas.openxmlformats.org/officeDocument/2006/relationships/image" Target="../media/image48.pn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51.png"/><Relationship Id="rId27" Type="http://schemas.openxmlformats.org/officeDocument/2006/relationships/image" Target="../media/image22.png"/><Relationship Id="rId30" Type="http://schemas.openxmlformats.org/officeDocument/2006/relationships/image" Target="../media/image24.png"/><Relationship Id="rId35" Type="http://schemas.openxmlformats.org/officeDocument/2006/relationships/image" Target="../media/image110.png"/><Relationship Id="rId43" Type="http://schemas.openxmlformats.org/officeDocument/2006/relationships/image" Target="../media/image31.png"/><Relationship Id="rId48" Type="http://schemas.openxmlformats.org/officeDocument/2006/relationships/image" Target="../media/image36.png"/><Relationship Id="rId56" Type="http://schemas.openxmlformats.org/officeDocument/2006/relationships/image" Target="../media/image44.png"/><Relationship Id="rId8" Type="http://schemas.openxmlformats.org/officeDocument/2006/relationships/image" Target="../media/image7.png"/><Relationship Id="rId51" Type="http://schemas.openxmlformats.org/officeDocument/2006/relationships/image" Target="../media/image39.png"/><Relationship Id="rId3" Type="http://schemas.openxmlformats.org/officeDocument/2006/relationships/image" Target="../media/image2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140.png"/><Relationship Id="rId33" Type="http://schemas.openxmlformats.org/officeDocument/2006/relationships/image" Target="../media/image27.png"/><Relationship Id="rId38" Type="http://schemas.openxmlformats.org/officeDocument/2006/relationships/image" Target="../media/image51.png"/><Relationship Id="rId46" Type="http://schemas.openxmlformats.org/officeDocument/2006/relationships/image" Target="../media/image34.png"/><Relationship Id="rId59" Type="http://schemas.openxmlformats.org/officeDocument/2006/relationships/image" Target="../media/image4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800100" y="914400"/>
            <a:ext cx="24193500" cy="251460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en-US" sz="5400" b="0" i="0" u="none" strike="noStrike" kern="0" cap="none" spc="0" normalizeH="0" baseline="0" noProof="0" dirty="0" smtClean="0">
                <a:ln>
                  <a:noFill/>
                </a:ln>
                <a:solidFill>
                  <a:srgbClr val="FFC800"/>
                </a:solidFill>
                <a:effectLst/>
                <a:uLnTx/>
                <a:uFillTx/>
              </a:rPr>
              <a:t>The Profit Maximizing Cutoff in Observable Queues with State Dependent Pricing</a:t>
            </a:r>
          </a:p>
          <a:p>
            <a:pPr algn="ctr"/>
            <a:endParaRPr kumimoji="0" lang="en-US" sz="1200" b="0" i="0" u="none" strike="noStrike" kern="0" cap="none" spc="0" normalizeH="0" baseline="0" noProof="0" dirty="0" smtClean="0">
              <a:ln>
                <a:noFill/>
              </a:ln>
              <a:solidFill>
                <a:srgbClr val="FFC800"/>
              </a:solidFill>
              <a:effectLst/>
              <a:uLnTx/>
              <a:uFillTx/>
            </a:endParaRPr>
          </a:p>
          <a:p>
            <a:pPr algn="ctr"/>
            <a:r>
              <a:rPr lang="en-US" sz="3000" kern="0" dirty="0" smtClean="0">
                <a:solidFill>
                  <a:schemeClr val="bg1"/>
                </a:solidFill>
              </a:rPr>
              <a:t>Christian </a:t>
            </a:r>
            <a:r>
              <a:rPr lang="en-US" sz="3000" kern="0" dirty="0" err="1" smtClean="0">
                <a:solidFill>
                  <a:schemeClr val="bg1"/>
                </a:solidFill>
              </a:rPr>
              <a:t>Borgs</a:t>
            </a:r>
            <a:r>
              <a:rPr lang="en-US" sz="3000" kern="0" dirty="0" smtClean="0">
                <a:solidFill>
                  <a:schemeClr val="bg1"/>
                </a:solidFill>
              </a:rPr>
              <a:t> (MSR-NE)     Jennifer T. </a:t>
            </a:r>
            <a:r>
              <a:rPr lang="en-US" sz="3000" kern="0" dirty="0" err="1" smtClean="0">
                <a:solidFill>
                  <a:schemeClr val="bg1"/>
                </a:solidFill>
              </a:rPr>
              <a:t>Chayes</a:t>
            </a:r>
            <a:r>
              <a:rPr lang="en-US" sz="3000" kern="0" dirty="0" smtClean="0">
                <a:solidFill>
                  <a:schemeClr val="bg1"/>
                </a:solidFill>
              </a:rPr>
              <a:t> (MSR-NE)     Sherwin </a:t>
            </a:r>
            <a:r>
              <a:rPr lang="en-US" sz="3000" kern="0" dirty="0" err="1" smtClean="0">
                <a:solidFill>
                  <a:schemeClr val="bg1"/>
                </a:solidFill>
              </a:rPr>
              <a:t>Doroudi</a:t>
            </a:r>
            <a:r>
              <a:rPr lang="en-US" sz="3000" kern="0" dirty="0" smtClean="0">
                <a:solidFill>
                  <a:schemeClr val="bg1"/>
                </a:solidFill>
              </a:rPr>
              <a:t> (CMU-</a:t>
            </a:r>
            <a:r>
              <a:rPr lang="en-US" sz="3000" kern="0" dirty="0" err="1" smtClean="0">
                <a:solidFill>
                  <a:schemeClr val="bg1"/>
                </a:solidFill>
              </a:rPr>
              <a:t>Tepper</a:t>
            </a:r>
            <a:r>
              <a:rPr lang="en-US" sz="3000" kern="0" dirty="0" smtClean="0">
                <a:solidFill>
                  <a:schemeClr val="bg1"/>
                </a:solidFill>
              </a:rPr>
              <a:t>)     </a:t>
            </a:r>
            <a:r>
              <a:rPr lang="en-US" sz="3000" kern="0" dirty="0" err="1" smtClean="0">
                <a:solidFill>
                  <a:schemeClr val="bg1"/>
                </a:solidFill>
              </a:rPr>
              <a:t>Mor</a:t>
            </a:r>
            <a:r>
              <a:rPr lang="en-US" sz="3000" kern="0" dirty="0" smtClean="0">
                <a:solidFill>
                  <a:schemeClr val="bg1"/>
                </a:solidFill>
              </a:rPr>
              <a:t> </a:t>
            </a:r>
            <a:r>
              <a:rPr lang="en-US" sz="3000" kern="0" dirty="0" err="1" smtClean="0">
                <a:solidFill>
                  <a:schemeClr val="bg1"/>
                </a:solidFill>
              </a:rPr>
              <a:t>Harchol-Balter</a:t>
            </a:r>
            <a:r>
              <a:rPr lang="en-US" sz="3000" kern="0" dirty="0" smtClean="0">
                <a:solidFill>
                  <a:schemeClr val="bg1"/>
                </a:solidFill>
              </a:rPr>
              <a:t> (CMU-CS)     </a:t>
            </a:r>
            <a:r>
              <a:rPr lang="en-US" sz="3000" kern="0" dirty="0" err="1" smtClean="0">
                <a:solidFill>
                  <a:schemeClr val="bg1"/>
                </a:solidFill>
              </a:rPr>
              <a:t>Kuang</a:t>
            </a:r>
            <a:r>
              <a:rPr lang="en-US" sz="3000" kern="0" dirty="0" smtClean="0">
                <a:solidFill>
                  <a:schemeClr val="bg1"/>
                </a:solidFill>
              </a:rPr>
              <a:t> </a:t>
            </a:r>
            <a:r>
              <a:rPr lang="en-US" sz="3000" kern="0" dirty="0" err="1" smtClean="0">
                <a:solidFill>
                  <a:schemeClr val="bg1"/>
                </a:solidFill>
              </a:rPr>
              <a:t>Xu</a:t>
            </a:r>
            <a:r>
              <a:rPr lang="en-US" sz="3000" kern="0" dirty="0" smtClean="0">
                <a:solidFill>
                  <a:schemeClr val="bg1"/>
                </a:solidFill>
              </a:rPr>
              <a:t> (MIT-LIDS)</a:t>
            </a:r>
          </a:p>
          <a:p>
            <a:pPr algn="ctr"/>
            <a:endParaRPr lang="en-US" sz="3000" kern="0" dirty="0">
              <a:solidFill>
                <a:schemeClr val="bg1"/>
              </a:solidFill>
            </a:endParaRPr>
          </a:p>
          <a:p>
            <a:pPr algn="ctr"/>
            <a:r>
              <a:rPr lang="en-US" sz="3000" kern="0" dirty="0" smtClean="0">
                <a:solidFill>
                  <a:srgbClr val="FFC800"/>
                </a:solidFill>
              </a:rPr>
              <a:t>Support provided by Microsoft Computational Thinking grant</a:t>
            </a:r>
            <a:endParaRPr lang="en-US" sz="3000" dirty="0">
              <a:solidFill>
                <a:srgbClr val="FFC800"/>
              </a:solidFill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1295400" y="4476750"/>
            <a:ext cx="10706100" cy="125730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en-US" sz="5400" b="0" i="0" u="none" strike="noStrike" kern="0" cap="none" spc="0" normalizeH="0" baseline="0" noProof="0" dirty="0" smtClean="0">
                <a:ln>
                  <a:noFill/>
                </a:ln>
                <a:solidFill>
                  <a:srgbClr val="FFC800"/>
                </a:solidFill>
                <a:effectLst/>
                <a:uLnTx/>
                <a:uFillTx/>
              </a:rPr>
              <a:t>1. Background &amp; Motivation</a:t>
            </a:r>
          </a:p>
          <a:p>
            <a:pPr algn="ctr"/>
            <a:endParaRPr kumimoji="0" lang="en-US" sz="1200" b="0" i="0" u="none" strike="noStrike" kern="0" cap="none" spc="0" normalizeH="0" baseline="0" noProof="0" dirty="0" smtClean="0">
              <a:ln>
                <a:noFill/>
              </a:ln>
              <a:solidFill>
                <a:srgbClr val="FFC800"/>
              </a:solidFill>
              <a:effectLst/>
              <a:uLnTx/>
              <a:uFillTx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3601700" y="4476750"/>
            <a:ext cx="10706100" cy="125730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en-US" sz="5400" b="0" i="0" u="none" strike="noStrike" kern="0" cap="none" spc="0" normalizeH="0" baseline="0" noProof="0" dirty="0" smtClean="0">
                <a:ln>
                  <a:noFill/>
                </a:ln>
                <a:solidFill>
                  <a:srgbClr val="FFC800"/>
                </a:solidFill>
                <a:effectLst/>
                <a:uLnTx/>
                <a:uFillTx/>
              </a:rPr>
              <a:t>4. Problem Statement &amp; Approach</a:t>
            </a:r>
          </a:p>
          <a:p>
            <a:pPr algn="ctr"/>
            <a:endParaRPr kumimoji="0" lang="en-US" sz="1200" b="0" i="0" u="none" strike="noStrike" kern="0" cap="none" spc="0" normalizeH="0" baseline="0" noProof="0" dirty="0" smtClean="0">
              <a:ln>
                <a:noFill/>
              </a:ln>
              <a:solidFill>
                <a:srgbClr val="FFC800"/>
              </a:solidFill>
              <a:effectLst/>
              <a:uLnTx/>
              <a:uFillTx/>
            </a:endParaRPr>
          </a:p>
        </p:txBody>
      </p:sp>
      <p:pic>
        <p:nvPicPr>
          <p:cNvPr id="5" name="Picture 2" descr="http://www.clker.com/cliparts/2/7/1/0/11949849491786662466cloud_jon_phillips_01.svg.hi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0679" y="6400800"/>
            <a:ext cx="49530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http://www.business-clipart.com/business_clipart_images/wallet_with_money_and_credit_cards_0515-1002-2013-1151_SMU.jpg"/>
          <p:cNvPicPr>
            <a:picLocks noChangeAspect="1" noChangeArrowheads="1"/>
          </p:cNvPicPr>
          <p:nvPr/>
        </p:nvPicPr>
        <p:blipFill>
          <a:blip r:embed="rId4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9475" y="8694043"/>
            <a:ext cx="598774" cy="754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://www.clker.com/cliparts/9/a/6/0/1194986489671913504blueman_107_01.svg.hi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4751147" y="8003233"/>
            <a:ext cx="735302" cy="1369367"/>
          </a:xfrm>
          <a:prstGeom prst="rect">
            <a:avLst/>
          </a:prstGeom>
          <a:noFill/>
          <a:effectLst>
            <a:glow>
              <a:schemeClr val="tx1"/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49" y="7528672"/>
            <a:ext cx="3171911" cy="1005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458719" y="9444335"/>
            <a:ext cx="48006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CLOUD COMPUTING SERVICE</a:t>
            </a:r>
            <a:endParaRPr lang="en-US" sz="2400" b="1" dirty="0"/>
          </a:p>
        </p:txBody>
      </p:sp>
      <p:pic>
        <p:nvPicPr>
          <p:cNvPr id="10" name="Picture 8" descr="C:\Users\Sherwin Doroudi\Downloads\user_full_pause_256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49" y="7858166"/>
            <a:ext cx="455998" cy="455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C:\Users\Sherwin Doroudi\Downloads\user_full_pause_256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1181" y="7858166"/>
            <a:ext cx="455998" cy="455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8" descr="C:\Users\Sherwin Doroudi\Downloads\user_full_pause_256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3022" y="7858767"/>
            <a:ext cx="455998" cy="455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9" descr="C:\Users\Sherwin Doroudi\Downloads\user_full_run_256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4253" y="7858166"/>
            <a:ext cx="449085" cy="4490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0" descr="C:\Users\Sherwin Doroudi\Downloads\buy_256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106216" y="6096000"/>
            <a:ext cx="904233" cy="904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895649" y="6169967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CHARGE ENTRY PRICE</a:t>
            </a:r>
            <a:endParaRPr lang="en-US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7461417" y="6789003"/>
            <a:ext cx="21398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OBSERVABLE QUEUE</a:t>
            </a:r>
            <a:endParaRPr lang="en-US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2438400" y="7163725"/>
            <a:ext cx="28230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DELAY </a:t>
            </a:r>
          </a:p>
          <a:p>
            <a:r>
              <a:rPr lang="en-US" sz="2400" b="1" dirty="0" smtClean="0"/>
              <a:t>SENSITIVE</a:t>
            </a:r>
          </a:p>
          <a:p>
            <a:r>
              <a:rPr lang="en-US" sz="2400" b="1" dirty="0" smtClean="0"/>
              <a:t>CUSTOMERS</a:t>
            </a:r>
            <a:endParaRPr lang="en-US" sz="24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438400" y="8617803"/>
            <a:ext cx="18049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w/ LIMITED </a:t>
            </a:r>
          </a:p>
          <a:p>
            <a:r>
              <a:rPr lang="en-US" sz="2400" b="1" dirty="0" smtClean="0"/>
              <a:t>BUDGET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15389" y="10124182"/>
            <a:ext cx="7248531" cy="107721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571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GOAL: </a:t>
            </a:r>
            <a:r>
              <a:rPr lang="en-US" sz="3200" dirty="0" smtClean="0"/>
              <a:t>Choose prices and </a:t>
            </a:r>
            <a:r>
              <a:rPr lang="en-US" sz="3200" dirty="0" smtClean="0"/>
              <a:t>admissions</a:t>
            </a:r>
          </a:p>
          <a:p>
            <a:r>
              <a:rPr lang="en-US" sz="3200" dirty="0" smtClean="0"/>
              <a:t>                polic</a:t>
            </a:r>
            <a:r>
              <a:rPr lang="en-US" sz="3200" dirty="0" smtClean="0"/>
              <a:t>y </a:t>
            </a:r>
            <a:r>
              <a:rPr lang="en-US" sz="3200" dirty="0" smtClean="0"/>
              <a:t>to maximize profits</a:t>
            </a:r>
            <a:endParaRPr lang="en-US" sz="3200" dirty="0"/>
          </a:p>
        </p:txBody>
      </p:sp>
      <p:sp>
        <p:nvSpPr>
          <p:cNvPr id="20" name="TextBox 19"/>
          <p:cNvSpPr txBox="1"/>
          <p:nvPr/>
        </p:nvSpPr>
        <p:spPr>
          <a:xfrm>
            <a:off x="5029248" y="7093803"/>
            <a:ext cx="9614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Hmm… </a:t>
            </a:r>
          </a:p>
          <a:p>
            <a:r>
              <a:rPr lang="en-US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should</a:t>
            </a:r>
          </a:p>
          <a:p>
            <a:r>
              <a:rPr lang="en-US" sz="1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 join?</a:t>
            </a:r>
            <a:endParaRPr lang="en-US" sz="1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1295400" y="12039600"/>
            <a:ext cx="10706100" cy="125730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en-US" sz="5400" b="0" i="0" u="none" strike="noStrike" kern="0" cap="none" spc="0" normalizeH="0" baseline="0" noProof="0" dirty="0" smtClean="0">
                <a:ln>
                  <a:noFill/>
                </a:ln>
                <a:solidFill>
                  <a:srgbClr val="FFC800"/>
                </a:solidFill>
                <a:effectLst/>
                <a:uLnTx/>
                <a:uFillTx/>
              </a:rPr>
              <a:t>2. The </a:t>
            </a:r>
            <a:r>
              <a:rPr kumimoji="0" lang="en-US" sz="54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C800"/>
                </a:solidFill>
                <a:effectLst/>
                <a:uLnTx/>
                <a:uFillTx/>
              </a:rPr>
              <a:t>Queueing</a:t>
            </a:r>
            <a:r>
              <a:rPr kumimoji="0" lang="en-US" sz="5400" b="0" i="0" u="none" strike="noStrike" kern="0" cap="none" spc="0" normalizeH="0" baseline="0" noProof="0" dirty="0" smtClean="0">
                <a:ln>
                  <a:noFill/>
                </a:ln>
                <a:solidFill>
                  <a:srgbClr val="FFC800"/>
                </a:solidFill>
                <a:effectLst/>
                <a:uLnTx/>
                <a:uFillTx/>
              </a:rPr>
              <a:t> Model</a:t>
            </a:r>
          </a:p>
          <a:p>
            <a:pPr algn="ctr"/>
            <a:endParaRPr kumimoji="0" lang="en-US" sz="1200" b="0" i="0" u="none" strike="noStrike" kern="0" cap="none" spc="0" normalizeH="0" baseline="0" noProof="0" dirty="0" smtClean="0">
              <a:ln>
                <a:noFill/>
              </a:ln>
              <a:solidFill>
                <a:srgbClr val="FFC800"/>
              </a:solidFill>
              <a:effectLst/>
              <a:uLnTx/>
              <a:uFillTx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1" name="Content Placeholder 2"/>
              <p:cNvSpPr txBox="1">
                <a:spLocks/>
              </p:cNvSpPr>
              <p:nvPr/>
            </p:nvSpPr>
            <p:spPr>
              <a:xfrm>
                <a:off x="2606406" y="13788108"/>
                <a:ext cx="8229600" cy="4625609"/>
              </a:xfrm>
              <a:prstGeom prst="rect">
                <a:avLst/>
              </a:prstGeom>
            </p:spPr>
            <p:txBody>
              <a:bodyPr vert="horz" lIns="54864" tIns="91440" rtlCol="0">
                <a:normAutofit/>
              </a:bodyPr>
              <a:lstStyle>
                <a:lvl1pPr marL="438912" indent="-320040" algn="l" rtl="0" eaLnBrk="1" latinLnBrk="0" hangingPunct="1">
                  <a:spcBef>
                    <a:spcPts val="0"/>
                  </a:spcBef>
                  <a:buClr>
                    <a:schemeClr val="accent1"/>
                  </a:buClr>
                  <a:buSzPct val="80000"/>
                  <a:buFont typeface="Wingdings 2"/>
                  <a:buChar char=""/>
                  <a:defRPr kumimoji="0"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31520" indent="-27432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/>
                  <a:buChar char=""/>
                  <a:defRPr kumimoji="0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96696" indent="-228600" algn="l" rtl="0" eaLnBrk="1" latinLnBrk="0" hangingPunct="1">
                  <a:spcBef>
                    <a:spcPct val="20000"/>
                  </a:spcBef>
                  <a:buClr>
                    <a:schemeClr val="accent3"/>
                  </a:buClr>
                  <a:buFont typeface="Arial"/>
                  <a:buChar char="▪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16152" indent="-182880" algn="l" rtl="0" eaLnBrk="1" latinLnBrk="0" hangingPunct="1">
                  <a:spcBef>
                    <a:spcPct val="20000"/>
                  </a:spcBef>
                  <a:buClr>
                    <a:schemeClr val="accent4"/>
                  </a:buClr>
                  <a:buFont typeface="Arial"/>
                  <a:buChar char="▪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26464" indent="-182880" algn="l" rtl="0" eaLnBrk="1" latinLnBrk="0" hangingPunct="1">
                  <a:spcBef>
                    <a:spcPct val="20000"/>
                  </a:spcBef>
                  <a:buClr>
                    <a:schemeClr val="accent5"/>
                  </a:buClr>
                  <a:buFont typeface="Wingdings 3"/>
                  <a:buChar char=""/>
                  <a:defRPr kumimoji="0" lang="en-US" sz="20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27632" indent="-182880" algn="l" rtl="0" eaLnBrk="1" latinLnBrk="0" hangingPunct="1">
                  <a:spcBef>
                    <a:spcPct val="20000"/>
                  </a:spcBef>
                  <a:buClr>
                    <a:schemeClr val="accent6"/>
                  </a:buClr>
                  <a:buSzPct val="100000"/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80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Wingdings 2"/>
                  <a:buChar char="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29968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Font typeface="Wingdings 2" pitchFamily="18" charset="2"/>
                  <a:buChar char="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31136" indent="-182880" algn="l" rtl="0" eaLnBrk="1" latinLnBrk="0" hangingPunct="1">
                  <a:spcBef>
                    <a:spcPct val="20000"/>
                  </a:spcBef>
                  <a:buClr>
                    <a:schemeClr val="accent3"/>
                  </a:buClr>
                  <a:buFont typeface="Wingdings 2" pitchFamily="18" charset="2"/>
                  <a:buChar char=""/>
                  <a:defRPr kumimoji="0" sz="18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:pPr marL="438912" marR="0" lvl="0" indent="-32004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Char char=""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𝑀</m:t>
                    </m:r>
                    <m:r>
                      <a:rPr kumimoji="0" lang="en-US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/</m:t>
                    </m:r>
                    <m:r>
                      <a:rPr kumimoji="0" lang="en-US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𝑀</m:t>
                    </m:r>
                    <m:r>
                      <a:rPr kumimoji="0" lang="en-US" sz="32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/1</m:t>
                    </m:r>
                  </m:oMath>
                </a14:m>
                <a:r>
                  <a:rPr kumimoji="0" lang="en-US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 queue</a:t>
                </a:r>
              </a:p>
              <a:p>
                <a:pPr marL="438912" marR="0" lvl="0" indent="-32004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Char char=""/>
                  <a:tabLst/>
                  <a:defRPr/>
                </a:pPr>
                <a:endParaRPr kumimoji="0" lang="en-US" sz="32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  <a:p>
                <a:pPr marL="118872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None/>
                  <a:tabLst/>
                  <a:defRPr/>
                </a:pPr>
                <a:endPara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  <a:p>
                <a:pPr marL="438912" marR="0" lvl="0" indent="-32004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Char char=""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All customers are identical with parameters:</a:t>
                </a:r>
              </a:p>
              <a:p>
                <a:pPr marL="118872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None/>
                  <a:tabLst/>
                  <a:defRPr/>
                </a:pPr>
                <a:endPara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41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6406" y="13788108"/>
                <a:ext cx="8229600" cy="4625609"/>
              </a:xfrm>
              <a:prstGeom prst="rect">
                <a:avLst/>
              </a:prstGeom>
              <a:blipFill rotWithShape="1">
                <a:blip r:embed="rId10"/>
                <a:stretch>
                  <a:fillRect l="-74" t="-6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2" name="TextBox 41"/>
              <p:cNvSpPr txBox="1"/>
              <p:nvPr/>
            </p:nvSpPr>
            <p:spPr>
              <a:xfrm>
                <a:off x="3901806" y="15845508"/>
                <a:ext cx="5451052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44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𝑉</m:t>
                      </m:r>
                      <m:r>
                        <a:rPr kumimoji="0" lang="en-US" sz="44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                                   </m:t>
                      </m:r>
                      <m:r>
                        <a:rPr kumimoji="0" lang="en-US" sz="44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𝑣</m:t>
                      </m:r>
                    </m:oMath>
                  </m:oMathPara>
                </a14:m>
                <a:endParaRPr kumimoji="0" lang="en-US" sz="4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mc:Choice>
        <mc:Fallback>
          <p:sp>
            <p:nvSpPr>
              <p:cNvPr id="42" name="TextBox 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1806" y="15845508"/>
                <a:ext cx="5451052" cy="769441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3" name="Picture 4" descr="http://www.business-clipart.com/business_clipart_images/wallet_with_money_and_credit_cards_0515-1002-2013-1151_SMU.jpg"/>
          <p:cNvPicPr>
            <a:picLocks noChangeAspect="1" noChangeArrowheads="1"/>
          </p:cNvPicPr>
          <p:nvPr/>
        </p:nvPicPr>
        <p:blipFill>
          <a:blip r:embed="rId4" cstate="print">
            <a:duotone>
              <a:srgbClr val="0070C0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1804" y="15845508"/>
            <a:ext cx="598774" cy="754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4" name="TextBox 43"/>
          <p:cNvSpPr txBox="1"/>
          <p:nvPr/>
        </p:nvSpPr>
        <p:spPr>
          <a:xfrm>
            <a:off x="2898621" y="16555510"/>
            <a:ext cx="3581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Value for receiving service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530028" y="16555509"/>
            <a:ext cx="3518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Waiting cost per unit time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6" name="TextBox 45"/>
              <p:cNvSpPr txBox="1"/>
              <p:nvPr/>
            </p:nvSpPr>
            <p:spPr>
              <a:xfrm>
                <a:off x="9083406" y="15845508"/>
                <a:ext cx="1200380" cy="7694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44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kumimoji="0" lang="en-US" sz="44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mc:Choice>
        <mc:Fallback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83406" y="15845508"/>
                <a:ext cx="1200380" cy="769441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7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0695" y="13696780"/>
            <a:ext cx="3171911" cy="1005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8" name="TextBox 47"/>
              <p:cNvSpPr txBox="1"/>
              <p:nvPr/>
            </p:nvSpPr>
            <p:spPr>
              <a:xfrm>
                <a:off x="6282826" y="13907256"/>
                <a:ext cx="120038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32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𝜆</m:t>
                      </m:r>
                      <m:r>
                        <a:rPr kumimoji="0" lang="en-US" sz="32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→</m:t>
                      </m:r>
                    </m:oMath>
                  </m:oMathPara>
                </a14:m>
                <a:endParaRPr kumimoji="0" lang="en-US" sz="3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mc:Choice>
        <mc:Fallback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2826" y="13907256"/>
                <a:ext cx="1200380" cy="584775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9" name="TextBox 48"/>
              <p:cNvSpPr txBox="1"/>
              <p:nvPr/>
            </p:nvSpPr>
            <p:spPr>
              <a:xfrm>
                <a:off x="8924120" y="14626308"/>
                <a:ext cx="114988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32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𝜇</m:t>
                      </m:r>
                    </m:oMath>
                  </m:oMathPara>
                </a14:m>
                <a:endParaRPr kumimoji="0" lang="en-US" sz="3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mc:Choice>
        <mc:Fallback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24120" y="14626308"/>
                <a:ext cx="1149886" cy="584775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0" name="Picture 6" descr="http://www.clker.com/cliparts/9/a/6/0/1194986489671913504blueman_107_01.svg.hi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541298" y="17071033"/>
            <a:ext cx="735302" cy="1369367"/>
          </a:xfrm>
          <a:prstGeom prst="rect">
            <a:avLst/>
          </a:prstGeom>
          <a:noFill/>
          <a:effectLst>
            <a:glow>
              <a:sysClr val="windowText" lastClr="000000"/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1" name="TextBox 50"/>
              <p:cNvSpPr txBox="1"/>
              <p:nvPr/>
            </p:nvSpPr>
            <p:spPr>
              <a:xfrm>
                <a:off x="3522829" y="17295168"/>
                <a:ext cx="2731027" cy="1077218"/>
              </a:xfrm>
              <a:prstGeom prst="rect">
                <a:avLst/>
              </a:prstGeom>
              <a:noFill/>
              <a:ln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I wait only if:</a:t>
                </a:r>
              </a:p>
              <a:p>
                <a:endParaRPr lang="en-US" sz="2000" b="1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>
                          <a:solidFill>
                            <a:srgbClr val="0070C0"/>
                          </a:solidFill>
                          <a:latin typeface="Cambria Math"/>
                          <a:cs typeface="Arial" pitchFamily="34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/>
                          <a:cs typeface="Arial" pitchFamily="34" charset="0"/>
                        </a:rPr>
                        <m:t>𝑛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/>
                          <a:cs typeface="Arial" pitchFamily="34" charset="0"/>
                        </a:rPr>
                        <m:t>+1)+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/>
                          <a:cs typeface="Arial" pitchFamily="34" charset="0"/>
                        </a:rPr>
                        <m:t>𝑝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/>
                          <a:cs typeface="Arial" pitchFamily="34" charset="0"/>
                        </a:rPr>
                        <m:t>≤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/>
                          <a:cs typeface="Arial" pitchFamily="34" charset="0"/>
                        </a:rPr>
                        <m:t>𝑉</m:t>
                      </m:r>
                    </m:oMath>
                  </m:oMathPara>
                </a14:m>
                <a:endParaRPr lang="en-US" sz="2400" dirty="0" smtClean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2829" y="17295168"/>
                <a:ext cx="2731027" cy="1077218"/>
              </a:xfrm>
              <a:prstGeom prst="rect">
                <a:avLst/>
              </a:prstGeom>
              <a:blipFill rotWithShape="1">
                <a:blip r:embed="rId15"/>
                <a:stretch>
                  <a:fillRect l="-2222" t="-1676" b="-7263"/>
                </a:stretch>
              </a:blipFill>
              <a:ln>
                <a:solidFill>
                  <a:srgbClr val="0070C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2" name="TextBox 51"/>
          <p:cNvSpPr txBox="1"/>
          <p:nvPr/>
        </p:nvSpPr>
        <p:spPr>
          <a:xfrm>
            <a:off x="6949806" y="14782342"/>
            <a:ext cx="940334" cy="369332"/>
          </a:xfrm>
          <a:prstGeom prst="rect">
            <a:avLst/>
          </a:prstGeom>
          <a:noFill/>
          <a:ln w="28575">
            <a:solidFill>
              <a:srgbClr val="E66C7D">
                <a:lumMod val="50000"/>
              </a:srgbClr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E66C7D">
                    <a:lumMod val="50000"/>
                  </a:srgbClr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WLOG</a:t>
            </a: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7890141" y="14967008"/>
            <a:ext cx="1345665" cy="0"/>
          </a:xfrm>
          <a:prstGeom prst="straightConnector1">
            <a:avLst/>
          </a:prstGeom>
          <a:noFill/>
          <a:ln w="28575" cap="rnd" cmpd="sng" algn="ctr">
            <a:solidFill>
              <a:srgbClr val="E66C7D">
                <a:lumMod val="50000"/>
              </a:srgbClr>
            </a:solidFill>
            <a:prstDash val="solid"/>
            <a:headEnd type="none" w="med" len="med"/>
            <a:tailEnd type="triangle" w="med" len="med"/>
          </a:ln>
          <a:effectLst/>
        </p:spPr>
      </p:cxnSp>
      <p:cxnSp>
        <p:nvCxnSpPr>
          <p:cNvPr id="54" name="Straight Arrow Connector 53"/>
          <p:cNvCxnSpPr/>
          <p:nvPr/>
        </p:nvCxnSpPr>
        <p:spPr>
          <a:xfrm>
            <a:off x="8169006" y="15845508"/>
            <a:ext cx="609600" cy="457200"/>
          </a:xfrm>
          <a:prstGeom prst="straightConnector1">
            <a:avLst/>
          </a:prstGeom>
          <a:noFill/>
          <a:ln w="28575" cap="rnd" cmpd="sng" algn="ctr">
            <a:solidFill>
              <a:srgbClr val="E66C7D">
                <a:lumMod val="50000"/>
              </a:srgbClr>
            </a:solidFill>
            <a:prstDash val="solid"/>
            <a:headEnd type="none" w="med" len="med"/>
            <a:tailEnd type="triangle" w="med" len="med"/>
          </a:ln>
          <a:effectLst/>
        </p:spPr>
      </p:cxnSp>
      <p:cxnSp>
        <p:nvCxnSpPr>
          <p:cNvPr id="55" name="Straight Arrow Connector 54"/>
          <p:cNvCxnSpPr/>
          <p:nvPr/>
        </p:nvCxnSpPr>
        <p:spPr>
          <a:xfrm>
            <a:off x="7293360" y="15151674"/>
            <a:ext cx="266046" cy="236634"/>
          </a:xfrm>
          <a:prstGeom prst="straightConnector1">
            <a:avLst/>
          </a:prstGeom>
          <a:noFill/>
          <a:ln w="28575" cap="rnd" cmpd="sng" algn="ctr">
            <a:solidFill>
              <a:srgbClr val="E66C7D">
                <a:lumMod val="50000"/>
              </a:srgbClr>
            </a:solidFill>
            <a:prstDash val="solid"/>
            <a:headEnd type="none" w="med" len="med"/>
            <a:tailEnd type="none" w="med" len="med"/>
          </a:ln>
          <a:effectLst/>
        </p:spPr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56" name="TextBox 55"/>
              <p:cNvSpPr txBox="1"/>
              <p:nvPr/>
            </p:nvSpPr>
            <p:spPr>
              <a:xfrm>
                <a:off x="9472439" y="14674620"/>
                <a:ext cx="1149886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32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=1</m:t>
                      </m:r>
                    </m:oMath>
                  </m:oMathPara>
                </a14:m>
                <a:endParaRPr kumimoji="0" lang="en-US" sz="32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mc:Choice>
        <mc:Fallback>
          <p:sp>
            <p:nvSpPr>
              <p:cNvPr id="56" name="TextBox 5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2439" y="14674620"/>
                <a:ext cx="1149886" cy="584775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7" name="TextBox 56"/>
              <p:cNvSpPr txBox="1"/>
              <p:nvPr/>
            </p:nvSpPr>
            <p:spPr>
              <a:xfrm>
                <a:off x="6645579" y="17295168"/>
                <a:ext cx="4251594" cy="1077218"/>
              </a:xfrm>
              <a:prstGeom prst="rect">
                <a:avLst/>
              </a:prstGeom>
              <a:noFill/>
              <a:ln>
                <a:solidFill>
                  <a:sysClr val="windowText" lastClr="00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20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/>
                      </a:rPr>
                      <m:t>𝑝</m:t>
                    </m:r>
                  </m:oMath>
                </a14:m>
                <a:r>
                  <a:rPr kumimoji="0" lang="en-US" sz="20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: price customers must pay</a:t>
                </a: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20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/>
                      </a:rPr>
                      <m:t>𝑛</m:t>
                    </m:r>
                  </m:oMath>
                </a14:m>
                <a:r>
                  <a:rPr kumimoji="0" lang="en-US" sz="20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 : # of customers in (state of) system</a:t>
                </a:r>
                <a:endPara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mc:Choice>
        <mc:Fallback>
          <p:sp>
            <p:nvSpPr>
              <p:cNvPr id="57" name="TextBox 5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45579" y="17295168"/>
                <a:ext cx="4251594" cy="1077218"/>
              </a:xfrm>
              <a:prstGeom prst="rect">
                <a:avLst/>
              </a:prstGeom>
              <a:blipFill rotWithShape="1">
                <a:blip r:embed="rId17"/>
                <a:stretch>
                  <a:fillRect t="-2235" b="-8380"/>
                </a:stretch>
              </a:blipFill>
              <a:ln>
                <a:solidFill>
                  <a:sysClr val="windowText" lastClr="00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8" name="Straight Connector 57"/>
          <p:cNvCxnSpPr/>
          <p:nvPr/>
        </p:nvCxnSpPr>
        <p:spPr>
          <a:xfrm flipH="1" flipV="1">
            <a:off x="3218441" y="17218224"/>
            <a:ext cx="304388" cy="76944"/>
          </a:xfrm>
          <a:prstGeom prst="line">
            <a:avLst/>
          </a:prstGeom>
          <a:noFill/>
          <a:ln w="6350" cap="rnd" cmpd="sng" algn="ctr">
            <a:solidFill>
              <a:srgbClr val="5A6378"/>
            </a:solidFill>
            <a:prstDash val="solid"/>
          </a:ln>
          <a:effectLst/>
        </p:spPr>
      </p:cxnSp>
      <p:sp>
        <p:nvSpPr>
          <p:cNvPr id="59" name="Rounded Rectangle 58"/>
          <p:cNvSpPr/>
          <p:nvPr/>
        </p:nvSpPr>
        <p:spPr>
          <a:xfrm>
            <a:off x="1295400" y="19011900"/>
            <a:ext cx="10706100" cy="125730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en-US" sz="5400" b="0" i="0" u="none" strike="noStrike" kern="0" cap="none" spc="0" normalizeH="0" baseline="0" noProof="0" dirty="0" smtClean="0">
                <a:ln>
                  <a:noFill/>
                </a:ln>
                <a:solidFill>
                  <a:srgbClr val="FFC800"/>
                </a:solidFill>
                <a:effectLst/>
                <a:uLnTx/>
                <a:uFillTx/>
              </a:rPr>
              <a:t>3. How to Price?</a:t>
            </a:r>
          </a:p>
          <a:p>
            <a:pPr algn="ctr"/>
            <a:endParaRPr kumimoji="0" lang="en-US" sz="1200" b="0" i="0" u="none" strike="noStrike" kern="0" cap="none" spc="0" normalizeH="0" baseline="0" noProof="0" dirty="0" smtClean="0">
              <a:ln>
                <a:noFill/>
              </a:ln>
              <a:solidFill>
                <a:srgbClr val="FFC800"/>
              </a:solidFill>
              <a:effectLst/>
              <a:uLnTx/>
              <a:uFillTx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0" name="TextBox 99"/>
              <p:cNvSpPr txBox="1"/>
              <p:nvPr/>
            </p:nvSpPr>
            <p:spPr>
              <a:xfrm>
                <a:off x="2305819" y="20654665"/>
                <a:ext cx="8305800" cy="830997"/>
              </a:xfrm>
              <a:prstGeom prst="rect">
                <a:avLst/>
              </a:prstGeom>
              <a:solidFill>
                <a:srgbClr val="F0AD00"/>
              </a:solidFill>
              <a:ln w="28575">
                <a:solidFill>
                  <a:sysClr val="windowText" lastClr="00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Charge as much as customers are willing to pay in each state:     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/>
                      </a:rPr>
                      <m:t>𝑝</m:t>
                    </m:r>
                    <m:d>
                      <m:dPr>
                        <m:ctrlPr>
                          <a:rPr kumimoji="0" lang="en-US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</m:ctrlPr>
                      </m:dPr>
                      <m:e>
                        <m:r>
                          <a:rPr kumimoji="0" lang="en-US" sz="24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𝑛</m:t>
                        </m:r>
                      </m:e>
                    </m:d>
                    <m:r>
                      <a:rPr kumimoji="0" lang="en-US" sz="2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/>
                      </a:rPr>
                      <m:t>= </m:t>
                    </m:r>
                    <m:r>
                      <a:rPr kumimoji="0" lang="en-US" sz="2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/>
                      </a:rPr>
                      <m:t>𝑉</m:t>
                    </m:r>
                    <m:r>
                      <a:rPr kumimoji="0" lang="en-US" sz="2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/>
                      </a:rPr>
                      <m:t>−(</m:t>
                    </m:r>
                    <m:r>
                      <a:rPr kumimoji="0" lang="en-US" sz="2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/>
                      </a:rPr>
                      <m:t>𝑛</m:t>
                    </m:r>
                    <m:r>
                      <a:rPr kumimoji="0" lang="en-US" sz="2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/>
                      </a:rPr>
                      <m:t>+1)</m:t>
                    </m:r>
                  </m:oMath>
                </a14:m>
                <a:endParaRPr kumimoji="0" lang="en-US" sz="2400" b="0" i="1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mc:Choice>
        <mc:Fallback>
          <p:sp>
            <p:nvSpPr>
              <p:cNvPr id="100" name="TextBox 9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5819" y="20654665"/>
                <a:ext cx="8305800" cy="830997"/>
              </a:xfrm>
              <a:prstGeom prst="rect">
                <a:avLst/>
              </a:prstGeom>
              <a:blipFill rotWithShape="1">
                <a:blip r:embed="rId18"/>
                <a:stretch>
                  <a:fillRect l="-219" t="-4225" r="-3801" b="-6338"/>
                </a:stretch>
              </a:blipFill>
              <a:ln w="28575">
                <a:solidFill>
                  <a:sysClr val="windowText" lastClr="00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1" name="TextBox 100"/>
          <p:cNvSpPr txBox="1"/>
          <p:nvPr/>
        </p:nvSpPr>
        <p:spPr>
          <a:xfrm>
            <a:off x="2305819" y="24688800"/>
            <a:ext cx="830580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Answer: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Cutoff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sym typeface="Wingdings" pitchFamily="2" charset="2"/>
              </a:rPr>
              <a:t></a:t>
            </a: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sym typeface="Wingdings" pitchFamily="2" charset="2"/>
              </a:rPr>
              <a:t> 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sym typeface="Wingdings" pitchFamily="2" charset="2"/>
              </a:rPr>
              <a:t>shorter queue  high prices more often</a:t>
            </a:r>
            <a:endParaRPr kumimoji="0" lang="en-US" sz="24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102" name="Group 101"/>
          <p:cNvGrpSpPr/>
          <p:nvPr/>
        </p:nvGrpSpPr>
        <p:grpSpPr>
          <a:xfrm>
            <a:off x="3537232" y="22009182"/>
            <a:ext cx="4264225" cy="1200329"/>
            <a:chOff x="1369106" y="4349231"/>
            <a:chExt cx="4264225" cy="1200329"/>
          </a:xfrm>
        </p:grpSpPr>
        <p:sp>
          <p:nvSpPr>
            <p:cNvPr id="103" name="Oval 102"/>
            <p:cNvSpPr/>
            <p:nvPr/>
          </p:nvSpPr>
          <p:spPr>
            <a:xfrm>
              <a:off x="1369106" y="4711003"/>
              <a:ext cx="472667" cy="429922"/>
            </a:xfrm>
            <a:prstGeom prst="ellipse">
              <a:avLst/>
            </a:prstGeom>
            <a:noFill/>
            <a:ln w="19050" cap="flat" cmpd="thickThin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p:sp>
          <p:nvSpPr>
            <p:cNvPr id="104" name="Oval 103"/>
            <p:cNvSpPr/>
            <p:nvPr/>
          </p:nvSpPr>
          <p:spPr>
            <a:xfrm>
              <a:off x="2206548" y="4711003"/>
              <a:ext cx="472667" cy="429922"/>
            </a:xfrm>
            <a:prstGeom prst="ellipse">
              <a:avLst/>
            </a:prstGeom>
            <a:noFill/>
            <a:ln w="19050" cap="flat" cmpd="thickThin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5" name="TextBox 104"/>
                <p:cNvSpPr txBox="1"/>
                <p:nvPr/>
              </p:nvSpPr>
              <p:spPr>
                <a:xfrm>
                  <a:off x="1424637" y="4741298"/>
                  <a:ext cx="35939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18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0</m:t>
                        </m:r>
                      </m:oMath>
                    </m:oMathPara>
                  </a14:m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24637" y="4741298"/>
                  <a:ext cx="359394" cy="369332"/>
                </a:xfrm>
                <a:prstGeom prst="rect">
                  <a:avLst/>
                </a:prstGeom>
                <a:blipFill rotWithShape="1">
                  <a:blip r:embed="rId1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6" name="Freeform 105"/>
            <p:cNvSpPr/>
            <p:nvPr/>
          </p:nvSpPr>
          <p:spPr>
            <a:xfrm>
              <a:off x="1844822" y="4770165"/>
              <a:ext cx="368201" cy="106982"/>
            </a:xfrm>
            <a:custGeom>
              <a:avLst/>
              <a:gdLst>
                <a:gd name="connsiteX0" fmla="*/ 0 w 381000"/>
                <a:gd name="connsiteY0" fmla="*/ 101599 h 111124"/>
                <a:gd name="connsiteX1" fmla="*/ 166688 w 381000"/>
                <a:gd name="connsiteY1" fmla="*/ 1587 h 111124"/>
                <a:gd name="connsiteX2" fmla="*/ 381000 w 381000"/>
                <a:gd name="connsiteY2" fmla="*/ 111124 h 111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1000" h="111124">
                  <a:moveTo>
                    <a:pt x="0" y="101599"/>
                  </a:moveTo>
                  <a:cubicBezTo>
                    <a:pt x="51594" y="50799"/>
                    <a:pt x="103188" y="0"/>
                    <a:pt x="166688" y="1587"/>
                  </a:cubicBezTo>
                  <a:cubicBezTo>
                    <a:pt x="230188" y="3174"/>
                    <a:pt x="305594" y="57149"/>
                    <a:pt x="381000" y="111124"/>
                  </a:cubicBezTo>
                </a:path>
              </a:pathLst>
            </a:custGeom>
            <a:noFill/>
            <a:ln w="25400" cap="rnd" cmpd="sng" algn="ctr">
              <a:solidFill>
                <a:sysClr val="windowText" lastClr="000000"/>
              </a:solidFill>
              <a:prstDash val="solid"/>
              <a:tailEnd type="triangle" w="lg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p:sp>
          <p:nvSpPr>
            <p:cNvPr id="107" name="Freeform 106"/>
            <p:cNvSpPr/>
            <p:nvPr/>
          </p:nvSpPr>
          <p:spPr>
            <a:xfrm rot="10800000">
              <a:off x="1842953" y="4973913"/>
              <a:ext cx="368201" cy="106982"/>
            </a:xfrm>
            <a:custGeom>
              <a:avLst/>
              <a:gdLst>
                <a:gd name="connsiteX0" fmla="*/ 0 w 381000"/>
                <a:gd name="connsiteY0" fmla="*/ 101599 h 111124"/>
                <a:gd name="connsiteX1" fmla="*/ 166688 w 381000"/>
                <a:gd name="connsiteY1" fmla="*/ 1587 h 111124"/>
                <a:gd name="connsiteX2" fmla="*/ 381000 w 381000"/>
                <a:gd name="connsiteY2" fmla="*/ 111124 h 111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1000" h="111124">
                  <a:moveTo>
                    <a:pt x="0" y="101599"/>
                  </a:moveTo>
                  <a:cubicBezTo>
                    <a:pt x="51594" y="50799"/>
                    <a:pt x="103188" y="0"/>
                    <a:pt x="166688" y="1587"/>
                  </a:cubicBezTo>
                  <a:cubicBezTo>
                    <a:pt x="230188" y="3174"/>
                    <a:pt x="305594" y="57149"/>
                    <a:pt x="381000" y="111124"/>
                  </a:cubicBezTo>
                </a:path>
              </a:pathLst>
            </a:custGeom>
            <a:noFill/>
            <a:ln w="25400" cap="rnd" cmpd="sng" algn="ctr">
              <a:solidFill>
                <a:sysClr val="windowText" lastClr="000000"/>
              </a:solidFill>
              <a:prstDash val="solid"/>
              <a:tailEnd type="triangle" w="lg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p:sp>
          <p:nvSpPr>
            <p:cNvPr id="108" name="Oval 107"/>
            <p:cNvSpPr/>
            <p:nvPr/>
          </p:nvSpPr>
          <p:spPr>
            <a:xfrm>
              <a:off x="4330141" y="4707604"/>
              <a:ext cx="472667" cy="429922"/>
            </a:xfrm>
            <a:prstGeom prst="ellipse">
              <a:avLst/>
            </a:prstGeom>
            <a:noFill/>
            <a:ln w="19050" cap="flat" cmpd="thickThin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p:sp>
          <p:nvSpPr>
            <p:cNvPr id="109" name="Oval 108"/>
            <p:cNvSpPr/>
            <p:nvPr/>
          </p:nvSpPr>
          <p:spPr>
            <a:xfrm>
              <a:off x="5160664" y="4707604"/>
              <a:ext cx="472667" cy="429922"/>
            </a:xfrm>
            <a:prstGeom prst="ellipse">
              <a:avLst/>
            </a:prstGeom>
            <a:noFill/>
            <a:ln w="19050" cap="flat" cmpd="thickThin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p:sp>
          <p:nvSpPr>
            <p:cNvPr id="110" name="Freeform 109"/>
            <p:cNvSpPr/>
            <p:nvPr/>
          </p:nvSpPr>
          <p:spPr>
            <a:xfrm>
              <a:off x="4798938" y="4766766"/>
              <a:ext cx="368201" cy="106982"/>
            </a:xfrm>
            <a:custGeom>
              <a:avLst/>
              <a:gdLst>
                <a:gd name="connsiteX0" fmla="*/ 0 w 381000"/>
                <a:gd name="connsiteY0" fmla="*/ 101599 h 111124"/>
                <a:gd name="connsiteX1" fmla="*/ 166688 w 381000"/>
                <a:gd name="connsiteY1" fmla="*/ 1587 h 111124"/>
                <a:gd name="connsiteX2" fmla="*/ 381000 w 381000"/>
                <a:gd name="connsiteY2" fmla="*/ 111124 h 111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1000" h="111124">
                  <a:moveTo>
                    <a:pt x="0" y="101599"/>
                  </a:moveTo>
                  <a:cubicBezTo>
                    <a:pt x="51594" y="50799"/>
                    <a:pt x="103188" y="0"/>
                    <a:pt x="166688" y="1587"/>
                  </a:cubicBezTo>
                  <a:cubicBezTo>
                    <a:pt x="230188" y="3174"/>
                    <a:pt x="305594" y="57149"/>
                    <a:pt x="381000" y="111124"/>
                  </a:cubicBezTo>
                </a:path>
              </a:pathLst>
            </a:custGeom>
            <a:noFill/>
            <a:ln w="25400" cap="rnd" cmpd="sng" algn="ctr">
              <a:solidFill>
                <a:sysClr val="windowText" lastClr="000000"/>
              </a:solidFill>
              <a:prstDash val="solid"/>
              <a:tailEnd type="triangle" w="lg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p:sp>
          <p:nvSpPr>
            <p:cNvPr id="111" name="Freeform 110"/>
            <p:cNvSpPr/>
            <p:nvPr/>
          </p:nvSpPr>
          <p:spPr>
            <a:xfrm rot="10800000">
              <a:off x="4797069" y="4970514"/>
              <a:ext cx="368201" cy="106982"/>
            </a:xfrm>
            <a:custGeom>
              <a:avLst/>
              <a:gdLst>
                <a:gd name="connsiteX0" fmla="*/ 0 w 381000"/>
                <a:gd name="connsiteY0" fmla="*/ 101599 h 111124"/>
                <a:gd name="connsiteX1" fmla="*/ 166688 w 381000"/>
                <a:gd name="connsiteY1" fmla="*/ 1587 h 111124"/>
                <a:gd name="connsiteX2" fmla="*/ 381000 w 381000"/>
                <a:gd name="connsiteY2" fmla="*/ 111124 h 111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1000" h="111124">
                  <a:moveTo>
                    <a:pt x="0" y="101599"/>
                  </a:moveTo>
                  <a:cubicBezTo>
                    <a:pt x="51594" y="50799"/>
                    <a:pt x="103188" y="0"/>
                    <a:pt x="166688" y="1587"/>
                  </a:cubicBezTo>
                  <a:cubicBezTo>
                    <a:pt x="230188" y="3174"/>
                    <a:pt x="305594" y="57149"/>
                    <a:pt x="381000" y="111124"/>
                  </a:cubicBezTo>
                </a:path>
              </a:pathLst>
            </a:custGeom>
            <a:noFill/>
            <a:ln w="25400" cap="rnd" cmpd="sng" algn="ctr">
              <a:solidFill>
                <a:sysClr val="windowText" lastClr="000000"/>
              </a:solidFill>
              <a:prstDash val="solid"/>
              <a:tailEnd type="triangle" w="lg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2" name="TextBox 111"/>
                <p:cNvSpPr txBox="1"/>
                <p:nvPr/>
              </p:nvSpPr>
              <p:spPr>
                <a:xfrm>
                  <a:off x="2263184" y="4741660"/>
                  <a:ext cx="35939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18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1</m:t>
                        </m:r>
                      </m:oMath>
                    </m:oMathPara>
                  </a14:m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3184" y="4741660"/>
                  <a:ext cx="359394" cy="369332"/>
                </a:xfrm>
                <a:prstGeom prst="rect">
                  <a:avLst/>
                </a:prstGeom>
                <a:blipFill rotWithShape="1">
                  <a:blip r:embed="rId2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3" name="TextBox 112"/>
                <p:cNvSpPr txBox="1"/>
                <p:nvPr/>
              </p:nvSpPr>
              <p:spPr>
                <a:xfrm>
                  <a:off x="4286851" y="4799454"/>
                  <a:ext cx="508280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10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𝑘</m:t>
                        </m:r>
                        <m:r>
                          <a:rPr kumimoji="0" lang="en-US" sz="10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−1</m:t>
                        </m:r>
                      </m:oMath>
                    </m:oMathPara>
                  </a14:m>
                  <a:endPara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mc:Choice>
          <mc:Fallback xmlns="">
            <p:sp>
              <p:nvSpPr>
                <p:cNvPr id="81" name="TextBox 8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86851" y="4799454"/>
                  <a:ext cx="508280" cy="246221"/>
                </a:xfrm>
                <a:prstGeom prst="rect">
                  <a:avLst/>
                </a:prstGeom>
                <a:blipFill rotWithShape="1"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4" name="TextBox 113"/>
                <p:cNvSpPr txBox="1"/>
                <p:nvPr/>
              </p:nvSpPr>
              <p:spPr>
                <a:xfrm>
                  <a:off x="5192609" y="4741660"/>
                  <a:ext cx="3645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18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𝑘</m:t>
                        </m:r>
                      </m:oMath>
                    </m:oMathPara>
                  </a14:m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mc:Choice>
          <mc:Fallback xmlns="">
            <p:sp>
              <p:nvSpPr>
                <p:cNvPr id="82" name="TextBox 8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92609" y="4741660"/>
                  <a:ext cx="364522" cy="369332"/>
                </a:xfrm>
                <a:prstGeom prst="rect">
                  <a:avLst/>
                </a:prstGeom>
                <a:blipFill rotWithShape="1">
                  <a:blip r:embed="rId2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5" name="TextBox 114"/>
                <p:cNvSpPr txBox="1"/>
                <p:nvPr/>
              </p:nvSpPr>
              <p:spPr>
                <a:xfrm>
                  <a:off x="1809437" y="4349231"/>
                  <a:ext cx="397112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1800" b="1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𝝀</m:t>
                        </m:r>
                      </m:oMath>
                    </m:oMathPara>
                  </a14:m>
                  <a:endParaRPr kumimoji="0" lang="en-US" sz="1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18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𝟏</m:t>
                        </m:r>
                      </m:oMath>
                    </m:oMathPara>
                  </a14:m>
                  <a:endParaRPr kumimoji="0" lang="en-US" sz="1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mc:Choice>
          <mc:Fallback xmlns="">
            <p:sp>
              <p:nvSpPr>
                <p:cNvPr id="82" name="TextBox 8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09437" y="4349231"/>
                  <a:ext cx="397112" cy="1200329"/>
                </a:xfrm>
                <a:prstGeom prst="rect">
                  <a:avLst/>
                </a:prstGeom>
                <a:blipFill rotWithShape="1"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6" name="TextBox 115"/>
                <p:cNvSpPr txBox="1"/>
                <p:nvPr/>
              </p:nvSpPr>
              <p:spPr>
                <a:xfrm>
                  <a:off x="4795131" y="4349231"/>
                  <a:ext cx="397112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1800" b="1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𝝀</m:t>
                        </m:r>
                      </m:oMath>
                    </m:oMathPara>
                  </a14:m>
                  <a:endParaRPr kumimoji="0" lang="en-US" sz="1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18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𝟏</m:t>
                        </m:r>
                      </m:oMath>
                    </m:oMathPara>
                  </a14:m>
                  <a:endParaRPr kumimoji="0" lang="en-US" sz="1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mc:Choice>
          <mc:Fallback xmlns="">
            <p:sp>
              <p:nvSpPr>
                <p:cNvPr id="83" name="TextBox 8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95131" y="4349231"/>
                  <a:ext cx="397112" cy="1200329"/>
                </a:xfrm>
                <a:prstGeom prst="rect">
                  <a:avLst/>
                </a:prstGeom>
                <a:blipFill rotWithShape="1">
                  <a:blip r:embed="rId2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17" name="Group 116"/>
          <p:cNvGrpSpPr/>
          <p:nvPr/>
        </p:nvGrpSpPr>
        <p:grpSpPr>
          <a:xfrm>
            <a:off x="3372619" y="22764053"/>
            <a:ext cx="4726239" cy="428669"/>
            <a:chOff x="1204493" y="5104102"/>
            <a:chExt cx="4726239" cy="4286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8" name="TextBox 117"/>
                <p:cNvSpPr txBox="1"/>
                <p:nvPr/>
              </p:nvSpPr>
              <p:spPr>
                <a:xfrm>
                  <a:off x="1204493" y="5104102"/>
                  <a:ext cx="139195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rPr>
                    <a:t>$</a:t>
                  </a:r>
                  <a14:m>
                    <m:oMath xmlns:m="http://schemas.openxmlformats.org/officeDocument/2006/math">
                      <m:r>
                        <a:rPr kumimoji="0" lang="en-US" sz="14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𝑉</m:t>
                      </m:r>
                      <m:r>
                        <a:rPr kumimoji="0" lang="en-US" sz="14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−1</m:t>
                      </m:r>
                    </m:oMath>
                  </a14:m>
                  <a:endParaRPr kumimoji="0" lang="en-US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mc:Choice>
          <mc:Fallback xmlns="">
            <p:sp>
              <p:nvSpPr>
                <p:cNvPr id="85" name="TextBox 8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04493" y="5104102"/>
                  <a:ext cx="1391950" cy="369332"/>
                </a:xfrm>
                <a:prstGeom prst="rect">
                  <a:avLst/>
                </a:prstGeom>
                <a:blipFill rotWithShape="1">
                  <a:blip r:embed="rId25"/>
                  <a:stretch>
                    <a:fillRect l="-3509" t="-8197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9" name="TextBox 118"/>
                <p:cNvSpPr txBox="1"/>
                <p:nvPr/>
              </p:nvSpPr>
              <p:spPr>
                <a:xfrm>
                  <a:off x="2077569" y="5107231"/>
                  <a:ext cx="109001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rPr>
                    <a:t>$</a:t>
                  </a:r>
                  <a14:m>
                    <m:oMath xmlns:m="http://schemas.openxmlformats.org/officeDocument/2006/math">
                      <m:r>
                        <a:rPr kumimoji="0" lang="en-US" sz="14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𝑉</m:t>
                      </m:r>
                      <m:r>
                        <a:rPr kumimoji="0" lang="en-US" sz="14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−2</m:t>
                      </m:r>
                    </m:oMath>
                  </a14:m>
                  <a:endParaRPr kumimoji="0" lang="en-US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mc:Choice>
          <mc:Fallback xmlns="">
            <p:sp>
              <p:nvSpPr>
                <p:cNvPr id="86" name="TextBox 8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77569" y="5107231"/>
                  <a:ext cx="1090018" cy="369332"/>
                </a:xfrm>
                <a:prstGeom prst="rect">
                  <a:avLst/>
                </a:prstGeom>
                <a:blipFill rotWithShape="1">
                  <a:blip r:embed="rId26"/>
                  <a:stretch>
                    <a:fillRect l="-4469" t="-8333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0" name="TextBox 119"/>
                <p:cNvSpPr txBox="1"/>
                <p:nvPr/>
              </p:nvSpPr>
              <p:spPr>
                <a:xfrm>
                  <a:off x="4149083" y="5150939"/>
                  <a:ext cx="140804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rPr>
                    <a:t>$</a:t>
                  </a:r>
                  <a14:m>
                    <m:oMath xmlns:m="http://schemas.openxmlformats.org/officeDocument/2006/math">
                      <m:r>
                        <a:rPr kumimoji="0" lang="en-US" sz="10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𝑉</m:t>
                      </m:r>
                      <m:r>
                        <a:rPr kumimoji="0" lang="en-US" sz="10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−</m:t>
                      </m:r>
                      <m:r>
                        <a:rPr kumimoji="0" lang="en-US" sz="10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𝑘</m:t>
                      </m:r>
                      <m:r>
                        <a:rPr kumimoji="0" lang="en-US" sz="10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−2</m:t>
                      </m:r>
                    </m:oMath>
                  </a14:m>
                  <a:r>
                    <a:rPr kumimoji="0" lang="en-US" sz="10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87" name="TextBox 8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49083" y="5150939"/>
                  <a:ext cx="1408048" cy="369332"/>
                </a:xfrm>
                <a:prstGeom prst="rect">
                  <a:avLst/>
                </a:prstGeom>
                <a:blipFill rotWithShape="1">
                  <a:blip r:embed="rId27"/>
                  <a:stretch>
                    <a:fillRect l="-3463" t="-8333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1" name="TextBox 120"/>
                <p:cNvSpPr txBox="1"/>
                <p:nvPr/>
              </p:nvSpPr>
              <p:spPr>
                <a:xfrm>
                  <a:off x="5014493" y="5163439"/>
                  <a:ext cx="916239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rPr>
                    <a:t>$</a:t>
                  </a:r>
                  <a14:m>
                    <m:oMath xmlns:m="http://schemas.openxmlformats.org/officeDocument/2006/math">
                      <m:r>
                        <a:rPr kumimoji="0" lang="en-US" sz="10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𝑉</m:t>
                      </m:r>
                      <m:r>
                        <a:rPr kumimoji="0" lang="en-US" sz="10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−</m:t>
                      </m:r>
                      <m:r>
                        <a:rPr kumimoji="0" lang="en-US" sz="10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𝑘</m:t>
                      </m:r>
                      <m:r>
                        <a:rPr kumimoji="0" lang="en-US" sz="10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−1</m:t>
                      </m:r>
                    </m:oMath>
                  </a14:m>
                  <a:endParaRPr kumimoji="0" lang="en-US" sz="10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mc:Choice>
          <mc:Fallback xmlns="">
            <p:sp>
              <p:nvSpPr>
                <p:cNvPr id="88" name="TextBox 8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14493" y="5163439"/>
                  <a:ext cx="916239" cy="369332"/>
                </a:xfrm>
                <a:prstGeom prst="rect">
                  <a:avLst/>
                </a:prstGeom>
                <a:blipFill rotWithShape="1">
                  <a:blip r:embed="rId28"/>
                  <a:stretch>
                    <a:fillRect l="-5333" t="-8333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22" name="Oval 121"/>
          <p:cNvSpPr/>
          <p:nvPr/>
        </p:nvSpPr>
        <p:spPr>
          <a:xfrm>
            <a:off x="5410682" y="22558629"/>
            <a:ext cx="114300" cy="104775"/>
          </a:xfrm>
          <a:prstGeom prst="ellipse">
            <a:avLst/>
          </a:prstGeom>
          <a:noFill/>
          <a:ln w="48000" cap="flat" cmpd="thickThin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123" name="Oval 122"/>
          <p:cNvSpPr/>
          <p:nvPr/>
        </p:nvSpPr>
        <p:spPr>
          <a:xfrm>
            <a:off x="5591657" y="22558629"/>
            <a:ext cx="114300" cy="104775"/>
          </a:xfrm>
          <a:prstGeom prst="ellipse">
            <a:avLst/>
          </a:prstGeom>
          <a:noFill/>
          <a:ln w="48000" cap="flat" cmpd="thickThin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124" name="Oval 123"/>
          <p:cNvSpPr/>
          <p:nvPr/>
        </p:nvSpPr>
        <p:spPr>
          <a:xfrm>
            <a:off x="5782157" y="22558629"/>
            <a:ext cx="114300" cy="104775"/>
          </a:xfrm>
          <a:prstGeom prst="ellipse">
            <a:avLst/>
          </a:prstGeom>
          <a:noFill/>
          <a:ln w="48000" cap="flat" cmpd="thickThin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cxnSp>
        <p:nvCxnSpPr>
          <p:cNvPr id="125" name="Straight Connector 124"/>
          <p:cNvCxnSpPr/>
          <p:nvPr/>
        </p:nvCxnSpPr>
        <p:spPr>
          <a:xfrm flipH="1">
            <a:off x="7401161" y="22014597"/>
            <a:ext cx="467258" cy="1197886"/>
          </a:xfrm>
          <a:prstGeom prst="line">
            <a:avLst/>
          </a:prstGeom>
          <a:noFill/>
          <a:ln w="57150" cap="rnd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/>
        </p:spPr>
      </p:cxnSp>
      <p:sp>
        <p:nvSpPr>
          <p:cNvPr id="126" name="Freeform 125"/>
          <p:cNvSpPr/>
          <p:nvPr/>
        </p:nvSpPr>
        <p:spPr>
          <a:xfrm>
            <a:off x="4847341" y="22439551"/>
            <a:ext cx="368201" cy="106982"/>
          </a:xfrm>
          <a:custGeom>
            <a:avLst/>
            <a:gdLst>
              <a:gd name="connsiteX0" fmla="*/ 0 w 381000"/>
              <a:gd name="connsiteY0" fmla="*/ 101599 h 111124"/>
              <a:gd name="connsiteX1" fmla="*/ 166688 w 381000"/>
              <a:gd name="connsiteY1" fmla="*/ 1587 h 111124"/>
              <a:gd name="connsiteX2" fmla="*/ 381000 w 381000"/>
              <a:gd name="connsiteY2" fmla="*/ 111124 h 111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1000" h="111124">
                <a:moveTo>
                  <a:pt x="0" y="101599"/>
                </a:moveTo>
                <a:cubicBezTo>
                  <a:pt x="51594" y="50799"/>
                  <a:pt x="103188" y="0"/>
                  <a:pt x="166688" y="1587"/>
                </a:cubicBezTo>
                <a:cubicBezTo>
                  <a:pt x="230188" y="3174"/>
                  <a:pt x="305594" y="57149"/>
                  <a:pt x="381000" y="111124"/>
                </a:cubicBezTo>
              </a:path>
            </a:pathLst>
          </a:custGeom>
          <a:noFill/>
          <a:ln w="25400" cap="rnd" cmpd="sng" algn="ctr">
            <a:solidFill>
              <a:sysClr val="windowText" lastClr="000000"/>
            </a:solidFill>
            <a:prstDash val="solid"/>
            <a:tailEnd type="triangle" w="lg" len="me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127" name="Freeform 126"/>
          <p:cNvSpPr/>
          <p:nvPr/>
        </p:nvSpPr>
        <p:spPr>
          <a:xfrm rot="10800000">
            <a:off x="4845472" y="22643299"/>
            <a:ext cx="368201" cy="106982"/>
          </a:xfrm>
          <a:custGeom>
            <a:avLst/>
            <a:gdLst>
              <a:gd name="connsiteX0" fmla="*/ 0 w 381000"/>
              <a:gd name="connsiteY0" fmla="*/ 101599 h 111124"/>
              <a:gd name="connsiteX1" fmla="*/ 166688 w 381000"/>
              <a:gd name="connsiteY1" fmla="*/ 1587 h 111124"/>
              <a:gd name="connsiteX2" fmla="*/ 381000 w 381000"/>
              <a:gd name="connsiteY2" fmla="*/ 111124 h 111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1000" h="111124">
                <a:moveTo>
                  <a:pt x="0" y="101599"/>
                </a:moveTo>
                <a:cubicBezTo>
                  <a:pt x="51594" y="50799"/>
                  <a:pt x="103188" y="0"/>
                  <a:pt x="166688" y="1587"/>
                </a:cubicBezTo>
                <a:cubicBezTo>
                  <a:pt x="230188" y="3174"/>
                  <a:pt x="305594" y="57149"/>
                  <a:pt x="381000" y="111124"/>
                </a:cubicBezTo>
              </a:path>
            </a:pathLst>
          </a:custGeom>
          <a:noFill/>
          <a:ln w="25400" cap="rnd" cmpd="sng" algn="ctr">
            <a:solidFill>
              <a:sysClr val="windowText" lastClr="000000"/>
            </a:solidFill>
            <a:prstDash val="solid"/>
            <a:tailEnd type="triangle" w="lg" len="me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128" name="Freeform 127"/>
          <p:cNvSpPr/>
          <p:nvPr/>
        </p:nvSpPr>
        <p:spPr>
          <a:xfrm>
            <a:off x="6130066" y="22430116"/>
            <a:ext cx="368201" cy="106982"/>
          </a:xfrm>
          <a:custGeom>
            <a:avLst/>
            <a:gdLst>
              <a:gd name="connsiteX0" fmla="*/ 0 w 381000"/>
              <a:gd name="connsiteY0" fmla="*/ 101599 h 111124"/>
              <a:gd name="connsiteX1" fmla="*/ 166688 w 381000"/>
              <a:gd name="connsiteY1" fmla="*/ 1587 h 111124"/>
              <a:gd name="connsiteX2" fmla="*/ 381000 w 381000"/>
              <a:gd name="connsiteY2" fmla="*/ 111124 h 111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1000" h="111124">
                <a:moveTo>
                  <a:pt x="0" y="101599"/>
                </a:moveTo>
                <a:cubicBezTo>
                  <a:pt x="51594" y="50799"/>
                  <a:pt x="103188" y="0"/>
                  <a:pt x="166688" y="1587"/>
                </a:cubicBezTo>
                <a:cubicBezTo>
                  <a:pt x="230188" y="3174"/>
                  <a:pt x="305594" y="57149"/>
                  <a:pt x="381000" y="111124"/>
                </a:cubicBezTo>
              </a:path>
            </a:pathLst>
          </a:custGeom>
          <a:noFill/>
          <a:ln w="25400" cap="rnd" cmpd="sng" algn="ctr">
            <a:solidFill>
              <a:sysClr val="windowText" lastClr="000000"/>
            </a:solidFill>
            <a:prstDash val="solid"/>
            <a:tailEnd type="triangle" w="lg" len="me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129" name="Freeform 128"/>
          <p:cNvSpPr/>
          <p:nvPr/>
        </p:nvSpPr>
        <p:spPr>
          <a:xfrm rot="10800000">
            <a:off x="6128197" y="22633864"/>
            <a:ext cx="368201" cy="106982"/>
          </a:xfrm>
          <a:custGeom>
            <a:avLst/>
            <a:gdLst>
              <a:gd name="connsiteX0" fmla="*/ 0 w 381000"/>
              <a:gd name="connsiteY0" fmla="*/ 101599 h 111124"/>
              <a:gd name="connsiteX1" fmla="*/ 166688 w 381000"/>
              <a:gd name="connsiteY1" fmla="*/ 1587 h 111124"/>
              <a:gd name="connsiteX2" fmla="*/ 381000 w 381000"/>
              <a:gd name="connsiteY2" fmla="*/ 111124 h 111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1000" h="111124">
                <a:moveTo>
                  <a:pt x="0" y="101599"/>
                </a:moveTo>
                <a:cubicBezTo>
                  <a:pt x="51594" y="50799"/>
                  <a:pt x="103188" y="0"/>
                  <a:pt x="166688" y="1587"/>
                </a:cubicBezTo>
                <a:cubicBezTo>
                  <a:pt x="230188" y="3174"/>
                  <a:pt x="305594" y="57149"/>
                  <a:pt x="381000" y="111124"/>
                </a:cubicBezTo>
              </a:path>
            </a:pathLst>
          </a:custGeom>
          <a:noFill/>
          <a:ln w="25400" cap="rnd" cmpd="sng" algn="ctr">
            <a:solidFill>
              <a:sysClr val="windowText" lastClr="000000"/>
            </a:solidFill>
            <a:prstDash val="solid"/>
            <a:tailEnd type="triangle" w="lg" len="me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0" name="TextBox 129"/>
              <p:cNvSpPr txBox="1"/>
              <p:nvPr/>
            </p:nvSpPr>
            <p:spPr>
              <a:xfrm>
                <a:off x="4829657" y="22009182"/>
                <a:ext cx="397112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1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𝝀</m:t>
                      </m:r>
                    </m:oMath>
                  </m:oMathPara>
                </a14:m>
                <a:endPara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mc:Choice>
        <mc:Fallback>
          <p:sp>
            <p:nvSpPr>
              <p:cNvPr id="130" name="TextBox 1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29657" y="22009182"/>
                <a:ext cx="397112" cy="1200329"/>
              </a:xfrm>
              <a:prstGeom prst="rect">
                <a:avLst/>
              </a:prstGeom>
              <a:blipFill rotWithShape="1">
                <a:blip r:embed="rId2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1" name="TextBox 130"/>
              <p:cNvSpPr txBox="1"/>
              <p:nvPr/>
            </p:nvSpPr>
            <p:spPr>
              <a:xfrm>
                <a:off x="6108945" y="22009182"/>
                <a:ext cx="397112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1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𝝀</m:t>
                      </m:r>
                    </m:oMath>
                  </m:oMathPara>
                </a14:m>
                <a:endPara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mc:Choice>
        <mc:Fallback>
          <p:sp>
            <p:nvSpPr>
              <p:cNvPr id="131" name="TextBox 1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8945" y="22009182"/>
                <a:ext cx="397112" cy="1200329"/>
              </a:xfrm>
              <a:prstGeom prst="rect">
                <a:avLst/>
              </a:prstGeom>
              <a:blipFill rotWithShape="1">
                <a:blip r:embed="rId3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2" name="TextBox 131"/>
              <p:cNvSpPr txBox="1"/>
              <p:nvPr/>
            </p:nvSpPr>
            <p:spPr>
              <a:xfrm>
                <a:off x="7176213" y="21645265"/>
                <a:ext cx="130356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E66C7D">
                        <a:lumMod val="50000"/>
                      </a:srgbClr>
                    </a:solidFill>
                    <a:effectLst/>
                    <a:uLnTx/>
                    <a:uFillTx/>
                  </a:rPr>
                  <a:t>Cutoff at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rgbClr val="E66C7D">
                            <a:lumMod val="50000"/>
                          </a:srgbClr>
                        </a:solidFill>
                        <a:effectLst/>
                        <a:uLnTx/>
                        <a:uFillTx/>
                        <a:latin typeface="Cambria Math"/>
                      </a:rPr>
                      <m:t>𝑘</m:t>
                    </m:r>
                  </m:oMath>
                </a14:m>
                <a:r>
                  <a:rPr kumimoji="0" lang="en-US" sz="1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E66C7D">
                        <a:lumMod val="50000"/>
                      </a:srgbClr>
                    </a:solidFill>
                    <a:effectLst/>
                    <a:uLnTx/>
                    <a:uFillTx/>
                  </a:rPr>
                  <a:t> </a:t>
                </a:r>
                <a:endPara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rgbClr val="E66C7D">
                      <a:lumMod val="50000"/>
                    </a:srgbClr>
                  </a:solidFill>
                  <a:effectLst/>
                  <a:uLnTx/>
                  <a:uFillTx/>
                </a:endParaRPr>
              </a:p>
            </p:txBody>
          </p:sp>
        </mc:Choice>
        <mc:Fallback>
          <p:sp>
            <p:nvSpPr>
              <p:cNvPr id="132" name="TextBox 1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76213" y="21645265"/>
                <a:ext cx="1303562" cy="369332"/>
              </a:xfrm>
              <a:prstGeom prst="rect">
                <a:avLst/>
              </a:prstGeom>
              <a:blipFill rotWithShape="1">
                <a:blip r:embed="rId31"/>
                <a:stretch>
                  <a:fillRect l="-3738" t="-833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3" name="Oval 132"/>
          <p:cNvSpPr/>
          <p:nvPr/>
        </p:nvSpPr>
        <p:spPr>
          <a:xfrm>
            <a:off x="8365475" y="22561601"/>
            <a:ext cx="114300" cy="104775"/>
          </a:xfrm>
          <a:prstGeom prst="ellipse">
            <a:avLst/>
          </a:prstGeom>
          <a:noFill/>
          <a:ln w="48000" cap="flat" cmpd="thickThin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134" name="Oval 133"/>
          <p:cNvSpPr/>
          <p:nvPr/>
        </p:nvSpPr>
        <p:spPr>
          <a:xfrm>
            <a:off x="8546450" y="22561601"/>
            <a:ext cx="114300" cy="104775"/>
          </a:xfrm>
          <a:prstGeom prst="ellipse">
            <a:avLst/>
          </a:prstGeom>
          <a:noFill/>
          <a:ln w="48000" cap="flat" cmpd="thickThin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135" name="Oval 134"/>
          <p:cNvSpPr/>
          <p:nvPr/>
        </p:nvSpPr>
        <p:spPr>
          <a:xfrm>
            <a:off x="8736950" y="22561601"/>
            <a:ext cx="114300" cy="104775"/>
          </a:xfrm>
          <a:prstGeom prst="ellipse">
            <a:avLst/>
          </a:prstGeom>
          <a:noFill/>
          <a:ln w="48000" cap="flat" cmpd="thickThin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136" name="Freeform 135"/>
          <p:cNvSpPr/>
          <p:nvPr/>
        </p:nvSpPr>
        <p:spPr>
          <a:xfrm>
            <a:off x="7802134" y="22442523"/>
            <a:ext cx="368201" cy="106982"/>
          </a:xfrm>
          <a:custGeom>
            <a:avLst/>
            <a:gdLst>
              <a:gd name="connsiteX0" fmla="*/ 0 w 381000"/>
              <a:gd name="connsiteY0" fmla="*/ 101599 h 111124"/>
              <a:gd name="connsiteX1" fmla="*/ 166688 w 381000"/>
              <a:gd name="connsiteY1" fmla="*/ 1587 h 111124"/>
              <a:gd name="connsiteX2" fmla="*/ 381000 w 381000"/>
              <a:gd name="connsiteY2" fmla="*/ 111124 h 111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1000" h="111124">
                <a:moveTo>
                  <a:pt x="0" y="101599"/>
                </a:moveTo>
                <a:cubicBezTo>
                  <a:pt x="51594" y="50799"/>
                  <a:pt x="103188" y="0"/>
                  <a:pt x="166688" y="1587"/>
                </a:cubicBezTo>
                <a:cubicBezTo>
                  <a:pt x="230188" y="3174"/>
                  <a:pt x="305594" y="57149"/>
                  <a:pt x="381000" y="111124"/>
                </a:cubicBezTo>
              </a:path>
            </a:pathLst>
          </a:custGeom>
          <a:noFill/>
          <a:ln w="25400" cap="rnd" cmpd="sng" algn="ctr">
            <a:solidFill>
              <a:sysClr val="windowText" lastClr="000000"/>
            </a:solidFill>
            <a:prstDash val="solid"/>
            <a:tailEnd type="triangle" w="lg" len="me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137" name="Freeform 136"/>
          <p:cNvSpPr/>
          <p:nvPr/>
        </p:nvSpPr>
        <p:spPr>
          <a:xfrm rot="10800000">
            <a:off x="7800265" y="22646271"/>
            <a:ext cx="368201" cy="106982"/>
          </a:xfrm>
          <a:custGeom>
            <a:avLst/>
            <a:gdLst>
              <a:gd name="connsiteX0" fmla="*/ 0 w 381000"/>
              <a:gd name="connsiteY0" fmla="*/ 101599 h 111124"/>
              <a:gd name="connsiteX1" fmla="*/ 166688 w 381000"/>
              <a:gd name="connsiteY1" fmla="*/ 1587 h 111124"/>
              <a:gd name="connsiteX2" fmla="*/ 381000 w 381000"/>
              <a:gd name="connsiteY2" fmla="*/ 111124 h 111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1000" h="111124">
                <a:moveTo>
                  <a:pt x="0" y="101599"/>
                </a:moveTo>
                <a:cubicBezTo>
                  <a:pt x="51594" y="50799"/>
                  <a:pt x="103188" y="0"/>
                  <a:pt x="166688" y="1587"/>
                </a:cubicBezTo>
                <a:cubicBezTo>
                  <a:pt x="230188" y="3174"/>
                  <a:pt x="305594" y="57149"/>
                  <a:pt x="381000" y="111124"/>
                </a:cubicBezTo>
              </a:path>
            </a:pathLst>
          </a:custGeom>
          <a:noFill/>
          <a:ln w="25400" cap="rnd" cmpd="sng" algn="ctr">
            <a:solidFill>
              <a:sysClr val="windowText" lastClr="000000"/>
            </a:solidFill>
            <a:prstDash val="solid"/>
            <a:tailEnd type="triangle" w="lg" len="me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8" name="TextBox 137"/>
              <p:cNvSpPr txBox="1"/>
              <p:nvPr/>
            </p:nvSpPr>
            <p:spPr>
              <a:xfrm>
                <a:off x="7784450" y="22012154"/>
                <a:ext cx="397112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1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𝝀</m:t>
                      </m:r>
                    </m:oMath>
                  </m:oMathPara>
                </a14:m>
                <a:endPara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mc:Choice>
        <mc:Fallback>
          <p:sp>
            <p:nvSpPr>
              <p:cNvPr id="138" name="TextBox 1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84450" y="22012154"/>
                <a:ext cx="397112" cy="1200329"/>
              </a:xfrm>
              <a:prstGeom prst="rect">
                <a:avLst/>
              </a:prstGeom>
              <a:blipFill rotWithShape="1">
                <a:blip r:embed="rId3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9" name="TextBox 138"/>
              <p:cNvSpPr txBox="1"/>
              <p:nvPr/>
            </p:nvSpPr>
            <p:spPr>
              <a:xfrm>
                <a:off x="2305819" y="23474065"/>
                <a:ext cx="8305800" cy="830997"/>
              </a:xfrm>
              <a:prstGeom prst="rect">
                <a:avLst/>
              </a:prstGeom>
              <a:solidFill>
                <a:srgbClr val="F0AD00"/>
              </a:solidFill>
              <a:ln w="28575">
                <a:solidFill>
                  <a:sysClr val="windowText" lastClr="00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But… we use an explicit early cutoff at state</a:t>
                </a:r>
                <a:r>
                  <a:rPr kumimoji="0" lang="en-US" sz="2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 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/>
                      </a:rPr>
                      <m:t>𝑘</m:t>
                    </m:r>
                  </m:oMath>
                </a14:m>
                <a:r>
                  <a:rPr kumimoji="0" lang="en-US" sz="24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.</a:t>
                </a:r>
                <a:endParaRPr kumimoji="0" lang="en-US" sz="2400" b="1" i="1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1" i="1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Why?</a:t>
                </a:r>
              </a:p>
            </p:txBody>
          </p:sp>
        </mc:Choice>
        <mc:Fallback>
          <p:sp>
            <p:nvSpPr>
              <p:cNvPr id="139" name="TextBox 13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5819" y="23474065"/>
                <a:ext cx="8305800" cy="830997"/>
              </a:xfrm>
              <a:prstGeom prst="rect">
                <a:avLst/>
              </a:prstGeom>
              <a:blipFill rotWithShape="1">
                <a:blip r:embed="rId33"/>
                <a:stretch>
                  <a:fillRect t="-4255" b="-13475"/>
                </a:stretch>
              </a:blipFill>
              <a:ln w="28575">
                <a:solidFill>
                  <a:sysClr val="windowText" lastClr="00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8" name="TextBox 177"/>
          <p:cNvSpPr txBox="1"/>
          <p:nvPr/>
        </p:nvSpPr>
        <p:spPr>
          <a:xfrm>
            <a:off x="2316525" y="25679400"/>
            <a:ext cx="8305800" cy="461665"/>
          </a:xfrm>
          <a:prstGeom prst="rect">
            <a:avLst/>
          </a:prstGeom>
          <a:solidFill>
            <a:srgbClr val="F0AD00"/>
          </a:solidFill>
          <a:ln w="28575"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So how much do we make?</a:t>
            </a:r>
            <a:endParaRPr kumimoji="0" lang="en-US" sz="2400" b="0" i="1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9" name="TextBox 178"/>
              <p:cNvSpPr txBox="1"/>
              <p:nvPr/>
            </p:nvSpPr>
            <p:spPr>
              <a:xfrm>
                <a:off x="2316525" y="27600487"/>
                <a:ext cx="8305800" cy="1507913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ysClr val="windowText" lastClr="00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2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6BB76D">
                        <a:lumMod val="75000"/>
                      </a:srgbClr>
                    </a:solidFill>
                    <a:effectLst/>
                    <a:uLnTx/>
                    <a:uFillTx/>
                  </a:rPr>
                  <a:t>Earning rate </a:t>
                </a:r>
                <a:r>
                  <a:rPr kumimoji="0" lang="en-US" sz="24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= (arrival rate)  x  (average price charged)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4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6BB76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𝑅</m:t>
                      </m:r>
                      <m:d>
                        <m:dPr>
                          <m:ctrlPr>
                            <a:rPr kumimoji="0" lang="en-US" sz="24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6BB76D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</m:ctrlPr>
                        </m:dPr>
                        <m:e>
                          <m:r>
                            <a:rPr kumimoji="0" lang="en-US" sz="24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6BB76D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  <m:t>𝑘</m:t>
                          </m:r>
                          <m:r>
                            <a:rPr kumimoji="0" lang="en-US" sz="24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6BB76D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  <m:t>,</m:t>
                          </m:r>
                          <m:r>
                            <a:rPr kumimoji="0" lang="en-US" sz="24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6BB76D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  <m:t>𝜆</m:t>
                          </m:r>
                          <m:r>
                            <a:rPr kumimoji="0" lang="en-US" sz="24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6BB76D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  <m:t>,</m:t>
                          </m:r>
                          <m:r>
                            <a:rPr kumimoji="0" lang="en-US" sz="24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6BB76D">
                                  <a:lumMod val="75000"/>
                                </a:srgbClr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  <m:t>𝑉</m:t>
                          </m:r>
                        </m:e>
                      </m:d>
                      <m:r>
                        <a:rPr kumimoji="0" lang="en-US" sz="24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=</m:t>
                      </m:r>
                      <m:r>
                        <a:rPr kumimoji="0" lang="en-US" sz="24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𝜆</m:t>
                      </m:r>
                      <m:r>
                        <a:rPr kumimoji="0" lang="en-US" sz="24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⋅</m:t>
                      </m:r>
                      <m:nary>
                        <m:naryPr>
                          <m:chr m:val="∑"/>
                          <m:ctrlPr>
                            <a:rPr kumimoji="0" lang="en-US" sz="24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kumimoji="0" lang="en-US" sz="24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  <m:t>𝑛</m:t>
                          </m:r>
                          <m:r>
                            <a:rPr kumimoji="0" lang="en-US" sz="24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  <m:t>=0</m:t>
                          </m:r>
                        </m:sub>
                        <m:sup>
                          <m:r>
                            <a:rPr kumimoji="0" lang="en-US" sz="24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  <m:t>𝑘</m:t>
                          </m:r>
                          <m:r>
                            <a:rPr kumimoji="0" lang="en-US" sz="24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  <m:t>−1</m:t>
                          </m:r>
                        </m:sup>
                        <m:e>
                          <m:r>
                            <a:rPr kumimoji="0" lang="en-US" sz="24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  <m:t>{</m:t>
                          </m:r>
                          <m:sSubSup>
                            <m:sSubSupPr>
                              <m:ctrlPr>
                                <a:rPr kumimoji="0" lang="en-US" sz="24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7030A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</m:ctrlPr>
                            </m:sSubSupPr>
                            <m:e>
                              <m:r>
                                <a:rPr kumimoji="0" lang="en-US" sz="24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7030A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𝜋</m:t>
                              </m:r>
                            </m:e>
                            <m:sub>
                              <m:r>
                                <a:rPr kumimoji="0" lang="en-US" sz="24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7030A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𝑛</m:t>
                              </m:r>
                            </m:sub>
                            <m:sup>
                              <m:r>
                                <a:rPr kumimoji="0" lang="en-US" sz="24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7030A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(</m:t>
                              </m:r>
                              <m:r>
                                <a:rPr kumimoji="0" lang="en-US" sz="24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7030A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𝑘</m:t>
                              </m:r>
                              <m:r>
                                <a:rPr kumimoji="0" lang="en-US" sz="2400" b="0" i="1" u="none" strike="noStrike" kern="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rgbClr val="7030A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)</m:t>
                              </m:r>
                            </m:sup>
                          </m:sSubSup>
                          <m:r>
                            <a:rPr kumimoji="0" lang="en-US" sz="24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  <m:t>⋅</m:t>
                          </m:r>
                          <m:r>
                            <a:rPr kumimoji="0" lang="en-US" sz="24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7030A0"/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  <m:t>𝑝</m:t>
                          </m:r>
                          <m:r>
                            <a:rPr kumimoji="0" lang="en-US" sz="24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7030A0"/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  <m:t>(</m:t>
                          </m:r>
                          <m:r>
                            <a:rPr kumimoji="0" lang="en-US" sz="24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7030A0"/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  <m:t>𝑛</m:t>
                          </m:r>
                          <m:r>
                            <a:rPr kumimoji="0" lang="en-US" sz="24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7030A0"/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  <m:t>)}</m:t>
                          </m:r>
                        </m:e>
                      </m:nary>
                    </m:oMath>
                  </m:oMathPara>
                </a14:m>
                <a:endParaRPr kumimoji="0" lang="en-US" sz="24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mc:Choice>
        <mc:Fallback>
          <p:sp>
            <p:nvSpPr>
              <p:cNvPr id="179" name="TextBox 17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6525" y="27600487"/>
                <a:ext cx="8305800" cy="1507913"/>
              </a:xfrm>
              <a:prstGeom prst="rect">
                <a:avLst/>
              </a:prstGeom>
              <a:blipFill rotWithShape="1">
                <a:blip r:embed="rId34"/>
                <a:stretch>
                  <a:fillRect t="-2381"/>
                </a:stretch>
              </a:blipFill>
              <a:ln w="28575">
                <a:solidFill>
                  <a:sysClr val="windowText" lastClr="00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80" name="Group 179"/>
          <p:cNvGrpSpPr/>
          <p:nvPr/>
        </p:nvGrpSpPr>
        <p:grpSpPr>
          <a:xfrm>
            <a:off x="4451057" y="26271917"/>
            <a:ext cx="4264225" cy="1200329"/>
            <a:chOff x="1369106" y="4349231"/>
            <a:chExt cx="4264225" cy="1200329"/>
          </a:xfrm>
        </p:grpSpPr>
        <p:sp>
          <p:nvSpPr>
            <p:cNvPr id="181" name="Oval 180"/>
            <p:cNvSpPr/>
            <p:nvPr/>
          </p:nvSpPr>
          <p:spPr>
            <a:xfrm>
              <a:off x="1369106" y="4711003"/>
              <a:ext cx="472667" cy="429922"/>
            </a:xfrm>
            <a:prstGeom prst="ellipse">
              <a:avLst/>
            </a:prstGeom>
            <a:noFill/>
            <a:ln w="19050" cap="flat" cmpd="thickThin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p:sp>
          <p:nvSpPr>
            <p:cNvPr id="182" name="Oval 181"/>
            <p:cNvSpPr/>
            <p:nvPr/>
          </p:nvSpPr>
          <p:spPr>
            <a:xfrm>
              <a:off x="2206548" y="4711003"/>
              <a:ext cx="472667" cy="429922"/>
            </a:xfrm>
            <a:prstGeom prst="ellipse">
              <a:avLst/>
            </a:prstGeom>
            <a:noFill/>
            <a:ln w="19050" cap="flat" cmpd="thickThin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3" name="TextBox 182"/>
                <p:cNvSpPr txBox="1"/>
                <p:nvPr/>
              </p:nvSpPr>
              <p:spPr>
                <a:xfrm>
                  <a:off x="1424637" y="4741298"/>
                  <a:ext cx="35939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18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0</m:t>
                        </m:r>
                      </m:oMath>
                    </m:oMathPara>
                  </a14:m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mc:Choice>
          <mc:Fallback xmlns="">
            <p:sp>
              <p:nvSpPr>
                <p:cNvPr id="7" name="TextBox 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24637" y="4741298"/>
                  <a:ext cx="359394" cy="369332"/>
                </a:xfrm>
                <a:prstGeom prst="rect">
                  <a:avLst/>
                </a:prstGeom>
                <a:blipFill rotWithShape="1">
                  <a:blip r:embed="rId3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4" name="Freeform 183"/>
            <p:cNvSpPr/>
            <p:nvPr/>
          </p:nvSpPr>
          <p:spPr>
            <a:xfrm>
              <a:off x="1844822" y="4770165"/>
              <a:ext cx="368201" cy="106982"/>
            </a:xfrm>
            <a:custGeom>
              <a:avLst/>
              <a:gdLst>
                <a:gd name="connsiteX0" fmla="*/ 0 w 381000"/>
                <a:gd name="connsiteY0" fmla="*/ 101599 h 111124"/>
                <a:gd name="connsiteX1" fmla="*/ 166688 w 381000"/>
                <a:gd name="connsiteY1" fmla="*/ 1587 h 111124"/>
                <a:gd name="connsiteX2" fmla="*/ 381000 w 381000"/>
                <a:gd name="connsiteY2" fmla="*/ 111124 h 111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1000" h="111124">
                  <a:moveTo>
                    <a:pt x="0" y="101599"/>
                  </a:moveTo>
                  <a:cubicBezTo>
                    <a:pt x="51594" y="50799"/>
                    <a:pt x="103188" y="0"/>
                    <a:pt x="166688" y="1587"/>
                  </a:cubicBezTo>
                  <a:cubicBezTo>
                    <a:pt x="230188" y="3174"/>
                    <a:pt x="305594" y="57149"/>
                    <a:pt x="381000" y="111124"/>
                  </a:cubicBezTo>
                </a:path>
              </a:pathLst>
            </a:custGeom>
            <a:noFill/>
            <a:ln w="25400" cap="rnd" cmpd="sng" algn="ctr">
              <a:solidFill>
                <a:sysClr val="windowText" lastClr="000000"/>
              </a:solidFill>
              <a:prstDash val="solid"/>
              <a:tailEnd type="triangle" w="lg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p:sp>
          <p:nvSpPr>
            <p:cNvPr id="185" name="Freeform 184"/>
            <p:cNvSpPr/>
            <p:nvPr/>
          </p:nvSpPr>
          <p:spPr>
            <a:xfrm rot="10800000">
              <a:off x="1842953" y="4973913"/>
              <a:ext cx="368201" cy="106982"/>
            </a:xfrm>
            <a:custGeom>
              <a:avLst/>
              <a:gdLst>
                <a:gd name="connsiteX0" fmla="*/ 0 w 381000"/>
                <a:gd name="connsiteY0" fmla="*/ 101599 h 111124"/>
                <a:gd name="connsiteX1" fmla="*/ 166688 w 381000"/>
                <a:gd name="connsiteY1" fmla="*/ 1587 h 111124"/>
                <a:gd name="connsiteX2" fmla="*/ 381000 w 381000"/>
                <a:gd name="connsiteY2" fmla="*/ 111124 h 111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1000" h="111124">
                  <a:moveTo>
                    <a:pt x="0" y="101599"/>
                  </a:moveTo>
                  <a:cubicBezTo>
                    <a:pt x="51594" y="50799"/>
                    <a:pt x="103188" y="0"/>
                    <a:pt x="166688" y="1587"/>
                  </a:cubicBezTo>
                  <a:cubicBezTo>
                    <a:pt x="230188" y="3174"/>
                    <a:pt x="305594" y="57149"/>
                    <a:pt x="381000" y="111124"/>
                  </a:cubicBezTo>
                </a:path>
              </a:pathLst>
            </a:custGeom>
            <a:noFill/>
            <a:ln w="25400" cap="rnd" cmpd="sng" algn="ctr">
              <a:solidFill>
                <a:sysClr val="windowText" lastClr="000000"/>
              </a:solidFill>
              <a:prstDash val="solid"/>
              <a:tailEnd type="triangle" w="lg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p:sp>
          <p:nvSpPr>
            <p:cNvPr id="186" name="Oval 185"/>
            <p:cNvSpPr/>
            <p:nvPr/>
          </p:nvSpPr>
          <p:spPr>
            <a:xfrm>
              <a:off x="4330141" y="4707604"/>
              <a:ext cx="472667" cy="429922"/>
            </a:xfrm>
            <a:prstGeom prst="ellipse">
              <a:avLst/>
            </a:prstGeom>
            <a:noFill/>
            <a:ln w="19050" cap="flat" cmpd="thickThin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p:sp>
          <p:nvSpPr>
            <p:cNvPr id="187" name="Oval 186"/>
            <p:cNvSpPr/>
            <p:nvPr/>
          </p:nvSpPr>
          <p:spPr>
            <a:xfrm>
              <a:off x="5160664" y="4707604"/>
              <a:ext cx="472667" cy="429922"/>
            </a:xfrm>
            <a:prstGeom prst="ellipse">
              <a:avLst/>
            </a:prstGeom>
            <a:noFill/>
            <a:ln w="19050" cap="flat" cmpd="thickThin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p:sp>
          <p:nvSpPr>
            <p:cNvPr id="188" name="Freeform 187"/>
            <p:cNvSpPr/>
            <p:nvPr/>
          </p:nvSpPr>
          <p:spPr>
            <a:xfrm>
              <a:off x="4798938" y="4766766"/>
              <a:ext cx="368201" cy="106982"/>
            </a:xfrm>
            <a:custGeom>
              <a:avLst/>
              <a:gdLst>
                <a:gd name="connsiteX0" fmla="*/ 0 w 381000"/>
                <a:gd name="connsiteY0" fmla="*/ 101599 h 111124"/>
                <a:gd name="connsiteX1" fmla="*/ 166688 w 381000"/>
                <a:gd name="connsiteY1" fmla="*/ 1587 h 111124"/>
                <a:gd name="connsiteX2" fmla="*/ 381000 w 381000"/>
                <a:gd name="connsiteY2" fmla="*/ 111124 h 111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1000" h="111124">
                  <a:moveTo>
                    <a:pt x="0" y="101599"/>
                  </a:moveTo>
                  <a:cubicBezTo>
                    <a:pt x="51594" y="50799"/>
                    <a:pt x="103188" y="0"/>
                    <a:pt x="166688" y="1587"/>
                  </a:cubicBezTo>
                  <a:cubicBezTo>
                    <a:pt x="230188" y="3174"/>
                    <a:pt x="305594" y="57149"/>
                    <a:pt x="381000" y="111124"/>
                  </a:cubicBezTo>
                </a:path>
              </a:pathLst>
            </a:custGeom>
            <a:noFill/>
            <a:ln w="25400" cap="rnd" cmpd="sng" algn="ctr">
              <a:solidFill>
                <a:sysClr val="windowText" lastClr="000000"/>
              </a:solidFill>
              <a:prstDash val="solid"/>
              <a:tailEnd type="triangle" w="lg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p:sp>
          <p:nvSpPr>
            <p:cNvPr id="189" name="Freeform 188"/>
            <p:cNvSpPr/>
            <p:nvPr/>
          </p:nvSpPr>
          <p:spPr>
            <a:xfrm rot="10800000">
              <a:off x="4797069" y="4970514"/>
              <a:ext cx="368201" cy="106982"/>
            </a:xfrm>
            <a:custGeom>
              <a:avLst/>
              <a:gdLst>
                <a:gd name="connsiteX0" fmla="*/ 0 w 381000"/>
                <a:gd name="connsiteY0" fmla="*/ 101599 h 111124"/>
                <a:gd name="connsiteX1" fmla="*/ 166688 w 381000"/>
                <a:gd name="connsiteY1" fmla="*/ 1587 h 111124"/>
                <a:gd name="connsiteX2" fmla="*/ 381000 w 381000"/>
                <a:gd name="connsiteY2" fmla="*/ 111124 h 111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81000" h="111124">
                  <a:moveTo>
                    <a:pt x="0" y="101599"/>
                  </a:moveTo>
                  <a:cubicBezTo>
                    <a:pt x="51594" y="50799"/>
                    <a:pt x="103188" y="0"/>
                    <a:pt x="166688" y="1587"/>
                  </a:cubicBezTo>
                  <a:cubicBezTo>
                    <a:pt x="230188" y="3174"/>
                    <a:pt x="305594" y="57149"/>
                    <a:pt x="381000" y="111124"/>
                  </a:cubicBezTo>
                </a:path>
              </a:pathLst>
            </a:custGeom>
            <a:noFill/>
            <a:ln w="25400" cap="rnd" cmpd="sng" algn="ctr">
              <a:solidFill>
                <a:sysClr val="windowText" lastClr="000000"/>
              </a:solidFill>
              <a:prstDash val="solid"/>
              <a:tailEnd type="triangle" w="lg" len="me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orbel"/>
                <a:ea typeface="+mn-ea"/>
                <a:cs typeface="+mn-cs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0" name="TextBox 189"/>
                <p:cNvSpPr txBox="1"/>
                <p:nvPr/>
              </p:nvSpPr>
              <p:spPr>
                <a:xfrm>
                  <a:off x="2263184" y="4741660"/>
                  <a:ext cx="35939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18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1</m:t>
                        </m:r>
                      </m:oMath>
                    </m:oMathPara>
                  </a14:m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mc:Choice>
          <mc:Fallback xmlns="">
            <p:sp>
              <p:nvSpPr>
                <p:cNvPr id="23" name="TextBox 2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3184" y="4741660"/>
                  <a:ext cx="359394" cy="369332"/>
                </a:xfrm>
                <a:prstGeom prst="rect">
                  <a:avLst/>
                </a:prstGeom>
                <a:blipFill rotWithShape="1">
                  <a:blip r:embed="rId3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1" name="TextBox 190"/>
                <p:cNvSpPr txBox="1"/>
                <p:nvPr/>
              </p:nvSpPr>
              <p:spPr>
                <a:xfrm>
                  <a:off x="4286851" y="4799454"/>
                  <a:ext cx="508280" cy="2462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10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𝑘</m:t>
                        </m:r>
                        <m:r>
                          <a:rPr kumimoji="0" lang="en-US" sz="10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−1</m:t>
                        </m:r>
                      </m:oMath>
                    </m:oMathPara>
                  </a14:m>
                  <a:endParaRPr kumimoji="0" lang="en-US" sz="10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mc:Choice>
          <mc:Fallback xmlns="">
            <p:sp>
              <p:nvSpPr>
                <p:cNvPr id="81" name="TextBox 8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86851" y="4799454"/>
                  <a:ext cx="508280" cy="246221"/>
                </a:xfrm>
                <a:prstGeom prst="rect">
                  <a:avLst/>
                </a:prstGeom>
                <a:blipFill rotWithShape="1">
                  <a:blip r:embed="rId3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2" name="TextBox 191"/>
                <p:cNvSpPr txBox="1"/>
                <p:nvPr/>
              </p:nvSpPr>
              <p:spPr>
                <a:xfrm>
                  <a:off x="5192609" y="4741660"/>
                  <a:ext cx="36452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18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𝑘</m:t>
                        </m:r>
                      </m:oMath>
                    </m:oMathPara>
                  </a14:m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mc:Choice>
          <mc:Fallback xmlns="">
            <p:sp>
              <p:nvSpPr>
                <p:cNvPr id="82" name="TextBox 8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192609" y="4741660"/>
                  <a:ext cx="364522" cy="369332"/>
                </a:xfrm>
                <a:prstGeom prst="rect">
                  <a:avLst/>
                </a:prstGeom>
                <a:blipFill rotWithShape="1">
                  <a:blip r:embed="rId3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3" name="TextBox 192"/>
                <p:cNvSpPr txBox="1"/>
                <p:nvPr/>
              </p:nvSpPr>
              <p:spPr>
                <a:xfrm>
                  <a:off x="1809437" y="4349231"/>
                  <a:ext cx="397112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1800" b="1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𝝀</m:t>
                        </m:r>
                      </m:oMath>
                    </m:oMathPara>
                  </a14:m>
                  <a:endParaRPr kumimoji="0" lang="en-US" sz="1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18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𝟏</m:t>
                        </m:r>
                      </m:oMath>
                    </m:oMathPara>
                  </a14:m>
                  <a:endParaRPr kumimoji="0" lang="en-US" sz="1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mc:Choice>
          <mc:Fallback xmlns="">
            <p:sp>
              <p:nvSpPr>
                <p:cNvPr id="82" name="TextBox 8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809437" y="4349231"/>
                  <a:ext cx="397112" cy="1200329"/>
                </a:xfrm>
                <a:prstGeom prst="rect">
                  <a:avLst/>
                </a:prstGeom>
                <a:blipFill rotWithShape="1">
                  <a:blip r:embed="rId3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4" name="TextBox 193"/>
                <p:cNvSpPr txBox="1"/>
                <p:nvPr/>
              </p:nvSpPr>
              <p:spPr>
                <a:xfrm>
                  <a:off x="4795131" y="4349231"/>
                  <a:ext cx="397112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1800" b="1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𝝀</m:t>
                        </m:r>
                      </m:oMath>
                    </m:oMathPara>
                  </a14:m>
                  <a:endParaRPr kumimoji="0" lang="en-US" sz="1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kumimoji="0" lang="en-US" sz="1800" b="1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𝟏</m:t>
                        </m:r>
                      </m:oMath>
                    </m:oMathPara>
                  </a14:m>
                  <a:endParaRPr kumimoji="0" lang="en-US" sz="1800" b="1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mc:Choice>
          <mc:Fallback xmlns="">
            <p:sp>
              <p:nvSpPr>
                <p:cNvPr id="83" name="TextBox 8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795131" y="4349231"/>
                  <a:ext cx="397112" cy="1200329"/>
                </a:xfrm>
                <a:prstGeom prst="rect">
                  <a:avLst/>
                </a:prstGeom>
                <a:blipFill rotWithShape="1">
                  <a:blip r:embed="rId4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95" name="Group 194"/>
          <p:cNvGrpSpPr/>
          <p:nvPr/>
        </p:nvGrpSpPr>
        <p:grpSpPr>
          <a:xfrm>
            <a:off x="4286444" y="27026788"/>
            <a:ext cx="4352638" cy="416169"/>
            <a:chOff x="1204493" y="5104102"/>
            <a:chExt cx="4352638" cy="41616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6" name="TextBox 195"/>
                <p:cNvSpPr txBox="1"/>
                <p:nvPr/>
              </p:nvSpPr>
              <p:spPr>
                <a:xfrm>
                  <a:off x="1204493" y="5104102"/>
                  <a:ext cx="1391950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7030A0"/>
                      </a:solidFill>
                      <a:effectLst/>
                      <a:uLnTx/>
                      <a:uFillTx/>
                    </a:rPr>
                    <a:t>$</a:t>
                  </a:r>
                  <a14:m>
                    <m:oMath xmlns:m="http://schemas.openxmlformats.org/officeDocument/2006/math">
                      <m:r>
                        <a:rPr kumimoji="0" lang="en-US" sz="14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𝑉</m:t>
                      </m:r>
                      <m:r>
                        <a:rPr kumimoji="0" lang="en-US" sz="14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−1</m:t>
                      </m:r>
                    </m:oMath>
                  </a14:m>
                  <a:endParaRPr kumimoji="0" lang="en-US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</a:endParaRPr>
                </a:p>
              </p:txBody>
            </p:sp>
          </mc:Choice>
          <mc:Fallback xmlns="">
            <p:sp>
              <p:nvSpPr>
                <p:cNvPr id="85" name="TextBox 8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204493" y="5104102"/>
                  <a:ext cx="1391950" cy="369332"/>
                </a:xfrm>
                <a:prstGeom prst="rect">
                  <a:avLst/>
                </a:prstGeom>
                <a:blipFill rotWithShape="1">
                  <a:blip r:embed="rId41"/>
                  <a:stretch>
                    <a:fillRect l="-3509" t="-8333" b="-2666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7" name="TextBox 196"/>
                <p:cNvSpPr txBox="1"/>
                <p:nvPr/>
              </p:nvSpPr>
              <p:spPr>
                <a:xfrm>
                  <a:off x="2077569" y="5107231"/>
                  <a:ext cx="109001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7030A0"/>
                      </a:solidFill>
                      <a:effectLst/>
                      <a:uLnTx/>
                      <a:uFillTx/>
                    </a:rPr>
                    <a:t>$</a:t>
                  </a:r>
                  <a14:m>
                    <m:oMath xmlns:m="http://schemas.openxmlformats.org/officeDocument/2006/math">
                      <m:r>
                        <a:rPr kumimoji="0" lang="en-US" sz="14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𝑉</m:t>
                      </m:r>
                      <m:r>
                        <a:rPr kumimoji="0" lang="en-US" sz="14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−2</m:t>
                      </m:r>
                    </m:oMath>
                  </a14:m>
                  <a:endParaRPr kumimoji="0" lang="en-US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</a:endParaRPr>
                </a:p>
              </p:txBody>
            </p:sp>
          </mc:Choice>
          <mc:Fallback xmlns="">
            <p:sp>
              <p:nvSpPr>
                <p:cNvPr id="86" name="TextBox 8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77569" y="5107231"/>
                  <a:ext cx="1090018" cy="369332"/>
                </a:xfrm>
                <a:prstGeom prst="rect">
                  <a:avLst/>
                </a:prstGeom>
                <a:blipFill rotWithShape="1">
                  <a:blip r:embed="rId42"/>
                  <a:stretch>
                    <a:fillRect l="-4469" t="-8197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8" name="TextBox 197"/>
                <p:cNvSpPr txBox="1"/>
                <p:nvPr/>
              </p:nvSpPr>
              <p:spPr>
                <a:xfrm>
                  <a:off x="4149083" y="5150939"/>
                  <a:ext cx="140804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7030A0"/>
                      </a:solidFill>
                      <a:effectLst/>
                      <a:uLnTx/>
                      <a:uFillTx/>
                    </a:rPr>
                    <a:t>$</a:t>
                  </a:r>
                  <a14:m>
                    <m:oMath xmlns:m="http://schemas.openxmlformats.org/officeDocument/2006/math">
                      <m:r>
                        <a:rPr kumimoji="0" lang="en-US" sz="10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𝑉</m:t>
                      </m:r>
                      <m:r>
                        <a:rPr kumimoji="0" lang="en-US" sz="10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−</m:t>
                      </m:r>
                      <m:r>
                        <a:rPr kumimoji="0" lang="en-US" sz="10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𝑘</m:t>
                      </m:r>
                      <m:r>
                        <a:rPr kumimoji="0" lang="en-US" sz="10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−2</m:t>
                      </m:r>
                    </m:oMath>
                  </a14:m>
                  <a:r>
                    <a:rPr kumimoji="0" lang="en-US" sz="1000" b="0" i="0" u="none" strike="noStrike" kern="0" cap="none" spc="0" normalizeH="0" baseline="0" noProof="0" dirty="0" smtClean="0">
                      <a:ln>
                        <a:noFill/>
                      </a:ln>
                      <a:solidFill>
                        <a:srgbClr val="7030A0"/>
                      </a:solidFill>
                      <a:effectLst/>
                      <a:uLnTx/>
                      <a:uFillTx/>
                    </a:rPr>
                    <a:t> </a:t>
                  </a:r>
                </a:p>
              </p:txBody>
            </p:sp>
          </mc:Choice>
          <mc:Fallback xmlns="">
            <p:sp>
              <p:nvSpPr>
                <p:cNvPr id="87" name="TextBox 8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149083" y="5150939"/>
                  <a:ext cx="1408048" cy="369332"/>
                </a:xfrm>
                <a:prstGeom prst="rect">
                  <a:avLst/>
                </a:prstGeom>
                <a:blipFill rotWithShape="1">
                  <a:blip r:embed="rId43"/>
                  <a:stretch>
                    <a:fillRect l="-3463" t="-8197" b="-2459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99" name="Oval 198"/>
          <p:cNvSpPr/>
          <p:nvPr/>
        </p:nvSpPr>
        <p:spPr>
          <a:xfrm>
            <a:off x="6324507" y="26821364"/>
            <a:ext cx="114300" cy="104775"/>
          </a:xfrm>
          <a:prstGeom prst="ellipse">
            <a:avLst/>
          </a:prstGeom>
          <a:noFill/>
          <a:ln w="48000" cap="flat" cmpd="thickThin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00" name="Oval 199"/>
          <p:cNvSpPr/>
          <p:nvPr/>
        </p:nvSpPr>
        <p:spPr>
          <a:xfrm>
            <a:off x="6505482" y="26821364"/>
            <a:ext cx="114300" cy="104775"/>
          </a:xfrm>
          <a:prstGeom prst="ellipse">
            <a:avLst/>
          </a:prstGeom>
          <a:noFill/>
          <a:ln w="48000" cap="flat" cmpd="thickThin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01" name="Oval 200"/>
          <p:cNvSpPr/>
          <p:nvPr/>
        </p:nvSpPr>
        <p:spPr>
          <a:xfrm>
            <a:off x="6695982" y="26821364"/>
            <a:ext cx="114300" cy="104775"/>
          </a:xfrm>
          <a:prstGeom prst="ellipse">
            <a:avLst/>
          </a:prstGeom>
          <a:noFill/>
          <a:ln w="48000" cap="flat" cmpd="thickThin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02" name="Freeform 201"/>
          <p:cNvSpPr/>
          <p:nvPr/>
        </p:nvSpPr>
        <p:spPr>
          <a:xfrm>
            <a:off x="5761166" y="26702286"/>
            <a:ext cx="368201" cy="106982"/>
          </a:xfrm>
          <a:custGeom>
            <a:avLst/>
            <a:gdLst>
              <a:gd name="connsiteX0" fmla="*/ 0 w 381000"/>
              <a:gd name="connsiteY0" fmla="*/ 101599 h 111124"/>
              <a:gd name="connsiteX1" fmla="*/ 166688 w 381000"/>
              <a:gd name="connsiteY1" fmla="*/ 1587 h 111124"/>
              <a:gd name="connsiteX2" fmla="*/ 381000 w 381000"/>
              <a:gd name="connsiteY2" fmla="*/ 111124 h 111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1000" h="111124">
                <a:moveTo>
                  <a:pt x="0" y="101599"/>
                </a:moveTo>
                <a:cubicBezTo>
                  <a:pt x="51594" y="50799"/>
                  <a:pt x="103188" y="0"/>
                  <a:pt x="166688" y="1587"/>
                </a:cubicBezTo>
                <a:cubicBezTo>
                  <a:pt x="230188" y="3174"/>
                  <a:pt x="305594" y="57149"/>
                  <a:pt x="381000" y="111124"/>
                </a:cubicBezTo>
              </a:path>
            </a:pathLst>
          </a:custGeom>
          <a:noFill/>
          <a:ln w="25400" cap="rnd" cmpd="sng" algn="ctr">
            <a:solidFill>
              <a:sysClr val="windowText" lastClr="000000"/>
            </a:solidFill>
            <a:prstDash val="solid"/>
            <a:tailEnd type="triangle" w="lg" len="me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03" name="Freeform 202"/>
          <p:cNvSpPr/>
          <p:nvPr/>
        </p:nvSpPr>
        <p:spPr>
          <a:xfrm rot="10800000">
            <a:off x="5759297" y="26906034"/>
            <a:ext cx="368201" cy="106982"/>
          </a:xfrm>
          <a:custGeom>
            <a:avLst/>
            <a:gdLst>
              <a:gd name="connsiteX0" fmla="*/ 0 w 381000"/>
              <a:gd name="connsiteY0" fmla="*/ 101599 h 111124"/>
              <a:gd name="connsiteX1" fmla="*/ 166688 w 381000"/>
              <a:gd name="connsiteY1" fmla="*/ 1587 h 111124"/>
              <a:gd name="connsiteX2" fmla="*/ 381000 w 381000"/>
              <a:gd name="connsiteY2" fmla="*/ 111124 h 111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1000" h="111124">
                <a:moveTo>
                  <a:pt x="0" y="101599"/>
                </a:moveTo>
                <a:cubicBezTo>
                  <a:pt x="51594" y="50799"/>
                  <a:pt x="103188" y="0"/>
                  <a:pt x="166688" y="1587"/>
                </a:cubicBezTo>
                <a:cubicBezTo>
                  <a:pt x="230188" y="3174"/>
                  <a:pt x="305594" y="57149"/>
                  <a:pt x="381000" y="111124"/>
                </a:cubicBezTo>
              </a:path>
            </a:pathLst>
          </a:custGeom>
          <a:noFill/>
          <a:ln w="25400" cap="rnd" cmpd="sng" algn="ctr">
            <a:solidFill>
              <a:sysClr val="windowText" lastClr="000000"/>
            </a:solidFill>
            <a:prstDash val="solid"/>
            <a:tailEnd type="triangle" w="lg" len="me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04" name="Freeform 203"/>
          <p:cNvSpPr/>
          <p:nvPr/>
        </p:nvSpPr>
        <p:spPr>
          <a:xfrm>
            <a:off x="7043891" y="26692851"/>
            <a:ext cx="368201" cy="106982"/>
          </a:xfrm>
          <a:custGeom>
            <a:avLst/>
            <a:gdLst>
              <a:gd name="connsiteX0" fmla="*/ 0 w 381000"/>
              <a:gd name="connsiteY0" fmla="*/ 101599 h 111124"/>
              <a:gd name="connsiteX1" fmla="*/ 166688 w 381000"/>
              <a:gd name="connsiteY1" fmla="*/ 1587 h 111124"/>
              <a:gd name="connsiteX2" fmla="*/ 381000 w 381000"/>
              <a:gd name="connsiteY2" fmla="*/ 111124 h 111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1000" h="111124">
                <a:moveTo>
                  <a:pt x="0" y="101599"/>
                </a:moveTo>
                <a:cubicBezTo>
                  <a:pt x="51594" y="50799"/>
                  <a:pt x="103188" y="0"/>
                  <a:pt x="166688" y="1587"/>
                </a:cubicBezTo>
                <a:cubicBezTo>
                  <a:pt x="230188" y="3174"/>
                  <a:pt x="305594" y="57149"/>
                  <a:pt x="381000" y="111124"/>
                </a:cubicBezTo>
              </a:path>
            </a:pathLst>
          </a:custGeom>
          <a:noFill/>
          <a:ln w="25400" cap="rnd" cmpd="sng" algn="ctr">
            <a:solidFill>
              <a:sysClr val="windowText" lastClr="000000"/>
            </a:solidFill>
            <a:prstDash val="solid"/>
            <a:tailEnd type="triangle" w="lg" len="me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05" name="Freeform 204"/>
          <p:cNvSpPr/>
          <p:nvPr/>
        </p:nvSpPr>
        <p:spPr>
          <a:xfrm rot="10800000">
            <a:off x="7042022" y="26896599"/>
            <a:ext cx="368201" cy="106982"/>
          </a:xfrm>
          <a:custGeom>
            <a:avLst/>
            <a:gdLst>
              <a:gd name="connsiteX0" fmla="*/ 0 w 381000"/>
              <a:gd name="connsiteY0" fmla="*/ 101599 h 111124"/>
              <a:gd name="connsiteX1" fmla="*/ 166688 w 381000"/>
              <a:gd name="connsiteY1" fmla="*/ 1587 h 111124"/>
              <a:gd name="connsiteX2" fmla="*/ 381000 w 381000"/>
              <a:gd name="connsiteY2" fmla="*/ 111124 h 1111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1000" h="111124">
                <a:moveTo>
                  <a:pt x="0" y="101599"/>
                </a:moveTo>
                <a:cubicBezTo>
                  <a:pt x="51594" y="50799"/>
                  <a:pt x="103188" y="0"/>
                  <a:pt x="166688" y="1587"/>
                </a:cubicBezTo>
                <a:cubicBezTo>
                  <a:pt x="230188" y="3174"/>
                  <a:pt x="305594" y="57149"/>
                  <a:pt x="381000" y="111124"/>
                </a:cubicBezTo>
              </a:path>
            </a:pathLst>
          </a:custGeom>
          <a:noFill/>
          <a:ln w="25400" cap="rnd" cmpd="sng" algn="ctr">
            <a:solidFill>
              <a:sysClr val="windowText" lastClr="000000"/>
            </a:solidFill>
            <a:prstDash val="solid"/>
            <a:tailEnd type="triangle" w="lg" len="me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6" name="TextBox 205"/>
              <p:cNvSpPr txBox="1"/>
              <p:nvPr/>
            </p:nvSpPr>
            <p:spPr>
              <a:xfrm>
                <a:off x="5743482" y="26271917"/>
                <a:ext cx="397112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1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𝝀</m:t>
                      </m:r>
                    </m:oMath>
                  </m:oMathPara>
                </a14:m>
                <a:endPara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mc:Choice>
        <mc:Fallback>
          <p:sp>
            <p:nvSpPr>
              <p:cNvPr id="206" name="TextBox 20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43482" y="26271917"/>
                <a:ext cx="397112" cy="1200329"/>
              </a:xfrm>
              <a:prstGeom prst="rect">
                <a:avLst/>
              </a:prstGeom>
              <a:blipFill rotWithShape="1">
                <a:blip r:embed="rId4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7" name="TextBox 206"/>
              <p:cNvSpPr txBox="1"/>
              <p:nvPr/>
            </p:nvSpPr>
            <p:spPr>
              <a:xfrm>
                <a:off x="7022770" y="26271917"/>
                <a:ext cx="397112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1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𝝀</m:t>
                      </m:r>
                    </m:oMath>
                  </m:oMathPara>
                </a14:m>
                <a:endPara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1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𝟏</m:t>
                      </m:r>
                    </m:oMath>
                  </m:oMathPara>
                </a14:m>
                <a:endParaRPr kumimoji="0" lang="en-US" sz="1800" b="1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mc:Choice>
        <mc:Fallback>
          <p:sp>
            <p:nvSpPr>
              <p:cNvPr id="207" name="TextBox 20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22770" y="26271917"/>
                <a:ext cx="397112" cy="1200329"/>
              </a:xfrm>
              <a:prstGeom prst="rect">
                <a:avLst/>
              </a:prstGeom>
              <a:blipFill rotWithShape="1">
                <a:blip r:embed="rId4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9" name="TextBox 208"/>
          <p:cNvSpPr txBox="1"/>
          <p:nvPr/>
        </p:nvSpPr>
        <p:spPr>
          <a:xfrm>
            <a:off x="3067244" y="27012069"/>
            <a:ext cx="12869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</a:rPr>
              <a:t>Price charged: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3143444" y="26334918"/>
            <a:ext cx="128694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</a:rPr>
              <a:t>Probability: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11" name="TextBox 210"/>
              <p:cNvSpPr txBox="1"/>
              <p:nvPr/>
            </p:nvSpPr>
            <p:spPr>
              <a:xfrm>
                <a:off x="3850519" y="26277332"/>
                <a:ext cx="5857406" cy="3629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r>
                      <a:rPr kumimoji="0" lang="en-US" sz="1400" b="0" i="1" u="none" strike="noStrike" kern="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Cambria Math"/>
                      </a:rPr>
                      <m:t>                </m:t>
                    </m:r>
                    <m:sSubSup>
                      <m:sSubSupPr>
                        <m:ctrlPr>
                          <a:rPr kumimoji="0" lang="en-US" sz="14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</m:ctrlPr>
                      </m:sSubSupPr>
                      <m:e>
                        <m:r>
                          <a:rPr kumimoji="0" lang="en-US" sz="14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𝜋</m:t>
                        </m:r>
                      </m:e>
                      <m:sub>
                        <m:r>
                          <a:rPr kumimoji="0" lang="en-US" sz="14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0</m:t>
                        </m:r>
                      </m:sub>
                      <m:sup>
                        <m:r>
                          <a:rPr kumimoji="0" lang="en-US" sz="14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(</m:t>
                        </m:r>
                        <m:r>
                          <a:rPr kumimoji="0" lang="en-US" sz="14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𝑘</m:t>
                        </m:r>
                        <m:r>
                          <a:rPr kumimoji="0" lang="en-US" sz="14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</a:rPr>
                  <a:t>        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sz="1400" b="0" i="1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</m:ctrlPr>
                      </m:sSubSupPr>
                      <m:e>
                        <m:r>
                          <a:rPr kumimoji="0" lang="en-US" sz="1400" b="0" i="1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𝜋</m:t>
                        </m:r>
                      </m:e>
                      <m:sub>
                        <m:r>
                          <a:rPr kumimoji="0" lang="en-US" sz="14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1</m:t>
                        </m:r>
                      </m:sub>
                      <m:sup>
                        <m:r>
                          <a:rPr kumimoji="0" lang="en-US" sz="1400" b="0" i="1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(</m:t>
                        </m:r>
                        <m:r>
                          <a:rPr kumimoji="0" lang="en-US" sz="1400" b="0" i="1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𝑘</m:t>
                        </m:r>
                        <m:r>
                          <a:rPr kumimoji="0" lang="en-US" sz="1400" b="0" i="1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</a:rPr>
                  <a:t>                                           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sz="1400" b="0" i="1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</m:ctrlPr>
                      </m:sSubSupPr>
                      <m:e>
                        <m:r>
                          <a:rPr kumimoji="0" lang="en-US" sz="1400" b="0" i="1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𝜋</m:t>
                        </m:r>
                      </m:e>
                      <m:sub>
                        <m:r>
                          <a:rPr kumimoji="0" lang="en-US" sz="14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𝑘</m:t>
                        </m:r>
                        <m:r>
                          <a:rPr kumimoji="0" lang="en-US" sz="1400" b="0" i="1" u="none" strike="noStrike" kern="0" cap="none" spc="0" normalizeH="0" baseline="0" noProof="0" dirty="0" smtClean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−1</m:t>
                        </m:r>
                      </m:sub>
                      <m:sup>
                        <m:r>
                          <a:rPr kumimoji="0" lang="en-US" sz="1400" b="0" i="1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(</m:t>
                        </m:r>
                        <m:r>
                          <a:rPr kumimoji="0" lang="en-US" sz="1400" b="0" i="1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𝑘</m:t>
                        </m:r>
                        <m:r>
                          <a:rPr kumimoji="0" lang="en-US" sz="1400" b="0" i="1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</a:rPr>
                  <a:t>               </a:t>
                </a:r>
              </a:p>
            </p:txBody>
          </p:sp>
        </mc:Choice>
        <mc:Fallback>
          <p:sp>
            <p:nvSpPr>
              <p:cNvPr id="211" name="TextBox 2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50519" y="26277332"/>
                <a:ext cx="5857406" cy="362920"/>
              </a:xfrm>
              <a:prstGeom prst="rect">
                <a:avLst/>
              </a:prstGeom>
              <a:blipFill rotWithShape="1">
                <a:blip r:embed="rId46"/>
                <a:stretch>
                  <a:fillRect b="-16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2" name="TextBox 211"/>
              <p:cNvSpPr txBox="1"/>
              <p:nvPr/>
            </p:nvSpPr>
            <p:spPr>
              <a:xfrm>
                <a:off x="7650525" y="29577268"/>
                <a:ext cx="2214981" cy="369332"/>
              </a:xfrm>
              <a:prstGeom prst="rect">
                <a:avLst/>
              </a:prstGeom>
              <a:noFill/>
              <a:ln w="28575">
                <a:solidFill>
                  <a:srgbClr val="E66C7D">
                    <a:lumMod val="50000"/>
                  </a:srgb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Cambria Math"/>
                          <a:cs typeface="Arial" pitchFamily="34" charset="0"/>
                        </a:rPr>
                        <m:t>𝑝</m:t>
                      </m:r>
                      <m:d>
                        <m:dPr>
                          <m:ctrlPr>
                            <a:rPr kumimoji="0" lang="en-US" sz="1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7030A0"/>
                              </a:solidFill>
                              <a:effectLst/>
                              <a:uLnTx/>
                              <a:uFillTx/>
                              <a:latin typeface="Cambria Math"/>
                              <a:cs typeface="Arial" pitchFamily="34" charset="0"/>
                            </a:rPr>
                          </m:ctrlPr>
                        </m:dPr>
                        <m:e>
                          <m:r>
                            <a:rPr kumimoji="0" lang="en-US" sz="1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7030A0"/>
                              </a:solidFill>
                              <a:effectLst/>
                              <a:uLnTx/>
                              <a:uFillTx/>
                              <a:latin typeface="Cambria Math"/>
                              <a:cs typeface="Arial" pitchFamily="34" charset="0"/>
                            </a:rPr>
                            <m:t>𝑛</m:t>
                          </m:r>
                        </m:e>
                      </m:d>
                      <m:r>
                        <a:rPr kumimoji="0" lang="en-US" sz="18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Cambria Math"/>
                          <a:cs typeface="Arial" pitchFamily="34" charset="0"/>
                        </a:rPr>
                        <m:t>=</m:t>
                      </m:r>
                      <m:r>
                        <a:rPr kumimoji="0" lang="en-US" sz="18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Cambria Math"/>
                          <a:cs typeface="Arial" pitchFamily="34" charset="0"/>
                        </a:rPr>
                        <m:t>𝑉</m:t>
                      </m:r>
                      <m:r>
                        <a:rPr kumimoji="0" lang="en-US" sz="18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Cambria Math"/>
                          <a:cs typeface="Arial" pitchFamily="34" charset="0"/>
                        </a:rPr>
                        <m:t>−(</m:t>
                      </m:r>
                      <m:r>
                        <a:rPr kumimoji="0" lang="en-US" sz="18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Cambria Math"/>
                          <a:cs typeface="Arial" pitchFamily="34" charset="0"/>
                        </a:rPr>
                        <m:t>𝑛</m:t>
                      </m:r>
                      <m:r>
                        <a:rPr kumimoji="0" lang="en-US" sz="18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Cambria Math"/>
                          <a:cs typeface="Arial" pitchFamily="34" charset="0"/>
                        </a:rPr>
                        <m:t>+1)</m:t>
                      </m:r>
                    </m:oMath>
                  </m:oMathPara>
                </a14:m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212" name="TextBox 2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0525" y="29577268"/>
                <a:ext cx="2214981" cy="369332"/>
              </a:xfrm>
              <a:prstGeom prst="rect">
                <a:avLst/>
              </a:prstGeom>
              <a:blipFill rotWithShape="1">
                <a:blip r:embed="rId47"/>
                <a:stretch>
                  <a:fillRect b="-7576"/>
                </a:stretch>
              </a:blipFill>
              <a:ln w="28575">
                <a:solidFill>
                  <a:srgbClr val="E66C7D">
                    <a:lumMod val="50000"/>
                  </a:srgb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3" name="Straight Arrow Connector 212"/>
          <p:cNvCxnSpPr/>
          <p:nvPr/>
        </p:nvCxnSpPr>
        <p:spPr>
          <a:xfrm flipV="1">
            <a:off x="6745306" y="28803600"/>
            <a:ext cx="448019" cy="838971"/>
          </a:xfrm>
          <a:prstGeom prst="straightConnector1">
            <a:avLst/>
          </a:prstGeom>
          <a:noFill/>
          <a:ln w="28575" cap="rnd" cmpd="sng" algn="ctr">
            <a:solidFill>
              <a:srgbClr val="E66C7D">
                <a:lumMod val="50000"/>
              </a:srgbClr>
            </a:solidFill>
            <a:prstDash val="solid"/>
            <a:headEnd type="none" w="med" len="med"/>
            <a:tailEnd type="triangle" w="med" len="med"/>
          </a:ln>
          <a:effectLst/>
        </p:spPr>
      </p:cxnSp>
      <p:cxnSp>
        <p:nvCxnSpPr>
          <p:cNvPr id="214" name="Straight Arrow Connector 213"/>
          <p:cNvCxnSpPr>
            <a:stCxn id="212" idx="0"/>
          </p:cNvCxnSpPr>
          <p:nvPr/>
        </p:nvCxnSpPr>
        <p:spPr>
          <a:xfrm flipH="1" flipV="1">
            <a:off x="8119924" y="28803600"/>
            <a:ext cx="638092" cy="773668"/>
          </a:xfrm>
          <a:prstGeom prst="straightConnector1">
            <a:avLst/>
          </a:prstGeom>
          <a:noFill/>
          <a:ln w="28575" cap="rnd" cmpd="sng" algn="ctr">
            <a:solidFill>
              <a:srgbClr val="E66C7D">
                <a:lumMod val="50000"/>
              </a:srgbClr>
            </a:solidFill>
            <a:prstDash val="solid"/>
            <a:headEnd type="none" w="med" len="med"/>
            <a:tailEnd type="triangle" w="med" len="med"/>
          </a:ln>
          <a:effectLst/>
        </p:spPr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15" name="TextBox 214"/>
              <p:cNvSpPr txBox="1"/>
              <p:nvPr/>
            </p:nvSpPr>
            <p:spPr>
              <a:xfrm>
                <a:off x="3151093" y="29317094"/>
                <a:ext cx="3595647" cy="705706"/>
              </a:xfrm>
              <a:prstGeom prst="rect">
                <a:avLst/>
              </a:prstGeom>
              <a:noFill/>
              <a:ln w="28575">
                <a:solidFill>
                  <a:srgbClr val="E66C7D">
                    <a:lumMod val="50000"/>
                  </a:srgbClr>
                </a:solidFill>
              </a:ln>
            </p:spPr>
            <p:txBody>
              <a:bodyPr wrap="squar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kumimoji="0" lang="en-US" sz="1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LnTx/>
                            <a:uFillTx/>
                            <a:latin typeface="Cambria Math"/>
                            <a:cs typeface="Arial" pitchFamily="34" charset="0"/>
                          </a:rPr>
                        </m:ctrlPr>
                      </m:sSubSupPr>
                      <m:e>
                        <m:r>
                          <a:rPr kumimoji="0" lang="en-US" sz="1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LnTx/>
                            <a:uFillTx/>
                            <a:latin typeface="Cambria Math"/>
                            <a:cs typeface="Arial" pitchFamily="34" charset="0"/>
                          </a:rPr>
                          <m:t>𝜋</m:t>
                        </m:r>
                      </m:e>
                      <m:sub>
                        <m:r>
                          <a:rPr kumimoji="0" lang="en-US" sz="1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LnTx/>
                            <a:uFillTx/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  <m:sup>
                        <m:r>
                          <a:rPr kumimoji="0" lang="en-US" sz="1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LnTx/>
                            <a:uFillTx/>
                            <a:latin typeface="Cambria Math"/>
                            <a:cs typeface="Arial" pitchFamily="34" charset="0"/>
                          </a:rPr>
                          <m:t>(</m:t>
                        </m:r>
                        <m:r>
                          <a:rPr kumimoji="0" lang="en-US" sz="1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LnTx/>
                            <a:uFillTx/>
                            <a:latin typeface="Cambria Math"/>
                            <a:cs typeface="Arial" pitchFamily="34" charset="0"/>
                          </a:rPr>
                          <m:t>𝑘</m:t>
                        </m:r>
                        <m:r>
                          <a:rPr kumimoji="0" lang="en-US" sz="1800" b="0" i="1" u="none" strike="noStrike" kern="0" cap="none" spc="0" normalizeH="0" baseline="0" noProof="0" smtClean="0">
                            <a:ln>
                              <a:noFill/>
                            </a:ln>
                            <a:solidFill>
                              <a:srgbClr val="7030A0"/>
                            </a:solidFill>
                            <a:effectLst/>
                            <a:uLnTx/>
                            <a:uFillTx/>
                            <a:latin typeface="Cambria Math"/>
                            <a:cs typeface="Arial" pitchFamily="34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: Probability that a new arrival sees state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Cambria Math"/>
                        <a:cs typeface="Arial" pitchFamily="34" charset="0"/>
                      </a:rPr>
                      <m:t>𝑛</m:t>
                    </m:r>
                  </m:oMath>
                </a14:m>
                <a:r>
                  <a: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rgbClr val="7030A0"/>
                    </a:solidFill>
                    <a:effectLst/>
                    <a:uLnTx/>
                    <a:uFillTx/>
                    <a:latin typeface="Arial" pitchFamily="34" charset="0"/>
                    <a:cs typeface="Arial" pitchFamily="34" charset="0"/>
                  </a:rPr>
                  <a:t>, given a cutoff of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Cambria Math"/>
                        <a:cs typeface="Arial" pitchFamily="34" charset="0"/>
                      </a:rPr>
                      <m:t>𝑘</m:t>
                    </m:r>
                  </m:oMath>
                </a14:m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rgbClr val="7030A0"/>
                  </a:solidFill>
                  <a:effectLst/>
                  <a:uLnTx/>
                  <a:uFillTx/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>
          <p:sp>
            <p:nvSpPr>
              <p:cNvPr id="215" name="TextBox 2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1093" y="29317094"/>
                <a:ext cx="3595647" cy="705706"/>
              </a:xfrm>
              <a:prstGeom prst="rect">
                <a:avLst/>
              </a:prstGeom>
              <a:blipFill rotWithShape="1">
                <a:blip r:embed="rId48"/>
                <a:stretch>
                  <a:fillRect l="-1176" r="-2017" b="-9917"/>
                </a:stretch>
              </a:blipFill>
              <a:ln w="28575">
                <a:solidFill>
                  <a:srgbClr val="E66C7D">
                    <a:lumMod val="50000"/>
                  </a:srgbClr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0" name="Content Placeholder 2"/>
              <p:cNvSpPr txBox="1">
                <a:spLocks/>
              </p:cNvSpPr>
              <p:nvPr/>
            </p:nvSpPr>
            <p:spPr>
              <a:xfrm>
                <a:off x="14935200" y="6096000"/>
                <a:ext cx="8229600" cy="5334000"/>
              </a:xfrm>
              <a:prstGeom prst="rect">
                <a:avLst/>
              </a:prstGeom>
            </p:spPr>
            <p:txBody>
              <a:bodyPr vert="horz" lIns="54864" tIns="91440" rtlCol="0">
                <a:normAutofit fontScale="40000" lnSpcReduction="20000"/>
              </a:bodyPr>
              <a:lstStyle>
                <a:lvl1pPr marL="438912" indent="-320040" algn="l" rtl="0" eaLnBrk="1" latinLnBrk="0" hangingPunct="1">
                  <a:spcBef>
                    <a:spcPts val="0"/>
                  </a:spcBef>
                  <a:buClr>
                    <a:schemeClr val="accent1"/>
                  </a:buClr>
                  <a:buSzPct val="80000"/>
                  <a:buFont typeface="Wingdings 2"/>
                  <a:buChar char=""/>
                  <a:defRPr kumimoji="0"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31520" indent="-27432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/>
                  <a:buChar char=""/>
                  <a:defRPr kumimoji="0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96696" indent="-228600" algn="l" rtl="0" eaLnBrk="1" latinLnBrk="0" hangingPunct="1">
                  <a:spcBef>
                    <a:spcPct val="20000"/>
                  </a:spcBef>
                  <a:buClr>
                    <a:schemeClr val="accent3"/>
                  </a:buClr>
                  <a:buFont typeface="Arial"/>
                  <a:buChar char="▪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16152" indent="-182880" algn="l" rtl="0" eaLnBrk="1" latinLnBrk="0" hangingPunct="1">
                  <a:spcBef>
                    <a:spcPct val="20000"/>
                  </a:spcBef>
                  <a:buClr>
                    <a:schemeClr val="accent4"/>
                  </a:buClr>
                  <a:buFont typeface="Arial"/>
                  <a:buChar char="▪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26464" indent="-182880" algn="l" rtl="0" eaLnBrk="1" latinLnBrk="0" hangingPunct="1">
                  <a:spcBef>
                    <a:spcPct val="20000"/>
                  </a:spcBef>
                  <a:buClr>
                    <a:schemeClr val="accent5"/>
                  </a:buClr>
                  <a:buFont typeface="Wingdings 3"/>
                  <a:buChar char=""/>
                  <a:defRPr kumimoji="0" lang="en-US" sz="20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27632" indent="-182880" algn="l" rtl="0" eaLnBrk="1" latinLnBrk="0" hangingPunct="1">
                  <a:spcBef>
                    <a:spcPct val="20000"/>
                  </a:spcBef>
                  <a:buClr>
                    <a:schemeClr val="accent6"/>
                  </a:buClr>
                  <a:buSzPct val="100000"/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80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Wingdings 2"/>
                  <a:buChar char="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29968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Font typeface="Wingdings 2" pitchFamily="18" charset="2"/>
                  <a:buChar char="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31136" indent="-182880" algn="l" rtl="0" eaLnBrk="1" latinLnBrk="0" hangingPunct="1">
                  <a:spcBef>
                    <a:spcPct val="20000"/>
                  </a:spcBef>
                  <a:buClr>
                    <a:schemeClr val="accent3"/>
                  </a:buClr>
                  <a:buFont typeface="Wingdings 2" pitchFamily="18" charset="2"/>
                  <a:buChar char=""/>
                  <a:defRPr kumimoji="0" sz="18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:pPr marL="438912" marR="0" lvl="0" indent="-32004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Char char=""/>
                  <a:tabLst/>
                  <a:defRPr/>
                </a:pPr>
                <a:endParaRPr kumimoji="0" lang="en-US" sz="8000" b="1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</a:endParaRPr>
              </a:p>
              <a:p>
                <a:pPr marL="438912" marR="0" lvl="0" indent="-32004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Char char=""/>
                  <a:tabLst/>
                  <a:defRPr/>
                </a:pPr>
                <a:r>
                  <a:rPr kumimoji="0" lang="en-US" sz="8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</a:rPr>
                  <a:t>INPUTS: </a:t>
                </a:r>
                <a:r>
                  <a:rPr kumimoji="0" lang="en-US" sz="80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</a:rPr>
                  <a:t>fixed </a:t>
                </a:r>
                <a14:m>
                  <m:oMath xmlns:m="http://schemas.openxmlformats.org/officeDocument/2006/math">
                    <m:r>
                      <a:rPr kumimoji="0" lang="en-US" sz="8000" b="0" i="1" u="none" strike="noStrike" kern="1200" cap="none" spc="0" normalizeH="0" baseline="0" noProof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/>
                      </a:rPr>
                      <m:t>𝜆</m:t>
                    </m:r>
                  </m:oMath>
                </a14:m>
                <a:r>
                  <a:rPr kumimoji="0" lang="en-US" sz="80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</a:rPr>
                  <a:t> and </a:t>
                </a:r>
                <a14:m>
                  <m:oMath xmlns:m="http://schemas.openxmlformats.org/officeDocument/2006/math">
                    <m:r>
                      <a:rPr kumimoji="0" lang="en-US" sz="8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/>
                      </a:rPr>
                      <m:t>𝑉</m:t>
                    </m:r>
                  </m:oMath>
                </a14:m>
                <a:r>
                  <a:rPr kumimoji="0" lang="en-US" sz="80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</a:rPr>
                  <a:t> </a:t>
                </a:r>
              </a:p>
              <a:p>
                <a:pPr marL="118872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None/>
                  <a:tabLst/>
                  <a:defRPr/>
                </a:pPr>
                <a:endParaRPr kumimoji="0" lang="en-US" sz="80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</a:endParaRPr>
              </a:p>
              <a:p>
                <a:pPr marL="118872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None/>
                  <a:tabLst/>
                  <a:defRPr/>
                </a:pPr>
                <a:endParaRPr kumimoji="0" lang="en-US" sz="80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</a:endParaRPr>
              </a:p>
              <a:p>
                <a:pPr marL="438912" marR="0" lvl="0" indent="-32004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Char char=""/>
                  <a:tabLst/>
                  <a:defRPr/>
                </a:pPr>
                <a:r>
                  <a:rPr kumimoji="0" lang="en-US" sz="8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</a:rPr>
                  <a:t>OBJECTIVE: </a:t>
                </a:r>
                <a:r>
                  <a:rPr kumimoji="0" lang="en-US" sz="80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</a:rPr>
                  <a:t>Find cutoff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en-US" sz="8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</m:ctrlPr>
                      </m:sSupPr>
                      <m:e>
                        <m:r>
                          <a:rPr kumimoji="0" lang="en-US" sz="8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𝑘</m:t>
                        </m:r>
                      </m:e>
                      <m:sup>
                        <m:r>
                          <a:rPr kumimoji="0" lang="en-US" sz="80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</a:rPr>
                          <m:t>∗</m:t>
                        </m:r>
                      </m:sup>
                    </m:sSup>
                  </m:oMath>
                </a14:m>
                <a:r>
                  <a:rPr kumimoji="0" lang="en-US" sz="80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</a:rPr>
                  <a:t> </a:t>
                </a:r>
                <a:r>
                  <a:rPr kumimoji="0" lang="en-US" sz="80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</a:rPr>
                  <a:t> to maximize the</a:t>
                </a:r>
              </a:p>
              <a:p>
                <a:pPr marL="118872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None/>
                  <a:tabLst/>
                  <a:defRPr/>
                </a:pPr>
                <a:r>
                  <a:rPr kumimoji="0" lang="en-US" sz="80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6BB76D">
                        <a:lumMod val="75000"/>
                      </a:srgbClr>
                    </a:solidFill>
                    <a:effectLst/>
                    <a:uLnTx/>
                    <a:uFillTx/>
                    <a:latin typeface="Corbel"/>
                  </a:rPr>
                  <a:t> </a:t>
                </a:r>
                <a:r>
                  <a:rPr kumimoji="0" lang="en-US" sz="80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rgbClr val="6BB76D">
                        <a:lumMod val="75000"/>
                      </a:srgbClr>
                    </a:solidFill>
                    <a:effectLst/>
                    <a:uLnTx/>
                    <a:uFillTx/>
                    <a:latin typeface="Corbel"/>
                  </a:rPr>
                  <a:t>                               earning rate </a:t>
                </a:r>
                <a14:m>
                  <m:oMath xmlns:m="http://schemas.openxmlformats.org/officeDocument/2006/math">
                    <m:r>
                      <a:rPr kumimoji="0" lang="en-US" sz="8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BB76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/>
                      </a:rPr>
                      <m:t>𝑅</m:t>
                    </m:r>
                    <m:r>
                      <a:rPr kumimoji="0" lang="en-US" sz="8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BB76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/>
                      </a:rPr>
                      <m:t>(</m:t>
                    </m:r>
                    <m:r>
                      <a:rPr kumimoji="0" lang="en-US" sz="8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BB76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/>
                      </a:rPr>
                      <m:t>𝑘</m:t>
                    </m:r>
                    <m:r>
                      <a:rPr kumimoji="0" lang="en-US" sz="8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BB76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/>
                      </a:rPr>
                      <m:t>,</m:t>
                    </m:r>
                    <m:r>
                      <a:rPr kumimoji="0" lang="en-US" sz="8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BB76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/>
                      </a:rPr>
                      <m:t>𝜆</m:t>
                    </m:r>
                    <m:r>
                      <a:rPr kumimoji="0" lang="en-US" sz="8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BB76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/>
                      </a:rPr>
                      <m:t>, </m:t>
                    </m:r>
                    <m:r>
                      <a:rPr kumimoji="0" lang="en-US" sz="8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BB76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/>
                      </a:rPr>
                      <m:t>𝑉</m:t>
                    </m:r>
                    <m:r>
                      <a:rPr kumimoji="0" lang="en-US" sz="80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6BB76D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Cambria Math"/>
                      </a:rPr>
                      <m:t>)</m:t>
                    </m:r>
                  </m:oMath>
                </a14:m>
                <a:endParaRPr kumimoji="0" lang="en-US" sz="80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6BB76D">
                      <a:lumMod val="75000"/>
                    </a:srgbClr>
                  </a:solidFill>
                  <a:effectLst/>
                  <a:uLnTx/>
                  <a:uFillTx/>
                  <a:latin typeface="Corbel"/>
                </a:endParaRPr>
              </a:p>
              <a:p>
                <a:pPr marL="118872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None/>
                  <a:tabLst/>
                  <a:defRPr/>
                </a:pPr>
                <a:endParaRPr lang="en-US" sz="8000" dirty="0">
                  <a:solidFill>
                    <a:srgbClr val="6BB76D">
                      <a:lumMod val="75000"/>
                    </a:srgbClr>
                  </a:solidFill>
                  <a:latin typeface="Corbel"/>
                </a:endParaRPr>
              </a:p>
              <a:p>
                <a:pPr lvl="0" defTabSz="914400">
                  <a:buClr>
                    <a:srgbClr val="F0AD00"/>
                  </a:buClr>
                  <a:defRPr/>
                </a:pPr>
                <a:r>
                  <a:rPr lang="en-US" sz="8000" b="1" dirty="0" smtClean="0">
                    <a:solidFill>
                      <a:sysClr val="windowText" lastClr="000000"/>
                    </a:solidFill>
                  </a:rPr>
                  <a:t>TECHNIQUE: </a:t>
                </a:r>
                <a:r>
                  <a:rPr lang="en-US" sz="8000" dirty="0">
                    <a:solidFill>
                      <a:sysClr val="windowText" lastClr="000000"/>
                    </a:solidFill>
                  </a:rPr>
                  <a:t>use a “discrete derivative</a:t>
                </a:r>
                <a:r>
                  <a:rPr lang="en-US" sz="8000" dirty="0">
                    <a:solidFill>
                      <a:sysClr val="windowText" lastClr="000000"/>
                    </a:solidFill>
                  </a:rPr>
                  <a:t>”</a:t>
                </a:r>
              </a:p>
              <a:p>
                <a:pPr lvl="1" defTabSz="914400">
                  <a:buClr>
                    <a:srgbClr val="60B5CC"/>
                  </a:buClr>
                  <a:defRPr/>
                </a:pPr>
                <a:r>
                  <a:rPr lang="en-US" sz="8000" dirty="0">
                    <a:solidFill>
                      <a:sysClr val="windowText" lastClr="000000"/>
                    </a:solidFill>
                  </a:rPr>
                  <a:t>Define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8000" i="1">
                            <a:solidFill>
                              <a:sysClr val="windowText" lastClr="0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8000">
                            <a:solidFill>
                              <a:sysClr val="windowText" lastClr="000000"/>
                            </a:solidFill>
                            <a:latin typeface="Cambria Math"/>
                          </a:rPr>
                          <m:t>Δ</m:t>
                        </m:r>
                      </m:e>
                      <m:sub>
                        <m:r>
                          <a:rPr lang="en-US" sz="8000" i="1">
                            <a:solidFill>
                              <a:sysClr val="windowText" lastClr="000000"/>
                            </a:solidFill>
                            <a:latin typeface="Cambria Math"/>
                          </a:rPr>
                          <m:t>𝑥</m:t>
                        </m:r>
                      </m:sub>
                    </m:sSub>
                    <m:r>
                      <a:rPr lang="en-US" sz="8000" i="1">
                        <a:solidFill>
                          <a:sysClr val="windowText" lastClr="000000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8000" i="1">
                            <a:solidFill>
                              <a:sysClr val="windowText" lastClr="0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8000" i="1">
                            <a:solidFill>
                              <a:sysClr val="windowText" lastClr="0000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  <m:r>
                      <a:rPr lang="en-US" sz="8000" i="1">
                        <a:solidFill>
                          <a:sysClr val="windowText" lastClr="000000"/>
                        </a:solidFill>
                        <a:latin typeface="Cambria Math"/>
                      </a:rPr>
                      <m:t>≡</m:t>
                    </m:r>
                    <m:r>
                      <a:rPr lang="en-US" sz="8000" i="1">
                        <a:solidFill>
                          <a:sysClr val="windowText" lastClr="000000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8000" i="1">
                            <a:solidFill>
                              <a:sysClr val="windowText" lastClr="0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8000" i="1">
                            <a:solidFill>
                              <a:sysClr val="windowText" lastClr="000000"/>
                            </a:solidFill>
                            <a:latin typeface="Cambria Math"/>
                          </a:rPr>
                          <m:t>𝑥</m:t>
                        </m:r>
                        <m:r>
                          <a:rPr lang="en-US" sz="8000" i="1">
                            <a:solidFill>
                              <a:sysClr val="windowText" lastClr="000000"/>
                            </a:solidFill>
                            <a:latin typeface="Cambria Math"/>
                          </a:rPr>
                          <m:t>+1</m:t>
                        </m:r>
                      </m:e>
                    </m:d>
                    <m:r>
                      <a:rPr lang="en-US" sz="8000" i="1">
                        <a:solidFill>
                          <a:sysClr val="windowText" lastClr="000000"/>
                        </a:solidFill>
                        <a:latin typeface="Cambria Math"/>
                      </a:rPr>
                      <m:t>−</m:t>
                    </m:r>
                    <m:r>
                      <a:rPr lang="en-US" sz="8000" i="1">
                        <a:solidFill>
                          <a:sysClr val="windowText" lastClr="000000"/>
                        </a:solidFill>
                        <a:latin typeface="Cambria Math"/>
                      </a:rPr>
                      <m:t>𝑓</m:t>
                    </m:r>
                    <m:d>
                      <m:dPr>
                        <m:ctrlPr>
                          <a:rPr lang="en-US" sz="8000" i="1">
                            <a:solidFill>
                              <a:sysClr val="windowText" lastClr="000000"/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8000" i="1">
                            <a:solidFill>
                              <a:sysClr val="windowText" lastClr="000000"/>
                            </a:solidFill>
                            <a:latin typeface="Cambria Math"/>
                          </a:rPr>
                          <m:t>𝑥</m:t>
                        </m:r>
                      </m:e>
                    </m:d>
                  </m:oMath>
                </a14:m>
                <a:endParaRPr lang="en-US" sz="8000" dirty="0">
                  <a:solidFill>
                    <a:sysClr val="windowText" lastClr="000000"/>
                  </a:solidFill>
                </a:endParaRPr>
              </a:p>
              <a:p>
                <a:pPr lvl="1" defTabSz="914400">
                  <a:buClr>
                    <a:srgbClr val="60B5CC"/>
                  </a:buCl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8000" i="1">
                            <a:solidFill>
                              <a:sysClr val="windowText" lastClr="0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8000">
                            <a:solidFill>
                              <a:sysClr val="windowText" lastClr="000000"/>
                            </a:solidFill>
                            <a:latin typeface="Cambria Math"/>
                          </a:rPr>
                          <m:t>Δ</m:t>
                        </m:r>
                      </m:e>
                      <m:sub>
                        <m:r>
                          <a:rPr lang="en-US" sz="8000" i="1">
                            <a:solidFill>
                              <a:sysClr val="windowText" lastClr="000000"/>
                            </a:solidFill>
                            <a:latin typeface="Cambria Math"/>
                          </a:rPr>
                          <m:t>𝑥</m:t>
                        </m:r>
                      </m:sub>
                    </m:sSub>
                  </m:oMath>
                </a14:m>
                <a:r>
                  <a:rPr lang="en-US" sz="8000" dirty="0">
                    <a:solidFill>
                      <a:sysClr val="windowText" lastClr="000000"/>
                    </a:solidFill>
                  </a:rPr>
                  <a:t> is the </a:t>
                </a:r>
                <a:r>
                  <a:rPr lang="en-US" sz="8000" i="1" dirty="0">
                    <a:solidFill>
                      <a:sysClr val="windowText" lastClr="000000"/>
                    </a:solidFill>
                  </a:rPr>
                  <a:t>forward difference operator</a:t>
                </a:r>
                <a:endParaRPr lang="en-US" sz="8000" dirty="0">
                  <a:solidFill>
                    <a:sysClr val="windowText" lastClr="000000"/>
                  </a:solidFill>
                </a:endParaRPr>
              </a:p>
              <a:p>
                <a:pPr lvl="1" defTabSz="914400">
                  <a:buClr>
                    <a:srgbClr val="60B5CC"/>
                  </a:buClr>
                  <a:defRPr/>
                </a:pPr>
                <a:r>
                  <a:rPr lang="en-US" sz="8000" dirty="0">
                    <a:solidFill>
                      <a:sysClr val="windowText" lastClr="000000"/>
                    </a:solidFill>
                  </a:rPr>
                  <a:t>Solve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8000" i="1">
                            <a:solidFill>
                              <a:sysClr val="windowText" lastClr="000000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en-US" sz="8000">
                            <a:solidFill>
                              <a:sysClr val="windowText" lastClr="000000"/>
                            </a:solidFill>
                            <a:latin typeface="Cambria Math"/>
                          </a:rPr>
                          <m:t>Δ</m:t>
                        </m:r>
                      </m:e>
                      <m:sub>
                        <m:r>
                          <a:rPr lang="en-US" sz="8000" i="1">
                            <a:solidFill>
                              <a:sysClr val="windowText" lastClr="000000"/>
                            </a:solidFill>
                            <a:latin typeface="Cambria Math"/>
                          </a:rPr>
                          <m:t>𝑘</m:t>
                        </m:r>
                      </m:sub>
                    </m:sSub>
                    <m:r>
                      <a:rPr lang="en-US" sz="8000" i="1">
                        <a:solidFill>
                          <a:sysClr val="windowText" lastClr="000000"/>
                        </a:solidFill>
                        <a:latin typeface="Cambria Math"/>
                      </a:rPr>
                      <m:t>[</m:t>
                    </m:r>
                    <m:r>
                      <a:rPr lang="en-US" sz="8000" i="1">
                        <a:solidFill>
                          <a:srgbClr val="6BB76D">
                            <a:lumMod val="75000"/>
                          </a:srgbClr>
                        </a:solidFill>
                        <a:latin typeface="Cambria Math"/>
                      </a:rPr>
                      <m:t>𝑅</m:t>
                    </m:r>
                    <m:d>
                      <m:dPr>
                        <m:ctrlPr>
                          <a:rPr lang="en-US" sz="8000" i="1">
                            <a:solidFill>
                              <a:srgbClr val="6BB76D">
                                <a:lumMod val="75000"/>
                              </a:srgbClr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8000" i="1">
                            <a:solidFill>
                              <a:srgbClr val="6BB76D">
                                <a:lumMod val="75000"/>
                              </a:srgbClr>
                            </a:solidFill>
                            <a:latin typeface="Cambria Math"/>
                          </a:rPr>
                          <m:t>𝑘</m:t>
                        </m:r>
                        <m:r>
                          <a:rPr lang="en-US" sz="8000" i="1">
                            <a:solidFill>
                              <a:srgbClr val="6BB76D">
                                <a:lumMod val="75000"/>
                              </a:srgbClr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sz="8000" i="1">
                            <a:solidFill>
                              <a:srgbClr val="6BB76D">
                                <a:lumMod val="75000"/>
                              </a:srgbClr>
                            </a:solidFill>
                            <a:latin typeface="Cambria Math"/>
                          </a:rPr>
                          <m:t>𝜆</m:t>
                        </m:r>
                        <m:r>
                          <a:rPr lang="en-US" sz="8000" i="1">
                            <a:solidFill>
                              <a:srgbClr val="6BB76D">
                                <a:lumMod val="75000"/>
                              </a:srgbClr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sz="8000" i="1">
                            <a:solidFill>
                              <a:srgbClr val="6BB76D">
                                <a:lumMod val="75000"/>
                              </a:srgbClr>
                            </a:solidFill>
                            <a:latin typeface="Cambria Math"/>
                          </a:rPr>
                          <m:t>𝑉</m:t>
                        </m:r>
                      </m:e>
                    </m:d>
                    <m:r>
                      <a:rPr lang="en-US" sz="8000" i="1">
                        <a:solidFill>
                          <a:sysClr val="windowText" lastClr="000000"/>
                        </a:solidFill>
                        <a:latin typeface="Cambria Math"/>
                      </a:rPr>
                      <m:t>]=0</m:t>
                    </m:r>
                  </m:oMath>
                </a14:m>
                <a:r>
                  <a:rPr lang="en-US" sz="8000" dirty="0">
                    <a:solidFill>
                      <a:sysClr val="windowText" lastClr="000000"/>
                    </a:solidFill>
                  </a:rPr>
                  <a:t>  for  </a:t>
                </a:r>
                <a14:m>
                  <m:oMath xmlns:m="http://schemas.openxmlformats.org/officeDocument/2006/math">
                    <m:r>
                      <a:rPr lang="en-US" sz="8000" i="1">
                        <a:solidFill>
                          <a:sysClr val="windowText" lastClr="000000"/>
                        </a:solidFill>
                        <a:latin typeface="Cambria Math"/>
                      </a:rPr>
                      <m:t>𝑘</m:t>
                    </m:r>
                    <m:r>
                      <a:rPr lang="en-US" sz="8000" i="1">
                        <a:solidFill>
                          <a:sysClr val="windowText" lastClr="000000"/>
                        </a:solidFill>
                        <a:latin typeface="Cambria Math"/>
                      </a:rPr>
                      <m:t>∈</m:t>
                    </m:r>
                    <m:r>
                      <a:rPr lang="en-US" sz="8000" b="1">
                        <a:solidFill>
                          <a:sysClr val="windowText" lastClr="000000"/>
                        </a:solidFill>
                        <a:latin typeface="Cambria Math"/>
                      </a:rPr>
                      <m:t>𝐑</m:t>
                    </m:r>
                  </m:oMath>
                </a14:m>
                <a:endParaRPr lang="en-US" sz="8000" b="1" dirty="0">
                  <a:solidFill>
                    <a:sysClr val="windowText" lastClr="000000"/>
                  </a:solidFill>
                </a:endParaRPr>
              </a:p>
              <a:p>
                <a:pPr lvl="1" defTabSz="914400">
                  <a:buClr>
                    <a:srgbClr val="60B5CC"/>
                  </a:buClr>
                  <a:defRPr/>
                </a:pPr>
                <a:r>
                  <a:rPr lang="en-US" sz="8000" dirty="0">
                    <a:solidFill>
                      <a:sysClr val="windowText" lastClr="000000"/>
                    </a:solidFill>
                  </a:rPr>
                  <a:t>Obtain optimal cutoff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8000" i="1">
                            <a:solidFill>
                              <a:sysClr val="windowText" lastClr="000000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8000" i="1">
                            <a:solidFill>
                              <a:sysClr val="windowText" lastClr="000000"/>
                            </a:solidFill>
                            <a:latin typeface="Cambria Math"/>
                          </a:rPr>
                          <m:t>𝑘</m:t>
                        </m:r>
                      </m:e>
                      <m:sup>
                        <m:r>
                          <a:rPr lang="en-US" sz="8000" i="1">
                            <a:solidFill>
                              <a:sysClr val="windowText" lastClr="000000"/>
                            </a:solidFill>
                            <a:latin typeface="Cambria Math"/>
                          </a:rPr>
                          <m:t>∗</m:t>
                        </m:r>
                      </m:sup>
                    </m:sSup>
                    <m:r>
                      <a:rPr lang="en-US" sz="8000" i="1">
                        <a:solidFill>
                          <a:sysClr val="windowText" lastClr="000000"/>
                        </a:solidFill>
                        <a:latin typeface="Cambria Math"/>
                      </a:rPr>
                      <m:t>=⌈</m:t>
                    </m:r>
                    <m:r>
                      <a:rPr lang="en-US" sz="8000" i="1">
                        <a:solidFill>
                          <a:sysClr val="windowText" lastClr="000000"/>
                        </a:solidFill>
                        <a:latin typeface="Cambria Math"/>
                      </a:rPr>
                      <m:t>𝑘</m:t>
                    </m:r>
                    <m:r>
                      <a:rPr lang="en-US" sz="8000" i="1">
                        <a:solidFill>
                          <a:sysClr val="windowText" lastClr="000000"/>
                        </a:solidFill>
                        <a:latin typeface="Cambria Math"/>
                      </a:rPr>
                      <m:t>⌉</m:t>
                    </m:r>
                  </m:oMath>
                </a14:m>
                <a:endParaRPr lang="en-US" sz="8000" dirty="0">
                  <a:solidFill>
                    <a:sysClr val="windowText" lastClr="000000"/>
                  </a:solidFill>
                </a:endParaRPr>
              </a:p>
              <a:p>
                <a:pPr marL="118872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None/>
                  <a:tabLst/>
                  <a:defRPr/>
                </a:pPr>
                <a:endParaRPr kumimoji="0" lang="en-US" sz="3200" b="0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6BB76D">
                      <a:lumMod val="75000"/>
                    </a:srgbClr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220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935200" y="6096000"/>
                <a:ext cx="8229600" cy="5334000"/>
              </a:xfrm>
              <a:prstGeom prst="rect">
                <a:avLst/>
              </a:prstGeom>
              <a:blipFill rotWithShape="1">
                <a:blip r:embed="rId49"/>
                <a:stretch>
                  <a:fillRect b="-16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21" name="Picture 4" descr="http://www.business-clipart.com/business_clipart_images/wallet_with_money_and_credit_cards_0515-1002-2013-1151_SMU.jpg"/>
          <p:cNvPicPr>
            <a:picLocks noChangeAspect="1" noChangeArrowheads="1"/>
          </p:cNvPicPr>
          <p:nvPr/>
        </p:nvPicPr>
        <p:blipFill>
          <a:blip r:embed="rId4" cstate="print">
            <a:duotone>
              <a:srgbClr val="0070C0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31000" y="6378209"/>
            <a:ext cx="598774" cy="7547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23" name="Content Placeholder 2"/>
              <p:cNvSpPr txBox="1">
                <a:spLocks/>
              </p:cNvSpPr>
              <p:nvPr/>
            </p:nvSpPr>
            <p:spPr>
              <a:xfrm>
                <a:off x="2365221" y="29854519"/>
                <a:ext cx="8229600" cy="1692281"/>
              </a:xfrm>
              <a:prstGeom prst="rect">
                <a:avLst/>
              </a:prstGeom>
            </p:spPr>
            <p:txBody>
              <a:bodyPr vert="horz" lIns="54864" tIns="91440" rtlCol="0">
                <a:normAutofit/>
              </a:bodyPr>
              <a:lstStyle>
                <a:lvl1pPr marL="438912" indent="-320040" algn="l" rtl="0" eaLnBrk="1" latinLnBrk="0" hangingPunct="1">
                  <a:spcBef>
                    <a:spcPts val="0"/>
                  </a:spcBef>
                  <a:buClr>
                    <a:schemeClr val="accent1"/>
                  </a:buClr>
                  <a:buSzPct val="80000"/>
                  <a:buFont typeface="Wingdings 2"/>
                  <a:buChar char=""/>
                  <a:defRPr kumimoji="0"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31520" indent="-27432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/>
                  <a:buChar char=""/>
                  <a:defRPr kumimoji="0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96696" indent="-228600" algn="l" rtl="0" eaLnBrk="1" latinLnBrk="0" hangingPunct="1">
                  <a:spcBef>
                    <a:spcPct val="20000"/>
                  </a:spcBef>
                  <a:buClr>
                    <a:schemeClr val="accent3"/>
                  </a:buClr>
                  <a:buFont typeface="Arial"/>
                  <a:buChar char="▪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16152" indent="-182880" algn="l" rtl="0" eaLnBrk="1" latinLnBrk="0" hangingPunct="1">
                  <a:spcBef>
                    <a:spcPct val="20000"/>
                  </a:spcBef>
                  <a:buClr>
                    <a:schemeClr val="accent4"/>
                  </a:buClr>
                  <a:buFont typeface="Arial"/>
                  <a:buChar char="▪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26464" indent="-182880" algn="l" rtl="0" eaLnBrk="1" latinLnBrk="0" hangingPunct="1">
                  <a:spcBef>
                    <a:spcPct val="20000"/>
                  </a:spcBef>
                  <a:buClr>
                    <a:schemeClr val="accent5"/>
                  </a:buClr>
                  <a:buFont typeface="Wingdings 3"/>
                  <a:buChar char=""/>
                  <a:defRPr kumimoji="0" lang="en-US" sz="20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27632" indent="-182880" algn="l" rtl="0" eaLnBrk="1" latinLnBrk="0" hangingPunct="1">
                  <a:spcBef>
                    <a:spcPct val="20000"/>
                  </a:spcBef>
                  <a:buClr>
                    <a:schemeClr val="accent6"/>
                  </a:buClr>
                  <a:buSzPct val="100000"/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80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Wingdings 2"/>
                  <a:buChar char="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29968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Font typeface="Wingdings 2" pitchFamily="18" charset="2"/>
                  <a:buChar char="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31136" indent="-182880" algn="l" rtl="0" eaLnBrk="1" latinLnBrk="0" hangingPunct="1">
                  <a:spcBef>
                    <a:spcPct val="20000"/>
                  </a:spcBef>
                  <a:buClr>
                    <a:schemeClr val="accent3"/>
                  </a:buClr>
                  <a:buFont typeface="Wingdings 2" pitchFamily="18" charset="2"/>
                  <a:buChar char=""/>
                  <a:defRPr kumimoji="0" sz="18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:pPr marL="118872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None/>
                  <a:tabLst/>
                  <a:defRPr/>
                </a:pPr>
                <a:endParaRPr kumimoji="0" lang="en-US" sz="3200" b="0" i="1" u="none" strike="noStrike" kern="1200" cap="none" spc="0" normalizeH="0" baseline="0" noProof="0" dirty="0" smtClean="0">
                  <a:ln>
                    <a:noFill/>
                  </a:ln>
                  <a:solidFill>
                    <a:srgbClr val="6BB76D">
                      <a:lumMod val="75000"/>
                    </a:srgbClr>
                  </a:solidFill>
                  <a:effectLst/>
                  <a:uLnTx/>
                  <a:uFillTx/>
                  <a:latin typeface="Cambria Math"/>
                  <a:ea typeface="+mn-ea"/>
                  <a:cs typeface="+mn-cs"/>
                </a:endParaRPr>
              </a:p>
              <a:p>
                <a:pPr marL="118872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6BB76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𝑅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6BB76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(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6BB76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𝑘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6BB76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,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6BB76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𝜆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6BB76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,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6BB76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𝑉</m:t>
                      </m:r>
                      <m:r>
                        <a:rPr kumimoji="0" lang="en-US" sz="20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6BB76D">
                              <a:lumMod val="75000"/>
                            </a:srgbClr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)=</m:t>
                      </m:r>
                      <m:d>
                        <m:dPr>
                          <m:ctrlP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</m:ctrlPr>
                            </m:fPr>
                            <m:num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𝜆</m:t>
                              </m:r>
                            </m:num>
                            <m:den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kumimoji="0" lang="en-US" sz="20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a:rPr kumimoji="0" lang="en-US" sz="20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𝜆</m:t>
                                  </m:r>
                                </m:e>
                                <m:sup>
                                  <m:r>
                                    <a:rPr kumimoji="0" lang="en-US" sz="20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𝑘</m:t>
                                  </m:r>
                                  <m:r>
                                    <a:rPr kumimoji="0" lang="en-US" sz="2000" b="0" i="1" u="none" strike="noStrike" kern="1200" cap="none" spc="0" normalizeH="0" baseline="0" noProof="0" smtClean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+1</m:t>
                                  </m:r>
                                </m:sup>
                              </m:sSup>
                            </m:den>
                          </m:f>
                          <m:r>
                            <a:rPr kumimoji="0" lang="en-US" sz="20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⋅</m:t>
                          </m:r>
                          <m:f>
                            <m:fPr>
                              <m:ctrlP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</m:ctrlPr>
                            </m:fPr>
                            <m:num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1</m:t>
                              </m:r>
                            </m:num>
                            <m:den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1−</m:t>
                              </m:r>
                              <m:r>
                                <a:rPr kumimoji="0" lang="en-US" sz="20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𝜆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kumimoji="0" lang="en-US" sz="20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kumimoji="0" lang="en-US" sz="20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US" sz="20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1−</m:t>
                              </m:r>
                              <m:sSup>
                                <m:sSupPr>
                                  <m:ctrlPr>
                                    <a:rPr kumimoji="0" lang="en-US" sz="2000" b="0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</m:ctrlPr>
                                </m:sSupPr>
                                <m:e>
                                  <m:r>
                                    <a:rPr kumimoji="0" lang="en-US" sz="2000" b="0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𝜆</m:t>
                                  </m:r>
                                </m:e>
                                <m:sup>
                                  <m:r>
                                    <a:rPr kumimoji="0" lang="en-US" sz="2000" b="0" i="1" u="none" strike="noStrike" kern="120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/>
                                      <a:ea typeface="+mn-ea"/>
                                      <a:cs typeface="+mn-cs"/>
                                    </a:rPr>
                                    <m:t>𝑘</m:t>
                                  </m:r>
                                </m:sup>
                              </m:sSup>
                            </m:e>
                          </m:d>
                          <m:d>
                            <m:dPr>
                              <m:ctrlPr>
                                <a:rPr kumimoji="0" lang="en-US" sz="20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US" sz="20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1−</m:t>
                              </m:r>
                              <m:r>
                                <a:rPr kumimoji="0" lang="en-US" sz="20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𝜆</m:t>
                              </m:r>
                            </m:e>
                          </m:d>
                          <m:r>
                            <a:rPr kumimoji="0" lang="en-US" sz="20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𝑉</m:t>
                          </m:r>
                          <m:r>
                            <a:rPr kumimoji="0" lang="en-US" sz="20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+</m:t>
                          </m:r>
                          <m:sSup>
                            <m:sSupPr>
                              <m:ctrlPr>
                                <a:rPr kumimoji="0" lang="en-US" sz="20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20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𝜆</m:t>
                              </m:r>
                            </m:e>
                            <m:sup>
                              <m:r>
                                <a:rPr kumimoji="0" lang="en-US" sz="20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𝑘</m:t>
                              </m:r>
                            </m:sup>
                          </m:sSup>
                          <m:d>
                            <m:dPr>
                              <m:ctrlPr>
                                <a:rPr kumimoji="0" lang="en-US" sz="20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</m:ctrlPr>
                            </m:dPr>
                            <m:e>
                              <m:r>
                                <a:rPr kumimoji="0" lang="en-US" sz="20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1+</m:t>
                              </m:r>
                              <m:r>
                                <a:rPr kumimoji="0" lang="en-US" sz="20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𝑘</m:t>
                              </m:r>
                              <m:r>
                                <a:rPr kumimoji="0" lang="en-US" sz="20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−</m:t>
                              </m:r>
                              <m:r>
                                <a:rPr kumimoji="0" lang="en-US" sz="20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𝑘</m:t>
                              </m:r>
                              <m:r>
                                <a:rPr kumimoji="0" lang="en-US" sz="2000" b="0" i="1" u="none" strike="noStrike" kern="120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𝜆</m:t>
                              </m:r>
                            </m:e>
                          </m:d>
                          <m:r>
                            <a:rPr kumimoji="0" lang="en-US" sz="2000" b="0" i="1" u="none" strike="noStrike" kern="120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kumimoji="0" lang="en-US" sz="20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  <a:p>
                <a:pPr marL="118872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None/>
                  <a:tabLst/>
                  <a:defRPr/>
                </a:pPr>
                <a:endParaRPr kumimoji="0" lang="en-US" sz="32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  <a:p>
                <a:pPr marL="118872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None/>
                  <a:tabLst/>
                  <a:defRPr/>
                </a:pPr>
                <a:endParaRPr kumimoji="0" lang="en-US" sz="32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223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65221" y="29854519"/>
                <a:ext cx="8229600" cy="1692281"/>
              </a:xfrm>
              <a:prstGeom prst="rect">
                <a:avLst/>
              </a:prstGeom>
              <a:blipFill rotWithShape="1">
                <a:blip r:embed="rId5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4" name="Rounded Rectangle 223"/>
          <p:cNvSpPr/>
          <p:nvPr/>
        </p:nvSpPr>
        <p:spPr>
          <a:xfrm>
            <a:off x="13601700" y="12039600"/>
            <a:ext cx="10706100" cy="125730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en-US" sz="5400" b="0" i="0" u="none" strike="noStrike" kern="0" cap="none" spc="0" normalizeH="0" baseline="0" noProof="0" dirty="0" smtClean="0">
                <a:ln>
                  <a:noFill/>
                </a:ln>
                <a:solidFill>
                  <a:srgbClr val="FFC800"/>
                </a:solidFill>
                <a:effectLst/>
                <a:uLnTx/>
                <a:uFillTx/>
              </a:rPr>
              <a:t>5. The Analysis</a:t>
            </a:r>
          </a:p>
          <a:p>
            <a:pPr algn="ctr"/>
            <a:endParaRPr kumimoji="0" lang="en-US" sz="1200" b="0" i="0" u="none" strike="noStrike" kern="0" cap="none" spc="0" normalizeH="0" baseline="0" noProof="0" dirty="0" smtClean="0">
              <a:ln>
                <a:noFill/>
              </a:ln>
              <a:solidFill>
                <a:srgbClr val="FFC800"/>
              </a:solidFill>
              <a:effectLst/>
              <a:uLnTx/>
              <a:uFillTx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38" name="Content Placeholder 2"/>
              <p:cNvSpPr txBox="1">
                <a:spLocks/>
              </p:cNvSpPr>
              <p:nvPr/>
            </p:nvSpPr>
            <p:spPr>
              <a:xfrm>
                <a:off x="14839950" y="13696780"/>
                <a:ext cx="8229600" cy="4625609"/>
              </a:xfrm>
              <a:prstGeom prst="rect">
                <a:avLst/>
              </a:prstGeom>
            </p:spPr>
            <p:txBody>
              <a:bodyPr vert="horz" lIns="54864" tIns="91440" rtlCol="0">
                <a:normAutofit lnSpcReduction="10000"/>
              </a:bodyPr>
              <a:lstStyle>
                <a:lvl1pPr marL="438912" indent="-320040" algn="l" rtl="0" eaLnBrk="1" latinLnBrk="0" hangingPunct="1">
                  <a:spcBef>
                    <a:spcPts val="0"/>
                  </a:spcBef>
                  <a:buClr>
                    <a:schemeClr val="accent1"/>
                  </a:buClr>
                  <a:buSzPct val="80000"/>
                  <a:buFont typeface="Wingdings 2"/>
                  <a:buChar char=""/>
                  <a:defRPr kumimoji="0"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31520" indent="-27432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/>
                  <a:buChar char=""/>
                  <a:defRPr kumimoji="0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96696" indent="-228600" algn="l" rtl="0" eaLnBrk="1" latinLnBrk="0" hangingPunct="1">
                  <a:spcBef>
                    <a:spcPct val="20000"/>
                  </a:spcBef>
                  <a:buClr>
                    <a:schemeClr val="accent3"/>
                  </a:buClr>
                  <a:buFont typeface="Arial"/>
                  <a:buChar char="▪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16152" indent="-182880" algn="l" rtl="0" eaLnBrk="1" latinLnBrk="0" hangingPunct="1">
                  <a:spcBef>
                    <a:spcPct val="20000"/>
                  </a:spcBef>
                  <a:buClr>
                    <a:schemeClr val="accent4"/>
                  </a:buClr>
                  <a:buFont typeface="Arial"/>
                  <a:buChar char="▪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26464" indent="-182880" algn="l" rtl="0" eaLnBrk="1" latinLnBrk="0" hangingPunct="1">
                  <a:spcBef>
                    <a:spcPct val="20000"/>
                  </a:spcBef>
                  <a:buClr>
                    <a:schemeClr val="accent5"/>
                  </a:buClr>
                  <a:buFont typeface="Wingdings 3"/>
                  <a:buChar char=""/>
                  <a:defRPr kumimoji="0" lang="en-US" sz="20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27632" indent="-182880" algn="l" rtl="0" eaLnBrk="1" latinLnBrk="0" hangingPunct="1">
                  <a:spcBef>
                    <a:spcPct val="20000"/>
                  </a:spcBef>
                  <a:buClr>
                    <a:schemeClr val="accent6"/>
                  </a:buClr>
                  <a:buSzPct val="100000"/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80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Wingdings 2"/>
                  <a:buChar char="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29968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Font typeface="Wingdings 2" pitchFamily="18" charset="2"/>
                  <a:buChar char="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31136" indent="-182880" algn="l" rtl="0" eaLnBrk="1" latinLnBrk="0" hangingPunct="1">
                  <a:spcBef>
                    <a:spcPct val="20000"/>
                  </a:spcBef>
                  <a:buClr>
                    <a:schemeClr val="accent3"/>
                  </a:buClr>
                  <a:buFont typeface="Wingdings 2" pitchFamily="18" charset="2"/>
                  <a:buChar char=""/>
                  <a:defRPr kumimoji="0" sz="18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:pPr defTabSz="914400">
                  <a:buClr>
                    <a:srgbClr val="F0AD00"/>
                  </a:buClr>
                </a:pPr>
                <a:r>
                  <a:rPr lang="en-US" sz="2400" dirty="0" smtClean="0"/>
                  <a:t>Solve: </a:t>
                </a:r>
                <a14:m>
                  <m:oMath xmlns:m="http://schemas.openxmlformats.org/officeDocument/2006/math">
                    <m:r>
                      <a:rPr lang="en-US" sz="2400" i="1">
                        <a:solidFill>
                          <a:schemeClr val="accent4">
                            <a:lumMod val="75000"/>
                          </a:schemeClr>
                        </a:solidFill>
                        <a:latin typeface="Cambria Math"/>
                      </a:rPr>
                      <m:t>𝑅</m:t>
                    </m:r>
                    <m:d>
                      <m:dPr>
                        <m:ctrlPr>
                          <a:rPr lang="en-US" sz="2400" i="1">
                            <a:solidFill>
                              <a:schemeClr val="accent4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chemeClr val="accent4">
                                <a:lumMod val="75000"/>
                              </a:schemeClr>
                            </a:solidFill>
                            <a:latin typeface="Cambria Math"/>
                          </a:rPr>
                          <m:t>𝑘</m:t>
                        </m:r>
                        <m:r>
                          <a:rPr lang="en-US" sz="2400" i="1">
                            <a:solidFill>
                              <a:schemeClr val="accent4">
                                <a:lumMod val="75000"/>
                              </a:schemeClr>
                            </a:solidFill>
                            <a:latin typeface="Cambria Math"/>
                          </a:rPr>
                          <m:t>+1</m:t>
                        </m:r>
                        <m:r>
                          <a:rPr lang="en-US" sz="2400" i="1">
                            <a:solidFill>
                              <a:schemeClr val="accent4">
                                <a:lumMod val="75000"/>
                              </a:schemeClr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sz="2400" i="1">
                            <a:solidFill>
                              <a:schemeClr val="accent4">
                                <a:lumMod val="75000"/>
                              </a:schemeClr>
                            </a:solidFill>
                            <a:latin typeface="Cambria Math"/>
                          </a:rPr>
                          <m:t>𝜆</m:t>
                        </m:r>
                        <m:r>
                          <a:rPr lang="en-US" sz="2400" i="1">
                            <a:solidFill>
                              <a:schemeClr val="accent4">
                                <a:lumMod val="75000"/>
                              </a:schemeClr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sz="2400" i="1">
                            <a:solidFill>
                              <a:schemeClr val="accent4">
                                <a:lumMod val="75000"/>
                              </a:schemeClr>
                            </a:solidFill>
                            <a:latin typeface="Cambria Math"/>
                          </a:rPr>
                          <m:t>𝑉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−</m:t>
                    </m:r>
                    <m:r>
                      <a:rPr lang="en-US" sz="2400" i="1">
                        <a:solidFill>
                          <a:schemeClr val="accent4">
                            <a:lumMod val="75000"/>
                          </a:schemeClr>
                        </a:solidFill>
                        <a:latin typeface="Cambria Math"/>
                      </a:rPr>
                      <m:t>𝑅</m:t>
                    </m:r>
                    <m:d>
                      <m:dPr>
                        <m:ctrlPr>
                          <a:rPr lang="en-US" sz="2400" i="1">
                            <a:solidFill>
                              <a:schemeClr val="accent4">
                                <a:lumMod val="75000"/>
                              </a:schemeClr>
                            </a:solidFill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solidFill>
                              <a:schemeClr val="accent4">
                                <a:lumMod val="75000"/>
                              </a:schemeClr>
                            </a:solidFill>
                            <a:latin typeface="Cambria Math"/>
                          </a:rPr>
                          <m:t>𝑘</m:t>
                        </m:r>
                        <m:r>
                          <a:rPr lang="en-US" sz="2400" i="1">
                            <a:solidFill>
                              <a:schemeClr val="accent4">
                                <a:lumMod val="75000"/>
                              </a:schemeClr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sz="2400" i="1">
                            <a:solidFill>
                              <a:schemeClr val="accent4">
                                <a:lumMod val="75000"/>
                              </a:schemeClr>
                            </a:solidFill>
                            <a:latin typeface="Cambria Math"/>
                          </a:rPr>
                          <m:t>𝜆</m:t>
                        </m:r>
                        <m:r>
                          <a:rPr lang="en-US" sz="2400" i="1">
                            <a:solidFill>
                              <a:schemeClr val="accent4">
                                <a:lumMod val="75000"/>
                              </a:schemeClr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sz="2400" i="1">
                            <a:solidFill>
                              <a:schemeClr val="accent4">
                                <a:lumMod val="75000"/>
                              </a:schemeClr>
                            </a:solidFill>
                            <a:latin typeface="Cambria Math"/>
                          </a:rPr>
                          <m:t>𝑉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=0</m:t>
                    </m:r>
                  </m:oMath>
                </a14:m>
                <a:endParaRPr lang="en-US" sz="2400" dirty="0" smtClean="0"/>
              </a:p>
              <a:p>
                <a:pPr defTabSz="914400">
                  <a:buClr>
                    <a:srgbClr val="F0AD00"/>
                  </a:buClr>
                </a:pPr>
                <a:r>
                  <a:rPr lang="en-US" sz="2400" dirty="0"/>
                  <a:t>Define: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400" i="1">
                            <a:latin typeface="Cambria Math"/>
                          </a:rPr>
                        </m:ctrlPr>
                      </m:accPr>
                      <m:e>
                        <m:r>
                          <a:rPr lang="en-US" sz="2400" i="1">
                            <a:latin typeface="Cambria Math"/>
                          </a:rPr>
                          <m:t>𝑘</m:t>
                        </m:r>
                      </m:e>
                    </m:acc>
                    <m:r>
                      <a:rPr lang="en-US" sz="2400" i="1" dirty="0">
                        <a:latin typeface="Cambria Math"/>
                      </a:rPr>
                      <m:t>≡</m:t>
                    </m:r>
                    <m:r>
                      <a:rPr lang="en-US" sz="2400" i="1" dirty="0">
                        <a:latin typeface="Cambria Math"/>
                      </a:rPr>
                      <m:t>𝑘</m:t>
                    </m:r>
                    <m:r>
                      <a:rPr lang="en-US" sz="2400" i="1" dirty="0">
                        <a:latin typeface="Cambria Math"/>
                      </a:rPr>
                      <m:t>+2</m:t>
                    </m:r>
                  </m:oMath>
                </a14:m>
                <a:r>
                  <a:rPr lang="en-US" sz="2400" dirty="0"/>
                  <a:t>  and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𝐺</m:t>
                    </m:r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𝜆</m:t>
                        </m:r>
                        <m:r>
                          <a:rPr lang="en-US" sz="2400" i="1">
                            <a:latin typeface="Cambria Math"/>
                          </a:rPr>
                          <m:t>,</m:t>
                        </m:r>
                        <m:r>
                          <a:rPr lang="en-US" sz="2400" i="1">
                            <a:latin typeface="Cambria Math"/>
                          </a:rPr>
                          <m:t>𝑉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≡</m:t>
                    </m:r>
                    <m:d>
                      <m:dPr>
                        <m:ctrlPr>
                          <a:rPr lang="en-US" sz="2400" i="1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/>
                          </a:rPr>
                          <m:t>1−</m:t>
                        </m:r>
                        <m:r>
                          <a:rPr lang="en-US" sz="2400" i="1">
                            <a:latin typeface="Cambria Math"/>
                          </a:rPr>
                          <m:t>𝜆</m:t>
                        </m:r>
                      </m:e>
                    </m:d>
                    <m:r>
                      <a:rPr lang="en-US" sz="2400" i="1">
                        <a:latin typeface="Cambria Math"/>
                      </a:rPr>
                      <m:t>𝑉</m:t>
                    </m:r>
                    <m:r>
                      <a:rPr lang="en-US" sz="2400" i="1"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2400" i="1">
                            <a:latin typeface="Cambria Math"/>
                          </a:rPr>
                        </m:ctrlPr>
                      </m:fPr>
                      <m:num>
                        <m:r>
                          <a:rPr lang="en-US" sz="2400" i="1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n-US" sz="2400" i="1">
                            <a:latin typeface="Cambria Math"/>
                          </a:rPr>
                          <m:t>1−</m:t>
                        </m:r>
                        <m:r>
                          <a:rPr lang="en-US" sz="2400" i="1">
                            <a:latin typeface="Cambria Math"/>
                          </a:rPr>
                          <m:t>𝜆</m:t>
                        </m:r>
                      </m:den>
                    </m:f>
                  </m:oMath>
                </a14:m>
                <a:endParaRPr lang="en-US" sz="2400" dirty="0"/>
              </a:p>
              <a:p>
                <a:pPr marL="438912" marR="0" lvl="0" indent="-32004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Char char=""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Question</a:t>
                </a:r>
                <a:r>
                  <a:rPr kumimoji="0" lang="en-US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: How do we solve this for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+mn-cs"/>
                          </a:rPr>
                        </m:ctrlPr>
                      </m:acc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+mn-cs"/>
                          </a:rPr>
                          <m:t>𝑘</m:t>
                        </m:r>
                      </m:e>
                    </m:acc>
                  </m:oMath>
                </a14:m>
                <a:r>
                  <a:rPr kumimoji="0" lang="en-US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?</a:t>
                </a:r>
              </a:p>
              <a:p>
                <a:pPr marL="118872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None/>
                  <a:tabLst/>
                  <a:defRPr/>
                </a:pPr>
                <a:endParaRPr kumimoji="0" lang="en-US" sz="32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  <a:p>
                <a:pPr marL="118872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None/>
                  <a:tabLst/>
                  <a:defRPr/>
                </a:pPr>
                <a:endParaRPr kumimoji="0" lang="en-US" sz="32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  <a:p>
                <a:pPr marL="438912" marR="0" lvl="0" indent="-32004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Char char=""/>
                  <a:tabLst/>
                  <a:defRPr/>
                </a:pPr>
                <a:endParaRPr kumimoji="0" lang="en-US" sz="32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  <a:p>
                <a:pPr marL="118872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None/>
                  <a:tabLst/>
                  <a:defRPr/>
                </a:pPr>
                <a:endPara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  <a:p>
                <a:pPr marL="438912" marR="0" lvl="0" indent="-32004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Char char=""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N</a:t>
                </a:r>
                <a:r>
                  <a:rPr kumimoji="0" lang="en-US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ow solve: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+mn-cs"/>
                          </a:rPr>
                        </m:ctrlPr>
                      </m:sSupPr>
                      <m:e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+mn-cs"/>
                          </a:rPr>
                          <m:t>𝑥𝑒</m:t>
                        </m:r>
                      </m:e>
                      <m:sup>
                        <m:r>
                          <a:rPr kumimoji="0" lang="en-US" sz="2400" b="0" i="1" u="none" strike="noStrike" kern="1200" cap="none" spc="0" normalizeH="0" baseline="0" noProof="0" smtClean="0">
                            <a:ln>
                              <a:noFill/>
                            </a:ln>
                            <a:solidFill>
                              <a:sysClr val="windowText" lastClr="000000"/>
                            </a:solidFill>
                            <a:effectLst/>
                            <a:uLnTx/>
                            <a:uFillTx/>
                            <a:latin typeface="Cambria Math"/>
                            <a:ea typeface="+mn-ea"/>
                            <a:cs typeface="+mn-cs"/>
                          </a:rPr>
                          <m:t>𝑥</m:t>
                        </m:r>
                      </m:sup>
                    </m:sSup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=</m:t>
                    </m:r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𝐶</m:t>
                    </m:r>
                  </m:oMath>
                </a14:m>
                <a:r>
                  <a:rPr kumimoji="0" lang="en-US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  </a:t>
                </a:r>
                <a:r>
                  <a:rPr kumimoji="0" lang="en-US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for</a:t>
                </a:r>
                <a:r>
                  <a:rPr kumimoji="0" lang="en-US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  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𝑥</m:t>
                    </m:r>
                  </m:oMath>
                </a14:m>
                <a:endPara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  <a:p>
                <a:pPr marL="438912" marR="0" lvl="0" indent="-32004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Char char=""/>
                  <a:tabLst/>
                  <a:defRPr/>
                </a:pPr>
                <a:r>
                  <a:rPr kumimoji="0" lang="en-US" sz="2400" b="1" i="0" u="none" strike="noStrike" kern="120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Answer</a:t>
                </a:r>
                <a:r>
                  <a:rPr kumimoji="0" lang="en-US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: Lambert </a:t>
                </a:r>
                <a14:m>
                  <m:oMath xmlns:m="http://schemas.openxmlformats.org/officeDocument/2006/math">
                    <m:r>
                      <a:rPr kumimoji="0" lang="en-US" sz="24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𝑊</m:t>
                    </m:r>
                  </m:oMath>
                </a14:m>
                <a:r>
                  <a:rPr kumimoji="0" lang="en-US" sz="24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 (product log) function</a:t>
                </a:r>
              </a:p>
              <a:p>
                <a:pPr marL="118872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None/>
                  <a:tabLst/>
                  <a:defRPr/>
                </a:pPr>
                <a:endParaRPr kumimoji="0" lang="en-US" sz="32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  <a:p>
                <a:pPr marL="118872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32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𝑊</m:t>
                      </m:r>
                      <m:d>
                        <m:dPr>
                          <m:ctrlPr>
                            <a:rPr kumimoji="0" lang="en-US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𝑥</m:t>
                          </m:r>
                        </m:e>
                      </m:d>
                      <m:sSup>
                        <m:sSupPr>
                          <m:ctrlPr>
                            <a:rPr kumimoji="0" lang="en-US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</m:ctrlPr>
                        </m:sSupPr>
                        <m:e>
                          <m:r>
                            <a:rPr kumimoji="0" lang="en-US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𝑒</m:t>
                          </m:r>
                        </m:e>
                        <m:sup>
                          <m:r>
                            <a:rPr kumimoji="0" lang="en-US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𝑊</m:t>
                          </m:r>
                          <m:r>
                            <a:rPr kumimoji="0" lang="en-US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(</m:t>
                          </m:r>
                          <m:r>
                            <a:rPr kumimoji="0" lang="en-US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𝑥</m:t>
                          </m:r>
                          <m:r>
                            <a:rPr kumimoji="0" lang="en-US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)</m:t>
                          </m:r>
                        </m:sup>
                      </m:sSup>
                      <m:r>
                        <a:rPr kumimoji="0" lang="en-US" sz="32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32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𝑥</m:t>
                      </m:r>
                      <m:r>
                        <a:rPr kumimoji="0" lang="en-US" sz="32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                          </m:t>
                      </m:r>
                      <m:r>
                        <a:rPr kumimoji="0" lang="en-US" sz="32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𝑊</m:t>
                      </m:r>
                      <m:d>
                        <m:dPr>
                          <m:ctrlPr>
                            <a:rPr kumimoji="0" lang="en-US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</m:ctrlPr>
                        </m:dPr>
                        <m:e>
                          <m:r>
                            <a:rPr kumimoji="0" lang="en-US" sz="3200" b="0" i="1" u="none" strike="noStrike" kern="1200" cap="none" spc="0" normalizeH="0" baseline="0" noProof="0" smtClean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  <a:ea typeface="+mn-ea"/>
                              <a:cs typeface="+mn-cs"/>
                            </a:rPr>
                            <m:t>𝑥</m:t>
                          </m:r>
                          <m:sSup>
                            <m:sSupPr>
                              <m:ctrlPr>
                                <a:rPr kumimoji="0" lang="en-US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</m:ctrlPr>
                            </m:sSupPr>
                            <m:e>
                              <m:r>
                                <a:rPr kumimoji="0" lang="en-US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𝑒</m:t>
                              </m:r>
                            </m:e>
                            <m:sup>
                              <m:r>
                                <a:rPr kumimoji="0" lang="en-US" sz="3200" b="0" i="1" u="none" strike="noStrike" kern="1200" cap="none" spc="0" normalizeH="0" baseline="0" noProof="0" smtClean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  <a:ea typeface="+mn-ea"/>
                                  <a:cs typeface="+mn-cs"/>
                                </a:rPr>
                                <m:t>𝑥</m:t>
                              </m:r>
                            </m:sup>
                          </m:sSup>
                        </m:e>
                      </m:d>
                      <m:r>
                        <a:rPr kumimoji="0" lang="en-US" sz="32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=</m:t>
                      </m:r>
                      <m:r>
                        <a:rPr kumimoji="0" lang="en-US" sz="3200" b="0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  <a:ea typeface="+mn-ea"/>
                          <a:cs typeface="+mn-cs"/>
                        </a:rPr>
                        <m:t>𝑥</m:t>
                      </m:r>
                    </m:oMath>
                  </m:oMathPara>
                </a14:m>
                <a:endParaRPr kumimoji="0" lang="en-US" sz="32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  <a:p>
                <a:pPr marL="118872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None/>
                  <a:tabLst/>
                  <a:defRPr/>
                </a:pPr>
                <a:endParaRPr kumimoji="0" lang="en-US" sz="32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  <a:p>
                <a:pPr marL="118872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None/>
                  <a:tabLst/>
                  <a:defRPr/>
                </a:pPr>
                <a:endParaRPr kumimoji="0" lang="en-US" sz="3200" b="0" i="1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mbria Math"/>
                  <a:ea typeface="+mn-ea"/>
                  <a:cs typeface="+mn-cs"/>
                </a:endParaRPr>
              </a:p>
              <a:p>
                <a:pPr marL="118872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None/>
                  <a:tabLst/>
                  <a:defRPr/>
                </a:pPr>
                <a:endParaRPr kumimoji="0" lang="en-US" sz="3200" b="0" i="0" u="none" strike="noStrike" kern="120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238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39950" y="13696780"/>
                <a:ext cx="8229600" cy="4625609"/>
              </a:xfrm>
              <a:prstGeom prst="rect">
                <a:avLst/>
              </a:prstGeom>
              <a:blipFill rotWithShape="1">
                <a:blip r:embed="rId51"/>
                <a:stretch>
                  <a:fillRect t="-9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9" name="TextBox 238"/>
          <p:cNvSpPr txBox="1"/>
          <p:nvPr/>
        </p:nvSpPr>
        <p:spPr>
          <a:xfrm>
            <a:off x="18249900" y="17510611"/>
            <a:ext cx="1752600" cy="646331"/>
          </a:xfrm>
          <a:prstGeom prst="rect">
            <a:avLst/>
          </a:prstGeom>
          <a:noFill/>
          <a:ln w="28575">
            <a:solidFill>
              <a:srgbClr val="E66C7D">
                <a:lumMod val="50000"/>
              </a:srgbClr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Or equivalently</a:t>
            </a:r>
            <a:endParaRPr kumimoji="0" lang="en-US" sz="1800" b="0" i="0" u="none" strike="noStrike" kern="0" cap="none" spc="0" normalizeH="0" baseline="-2500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sym typeface="Wingdings" pitchFamily="2" charset="2"/>
              </a:rPr>
              <a:t>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0" name="TextBox 239"/>
              <p:cNvSpPr txBox="1"/>
              <p:nvPr/>
            </p:nvSpPr>
            <p:spPr>
              <a:xfrm>
                <a:off x="15373350" y="15029036"/>
                <a:ext cx="7745262" cy="978409"/>
              </a:xfrm>
              <a:prstGeom prst="rect">
                <a:avLst/>
              </a:prstGeom>
              <a:solidFill>
                <a:srgbClr val="F0AD00"/>
              </a:solidFill>
              <a:ln w="28575">
                <a:solidFill>
                  <a:sysClr val="windowText" lastClr="000000"/>
                </a:solidFill>
              </a:ln>
            </p:spPr>
            <p:txBody>
              <a:bodyPr wrap="none" rtlCol="0">
                <a:spAutoFit/>
              </a:bodyPr>
              <a:lstStyle/>
              <a:p>
                <a:pPr marL="118872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kumimoji="0" lang="en-US" sz="2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ln</m:t>
                      </m:r>
                      <m:r>
                        <a:rPr kumimoji="0" lang="en-US" sz="2800" b="0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⁡(</m:t>
                      </m:r>
                      <m:r>
                        <a:rPr kumimoji="0" lang="en-US" sz="2800" b="0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𝜆</m:t>
                      </m:r>
                      <m:r>
                        <a:rPr kumimoji="0" lang="en-US" sz="2800" b="0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)</m:t>
                      </m:r>
                      <m:d>
                        <m:dPr>
                          <m:ctrlPr>
                            <a:rPr kumimoji="0" lang="en-US" sz="28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</m:ctrlPr>
                        </m:dPr>
                        <m:e>
                          <m:r>
                            <a:rPr kumimoji="0" lang="en-US" sz="28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  <m:t>𝐺</m:t>
                          </m:r>
                          <m:d>
                            <m:dPr>
                              <m:ctrlPr>
                                <a:rPr kumimoji="0" lang="en-US" sz="28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kumimoji="0" lang="en-US" sz="28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𝜆</m:t>
                              </m:r>
                              <m:r>
                                <a:rPr kumimoji="0" lang="en-US" sz="28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,</m:t>
                              </m:r>
                              <m:r>
                                <a:rPr kumimoji="0" lang="en-US" sz="28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𝑉</m:t>
                              </m:r>
                            </m:e>
                          </m:d>
                          <m:r>
                            <a:rPr kumimoji="0" lang="en-US" sz="28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  <m:t>−</m:t>
                          </m:r>
                          <m:acc>
                            <m:accPr>
                              <m:chr m:val="̃"/>
                              <m:ctrlPr>
                                <a:rPr kumimoji="0" lang="en-US" sz="28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</m:ctrlPr>
                            </m:accPr>
                            <m:e>
                              <m:r>
                                <a:rPr kumimoji="0" lang="en-US" sz="28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𝑘</m:t>
                              </m:r>
                            </m:e>
                          </m:acc>
                        </m:e>
                      </m:d>
                      <m:sSup>
                        <m:sSupPr>
                          <m:ctrlPr>
                            <a:rPr kumimoji="0" lang="en-US" sz="28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</m:ctrlPr>
                        </m:sSupPr>
                        <m:e>
                          <m:r>
                            <a:rPr kumimoji="0" lang="en-US" sz="28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  <m:t>𝑒</m:t>
                          </m:r>
                        </m:e>
                        <m:sup>
                          <m:func>
                            <m:funcPr>
                              <m:ctrlPr>
                                <a:rPr kumimoji="0" lang="en-US" sz="28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kumimoji="0" lang="en-US" sz="2800" b="0" i="0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ln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kumimoji="0" lang="en-US" sz="2800" b="0" i="1" u="none" strike="noStrike" kern="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kumimoji="0" lang="en-US" sz="2800" b="0" i="1" u="none" strike="noStrike" kern="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/>
                                    </a:rPr>
                                    <m:t>𝜆</m:t>
                                  </m:r>
                                </m:e>
                              </m:d>
                            </m:e>
                          </m:func>
                          <m:d>
                            <m:dPr>
                              <m:ctrlPr>
                                <a:rPr kumimoji="0" lang="en-US" sz="28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kumimoji="0" lang="en-US" sz="28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𝐺</m:t>
                              </m:r>
                              <m:d>
                                <m:dPr>
                                  <m:ctrlPr>
                                    <a:rPr kumimoji="0" lang="en-US" sz="2800" b="0" i="1" u="none" strike="noStrike" kern="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kumimoji="0" lang="en-US" sz="2800" b="0" i="1" u="none" strike="noStrike" kern="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/>
                                    </a:rPr>
                                    <m:t>𝜆</m:t>
                                  </m:r>
                                  <m:r>
                                    <a:rPr kumimoji="0" lang="en-US" sz="2800" b="0" i="1" u="none" strike="noStrike" kern="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/>
                                    </a:rPr>
                                    <m:t>,</m:t>
                                  </m:r>
                                  <m:r>
                                    <a:rPr kumimoji="0" lang="en-US" sz="2800" b="0" i="1" u="none" strike="noStrike" kern="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/>
                                    </a:rPr>
                                    <m:t>𝑉</m:t>
                                  </m:r>
                                </m:e>
                              </m:d>
                              <m:r>
                                <a:rPr kumimoji="0" lang="en-US" sz="28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−</m:t>
                              </m:r>
                              <m:acc>
                                <m:accPr>
                                  <m:chr m:val="̃"/>
                                  <m:ctrlPr>
                                    <a:rPr kumimoji="0" lang="en-US" sz="2800" b="0" i="1" u="none" strike="noStrike" kern="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/>
                                    </a:rPr>
                                  </m:ctrlPr>
                                </m:accPr>
                                <m:e>
                                  <m:r>
                                    <a:rPr kumimoji="0" lang="en-US" sz="2800" b="0" i="1" u="none" strike="noStrike" kern="0" cap="none" spc="0" normalizeH="0" baseline="0" noProof="0">
                                      <a:ln>
                                        <a:noFill/>
                                      </a:ln>
                                      <a:solidFill>
                                        <a:sysClr val="windowText" lastClr="000000"/>
                                      </a:solidFill>
                                      <a:effectLst/>
                                      <a:uLnTx/>
                                      <a:uFillTx/>
                                      <a:latin typeface="Cambria Math"/>
                                    </a:rPr>
                                    <m:t>𝑘</m:t>
                                  </m:r>
                                </m:e>
                              </m:acc>
                            </m:e>
                          </m:d>
                          <m:r>
                            <a:rPr kumimoji="0" lang="en-US" sz="28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  <m:t> </m:t>
                          </m:r>
                        </m:sup>
                      </m:sSup>
                      <m:r>
                        <a:rPr kumimoji="0" lang="en-US" sz="2800" b="0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kumimoji="0" lang="en-US" sz="28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kumimoji="0" lang="en-US" sz="28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kumimoji="0" lang="en-US" sz="2800" b="0" i="0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ln</m:t>
                              </m:r>
                              <m:r>
                                <a:rPr kumimoji="0" lang="en-US" sz="28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⁡(</m:t>
                              </m:r>
                              <m:r>
                                <a:rPr kumimoji="0" lang="en-US" sz="28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𝜆</m:t>
                              </m:r>
                              <m:r>
                                <a:rPr kumimoji="0" lang="en-US" sz="28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)</m:t>
                              </m:r>
                              <m:r>
                                <a:rPr kumimoji="0" lang="en-US" sz="28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𝜆</m:t>
                              </m:r>
                            </m:e>
                            <m:sup>
                              <m:r>
                                <a:rPr kumimoji="0" lang="en-US" sz="28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𝐺</m:t>
                              </m:r>
                              <m:r>
                                <a:rPr kumimoji="0" lang="en-US" sz="28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(</m:t>
                              </m:r>
                              <m:r>
                                <a:rPr kumimoji="0" lang="en-US" sz="28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𝑉</m:t>
                              </m:r>
                              <m:r>
                                <a:rPr kumimoji="0" lang="en-US" sz="28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,</m:t>
                              </m:r>
                              <m:r>
                                <a:rPr kumimoji="0" lang="en-US" sz="28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𝜆</m:t>
                              </m:r>
                              <m:r>
                                <a:rPr kumimoji="0" lang="en-US" sz="2800" b="0" i="1" u="none" strike="noStrike" kern="0" cap="none" spc="0" normalizeH="0" baseline="0" noProof="0">
                                  <a:ln>
                                    <a:noFill/>
                                  </a:ln>
                                  <a:solidFill>
                                    <a:sysClr val="windowText" lastClr="000000"/>
                                  </a:solidFill>
                                  <a:effectLst/>
                                  <a:uLnTx/>
                                  <a:uFillTx/>
                                  <a:latin typeface="Cambria Math"/>
                                </a:rPr>
                                <m:t>)</m:t>
                              </m:r>
                            </m:sup>
                          </m:sSup>
                        </m:num>
                        <m:den>
                          <m:r>
                            <a:rPr kumimoji="0" lang="en-US" sz="28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  <m:t>1−</m:t>
                          </m:r>
                          <m:r>
                            <a:rPr kumimoji="0" lang="en-US" sz="28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ysClr val="windowText" lastClr="000000"/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  <m:t>𝜆</m:t>
                          </m:r>
                        </m:den>
                      </m:f>
                    </m:oMath>
                  </m:oMathPara>
                </a14:m>
                <a:endParaRPr kumimoji="0" 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mc:Choice>
        <mc:Fallback>
          <p:sp>
            <p:nvSpPr>
              <p:cNvPr id="240" name="TextBox 2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373350" y="15029036"/>
                <a:ext cx="7745262" cy="978409"/>
              </a:xfrm>
              <a:prstGeom prst="rect">
                <a:avLst/>
              </a:prstGeom>
              <a:blipFill rotWithShape="1">
                <a:blip r:embed="rId52"/>
                <a:stretch>
                  <a:fillRect/>
                </a:stretch>
              </a:blipFill>
              <a:ln w="28575">
                <a:solidFill>
                  <a:sysClr val="windowText" lastClr="00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1" name="Oval 240"/>
          <p:cNvSpPr/>
          <p:nvPr/>
        </p:nvSpPr>
        <p:spPr>
          <a:xfrm>
            <a:off x="15449550" y="15197722"/>
            <a:ext cx="2971800" cy="745714"/>
          </a:xfrm>
          <a:prstGeom prst="ellipse">
            <a:avLst/>
          </a:prstGeom>
          <a:noFill/>
          <a:ln w="19050" cap="flat" cmpd="thickThin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sp>
        <p:nvSpPr>
          <p:cNvPr id="242" name="Oval 241"/>
          <p:cNvSpPr/>
          <p:nvPr/>
        </p:nvSpPr>
        <p:spPr>
          <a:xfrm>
            <a:off x="18573750" y="15261731"/>
            <a:ext cx="2133600" cy="513017"/>
          </a:xfrm>
          <a:prstGeom prst="ellipse">
            <a:avLst/>
          </a:prstGeom>
          <a:noFill/>
          <a:ln w="19050" cap="flat" cmpd="thickThin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cxnSp>
        <p:nvCxnSpPr>
          <p:cNvPr id="243" name="Straight Connector 242"/>
          <p:cNvCxnSpPr>
            <a:stCxn id="242" idx="4"/>
            <a:endCxn id="245" idx="0"/>
          </p:cNvCxnSpPr>
          <p:nvPr/>
        </p:nvCxnSpPr>
        <p:spPr>
          <a:xfrm>
            <a:off x="19640550" y="15774748"/>
            <a:ext cx="685800" cy="338829"/>
          </a:xfrm>
          <a:prstGeom prst="line">
            <a:avLst/>
          </a:prstGeom>
          <a:noFill/>
          <a:ln w="19050" cap="rnd" cmpd="sng" algn="ctr">
            <a:solidFill>
              <a:srgbClr val="C00000"/>
            </a:solidFill>
            <a:prstDash val="solid"/>
          </a:ln>
          <a:effectLst/>
        </p:spPr>
      </p:cxnSp>
      <p:cxnSp>
        <p:nvCxnSpPr>
          <p:cNvPr id="244" name="Straight Connector 243"/>
          <p:cNvCxnSpPr>
            <a:stCxn id="241" idx="4"/>
            <a:endCxn id="245" idx="2"/>
          </p:cNvCxnSpPr>
          <p:nvPr/>
        </p:nvCxnSpPr>
        <p:spPr>
          <a:xfrm>
            <a:off x="16935450" y="15943436"/>
            <a:ext cx="2628900" cy="504171"/>
          </a:xfrm>
          <a:prstGeom prst="line">
            <a:avLst/>
          </a:prstGeom>
          <a:noFill/>
          <a:ln w="19050" cap="rnd" cmpd="sng" algn="ctr">
            <a:solidFill>
              <a:srgbClr val="C00000"/>
            </a:solidFill>
            <a:prstDash val="solid"/>
          </a:ln>
          <a:effectLst/>
        </p:spPr>
      </p:cxnSp>
      <p:sp>
        <p:nvSpPr>
          <p:cNvPr id="245" name="Oval 244"/>
          <p:cNvSpPr/>
          <p:nvPr/>
        </p:nvSpPr>
        <p:spPr>
          <a:xfrm>
            <a:off x="19564350" y="16113577"/>
            <a:ext cx="1524000" cy="668059"/>
          </a:xfrm>
          <a:prstGeom prst="ellipse">
            <a:avLst/>
          </a:prstGeom>
          <a:noFill/>
          <a:ln w="19050" cap="flat" cmpd="thickThin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6" name="TextBox 245"/>
              <p:cNvSpPr txBox="1"/>
              <p:nvPr/>
            </p:nvSpPr>
            <p:spPr>
              <a:xfrm>
                <a:off x="19659600" y="16135305"/>
                <a:ext cx="128112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Call both of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 these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/>
                      </a:rPr>
                      <m:t>𝑥</m:t>
                    </m:r>
                  </m:oMath>
                </a14:m>
                <a:endParaRPr kumimoji="0" lang="en-US" sz="1800" b="0" i="0" u="none" strike="noStrike" kern="0" cap="none" spc="0" normalizeH="0" baseline="-2500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mc:Choice>
        <mc:Fallback>
          <p:sp>
            <p:nvSpPr>
              <p:cNvPr id="246" name="TextBox 2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59600" y="16135305"/>
                <a:ext cx="1281120" cy="646331"/>
              </a:xfrm>
              <a:prstGeom prst="rect">
                <a:avLst/>
              </a:prstGeom>
              <a:blipFill rotWithShape="1">
                <a:blip r:embed="rId53"/>
                <a:stretch>
                  <a:fillRect l="-3333" t="-4717" r="-381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7" name="Oval 246"/>
          <p:cNvSpPr/>
          <p:nvPr/>
        </p:nvSpPr>
        <p:spPr>
          <a:xfrm>
            <a:off x="20940720" y="14952837"/>
            <a:ext cx="2177892" cy="1160740"/>
          </a:xfrm>
          <a:prstGeom prst="ellipse">
            <a:avLst/>
          </a:prstGeom>
          <a:noFill/>
          <a:ln w="19050" cap="flat" cmpd="thickThin" algn="ctr">
            <a:solidFill>
              <a:srgbClr val="0070C0">
                <a:lumMod val="7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p:cxnSp>
        <p:nvCxnSpPr>
          <p:cNvPr id="248" name="Straight Connector 247"/>
          <p:cNvCxnSpPr>
            <a:stCxn id="247" idx="0"/>
            <a:endCxn id="249" idx="4"/>
          </p:cNvCxnSpPr>
          <p:nvPr/>
        </p:nvCxnSpPr>
        <p:spPr>
          <a:xfrm flipV="1">
            <a:off x="22029666" y="14706495"/>
            <a:ext cx="582684" cy="246342"/>
          </a:xfrm>
          <a:prstGeom prst="line">
            <a:avLst/>
          </a:prstGeom>
          <a:noFill/>
          <a:ln w="19050" cap="rnd" cmpd="sng" algn="ctr">
            <a:solidFill>
              <a:srgbClr val="0070C0">
                <a:lumMod val="75000"/>
              </a:srgbClr>
            </a:solidFill>
            <a:prstDash val="solid"/>
          </a:ln>
          <a:effectLst/>
        </p:spPr>
      </p:cxnSp>
      <p:sp>
        <p:nvSpPr>
          <p:cNvPr id="249" name="Oval 248"/>
          <p:cNvSpPr/>
          <p:nvPr/>
        </p:nvSpPr>
        <p:spPr>
          <a:xfrm>
            <a:off x="21850350" y="14038436"/>
            <a:ext cx="1524000" cy="668059"/>
          </a:xfrm>
          <a:prstGeom prst="ellipse">
            <a:avLst/>
          </a:prstGeom>
          <a:noFill/>
          <a:ln w="19050" cap="flat" cmpd="thickThin" algn="ctr">
            <a:solidFill>
              <a:srgbClr val="0070C0">
                <a:lumMod val="7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0070C0">
                  <a:lumMod val="75000"/>
                </a:srgbClr>
              </a:solidFill>
              <a:effectLst/>
              <a:uLnTx/>
              <a:uFillTx/>
              <a:latin typeface="Corbel"/>
              <a:ea typeface="+mn-ea"/>
              <a:cs typeface="+mn-cs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0" name="TextBox 249"/>
              <p:cNvSpPr txBox="1"/>
              <p:nvPr/>
            </p:nvSpPr>
            <p:spPr>
              <a:xfrm>
                <a:off x="21971790" y="14057427"/>
                <a:ext cx="128112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Call this </a:t>
                </a:r>
              </a:p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c</a:t>
                </a:r>
                <a:r>
                  <a:rPr kumimoji="0" lang="en-US" sz="18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rPr>
                  <a:t>onstant </a:t>
                </a:r>
                <a14:m>
                  <m:oMath xmlns:m="http://schemas.openxmlformats.org/officeDocument/2006/math">
                    <m:r>
                      <a:rPr kumimoji="0" lang="en-US" sz="1800" b="0" i="1" u="none" strike="noStrike" kern="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/>
                      </a:rPr>
                      <m:t>𝐶</m:t>
                    </m:r>
                  </m:oMath>
                </a14:m>
                <a:endParaRPr kumimoji="0" lang="en-US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mc:Choice>
        <mc:Fallback>
          <p:sp>
            <p:nvSpPr>
              <p:cNvPr id="250" name="TextBox 24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71790" y="14057427"/>
                <a:ext cx="1281120" cy="646331"/>
              </a:xfrm>
              <a:prstGeom prst="rect">
                <a:avLst/>
              </a:prstGeom>
              <a:blipFill rotWithShape="1">
                <a:blip r:embed="rId54"/>
                <a:stretch>
                  <a:fillRect l="-952" t="-4717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51" name="Picture 2" descr="http://th.physik.uni-frankfurt.de/~jr/gif/phys/lambert.jpg"/>
          <p:cNvPicPr>
            <a:picLocks noChangeAspect="1" noChangeArrowheads="1"/>
          </p:cNvPicPr>
          <p:nvPr/>
        </p:nvPicPr>
        <p:blipFill>
          <a:blip r:embed="rId5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72466" y="16222886"/>
            <a:ext cx="1039884" cy="13312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3" name="Rounded Rectangle 252"/>
          <p:cNvSpPr/>
          <p:nvPr/>
        </p:nvSpPr>
        <p:spPr>
          <a:xfrm>
            <a:off x="13601700" y="19011900"/>
            <a:ext cx="10706100" cy="125730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0" lang="en-US" sz="5400" b="0" i="0" u="none" strike="noStrike" kern="0" cap="none" spc="0" normalizeH="0" baseline="0" noProof="0" dirty="0" smtClean="0">
                <a:ln>
                  <a:noFill/>
                </a:ln>
                <a:solidFill>
                  <a:srgbClr val="FFC800"/>
                </a:solidFill>
                <a:effectLst/>
                <a:uLnTx/>
                <a:uFillTx/>
              </a:rPr>
              <a:t>6. Conclusions</a:t>
            </a:r>
          </a:p>
          <a:p>
            <a:pPr algn="ctr"/>
            <a:endParaRPr kumimoji="0" lang="en-US" sz="1200" b="0" i="0" u="none" strike="noStrike" kern="0" cap="none" spc="0" normalizeH="0" baseline="0" noProof="0" dirty="0" smtClean="0">
              <a:ln>
                <a:noFill/>
              </a:ln>
              <a:solidFill>
                <a:srgbClr val="FFC800"/>
              </a:solidFill>
              <a:effectLst/>
              <a:uLnTx/>
              <a:uFillTx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54" name="Rectangle 253"/>
              <p:cNvSpPr/>
              <p:nvPr/>
            </p:nvSpPr>
            <p:spPr>
              <a:xfrm>
                <a:off x="14154150" y="20616845"/>
                <a:ext cx="9601200" cy="202004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</p:spPr>
            <p:txBody>
              <a:bodyPr wrap="square">
                <a:spAutoFit/>
              </a:bodyPr>
              <a:lstStyle/>
              <a:p>
                <a:endParaRPr lang="en-US" sz="240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lang="en-US" sz="2400" i="1">
                              <a:latin typeface="Cambria Math"/>
                            </a:rPr>
                            <m:t>∗</m:t>
                          </m:r>
                        </m:sup>
                      </m:sSup>
                      <m:r>
                        <a:rPr lang="en-US" sz="2400" i="1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2400">
                          <a:latin typeface="Cambria Math"/>
                        </a:rPr>
                        <m:t>ceil</m:t>
                      </m:r>
                      <m:d>
                        <m:dPr>
                          <m:ctrlPr>
                            <a:rPr lang="en-US" sz="2400" i="1">
                              <a:latin typeface="Cambria Math"/>
                            </a:rPr>
                          </m:ctrlPr>
                        </m:dPr>
                        <m:e>
                          <m:d>
                            <m:d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/>
                                </a:rPr>
                                <m:t>1−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𝜆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/>
                            </a:rPr>
                            <m:t>𝑉</m:t>
                          </m:r>
                          <m:r>
                            <a:rPr lang="en-US" sz="2400" i="1">
                              <a:latin typeface="Cambria Math"/>
                            </a:rPr>
                            <m:t>+</m:t>
                          </m:r>
                          <m:f>
                            <m:f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i="1">
                                  <a:latin typeface="Cambria Math"/>
                                </a:rPr>
                                <m:t>1−</m:t>
                              </m:r>
                              <m:r>
                                <a:rPr lang="en-US" sz="2400" i="1">
                                  <a:latin typeface="Cambria Math"/>
                                </a:rPr>
                                <m:t>𝜆</m:t>
                              </m:r>
                            </m:den>
                          </m:f>
                          <m:r>
                            <a:rPr lang="en-US" sz="2400" i="1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400" i="1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400" i="1">
                                  <a:latin typeface="Cambria Math"/>
                                </a:rPr>
                                <m:t>1</m:t>
                              </m:r>
                            </m:num>
                            <m:den>
                              <m:func>
                                <m:funcPr>
                                  <m:ctrlPr>
                                    <a:rPr lang="en-US" sz="2400" i="1">
                                      <a:latin typeface="Cambria Math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US" sz="2400">
                                      <a:latin typeface="Cambria Math"/>
                                    </a:rPr>
                                    <m:t>ln</m:t>
                                  </m:r>
                                </m:fName>
                                <m:e>
                                  <m:r>
                                    <a:rPr lang="en-US" sz="2400" i="1">
                                      <a:latin typeface="Cambria Math"/>
                                    </a:rPr>
                                    <m:t>𝜆</m:t>
                                  </m:r>
                                </m:e>
                              </m:func>
                            </m:den>
                          </m:f>
                          <m:r>
                            <a:rPr lang="en-US" sz="2400" i="1">
                              <a:latin typeface="Cambria Math"/>
                            </a:rPr>
                            <m:t>⋅</m:t>
                          </m:r>
                          <m:r>
                            <a:rPr lang="en-US" sz="2400" i="1" smtClean="0">
                              <a:solidFill>
                                <a:srgbClr val="7030A0"/>
                              </a:solidFill>
                              <a:latin typeface="Cambria Math"/>
                            </a:rPr>
                            <m:t>𝑊</m:t>
                          </m:r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func>
                                    <m:funcPr>
                                      <m:ctrlP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/>
                                        </a:rPr>
                                      </m:ctrlPr>
                                    </m:funcPr>
                                    <m:fName>
                                      <m:r>
                                        <m:rPr>
                                          <m:sty m:val="p"/>
                                        </m:rPr>
                                        <a:rPr lang="en-US" sz="2400">
                                          <a:solidFill>
                                            <a:srgbClr val="7030A0"/>
                                          </a:solidFill>
                                          <a:latin typeface="Cambria Math"/>
                                        </a:rPr>
                                        <m:t>ln</m:t>
                                      </m:r>
                                    </m:fName>
                                    <m:e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/>
                                        </a:rPr>
                                        <m:t>𝜆</m:t>
                                      </m:r>
                                    </m:e>
                                  </m:func>
                                  <m:r>
                                    <a:rPr lang="en-US" sz="2400" b="0" i="1" smtClean="0">
                                      <a:solidFill>
                                        <a:srgbClr val="7030A0"/>
                                      </a:solidFill>
                                      <a:latin typeface="Cambria Math"/>
                                    </a:rPr>
                                    <m:t>⋅</m:t>
                                  </m:r>
                                  <m:sSup>
                                    <m:sSupPr>
                                      <m:ctrlPr>
                                        <a:rPr lang="en-US" sz="2400" b="0" i="1" smtClean="0">
                                          <a:solidFill>
                                            <a:srgbClr val="7030A0"/>
                                          </a:solidFill>
                                          <a:latin typeface="Cambria Math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7030A0"/>
                                          </a:solidFill>
                                          <a:latin typeface="Cambria Math"/>
                                        </a:rPr>
                                        <m:t>𝜆</m:t>
                                      </m:r>
                                    </m:e>
                                    <m:sup>
                                      <m:d>
                                        <m:dPr>
                                          <m:ctrlPr>
                                            <a:rPr lang="en-US" sz="2400" i="1" smtClean="0">
                                              <a:solidFill>
                                                <a:srgbClr val="7030A0"/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/>
                                            </a:rPr>
                                            <m:t>1−</m:t>
                                          </m:r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/>
                                            </a:rPr>
                                            <m:t>𝜆</m:t>
                                          </m:r>
                                        </m:e>
                                      </m:d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/>
                                        </a:rPr>
                                        <m:t>𝑉</m:t>
                                      </m:r>
                                      <m:r>
                                        <a:rPr lang="en-US" sz="2400" i="1">
                                          <a:solidFill>
                                            <a:srgbClr val="7030A0"/>
                                          </a:solidFill>
                                          <a:latin typeface="Cambria Math"/>
                                        </a:rPr>
                                        <m:t>+</m:t>
                                      </m:r>
                                      <m:f>
                                        <m:fPr>
                                          <m:ctrlP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/>
                                            </a:rPr>
                                          </m:ctrlPr>
                                        </m:fPr>
                                        <m:num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num>
                                        <m:den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/>
                                            </a:rPr>
                                            <m:t>1−</m:t>
                                          </m:r>
                                          <m:r>
                                            <a:rPr lang="en-US" sz="2400" i="1">
                                              <a:solidFill>
                                                <a:srgbClr val="7030A0"/>
                                              </a:solidFill>
                                              <a:latin typeface="Cambria Math"/>
                                            </a:rPr>
                                            <m:t>𝜆</m:t>
                                          </m:r>
                                        </m:den>
                                      </m:f>
                                    </m:sup>
                                  </m:sSup>
                                </m:num>
                                <m:den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/>
                                    </a:rPr>
                                    <m:t>1−</m:t>
                                  </m:r>
                                  <m:r>
                                    <a:rPr lang="en-US" sz="2400" i="1">
                                      <a:solidFill>
                                        <a:srgbClr val="7030A0"/>
                                      </a:solidFill>
                                      <a:latin typeface="Cambria Math"/>
                                    </a:rPr>
                                    <m:t>𝜆</m:t>
                                  </m:r>
                                </m:den>
                              </m:f>
                            </m:e>
                          </m:d>
                          <m:r>
                            <a:rPr lang="en-US" sz="2400" i="1">
                              <a:latin typeface="Cambria Math"/>
                            </a:rPr>
                            <m:t>−2</m:t>
                          </m:r>
                        </m:e>
                      </m:d>
                    </m:oMath>
                  </m:oMathPara>
                </a14:m>
                <a:endParaRPr lang="en-US" sz="2400" dirty="0" smtClean="0"/>
              </a:p>
              <a:p>
                <a:endParaRPr lang="en-US" sz="2400" dirty="0"/>
              </a:p>
            </p:txBody>
          </p:sp>
        </mc:Choice>
        <mc:Fallback>
          <p:sp>
            <p:nvSpPr>
              <p:cNvPr id="254" name="Rectangle 25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154150" y="20616845"/>
                <a:ext cx="9601200" cy="2020040"/>
              </a:xfrm>
              <a:prstGeom prst="rect">
                <a:avLst/>
              </a:prstGeom>
              <a:blipFill rotWithShape="1">
                <a:blip r:embed="rId56"/>
                <a:stretch>
                  <a:fillRect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5" name="Content Placeholder 2"/>
              <p:cNvSpPr txBox="1">
                <a:spLocks/>
              </p:cNvSpPr>
              <p:nvPr/>
            </p:nvSpPr>
            <p:spPr>
              <a:xfrm>
                <a:off x="15799590" y="23622000"/>
                <a:ext cx="6310320" cy="274320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</a:ln>
            </p:spPr>
            <p:txBody>
              <a:bodyPr>
                <a:normAutofit/>
              </a:bodyPr>
              <a:lstStyle>
                <a:lvl1pPr marL="1605145" indent="-1170418" algn="l" rtl="0" eaLnBrk="1" latinLnBrk="0" hangingPunct="1">
                  <a:spcBef>
                    <a:spcPts val="0"/>
                  </a:spcBef>
                  <a:buClr>
                    <a:schemeClr val="accent1"/>
                  </a:buClr>
                  <a:buSzPct val="80000"/>
                  <a:buFont typeface="Wingdings 2"/>
                  <a:buChar char=""/>
                  <a:defRPr kumimoji="0" sz="117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2675242" indent="-1003216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/>
                  <a:buChar char=""/>
                  <a:defRPr kumimoji="0" sz="10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3645017" indent="-836013" algn="l" rtl="0" eaLnBrk="1" latinLnBrk="0" hangingPunct="1">
                  <a:spcBef>
                    <a:spcPct val="20000"/>
                  </a:spcBef>
                  <a:buClr>
                    <a:schemeClr val="accent3"/>
                  </a:buClr>
                  <a:buFont typeface="Arial"/>
                  <a:buChar char="▪"/>
                  <a:defRPr kumimoji="0" sz="8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4447589" indent="-668810" algn="l" rtl="0" eaLnBrk="1" latinLnBrk="0" hangingPunct="1">
                  <a:spcBef>
                    <a:spcPct val="20000"/>
                  </a:spcBef>
                  <a:buClr>
                    <a:schemeClr val="accent4"/>
                  </a:buClr>
                  <a:buFont typeface="Arial"/>
                  <a:buChar char="▪"/>
                  <a:defRPr kumimoji="0" sz="7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5216721" indent="-668810" algn="l" rtl="0" eaLnBrk="1" latinLnBrk="0" hangingPunct="1">
                  <a:spcBef>
                    <a:spcPct val="20000"/>
                  </a:spcBef>
                  <a:buClr>
                    <a:schemeClr val="accent5"/>
                  </a:buClr>
                  <a:buFont typeface="Wingdings 3"/>
                  <a:buChar char=""/>
                  <a:defRPr kumimoji="0" lang="en-US" sz="73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5952413" indent="-668810" algn="l" rtl="0" eaLnBrk="1" latinLnBrk="0" hangingPunct="1">
                  <a:spcBef>
                    <a:spcPct val="20000"/>
                  </a:spcBef>
                  <a:buClr>
                    <a:schemeClr val="accent6"/>
                  </a:buClr>
                  <a:buSzPct val="100000"/>
                  <a:buFont typeface="Wingdings 2"/>
                  <a:buChar char=""/>
                  <a:defRPr kumimoji="0" sz="73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6688104" indent="-66881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Wingdings 2"/>
                  <a:buChar char=""/>
                  <a:defRPr kumimoji="0" sz="6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7423796" indent="-66881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Font typeface="Wingdings 2" pitchFamily="18" charset="2"/>
                  <a:buChar char=""/>
                  <a:defRPr kumimoji="0" sz="6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8159487" indent="-668810" algn="l" rtl="0" eaLnBrk="1" latinLnBrk="0" hangingPunct="1">
                  <a:spcBef>
                    <a:spcPct val="20000"/>
                  </a:spcBef>
                  <a:buClr>
                    <a:schemeClr val="accent3"/>
                  </a:buClr>
                  <a:buFont typeface="Wingdings 2" pitchFamily="18" charset="2"/>
                  <a:buChar char=""/>
                  <a:defRPr kumimoji="0" sz="6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:pPr marL="434727" indent="0" algn="ctr">
                  <a:buNone/>
                </a:pPr>
                <a:r>
                  <a:rPr lang="en-US" sz="2400" b="1" dirty="0" smtClean="0"/>
                  <a:t>Asymptotic Results</a:t>
                </a:r>
              </a:p>
              <a:p>
                <a:pPr marL="434727" indent="0">
                  <a:buNone/>
                </a:pPr>
                <a:endParaRPr lang="en-US" sz="2400" dirty="0" smtClean="0"/>
              </a:p>
              <a:p>
                <a:pPr marL="434727" indent="0">
                  <a:buNone/>
                </a:pPr>
                <a:r>
                  <a:rPr lang="en-US" sz="2400" dirty="0" smtClean="0"/>
                  <a:t>For fixed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𝜆</m:t>
                    </m:r>
                    <m:r>
                      <a:rPr lang="en-US" sz="2400" i="1" smtClean="0">
                        <a:latin typeface="Cambria Math"/>
                      </a:rPr>
                      <m:t>&lt;1</m:t>
                    </m:r>
                  </m:oMath>
                </a14:m>
                <a:r>
                  <a:rPr lang="en-US" sz="2400" dirty="0" smtClean="0"/>
                  <a:t>, as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𝑉</m:t>
                    </m:r>
                    <m:r>
                      <a:rPr lang="en-US" sz="2400" i="1" smtClean="0">
                        <a:latin typeface="Cambria Math"/>
                      </a:rPr>
                      <m:t>→∞</m:t>
                    </m:r>
                  </m:oMath>
                </a14:m>
                <a:r>
                  <a:rPr lang="en-US" sz="2400" dirty="0" smtClean="0"/>
                  <a:t>:</a:t>
                </a:r>
                <a:r>
                  <a:rPr lang="en-US" sz="2400" dirty="0" smtClean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 smtClean="0">
                            <a:latin typeface="Cambria Math"/>
                          </a:rPr>
                          <m:t>𝑘</m:t>
                        </m:r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∗</m:t>
                        </m:r>
                      </m:sup>
                    </m:sSup>
                    <m:r>
                      <a:rPr lang="en-US" sz="2400" i="1" smtClean="0">
                        <a:latin typeface="Cambria Math"/>
                      </a:rPr>
                      <m:t>∼</m:t>
                    </m:r>
                    <m:d>
                      <m:dPr>
                        <m:ctrlPr>
                          <a:rPr lang="en-US" sz="240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sz="2400" i="1" smtClean="0">
                            <a:latin typeface="Cambria Math"/>
                          </a:rPr>
                          <m:t>1−</m:t>
                        </m:r>
                        <m:r>
                          <a:rPr lang="en-US" sz="2400" i="1" smtClean="0">
                            <a:latin typeface="Cambria Math"/>
                          </a:rPr>
                          <m:t>𝜆</m:t>
                        </m:r>
                      </m:e>
                    </m:d>
                    <m:r>
                      <a:rPr lang="en-US" sz="2400" i="1" smtClean="0">
                        <a:latin typeface="Cambria Math"/>
                      </a:rPr>
                      <m:t>𝑉</m:t>
                    </m:r>
                  </m:oMath>
                </a14:m>
                <a:endParaRPr lang="en-US" sz="2400" dirty="0" smtClean="0"/>
              </a:p>
              <a:p>
                <a:endParaRPr lang="en-US" sz="2400" dirty="0"/>
              </a:p>
              <a:p>
                <a:pPr marL="434727" indent="0">
                  <a:buNone/>
                </a:pPr>
                <a:r>
                  <a:rPr lang="en-US" sz="2400" dirty="0" smtClean="0"/>
                  <a:t>When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𝜆</m:t>
                    </m:r>
                    <m:r>
                      <a:rPr lang="en-US" sz="2400" i="1" smtClean="0">
                        <a:latin typeface="Cambria Math"/>
                      </a:rPr>
                      <m:t>=1</m:t>
                    </m:r>
                  </m:oMath>
                </a14:m>
                <a:r>
                  <a:rPr lang="en-US" sz="2400" dirty="0" smtClean="0"/>
                  <a:t>, as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𝑉</m:t>
                    </m:r>
                    <m:r>
                      <a:rPr lang="en-US" sz="2400" i="1" smtClean="0">
                        <a:latin typeface="Cambria Math"/>
                      </a:rPr>
                      <m:t>→∞</m:t>
                    </m:r>
                  </m:oMath>
                </a14:m>
                <a:r>
                  <a:rPr lang="en-US" sz="2400" dirty="0" smtClean="0"/>
                  <a:t>:</a:t>
                </a:r>
                <a:r>
                  <a:rPr lang="en-US" sz="2400" dirty="0" smtClean="0"/>
                  <a:t>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 smtClean="0">
                            <a:latin typeface="Cambria Math"/>
                          </a:rPr>
                          <m:t>𝑘</m:t>
                        </m:r>
                      </m:e>
                      <m:sup>
                        <m:r>
                          <a:rPr lang="en-US" sz="2400" i="1" smtClean="0">
                            <a:latin typeface="Cambria Math"/>
                          </a:rPr>
                          <m:t>∗</m:t>
                        </m:r>
                      </m:sup>
                    </m:sSup>
                    <m:r>
                      <a:rPr lang="en-US" sz="2400" i="1" smtClean="0">
                        <a:latin typeface="Cambria Math"/>
                      </a:rPr>
                      <m:t>∼</m:t>
                    </m:r>
                    <m:rad>
                      <m:radPr>
                        <m:degHide m:val="on"/>
                        <m:ctrlPr>
                          <a:rPr lang="en-US" sz="2400" i="1" smtClean="0">
                            <a:latin typeface="Cambria Math"/>
                          </a:rPr>
                        </m:ctrlPr>
                      </m:radPr>
                      <m:deg/>
                      <m:e>
                        <m:r>
                          <a:rPr lang="en-US" sz="2400" i="1" smtClean="0">
                            <a:latin typeface="Cambria Math"/>
                          </a:rPr>
                          <m:t>2</m:t>
                        </m:r>
                        <m:r>
                          <a:rPr lang="en-US" sz="2400" i="1" smtClean="0">
                            <a:latin typeface="Cambria Math"/>
                          </a:rPr>
                          <m:t>𝑉</m:t>
                        </m:r>
                      </m:e>
                    </m:rad>
                  </m:oMath>
                </a14:m>
                <a:endParaRPr lang="en-US" sz="2400" dirty="0" smtClean="0"/>
              </a:p>
              <a:p>
                <a:pPr marL="118872" indent="0">
                  <a:buFont typeface="Wingdings 2"/>
                  <a:buNone/>
                </a:pPr>
                <a:endParaRPr lang="en-US" sz="2400" dirty="0"/>
              </a:p>
              <a:p>
                <a:pPr marL="434727" indent="0">
                  <a:buNone/>
                </a:pPr>
                <a:r>
                  <a:rPr lang="en-US" sz="2400" dirty="0" smtClean="0"/>
                  <a:t>For fixed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</a:rPr>
                      <m:t>𝜆</m:t>
                    </m:r>
                    <m:r>
                      <a:rPr lang="en-US" sz="2400" i="1" smtClean="0">
                        <a:latin typeface="Cambria Math"/>
                      </a:rPr>
                      <m:t>&gt;1</m:t>
                    </m:r>
                  </m:oMath>
                </a14:m>
                <a:r>
                  <a:rPr lang="en-US" sz="2400" dirty="0" smtClean="0"/>
                  <a:t>, as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/>
                      </a:rPr>
                      <m:t>𝑉</m:t>
                    </m:r>
                    <m:r>
                      <a:rPr lang="en-US" sz="2400" i="1" smtClean="0">
                        <a:latin typeface="Cambria Math"/>
                      </a:rPr>
                      <m:t>→∞</m:t>
                    </m:r>
                  </m:oMath>
                </a14:m>
                <a:r>
                  <a:rPr lang="en-US" sz="2400" dirty="0" smtClean="0"/>
                  <a:t>: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sz="2400" i="1">
                            <a:latin typeface="Cambria Math"/>
                          </a:rPr>
                          <m:t>𝑘</m:t>
                        </m:r>
                      </m:e>
                      <m:sup>
                        <m:r>
                          <a:rPr lang="en-US" sz="2400" i="1">
                            <a:latin typeface="Cambria Math"/>
                          </a:rPr>
                          <m:t>∗</m:t>
                        </m:r>
                      </m:sup>
                    </m:sSup>
                    <m:r>
                      <a:rPr lang="en-US" sz="2400" i="1">
                        <a:latin typeface="Cambria Math"/>
                      </a:rPr>
                      <m:t>∼</m:t>
                    </m:r>
                    <m:func>
                      <m:funcPr>
                        <m:ctrlPr>
                          <a:rPr lang="en-US" sz="2400" i="1" smtClean="0">
                            <a:latin typeface="Cambria Math"/>
                          </a:rPr>
                        </m:ctrlPr>
                      </m:funcPr>
                      <m:fName>
                        <m:sSub>
                          <m:sSubPr>
                            <m:ctrlPr>
                              <a:rPr lang="en-US" sz="240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en-US" sz="2400" smtClean="0">
                                <a:latin typeface="Cambria Math"/>
                              </a:rPr>
                              <m:t>log</m:t>
                            </m:r>
                          </m:e>
                          <m:sub>
                            <m:r>
                              <a:rPr lang="en-US" sz="2400" i="1" smtClean="0">
                                <a:latin typeface="Cambria Math"/>
                              </a:rPr>
                              <m:t>𝜆</m:t>
                            </m:r>
                          </m:sub>
                        </m:sSub>
                        <m:r>
                          <a:rPr lang="en-US" sz="2400" i="1" smtClean="0">
                            <a:latin typeface="Cambria Math"/>
                          </a:rPr>
                          <m:t>(</m:t>
                        </m:r>
                      </m:fName>
                      <m:e>
                        <m:r>
                          <a:rPr lang="en-US" sz="2400" i="1" smtClean="0">
                            <a:latin typeface="Cambria Math"/>
                          </a:rPr>
                          <m:t>𝑉</m:t>
                        </m:r>
                        <m:r>
                          <a:rPr lang="en-US" sz="2400" i="1" smtClean="0">
                            <a:latin typeface="Cambria Math"/>
                          </a:rPr>
                          <m:t>)</m:t>
                        </m:r>
                      </m:e>
                    </m:func>
                  </m:oMath>
                </a14:m>
                <a:endParaRPr lang="en-US" sz="2400" dirty="0"/>
              </a:p>
              <a:p>
                <a:pPr marL="118872" indent="0">
                  <a:buFont typeface="Wingdings 2"/>
                  <a:buNone/>
                </a:pPr>
                <a:endParaRPr lang="en-US" sz="2400" dirty="0"/>
              </a:p>
            </p:txBody>
          </p:sp>
        </mc:Choice>
        <mc:Fallback>
          <p:sp>
            <p:nvSpPr>
              <p:cNvPr id="255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99590" y="23622000"/>
                <a:ext cx="6310320" cy="2743200"/>
              </a:xfrm>
              <a:prstGeom prst="rect">
                <a:avLst/>
              </a:prstGeom>
              <a:blipFill rotWithShape="1">
                <a:blip r:embed="rId57"/>
                <a:stretch>
                  <a:fillRect t="-1319" b="-2418"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6" name="TextBox 255"/>
          <p:cNvSpPr txBox="1"/>
          <p:nvPr/>
        </p:nvSpPr>
        <p:spPr>
          <a:xfrm>
            <a:off x="14801850" y="22902552"/>
            <a:ext cx="8305800" cy="461665"/>
          </a:xfrm>
          <a:prstGeom prst="rect">
            <a:avLst/>
          </a:prstGeom>
          <a:solidFill>
            <a:srgbClr val="F0AD00"/>
          </a:solidFill>
          <a:ln w="28575"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So what can the closed form do for us?</a:t>
            </a:r>
            <a:endParaRPr kumimoji="0" lang="en-US" sz="2400" b="0" i="1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7" name="TextBox 256"/>
          <p:cNvSpPr txBox="1"/>
          <p:nvPr/>
        </p:nvSpPr>
        <p:spPr>
          <a:xfrm>
            <a:off x="14801850" y="26714018"/>
            <a:ext cx="8305800" cy="461665"/>
          </a:xfrm>
          <a:prstGeom prst="rect">
            <a:avLst/>
          </a:prstGeom>
          <a:solidFill>
            <a:srgbClr val="F0AD00"/>
          </a:solidFill>
          <a:ln w="28575">
            <a:solidFill>
              <a:sysClr val="windowText" lastClr="00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Is the cutoff of practical use?</a:t>
            </a:r>
            <a:endParaRPr kumimoji="0" lang="en-US" sz="2400" b="0" i="1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6" name="Content Placeholder 2"/>
              <p:cNvSpPr txBox="1">
                <a:spLocks/>
              </p:cNvSpPr>
              <p:nvPr/>
            </p:nvSpPr>
            <p:spPr>
              <a:xfrm>
                <a:off x="14839950" y="27203400"/>
                <a:ext cx="8229600" cy="4625609"/>
              </a:xfrm>
              <a:prstGeom prst="rect">
                <a:avLst/>
              </a:prstGeom>
            </p:spPr>
            <p:txBody>
              <a:bodyPr vert="horz" lIns="54864" tIns="91440" rtlCol="0">
                <a:normAutofit/>
              </a:bodyPr>
              <a:lstStyle>
                <a:lvl1pPr marL="438912" indent="-320040" algn="l" rtl="0" eaLnBrk="1" latinLnBrk="0" hangingPunct="1">
                  <a:spcBef>
                    <a:spcPts val="0"/>
                  </a:spcBef>
                  <a:buClr>
                    <a:schemeClr val="accent1"/>
                  </a:buClr>
                  <a:buSzPct val="80000"/>
                  <a:buFont typeface="Wingdings 2"/>
                  <a:buChar char=""/>
                  <a:defRPr kumimoji="0"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31520" indent="-27432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SzPct val="90000"/>
                  <a:buFont typeface="Wingdings"/>
                  <a:buChar char=""/>
                  <a:defRPr kumimoji="0"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96696" indent="-228600" algn="l" rtl="0" eaLnBrk="1" latinLnBrk="0" hangingPunct="1">
                  <a:spcBef>
                    <a:spcPct val="20000"/>
                  </a:spcBef>
                  <a:buClr>
                    <a:schemeClr val="accent3"/>
                  </a:buClr>
                  <a:buFont typeface="Arial"/>
                  <a:buChar char="▪"/>
                  <a:defRPr kumimoji="0"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16152" indent="-182880" algn="l" rtl="0" eaLnBrk="1" latinLnBrk="0" hangingPunct="1">
                  <a:spcBef>
                    <a:spcPct val="20000"/>
                  </a:spcBef>
                  <a:buClr>
                    <a:schemeClr val="accent4"/>
                  </a:buClr>
                  <a:buFont typeface="Arial"/>
                  <a:buChar char="▪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426464" indent="-182880" algn="l" rtl="0" eaLnBrk="1" latinLnBrk="0" hangingPunct="1">
                  <a:spcBef>
                    <a:spcPct val="20000"/>
                  </a:spcBef>
                  <a:buClr>
                    <a:schemeClr val="accent5"/>
                  </a:buClr>
                  <a:buFont typeface="Wingdings 3"/>
                  <a:buChar char=""/>
                  <a:defRPr kumimoji="0" lang="en-US" sz="2000" kern="1200" smtClean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627632" indent="-182880" algn="l" rtl="0" eaLnBrk="1" latinLnBrk="0" hangingPunct="1">
                  <a:spcBef>
                    <a:spcPct val="20000"/>
                  </a:spcBef>
                  <a:buClr>
                    <a:schemeClr val="accent6"/>
                  </a:buClr>
                  <a:buSzPct val="100000"/>
                  <a:buFont typeface="Wingdings 2"/>
                  <a:buChar char=""/>
                  <a:defRPr kumimoji="0"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828800" indent="-182880" algn="l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SzPct val="100000"/>
                  <a:buFont typeface="Wingdings 2"/>
                  <a:buChar char="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029968" indent="-182880" algn="l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Font typeface="Wingdings 2" pitchFamily="18" charset="2"/>
                  <a:buChar char=""/>
                  <a:defRPr kumimoji="0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31136" indent="-182880" algn="l" rtl="0" eaLnBrk="1" latinLnBrk="0" hangingPunct="1">
                  <a:spcBef>
                    <a:spcPct val="20000"/>
                  </a:spcBef>
                  <a:buClr>
                    <a:schemeClr val="accent3"/>
                  </a:buClr>
                  <a:buFont typeface="Wingdings 2" pitchFamily="18" charset="2"/>
                  <a:buChar char=""/>
                  <a:defRPr kumimoji="0" sz="18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  <a:extLst/>
              </a:lstStyle>
              <a:p>
                <a:pPr marL="118872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None/>
                  <a:tabLst/>
                  <a:defRPr/>
                </a:pPr>
                <a:r>
                  <a:rPr kumimoji="0" lang="en-US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When </a:t>
                </a:r>
                <a14:m>
                  <m:oMath xmlns:m="http://schemas.openxmlformats.org/officeDocument/2006/math"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𝜆</m:t>
                    </m:r>
                    <m:r>
                      <a:rPr kumimoji="0" lang="en-US" sz="3200" b="0" i="1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mbria Math"/>
                        <a:ea typeface="+mn-ea"/>
                        <a:cs typeface="+mn-cs"/>
                      </a:rPr>
                      <m:t>&gt;1</m:t>
                    </m:r>
                  </m:oMath>
                </a14:m>
                <a:r>
                  <a:rPr kumimoji="0" lang="en-US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</a:rPr>
                  <a:t>: high cutoff </a:t>
                </a:r>
                <a:r>
                  <a:rPr kumimoji="0" lang="en-US" sz="3200" b="0" i="0" u="none" strike="noStrike" kern="120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orbel"/>
                    <a:ea typeface="+mn-ea"/>
                    <a:cs typeface="+mn-cs"/>
                    <a:sym typeface="Wingdings" pitchFamily="2" charset="2"/>
                  </a:rPr>
                  <a:t> huge losses!</a:t>
                </a:r>
                <a:endPara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Arial" pitchFamily="34" charset="0"/>
                  <a:ea typeface="+mn-ea"/>
                  <a:cs typeface="+mn-cs"/>
                </a:endParaRPr>
              </a:p>
              <a:p>
                <a:pPr marL="118872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F0AD00"/>
                  </a:buClr>
                  <a:buSzPct val="80000"/>
                  <a:buFont typeface="Wingdings 2"/>
                  <a:buNone/>
                  <a:tabLst/>
                  <a:defRPr/>
                </a:pPr>
                <a:endParaRPr kumimoji="0" lang="en-US" sz="3200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orbel"/>
                  <a:ea typeface="+mn-ea"/>
                  <a:cs typeface="+mn-cs"/>
                </a:endParaRPr>
              </a:p>
            </p:txBody>
          </p:sp>
        </mc:Choice>
        <mc:Fallback>
          <p:sp>
            <p:nvSpPr>
              <p:cNvPr id="266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839950" y="27203400"/>
                <a:ext cx="8229600" cy="4625609"/>
              </a:xfrm>
              <a:prstGeom prst="rect">
                <a:avLst/>
              </a:prstGeom>
              <a:blipFill rotWithShape="1">
                <a:blip r:embed="rId58"/>
                <a:stretch>
                  <a:fillRect l="-889" t="-10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67" name="Picture 2" descr="E:\L1p2V50.png"/>
          <p:cNvPicPr>
            <a:picLocks noChangeAspect="1" noChangeArrowheads="1"/>
          </p:cNvPicPr>
          <p:nvPr/>
        </p:nvPicPr>
        <p:blipFill>
          <a:blip r:embed="rId5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9150" y="28476209"/>
            <a:ext cx="5334000" cy="33189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68" name="Rectangle 267"/>
              <p:cNvSpPr/>
              <p:nvPr/>
            </p:nvSpPr>
            <p:spPr>
              <a:xfrm>
                <a:off x="20097750" y="28476209"/>
                <a:ext cx="1218474" cy="83099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𝜆</m:t>
                      </m:r>
                      <m:r>
                        <a:rPr lang="en-US" sz="2400" b="0" i="1" smtClean="0">
                          <a:latin typeface="Cambria Math"/>
                        </a:rPr>
                        <m:t>=1.2</m:t>
                      </m:r>
                    </m:oMath>
                  </m:oMathPara>
                </a14:m>
                <a:endParaRPr lang="en-US" sz="2400" b="0" i="1" dirty="0" smtClean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𝑉</m:t>
                      </m:r>
                      <m:r>
                        <a:rPr lang="en-US" sz="2400" b="0" i="1" smtClean="0">
                          <a:latin typeface="Cambria Math"/>
                        </a:rPr>
                        <m:t>=50</m:t>
                      </m:r>
                    </m:oMath>
                  </m:oMathPara>
                </a14:m>
                <a:endParaRPr lang="en-US" sz="2400" b="0" i="1" dirty="0" smtClean="0">
                  <a:latin typeface="Cambria Math"/>
                </a:endParaRPr>
              </a:p>
            </p:txBody>
          </p:sp>
        </mc:Choice>
        <mc:Fallback>
          <p:sp>
            <p:nvSpPr>
              <p:cNvPr id="268" name="Rectangle 26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097750" y="28476209"/>
                <a:ext cx="1218474" cy="830997"/>
              </a:xfrm>
              <a:prstGeom prst="rect">
                <a:avLst/>
              </a:prstGeom>
              <a:blipFill rotWithShape="1">
                <a:blip r:embed="rId6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69" name="Straight Connector 268"/>
          <p:cNvCxnSpPr/>
          <p:nvPr/>
        </p:nvCxnSpPr>
        <p:spPr>
          <a:xfrm>
            <a:off x="17202150" y="28840262"/>
            <a:ext cx="0" cy="2677562"/>
          </a:xfrm>
          <a:prstGeom prst="line">
            <a:avLst/>
          </a:prstGeom>
          <a:noFill/>
          <a:ln w="28575" cap="rnd" cmpd="sng" algn="ctr">
            <a:solidFill>
              <a:srgbClr val="C00000"/>
            </a:solidFill>
            <a:prstDash val="solid"/>
          </a:ln>
          <a:effectLst/>
        </p:spPr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270" name="Rectangle 269"/>
              <p:cNvSpPr/>
              <p:nvPr/>
            </p:nvSpPr>
            <p:spPr>
              <a:xfrm>
                <a:off x="16056138" y="28323253"/>
                <a:ext cx="1599790" cy="369332"/>
              </a:xfrm>
              <a:prstGeom prst="rect">
                <a:avLst/>
              </a:prstGeom>
              <a:solidFill>
                <a:sysClr val="window" lastClr="FFFFFF"/>
              </a:solidFill>
            </p:spPr>
            <p:txBody>
              <a:bodyPr wrap="square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1800" b="0" i="1" u="none" strike="noStrike" kern="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            </m:t>
                      </m:r>
                      <m:sSup>
                        <m:sSupPr>
                          <m:ctrlPr>
                            <a:rPr kumimoji="0" lang="en-US" sz="1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</m:ctrlPr>
                        </m:sSupPr>
                        <m:e>
                          <m:r>
                            <a:rPr kumimoji="0" lang="en-US" sz="1800" b="0" i="1" u="none" strike="noStrike" kern="0" cap="none" spc="0" normalizeH="0" baseline="0" noProof="0" smtClean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  <m:t>𝑘</m:t>
                          </m:r>
                        </m:e>
                        <m:sup>
                          <m:r>
                            <a:rPr kumimoji="0" lang="en-US" sz="1800" b="0" i="1" u="none" strike="noStrike" kern="0" cap="none" spc="0" normalizeH="0" baseline="0" noProof="0">
                              <a:ln>
                                <a:noFill/>
                              </a:ln>
                              <a:solidFill>
                                <a:srgbClr val="FF0000"/>
                              </a:solidFill>
                              <a:effectLst/>
                              <a:uLnTx/>
                              <a:uFillTx/>
                              <a:latin typeface="Cambria Math"/>
                            </a:rPr>
                            <m:t>∗</m:t>
                          </m:r>
                        </m:sup>
                      </m:sSup>
                      <m:r>
                        <a:rPr kumimoji="0" lang="en-US" sz="1800" b="0" i="1" u="none" strike="noStrike" kern="0" cap="none" spc="0" normalizeH="0" baseline="0" noProof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=7</m:t>
                      </m:r>
                    </m:oMath>
                  </m:oMathPara>
                </a14:m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" pitchFamily="34" charset="0"/>
                </a:endParaRPr>
              </a:p>
            </p:txBody>
          </p:sp>
        </mc:Choice>
        <mc:Fallback>
          <p:sp>
            <p:nvSpPr>
              <p:cNvPr id="270" name="Rectangle 2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056138" y="28323253"/>
                <a:ext cx="1599790" cy="369332"/>
              </a:xfrm>
              <a:prstGeom prst="rect">
                <a:avLst/>
              </a:prstGeom>
              <a:blipFill rotWithShape="1">
                <a:blip r:embed="rId6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1" name="TextBox 270"/>
          <p:cNvSpPr txBox="1"/>
          <p:nvPr/>
        </p:nvSpPr>
        <p:spPr>
          <a:xfrm rot="16200000">
            <a:off x="14892039" y="29706332"/>
            <a:ext cx="209544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Earning Rate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2" name="TextBox 271"/>
              <p:cNvSpPr txBox="1"/>
              <p:nvPr/>
            </p:nvSpPr>
            <p:spPr>
              <a:xfrm>
                <a:off x="21244905" y="31219409"/>
                <a:ext cx="466090" cy="523220"/>
              </a:xfrm>
              <a:prstGeom prst="rect">
                <a:avLst/>
              </a:prstGeom>
              <a:solidFill>
                <a:sysClr val="window" lastClr="FFFFFF"/>
              </a:solidFill>
            </p:spPr>
            <p:txBody>
              <a:bodyPr wrap="none" rtlCol="0">
                <a:spAutoFit/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kumimoji="0" lang="en-US" sz="2800" b="0" i="1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uLnTx/>
                          <a:uFillTx/>
                          <a:latin typeface="Cambria Math"/>
                        </a:rPr>
                        <m:t>𝑘</m:t>
                      </m:r>
                    </m:oMath>
                  </m:oMathPara>
                </a14:m>
                <a:endParaRPr kumimoji="0" lang="en-US" sz="2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mc:Choice>
        <mc:Fallback>
          <p:sp>
            <p:nvSpPr>
              <p:cNvPr id="272" name="TextBox 27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244905" y="31219409"/>
                <a:ext cx="466090" cy="523220"/>
              </a:xfrm>
              <a:prstGeom prst="rect">
                <a:avLst/>
              </a:prstGeom>
              <a:blipFill rotWithShape="1">
                <a:blip r:embed="rId6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73" name="Picture 2" descr="http://www.rosiepiter.com/clipart_illustrations/green_money_bags_with_gold_coins_0071-0812-1816-2542_SMU.jpg"/>
          <p:cNvPicPr>
            <a:picLocks noChangeAspect="1" noChangeArrowheads="1"/>
          </p:cNvPicPr>
          <p:nvPr/>
        </p:nvPicPr>
        <p:blipFill>
          <a:blip r:embed="rId6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92750" y="28089347"/>
            <a:ext cx="1428749" cy="106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4" name="Explosion 1 273"/>
          <p:cNvSpPr/>
          <p:nvPr/>
        </p:nvSpPr>
        <p:spPr>
          <a:xfrm rot="20374279">
            <a:off x="21773390" y="26604190"/>
            <a:ext cx="1783560" cy="1472669"/>
          </a:xfrm>
          <a:prstGeom prst="irregularSeal1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Yes!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861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 animBg="1"/>
      <p:bldP spid="20" grpId="0"/>
      <p:bldP spid="42" grpId="0"/>
      <p:bldP spid="44" grpId="0"/>
      <p:bldP spid="45" grpId="0"/>
      <p:bldP spid="46" grpId="0"/>
      <p:bldP spid="51" grpId="0" animBg="1"/>
      <p:bldP spid="52" grpId="0" animBg="1"/>
      <p:bldP spid="56" grpId="0"/>
      <p:bldP spid="57" grpId="0" animBg="1"/>
      <p:bldP spid="101" grpId="0" animBg="1"/>
      <p:bldP spid="122" grpId="0" animBg="1"/>
      <p:bldP spid="123" grpId="0" animBg="1"/>
      <p:bldP spid="124" grpId="0" animBg="1"/>
      <p:bldP spid="126" grpId="0" animBg="1"/>
      <p:bldP spid="127" grpId="0" animBg="1"/>
      <p:bldP spid="128" grpId="0" animBg="1"/>
      <p:bldP spid="129" grpId="0" animBg="1"/>
      <p:bldP spid="130" grpId="0"/>
      <p:bldP spid="131" grpId="0"/>
      <p:bldP spid="132" grpId="0"/>
      <p:bldP spid="133" grpId="0" animBg="1"/>
      <p:bldP spid="134" grpId="0" animBg="1"/>
      <p:bldP spid="135" grpId="0" animBg="1"/>
      <p:bldP spid="136" grpId="0" animBg="1"/>
      <p:bldP spid="137" grpId="0" animBg="1"/>
      <p:bldP spid="138" grpId="0"/>
      <p:bldP spid="139" grpId="0" animBg="1"/>
      <p:bldP spid="179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/>
      <p:bldP spid="207" grpId="0"/>
      <p:bldP spid="209" grpId="0"/>
      <p:bldP spid="210" grpId="0"/>
      <p:bldP spid="211" grpId="0"/>
      <p:bldP spid="212" grpId="0" animBg="1"/>
      <p:bldP spid="215" grpId="0" animBg="1"/>
      <p:bldP spid="239" grpId="0" animBg="1"/>
      <p:bldP spid="241" grpId="0" animBg="1"/>
      <p:bldP spid="242" grpId="0" animBg="1"/>
      <p:bldP spid="245" grpId="0" animBg="1"/>
      <p:bldP spid="246" grpId="0"/>
      <p:bldP spid="247" grpId="0" animBg="1"/>
      <p:bldP spid="249" grpId="0" animBg="1"/>
      <p:bldP spid="250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98</TotalTime>
  <Words>882</Words>
  <Application>Microsoft Office PowerPoint</Application>
  <PresentationFormat>Custom</PresentationFormat>
  <Paragraphs>158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Module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Profit Maximizing Cutoff in Observable Queues with State Dependent Pricing</dc:title>
  <dc:creator>Sherwin</dc:creator>
  <cp:lastModifiedBy>Sherwin</cp:lastModifiedBy>
  <cp:revision>11</cp:revision>
  <dcterms:created xsi:type="dcterms:W3CDTF">2012-05-11T20:30:39Z</dcterms:created>
  <dcterms:modified xsi:type="dcterms:W3CDTF">2012-05-11T22:09:05Z</dcterms:modified>
</cp:coreProperties>
</file>