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75" r:id="rId2"/>
    <p:sldId id="348" r:id="rId3"/>
    <p:sldId id="352" r:id="rId4"/>
    <p:sldId id="350" r:id="rId5"/>
    <p:sldId id="353" r:id="rId6"/>
    <p:sldId id="354" r:id="rId7"/>
    <p:sldId id="355" r:id="rId8"/>
    <p:sldId id="356" r:id="rId9"/>
    <p:sldId id="358" r:id="rId10"/>
    <p:sldId id="361" r:id="rId11"/>
    <p:sldId id="362" r:id="rId12"/>
    <p:sldId id="366" r:id="rId13"/>
    <p:sldId id="367" r:id="rId14"/>
    <p:sldId id="368" r:id="rId15"/>
    <p:sldId id="369" r:id="rId16"/>
    <p:sldId id="370" r:id="rId17"/>
    <p:sldId id="407" r:id="rId18"/>
    <p:sldId id="408" r:id="rId19"/>
    <p:sldId id="409" r:id="rId20"/>
    <p:sldId id="397" r:id="rId21"/>
    <p:sldId id="412" r:id="rId22"/>
    <p:sldId id="399" r:id="rId23"/>
    <p:sldId id="401" r:id="rId24"/>
    <p:sldId id="413" r:id="rId25"/>
    <p:sldId id="406" r:id="rId26"/>
    <p:sldId id="396" r:id="rId27"/>
    <p:sldId id="398" r:id="rId28"/>
    <p:sldId id="410" r:id="rId29"/>
    <p:sldId id="411" r:id="rId30"/>
    <p:sldId id="402" r:id="rId31"/>
    <p:sldId id="403" r:id="rId32"/>
    <p:sldId id="404" r:id="rId33"/>
    <p:sldId id="405" r:id="rId34"/>
    <p:sldId id="377" r:id="rId35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495"/>
    <a:srgbClr val="F38BE1"/>
    <a:srgbClr val="FFF2C5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82" autoAdjust="0"/>
    <p:restoredTop sz="94633" autoAdjust="0"/>
  </p:normalViewPr>
  <p:slideViewPr>
    <p:cSldViewPr>
      <p:cViewPr varScale="1">
        <p:scale>
          <a:sx n="126" d="100"/>
          <a:sy n="126" d="100"/>
        </p:scale>
        <p:origin x="-12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5" d="100"/>
        <a:sy n="145" d="100"/>
      </p:scale>
      <p:origin x="0" y="0"/>
    </p:cViewPr>
  </p:sorterViewPr>
  <p:notesViewPr>
    <p:cSldViewPr>
      <p:cViewPr varScale="1">
        <p:scale>
          <a:sx n="135" d="100"/>
          <a:sy n="135" d="100"/>
        </p:scale>
        <p:origin x="-4080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DCD70-16B9-4F01-84A2-9C76430131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97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B0300A1-889C-412D-9305-B919FBE9BD23}" type="datetimeFigureOut">
              <a:rPr lang="en-US" smtClean="0"/>
              <a:pPr/>
              <a:t>11/16/15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9711D4-05DC-415C-8F55-6C4CA1315E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918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711D4-05DC-415C-8F55-6C4CA1315E4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16F080-02CF-43E0-99F4-89F28E5FEFDA}" type="slidenum">
              <a:rPr lang="en-US"/>
              <a:pPr/>
              <a:t>34</a:t>
            </a:fld>
            <a:endParaRPr lang="en-US"/>
          </a:p>
        </p:txBody>
      </p:sp>
      <p:sp>
        <p:nvSpPr>
          <p:cNvPr id="231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81400" y="632460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3B18AE90-4419-4CF3-8E84-9F60760ACC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1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</a:defRPr>
            </a:lvl1pPr>
          </a:lstStyle>
          <a:p>
            <a:fld id="{3B18AE90-4419-4CF3-8E84-9F60760ACC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12"/>
          <p:cNvSpPr>
            <a:spLocks noChangeArrowheads="1"/>
          </p:cNvSpPr>
          <p:nvPr userDrawn="1"/>
        </p:nvSpPr>
        <p:spPr bwMode="auto">
          <a:xfrm>
            <a:off x="457200" y="152400"/>
            <a:ext cx="8229600" cy="228600"/>
          </a:xfrm>
          <a:prstGeom prst="rect">
            <a:avLst/>
          </a:prstGeom>
          <a:solidFill>
            <a:srgbClr val="7575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" name="Group 25"/>
          <p:cNvGrpSpPr>
            <a:grpSpLocks/>
          </p:cNvGrpSpPr>
          <p:nvPr userDrawn="1"/>
        </p:nvGrpSpPr>
        <p:grpSpPr bwMode="auto">
          <a:xfrm>
            <a:off x="457200" y="6129338"/>
            <a:ext cx="8229600" cy="274637"/>
            <a:chOff x="288" y="3861"/>
            <a:chExt cx="5184" cy="173"/>
          </a:xfrm>
        </p:grpSpPr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4422" y="3861"/>
              <a:ext cx="8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kumimoji="0" lang="en-US" sz="1200" b="1">
                  <a:solidFill>
                    <a:srgbClr val="FF0000"/>
                  </a:solidFill>
                  <a:latin typeface="Times New Roman" pitchFamily="18" charset="0"/>
                </a:rPr>
                <a:t>Carnegie Mellon</a:t>
              </a:r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288" y="3888"/>
              <a:ext cx="4128" cy="144"/>
            </a:xfrm>
            <a:prstGeom prst="rect">
              <a:avLst/>
            </a:prstGeom>
            <a:solidFill>
              <a:srgbClr val="7575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232" y="3888"/>
              <a:ext cx="240" cy="144"/>
            </a:xfrm>
            <a:prstGeom prst="rect">
              <a:avLst/>
            </a:prstGeom>
            <a:solidFill>
              <a:srgbClr val="7575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2400" u="sng" kern="1200">
          <a:solidFill>
            <a:schemeClr val="tx1"/>
          </a:solidFill>
          <a:latin typeface="Calibri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libri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Calibri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Calibri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Calibri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Calibri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8201"/>
            <a:ext cx="8534400" cy="2438399"/>
          </a:xfrm>
        </p:spPr>
        <p:txBody>
          <a:bodyPr>
            <a:noAutofit/>
          </a:bodyPr>
          <a:lstStyle/>
          <a:p>
            <a:r>
              <a:rPr lang="en-US" sz="4000" b="1" u="none" dirty="0" smtClean="0"/>
              <a:t>Parallelism: Synchronization Revisited</a:t>
            </a:r>
            <a:r>
              <a:rPr lang="en-US" b="1" u="none" dirty="0" smtClean="0"/>
              <a:t/>
            </a:r>
            <a:br>
              <a:rPr lang="en-US" b="1" u="none" dirty="0" smtClean="0"/>
            </a:br>
            <a:r>
              <a:rPr lang="en-US" b="1" u="none" dirty="0" smtClean="0"/>
              <a:t/>
            </a:r>
            <a:br>
              <a:rPr lang="en-US" b="1" u="none" dirty="0" smtClean="0"/>
            </a:br>
            <a:r>
              <a:rPr lang="en-US" b="1" u="none" dirty="0" smtClean="0"/>
              <a:t>Todd </a:t>
            </a:r>
            <a:r>
              <a:rPr lang="en-US" b="1" u="none" dirty="0"/>
              <a:t>C. Mowry &amp; Dave </a:t>
            </a:r>
            <a:r>
              <a:rPr lang="en-US" b="1" u="none" dirty="0" err="1" smtClean="0"/>
              <a:t>Eckhardt</a:t>
            </a:r>
            <a:endParaRPr lang="en-US" sz="3200" i="1" u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/>
          </a:bodyPr>
          <a:lstStyle/>
          <a:p>
            <a:pPr marL="400050" indent="-400050" algn="l">
              <a:lnSpc>
                <a:spcPct val="150000"/>
              </a:lnSpc>
              <a:buFont typeface="+mj-lt"/>
              <a:buAutoNum type="romanUcPeriod"/>
            </a:pPr>
            <a:r>
              <a:rPr lang="en-US" sz="2400" dirty="0" smtClean="0">
                <a:solidFill>
                  <a:schemeClr val="tx1"/>
                </a:solidFill>
              </a:rPr>
              <a:t>Synchronization on a Parallel Machine</a:t>
            </a:r>
          </a:p>
          <a:p>
            <a:pPr marL="400050" indent="-400050" algn="l">
              <a:lnSpc>
                <a:spcPct val="150000"/>
              </a:lnSpc>
              <a:buFont typeface="+mj-lt"/>
              <a:buAutoNum type="romanUcPeriod"/>
            </a:pPr>
            <a:r>
              <a:rPr lang="en-US" sz="2400" dirty="0" smtClean="0">
                <a:solidFill>
                  <a:schemeClr val="tx1"/>
                </a:solidFill>
              </a:rPr>
              <a:t>Transactional Memory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Ticket 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Two counters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sz="2400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Lock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  </a:t>
            </a: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u="sng" dirty="0" smtClean="0">
                <a:latin typeface="+mn-lt"/>
                <a:cs typeface="Courier New"/>
              </a:rPr>
              <a:t>Unlock:</a:t>
            </a:r>
          </a:p>
          <a:p>
            <a:pPr marL="457200" lvl="1" indent="0">
              <a:buNone/>
            </a:pPr>
            <a:endParaRPr lang="en-US" sz="1050" dirty="0" smtClean="0"/>
          </a:p>
          <a:p>
            <a:r>
              <a:rPr lang="en-US" dirty="0" smtClean="0"/>
              <a:t>What is the coherence traffic like upon an unlock?</a:t>
            </a:r>
          </a:p>
          <a:p>
            <a:pPr lvl="1"/>
            <a:r>
              <a:rPr lang="en-US" dirty="0" smtClean="0"/>
              <a:t>an invalidation, and then a read miss for each spinning processor</a:t>
            </a:r>
          </a:p>
          <a:p>
            <a:r>
              <a:rPr lang="en-US" u="sng" dirty="0" smtClean="0"/>
              <a:t>Possible solution</a:t>
            </a:r>
            <a:r>
              <a:rPr lang="en-US" dirty="0" smtClean="0"/>
              <a:t>: use delay while spinning (but by how much?)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 descr="now-serving-sig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396" y="1219199"/>
            <a:ext cx="1882604" cy="1602903"/>
          </a:xfrm>
          <a:prstGeom prst="rect">
            <a:avLst/>
          </a:prstGeom>
        </p:spPr>
      </p:pic>
      <p:pic>
        <p:nvPicPr>
          <p:cNvPr id="8" name="Picture 7" descr="Please-Take-a-Number-Vista-Short-Sales-Foreclosure-Shadowridge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8799"/>
          <a:stretch/>
        </p:blipFill>
        <p:spPr>
          <a:xfrm>
            <a:off x="1905000" y="1143000"/>
            <a:ext cx="1147931" cy="157276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76400" y="2743200"/>
            <a:ext cx="17489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next_ticket</a:t>
            </a:r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algn="ctr"/>
            <a:r>
              <a:rPr lang="en-US" dirty="0" smtClean="0"/>
              <a:t>(# of requestors)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69237" y="2743200"/>
            <a:ext cx="3445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now_serving</a:t>
            </a:r>
            <a:endParaRPr lang="en-US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 algn="ctr"/>
            <a:r>
              <a:rPr lang="en-US" dirty="0" smtClean="0"/>
              <a:t>(# of releases that have happened)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34200" y="1905000"/>
            <a:ext cx="189175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Both initialized to 0.</a:t>
            </a:r>
            <a:endParaRPr lang="en-US" sz="16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3505200"/>
            <a:ext cx="5907675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my_ticket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>
                <a:latin typeface="Courier New"/>
                <a:cs typeface="Courier New"/>
              </a:rPr>
              <a:t>= </a:t>
            </a:r>
            <a:r>
              <a:rPr lang="en-US" sz="1400" b="1" dirty="0" err="1">
                <a:solidFill>
                  <a:srgbClr val="FF0066"/>
                </a:solidFill>
                <a:latin typeface="Courier New"/>
                <a:cs typeface="Courier New"/>
              </a:rPr>
              <a:t>atomic_fetch_and_increment</a:t>
            </a:r>
            <a:r>
              <a:rPr lang="en-US" sz="1400" b="1" dirty="0">
                <a:latin typeface="Courier New"/>
                <a:cs typeface="Courier New"/>
              </a:rPr>
              <a:t>(&amp;</a:t>
            </a:r>
            <a:r>
              <a:rPr lang="en-US" sz="1400" b="1" dirty="0" err="1">
                <a:solidFill>
                  <a:srgbClr val="0000FF"/>
                </a:solidFill>
                <a:latin typeface="Courier New"/>
                <a:cs typeface="Courier New"/>
              </a:rPr>
              <a:t>next_ticket</a:t>
            </a:r>
            <a:r>
              <a:rPr lang="en-US" sz="1400" b="1" dirty="0">
                <a:latin typeface="Courier New"/>
                <a:cs typeface="Courier New"/>
              </a:rPr>
              <a:t>);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while </a:t>
            </a:r>
            <a:r>
              <a:rPr lang="en-US" sz="1400" b="1" dirty="0">
                <a:latin typeface="Courier New"/>
                <a:cs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latin typeface="Courier New"/>
                <a:cs typeface="Courier New"/>
              </a:rPr>
              <a:t>now_serving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!= </a:t>
            </a:r>
            <a:r>
              <a:rPr lang="en-US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my_ticket</a:t>
            </a:r>
            <a:r>
              <a:rPr lang="en-US" sz="1400" b="1" dirty="0">
                <a:latin typeface="Courier New"/>
                <a:cs typeface="Courier New"/>
              </a:rPr>
              <a:t>)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   continue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MFENCE;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4648200"/>
            <a:ext cx="169301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MFENCE;</a:t>
            </a:r>
          </a:p>
          <a:p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now_serving</a:t>
            </a:r>
            <a:r>
              <a:rPr lang="en-US" sz="1400" b="1" dirty="0">
                <a:latin typeface="Courier New"/>
                <a:cs typeface="Courier New"/>
              </a:rPr>
              <a:t>++;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00400" y="4038600"/>
            <a:ext cx="4739574" cy="990600"/>
            <a:chOff x="3200400" y="4038600"/>
            <a:chExt cx="4739574" cy="990600"/>
          </a:xfrm>
        </p:grpSpPr>
        <p:sp>
          <p:nvSpPr>
            <p:cNvPr id="12" name="TextBox 11"/>
            <p:cNvSpPr txBox="1"/>
            <p:nvPr/>
          </p:nvSpPr>
          <p:spPr>
            <a:xfrm>
              <a:off x="4648200" y="4659868"/>
              <a:ext cx="32917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Regular (non-atomic) operations</a:t>
              </a:r>
              <a:r>
                <a:rPr lang="en-US" dirty="0" smtClean="0">
                  <a:solidFill>
                    <a:srgbClr val="0000FF"/>
                  </a:solidFill>
                </a:rPr>
                <a:t>.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12" idx="1"/>
            </p:cNvCxnSpPr>
            <p:nvPr/>
          </p:nvCxnSpPr>
          <p:spPr>
            <a:xfrm flipH="1">
              <a:off x="3200400" y="4844534"/>
              <a:ext cx="1447800" cy="184666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2" idx="1"/>
            </p:cNvCxnSpPr>
            <p:nvPr/>
          </p:nvCxnSpPr>
          <p:spPr>
            <a:xfrm flipH="1" flipV="1">
              <a:off x="3200400" y="4038600"/>
              <a:ext cx="1447800" cy="805934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410200" y="3810000"/>
            <a:ext cx="3505200" cy="584776"/>
            <a:chOff x="5410200" y="4038600"/>
            <a:chExt cx="3505200" cy="584776"/>
          </a:xfrm>
        </p:grpSpPr>
        <p:sp>
          <p:nvSpPr>
            <p:cNvPr id="18" name="TextBox 17"/>
            <p:cNvSpPr txBox="1"/>
            <p:nvPr/>
          </p:nvSpPr>
          <p:spPr>
            <a:xfrm>
              <a:off x="6172200" y="4038600"/>
              <a:ext cx="274320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FF0066"/>
                  </a:solidFill>
                </a:rPr>
                <a:t>Can be implemented with Load-Linked/Store-Conditional</a:t>
              </a:r>
              <a:endParaRPr lang="en-US" sz="1600" dirty="0">
                <a:solidFill>
                  <a:srgbClr val="FF0066"/>
                </a:solidFill>
              </a:endParaRPr>
            </a:p>
          </p:txBody>
        </p:sp>
        <p:cxnSp>
          <p:nvCxnSpPr>
            <p:cNvPr id="19" name="Straight Arrow Connector 18"/>
            <p:cNvCxnSpPr>
              <a:stCxn id="18" idx="1"/>
            </p:cNvCxnSpPr>
            <p:nvPr/>
          </p:nvCxnSpPr>
          <p:spPr>
            <a:xfrm flipH="1" flipV="1">
              <a:off x="5410200" y="4038600"/>
              <a:ext cx="762000" cy="292388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664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Ticket Lock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The good news:</a:t>
            </a:r>
          </a:p>
          <a:p>
            <a:pPr lvl="1"/>
            <a:r>
              <a:rPr lang="en-US" dirty="0" smtClean="0"/>
              <a:t>guaranteed </a:t>
            </a:r>
            <a:r>
              <a:rPr lang="en-US" dirty="0">
                <a:solidFill>
                  <a:srgbClr val="0000FF"/>
                </a:solidFill>
              </a:rPr>
              <a:t>FIFO </a:t>
            </a:r>
            <a:r>
              <a:rPr lang="en-US" dirty="0" smtClean="0">
                <a:solidFill>
                  <a:srgbClr val="0000FF"/>
                </a:solidFill>
              </a:rPr>
              <a:t>order</a:t>
            </a:r>
            <a:endParaRPr lang="en-US" dirty="0"/>
          </a:p>
          <a:p>
            <a:pPr lvl="2"/>
            <a:r>
              <a:rPr lang="en-US" dirty="0" smtClean="0"/>
              <a:t>so starvation is not possible</a:t>
            </a:r>
            <a:endParaRPr lang="en-US" dirty="0"/>
          </a:p>
          <a:p>
            <a:pPr lvl="1"/>
            <a:r>
              <a:rPr lang="en-US" dirty="0" smtClean="0"/>
              <a:t>traffic </a:t>
            </a:r>
            <a:r>
              <a:rPr lang="en-US" dirty="0"/>
              <a:t>can be quite </a:t>
            </a:r>
            <a:r>
              <a:rPr lang="en-US" dirty="0" smtClean="0"/>
              <a:t>low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 smtClean="0"/>
              <a:t>But could it be better still?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traffic </a:t>
            </a:r>
            <a:r>
              <a:rPr lang="en-US" dirty="0">
                <a:solidFill>
                  <a:srgbClr val="0000FF"/>
                </a:solidFill>
              </a:rPr>
              <a:t>is not guaranteed to be </a:t>
            </a:r>
            <a:r>
              <a:rPr lang="en-US" dirty="0">
                <a:solidFill>
                  <a:srgbClr val="FF0066"/>
                </a:solidFill>
              </a:rPr>
              <a:t>O(1)</a:t>
            </a:r>
            <a:r>
              <a:rPr lang="en-US" dirty="0">
                <a:solidFill>
                  <a:srgbClr val="0000FF"/>
                </a:solidFill>
              </a:rPr>
              <a:t> per lock </a:t>
            </a:r>
            <a:r>
              <a:rPr lang="en-US" dirty="0" smtClean="0">
                <a:solidFill>
                  <a:srgbClr val="0000FF"/>
                </a:solidFill>
              </a:rPr>
              <a:t>handoff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969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Achieving O(1) Traffic: </a:t>
            </a:r>
            <a:r>
              <a:rPr lang="en-US" dirty="0" err="1" smtClean="0"/>
              <a:t>Queueing</a:t>
            </a:r>
            <a:r>
              <a:rPr lang="en-US" dirty="0" smtClean="0"/>
              <a:t>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Basic Idea: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pre-determine the order</a:t>
            </a:r>
            <a:r>
              <a:rPr lang="en-US" dirty="0" smtClean="0"/>
              <a:t> of lock handoff via a </a:t>
            </a:r>
            <a:r>
              <a:rPr lang="en-US" dirty="0" smtClean="0">
                <a:solidFill>
                  <a:srgbClr val="0000FF"/>
                </a:solidFill>
              </a:rPr>
              <a:t>queue of waiters</a:t>
            </a:r>
          </a:p>
          <a:p>
            <a:pPr lvl="1"/>
            <a:r>
              <a:rPr lang="en-US" dirty="0" smtClean="0"/>
              <a:t>during an unlock, the next thread in the queue is </a:t>
            </a:r>
            <a:r>
              <a:rPr lang="en-US" dirty="0" smtClean="0">
                <a:solidFill>
                  <a:srgbClr val="0000FF"/>
                </a:solidFill>
              </a:rPr>
              <a:t>directly awakened</a:t>
            </a:r>
          </a:p>
          <a:p>
            <a:pPr lvl="2"/>
            <a:r>
              <a:rPr lang="en-US" dirty="0" smtClean="0"/>
              <a:t>set a flag variable corresponding to the next waiter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each thread</a:t>
            </a:r>
            <a:r>
              <a:rPr lang="en-US" dirty="0" smtClean="0"/>
              <a:t> stares at a </a:t>
            </a:r>
            <a:r>
              <a:rPr lang="en-US" dirty="0" smtClean="0">
                <a:solidFill>
                  <a:srgbClr val="FF0066"/>
                </a:solidFill>
              </a:rPr>
              <a:t>different memory location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>
                <a:solidFill>
                  <a:srgbClr val="0000FF"/>
                </a:solidFill>
              </a:rPr>
              <a:t>spin locally in their caches</a:t>
            </a:r>
          </a:p>
          <a:p>
            <a:r>
              <a:rPr lang="en-US" u="sng" dirty="0" smtClean="0"/>
              <a:t>Implementations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FF0066"/>
                </a:solidFill>
              </a:rPr>
              <a:t>Array-Based </a:t>
            </a:r>
            <a:r>
              <a:rPr lang="en-US" dirty="0" err="1" smtClean="0">
                <a:solidFill>
                  <a:srgbClr val="FF0066"/>
                </a:solidFill>
              </a:rPr>
              <a:t>Queueing</a:t>
            </a:r>
            <a:r>
              <a:rPr lang="en-US" dirty="0" smtClean="0">
                <a:solidFill>
                  <a:srgbClr val="FF0066"/>
                </a:solidFill>
              </a:rPr>
              <a:t> Locks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FF0066"/>
                </a:solidFill>
              </a:rPr>
              <a:t>List-Based </a:t>
            </a:r>
            <a:r>
              <a:rPr lang="en-US" dirty="0" err="1" smtClean="0">
                <a:solidFill>
                  <a:srgbClr val="FF0066"/>
                </a:solidFill>
              </a:rPr>
              <a:t>Queueing</a:t>
            </a:r>
            <a:r>
              <a:rPr lang="en-US" dirty="0" smtClean="0">
                <a:solidFill>
                  <a:srgbClr val="FF0066"/>
                </a:solidFill>
              </a:rPr>
              <a:t> Locks</a:t>
            </a:r>
            <a:r>
              <a:rPr lang="en-US" dirty="0" smtClean="0"/>
              <a:t>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3969212" y="3505200"/>
            <a:ext cx="2438400" cy="338554"/>
            <a:chOff x="3276600" y="3395246"/>
            <a:chExt cx="2438400" cy="338554"/>
          </a:xfrm>
        </p:grpSpPr>
        <p:grpSp>
          <p:nvGrpSpPr>
            <p:cNvPr id="10" name="Group 9"/>
            <p:cNvGrpSpPr/>
            <p:nvPr/>
          </p:nvGrpSpPr>
          <p:grpSpPr>
            <a:xfrm>
              <a:off x="3276600" y="3395246"/>
              <a:ext cx="304800" cy="338554"/>
              <a:chOff x="3276600" y="3395246"/>
              <a:chExt cx="304800" cy="338554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1</a:t>
                </a:r>
                <a:endParaRPr lang="en-US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581400" y="3395246"/>
              <a:ext cx="304800" cy="338554"/>
              <a:chOff x="3276600" y="3395246"/>
              <a:chExt cx="304800" cy="338554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3886200" y="3395246"/>
              <a:ext cx="304800" cy="338554"/>
              <a:chOff x="3276600" y="3395246"/>
              <a:chExt cx="304800" cy="338554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191000" y="3395246"/>
              <a:ext cx="304800" cy="338554"/>
              <a:chOff x="3276600" y="3395246"/>
              <a:chExt cx="304800" cy="33855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4495800" y="3395246"/>
              <a:ext cx="304800" cy="338554"/>
              <a:chOff x="3276600" y="3395246"/>
              <a:chExt cx="304800" cy="338554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4800600" y="3395246"/>
              <a:ext cx="304800" cy="338554"/>
              <a:chOff x="3276600" y="3395246"/>
              <a:chExt cx="304800" cy="338554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5105400" y="3395246"/>
              <a:ext cx="304800" cy="338554"/>
              <a:chOff x="3276600" y="3395246"/>
              <a:chExt cx="304800" cy="338554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5410200" y="3395246"/>
              <a:ext cx="304800" cy="338554"/>
              <a:chOff x="3276600" y="3395246"/>
              <a:chExt cx="304800" cy="338554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3969212" y="4148554"/>
            <a:ext cx="304800" cy="338554"/>
            <a:chOff x="3276600" y="3395246"/>
            <a:chExt cx="304800" cy="338554"/>
          </a:xfrm>
        </p:grpSpPr>
        <p:sp>
          <p:nvSpPr>
            <p:cNvPr id="84" name="Rectangle 83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3</a:t>
              </a:r>
              <a:endParaRPr lang="en-US" dirty="0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39692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88" name="TextBox 87"/>
          <p:cNvSpPr txBox="1"/>
          <p:nvPr/>
        </p:nvSpPr>
        <p:spPr>
          <a:xfrm>
            <a:off x="42740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89" name="TextBox 88"/>
          <p:cNvSpPr txBox="1"/>
          <p:nvPr/>
        </p:nvSpPr>
        <p:spPr>
          <a:xfrm>
            <a:off x="45788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48836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91" name="TextBox 90"/>
          <p:cNvSpPr txBox="1"/>
          <p:nvPr/>
        </p:nvSpPr>
        <p:spPr>
          <a:xfrm>
            <a:off x="51884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</a:t>
            </a:r>
            <a:endParaRPr lang="en-US" sz="1200" dirty="0"/>
          </a:p>
        </p:txBody>
      </p:sp>
      <p:sp>
        <p:nvSpPr>
          <p:cNvPr id="92" name="TextBox 91"/>
          <p:cNvSpPr txBox="1"/>
          <p:nvPr/>
        </p:nvSpPr>
        <p:spPr>
          <a:xfrm>
            <a:off x="54932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7980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</a:t>
            </a:r>
            <a:endParaRPr lang="en-US" sz="1200" dirty="0"/>
          </a:p>
        </p:txBody>
      </p:sp>
      <p:sp>
        <p:nvSpPr>
          <p:cNvPr id="94" name="TextBox 93"/>
          <p:cNvSpPr txBox="1"/>
          <p:nvPr/>
        </p:nvSpPr>
        <p:spPr>
          <a:xfrm>
            <a:off x="6102812" y="3767554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7</a:t>
            </a:r>
            <a:endParaRPr lang="en-US" sz="1200" dirty="0"/>
          </a:p>
        </p:txBody>
      </p:sp>
      <p:sp>
        <p:nvSpPr>
          <p:cNvPr id="95" name="TextBox 94"/>
          <p:cNvSpPr txBox="1"/>
          <p:nvPr/>
        </p:nvSpPr>
        <p:spPr>
          <a:xfrm>
            <a:off x="2292812" y="3538954"/>
            <a:ext cx="1615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Availability Flags: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1752600" y="4114800"/>
            <a:ext cx="215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Next Position in Queue: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97" name="Freeform 96"/>
          <p:cNvSpPr/>
          <p:nvPr/>
        </p:nvSpPr>
        <p:spPr>
          <a:xfrm>
            <a:off x="4257733" y="4033528"/>
            <a:ext cx="736382" cy="291670"/>
          </a:xfrm>
          <a:custGeom>
            <a:avLst/>
            <a:gdLst>
              <a:gd name="connsiteX0" fmla="*/ 0 w 735702"/>
              <a:gd name="connsiteY0" fmla="*/ 278773 h 291477"/>
              <a:gd name="connsiteX1" fmla="*/ 209094 w 735702"/>
              <a:gd name="connsiteY1" fmla="*/ 278773 h 291477"/>
              <a:gd name="connsiteX2" fmla="*/ 449165 w 735702"/>
              <a:gd name="connsiteY2" fmla="*/ 286516 h 291477"/>
              <a:gd name="connsiteX3" fmla="*/ 666004 w 735702"/>
              <a:gd name="connsiteY3" fmla="*/ 193592 h 291477"/>
              <a:gd name="connsiteX4" fmla="*/ 735702 w 735702"/>
              <a:gd name="connsiteY4" fmla="*/ 0 h 291477"/>
              <a:gd name="connsiteX0" fmla="*/ 0 w 735702"/>
              <a:gd name="connsiteY0" fmla="*/ 278773 h 286516"/>
              <a:gd name="connsiteX1" fmla="*/ 449165 w 735702"/>
              <a:gd name="connsiteY1" fmla="*/ 286516 h 286516"/>
              <a:gd name="connsiteX2" fmla="*/ 666004 w 735702"/>
              <a:gd name="connsiteY2" fmla="*/ 193592 h 286516"/>
              <a:gd name="connsiteX3" fmla="*/ 735702 w 735702"/>
              <a:gd name="connsiteY3" fmla="*/ 0 h 286516"/>
              <a:gd name="connsiteX0" fmla="*/ 0 w 736382"/>
              <a:gd name="connsiteY0" fmla="*/ 278773 h 291670"/>
              <a:gd name="connsiteX1" fmla="*/ 449165 w 736382"/>
              <a:gd name="connsiteY1" fmla="*/ 286516 h 291670"/>
              <a:gd name="connsiteX2" fmla="*/ 696981 w 736382"/>
              <a:gd name="connsiteY2" fmla="*/ 193592 h 291670"/>
              <a:gd name="connsiteX3" fmla="*/ 735702 w 736382"/>
              <a:gd name="connsiteY3" fmla="*/ 0 h 29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6382" h="291670">
                <a:moveTo>
                  <a:pt x="0" y="278773"/>
                </a:moveTo>
                <a:cubicBezTo>
                  <a:pt x="149722" y="281354"/>
                  <a:pt x="333002" y="300713"/>
                  <a:pt x="449165" y="286516"/>
                </a:cubicBezTo>
                <a:cubicBezTo>
                  <a:pt x="565328" y="272319"/>
                  <a:pt x="649225" y="241345"/>
                  <a:pt x="696981" y="193592"/>
                </a:cubicBezTo>
                <a:cubicBezTo>
                  <a:pt x="744737" y="145839"/>
                  <a:pt x="735702" y="0"/>
                  <a:pt x="735702" y="0"/>
                </a:cubicBezTo>
              </a:path>
            </a:pathLst>
          </a:custGeom>
          <a:ln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7" name="Group 116"/>
          <p:cNvGrpSpPr/>
          <p:nvPr/>
        </p:nvGrpSpPr>
        <p:grpSpPr>
          <a:xfrm>
            <a:off x="3962400" y="5139154"/>
            <a:ext cx="304800" cy="338554"/>
            <a:chOff x="3276600" y="3395246"/>
            <a:chExt cx="304800" cy="338554"/>
          </a:xfrm>
        </p:grpSpPr>
        <p:sp>
          <p:nvSpPr>
            <p:cNvPr id="139" name="Rectangle 138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1</a:t>
              </a:r>
              <a:endParaRPr lang="en-US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4724400" y="5139154"/>
            <a:ext cx="304800" cy="338554"/>
            <a:chOff x="3276600" y="3395246"/>
            <a:chExt cx="304800" cy="338554"/>
          </a:xfrm>
        </p:grpSpPr>
        <p:sp>
          <p:nvSpPr>
            <p:cNvPr id="137" name="Rectangle 136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5486400" y="5139154"/>
            <a:ext cx="304800" cy="338554"/>
            <a:chOff x="3276600" y="3395246"/>
            <a:chExt cx="304800" cy="338554"/>
          </a:xfrm>
        </p:grpSpPr>
        <p:sp>
          <p:nvSpPr>
            <p:cNvPr id="135" name="Rectangle 134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sp>
        <p:nvSpPr>
          <p:cNvPr id="144" name="Rectangle 143"/>
          <p:cNvSpPr/>
          <p:nvPr/>
        </p:nvSpPr>
        <p:spPr>
          <a:xfrm>
            <a:off x="4267200" y="5172908"/>
            <a:ext cx="152400" cy="304800"/>
          </a:xfrm>
          <a:prstGeom prst="rect">
            <a:avLst/>
          </a:prstGeom>
          <a:solidFill>
            <a:srgbClr val="DCE6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5029200" y="5172908"/>
            <a:ext cx="152400" cy="304800"/>
          </a:xfrm>
          <a:prstGeom prst="rect">
            <a:avLst/>
          </a:prstGeom>
          <a:solidFill>
            <a:srgbClr val="DCE6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5791200" y="5172908"/>
            <a:ext cx="152400" cy="304800"/>
          </a:xfrm>
          <a:prstGeom prst="rect">
            <a:avLst/>
          </a:prstGeom>
          <a:solidFill>
            <a:srgbClr val="DCE6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49" name="Straight Arrow Connector 148"/>
          <p:cNvCxnSpPr>
            <a:stCxn id="144" idx="3"/>
            <a:endCxn id="137" idx="1"/>
          </p:cNvCxnSpPr>
          <p:nvPr/>
        </p:nvCxnSpPr>
        <p:spPr>
          <a:xfrm>
            <a:off x="4419600" y="5325308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5181600" y="5325308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47" idx="2"/>
          </p:cNvCxnSpPr>
          <p:nvPr/>
        </p:nvCxnSpPr>
        <p:spPr>
          <a:xfrm>
            <a:off x="5867400" y="5477708"/>
            <a:ext cx="0" cy="1524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5715000" y="5630108"/>
            <a:ext cx="3048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5791200" y="5706308"/>
            <a:ext cx="1524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/>
          <p:nvPr/>
        </p:nvCxnSpPr>
        <p:spPr>
          <a:xfrm>
            <a:off x="5867400" y="5782508"/>
            <a:ext cx="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6" name="TextBox 165"/>
          <p:cNvSpPr txBox="1"/>
          <p:nvPr/>
        </p:nvSpPr>
        <p:spPr>
          <a:xfrm>
            <a:off x="2286000" y="5096708"/>
            <a:ext cx="1615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Availability Flags: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1811210" y="5672554"/>
            <a:ext cx="2096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Last Position in Queue:</a:t>
            </a:r>
            <a:endParaRPr lang="en-US" sz="1600" dirty="0">
              <a:solidFill>
                <a:srgbClr val="0000FF"/>
              </a:solidFill>
            </a:endParaRPr>
          </a:p>
        </p:txBody>
      </p:sp>
      <p:grpSp>
        <p:nvGrpSpPr>
          <p:cNvPr id="168" name="Group 167"/>
          <p:cNvGrpSpPr/>
          <p:nvPr/>
        </p:nvGrpSpPr>
        <p:grpSpPr>
          <a:xfrm>
            <a:off x="3962400" y="5672554"/>
            <a:ext cx="304800" cy="369332"/>
            <a:chOff x="3276600" y="3395246"/>
            <a:chExt cx="304800" cy="369332"/>
          </a:xfrm>
        </p:grpSpPr>
        <p:sp>
          <p:nvSpPr>
            <p:cNvPr id="169" name="Rectangle 168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3328597" y="3395246"/>
              <a:ext cx="184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71" name="Freeform 170"/>
          <p:cNvSpPr/>
          <p:nvPr/>
        </p:nvSpPr>
        <p:spPr>
          <a:xfrm>
            <a:off x="4250920" y="5477708"/>
            <a:ext cx="1387880" cy="371490"/>
          </a:xfrm>
          <a:custGeom>
            <a:avLst/>
            <a:gdLst>
              <a:gd name="connsiteX0" fmla="*/ 0 w 735702"/>
              <a:gd name="connsiteY0" fmla="*/ 278773 h 291477"/>
              <a:gd name="connsiteX1" fmla="*/ 209094 w 735702"/>
              <a:gd name="connsiteY1" fmla="*/ 278773 h 291477"/>
              <a:gd name="connsiteX2" fmla="*/ 449165 w 735702"/>
              <a:gd name="connsiteY2" fmla="*/ 286516 h 291477"/>
              <a:gd name="connsiteX3" fmla="*/ 666004 w 735702"/>
              <a:gd name="connsiteY3" fmla="*/ 193592 h 291477"/>
              <a:gd name="connsiteX4" fmla="*/ 735702 w 735702"/>
              <a:gd name="connsiteY4" fmla="*/ 0 h 291477"/>
              <a:gd name="connsiteX0" fmla="*/ 0 w 735702"/>
              <a:gd name="connsiteY0" fmla="*/ 278773 h 286516"/>
              <a:gd name="connsiteX1" fmla="*/ 449165 w 735702"/>
              <a:gd name="connsiteY1" fmla="*/ 286516 h 286516"/>
              <a:gd name="connsiteX2" fmla="*/ 666004 w 735702"/>
              <a:gd name="connsiteY2" fmla="*/ 193592 h 286516"/>
              <a:gd name="connsiteX3" fmla="*/ 735702 w 735702"/>
              <a:gd name="connsiteY3" fmla="*/ 0 h 286516"/>
              <a:gd name="connsiteX0" fmla="*/ 0 w 736382"/>
              <a:gd name="connsiteY0" fmla="*/ 278773 h 291670"/>
              <a:gd name="connsiteX1" fmla="*/ 449165 w 736382"/>
              <a:gd name="connsiteY1" fmla="*/ 286516 h 291670"/>
              <a:gd name="connsiteX2" fmla="*/ 696981 w 736382"/>
              <a:gd name="connsiteY2" fmla="*/ 193592 h 291670"/>
              <a:gd name="connsiteX3" fmla="*/ 735702 w 736382"/>
              <a:gd name="connsiteY3" fmla="*/ 0 h 29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6382" h="291670">
                <a:moveTo>
                  <a:pt x="0" y="278773"/>
                </a:moveTo>
                <a:cubicBezTo>
                  <a:pt x="149722" y="281354"/>
                  <a:pt x="333002" y="300713"/>
                  <a:pt x="449165" y="286516"/>
                </a:cubicBezTo>
                <a:cubicBezTo>
                  <a:pt x="565328" y="272319"/>
                  <a:pt x="649225" y="241345"/>
                  <a:pt x="696981" y="193592"/>
                </a:cubicBezTo>
                <a:cubicBezTo>
                  <a:pt x="744737" y="145839"/>
                  <a:pt x="735702" y="0"/>
                  <a:pt x="735702" y="0"/>
                </a:cubicBezTo>
              </a:path>
            </a:pathLst>
          </a:custGeom>
          <a:ln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26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Array-Based </a:t>
            </a:r>
            <a:r>
              <a:rPr lang="en-US" dirty="0" err="1" smtClean="0"/>
              <a:t>Queueing</a:t>
            </a:r>
            <a:r>
              <a:rPr lang="en-US" dirty="0" smtClean="0"/>
              <a:t>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2819401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Lock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816812" y="2142292"/>
            <a:ext cx="2438400" cy="338554"/>
            <a:chOff x="3276600" y="3395246"/>
            <a:chExt cx="2438400" cy="338554"/>
          </a:xfrm>
        </p:grpSpPr>
        <p:grpSp>
          <p:nvGrpSpPr>
            <p:cNvPr id="8" name="Group 7"/>
            <p:cNvGrpSpPr/>
            <p:nvPr/>
          </p:nvGrpSpPr>
          <p:grpSpPr>
            <a:xfrm>
              <a:off x="3276600" y="3395246"/>
              <a:ext cx="304800" cy="338554"/>
              <a:chOff x="3276600" y="3395246"/>
              <a:chExt cx="304800" cy="338554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1</a:t>
                </a:r>
                <a:endParaRPr lang="en-US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581400" y="3395246"/>
              <a:ext cx="304800" cy="338554"/>
              <a:chOff x="3276600" y="3395246"/>
              <a:chExt cx="304800" cy="338554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3886200" y="3395246"/>
              <a:ext cx="304800" cy="338554"/>
              <a:chOff x="3276600" y="3395246"/>
              <a:chExt cx="304800" cy="338554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191000" y="3395246"/>
              <a:ext cx="304800" cy="338554"/>
              <a:chOff x="3276600" y="3395246"/>
              <a:chExt cx="304800" cy="338554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495800" y="3395246"/>
              <a:ext cx="304800" cy="338554"/>
              <a:chOff x="3276600" y="3395246"/>
              <a:chExt cx="304800" cy="338554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800600" y="3395246"/>
              <a:ext cx="304800" cy="338554"/>
              <a:chOff x="3276600" y="3395246"/>
              <a:chExt cx="304800" cy="338554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5105400" y="3395246"/>
              <a:ext cx="304800" cy="338554"/>
              <a:chOff x="3276600" y="3395246"/>
              <a:chExt cx="304800" cy="338554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5410200" y="3395246"/>
              <a:ext cx="304800" cy="338554"/>
              <a:chOff x="3276600" y="3395246"/>
              <a:chExt cx="304800" cy="338554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0</a:t>
                </a:r>
                <a:endParaRPr lang="en-US" dirty="0"/>
              </a:p>
            </p:txBody>
          </p:sp>
        </p:grpSp>
      </p:grpSp>
      <p:grpSp>
        <p:nvGrpSpPr>
          <p:cNvPr id="32" name="Group 31"/>
          <p:cNvGrpSpPr/>
          <p:nvPr/>
        </p:nvGrpSpPr>
        <p:grpSpPr>
          <a:xfrm>
            <a:off x="3816812" y="2700754"/>
            <a:ext cx="304800" cy="338554"/>
            <a:chOff x="3276600" y="3395246"/>
            <a:chExt cx="304800" cy="338554"/>
          </a:xfrm>
        </p:grpSpPr>
        <p:sp>
          <p:nvSpPr>
            <p:cNvPr id="33" name="Rectangle 32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168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41216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44264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47312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0360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3408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6456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59504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7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2140412" y="2176046"/>
            <a:ext cx="1615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Availability Flags: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2667000"/>
            <a:ext cx="215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Next Position in Queue:</a:t>
            </a:r>
            <a:endParaRPr lang="en-US" sz="1600" dirty="0">
              <a:solidFill>
                <a:srgbClr val="0000FF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268197" y="1066800"/>
            <a:ext cx="684803" cy="492940"/>
            <a:chOff x="2494250" y="3240860"/>
            <a:chExt cx="684803" cy="492940"/>
          </a:xfrm>
          <a:solidFill>
            <a:srgbClr val="FFF495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47" name="Oval 46"/>
            <p:cNvSpPr/>
            <p:nvPr/>
          </p:nvSpPr>
          <p:spPr>
            <a:xfrm>
              <a:off x="2549102" y="3240860"/>
              <a:ext cx="575097" cy="49294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494250" y="3319046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CPU 7</a:t>
              </a:r>
              <a:endParaRPr lang="en-US" sz="16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505200" y="1066800"/>
            <a:ext cx="684803" cy="492940"/>
            <a:chOff x="2494250" y="3240860"/>
            <a:chExt cx="684803" cy="492940"/>
          </a:xfrm>
          <a:solidFill>
            <a:srgbClr val="FFF495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50" name="Oval 49"/>
            <p:cNvSpPr/>
            <p:nvPr/>
          </p:nvSpPr>
          <p:spPr>
            <a:xfrm>
              <a:off x="2549102" y="3240860"/>
              <a:ext cx="575097" cy="49294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494250" y="3319046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CPU 4</a:t>
              </a:r>
              <a:endParaRPr lang="en-US" sz="16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029200" y="1066800"/>
            <a:ext cx="682098" cy="492940"/>
            <a:chOff x="2495602" y="3240860"/>
            <a:chExt cx="682098" cy="492940"/>
          </a:xfrm>
          <a:solidFill>
            <a:srgbClr val="FFF495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53" name="Oval 52"/>
            <p:cNvSpPr/>
            <p:nvPr/>
          </p:nvSpPr>
          <p:spPr>
            <a:xfrm>
              <a:off x="2549102" y="3240860"/>
              <a:ext cx="575097" cy="49294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495602" y="3319046"/>
              <a:ext cx="682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CPU 3</a:t>
              </a:r>
              <a:endParaRPr lang="en-US" sz="1600" dirty="0"/>
            </a:p>
          </p:txBody>
        </p:sp>
      </p:grpSp>
      <p:pic>
        <p:nvPicPr>
          <p:cNvPr id="55" name="Picture 54" descr="Lock_Icon_1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219200"/>
            <a:ext cx="562773" cy="562773"/>
          </a:xfrm>
          <a:prstGeom prst="rect">
            <a:avLst/>
          </a:prstGeom>
        </p:spPr>
      </p:pic>
      <p:grpSp>
        <p:nvGrpSpPr>
          <p:cNvPr id="59" name="Group 58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60" name="Rectangle 59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cxnSp>
        <p:nvCxnSpPr>
          <p:cNvPr id="62" name="Straight Arrow Connector 61"/>
          <p:cNvCxnSpPr>
            <a:endCxn id="31" idx="0"/>
          </p:cNvCxnSpPr>
          <p:nvPr/>
        </p:nvCxnSpPr>
        <p:spPr>
          <a:xfrm>
            <a:off x="3886200" y="1600200"/>
            <a:ext cx="74943" cy="542092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66" name="Rectangle 65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1</a:t>
              </a:r>
              <a:endParaRPr lang="en-US" dirty="0"/>
            </a:p>
          </p:txBody>
        </p:sp>
      </p:grpSp>
      <p:cxnSp>
        <p:nvCxnSpPr>
          <p:cNvPr id="68" name="Straight Arrow Connector 67"/>
          <p:cNvCxnSpPr>
            <a:endCxn id="29" idx="0"/>
          </p:cNvCxnSpPr>
          <p:nvPr/>
        </p:nvCxnSpPr>
        <p:spPr>
          <a:xfrm flipH="1">
            <a:off x="4265943" y="1600200"/>
            <a:ext cx="306058" cy="542092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72" name="Rectangle 71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2</a:t>
              </a:r>
              <a:endParaRPr lang="en-US" dirty="0"/>
            </a:p>
          </p:txBody>
        </p:sp>
      </p:grpSp>
      <p:cxnSp>
        <p:nvCxnSpPr>
          <p:cNvPr id="74" name="Straight Arrow Connector 73"/>
          <p:cNvCxnSpPr>
            <a:endCxn id="27" idx="0"/>
          </p:cNvCxnSpPr>
          <p:nvPr/>
        </p:nvCxnSpPr>
        <p:spPr>
          <a:xfrm flipH="1">
            <a:off x="4570743" y="1600200"/>
            <a:ext cx="763257" cy="542092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7" name="Group 76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78" name="Rectangle 77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3</a:t>
              </a:r>
              <a:endParaRPr lang="en-US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1295400" y="3200400"/>
            <a:ext cx="7631504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my_index</a:t>
            </a:r>
            <a:r>
              <a:rPr lang="en-US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>
                <a:latin typeface="Courier New"/>
                <a:cs typeface="Courier New"/>
              </a:rPr>
              <a:t>= </a:t>
            </a:r>
            <a:r>
              <a:rPr lang="en-US" sz="1400" b="1" dirty="0" err="1">
                <a:solidFill>
                  <a:srgbClr val="FF0066"/>
                </a:solidFill>
                <a:latin typeface="Courier New"/>
                <a:cs typeface="Courier New"/>
              </a:rPr>
              <a:t>atomic_fetch_and_increment</a:t>
            </a:r>
            <a:r>
              <a:rPr lang="en-US" sz="1400" b="1" dirty="0">
                <a:latin typeface="Courier New"/>
                <a:cs typeface="Courier New"/>
              </a:rPr>
              <a:t>(&amp;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next_position</a:t>
            </a:r>
            <a:r>
              <a:rPr lang="en-US" sz="1400" b="1" dirty="0" smtClean="0">
                <a:latin typeface="Courier New"/>
                <a:cs typeface="Courier New"/>
              </a:rPr>
              <a:t>)%</a:t>
            </a:r>
            <a:r>
              <a:rPr lang="en-US" sz="1400" b="1" dirty="0" smtClean="0">
                <a:solidFill>
                  <a:srgbClr val="0000FF"/>
                </a:solidFill>
                <a:latin typeface="Courier New"/>
                <a:cs typeface="Courier New"/>
              </a:rPr>
              <a:t>NUM_PROCESSORS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while (!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sz="1400" b="1" dirty="0" smtClean="0">
                <a:latin typeface="Courier New"/>
                <a:cs typeface="Courier New"/>
              </a:rPr>
              <a:t>[</a:t>
            </a:r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my_index</a:t>
            </a:r>
            <a:r>
              <a:rPr lang="en-US" sz="1400" b="1" dirty="0" smtClean="0">
                <a:latin typeface="Courier New"/>
                <a:cs typeface="Courier New"/>
              </a:rPr>
              <a:t>])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continue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MFENCE;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97497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Array-Based </a:t>
            </a:r>
            <a:r>
              <a:rPr lang="en-US" dirty="0" err="1" smtClean="0"/>
              <a:t>Queueing</a:t>
            </a:r>
            <a:r>
              <a:rPr lang="en-US" dirty="0" smtClean="0"/>
              <a:t>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1242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Lock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Unlock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Tradeoffs</a:t>
            </a:r>
            <a:r>
              <a:rPr lang="en-US" dirty="0" smtClean="0"/>
              <a:t>:</a:t>
            </a:r>
          </a:p>
          <a:p>
            <a:pPr lvl="1"/>
            <a:r>
              <a:rPr lang="en-US" u="sng" dirty="0" smtClean="0"/>
              <a:t>Good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00FF"/>
                </a:solidFill>
              </a:rPr>
              <a:t>FIFO</a:t>
            </a:r>
            <a:r>
              <a:rPr lang="en-US" dirty="0" smtClean="0"/>
              <a:t> order; </a:t>
            </a:r>
            <a:r>
              <a:rPr lang="en-US" dirty="0" smtClean="0">
                <a:solidFill>
                  <a:srgbClr val="0000FF"/>
                </a:solidFill>
              </a:rPr>
              <a:t>O(1) traffic</a:t>
            </a:r>
            <a:r>
              <a:rPr lang="en-US" dirty="0" smtClean="0"/>
              <a:t> (with cache coherence)</a:t>
            </a:r>
          </a:p>
          <a:p>
            <a:pPr lvl="1"/>
            <a:r>
              <a:rPr lang="en-US" u="sng" dirty="0" smtClean="0"/>
              <a:t>Bad</a:t>
            </a:r>
            <a:r>
              <a:rPr lang="en-US" dirty="0" smtClean="0"/>
              <a:t>: requires </a:t>
            </a:r>
            <a:r>
              <a:rPr lang="en-US" dirty="0" smtClean="0">
                <a:solidFill>
                  <a:srgbClr val="0000FF"/>
                </a:solidFill>
              </a:rPr>
              <a:t>space per lock proportional to P</a:t>
            </a:r>
            <a:r>
              <a:rPr lang="en-US" dirty="0" smtClean="0"/>
              <a:t> (x cache line size)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14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816812" y="2142292"/>
            <a:ext cx="304800" cy="338554"/>
            <a:chOff x="3276600" y="3395246"/>
            <a:chExt cx="304800" cy="338554"/>
          </a:xfrm>
        </p:grpSpPr>
        <p:sp>
          <p:nvSpPr>
            <p:cNvPr id="30" name="Rectangle 29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1</a:t>
              </a:r>
              <a:endParaRPr 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21612" y="2142292"/>
            <a:ext cx="304800" cy="338554"/>
            <a:chOff x="3276600" y="3395246"/>
            <a:chExt cx="304800" cy="338554"/>
          </a:xfrm>
        </p:grpSpPr>
        <p:sp>
          <p:nvSpPr>
            <p:cNvPr id="28" name="Rectangle 27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426412" y="2142292"/>
            <a:ext cx="304800" cy="338554"/>
            <a:chOff x="3276600" y="3395246"/>
            <a:chExt cx="304800" cy="338554"/>
          </a:xfrm>
        </p:grpSpPr>
        <p:sp>
          <p:nvSpPr>
            <p:cNvPr id="26" name="Rectangle 25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731212" y="2142292"/>
            <a:ext cx="304800" cy="338554"/>
            <a:chOff x="3276600" y="3395246"/>
            <a:chExt cx="304800" cy="338554"/>
          </a:xfrm>
        </p:grpSpPr>
        <p:sp>
          <p:nvSpPr>
            <p:cNvPr id="24" name="Rectangle 23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036012" y="2142292"/>
            <a:ext cx="304800" cy="338554"/>
            <a:chOff x="3276600" y="3395246"/>
            <a:chExt cx="304800" cy="338554"/>
          </a:xfrm>
        </p:grpSpPr>
        <p:sp>
          <p:nvSpPr>
            <p:cNvPr id="22" name="Rectangle 21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340812" y="2142292"/>
            <a:ext cx="304800" cy="338554"/>
            <a:chOff x="3276600" y="3395246"/>
            <a:chExt cx="304800" cy="338554"/>
          </a:xfrm>
        </p:grpSpPr>
        <p:sp>
          <p:nvSpPr>
            <p:cNvPr id="20" name="Rectangle 19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645612" y="2142292"/>
            <a:ext cx="304800" cy="338554"/>
            <a:chOff x="3276600" y="3395246"/>
            <a:chExt cx="304800" cy="338554"/>
          </a:xfrm>
        </p:grpSpPr>
        <p:sp>
          <p:nvSpPr>
            <p:cNvPr id="18" name="Rectangle 17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950412" y="2142292"/>
            <a:ext cx="304800" cy="338554"/>
            <a:chOff x="3276600" y="3395246"/>
            <a:chExt cx="304800" cy="338554"/>
          </a:xfrm>
        </p:grpSpPr>
        <p:sp>
          <p:nvSpPr>
            <p:cNvPr id="16" name="Rectangle 15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816812" y="2700754"/>
            <a:ext cx="304800" cy="338554"/>
            <a:chOff x="3276600" y="3395246"/>
            <a:chExt cx="304800" cy="338554"/>
          </a:xfrm>
        </p:grpSpPr>
        <p:sp>
          <p:nvSpPr>
            <p:cNvPr id="33" name="Rectangle 32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168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0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41216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44264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47312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50360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3408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6456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6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5950412" y="240464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7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2140412" y="2176046"/>
            <a:ext cx="1615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Availability Flags: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00200" y="2667000"/>
            <a:ext cx="21554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Next Position in Queue:</a:t>
            </a:r>
            <a:endParaRPr lang="en-US" sz="1600" dirty="0">
              <a:solidFill>
                <a:srgbClr val="0000FF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268197" y="1066800"/>
            <a:ext cx="684803" cy="492940"/>
            <a:chOff x="2494250" y="3240860"/>
            <a:chExt cx="684803" cy="492940"/>
          </a:xfrm>
          <a:solidFill>
            <a:srgbClr val="FFF495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47" name="Oval 46"/>
            <p:cNvSpPr/>
            <p:nvPr/>
          </p:nvSpPr>
          <p:spPr>
            <a:xfrm>
              <a:off x="2549102" y="3240860"/>
              <a:ext cx="575097" cy="49294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494250" y="3319046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CPU 7</a:t>
              </a:r>
              <a:endParaRPr lang="en-US" sz="16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505200" y="1066800"/>
            <a:ext cx="684803" cy="492940"/>
            <a:chOff x="2494250" y="3240860"/>
            <a:chExt cx="684803" cy="492940"/>
          </a:xfrm>
          <a:solidFill>
            <a:srgbClr val="FFF495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50" name="Oval 49"/>
            <p:cNvSpPr/>
            <p:nvPr/>
          </p:nvSpPr>
          <p:spPr>
            <a:xfrm>
              <a:off x="2549102" y="3240860"/>
              <a:ext cx="575097" cy="49294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494250" y="3319046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CPU 4</a:t>
              </a:r>
              <a:endParaRPr lang="en-US" sz="16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029200" y="1066800"/>
            <a:ext cx="682098" cy="492940"/>
            <a:chOff x="2495602" y="3240860"/>
            <a:chExt cx="682098" cy="492940"/>
          </a:xfrm>
          <a:solidFill>
            <a:srgbClr val="FFF495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53" name="Oval 52"/>
            <p:cNvSpPr/>
            <p:nvPr/>
          </p:nvSpPr>
          <p:spPr>
            <a:xfrm>
              <a:off x="2549102" y="3240860"/>
              <a:ext cx="575097" cy="49294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495602" y="3319046"/>
              <a:ext cx="6820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CPU 3</a:t>
              </a:r>
              <a:endParaRPr lang="en-US" sz="1600" dirty="0"/>
            </a:p>
          </p:txBody>
        </p:sp>
      </p:grpSp>
      <p:pic>
        <p:nvPicPr>
          <p:cNvPr id="55" name="Picture 54" descr="Lock_Icon_1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219200"/>
            <a:ext cx="562773" cy="562773"/>
          </a:xfrm>
          <a:prstGeom prst="rect">
            <a:avLst/>
          </a:prstGeom>
        </p:spPr>
      </p:pic>
      <p:grpSp>
        <p:nvGrpSpPr>
          <p:cNvPr id="59" name="Group 58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60" name="Rectangle 59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cxnSp>
        <p:nvCxnSpPr>
          <p:cNvPr id="62" name="Straight Arrow Connector 61"/>
          <p:cNvCxnSpPr>
            <a:endCxn id="31" idx="0"/>
          </p:cNvCxnSpPr>
          <p:nvPr/>
        </p:nvCxnSpPr>
        <p:spPr>
          <a:xfrm>
            <a:off x="3886200" y="1600200"/>
            <a:ext cx="74943" cy="542092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66" name="Rectangle 65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1</a:t>
              </a:r>
              <a:endParaRPr lang="en-US" dirty="0"/>
            </a:p>
          </p:txBody>
        </p:sp>
      </p:grpSp>
      <p:cxnSp>
        <p:nvCxnSpPr>
          <p:cNvPr id="68" name="Straight Arrow Connector 67"/>
          <p:cNvCxnSpPr>
            <a:endCxn id="29" idx="0"/>
          </p:cNvCxnSpPr>
          <p:nvPr/>
        </p:nvCxnSpPr>
        <p:spPr>
          <a:xfrm flipH="1">
            <a:off x="4265943" y="1600200"/>
            <a:ext cx="306058" cy="542092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72" name="Rectangle 71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2</a:t>
              </a:r>
              <a:endParaRPr lang="en-US" dirty="0"/>
            </a:p>
          </p:txBody>
        </p:sp>
      </p:grpSp>
      <p:cxnSp>
        <p:nvCxnSpPr>
          <p:cNvPr id="74" name="Straight Arrow Connector 73"/>
          <p:cNvCxnSpPr>
            <a:endCxn id="27" idx="0"/>
          </p:cNvCxnSpPr>
          <p:nvPr/>
        </p:nvCxnSpPr>
        <p:spPr>
          <a:xfrm flipH="1">
            <a:off x="4570743" y="1600200"/>
            <a:ext cx="763257" cy="542092"/>
          </a:xfrm>
          <a:prstGeom prst="straightConnector1">
            <a:avLst/>
          </a:prstGeom>
          <a:ln w="3175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7" name="Group 76"/>
          <p:cNvGrpSpPr/>
          <p:nvPr/>
        </p:nvGrpSpPr>
        <p:grpSpPr>
          <a:xfrm>
            <a:off x="3810000" y="2700754"/>
            <a:ext cx="304800" cy="338554"/>
            <a:chOff x="3276600" y="3395246"/>
            <a:chExt cx="304800" cy="338554"/>
          </a:xfrm>
          <a:solidFill>
            <a:srgbClr val="F38BE1"/>
          </a:solidFill>
        </p:grpSpPr>
        <p:sp>
          <p:nvSpPr>
            <p:cNvPr id="78" name="Rectangle 77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grpFill/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3</a:t>
              </a:r>
              <a:endParaRPr lang="en-US" dirty="0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295400" y="4227493"/>
            <a:ext cx="4614803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MFENCE;</a:t>
            </a:r>
          </a:p>
          <a:p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sz="1400" b="1" dirty="0" smtClean="0">
                <a:latin typeface="Courier New"/>
                <a:cs typeface="Courier New"/>
              </a:rPr>
              <a:t>[</a:t>
            </a:r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my_index</a:t>
            </a:r>
            <a:r>
              <a:rPr lang="en-US" sz="1400" b="1" dirty="0">
                <a:latin typeface="Courier New"/>
                <a:cs typeface="Courier New"/>
              </a:rPr>
              <a:t>] = </a:t>
            </a:r>
            <a:r>
              <a:rPr lang="en-US" sz="1400" b="1" dirty="0" smtClean="0">
                <a:latin typeface="Courier New"/>
                <a:cs typeface="Courier New"/>
              </a:rPr>
              <a:t>0;</a:t>
            </a:r>
            <a:endParaRPr lang="en-US" sz="1400" b="1" dirty="0" smtClean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next_index</a:t>
            </a:r>
            <a:r>
              <a:rPr lang="en-US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= (</a:t>
            </a:r>
            <a:r>
              <a:rPr lang="en-US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my_index</a:t>
            </a:r>
            <a:r>
              <a:rPr lang="en-US" sz="1400" b="1" dirty="0" smtClean="0">
                <a:latin typeface="Courier New"/>
                <a:cs typeface="Courier New"/>
              </a:rPr>
              <a:t>+</a:t>
            </a:r>
            <a:r>
              <a:rPr lang="en-US" sz="1400" b="1" dirty="0">
                <a:latin typeface="Courier New"/>
                <a:cs typeface="Courier New"/>
              </a:rPr>
              <a:t>1</a:t>
            </a:r>
            <a:r>
              <a:rPr lang="en-US" sz="1400" b="1" dirty="0" smtClean="0">
                <a:latin typeface="Courier New"/>
                <a:cs typeface="Courier New"/>
              </a:rPr>
              <a:t>)%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NUM_PROCESSORS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sz="1400" b="1" dirty="0" smtClean="0">
                <a:latin typeface="Courier New"/>
                <a:cs typeface="Courier New"/>
              </a:rPr>
              <a:t>[</a:t>
            </a:r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next_index</a:t>
            </a:r>
            <a:r>
              <a:rPr lang="en-US" sz="1400" b="1" dirty="0" smtClean="0">
                <a:latin typeface="Courier New"/>
                <a:cs typeface="Courier New"/>
              </a:rPr>
              <a:t>] = 1;</a:t>
            </a:r>
            <a:endParaRPr lang="en-US" sz="1400" b="1" dirty="0">
              <a:latin typeface="Courier New"/>
              <a:cs typeface="Courier New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810000" y="2133600"/>
            <a:ext cx="609600" cy="338554"/>
            <a:chOff x="3810000" y="2133600"/>
            <a:chExt cx="609600" cy="338554"/>
          </a:xfrm>
        </p:grpSpPr>
        <p:grpSp>
          <p:nvGrpSpPr>
            <p:cNvPr id="76" name="Group 75"/>
            <p:cNvGrpSpPr/>
            <p:nvPr/>
          </p:nvGrpSpPr>
          <p:grpSpPr>
            <a:xfrm>
              <a:off x="3810000" y="2133600"/>
              <a:ext cx="304800" cy="338554"/>
              <a:chOff x="3276600" y="3395246"/>
              <a:chExt cx="304800" cy="338554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66"/>
                    </a:solidFill>
                  </a:rPr>
                  <a:t>0</a:t>
                </a:r>
                <a:endParaRPr lang="en-US" dirty="0">
                  <a:solidFill>
                    <a:srgbClr val="FF0066"/>
                  </a:solidFill>
                </a:endParaRP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4114800" y="2133600"/>
              <a:ext cx="304800" cy="338554"/>
              <a:chOff x="3276600" y="3395246"/>
              <a:chExt cx="304800" cy="338554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3276600" y="3429000"/>
                <a:ext cx="304800" cy="304800"/>
              </a:xfrm>
              <a:prstGeom prst="rect">
                <a:avLst/>
              </a:prstGeom>
              <a:solidFill>
                <a:srgbClr val="DCE6F2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3276600" y="3395246"/>
                <a:ext cx="28866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0066"/>
                    </a:solidFill>
                  </a:rPr>
                  <a:t>1</a:t>
                </a:r>
                <a:endParaRPr lang="en-US" dirty="0">
                  <a:solidFill>
                    <a:srgbClr val="FF0066"/>
                  </a:solidFill>
                </a:endParaRPr>
              </a:p>
            </p:txBody>
          </p:sp>
        </p:grpSp>
      </p:grpSp>
      <p:pic>
        <p:nvPicPr>
          <p:cNvPr id="87" name="Picture 86" descr="Lock_Icon_1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027" y="1266027"/>
            <a:ext cx="562773" cy="562773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1295400" y="3200400"/>
            <a:ext cx="7631504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my_index</a:t>
            </a:r>
            <a:r>
              <a:rPr lang="en-US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1400" b="1" dirty="0">
                <a:latin typeface="Courier New"/>
                <a:cs typeface="Courier New"/>
              </a:rPr>
              <a:t>= </a:t>
            </a:r>
            <a:r>
              <a:rPr lang="en-US" sz="1400" b="1" dirty="0" err="1">
                <a:solidFill>
                  <a:srgbClr val="FF0066"/>
                </a:solidFill>
                <a:latin typeface="Courier New"/>
                <a:cs typeface="Courier New"/>
              </a:rPr>
              <a:t>atomic_fetch_and_increment</a:t>
            </a:r>
            <a:r>
              <a:rPr lang="en-US" sz="1400" b="1" dirty="0">
                <a:latin typeface="Courier New"/>
                <a:cs typeface="Courier New"/>
              </a:rPr>
              <a:t>(&amp;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next_position</a:t>
            </a:r>
            <a:r>
              <a:rPr lang="en-US" sz="1400" b="1" dirty="0" smtClean="0">
                <a:latin typeface="Courier New"/>
                <a:cs typeface="Courier New"/>
              </a:rPr>
              <a:t>)%</a:t>
            </a:r>
            <a:r>
              <a:rPr lang="en-US" sz="1400" b="1" dirty="0" smtClean="0">
                <a:solidFill>
                  <a:srgbClr val="0000FF"/>
                </a:solidFill>
                <a:latin typeface="Courier New"/>
                <a:cs typeface="Courier New"/>
              </a:rPr>
              <a:t>NUM_PROCESSORS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while (!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sz="1400" b="1" dirty="0" smtClean="0">
                <a:latin typeface="Courier New"/>
                <a:cs typeface="Courier New"/>
              </a:rPr>
              <a:t>[</a:t>
            </a:r>
            <a:r>
              <a:rPr lang="en-US" sz="1400" b="1" dirty="0" err="1" smtClean="0">
                <a:solidFill>
                  <a:srgbClr val="008000"/>
                </a:solidFill>
                <a:latin typeface="Courier New"/>
                <a:cs typeface="Courier New"/>
              </a:rPr>
              <a:t>my_index</a:t>
            </a:r>
            <a:r>
              <a:rPr lang="en-US" sz="1400" b="1" dirty="0" smtClean="0">
                <a:latin typeface="Courier New"/>
                <a:cs typeface="Courier New"/>
              </a:rPr>
              <a:t>])</a:t>
            </a:r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   continue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MFENCE;</a:t>
            </a:r>
            <a:endParaRPr lang="en-US" sz="1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47684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List-Based </a:t>
            </a:r>
            <a:r>
              <a:rPr lang="en-US" dirty="0" err="1" smtClean="0"/>
              <a:t>Queueing</a:t>
            </a:r>
            <a:r>
              <a:rPr lang="en-US" dirty="0" smtClean="0"/>
              <a:t>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by Mellor-</a:t>
            </a:r>
            <a:r>
              <a:rPr lang="en-US" dirty="0" err="1" smtClean="0"/>
              <a:t>Crummey</a:t>
            </a:r>
            <a:r>
              <a:rPr lang="en-US" dirty="0" smtClean="0"/>
              <a:t> and Scott (called “MCS” locks)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Same basic idea, but insertions occur at the tail of a linked list.</a:t>
            </a:r>
          </a:p>
          <a:p>
            <a:r>
              <a:rPr lang="en-US" dirty="0" smtClean="0"/>
              <a:t>Space is allocated on-demand</a:t>
            </a:r>
          </a:p>
          <a:p>
            <a:pPr lvl="1"/>
            <a:r>
              <a:rPr lang="en-US" dirty="0" smtClean="0"/>
              <a:t>aside from head pointers per lock, need only O(P) space for all locks in total</a:t>
            </a:r>
          </a:p>
          <a:p>
            <a:r>
              <a:rPr lang="en-US" dirty="0" smtClean="0"/>
              <a:t>Slightly more computation for lock/unlock operations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962400" y="1947446"/>
            <a:ext cx="304800" cy="338554"/>
            <a:chOff x="3276600" y="3395246"/>
            <a:chExt cx="304800" cy="338554"/>
          </a:xfrm>
        </p:grpSpPr>
        <p:sp>
          <p:nvSpPr>
            <p:cNvPr id="8" name="Rectangle 7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1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724400" y="1947446"/>
            <a:ext cx="304800" cy="338554"/>
            <a:chOff x="3276600" y="3395246"/>
            <a:chExt cx="304800" cy="338554"/>
          </a:xfrm>
        </p:grpSpPr>
        <p:sp>
          <p:nvSpPr>
            <p:cNvPr id="11" name="Rectangle 10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486400" y="1947446"/>
            <a:ext cx="304800" cy="338554"/>
            <a:chOff x="3276600" y="3395246"/>
            <a:chExt cx="304800" cy="338554"/>
          </a:xfrm>
        </p:grpSpPr>
        <p:sp>
          <p:nvSpPr>
            <p:cNvPr id="14" name="Rectangle 13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276600" y="3395246"/>
              <a:ext cx="288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0</a:t>
              </a:r>
              <a:endParaRPr lang="en-US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4267200" y="1981200"/>
            <a:ext cx="152400" cy="304800"/>
          </a:xfrm>
          <a:prstGeom prst="rect">
            <a:avLst/>
          </a:prstGeom>
          <a:solidFill>
            <a:srgbClr val="DCE6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29200" y="1981200"/>
            <a:ext cx="152400" cy="304800"/>
          </a:xfrm>
          <a:prstGeom prst="rect">
            <a:avLst/>
          </a:prstGeom>
          <a:solidFill>
            <a:srgbClr val="DCE6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91200" y="1981200"/>
            <a:ext cx="152400" cy="304800"/>
          </a:xfrm>
          <a:prstGeom prst="rect">
            <a:avLst/>
          </a:prstGeom>
          <a:solidFill>
            <a:srgbClr val="DCE6F2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9" name="Straight Arrow Connector 18"/>
          <p:cNvCxnSpPr>
            <a:stCxn id="16" idx="3"/>
            <a:endCxn id="11" idx="1"/>
          </p:cNvCxnSpPr>
          <p:nvPr/>
        </p:nvCxnSpPr>
        <p:spPr>
          <a:xfrm>
            <a:off x="4419600" y="213360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181600" y="213360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2"/>
          </p:cNvCxnSpPr>
          <p:nvPr/>
        </p:nvCxnSpPr>
        <p:spPr>
          <a:xfrm>
            <a:off x="5867400" y="2286000"/>
            <a:ext cx="0" cy="1524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715000" y="2438400"/>
            <a:ext cx="3048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91200" y="2514600"/>
            <a:ext cx="1524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867400" y="2590800"/>
            <a:ext cx="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86000" y="1905000"/>
            <a:ext cx="16152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Availability Flags: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11210" y="2480846"/>
            <a:ext cx="2096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0000FF"/>
                </a:solidFill>
              </a:rPr>
              <a:t>Last Position in Queue:</a:t>
            </a:r>
            <a:endParaRPr lang="en-US" sz="1600" dirty="0">
              <a:solidFill>
                <a:srgbClr val="0000FF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962400" y="2480846"/>
            <a:ext cx="304800" cy="369332"/>
            <a:chOff x="3276600" y="3395246"/>
            <a:chExt cx="304800" cy="369332"/>
          </a:xfrm>
        </p:grpSpPr>
        <p:sp>
          <p:nvSpPr>
            <p:cNvPr id="28" name="Rectangle 27"/>
            <p:cNvSpPr/>
            <p:nvPr/>
          </p:nvSpPr>
          <p:spPr>
            <a:xfrm>
              <a:off x="3276600" y="3429000"/>
              <a:ext cx="304800" cy="304800"/>
            </a:xfrm>
            <a:prstGeom prst="rect">
              <a:avLst/>
            </a:prstGeom>
            <a:solidFill>
              <a:srgbClr val="DCE6F2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28597" y="3395246"/>
              <a:ext cx="184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0" name="Freeform 29"/>
          <p:cNvSpPr/>
          <p:nvPr/>
        </p:nvSpPr>
        <p:spPr>
          <a:xfrm>
            <a:off x="4250920" y="2286000"/>
            <a:ext cx="1387880" cy="371490"/>
          </a:xfrm>
          <a:custGeom>
            <a:avLst/>
            <a:gdLst>
              <a:gd name="connsiteX0" fmla="*/ 0 w 735702"/>
              <a:gd name="connsiteY0" fmla="*/ 278773 h 291477"/>
              <a:gd name="connsiteX1" fmla="*/ 209094 w 735702"/>
              <a:gd name="connsiteY1" fmla="*/ 278773 h 291477"/>
              <a:gd name="connsiteX2" fmla="*/ 449165 w 735702"/>
              <a:gd name="connsiteY2" fmla="*/ 286516 h 291477"/>
              <a:gd name="connsiteX3" fmla="*/ 666004 w 735702"/>
              <a:gd name="connsiteY3" fmla="*/ 193592 h 291477"/>
              <a:gd name="connsiteX4" fmla="*/ 735702 w 735702"/>
              <a:gd name="connsiteY4" fmla="*/ 0 h 291477"/>
              <a:gd name="connsiteX0" fmla="*/ 0 w 735702"/>
              <a:gd name="connsiteY0" fmla="*/ 278773 h 286516"/>
              <a:gd name="connsiteX1" fmla="*/ 449165 w 735702"/>
              <a:gd name="connsiteY1" fmla="*/ 286516 h 286516"/>
              <a:gd name="connsiteX2" fmla="*/ 666004 w 735702"/>
              <a:gd name="connsiteY2" fmla="*/ 193592 h 286516"/>
              <a:gd name="connsiteX3" fmla="*/ 735702 w 735702"/>
              <a:gd name="connsiteY3" fmla="*/ 0 h 286516"/>
              <a:gd name="connsiteX0" fmla="*/ 0 w 736382"/>
              <a:gd name="connsiteY0" fmla="*/ 278773 h 291670"/>
              <a:gd name="connsiteX1" fmla="*/ 449165 w 736382"/>
              <a:gd name="connsiteY1" fmla="*/ 286516 h 291670"/>
              <a:gd name="connsiteX2" fmla="*/ 696981 w 736382"/>
              <a:gd name="connsiteY2" fmla="*/ 193592 h 291670"/>
              <a:gd name="connsiteX3" fmla="*/ 735702 w 736382"/>
              <a:gd name="connsiteY3" fmla="*/ 0 h 29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6382" h="291670">
                <a:moveTo>
                  <a:pt x="0" y="278773"/>
                </a:moveTo>
                <a:cubicBezTo>
                  <a:pt x="149722" y="281354"/>
                  <a:pt x="333002" y="300713"/>
                  <a:pt x="449165" y="286516"/>
                </a:cubicBezTo>
                <a:cubicBezTo>
                  <a:pt x="565328" y="272319"/>
                  <a:pt x="649225" y="241345"/>
                  <a:pt x="696981" y="193592"/>
                </a:cubicBezTo>
                <a:cubicBezTo>
                  <a:pt x="744737" y="145839"/>
                  <a:pt x="735702" y="0"/>
                  <a:pt x="735702" y="0"/>
                </a:cubicBezTo>
              </a:path>
            </a:pathLst>
          </a:custGeom>
          <a:ln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67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Performs Better: Test-and-Test-and-Set or Queue Locks?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depends on the amount of lock contention.</a:t>
            </a:r>
          </a:p>
          <a:p>
            <a:r>
              <a:rPr lang="en-US" dirty="0" smtClean="0">
                <a:solidFill>
                  <a:srgbClr val="FF0066"/>
                </a:solidFill>
              </a:rPr>
              <a:t>Low-contention</a:t>
            </a:r>
            <a:r>
              <a:rPr lang="en-US" dirty="0" smtClean="0"/>
              <a:t> locks: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test-and-test-and-set</a:t>
            </a:r>
            <a:r>
              <a:rPr lang="en-US" dirty="0" smtClean="0"/>
              <a:t> is faster</a:t>
            </a:r>
          </a:p>
          <a:p>
            <a:pPr lvl="2"/>
            <a:r>
              <a:rPr lang="en-US" dirty="0" smtClean="0"/>
              <a:t>less work to acquire the lock</a:t>
            </a:r>
          </a:p>
          <a:p>
            <a:r>
              <a:rPr lang="en-US" dirty="0" smtClean="0">
                <a:solidFill>
                  <a:srgbClr val="FF0066"/>
                </a:solidFill>
              </a:rPr>
              <a:t>High-contention</a:t>
            </a:r>
            <a:r>
              <a:rPr lang="en-US" dirty="0" smtClean="0"/>
              <a:t> locks: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queue-based</a:t>
            </a:r>
            <a:r>
              <a:rPr lang="en-US" dirty="0" smtClean="0"/>
              <a:t> locks may be faster</a:t>
            </a:r>
          </a:p>
          <a:p>
            <a:pPr lvl="2"/>
            <a:r>
              <a:rPr lang="en-US" dirty="0" smtClean="0"/>
              <a:t>less communication traffic, especially on large-scale systems</a:t>
            </a:r>
          </a:p>
          <a:p>
            <a:pPr lvl="2"/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Hybrid</a:t>
            </a:r>
            <a:r>
              <a:rPr lang="en-US" dirty="0" smtClean="0"/>
              <a:t> approaches have been proposed</a:t>
            </a:r>
          </a:p>
          <a:p>
            <a:pPr lvl="1"/>
            <a:r>
              <a:rPr lang="en-US" dirty="0" smtClean="0"/>
              <a:t>switch from one to the other, depending on observed contention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222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Atomic Operations in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Intel’s </a:t>
            </a:r>
            <a:r>
              <a:rPr lang="en-US" b="1" u="sng" dirty="0" err="1" smtClean="0">
                <a:solidFill>
                  <a:srgbClr val="0000FF"/>
                </a:solidFill>
                <a:latin typeface="Courier New"/>
                <a:cs typeface="Courier New"/>
              </a:rPr>
              <a:t>xchg</a:t>
            </a:r>
            <a:r>
              <a:rPr lang="en-US" u="sng" dirty="0" smtClean="0">
                <a:solidFill>
                  <a:srgbClr val="0000FF"/>
                </a:solidFill>
              </a:rPr>
              <a:t> </a:t>
            </a:r>
            <a:r>
              <a:rPr lang="en-US" u="sng" dirty="0" smtClean="0"/>
              <a:t>instruction (review)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sz="1100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t </a:t>
            </a:r>
            <a:r>
              <a:rPr lang="en-US" dirty="0"/>
              <a:t>the </a:t>
            </a:r>
            <a:r>
              <a:rPr lang="en-US" b="1" dirty="0" err="1">
                <a:solidFill>
                  <a:srgbClr val="0000FF"/>
                </a:solidFill>
              </a:rPr>
              <a:t>μop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level, “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xchg</a:t>
            </a:r>
            <a:r>
              <a:rPr lang="en-US" b="1" dirty="0">
                <a:solidFill>
                  <a:srgbClr val="0000FF"/>
                </a:solidFill>
                <a:latin typeface="+mn-lt"/>
                <a:cs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(%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),</a:t>
            </a:r>
            <a:r>
              <a:rPr lang="en-US" b="1" dirty="0">
                <a:solidFill>
                  <a:srgbClr val="0000FF"/>
                </a:solidFill>
                <a:latin typeface="+mn-lt"/>
                <a:cs typeface="Courier New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edi</a:t>
            </a:r>
            <a:r>
              <a:rPr lang="en-US" dirty="0"/>
              <a:t>” </a:t>
            </a:r>
            <a:r>
              <a:rPr lang="en-US" dirty="0" smtClean="0"/>
              <a:t>becomes </a:t>
            </a:r>
            <a:r>
              <a:rPr lang="en-US" i="1" dirty="0" smtClean="0">
                <a:solidFill>
                  <a:srgbClr val="FF0066"/>
                </a:solidFill>
              </a:rPr>
              <a:t>2 memory operations</a:t>
            </a:r>
            <a:r>
              <a:rPr lang="en-US" dirty="0" smtClean="0"/>
              <a:t>:</a:t>
            </a:r>
            <a:endParaRPr lang="en-US" dirty="0"/>
          </a:p>
          <a:p>
            <a:pPr marL="1200150" lvl="2" indent="-342900">
              <a:buFont typeface="+mj-lt"/>
              <a:buAutoNum type="arabicPeriod"/>
            </a:pPr>
            <a:r>
              <a:rPr lang="en-US" sz="1800" dirty="0">
                <a:solidFill>
                  <a:srgbClr val="FF0066"/>
                </a:solidFill>
              </a:rPr>
              <a:t>load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/>
              <a:t>(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sz="1800" dirty="0"/>
              <a:t>) into a hardware register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800" dirty="0" smtClean="0">
                <a:solidFill>
                  <a:srgbClr val="FF0066"/>
                </a:solidFill>
              </a:rPr>
              <a:t>store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edi</a:t>
            </a:r>
            <a:r>
              <a:rPr lang="en-US" sz="1800" dirty="0">
                <a:solidFill>
                  <a:srgbClr val="0000FF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into (</a:t>
            </a:r>
            <a:r>
              <a:rPr lang="en-US" sz="1800" b="1" dirty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sz="1800" b="1" dirty="0" err="1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sz="1800" dirty="0" smtClean="0">
                <a:solidFill>
                  <a:srgbClr val="000000"/>
                </a:solidFill>
              </a:rPr>
              <a:t>)</a:t>
            </a:r>
          </a:p>
          <a:p>
            <a:pPr marL="1200150" lvl="2" indent="-342900">
              <a:buFont typeface="+mj-lt"/>
              <a:buAutoNum type="arabicPeriod"/>
            </a:pPr>
            <a:endParaRPr lang="en-US" sz="1200" dirty="0" smtClean="0">
              <a:solidFill>
                <a:srgbClr val="000000"/>
              </a:solidFill>
            </a:endParaRPr>
          </a:p>
          <a:p>
            <a:pPr marL="400050"/>
            <a:r>
              <a:rPr lang="en-US" u="sng" dirty="0" smtClean="0">
                <a:solidFill>
                  <a:srgbClr val="0000FF"/>
                </a:solidFill>
              </a:rPr>
              <a:t>Challenges</a:t>
            </a:r>
            <a:r>
              <a:rPr lang="en-US" u="sng" dirty="0" smtClean="0"/>
              <a:t>:</a:t>
            </a:r>
          </a:p>
          <a:p>
            <a:pPr marL="857250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Modern pipelines: only perform </a:t>
            </a:r>
            <a:r>
              <a:rPr lang="en-US" dirty="0" smtClean="0">
                <a:solidFill>
                  <a:srgbClr val="FF0066"/>
                </a:solidFill>
              </a:rPr>
              <a:t>1 memory operation </a:t>
            </a:r>
            <a:r>
              <a:rPr lang="en-US" dirty="0" smtClean="0"/>
              <a:t>per instruction</a:t>
            </a:r>
          </a:p>
          <a:p>
            <a:pPr marL="857250" lvl="1" indent="-342900">
              <a:buFont typeface="+mj-lt"/>
              <a:buAutoNum type="arabicPeriod"/>
            </a:pPr>
            <a:r>
              <a:rPr lang="en-US" dirty="0" smtClean="0"/>
              <a:t>What if we want slightly </a:t>
            </a:r>
            <a:r>
              <a:rPr lang="en-US" dirty="0" smtClean="0">
                <a:solidFill>
                  <a:srgbClr val="FF0066"/>
                </a:solidFill>
              </a:rPr>
              <a:t>fancier functionality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e.g., atomic increment/decrement, compare-and-swap, etc.</a:t>
            </a:r>
          </a:p>
          <a:p>
            <a:pPr marL="857250" lvl="1" indent="-342900">
              <a:buFont typeface="+mj-lt"/>
              <a:buAutoNum type="arabicPeriod"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1664732"/>
            <a:ext cx="4617370" cy="16841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/>
                <a:cs typeface="Courier New"/>
              </a:rPr>
              <a:t>int32 </a:t>
            </a:r>
            <a:r>
              <a:rPr lang="en-US" sz="1600" b="1" dirty="0" err="1">
                <a:solidFill>
                  <a:srgbClr val="0000FF"/>
                </a:solidFill>
                <a:latin typeface="Courier New"/>
                <a:cs typeface="Courier New"/>
              </a:rPr>
              <a:t>xchg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(int32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lock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, int32 </a:t>
            </a:r>
            <a:r>
              <a:rPr lang="en-US" sz="1600" b="1" dirty="0" err="1">
                <a:solidFill>
                  <a:srgbClr val="FF6600"/>
                </a:solidFill>
                <a:latin typeface="Courier New"/>
                <a:cs typeface="Courier New"/>
              </a:rPr>
              <a:t>val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) {</a:t>
            </a: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register </a:t>
            </a:r>
            <a:r>
              <a:rPr lang="en-US" sz="1600" b="1" dirty="0" err="1">
                <a:solidFill>
                  <a:srgbClr val="000066"/>
                </a:solidFill>
                <a:latin typeface="Courier New"/>
                <a:cs typeface="Courier New"/>
              </a:rPr>
              <a:t>int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old;</a:t>
            </a: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</a:t>
            </a:r>
            <a:r>
              <a:rPr lang="en-US" sz="1600" b="1" dirty="0">
                <a:solidFill>
                  <a:srgbClr val="008000"/>
                </a:solidFill>
                <a:latin typeface="Courier New"/>
                <a:cs typeface="Courier New"/>
              </a:rPr>
              <a:t>old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=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lock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; </a:t>
            </a:r>
            <a:endParaRPr lang="en-US" sz="1600" b="1" dirty="0">
              <a:solidFill>
                <a:srgbClr val="FF00FF"/>
              </a:solidFill>
              <a:latin typeface="Courier New"/>
              <a:cs typeface="Courier New"/>
            </a:endParaRP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lock 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= </a:t>
            </a:r>
            <a:r>
              <a:rPr lang="en-US" sz="1600" b="1" dirty="0" err="1">
                <a:solidFill>
                  <a:srgbClr val="FF6600"/>
                </a:solidFill>
                <a:latin typeface="Courier New"/>
                <a:cs typeface="Courier New"/>
              </a:rPr>
              <a:t>val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; </a:t>
            </a:r>
            <a:endParaRPr lang="en-US" sz="1600" b="1" dirty="0">
              <a:solidFill>
                <a:srgbClr val="FF00FF"/>
              </a:solidFill>
              <a:latin typeface="Courier New"/>
              <a:cs typeface="Courier New"/>
            </a:endParaRP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return (</a:t>
            </a:r>
            <a:r>
              <a:rPr lang="en-US" sz="1600" b="1" dirty="0">
                <a:solidFill>
                  <a:srgbClr val="008000"/>
                </a:solidFill>
                <a:latin typeface="Courier New"/>
                <a:cs typeface="Courier New"/>
              </a:rPr>
              <a:t>old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7086600" y="1992868"/>
            <a:ext cx="762000" cy="685800"/>
          </a:xfrm>
          <a:prstGeom prst="rect">
            <a:avLst/>
          </a:prstGeom>
          <a:solidFill>
            <a:schemeClr val="bg2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086600" y="1307068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lock</a:t>
            </a:r>
            <a:endParaRPr lang="en-US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cxnSp>
        <p:nvCxnSpPr>
          <p:cNvPr id="10" name="Straight Arrow Connector 9"/>
          <p:cNvCxnSpPr>
            <a:stCxn id="9" idx="2"/>
            <a:endCxn id="8" idx="0"/>
          </p:cNvCxnSpPr>
          <p:nvPr/>
        </p:nvCxnSpPr>
        <p:spPr>
          <a:xfrm>
            <a:off x="7455977" y="1676400"/>
            <a:ext cx="11623" cy="316468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53200" y="2907268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val</a:t>
            </a:r>
            <a:endParaRPr lang="en-US" b="1" dirty="0">
              <a:solidFill>
                <a:srgbClr val="FF6600"/>
              </a:solidFill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50341" y="29072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old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</p:txBody>
      </p:sp>
      <p:cxnSp>
        <p:nvCxnSpPr>
          <p:cNvPr id="13" name="Straight Arrow Connector 12"/>
          <p:cNvCxnSpPr>
            <a:stCxn id="11" idx="0"/>
          </p:cNvCxnSpPr>
          <p:nvPr/>
        </p:nvCxnSpPr>
        <p:spPr>
          <a:xfrm flipV="1">
            <a:off x="6853316" y="2438400"/>
            <a:ext cx="461884" cy="468868"/>
          </a:xfrm>
          <a:prstGeom prst="straightConnector1">
            <a:avLst/>
          </a:prstGeom>
          <a:ln w="38100">
            <a:solidFill>
              <a:srgbClr val="FF0066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615316" y="2438400"/>
            <a:ext cx="461884" cy="468868"/>
          </a:xfrm>
          <a:prstGeom prst="straightConnector1">
            <a:avLst/>
          </a:prstGeom>
          <a:ln w="38100">
            <a:solidFill>
              <a:srgbClr val="FF0066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71800" y="1960602"/>
            <a:ext cx="402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66"/>
                </a:solidFill>
              </a:rPr>
              <a:t>}</a:t>
            </a:r>
            <a:endParaRPr lang="en-US" sz="6600" dirty="0">
              <a:solidFill>
                <a:srgbClr val="FF006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56071" y="2286000"/>
            <a:ext cx="1773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66"/>
                </a:solidFill>
              </a:rPr>
              <a:t>occur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66"/>
                </a:solidFill>
              </a:rPr>
              <a:t>atomically</a:t>
            </a:r>
            <a:endParaRPr lang="en-US" i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716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Load-Linked / Store Conditional (LL/SC)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Key Idea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>
                <a:solidFill>
                  <a:srgbClr val="FF0066"/>
                </a:solidFill>
              </a:rPr>
              <a:t>speculate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smtClean="0"/>
              <a:t>that the read-modify-write can occur </a:t>
            </a:r>
            <a:r>
              <a:rPr lang="en-US" dirty="0" smtClean="0">
                <a:solidFill>
                  <a:srgbClr val="0000FF"/>
                </a:solidFill>
              </a:rPr>
              <a:t>without getting caught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i.e. no other processor could have read/written the block during R-M-W sequence</a:t>
            </a:r>
          </a:p>
          <a:p>
            <a:pPr lvl="3"/>
            <a:r>
              <a:rPr lang="en-US" dirty="0" smtClean="0">
                <a:solidFill>
                  <a:srgbClr val="000000"/>
                </a:solidFill>
              </a:rPr>
              <a:t>e.g., because the cache block was held in an Exclusive/Dirty state throughout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check</a:t>
            </a:r>
            <a:r>
              <a:rPr lang="en-US" dirty="0" smtClean="0">
                <a:solidFill>
                  <a:srgbClr val="000000"/>
                </a:solidFill>
              </a:rPr>
              <a:t> whether speculation succeeded by </a:t>
            </a:r>
            <a:r>
              <a:rPr lang="en-US" dirty="0" smtClean="0">
                <a:solidFill>
                  <a:srgbClr val="FF0066"/>
                </a:solidFill>
              </a:rPr>
              <a:t>monitoring coherence traffic</a:t>
            </a:r>
          </a:p>
          <a:p>
            <a:pPr lvl="2"/>
            <a:r>
              <a:rPr lang="en-US" dirty="0" smtClean="0"/>
              <a:t>also fails upon context switch, cache line eviction, etc.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rgbClr val="0000FF"/>
                </a:solidFill>
              </a:rPr>
              <a:t>speculation fails</a:t>
            </a:r>
            <a:r>
              <a:rPr lang="en-US" dirty="0" smtClean="0"/>
              <a:t>, then retry</a:t>
            </a:r>
          </a:p>
          <a:p>
            <a:pPr lvl="2"/>
            <a:r>
              <a:rPr lang="en-US" dirty="0" smtClean="0"/>
              <a:t>Store Conditional (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SC</a:t>
            </a:r>
            <a:r>
              <a:rPr lang="en-US" dirty="0" smtClean="0"/>
              <a:t>) returns zero (in source register) if it fails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35814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036873"/>
            <a:ext cx="5562600" cy="17543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void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atomic_add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*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ctr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delta</a:t>
            </a:r>
            <a:r>
              <a:rPr lang="en-US" b="1" dirty="0" smtClean="0">
                <a:latin typeface="Courier New"/>
                <a:cs typeface="Courier New"/>
              </a:rPr>
              <a:t>) {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do 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old </a:t>
            </a:r>
            <a:r>
              <a:rPr lang="en-US" b="1" dirty="0">
                <a:latin typeface="Courier New"/>
                <a:cs typeface="Courier New"/>
                <a:sym typeface="Wingdings"/>
              </a:rPr>
              <a:t>=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 </a:t>
            </a:r>
            <a:r>
              <a:rPr lang="en-US" b="1" dirty="0" smtClean="0">
                <a:solidFill>
                  <a:srgbClr val="FF0066"/>
                </a:solidFill>
                <a:latin typeface="Courier New"/>
                <a:cs typeface="Courier New"/>
                <a:sym typeface="Wingdings"/>
              </a:rPr>
              <a:t>LL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  <a:sym typeface="Wingdings"/>
              </a:rPr>
              <a:t>ctr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  <a:sym typeface="Wingdings"/>
              </a:rPr>
              <a:t> 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   new = old + 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  <a:sym typeface="Wingdings"/>
              </a:rPr>
              <a:t>delta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;</a:t>
            </a:r>
          </a:p>
          <a:p>
            <a:r>
              <a:rPr lang="en-US" b="1" dirty="0" smtClean="0">
                <a:latin typeface="Courier New"/>
                <a:cs typeface="Courier New"/>
                <a:sym typeface="Wingdings"/>
              </a:rPr>
              <a:t>  } while (!(</a:t>
            </a:r>
            <a:r>
              <a:rPr lang="en-US" b="1" dirty="0" smtClean="0">
                <a:solidFill>
                  <a:srgbClr val="FF0066"/>
                </a:solidFill>
                <a:latin typeface="Courier New"/>
                <a:cs typeface="Courier New"/>
                <a:sym typeface="Wingdings"/>
              </a:rPr>
              <a:t>SC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(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  <a:sym typeface="Wingdings"/>
              </a:rPr>
              <a:t>ctr</a:t>
            </a:r>
            <a:r>
              <a:rPr lang="en-US" b="1" dirty="0" err="1" smtClean="0">
                <a:latin typeface="Courier New"/>
                <a:cs typeface="Courier New"/>
                <a:sym typeface="Wingdings"/>
              </a:rPr>
              <a:t>,new</a:t>
            </a:r>
            <a:r>
              <a:rPr lang="en-US" b="1" dirty="0" smtClean="0">
                <a:latin typeface="Courier New"/>
                <a:cs typeface="Courier New"/>
                <a:sym typeface="Wingdings"/>
              </a:rPr>
              <a:t>));</a:t>
            </a:r>
          </a:p>
          <a:p>
            <a:r>
              <a:rPr lang="en-US" b="1" dirty="0">
                <a:latin typeface="Courier New"/>
                <a:cs typeface="Courier New"/>
                <a:sym typeface="Wingdings"/>
              </a:rPr>
              <a:t>}</a:t>
            </a:r>
            <a:endParaRPr lang="en-US" b="1" dirty="0" smtClean="0">
              <a:latin typeface="Courier New"/>
              <a:cs typeface="Courier New"/>
              <a:sym typeface="Wingding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343400" y="4419600"/>
            <a:ext cx="3529562" cy="381000"/>
            <a:chOff x="4343400" y="4419600"/>
            <a:chExt cx="3529562" cy="381000"/>
          </a:xfrm>
        </p:grpSpPr>
        <p:sp>
          <p:nvSpPr>
            <p:cNvPr id="10" name="TextBox 9"/>
            <p:cNvSpPr txBox="1"/>
            <p:nvPr/>
          </p:nvSpPr>
          <p:spPr>
            <a:xfrm>
              <a:off x="5181600" y="4419600"/>
              <a:ext cx="26913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66"/>
                  </a:solidFill>
                </a:rPr>
                <a:t>Start tracking </a:t>
              </a:r>
              <a:r>
                <a:rPr lang="en-US" b="1" dirty="0" err="1" smtClean="0">
                  <a:solidFill>
                    <a:srgbClr val="FF0066"/>
                  </a:solidFill>
                  <a:latin typeface="Courier New"/>
                  <a:cs typeface="Courier New"/>
                </a:rPr>
                <a:t>ctr</a:t>
              </a:r>
              <a:r>
                <a:rPr lang="en-US" dirty="0" smtClean="0">
                  <a:solidFill>
                    <a:srgbClr val="FF0066"/>
                  </a:solidFill>
                </a:rPr>
                <a:t> address</a:t>
              </a:r>
              <a:endParaRPr lang="en-US" dirty="0">
                <a:solidFill>
                  <a:srgbClr val="FF0066"/>
                </a:solidFill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4343400" y="4648200"/>
              <a:ext cx="838200" cy="152400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810000" y="5486400"/>
            <a:ext cx="4045074" cy="674132"/>
            <a:chOff x="3810000" y="5486400"/>
            <a:chExt cx="4045074" cy="674132"/>
          </a:xfrm>
        </p:grpSpPr>
        <p:sp>
          <p:nvSpPr>
            <p:cNvPr id="15" name="TextBox 14"/>
            <p:cNvSpPr txBox="1"/>
            <p:nvPr/>
          </p:nvSpPr>
          <p:spPr>
            <a:xfrm>
              <a:off x="4343400" y="5791200"/>
              <a:ext cx="35116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66"/>
                  </a:solidFill>
                </a:rPr>
                <a:t>Speculation failed if SC returns zero</a:t>
              </a:r>
              <a:endParaRPr lang="en-US" dirty="0">
                <a:solidFill>
                  <a:srgbClr val="FF0066"/>
                </a:solidFill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3810000" y="5486400"/>
              <a:ext cx="457200" cy="457200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658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Hardware Trick for Implementing Atomicity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/>
              <a:t>Bring some data into the cache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Perform calculations using that data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Store new result to memory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Did we get through Steps 1-3 without conflicting remote accesses to the data?</a:t>
            </a:r>
          </a:p>
          <a:p>
            <a:pPr lvl="1"/>
            <a:r>
              <a:rPr lang="en-US" dirty="0" smtClean="0"/>
              <a:t>If so, then </a:t>
            </a:r>
            <a:r>
              <a:rPr lang="en-US" dirty="0" smtClean="0">
                <a:solidFill>
                  <a:srgbClr val="0000FF"/>
                </a:solidFill>
              </a:rPr>
              <a:t>success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If not, then </a:t>
            </a:r>
            <a:r>
              <a:rPr lang="en-US" dirty="0" smtClean="0">
                <a:solidFill>
                  <a:srgbClr val="0000FF"/>
                </a:solidFill>
              </a:rPr>
              <a:t>try again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(to avoid </a:t>
            </a:r>
            <a:r>
              <a:rPr lang="en-US" dirty="0" err="1" smtClean="0"/>
              <a:t>livelock</a:t>
            </a:r>
            <a:r>
              <a:rPr lang="en-US" dirty="0" smtClean="0"/>
              <a:t>, we may eventually retry non-speculatively)</a:t>
            </a:r>
          </a:p>
          <a:p>
            <a:pPr lvl="1"/>
            <a:endParaRPr lang="en-US" dirty="0"/>
          </a:p>
          <a:p>
            <a:r>
              <a:rPr lang="en-US" u="sng" dirty="0" smtClean="0"/>
              <a:t>Observations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Intel’s </a:t>
            </a:r>
            <a:r>
              <a:rPr lang="en-US" b="1" dirty="0" err="1" smtClean="0">
                <a:solidFill>
                  <a:srgbClr val="0000FF"/>
                </a:solidFill>
              </a:rPr>
              <a:t>xchg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does this </a:t>
            </a:r>
            <a:r>
              <a:rPr lang="en-US" dirty="0" smtClean="0">
                <a:solidFill>
                  <a:srgbClr val="0000FF"/>
                </a:solidFill>
              </a:rPr>
              <a:t>non-speculatively </a:t>
            </a:r>
            <a:r>
              <a:rPr lang="en-US" dirty="0" smtClean="0"/>
              <a:t>(for a single memory address)</a:t>
            </a:r>
          </a:p>
          <a:p>
            <a:pPr lvl="2"/>
            <a:r>
              <a:rPr lang="en-US" dirty="0" smtClean="0"/>
              <a:t>by refusing to give up access to the cache block until it is finished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LL/SC </a:t>
            </a:r>
            <a:r>
              <a:rPr lang="en-US" dirty="0" smtClean="0"/>
              <a:t>does this </a:t>
            </a:r>
            <a:r>
              <a:rPr lang="en-US" dirty="0" smtClean="0">
                <a:solidFill>
                  <a:srgbClr val="0000FF"/>
                </a:solidFill>
              </a:rPr>
              <a:t>speculatively</a:t>
            </a:r>
            <a:r>
              <a:rPr lang="en-US" dirty="0" smtClean="0"/>
              <a:t>, for a </a:t>
            </a:r>
            <a:r>
              <a:rPr lang="en-US" dirty="0" smtClean="0">
                <a:solidFill>
                  <a:srgbClr val="0000FF"/>
                </a:solidFill>
              </a:rPr>
              <a:t>single memory address</a:t>
            </a:r>
          </a:p>
          <a:p>
            <a:pPr lvl="1"/>
            <a:r>
              <a:rPr lang="en-US" dirty="0" smtClean="0"/>
              <a:t>What if we did this </a:t>
            </a:r>
            <a:r>
              <a:rPr lang="en-US" dirty="0" smtClean="0">
                <a:solidFill>
                  <a:srgbClr val="0000FF"/>
                </a:solidFill>
              </a:rPr>
              <a:t>speculatively</a:t>
            </a:r>
            <a:r>
              <a:rPr lang="en-US" dirty="0" smtClean="0"/>
              <a:t>, for </a:t>
            </a:r>
            <a:r>
              <a:rPr lang="en-US" dirty="0" smtClean="0">
                <a:solidFill>
                  <a:srgbClr val="FF0066"/>
                </a:solidFill>
              </a:rPr>
              <a:t>multiple memory addresses</a:t>
            </a:r>
            <a:r>
              <a:rPr lang="en-US" dirty="0" smtClean="0"/>
              <a:t>?</a:t>
            </a:r>
          </a:p>
          <a:p>
            <a:pPr marL="914400" lvl="2" indent="0">
              <a:buNone/>
            </a:pPr>
            <a:r>
              <a:rPr lang="en-US" sz="1800" dirty="0" smtClean="0">
                <a:sym typeface="Wingdings"/>
              </a:rPr>
              <a:t>  </a:t>
            </a:r>
            <a:r>
              <a:rPr lang="en-US" sz="1800" b="1" dirty="0" smtClean="0">
                <a:solidFill>
                  <a:srgbClr val="FF0066"/>
                </a:solidFill>
                <a:sym typeface="Wingdings"/>
              </a:rPr>
              <a:t>Transactional Memory</a:t>
            </a:r>
            <a:endParaRPr lang="en-US" sz="1800" b="1" dirty="0">
              <a:solidFill>
                <a:srgbClr val="FF006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67200" y="962561"/>
            <a:ext cx="5072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srgbClr val="0000FF"/>
                </a:solidFill>
              </a:rPr>
              <a:t>}</a:t>
            </a:r>
            <a:endParaRPr lang="en-US" sz="96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7396" y="1524000"/>
            <a:ext cx="2674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Monitor coherence traffic!</a:t>
            </a:r>
            <a:endParaRPr lang="en-US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64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Intel’s </a:t>
            </a:r>
            <a:r>
              <a:rPr lang="en-US" b="1" dirty="0" err="1" smtClean="0">
                <a:latin typeface="Courier New"/>
                <a:cs typeface="Courier New"/>
              </a:rPr>
              <a:t>xchg</a:t>
            </a:r>
            <a:r>
              <a:rPr lang="en-US" dirty="0" smtClean="0"/>
              <a:t>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In assembly: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Functionality: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/>
          </a:p>
          <a:p>
            <a:pPr lvl="1"/>
            <a:r>
              <a:rPr lang="en-US" i="1" dirty="0" smtClean="0">
                <a:solidFill>
                  <a:srgbClr val="FF0066"/>
                </a:solidFill>
              </a:rPr>
              <a:t>atomically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smtClean="0"/>
              <a:t>read the </a:t>
            </a:r>
            <a:r>
              <a:rPr lang="en-US" dirty="0" smtClean="0">
                <a:solidFill>
                  <a:srgbClr val="008000"/>
                </a:solidFill>
              </a:rPr>
              <a:t>old value</a:t>
            </a:r>
            <a:r>
              <a:rPr lang="en-US" dirty="0" smtClean="0"/>
              <a:t> and store a </a:t>
            </a:r>
            <a:r>
              <a:rPr lang="en-US" dirty="0" smtClean="0">
                <a:solidFill>
                  <a:srgbClr val="FF6600"/>
                </a:solidFill>
              </a:rPr>
              <a:t>new value</a:t>
            </a:r>
          </a:p>
          <a:p>
            <a:pPr lvl="2"/>
            <a:r>
              <a:rPr lang="en-US" dirty="0" smtClean="0"/>
              <a:t>at the location pointed to by the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lock pointer</a:t>
            </a:r>
          </a:p>
          <a:p>
            <a:pPr lvl="1"/>
            <a:r>
              <a:rPr lang="en-US" dirty="0" smtClean="0"/>
              <a:t>returns the </a:t>
            </a:r>
            <a:r>
              <a:rPr lang="en-US" dirty="0" smtClean="0">
                <a:solidFill>
                  <a:srgbClr val="008000"/>
                </a:solidFill>
              </a:rPr>
              <a:t>old value</a:t>
            </a:r>
          </a:p>
          <a:p>
            <a:pPr lvl="2"/>
            <a:r>
              <a:rPr lang="en-US" dirty="0" smtClean="0"/>
              <a:t>(by storing it in the register that contained the new value)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2667000"/>
            <a:ext cx="4617370" cy="16841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 smtClean="0">
                <a:solidFill>
                  <a:srgbClr val="000066"/>
                </a:solidFill>
                <a:latin typeface="Courier New"/>
                <a:cs typeface="Courier New"/>
              </a:rPr>
              <a:t>int32 </a:t>
            </a:r>
            <a:r>
              <a:rPr lang="en-US" sz="1600" b="1" dirty="0" err="1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(int32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lock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, int32 </a:t>
            </a:r>
            <a:r>
              <a:rPr lang="en-US" sz="1600" b="1" dirty="0" err="1">
                <a:solidFill>
                  <a:srgbClr val="FF6600"/>
                </a:solidFill>
                <a:latin typeface="Courier New"/>
                <a:cs typeface="Courier New"/>
              </a:rPr>
              <a:t>val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) {</a:t>
            </a: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register </a:t>
            </a:r>
            <a:r>
              <a:rPr lang="en-US" sz="1600" b="1" dirty="0" err="1">
                <a:solidFill>
                  <a:srgbClr val="000066"/>
                </a:solidFill>
                <a:latin typeface="Courier New"/>
                <a:cs typeface="Courier New"/>
              </a:rPr>
              <a:t>int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old;</a:t>
            </a: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</a:t>
            </a:r>
            <a:r>
              <a:rPr lang="en-US" sz="1600" b="1" dirty="0">
                <a:solidFill>
                  <a:srgbClr val="008000"/>
                </a:solidFill>
                <a:latin typeface="Courier New"/>
                <a:cs typeface="Courier New"/>
              </a:rPr>
              <a:t>old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=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lock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; </a:t>
            </a:r>
            <a:endParaRPr lang="en-US" sz="1600" b="1" dirty="0">
              <a:solidFill>
                <a:srgbClr val="FF00FF"/>
              </a:solidFill>
              <a:latin typeface="Courier New"/>
              <a:cs typeface="Courier New"/>
            </a:endParaRP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cs typeface="Courier New"/>
              </a:rPr>
              <a:t>lock 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= </a:t>
            </a:r>
            <a:r>
              <a:rPr lang="en-US" sz="1600" b="1" dirty="0" err="1">
                <a:solidFill>
                  <a:srgbClr val="FF6600"/>
                </a:solidFill>
                <a:latin typeface="Courier New"/>
                <a:cs typeface="Courier New"/>
              </a:rPr>
              <a:t>val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; </a:t>
            </a:r>
            <a:endParaRPr lang="en-US" sz="1600" b="1" dirty="0">
              <a:solidFill>
                <a:srgbClr val="FF00FF"/>
              </a:solidFill>
              <a:latin typeface="Courier New"/>
              <a:cs typeface="Courier New"/>
            </a:endParaRP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  return (</a:t>
            </a:r>
            <a:r>
              <a:rPr lang="en-US" sz="1600" b="1" dirty="0">
                <a:solidFill>
                  <a:srgbClr val="008000"/>
                </a:solidFill>
                <a:latin typeface="Courier New"/>
                <a:cs typeface="Courier New"/>
              </a:rPr>
              <a:t>old</a:t>
            </a: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>
                <a:solidFill>
                  <a:srgbClr val="000066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741416"/>
            <a:ext cx="2277887" cy="315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89000"/>
              </a:lnSpc>
              <a:spcBef>
                <a:spcPts val="425"/>
              </a:spcBef>
              <a:buClrTx/>
              <a:buSzTx/>
              <a:buFontTx/>
              <a:buNone/>
              <a:tabLst>
                <a:tab pos="376238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6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sz="1600" b="1" dirty="0" smtClean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srgbClr val="000066"/>
                </a:solidFill>
                <a:latin typeface="Courier New"/>
                <a:cs typeface="Courier New"/>
              </a:rPr>
              <a:t>(%</a:t>
            </a:r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sz="1600" b="1" dirty="0" smtClean="0">
                <a:solidFill>
                  <a:srgbClr val="000066"/>
                </a:solidFill>
                <a:latin typeface="Courier New"/>
                <a:cs typeface="Courier New"/>
              </a:rPr>
              <a:t>), %</a:t>
            </a:r>
            <a:r>
              <a:rPr lang="en-US" sz="1600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edi</a:t>
            </a:r>
            <a:endParaRPr lang="en-US" sz="1600" b="1" dirty="0">
              <a:solidFill>
                <a:srgbClr val="FF6600"/>
              </a:solidFill>
              <a:latin typeface="Courier New"/>
              <a:cs typeface="Courier New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86600" y="2907268"/>
            <a:ext cx="762000" cy="685800"/>
          </a:xfrm>
          <a:prstGeom prst="rect">
            <a:avLst/>
          </a:prstGeom>
          <a:solidFill>
            <a:schemeClr val="bg2"/>
          </a:solidFill>
          <a:ln w="38100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86600" y="2221468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lock</a:t>
            </a:r>
            <a:endParaRPr lang="en-US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cxnSp>
        <p:nvCxnSpPr>
          <p:cNvPr id="14" name="Straight Arrow Connector 13"/>
          <p:cNvCxnSpPr>
            <a:stCxn id="12" idx="2"/>
            <a:endCxn id="11" idx="0"/>
          </p:cNvCxnSpPr>
          <p:nvPr/>
        </p:nvCxnSpPr>
        <p:spPr>
          <a:xfrm>
            <a:off x="7455977" y="2590800"/>
            <a:ext cx="11623" cy="316468"/>
          </a:xfrm>
          <a:prstGeom prst="straightConnector1">
            <a:avLst/>
          </a:prstGeom>
          <a:ln w="38100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553200" y="3821668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6600"/>
                </a:solidFill>
                <a:latin typeface="Courier New"/>
                <a:cs typeface="Courier New"/>
              </a:rPr>
              <a:t>val</a:t>
            </a:r>
            <a:endParaRPr lang="en-US" b="1" dirty="0">
              <a:solidFill>
                <a:srgbClr val="FF6600"/>
              </a:solidFill>
              <a:latin typeface="Courier New"/>
              <a:cs typeface="Courier New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50341" y="38216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old</a:t>
            </a:r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</p:txBody>
      </p:sp>
      <p:cxnSp>
        <p:nvCxnSpPr>
          <p:cNvPr id="20" name="Straight Arrow Connector 19"/>
          <p:cNvCxnSpPr>
            <a:stCxn id="18" idx="0"/>
          </p:cNvCxnSpPr>
          <p:nvPr/>
        </p:nvCxnSpPr>
        <p:spPr>
          <a:xfrm flipV="1">
            <a:off x="6853316" y="3352800"/>
            <a:ext cx="461884" cy="468868"/>
          </a:xfrm>
          <a:prstGeom prst="straightConnector1">
            <a:avLst/>
          </a:prstGeom>
          <a:ln w="38100">
            <a:solidFill>
              <a:srgbClr val="FF0066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615316" y="3352800"/>
            <a:ext cx="461884" cy="468868"/>
          </a:xfrm>
          <a:prstGeom prst="straightConnector1">
            <a:avLst/>
          </a:prstGeom>
          <a:ln w="38100">
            <a:solidFill>
              <a:srgbClr val="FF0066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71800" y="2962870"/>
            <a:ext cx="402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66"/>
                </a:solidFill>
              </a:rPr>
              <a:t>}</a:t>
            </a:r>
            <a:endParaRPr lang="en-US" sz="6600" dirty="0">
              <a:solidFill>
                <a:srgbClr val="FF0066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56071" y="3288268"/>
            <a:ext cx="1773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66"/>
                </a:solidFill>
              </a:rPr>
              <a:t>occur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66"/>
                </a:solidFill>
              </a:rPr>
              <a:t>atomically</a:t>
            </a:r>
            <a:endParaRPr lang="en-US" i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468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Wouldn’t it be nice if…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Programmer simply specifies desired outcome: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This </a:t>
            </a:r>
            <a:r>
              <a:rPr lang="en-US" dirty="0" smtClean="0">
                <a:solidFill>
                  <a:srgbClr val="0000FF"/>
                </a:solidFill>
              </a:rPr>
              <a:t>code sequence should </a:t>
            </a:r>
            <a:r>
              <a:rPr lang="en-US" dirty="0">
                <a:solidFill>
                  <a:srgbClr val="0000FF"/>
                </a:solidFill>
              </a:rPr>
              <a:t>appear </a:t>
            </a:r>
            <a:r>
              <a:rPr lang="en-US" dirty="0" smtClean="0">
                <a:solidFill>
                  <a:srgbClr val="0000FF"/>
                </a:solidFill>
              </a:rPr>
              <a:t>to execute </a:t>
            </a:r>
            <a:r>
              <a:rPr lang="en-US" i="1" dirty="0" smtClean="0">
                <a:solidFill>
                  <a:srgbClr val="FF0066"/>
                </a:solidFill>
              </a:rPr>
              <a:t>atomically.</a:t>
            </a:r>
            <a:r>
              <a:rPr lang="en-US" dirty="0" smtClean="0">
                <a:solidFill>
                  <a:srgbClr val="0000FF"/>
                </a:solidFill>
              </a:rPr>
              <a:t>”</a:t>
            </a: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0000FF"/>
                </a:solidFill>
              </a:rPr>
              <a:t>system</a:t>
            </a:r>
            <a:r>
              <a:rPr lang="en-US" dirty="0" smtClean="0"/>
              <a:t> (e.g., language, run-time software, OS, hardware) </a:t>
            </a:r>
            <a:r>
              <a:rPr lang="en-US" dirty="0" smtClean="0">
                <a:solidFill>
                  <a:srgbClr val="0000FF"/>
                </a:solidFill>
              </a:rPr>
              <a:t>makes this happen</a:t>
            </a:r>
          </a:p>
          <a:p>
            <a:pPr lvl="1"/>
            <a:r>
              <a:rPr lang="en-US" dirty="0" smtClean="0"/>
              <a:t>hopefully </a:t>
            </a:r>
            <a:r>
              <a:rPr lang="en-US" i="1" dirty="0" smtClean="0">
                <a:solidFill>
                  <a:srgbClr val="0000FF"/>
                </a:solidFill>
              </a:rPr>
              <a:t>optimistic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(rather than pessimistic) to achieve high performance</a:t>
            </a:r>
          </a:p>
          <a:p>
            <a:pPr lvl="1"/>
            <a:r>
              <a:rPr lang="en-US" dirty="0" smtClean="0"/>
              <a:t>while enabling </a:t>
            </a:r>
            <a:r>
              <a:rPr lang="en-US" i="1" dirty="0" err="1" smtClean="0">
                <a:solidFill>
                  <a:srgbClr val="0000FF"/>
                </a:solidFill>
              </a:rPr>
              <a:t>composability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of implementations within abstract objects,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2133600"/>
            <a:ext cx="4986762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/>
                <a:cs typeface="Courier New"/>
              </a:rPr>
              <a:t>void </a:t>
            </a:r>
            <a:r>
              <a:rPr lang="en-US" sz="1600" b="1" dirty="0" err="1" smtClean="0">
                <a:latin typeface="Courier New"/>
                <a:cs typeface="Courier New"/>
              </a:rPr>
              <a:t>remove_node</a:t>
            </a:r>
            <a:r>
              <a:rPr lang="en-US" sz="1600" b="1" dirty="0" smtClean="0">
                <a:latin typeface="Courier New"/>
                <a:cs typeface="Courier New"/>
              </a:rPr>
              <a:t>(</a:t>
            </a:r>
            <a:r>
              <a:rPr lang="en-US" sz="1600" b="1" dirty="0" err="1" smtClean="0">
                <a:latin typeface="Courier New"/>
                <a:cs typeface="Courier New"/>
              </a:rPr>
              <a:t>Node_type</a:t>
            </a:r>
            <a:r>
              <a:rPr lang="en-US" sz="1600" b="1" dirty="0" smtClean="0">
                <a:latin typeface="Courier New"/>
                <a:cs typeface="Courier New"/>
              </a:rPr>
              <a:t> *node) {</a:t>
            </a:r>
          </a:p>
          <a:p>
            <a:r>
              <a:rPr lang="en-US" sz="1600" b="1" dirty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srgbClr val="FF0066"/>
                </a:solidFill>
                <a:latin typeface="Courier New"/>
                <a:cs typeface="Courier New"/>
              </a:rPr>
              <a:t>  atomic {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if (node-&gt;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 != NULL)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   node-&gt;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-&gt;next = node-&gt;next;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if (node-&gt;next != NULL)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   node-&gt;next-&gt;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 = node-&gt;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b="1" dirty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srgbClr val="FF0066"/>
                </a:solidFill>
                <a:latin typeface="Courier New"/>
                <a:cs typeface="Courier New"/>
              </a:rPr>
              <a:t>  }</a:t>
            </a:r>
          </a:p>
          <a:p>
            <a:r>
              <a:rPr lang="en-US" sz="16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6652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Pessimistic vs. Optimistic Approaches to Atomic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Pessimistic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smtClean="0"/>
              <a:t>approach (e.g., </a:t>
            </a:r>
            <a:r>
              <a:rPr lang="en-US" dirty="0" smtClean="0">
                <a:solidFill>
                  <a:srgbClr val="0000FF"/>
                </a:solidFill>
              </a:rPr>
              <a:t>locks</a:t>
            </a:r>
            <a:r>
              <a:rPr lang="en-US" dirty="0" smtClean="0"/>
              <a:t>, monitors):</a:t>
            </a:r>
          </a:p>
          <a:p>
            <a:pPr lvl="1"/>
            <a:r>
              <a:rPr lang="en-US" dirty="0" smtClean="0"/>
              <a:t>allow </a:t>
            </a:r>
            <a:r>
              <a:rPr lang="en-US" dirty="0" smtClean="0">
                <a:solidFill>
                  <a:srgbClr val="FF0066"/>
                </a:solidFill>
              </a:rPr>
              <a:t>only one thread at a time</a:t>
            </a:r>
            <a:r>
              <a:rPr lang="en-US" dirty="0" smtClean="0"/>
              <a:t> to execute a potentially-conflicting atomic sequence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smtClean="0"/>
              <a:t>approach (e.g., </a:t>
            </a:r>
            <a:r>
              <a:rPr lang="en-US" dirty="0" smtClean="0">
                <a:solidFill>
                  <a:srgbClr val="0000FF"/>
                </a:solidFill>
              </a:rPr>
              <a:t>lock-free programming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transactional memory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allow </a:t>
            </a:r>
            <a:r>
              <a:rPr lang="en-US" dirty="0" smtClean="0">
                <a:solidFill>
                  <a:srgbClr val="FF0066"/>
                </a:solidFill>
              </a:rPr>
              <a:t>multiple threads to speculatively execute</a:t>
            </a:r>
            <a:r>
              <a:rPr lang="en-US" dirty="0" smtClean="0"/>
              <a:t> potentially-conflicting atomic sequences; </a:t>
            </a:r>
            <a:r>
              <a:rPr lang="en-US" dirty="0" smtClean="0">
                <a:solidFill>
                  <a:srgbClr val="0000FF"/>
                </a:solidFill>
              </a:rPr>
              <a:t>roll-back and retry if speculation fails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21</a:t>
            </a:fld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635193" y="3135868"/>
            <a:ext cx="1322313" cy="2776954"/>
            <a:chOff x="1635193" y="3135868"/>
            <a:chExt cx="1322313" cy="2776954"/>
          </a:xfrm>
        </p:grpSpPr>
        <p:sp>
          <p:nvSpPr>
            <p:cNvPr id="7" name="Rectangle 6"/>
            <p:cNvSpPr/>
            <p:nvPr/>
          </p:nvSpPr>
          <p:spPr>
            <a:xfrm>
              <a:off x="2133600" y="4267200"/>
              <a:ext cx="457200" cy="1371600"/>
            </a:xfrm>
            <a:prstGeom prst="rect">
              <a:avLst/>
            </a:prstGeom>
            <a:solidFill>
              <a:srgbClr val="FFF495"/>
            </a:solidFill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635193" y="3642958"/>
              <a:ext cx="464826" cy="1983737"/>
            </a:xfrm>
            <a:custGeom>
              <a:avLst/>
              <a:gdLst>
                <a:gd name="connsiteX0" fmla="*/ 0 w 555540"/>
                <a:gd name="connsiteY0" fmla="*/ 0 h 1933936"/>
                <a:gd name="connsiteX1" fmla="*/ 190910 w 555540"/>
                <a:gd name="connsiteY1" fmla="*/ 124503 h 1933936"/>
                <a:gd name="connsiteX2" fmla="*/ 149408 w 555540"/>
                <a:gd name="connsiteY2" fmla="*/ 315406 h 1933936"/>
                <a:gd name="connsiteX3" fmla="*/ 323718 w 555540"/>
                <a:gd name="connsiteY3" fmla="*/ 415008 h 1933936"/>
                <a:gd name="connsiteX4" fmla="*/ 365220 w 555540"/>
                <a:gd name="connsiteY4" fmla="*/ 489709 h 1933936"/>
                <a:gd name="connsiteX5" fmla="*/ 531229 w 555540"/>
                <a:gd name="connsiteY5" fmla="*/ 531210 h 1933936"/>
                <a:gd name="connsiteX6" fmla="*/ 547830 w 555540"/>
                <a:gd name="connsiteY6" fmla="*/ 722114 h 1933936"/>
                <a:gd name="connsiteX7" fmla="*/ 464826 w 555540"/>
                <a:gd name="connsiteY7" fmla="*/ 888117 h 1933936"/>
                <a:gd name="connsiteX8" fmla="*/ 531229 w 555540"/>
                <a:gd name="connsiteY8" fmla="*/ 1087320 h 1933936"/>
                <a:gd name="connsiteX9" fmla="*/ 481427 w 555540"/>
                <a:gd name="connsiteY9" fmla="*/ 1286524 h 1933936"/>
                <a:gd name="connsiteX10" fmla="*/ 406722 w 555540"/>
                <a:gd name="connsiteY10" fmla="*/ 1435927 h 1933936"/>
                <a:gd name="connsiteX11" fmla="*/ 415023 w 555540"/>
                <a:gd name="connsiteY11" fmla="*/ 1560429 h 1933936"/>
                <a:gd name="connsiteX12" fmla="*/ 522929 w 555540"/>
                <a:gd name="connsiteY12" fmla="*/ 1709832 h 1933936"/>
                <a:gd name="connsiteX13" fmla="*/ 489727 w 555540"/>
                <a:gd name="connsiteY13" fmla="*/ 1933936 h 1933936"/>
                <a:gd name="connsiteX0" fmla="*/ 0 w 564978"/>
                <a:gd name="connsiteY0" fmla="*/ 0 h 1933936"/>
                <a:gd name="connsiteX1" fmla="*/ 190910 w 564978"/>
                <a:gd name="connsiteY1" fmla="*/ 124503 h 1933936"/>
                <a:gd name="connsiteX2" fmla="*/ 149408 w 564978"/>
                <a:gd name="connsiteY2" fmla="*/ 315406 h 1933936"/>
                <a:gd name="connsiteX3" fmla="*/ 323718 w 564978"/>
                <a:gd name="connsiteY3" fmla="*/ 415008 h 1933936"/>
                <a:gd name="connsiteX4" fmla="*/ 365220 w 564978"/>
                <a:gd name="connsiteY4" fmla="*/ 489709 h 1933936"/>
                <a:gd name="connsiteX5" fmla="*/ 547830 w 564978"/>
                <a:gd name="connsiteY5" fmla="*/ 498009 h 1933936"/>
                <a:gd name="connsiteX6" fmla="*/ 547830 w 564978"/>
                <a:gd name="connsiteY6" fmla="*/ 722114 h 1933936"/>
                <a:gd name="connsiteX7" fmla="*/ 464826 w 564978"/>
                <a:gd name="connsiteY7" fmla="*/ 888117 h 1933936"/>
                <a:gd name="connsiteX8" fmla="*/ 531229 w 564978"/>
                <a:gd name="connsiteY8" fmla="*/ 1087320 h 1933936"/>
                <a:gd name="connsiteX9" fmla="*/ 481427 w 564978"/>
                <a:gd name="connsiteY9" fmla="*/ 1286524 h 1933936"/>
                <a:gd name="connsiteX10" fmla="*/ 406722 w 564978"/>
                <a:gd name="connsiteY10" fmla="*/ 1435927 h 1933936"/>
                <a:gd name="connsiteX11" fmla="*/ 415023 w 564978"/>
                <a:gd name="connsiteY11" fmla="*/ 1560429 h 1933936"/>
                <a:gd name="connsiteX12" fmla="*/ 522929 w 564978"/>
                <a:gd name="connsiteY12" fmla="*/ 1709832 h 1933936"/>
                <a:gd name="connsiteX13" fmla="*/ 489727 w 564978"/>
                <a:gd name="connsiteY13" fmla="*/ 1933936 h 1933936"/>
                <a:gd name="connsiteX0" fmla="*/ 0 w 440471"/>
                <a:gd name="connsiteY0" fmla="*/ 0 h 1983737"/>
                <a:gd name="connsiteX1" fmla="*/ 66403 w 440471"/>
                <a:gd name="connsiteY1" fmla="*/ 174304 h 1983737"/>
                <a:gd name="connsiteX2" fmla="*/ 24901 w 440471"/>
                <a:gd name="connsiteY2" fmla="*/ 365207 h 1983737"/>
                <a:gd name="connsiteX3" fmla="*/ 199211 w 440471"/>
                <a:gd name="connsiteY3" fmla="*/ 464809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40471"/>
                <a:gd name="connsiteY0" fmla="*/ 0 h 1983737"/>
                <a:gd name="connsiteX1" fmla="*/ 157708 w 440471"/>
                <a:gd name="connsiteY1" fmla="*/ 174304 h 1983737"/>
                <a:gd name="connsiteX2" fmla="*/ 24901 w 440471"/>
                <a:gd name="connsiteY2" fmla="*/ 365207 h 1983737"/>
                <a:gd name="connsiteX3" fmla="*/ 199211 w 440471"/>
                <a:gd name="connsiteY3" fmla="*/ 464809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40471"/>
                <a:gd name="connsiteY0" fmla="*/ 0 h 1983737"/>
                <a:gd name="connsiteX1" fmla="*/ 157708 w 440471"/>
                <a:gd name="connsiteY1" fmla="*/ 174304 h 1983737"/>
                <a:gd name="connsiteX2" fmla="*/ 141107 w 440471"/>
                <a:gd name="connsiteY2" fmla="*/ 348607 h 1983737"/>
                <a:gd name="connsiteX3" fmla="*/ 199211 w 440471"/>
                <a:gd name="connsiteY3" fmla="*/ 464809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40471"/>
                <a:gd name="connsiteY0" fmla="*/ 0 h 1983737"/>
                <a:gd name="connsiteX1" fmla="*/ 157708 w 440471"/>
                <a:gd name="connsiteY1" fmla="*/ 174304 h 1983737"/>
                <a:gd name="connsiteX2" fmla="*/ 141107 w 440471"/>
                <a:gd name="connsiteY2" fmla="*/ 348607 h 1983737"/>
                <a:gd name="connsiteX3" fmla="*/ 348619 w 440471"/>
                <a:gd name="connsiteY3" fmla="*/ 373507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34759"/>
                <a:gd name="connsiteY0" fmla="*/ 0 h 1983737"/>
                <a:gd name="connsiteX1" fmla="*/ 157708 w 434759"/>
                <a:gd name="connsiteY1" fmla="*/ 174304 h 1983737"/>
                <a:gd name="connsiteX2" fmla="*/ 141107 w 434759"/>
                <a:gd name="connsiteY2" fmla="*/ 348607 h 1983737"/>
                <a:gd name="connsiteX3" fmla="*/ 348619 w 434759"/>
                <a:gd name="connsiteY3" fmla="*/ 373507 h 1983737"/>
                <a:gd name="connsiteX4" fmla="*/ 323717 w 434759"/>
                <a:gd name="connsiteY4" fmla="*/ 506309 h 1983737"/>
                <a:gd name="connsiteX5" fmla="*/ 423323 w 434759"/>
                <a:gd name="connsiteY5" fmla="*/ 547810 h 1983737"/>
                <a:gd name="connsiteX6" fmla="*/ 423323 w 434759"/>
                <a:gd name="connsiteY6" fmla="*/ 771915 h 1983737"/>
                <a:gd name="connsiteX7" fmla="*/ 340319 w 434759"/>
                <a:gd name="connsiteY7" fmla="*/ 937918 h 1983737"/>
                <a:gd name="connsiteX8" fmla="*/ 406722 w 434759"/>
                <a:gd name="connsiteY8" fmla="*/ 1137121 h 1983737"/>
                <a:gd name="connsiteX9" fmla="*/ 356920 w 434759"/>
                <a:gd name="connsiteY9" fmla="*/ 1336325 h 1983737"/>
                <a:gd name="connsiteX10" fmla="*/ 282215 w 434759"/>
                <a:gd name="connsiteY10" fmla="*/ 1485728 h 1983737"/>
                <a:gd name="connsiteX11" fmla="*/ 290516 w 434759"/>
                <a:gd name="connsiteY11" fmla="*/ 1610230 h 1983737"/>
                <a:gd name="connsiteX12" fmla="*/ 398422 w 434759"/>
                <a:gd name="connsiteY12" fmla="*/ 1759633 h 1983737"/>
                <a:gd name="connsiteX13" fmla="*/ 365220 w 434759"/>
                <a:gd name="connsiteY13" fmla="*/ 1983737 h 1983737"/>
                <a:gd name="connsiteX0" fmla="*/ 0 w 434759"/>
                <a:gd name="connsiteY0" fmla="*/ 0 h 1983737"/>
                <a:gd name="connsiteX1" fmla="*/ 157708 w 434759"/>
                <a:gd name="connsiteY1" fmla="*/ 174304 h 1983737"/>
                <a:gd name="connsiteX2" fmla="*/ 199210 w 434759"/>
                <a:gd name="connsiteY2" fmla="*/ 340307 h 1983737"/>
                <a:gd name="connsiteX3" fmla="*/ 348619 w 434759"/>
                <a:gd name="connsiteY3" fmla="*/ 373507 h 1983737"/>
                <a:gd name="connsiteX4" fmla="*/ 323717 w 434759"/>
                <a:gd name="connsiteY4" fmla="*/ 506309 h 1983737"/>
                <a:gd name="connsiteX5" fmla="*/ 423323 w 434759"/>
                <a:gd name="connsiteY5" fmla="*/ 547810 h 1983737"/>
                <a:gd name="connsiteX6" fmla="*/ 423323 w 434759"/>
                <a:gd name="connsiteY6" fmla="*/ 771915 h 1983737"/>
                <a:gd name="connsiteX7" fmla="*/ 340319 w 434759"/>
                <a:gd name="connsiteY7" fmla="*/ 937918 h 1983737"/>
                <a:gd name="connsiteX8" fmla="*/ 406722 w 434759"/>
                <a:gd name="connsiteY8" fmla="*/ 1137121 h 1983737"/>
                <a:gd name="connsiteX9" fmla="*/ 356920 w 434759"/>
                <a:gd name="connsiteY9" fmla="*/ 1336325 h 1983737"/>
                <a:gd name="connsiteX10" fmla="*/ 282215 w 434759"/>
                <a:gd name="connsiteY10" fmla="*/ 1485728 h 1983737"/>
                <a:gd name="connsiteX11" fmla="*/ 290516 w 434759"/>
                <a:gd name="connsiteY11" fmla="*/ 1610230 h 1983737"/>
                <a:gd name="connsiteX12" fmla="*/ 398422 w 434759"/>
                <a:gd name="connsiteY12" fmla="*/ 1759633 h 1983737"/>
                <a:gd name="connsiteX13" fmla="*/ 365220 w 434759"/>
                <a:gd name="connsiteY13" fmla="*/ 1983737 h 1983737"/>
                <a:gd name="connsiteX0" fmla="*/ 0 w 434759"/>
                <a:gd name="connsiteY0" fmla="*/ 0 h 1983737"/>
                <a:gd name="connsiteX1" fmla="*/ 157708 w 434759"/>
                <a:gd name="connsiteY1" fmla="*/ 174304 h 1983737"/>
                <a:gd name="connsiteX2" fmla="*/ 199210 w 434759"/>
                <a:gd name="connsiteY2" fmla="*/ 340307 h 1983737"/>
                <a:gd name="connsiteX3" fmla="*/ 381821 w 434759"/>
                <a:gd name="connsiteY3" fmla="*/ 340307 h 1983737"/>
                <a:gd name="connsiteX4" fmla="*/ 323717 w 434759"/>
                <a:gd name="connsiteY4" fmla="*/ 506309 h 1983737"/>
                <a:gd name="connsiteX5" fmla="*/ 423323 w 434759"/>
                <a:gd name="connsiteY5" fmla="*/ 547810 h 1983737"/>
                <a:gd name="connsiteX6" fmla="*/ 423323 w 434759"/>
                <a:gd name="connsiteY6" fmla="*/ 771915 h 1983737"/>
                <a:gd name="connsiteX7" fmla="*/ 340319 w 434759"/>
                <a:gd name="connsiteY7" fmla="*/ 937918 h 1983737"/>
                <a:gd name="connsiteX8" fmla="*/ 406722 w 434759"/>
                <a:gd name="connsiteY8" fmla="*/ 1137121 h 1983737"/>
                <a:gd name="connsiteX9" fmla="*/ 356920 w 434759"/>
                <a:gd name="connsiteY9" fmla="*/ 1336325 h 1983737"/>
                <a:gd name="connsiteX10" fmla="*/ 282215 w 434759"/>
                <a:gd name="connsiteY10" fmla="*/ 1485728 h 1983737"/>
                <a:gd name="connsiteX11" fmla="*/ 290516 w 434759"/>
                <a:gd name="connsiteY11" fmla="*/ 1610230 h 1983737"/>
                <a:gd name="connsiteX12" fmla="*/ 398422 w 434759"/>
                <a:gd name="connsiteY12" fmla="*/ 1759633 h 1983737"/>
                <a:gd name="connsiteX13" fmla="*/ 365220 w 434759"/>
                <a:gd name="connsiteY13" fmla="*/ 1983737 h 1983737"/>
                <a:gd name="connsiteX0" fmla="*/ 0 w 432689"/>
                <a:gd name="connsiteY0" fmla="*/ 0 h 1983737"/>
                <a:gd name="connsiteX1" fmla="*/ 157708 w 432689"/>
                <a:gd name="connsiteY1" fmla="*/ 174304 h 1983737"/>
                <a:gd name="connsiteX2" fmla="*/ 199210 w 432689"/>
                <a:gd name="connsiteY2" fmla="*/ 340307 h 1983737"/>
                <a:gd name="connsiteX3" fmla="*/ 381821 w 432689"/>
                <a:gd name="connsiteY3" fmla="*/ 340307 h 1983737"/>
                <a:gd name="connsiteX4" fmla="*/ 356919 w 432689"/>
                <a:gd name="connsiteY4" fmla="*/ 489708 h 1983737"/>
                <a:gd name="connsiteX5" fmla="*/ 423323 w 432689"/>
                <a:gd name="connsiteY5" fmla="*/ 547810 h 1983737"/>
                <a:gd name="connsiteX6" fmla="*/ 423323 w 432689"/>
                <a:gd name="connsiteY6" fmla="*/ 771915 h 1983737"/>
                <a:gd name="connsiteX7" fmla="*/ 340319 w 432689"/>
                <a:gd name="connsiteY7" fmla="*/ 937918 h 1983737"/>
                <a:gd name="connsiteX8" fmla="*/ 406722 w 432689"/>
                <a:gd name="connsiteY8" fmla="*/ 1137121 h 1983737"/>
                <a:gd name="connsiteX9" fmla="*/ 356920 w 432689"/>
                <a:gd name="connsiteY9" fmla="*/ 1336325 h 1983737"/>
                <a:gd name="connsiteX10" fmla="*/ 282215 w 432689"/>
                <a:gd name="connsiteY10" fmla="*/ 1485728 h 1983737"/>
                <a:gd name="connsiteX11" fmla="*/ 290516 w 432689"/>
                <a:gd name="connsiteY11" fmla="*/ 1610230 h 1983737"/>
                <a:gd name="connsiteX12" fmla="*/ 398422 w 432689"/>
                <a:gd name="connsiteY12" fmla="*/ 1759633 h 1983737"/>
                <a:gd name="connsiteX13" fmla="*/ 365220 w 432689"/>
                <a:gd name="connsiteY13" fmla="*/ 1983737 h 1983737"/>
                <a:gd name="connsiteX0" fmla="*/ 0 w 464826"/>
                <a:gd name="connsiteY0" fmla="*/ 0 h 1983737"/>
                <a:gd name="connsiteX1" fmla="*/ 157708 w 464826"/>
                <a:gd name="connsiteY1" fmla="*/ 174304 h 1983737"/>
                <a:gd name="connsiteX2" fmla="*/ 199210 w 464826"/>
                <a:gd name="connsiteY2" fmla="*/ 340307 h 1983737"/>
                <a:gd name="connsiteX3" fmla="*/ 381821 w 464826"/>
                <a:gd name="connsiteY3" fmla="*/ 3403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57708 w 464826"/>
                <a:gd name="connsiteY1" fmla="*/ 174304 h 1983737"/>
                <a:gd name="connsiteX2" fmla="*/ 199210 w 464826"/>
                <a:gd name="connsiteY2" fmla="*/ 340307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57708 w 464826"/>
                <a:gd name="connsiteY1" fmla="*/ 1743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90910 w 464826"/>
                <a:gd name="connsiteY1" fmla="*/ 1660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90910 w 464826"/>
                <a:gd name="connsiteY1" fmla="*/ 1660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315417 w 464826"/>
                <a:gd name="connsiteY11" fmla="*/ 14940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90910 w 464826"/>
                <a:gd name="connsiteY1" fmla="*/ 1660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315417 w 464826"/>
                <a:gd name="connsiteY11" fmla="*/ 1494028 h 1983737"/>
                <a:gd name="connsiteX12" fmla="*/ 340319 w 464826"/>
                <a:gd name="connsiteY12" fmla="*/ 1635131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64826" h="1983737">
                  <a:moveTo>
                    <a:pt x="0" y="0"/>
                  </a:moveTo>
                  <a:cubicBezTo>
                    <a:pt x="83004" y="35967"/>
                    <a:pt x="152175" y="114820"/>
                    <a:pt x="190910" y="166004"/>
                  </a:cubicBezTo>
                  <a:cubicBezTo>
                    <a:pt x="229645" y="217188"/>
                    <a:pt x="203360" y="272522"/>
                    <a:pt x="232412" y="307106"/>
                  </a:cubicBezTo>
                  <a:cubicBezTo>
                    <a:pt x="261464" y="341690"/>
                    <a:pt x="344469" y="343073"/>
                    <a:pt x="365220" y="373507"/>
                  </a:cubicBezTo>
                  <a:cubicBezTo>
                    <a:pt x="385971" y="403941"/>
                    <a:pt x="347235" y="460658"/>
                    <a:pt x="356919" y="489708"/>
                  </a:cubicBezTo>
                  <a:cubicBezTo>
                    <a:pt x="366603" y="518759"/>
                    <a:pt x="405338" y="533976"/>
                    <a:pt x="423323" y="547810"/>
                  </a:cubicBezTo>
                  <a:cubicBezTo>
                    <a:pt x="441308" y="561644"/>
                    <a:pt x="464826" y="535361"/>
                    <a:pt x="464826" y="572712"/>
                  </a:cubicBezTo>
                  <a:cubicBezTo>
                    <a:pt x="464826" y="610063"/>
                    <a:pt x="444074" y="711047"/>
                    <a:pt x="423323" y="771915"/>
                  </a:cubicBezTo>
                  <a:cubicBezTo>
                    <a:pt x="402572" y="832783"/>
                    <a:pt x="343086" y="877050"/>
                    <a:pt x="340319" y="937918"/>
                  </a:cubicBezTo>
                  <a:cubicBezTo>
                    <a:pt x="337552" y="998786"/>
                    <a:pt x="403955" y="1070720"/>
                    <a:pt x="406722" y="1137121"/>
                  </a:cubicBezTo>
                  <a:cubicBezTo>
                    <a:pt x="409489" y="1203522"/>
                    <a:pt x="372137" y="1276841"/>
                    <a:pt x="356920" y="1336325"/>
                  </a:cubicBezTo>
                  <a:cubicBezTo>
                    <a:pt x="341703" y="1395809"/>
                    <a:pt x="318184" y="1444227"/>
                    <a:pt x="315417" y="1494028"/>
                  </a:cubicBezTo>
                  <a:cubicBezTo>
                    <a:pt x="312650" y="1543829"/>
                    <a:pt x="326485" y="1590864"/>
                    <a:pt x="340319" y="1635131"/>
                  </a:cubicBezTo>
                  <a:cubicBezTo>
                    <a:pt x="354153" y="1679399"/>
                    <a:pt x="394272" y="1701532"/>
                    <a:pt x="398422" y="1759633"/>
                  </a:cubicBezTo>
                  <a:cubicBezTo>
                    <a:pt x="402572" y="1817734"/>
                    <a:pt x="365220" y="1983737"/>
                    <a:pt x="365220" y="1983737"/>
                  </a:cubicBezTo>
                </a:path>
              </a:pathLst>
            </a:custGeom>
            <a:ln w="31750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57400" y="3962400"/>
              <a:ext cx="6310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</a:rPr>
                <a:t>LOCK</a:t>
              </a:r>
              <a:endParaRPr lang="en-US" b="1" dirty="0">
                <a:solidFill>
                  <a:srgbClr val="0000FF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57400" y="5574268"/>
              <a:ext cx="900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</a:rPr>
                <a:t>UNLOCK</a:t>
              </a:r>
              <a:endParaRPr lang="en-US" sz="1600" b="1" dirty="0">
                <a:solidFill>
                  <a:srgbClr val="0000FF"/>
                </a:solidFill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975511" y="3667860"/>
              <a:ext cx="249014" cy="381807"/>
            </a:xfrm>
            <a:custGeom>
              <a:avLst/>
              <a:gdLst>
                <a:gd name="connsiteX0" fmla="*/ 0 w 249014"/>
                <a:gd name="connsiteY0" fmla="*/ 0 h 381807"/>
                <a:gd name="connsiteX1" fmla="*/ 132807 w 249014"/>
                <a:gd name="connsiteY1" fmla="*/ 116202 h 381807"/>
                <a:gd name="connsiteX2" fmla="*/ 91305 w 249014"/>
                <a:gd name="connsiteY2" fmla="*/ 249004 h 381807"/>
                <a:gd name="connsiteX3" fmla="*/ 215812 w 249014"/>
                <a:gd name="connsiteY3" fmla="*/ 2905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116202 h 381807"/>
                <a:gd name="connsiteX2" fmla="*/ 91305 w 249014"/>
                <a:gd name="connsiteY2" fmla="*/ 249004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83001 h 381807"/>
                <a:gd name="connsiteX2" fmla="*/ 91305 w 249014"/>
                <a:gd name="connsiteY2" fmla="*/ 249004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83001 h 381807"/>
                <a:gd name="connsiteX2" fmla="*/ 107906 w 249014"/>
                <a:gd name="connsiteY2" fmla="*/ 190903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014" h="381807">
                  <a:moveTo>
                    <a:pt x="0" y="0"/>
                  </a:moveTo>
                  <a:cubicBezTo>
                    <a:pt x="58795" y="37350"/>
                    <a:pt x="114823" y="51184"/>
                    <a:pt x="132807" y="83001"/>
                  </a:cubicBezTo>
                  <a:cubicBezTo>
                    <a:pt x="150791" y="114818"/>
                    <a:pt x="98222" y="159086"/>
                    <a:pt x="107906" y="190903"/>
                  </a:cubicBezTo>
                  <a:cubicBezTo>
                    <a:pt x="117590" y="222720"/>
                    <a:pt x="167393" y="242088"/>
                    <a:pt x="190911" y="273905"/>
                  </a:cubicBezTo>
                  <a:cubicBezTo>
                    <a:pt x="214429" y="305722"/>
                    <a:pt x="249014" y="381807"/>
                    <a:pt x="249014" y="381807"/>
                  </a:cubicBezTo>
                </a:path>
              </a:pathLst>
            </a:custGeom>
            <a:ln w="28575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 rot="1680000">
              <a:off x="2190911" y="3657219"/>
              <a:ext cx="238380" cy="345654"/>
            </a:xfrm>
            <a:custGeom>
              <a:avLst/>
              <a:gdLst>
                <a:gd name="connsiteX0" fmla="*/ 0 w 249014"/>
                <a:gd name="connsiteY0" fmla="*/ 0 h 381807"/>
                <a:gd name="connsiteX1" fmla="*/ 132807 w 249014"/>
                <a:gd name="connsiteY1" fmla="*/ 116202 h 381807"/>
                <a:gd name="connsiteX2" fmla="*/ 91305 w 249014"/>
                <a:gd name="connsiteY2" fmla="*/ 249004 h 381807"/>
                <a:gd name="connsiteX3" fmla="*/ 215812 w 249014"/>
                <a:gd name="connsiteY3" fmla="*/ 2905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116202 h 381807"/>
                <a:gd name="connsiteX2" fmla="*/ 91305 w 249014"/>
                <a:gd name="connsiteY2" fmla="*/ 249004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83001 h 381807"/>
                <a:gd name="connsiteX2" fmla="*/ 91305 w 249014"/>
                <a:gd name="connsiteY2" fmla="*/ 249004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83001 h 381807"/>
                <a:gd name="connsiteX2" fmla="*/ 107906 w 249014"/>
                <a:gd name="connsiteY2" fmla="*/ 190903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014" h="381807">
                  <a:moveTo>
                    <a:pt x="0" y="0"/>
                  </a:moveTo>
                  <a:cubicBezTo>
                    <a:pt x="58795" y="37350"/>
                    <a:pt x="114823" y="51184"/>
                    <a:pt x="132807" y="83001"/>
                  </a:cubicBezTo>
                  <a:cubicBezTo>
                    <a:pt x="150791" y="114818"/>
                    <a:pt x="98222" y="159086"/>
                    <a:pt x="107906" y="190903"/>
                  </a:cubicBezTo>
                  <a:cubicBezTo>
                    <a:pt x="117590" y="222720"/>
                    <a:pt x="167393" y="242088"/>
                    <a:pt x="190911" y="273905"/>
                  </a:cubicBezTo>
                  <a:cubicBezTo>
                    <a:pt x="214429" y="305722"/>
                    <a:pt x="249014" y="381807"/>
                    <a:pt x="249014" y="381807"/>
                  </a:cubicBezTo>
                </a:path>
              </a:pathLst>
            </a:custGeom>
            <a:ln w="28575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 flipH="1">
              <a:off x="2438400" y="3657600"/>
              <a:ext cx="249014" cy="381807"/>
            </a:xfrm>
            <a:custGeom>
              <a:avLst/>
              <a:gdLst>
                <a:gd name="connsiteX0" fmla="*/ 0 w 249014"/>
                <a:gd name="connsiteY0" fmla="*/ 0 h 381807"/>
                <a:gd name="connsiteX1" fmla="*/ 132807 w 249014"/>
                <a:gd name="connsiteY1" fmla="*/ 116202 h 381807"/>
                <a:gd name="connsiteX2" fmla="*/ 91305 w 249014"/>
                <a:gd name="connsiteY2" fmla="*/ 249004 h 381807"/>
                <a:gd name="connsiteX3" fmla="*/ 215812 w 249014"/>
                <a:gd name="connsiteY3" fmla="*/ 2905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116202 h 381807"/>
                <a:gd name="connsiteX2" fmla="*/ 91305 w 249014"/>
                <a:gd name="connsiteY2" fmla="*/ 249004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83001 h 381807"/>
                <a:gd name="connsiteX2" fmla="*/ 91305 w 249014"/>
                <a:gd name="connsiteY2" fmla="*/ 249004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  <a:gd name="connsiteX0" fmla="*/ 0 w 249014"/>
                <a:gd name="connsiteY0" fmla="*/ 0 h 381807"/>
                <a:gd name="connsiteX1" fmla="*/ 132807 w 249014"/>
                <a:gd name="connsiteY1" fmla="*/ 83001 h 381807"/>
                <a:gd name="connsiteX2" fmla="*/ 107906 w 249014"/>
                <a:gd name="connsiteY2" fmla="*/ 190903 h 381807"/>
                <a:gd name="connsiteX3" fmla="*/ 190911 w 249014"/>
                <a:gd name="connsiteY3" fmla="*/ 273905 h 381807"/>
                <a:gd name="connsiteX4" fmla="*/ 249014 w 249014"/>
                <a:gd name="connsiteY4" fmla="*/ 381807 h 381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014" h="381807">
                  <a:moveTo>
                    <a:pt x="0" y="0"/>
                  </a:moveTo>
                  <a:cubicBezTo>
                    <a:pt x="58795" y="37350"/>
                    <a:pt x="114823" y="51184"/>
                    <a:pt x="132807" y="83001"/>
                  </a:cubicBezTo>
                  <a:cubicBezTo>
                    <a:pt x="150791" y="114818"/>
                    <a:pt x="98222" y="159086"/>
                    <a:pt x="107906" y="190903"/>
                  </a:cubicBezTo>
                  <a:cubicBezTo>
                    <a:pt x="117590" y="222720"/>
                    <a:pt x="167393" y="242088"/>
                    <a:pt x="190911" y="273905"/>
                  </a:cubicBezTo>
                  <a:cubicBezTo>
                    <a:pt x="214429" y="305722"/>
                    <a:pt x="249014" y="381807"/>
                    <a:pt x="249014" y="381807"/>
                  </a:cubicBezTo>
                </a:path>
              </a:pathLst>
            </a:custGeom>
            <a:ln w="28575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689433" y="3135868"/>
              <a:ext cx="12061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u="sng" dirty="0" smtClean="0">
                  <a:solidFill>
                    <a:srgbClr val="0000FF"/>
                  </a:solidFill>
                </a:rPr>
                <a:t>Pessimistic</a:t>
              </a:r>
              <a:endParaRPr lang="en-US" u="sng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800600" y="3135868"/>
            <a:ext cx="1458954" cy="2807732"/>
            <a:chOff x="4800600" y="3135868"/>
            <a:chExt cx="1458954" cy="2807732"/>
          </a:xfrm>
        </p:grpSpPr>
        <p:sp>
          <p:nvSpPr>
            <p:cNvPr id="16" name="Rectangle 15"/>
            <p:cNvSpPr/>
            <p:nvPr/>
          </p:nvSpPr>
          <p:spPr>
            <a:xfrm>
              <a:off x="5424494" y="4297978"/>
              <a:ext cx="457200" cy="1371600"/>
            </a:xfrm>
            <a:prstGeom prst="rect">
              <a:avLst/>
            </a:prstGeom>
            <a:solidFill>
              <a:srgbClr val="FFF495"/>
            </a:solidFill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4800600" y="3673736"/>
              <a:ext cx="464826" cy="1983737"/>
            </a:xfrm>
            <a:custGeom>
              <a:avLst/>
              <a:gdLst>
                <a:gd name="connsiteX0" fmla="*/ 0 w 555540"/>
                <a:gd name="connsiteY0" fmla="*/ 0 h 1933936"/>
                <a:gd name="connsiteX1" fmla="*/ 190910 w 555540"/>
                <a:gd name="connsiteY1" fmla="*/ 124503 h 1933936"/>
                <a:gd name="connsiteX2" fmla="*/ 149408 w 555540"/>
                <a:gd name="connsiteY2" fmla="*/ 315406 h 1933936"/>
                <a:gd name="connsiteX3" fmla="*/ 323718 w 555540"/>
                <a:gd name="connsiteY3" fmla="*/ 415008 h 1933936"/>
                <a:gd name="connsiteX4" fmla="*/ 365220 w 555540"/>
                <a:gd name="connsiteY4" fmla="*/ 489709 h 1933936"/>
                <a:gd name="connsiteX5" fmla="*/ 531229 w 555540"/>
                <a:gd name="connsiteY5" fmla="*/ 531210 h 1933936"/>
                <a:gd name="connsiteX6" fmla="*/ 547830 w 555540"/>
                <a:gd name="connsiteY6" fmla="*/ 722114 h 1933936"/>
                <a:gd name="connsiteX7" fmla="*/ 464826 w 555540"/>
                <a:gd name="connsiteY7" fmla="*/ 888117 h 1933936"/>
                <a:gd name="connsiteX8" fmla="*/ 531229 w 555540"/>
                <a:gd name="connsiteY8" fmla="*/ 1087320 h 1933936"/>
                <a:gd name="connsiteX9" fmla="*/ 481427 w 555540"/>
                <a:gd name="connsiteY9" fmla="*/ 1286524 h 1933936"/>
                <a:gd name="connsiteX10" fmla="*/ 406722 w 555540"/>
                <a:gd name="connsiteY10" fmla="*/ 1435927 h 1933936"/>
                <a:gd name="connsiteX11" fmla="*/ 415023 w 555540"/>
                <a:gd name="connsiteY11" fmla="*/ 1560429 h 1933936"/>
                <a:gd name="connsiteX12" fmla="*/ 522929 w 555540"/>
                <a:gd name="connsiteY12" fmla="*/ 1709832 h 1933936"/>
                <a:gd name="connsiteX13" fmla="*/ 489727 w 555540"/>
                <a:gd name="connsiteY13" fmla="*/ 1933936 h 1933936"/>
                <a:gd name="connsiteX0" fmla="*/ 0 w 564978"/>
                <a:gd name="connsiteY0" fmla="*/ 0 h 1933936"/>
                <a:gd name="connsiteX1" fmla="*/ 190910 w 564978"/>
                <a:gd name="connsiteY1" fmla="*/ 124503 h 1933936"/>
                <a:gd name="connsiteX2" fmla="*/ 149408 w 564978"/>
                <a:gd name="connsiteY2" fmla="*/ 315406 h 1933936"/>
                <a:gd name="connsiteX3" fmla="*/ 323718 w 564978"/>
                <a:gd name="connsiteY3" fmla="*/ 415008 h 1933936"/>
                <a:gd name="connsiteX4" fmla="*/ 365220 w 564978"/>
                <a:gd name="connsiteY4" fmla="*/ 489709 h 1933936"/>
                <a:gd name="connsiteX5" fmla="*/ 547830 w 564978"/>
                <a:gd name="connsiteY5" fmla="*/ 498009 h 1933936"/>
                <a:gd name="connsiteX6" fmla="*/ 547830 w 564978"/>
                <a:gd name="connsiteY6" fmla="*/ 722114 h 1933936"/>
                <a:gd name="connsiteX7" fmla="*/ 464826 w 564978"/>
                <a:gd name="connsiteY7" fmla="*/ 888117 h 1933936"/>
                <a:gd name="connsiteX8" fmla="*/ 531229 w 564978"/>
                <a:gd name="connsiteY8" fmla="*/ 1087320 h 1933936"/>
                <a:gd name="connsiteX9" fmla="*/ 481427 w 564978"/>
                <a:gd name="connsiteY9" fmla="*/ 1286524 h 1933936"/>
                <a:gd name="connsiteX10" fmla="*/ 406722 w 564978"/>
                <a:gd name="connsiteY10" fmla="*/ 1435927 h 1933936"/>
                <a:gd name="connsiteX11" fmla="*/ 415023 w 564978"/>
                <a:gd name="connsiteY11" fmla="*/ 1560429 h 1933936"/>
                <a:gd name="connsiteX12" fmla="*/ 522929 w 564978"/>
                <a:gd name="connsiteY12" fmla="*/ 1709832 h 1933936"/>
                <a:gd name="connsiteX13" fmla="*/ 489727 w 564978"/>
                <a:gd name="connsiteY13" fmla="*/ 1933936 h 1933936"/>
                <a:gd name="connsiteX0" fmla="*/ 0 w 440471"/>
                <a:gd name="connsiteY0" fmla="*/ 0 h 1983737"/>
                <a:gd name="connsiteX1" fmla="*/ 66403 w 440471"/>
                <a:gd name="connsiteY1" fmla="*/ 174304 h 1983737"/>
                <a:gd name="connsiteX2" fmla="*/ 24901 w 440471"/>
                <a:gd name="connsiteY2" fmla="*/ 365207 h 1983737"/>
                <a:gd name="connsiteX3" fmla="*/ 199211 w 440471"/>
                <a:gd name="connsiteY3" fmla="*/ 464809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40471"/>
                <a:gd name="connsiteY0" fmla="*/ 0 h 1983737"/>
                <a:gd name="connsiteX1" fmla="*/ 157708 w 440471"/>
                <a:gd name="connsiteY1" fmla="*/ 174304 h 1983737"/>
                <a:gd name="connsiteX2" fmla="*/ 24901 w 440471"/>
                <a:gd name="connsiteY2" fmla="*/ 365207 h 1983737"/>
                <a:gd name="connsiteX3" fmla="*/ 199211 w 440471"/>
                <a:gd name="connsiteY3" fmla="*/ 464809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40471"/>
                <a:gd name="connsiteY0" fmla="*/ 0 h 1983737"/>
                <a:gd name="connsiteX1" fmla="*/ 157708 w 440471"/>
                <a:gd name="connsiteY1" fmla="*/ 174304 h 1983737"/>
                <a:gd name="connsiteX2" fmla="*/ 141107 w 440471"/>
                <a:gd name="connsiteY2" fmla="*/ 348607 h 1983737"/>
                <a:gd name="connsiteX3" fmla="*/ 199211 w 440471"/>
                <a:gd name="connsiteY3" fmla="*/ 464809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40471"/>
                <a:gd name="connsiteY0" fmla="*/ 0 h 1983737"/>
                <a:gd name="connsiteX1" fmla="*/ 157708 w 440471"/>
                <a:gd name="connsiteY1" fmla="*/ 174304 h 1983737"/>
                <a:gd name="connsiteX2" fmla="*/ 141107 w 440471"/>
                <a:gd name="connsiteY2" fmla="*/ 348607 h 1983737"/>
                <a:gd name="connsiteX3" fmla="*/ 348619 w 440471"/>
                <a:gd name="connsiteY3" fmla="*/ 373507 h 1983737"/>
                <a:gd name="connsiteX4" fmla="*/ 240713 w 440471"/>
                <a:gd name="connsiteY4" fmla="*/ 539510 h 1983737"/>
                <a:gd name="connsiteX5" fmla="*/ 423323 w 440471"/>
                <a:gd name="connsiteY5" fmla="*/ 547810 h 1983737"/>
                <a:gd name="connsiteX6" fmla="*/ 423323 w 440471"/>
                <a:gd name="connsiteY6" fmla="*/ 771915 h 1983737"/>
                <a:gd name="connsiteX7" fmla="*/ 340319 w 440471"/>
                <a:gd name="connsiteY7" fmla="*/ 937918 h 1983737"/>
                <a:gd name="connsiteX8" fmla="*/ 406722 w 440471"/>
                <a:gd name="connsiteY8" fmla="*/ 1137121 h 1983737"/>
                <a:gd name="connsiteX9" fmla="*/ 356920 w 440471"/>
                <a:gd name="connsiteY9" fmla="*/ 1336325 h 1983737"/>
                <a:gd name="connsiteX10" fmla="*/ 282215 w 440471"/>
                <a:gd name="connsiteY10" fmla="*/ 1485728 h 1983737"/>
                <a:gd name="connsiteX11" fmla="*/ 290516 w 440471"/>
                <a:gd name="connsiteY11" fmla="*/ 1610230 h 1983737"/>
                <a:gd name="connsiteX12" fmla="*/ 398422 w 440471"/>
                <a:gd name="connsiteY12" fmla="*/ 1759633 h 1983737"/>
                <a:gd name="connsiteX13" fmla="*/ 365220 w 440471"/>
                <a:gd name="connsiteY13" fmla="*/ 1983737 h 1983737"/>
                <a:gd name="connsiteX0" fmla="*/ 0 w 434759"/>
                <a:gd name="connsiteY0" fmla="*/ 0 h 1983737"/>
                <a:gd name="connsiteX1" fmla="*/ 157708 w 434759"/>
                <a:gd name="connsiteY1" fmla="*/ 174304 h 1983737"/>
                <a:gd name="connsiteX2" fmla="*/ 141107 w 434759"/>
                <a:gd name="connsiteY2" fmla="*/ 348607 h 1983737"/>
                <a:gd name="connsiteX3" fmla="*/ 348619 w 434759"/>
                <a:gd name="connsiteY3" fmla="*/ 373507 h 1983737"/>
                <a:gd name="connsiteX4" fmla="*/ 323717 w 434759"/>
                <a:gd name="connsiteY4" fmla="*/ 506309 h 1983737"/>
                <a:gd name="connsiteX5" fmla="*/ 423323 w 434759"/>
                <a:gd name="connsiteY5" fmla="*/ 547810 h 1983737"/>
                <a:gd name="connsiteX6" fmla="*/ 423323 w 434759"/>
                <a:gd name="connsiteY6" fmla="*/ 771915 h 1983737"/>
                <a:gd name="connsiteX7" fmla="*/ 340319 w 434759"/>
                <a:gd name="connsiteY7" fmla="*/ 937918 h 1983737"/>
                <a:gd name="connsiteX8" fmla="*/ 406722 w 434759"/>
                <a:gd name="connsiteY8" fmla="*/ 1137121 h 1983737"/>
                <a:gd name="connsiteX9" fmla="*/ 356920 w 434759"/>
                <a:gd name="connsiteY9" fmla="*/ 1336325 h 1983737"/>
                <a:gd name="connsiteX10" fmla="*/ 282215 w 434759"/>
                <a:gd name="connsiteY10" fmla="*/ 1485728 h 1983737"/>
                <a:gd name="connsiteX11" fmla="*/ 290516 w 434759"/>
                <a:gd name="connsiteY11" fmla="*/ 1610230 h 1983737"/>
                <a:gd name="connsiteX12" fmla="*/ 398422 w 434759"/>
                <a:gd name="connsiteY12" fmla="*/ 1759633 h 1983737"/>
                <a:gd name="connsiteX13" fmla="*/ 365220 w 434759"/>
                <a:gd name="connsiteY13" fmla="*/ 1983737 h 1983737"/>
                <a:gd name="connsiteX0" fmla="*/ 0 w 434759"/>
                <a:gd name="connsiteY0" fmla="*/ 0 h 1983737"/>
                <a:gd name="connsiteX1" fmla="*/ 157708 w 434759"/>
                <a:gd name="connsiteY1" fmla="*/ 174304 h 1983737"/>
                <a:gd name="connsiteX2" fmla="*/ 199210 w 434759"/>
                <a:gd name="connsiteY2" fmla="*/ 340307 h 1983737"/>
                <a:gd name="connsiteX3" fmla="*/ 348619 w 434759"/>
                <a:gd name="connsiteY3" fmla="*/ 373507 h 1983737"/>
                <a:gd name="connsiteX4" fmla="*/ 323717 w 434759"/>
                <a:gd name="connsiteY4" fmla="*/ 506309 h 1983737"/>
                <a:gd name="connsiteX5" fmla="*/ 423323 w 434759"/>
                <a:gd name="connsiteY5" fmla="*/ 547810 h 1983737"/>
                <a:gd name="connsiteX6" fmla="*/ 423323 w 434759"/>
                <a:gd name="connsiteY6" fmla="*/ 771915 h 1983737"/>
                <a:gd name="connsiteX7" fmla="*/ 340319 w 434759"/>
                <a:gd name="connsiteY7" fmla="*/ 937918 h 1983737"/>
                <a:gd name="connsiteX8" fmla="*/ 406722 w 434759"/>
                <a:gd name="connsiteY8" fmla="*/ 1137121 h 1983737"/>
                <a:gd name="connsiteX9" fmla="*/ 356920 w 434759"/>
                <a:gd name="connsiteY9" fmla="*/ 1336325 h 1983737"/>
                <a:gd name="connsiteX10" fmla="*/ 282215 w 434759"/>
                <a:gd name="connsiteY10" fmla="*/ 1485728 h 1983737"/>
                <a:gd name="connsiteX11" fmla="*/ 290516 w 434759"/>
                <a:gd name="connsiteY11" fmla="*/ 1610230 h 1983737"/>
                <a:gd name="connsiteX12" fmla="*/ 398422 w 434759"/>
                <a:gd name="connsiteY12" fmla="*/ 1759633 h 1983737"/>
                <a:gd name="connsiteX13" fmla="*/ 365220 w 434759"/>
                <a:gd name="connsiteY13" fmla="*/ 1983737 h 1983737"/>
                <a:gd name="connsiteX0" fmla="*/ 0 w 434759"/>
                <a:gd name="connsiteY0" fmla="*/ 0 h 1983737"/>
                <a:gd name="connsiteX1" fmla="*/ 157708 w 434759"/>
                <a:gd name="connsiteY1" fmla="*/ 174304 h 1983737"/>
                <a:gd name="connsiteX2" fmla="*/ 199210 w 434759"/>
                <a:gd name="connsiteY2" fmla="*/ 340307 h 1983737"/>
                <a:gd name="connsiteX3" fmla="*/ 381821 w 434759"/>
                <a:gd name="connsiteY3" fmla="*/ 340307 h 1983737"/>
                <a:gd name="connsiteX4" fmla="*/ 323717 w 434759"/>
                <a:gd name="connsiteY4" fmla="*/ 506309 h 1983737"/>
                <a:gd name="connsiteX5" fmla="*/ 423323 w 434759"/>
                <a:gd name="connsiteY5" fmla="*/ 547810 h 1983737"/>
                <a:gd name="connsiteX6" fmla="*/ 423323 w 434759"/>
                <a:gd name="connsiteY6" fmla="*/ 771915 h 1983737"/>
                <a:gd name="connsiteX7" fmla="*/ 340319 w 434759"/>
                <a:gd name="connsiteY7" fmla="*/ 937918 h 1983737"/>
                <a:gd name="connsiteX8" fmla="*/ 406722 w 434759"/>
                <a:gd name="connsiteY8" fmla="*/ 1137121 h 1983737"/>
                <a:gd name="connsiteX9" fmla="*/ 356920 w 434759"/>
                <a:gd name="connsiteY9" fmla="*/ 1336325 h 1983737"/>
                <a:gd name="connsiteX10" fmla="*/ 282215 w 434759"/>
                <a:gd name="connsiteY10" fmla="*/ 1485728 h 1983737"/>
                <a:gd name="connsiteX11" fmla="*/ 290516 w 434759"/>
                <a:gd name="connsiteY11" fmla="*/ 1610230 h 1983737"/>
                <a:gd name="connsiteX12" fmla="*/ 398422 w 434759"/>
                <a:gd name="connsiteY12" fmla="*/ 1759633 h 1983737"/>
                <a:gd name="connsiteX13" fmla="*/ 365220 w 434759"/>
                <a:gd name="connsiteY13" fmla="*/ 1983737 h 1983737"/>
                <a:gd name="connsiteX0" fmla="*/ 0 w 432689"/>
                <a:gd name="connsiteY0" fmla="*/ 0 h 1983737"/>
                <a:gd name="connsiteX1" fmla="*/ 157708 w 432689"/>
                <a:gd name="connsiteY1" fmla="*/ 174304 h 1983737"/>
                <a:gd name="connsiteX2" fmla="*/ 199210 w 432689"/>
                <a:gd name="connsiteY2" fmla="*/ 340307 h 1983737"/>
                <a:gd name="connsiteX3" fmla="*/ 381821 w 432689"/>
                <a:gd name="connsiteY3" fmla="*/ 340307 h 1983737"/>
                <a:gd name="connsiteX4" fmla="*/ 356919 w 432689"/>
                <a:gd name="connsiteY4" fmla="*/ 489708 h 1983737"/>
                <a:gd name="connsiteX5" fmla="*/ 423323 w 432689"/>
                <a:gd name="connsiteY5" fmla="*/ 547810 h 1983737"/>
                <a:gd name="connsiteX6" fmla="*/ 423323 w 432689"/>
                <a:gd name="connsiteY6" fmla="*/ 771915 h 1983737"/>
                <a:gd name="connsiteX7" fmla="*/ 340319 w 432689"/>
                <a:gd name="connsiteY7" fmla="*/ 937918 h 1983737"/>
                <a:gd name="connsiteX8" fmla="*/ 406722 w 432689"/>
                <a:gd name="connsiteY8" fmla="*/ 1137121 h 1983737"/>
                <a:gd name="connsiteX9" fmla="*/ 356920 w 432689"/>
                <a:gd name="connsiteY9" fmla="*/ 1336325 h 1983737"/>
                <a:gd name="connsiteX10" fmla="*/ 282215 w 432689"/>
                <a:gd name="connsiteY10" fmla="*/ 1485728 h 1983737"/>
                <a:gd name="connsiteX11" fmla="*/ 290516 w 432689"/>
                <a:gd name="connsiteY11" fmla="*/ 1610230 h 1983737"/>
                <a:gd name="connsiteX12" fmla="*/ 398422 w 432689"/>
                <a:gd name="connsiteY12" fmla="*/ 1759633 h 1983737"/>
                <a:gd name="connsiteX13" fmla="*/ 365220 w 432689"/>
                <a:gd name="connsiteY13" fmla="*/ 1983737 h 1983737"/>
                <a:gd name="connsiteX0" fmla="*/ 0 w 464826"/>
                <a:gd name="connsiteY0" fmla="*/ 0 h 1983737"/>
                <a:gd name="connsiteX1" fmla="*/ 157708 w 464826"/>
                <a:gd name="connsiteY1" fmla="*/ 174304 h 1983737"/>
                <a:gd name="connsiteX2" fmla="*/ 199210 w 464826"/>
                <a:gd name="connsiteY2" fmla="*/ 340307 h 1983737"/>
                <a:gd name="connsiteX3" fmla="*/ 381821 w 464826"/>
                <a:gd name="connsiteY3" fmla="*/ 3403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57708 w 464826"/>
                <a:gd name="connsiteY1" fmla="*/ 174304 h 1983737"/>
                <a:gd name="connsiteX2" fmla="*/ 199210 w 464826"/>
                <a:gd name="connsiteY2" fmla="*/ 340307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57708 w 464826"/>
                <a:gd name="connsiteY1" fmla="*/ 1743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90910 w 464826"/>
                <a:gd name="connsiteY1" fmla="*/ 1660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282215 w 464826"/>
                <a:gd name="connsiteY11" fmla="*/ 14857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90910 w 464826"/>
                <a:gd name="connsiteY1" fmla="*/ 1660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315417 w 464826"/>
                <a:gd name="connsiteY11" fmla="*/ 1494028 h 1983737"/>
                <a:gd name="connsiteX12" fmla="*/ 290516 w 464826"/>
                <a:gd name="connsiteY12" fmla="*/ 1610230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  <a:gd name="connsiteX0" fmla="*/ 0 w 464826"/>
                <a:gd name="connsiteY0" fmla="*/ 0 h 1983737"/>
                <a:gd name="connsiteX1" fmla="*/ 190910 w 464826"/>
                <a:gd name="connsiteY1" fmla="*/ 166004 h 1983737"/>
                <a:gd name="connsiteX2" fmla="*/ 232412 w 464826"/>
                <a:gd name="connsiteY2" fmla="*/ 307106 h 1983737"/>
                <a:gd name="connsiteX3" fmla="*/ 365220 w 464826"/>
                <a:gd name="connsiteY3" fmla="*/ 373507 h 1983737"/>
                <a:gd name="connsiteX4" fmla="*/ 356919 w 464826"/>
                <a:gd name="connsiteY4" fmla="*/ 489708 h 1983737"/>
                <a:gd name="connsiteX5" fmla="*/ 423323 w 464826"/>
                <a:gd name="connsiteY5" fmla="*/ 547810 h 1983737"/>
                <a:gd name="connsiteX6" fmla="*/ 464826 w 464826"/>
                <a:gd name="connsiteY6" fmla="*/ 572712 h 1983737"/>
                <a:gd name="connsiteX7" fmla="*/ 423323 w 464826"/>
                <a:gd name="connsiteY7" fmla="*/ 771915 h 1983737"/>
                <a:gd name="connsiteX8" fmla="*/ 340319 w 464826"/>
                <a:gd name="connsiteY8" fmla="*/ 937918 h 1983737"/>
                <a:gd name="connsiteX9" fmla="*/ 406722 w 464826"/>
                <a:gd name="connsiteY9" fmla="*/ 1137121 h 1983737"/>
                <a:gd name="connsiteX10" fmla="*/ 356920 w 464826"/>
                <a:gd name="connsiteY10" fmla="*/ 1336325 h 1983737"/>
                <a:gd name="connsiteX11" fmla="*/ 315417 w 464826"/>
                <a:gd name="connsiteY11" fmla="*/ 1494028 h 1983737"/>
                <a:gd name="connsiteX12" fmla="*/ 340319 w 464826"/>
                <a:gd name="connsiteY12" fmla="*/ 1635131 h 1983737"/>
                <a:gd name="connsiteX13" fmla="*/ 398422 w 464826"/>
                <a:gd name="connsiteY13" fmla="*/ 1759633 h 1983737"/>
                <a:gd name="connsiteX14" fmla="*/ 365220 w 464826"/>
                <a:gd name="connsiteY14" fmla="*/ 1983737 h 1983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64826" h="1983737">
                  <a:moveTo>
                    <a:pt x="0" y="0"/>
                  </a:moveTo>
                  <a:cubicBezTo>
                    <a:pt x="83004" y="35967"/>
                    <a:pt x="152175" y="114820"/>
                    <a:pt x="190910" y="166004"/>
                  </a:cubicBezTo>
                  <a:cubicBezTo>
                    <a:pt x="229645" y="217188"/>
                    <a:pt x="203360" y="272522"/>
                    <a:pt x="232412" y="307106"/>
                  </a:cubicBezTo>
                  <a:cubicBezTo>
                    <a:pt x="261464" y="341690"/>
                    <a:pt x="344469" y="343073"/>
                    <a:pt x="365220" y="373507"/>
                  </a:cubicBezTo>
                  <a:cubicBezTo>
                    <a:pt x="385971" y="403941"/>
                    <a:pt x="347235" y="460658"/>
                    <a:pt x="356919" y="489708"/>
                  </a:cubicBezTo>
                  <a:cubicBezTo>
                    <a:pt x="366603" y="518759"/>
                    <a:pt x="405338" y="533976"/>
                    <a:pt x="423323" y="547810"/>
                  </a:cubicBezTo>
                  <a:cubicBezTo>
                    <a:pt x="441308" y="561644"/>
                    <a:pt x="464826" y="535361"/>
                    <a:pt x="464826" y="572712"/>
                  </a:cubicBezTo>
                  <a:cubicBezTo>
                    <a:pt x="464826" y="610063"/>
                    <a:pt x="444074" y="711047"/>
                    <a:pt x="423323" y="771915"/>
                  </a:cubicBezTo>
                  <a:cubicBezTo>
                    <a:pt x="402572" y="832783"/>
                    <a:pt x="343086" y="877050"/>
                    <a:pt x="340319" y="937918"/>
                  </a:cubicBezTo>
                  <a:cubicBezTo>
                    <a:pt x="337552" y="998786"/>
                    <a:pt x="403955" y="1070720"/>
                    <a:pt x="406722" y="1137121"/>
                  </a:cubicBezTo>
                  <a:cubicBezTo>
                    <a:pt x="409489" y="1203522"/>
                    <a:pt x="372137" y="1276841"/>
                    <a:pt x="356920" y="1336325"/>
                  </a:cubicBezTo>
                  <a:cubicBezTo>
                    <a:pt x="341703" y="1395809"/>
                    <a:pt x="318184" y="1444227"/>
                    <a:pt x="315417" y="1494028"/>
                  </a:cubicBezTo>
                  <a:cubicBezTo>
                    <a:pt x="312650" y="1543829"/>
                    <a:pt x="326485" y="1590864"/>
                    <a:pt x="340319" y="1635131"/>
                  </a:cubicBezTo>
                  <a:cubicBezTo>
                    <a:pt x="354153" y="1679399"/>
                    <a:pt x="394272" y="1701532"/>
                    <a:pt x="398422" y="1759633"/>
                  </a:cubicBezTo>
                  <a:cubicBezTo>
                    <a:pt x="402572" y="1817734"/>
                    <a:pt x="365220" y="1983737"/>
                    <a:pt x="365220" y="1983737"/>
                  </a:cubicBezTo>
                </a:path>
              </a:pathLst>
            </a:custGeom>
            <a:ln w="31750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334000" y="5605046"/>
              <a:ext cx="92555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</a:rPr>
                <a:t>Success?</a:t>
              </a:r>
              <a:endParaRPr lang="en-US" sz="1600" b="1" dirty="0">
                <a:solidFill>
                  <a:srgbClr val="0000FF"/>
                </a:solidFill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270706" y="3651260"/>
              <a:ext cx="207613" cy="1983736"/>
            </a:xfrm>
            <a:custGeom>
              <a:avLst/>
              <a:gdLst>
                <a:gd name="connsiteX0" fmla="*/ 49892 w 207613"/>
                <a:gd name="connsiteY0" fmla="*/ 0 h 1983736"/>
                <a:gd name="connsiteX1" fmla="*/ 124596 w 207613"/>
                <a:gd name="connsiteY1" fmla="*/ 207503 h 1983736"/>
                <a:gd name="connsiteX2" fmla="*/ 66493 w 207613"/>
                <a:gd name="connsiteY2" fmla="*/ 298805 h 1983736"/>
                <a:gd name="connsiteX3" fmla="*/ 207601 w 207613"/>
                <a:gd name="connsiteY3" fmla="*/ 431607 h 1983736"/>
                <a:gd name="connsiteX4" fmla="*/ 74794 w 207613"/>
                <a:gd name="connsiteY4" fmla="*/ 498009 h 1983736"/>
                <a:gd name="connsiteX5" fmla="*/ 107995 w 207613"/>
                <a:gd name="connsiteY5" fmla="*/ 614211 h 1983736"/>
                <a:gd name="connsiteX6" fmla="*/ 49892 w 207613"/>
                <a:gd name="connsiteY6" fmla="*/ 846615 h 1983736"/>
                <a:gd name="connsiteX7" fmla="*/ 99695 w 207613"/>
                <a:gd name="connsiteY7" fmla="*/ 996018 h 1983736"/>
                <a:gd name="connsiteX8" fmla="*/ 49892 w 207613"/>
                <a:gd name="connsiteY8" fmla="*/ 1112220 h 1983736"/>
                <a:gd name="connsiteX9" fmla="*/ 91395 w 207613"/>
                <a:gd name="connsiteY9" fmla="*/ 1386125 h 1983736"/>
                <a:gd name="connsiteX10" fmla="*/ 89 w 207613"/>
                <a:gd name="connsiteY10" fmla="*/ 1568728 h 1983736"/>
                <a:gd name="connsiteX11" fmla="*/ 74794 w 207613"/>
                <a:gd name="connsiteY11" fmla="*/ 1734731 h 1983736"/>
                <a:gd name="connsiteX12" fmla="*/ 91395 w 207613"/>
                <a:gd name="connsiteY12" fmla="*/ 1917335 h 1983736"/>
                <a:gd name="connsiteX13" fmla="*/ 91395 w 207613"/>
                <a:gd name="connsiteY13" fmla="*/ 1983736 h 1983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7613" h="1983736">
                  <a:moveTo>
                    <a:pt x="49892" y="0"/>
                  </a:moveTo>
                  <a:cubicBezTo>
                    <a:pt x="85860" y="78851"/>
                    <a:pt x="121829" y="157702"/>
                    <a:pt x="124596" y="207503"/>
                  </a:cubicBezTo>
                  <a:cubicBezTo>
                    <a:pt x="127363" y="257304"/>
                    <a:pt x="52659" y="261454"/>
                    <a:pt x="66493" y="298805"/>
                  </a:cubicBezTo>
                  <a:cubicBezTo>
                    <a:pt x="80327" y="336156"/>
                    <a:pt x="206218" y="398406"/>
                    <a:pt x="207601" y="431607"/>
                  </a:cubicBezTo>
                  <a:cubicBezTo>
                    <a:pt x="208984" y="464808"/>
                    <a:pt x="91395" y="467575"/>
                    <a:pt x="74794" y="498009"/>
                  </a:cubicBezTo>
                  <a:cubicBezTo>
                    <a:pt x="58193" y="528443"/>
                    <a:pt x="112145" y="556110"/>
                    <a:pt x="107995" y="614211"/>
                  </a:cubicBezTo>
                  <a:cubicBezTo>
                    <a:pt x="103845" y="672312"/>
                    <a:pt x="51275" y="782981"/>
                    <a:pt x="49892" y="846615"/>
                  </a:cubicBezTo>
                  <a:cubicBezTo>
                    <a:pt x="48509" y="910249"/>
                    <a:pt x="99695" y="951751"/>
                    <a:pt x="99695" y="996018"/>
                  </a:cubicBezTo>
                  <a:cubicBezTo>
                    <a:pt x="99695" y="1040285"/>
                    <a:pt x="51275" y="1047202"/>
                    <a:pt x="49892" y="1112220"/>
                  </a:cubicBezTo>
                  <a:cubicBezTo>
                    <a:pt x="48509" y="1177238"/>
                    <a:pt x="99696" y="1310040"/>
                    <a:pt x="91395" y="1386125"/>
                  </a:cubicBezTo>
                  <a:cubicBezTo>
                    <a:pt x="83095" y="1462210"/>
                    <a:pt x="2856" y="1510627"/>
                    <a:pt x="89" y="1568728"/>
                  </a:cubicBezTo>
                  <a:cubicBezTo>
                    <a:pt x="-2678" y="1626829"/>
                    <a:pt x="59576" y="1676630"/>
                    <a:pt x="74794" y="1734731"/>
                  </a:cubicBezTo>
                  <a:cubicBezTo>
                    <a:pt x="90012" y="1792832"/>
                    <a:pt x="88628" y="1875834"/>
                    <a:pt x="91395" y="1917335"/>
                  </a:cubicBezTo>
                  <a:cubicBezTo>
                    <a:pt x="94162" y="1958836"/>
                    <a:pt x="91395" y="1983736"/>
                    <a:pt x="91395" y="1983736"/>
                  </a:cubicBezTo>
                </a:path>
              </a:pathLst>
            </a:custGeom>
            <a:ln w="28575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5694119" y="3659560"/>
              <a:ext cx="332036" cy="1975436"/>
            </a:xfrm>
            <a:custGeom>
              <a:avLst/>
              <a:gdLst>
                <a:gd name="connsiteX0" fmla="*/ 0 w 332036"/>
                <a:gd name="connsiteY0" fmla="*/ 0 h 1975436"/>
                <a:gd name="connsiteX1" fmla="*/ 107906 w 332036"/>
                <a:gd name="connsiteY1" fmla="*/ 157703 h 1975436"/>
                <a:gd name="connsiteX2" fmla="*/ 58103 w 332036"/>
                <a:gd name="connsiteY2" fmla="*/ 315406 h 1975436"/>
                <a:gd name="connsiteX3" fmla="*/ 174310 w 332036"/>
                <a:gd name="connsiteY3" fmla="*/ 456508 h 1975436"/>
                <a:gd name="connsiteX4" fmla="*/ 174310 w 332036"/>
                <a:gd name="connsiteY4" fmla="*/ 556110 h 1975436"/>
                <a:gd name="connsiteX5" fmla="*/ 240714 w 332036"/>
                <a:gd name="connsiteY5" fmla="*/ 605911 h 1975436"/>
                <a:gd name="connsiteX6" fmla="*/ 240714 w 332036"/>
                <a:gd name="connsiteY6" fmla="*/ 730413 h 1975436"/>
                <a:gd name="connsiteX7" fmla="*/ 332019 w 332036"/>
                <a:gd name="connsiteY7" fmla="*/ 946217 h 1975436"/>
                <a:gd name="connsiteX8" fmla="*/ 249014 w 332036"/>
                <a:gd name="connsiteY8" fmla="*/ 1062419 h 1975436"/>
                <a:gd name="connsiteX9" fmla="*/ 315418 w 332036"/>
                <a:gd name="connsiteY9" fmla="*/ 1319724 h 1975436"/>
                <a:gd name="connsiteX10" fmla="*/ 257315 w 332036"/>
                <a:gd name="connsiteY10" fmla="*/ 1494027 h 1975436"/>
                <a:gd name="connsiteX11" fmla="*/ 323718 w 332036"/>
                <a:gd name="connsiteY11" fmla="*/ 1709831 h 1975436"/>
                <a:gd name="connsiteX12" fmla="*/ 257315 w 332036"/>
                <a:gd name="connsiteY12" fmla="*/ 1850933 h 1975436"/>
                <a:gd name="connsiteX13" fmla="*/ 307117 w 332036"/>
                <a:gd name="connsiteY13" fmla="*/ 1975436 h 1975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2036" h="1975436">
                  <a:moveTo>
                    <a:pt x="0" y="0"/>
                  </a:moveTo>
                  <a:cubicBezTo>
                    <a:pt x="49111" y="52567"/>
                    <a:pt x="98222" y="105135"/>
                    <a:pt x="107906" y="157703"/>
                  </a:cubicBezTo>
                  <a:cubicBezTo>
                    <a:pt x="117590" y="210271"/>
                    <a:pt x="47036" y="265605"/>
                    <a:pt x="58103" y="315406"/>
                  </a:cubicBezTo>
                  <a:cubicBezTo>
                    <a:pt x="69170" y="365207"/>
                    <a:pt x="154942" y="416391"/>
                    <a:pt x="174310" y="456508"/>
                  </a:cubicBezTo>
                  <a:cubicBezTo>
                    <a:pt x="193678" y="496625"/>
                    <a:pt x="163243" y="531210"/>
                    <a:pt x="174310" y="556110"/>
                  </a:cubicBezTo>
                  <a:cubicBezTo>
                    <a:pt x="185377" y="581010"/>
                    <a:pt x="229647" y="576861"/>
                    <a:pt x="240714" y="605911"/>
                  </a:cubicBezTo>
                  <a:cubicBezTo>
                    <a:pt x="251781" y="634961"/>
                    <a:pt x="225496" y="673695"/>
                    <a:pt x="240714" y="730413"/>
                  </a:cubicBezTo>
                  <a:cubicBezTo>
                    <a:pt x="255932" y="787131"/>
                    <a:pt x="330636" y="890883"/>
                    <a:pt x="332019" y="946217"/>
                  </a:cubicBezTo>
                  <a:cubicBezTo>
                    <a:pt x="333402" y="1001551"/>
                    <a:pt x="251781" y="1000168"/>
                    <a:pt x="249014" y="1062419"/>
                  </a:cubicBezTo>
                  <a:cubicBezTo>
                    <a:pt x="246247" y="1124670"/>
                    <a:pt x="314034" y="1247789"/>
                    <a:pt x="315418" y="1319724"/>
                  </a:cubicBezTo>
                  <a:cubicBezTo>
                    <a:pt x="316802" y="1391659"/>
                    <a:pt x="255932" y="1429009"/>
                    <a:pt x="257315" y="1494027"/>
                  </a:cubicBezTo>
                  <a:cubicBezTo>
                    <a:pt x="258698" y="1559045"/>
                    <a:pt x="323718" y="1650347"/>
                    <a:pt x="323718" y="1709831"/>
                  </a:cubicBezTo>
                  <a:cubicBezTo>
                    <a:pt x="323718" y="1769315"/>
                    <a:pt x="260082" y="1806665"/>
                    <a:pt x="257315" y="1850933"/>
                  </a:cubicBezTo>
                  <a:cubicBezTo>
                    <a:pt x="254548" y="1895201"/>
                    <a:pt x="307117" y="1975436"/>
                    <a:pt x="307117" y="1975436"/>
                  </a:cubicBezTo>
                </a:path>
              </a:pathLst>
            </a:custGeom>
            <a:ln w="28575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6058674" y="3642959"/>
              <a:ext cx="125239" cy="1950536"/>
            </a:xfrm>
            <a:custGeom>
              <a:avLst/>
              <a:gdLst>
                <a:gd name="connsiteX0" fmla="*/ 116872 w 125239"/>
                <a:gd name="connsiteY0" fmla="*/ 0 h 1950536"/>
                <a:gd name="connsiteX1" fmla="*/ 666 w 125239"/>
                <a:gd name="connsiteY1" fmla="*/ 174304 h 1950536"/>
                <a:gd name="connsiteX2" fmla="*/ 67069 w 125239"/>
                <a:gd name="connsiteY2" fmla="*/ 356907 h 1950536"/>
                <a:gd name="connsiteX3" fmla="*/ 17267 w 125239"/>
                <a:gd name="connsiteY3" fmla="*/ 564411 h 1950536"/>
                <a:gd name="connsiteX4" fmla="*/ 116872 w 125239"/>
                <a:gd name="connsiteY4" fmla="*/ 771915 h 1950536"/>
                <a:gd name="connsiteX5" fmla="*/ 42168 w 125239"/>
                <a:gd name="connsiteY5" fmla="*/ 921317 h 1950536"/>
                <a:gd name="connsiteX6" fmla="*/ 125173 w 125239"/>
                <a:gd name="connsiteY6" fmla="*/ 1211823 h 1950536"/>
                <a:gd name="connsiteX7" fmla="*/ 25567 w 125239"/>
                <a:gd name="connsiteY7" fmla="*/ 1435927 h 1950536"/>
                <a:gd name="connsiteX8" fmla="*/ 116872 w 125239"/>
                <a:gd name="connsiteY8" fmla="*/ 1560429 h 1950536"/>
                <a:gd name="connsiteX9" fmla="*/ 91971 w 125239"/>
                <a:gd name="connsiteY9" fmla="*/ 1751332 h 1950536"/>
                <a:gd name="connsiteX10" fmla="*/ 91971 w 125239"/>
                <a:gd name="connsiteY10" fmla="*/ 1950536 h 195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5239" h="1950536">
                  <a:moveTo>
                    <a:pt x="116872" y="0"/>
                  </a:moveTo>
                  <a:cubicBezTo>
                    <a:pt x="62919" y="57410"/>
                    <a:pt x="8966" y="114820"/>
                    <a:pt x="666" y="174304"/>
                  </a:cubicBezTo>
                  <a:cubicBezTo>
                    <a:pt x="-7634" y="233788"/>
                    <a:pt x="64302" y="291889"/>
                    <a:pt x="67069" y="356907"/>
                  </a:cubicBezTo>
                  <a:cubicBezTo>
                    <a:pt x="69836" y="421925"/>
                    <a:pt x="8967" y="495243"/>
                    <a:pt x="17267" y="564411"/>
                  </a:cubicBezTo>
                  <a:cubicBezTo>
                    <a:pt x="25567" y="633579"/>
                    <a:pt x="112722" y="712431"/>
                    <a:pt x="116872" y="771915"/>
                  </a:cubicBezTo>
                  <a:cubicBezTo>
                    <a:pt x="121022" y="831399"/>
                    <a:pt x="40784" y="847999"/>
                    <a:pt x="42168" y="921317"/>
                  </a:cubicBezTo>
                  <a:cubicBezTo>
                    <a:pt x="43551" y="994635"/>
                    <a:pt x="127940" y="1126055"/>
                    <a:pt x="125173" y="1211823"/>
                  </a:cubicBezTo>
                  <a:cubicBezTo>
                    <a:pt x="122406" y="1297591"/>
                    <a:pt x="26950" y="1377826"/>
                    <a:pt x="25567" y="1435927"/>
                  </a:cubicBezTo>
                  <a:cubicBezTo>
                    <a:pt x="24183" y="1494028"/>
                    <a:pt x="105805" y="1507862"/>
                    <a:pt x="116872" y="1560429"/>
                  </a:cubicBezTo>
                  <a:cubicBezTo>
                    <a:pt x="127939" y="1612997"/>
                    <a:pt x="96121" y="1686314"/>
                    <a:pt x="91971" y="1751332"/>
                  </a:cubicBezTo>
                  <a:cubicBezTo>
                    <a:pt x="87821" y="1816350"/>
                    <a:pt x="91971" y="1950536"/>
                    <a:pt x="91971" y="1950536"/>
                  </a:cubicBezTo>
                </a:path>
              </a:pathLst>
            </a:custGeom>
            <a:ln w="28575">
              <a:solidFill>
                <a:srgbClr val="FF0066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029200" y="3135868"/>
              <a:ext cx="11412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u="sng" dirty="0" smtClean="0">
                  <a:solidFill>
                    <a:srgbClr val="0000FF"/>
                  </a:solidFill>
                </a:rPr>
                <a:t>Optimistic</a:t>
              </a:r>
              <a:endParaRPr lang="en-US" u="sng" dirty="0">
                <a:solidFill>
                  <a:srgbClr val="0000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6482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Intel’s </a:t>
            </a:r>
            <a:r>
              <a:rPr lang="en-US" dirty="0" smtClean="0">
                <a:solidFill>
                  <a:srgbClr val="0000FF"/>
                </a:solidFill>
              </a:rPr>
              <a:t>Transactional Synchronization Extensions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0000FF"/>
                </a:solidFill>
              </a:rPr>
              <a:t>TSX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800599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0000FF"/>
                </a:solidFill>
              </a:rPr>
              <a:t>Restricted Transactional Memory (RTM)</a:t>
            </a:r>
            <a:r>
              <a:rPr lang="en-US" dirty="0" smtClean="0"/>
              <a:t>:</a:t>
            </a:r>
            <a:endParaRPr lang="en-US" b="1" dirty="0" smtClean="0">
              <a:solidFill>
                <a:srgbClr val="FF0066"/>
              </a:solidFill>
            </a:endParaRPr>
          </a:p>
          <a:p>
            <a:r>
              <a:rPr lang="en-US" b="1" dirty="0">
                <a:solidFill>
                  <a:srgbClr val="FF0066"/>
                </a:solidFill>
              </a:rPr>
              <a:t>XBEGIN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/>
              <a:t>/ </a:t>
            </a:r>
            <a:r>
              <a:rPr lang="en-US" b="1" dirty="0" smtClean="0">
                <a:solidFill>
                  <a:srgbClr val="FF0066"/>
                </a:solidFill>
              </a:rPr>
              <a:t>XEND: </a:t>
            </a:r>
            <a:r>
              <a:rPr lang="en-US" dirty="0" smtClean="0"/>
              <a:t>specify beginning and end of transaction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Transactions </a:t>
            </a:r>
            <a:r>
              <a:rPr lang="en-US" dirty="0" smtClean="0">
                <a:solidFill>
                  <a:srgbClr val="0000FF"/>
                </a:solidFill>
              </a:rPr>
              <a:t>may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abort </a:t>
            </a:r>
            <a:r>
              <a:rPr lang="en-US" dirty="0" smtClean="0"/>
              <a:t>due to </a:t>
            </a:r>
            <a:r>
              <a:rPr lang="en-US" i="1" dirty="0" smtClean="0">
                <a:solidFill>
                  <a:srgbClr val="FF0066"/>
                </a:solidFill>
              </a:rPr>
              <a:t>conflict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i="1" dirty="0" smtClean="0">
                <a:solidFill>
                  <a:srgbClr val="FF0066"/>
                </a:solidFill>
              </a:rPr>
              <a:t>explicit abort </a:t>
            </a:r>
            <a:r>
              <a:rPr lang="en-US" dirty="0" smtClean="0"/>
              <a:t>instruction (</a:t>
            </a:r>
            <a:r>
              <a:rPr lang="en-US" b="1" dirty="0" smtClean="0">
                <a:solidFill>
                  <a:srgbClr val="FF0066"/>
                </a:solidFill>
              </a:rPr>
              <a:t>XABORT</a:t>
            </a:r>
            <a:r>
              <a:rPr lang="en-US" dirty="0" smtClean="0"/>
              <a:t>)</a:t>
            </a:r>
          </a:p>
          <a:p>
            <a:r>
              <a:rPr lang="en-US" u="sng" dirty="0" smtClean="0"/>
              <a:t>If transaction does abort:</a:t>
            </a:r>
          </a:p>
          <a:p>
            <a:pPr lvl="1"/>
            <a:r>
              <a:rPr lang="en-US" dirty="0" smtClean="0"/>
              <a:t>jump to </a:t>
            </a:r>
            <a:r>
              <a:rPr lang="en-US" dirty="0" smtClean="0">
                <a:solidFill>
                  <a:srgbClr val="0000FF"/>
                </a:solidFill>
              </a:rPr>
              <a:t>target specified by the XBEGIN</a:t>
            </a:r>
            <a:r>
              <a:rPr lang="en-US" dirty="0" smtClean="0"/>
              <a:t> operand</a:t>
            </a:r>
          </a:p>
          <a:p>
            <a:pPr lvl="2"/>
            <a:r>
              <a:rPr lang="en-US" dirty="0" smtClean="0"/>
              <a:t>abort information is returned in %</a:t>
            </a:r>
            <a:r>
              <a:rPr lang="en-US" dirty="0" err="1" smtClean="0"/>
              <a:t>eax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03020" y="5791200"/>
            <a:ext cx="55835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Source: Ravi </a:t>
            </a:r>
            <a:r>
              <a:rPr lang="en-US" sz="1100" i="1" dirty="0" err="1" smtClean="0"/>
              <a:t>Rajwar</a:t>
            </a:r>
            <a:r>
              <a:rPr lang="en-US" sz="1100" i="1" dirty="0" smtClean="0"/>
              <a:t>, Martin Dixon, “Intel Transactional Synchronization Extensions”, IDF 2012.</a:t>
            </a:r>
            <a:endParaRPr lang="en-US" sz="11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2057400"/>
            <a:ext cx="4986762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/>
                <a:cs typeface="Courier New"/>
              </a:rPr>
              <a:t>void </a:t>
            </a:r>
            <a:r>
              <a:rPr lang="en-US" sz="1600" b="1" dirty="0" err="1" smtClean="0">
                <a:latin typeface="Courier New"/>
                <a:cs typeface="Courier New"/>
              </a:rPr>
              <a:t>remove_node</a:t>
            </a:r>
            <a:r>
              <a:rPr lang="en-US" sz="1600" b="1" dirty="0" smtClean="0">
                <a:latin typeface="Courier New"/>
                <a:cs typeface="Courier New"/>
              </a:rPr>
              <a:t>(</a:t>
            </a:r>
            <a:r>
              <a:rPr lang="en-US" sz="1600" b="1" dirty="0" err="1" smtClean="0">
                <a:latin typeface="Courier New"/>
                <a:cs typeface="Courier New"/>
              </a:rPr>
              <a:t>Node_type</a:t>
            </a:r>
            <a:r>
              <a:rPr lang="en-US" sz="1600" b="1" dirty="0" smtClean="0">
                <a:latin typeface="Courier New"/>
                <a:cs typeface="Courier New"/>
              </a:rPr>
              <a:t> *node) {</a:t>
            </a:r>
          </a:p>
          <a:p>
            <a:r>
              <a:rPr lang="en-US" sz="1600" b="1" dirty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srgbClr val="FF0066"/>
                </a:solidFill>
                <a:latin typeface="Courier New"/>
                <a:cs typeface="Courier New"/>
              </a:rPr>
              <a:t>  atomic {  /* XBEGIN */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if (node-&gt;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 != NULL)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   node-&gt;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-&gt;next = node-&gt;next;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if (node-&gt;next != NULL)</a:t>
            </a:r>
          </a:p>
          <a:p>
            <a:r>
              <a:rPr lang="en-US" sz="1600" b="1" dirty="0">
                <a:latin typeface="Courier New"/>
                <a:cs typeface="Courier New"/>
              </a:rPr>
              <a:t> </a:t>
            </a:r>
            <a:r>
              <a:rPr lang="en-US" sz="1600" b="1" dirty="0" smtClean="0">
                <a:latin typeface="Courier New"/>
                <a:cs typeface="Courier New"/>
              </a:rPr>
              <a:t>        node-&gt;next-&gt;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 = node-&gt;</a:t>
            </a:r>
            <a:r>
              <a:rPr lang="en-US" sz="1600" b="1" dirty="0" err="1" smtClean="0">
                <a:latin typeface="Courier New"/>
                <a:cs typeface="Courier New"/>
              </a:rPr>
              <a:t>prev</a:t>
            </a:r>
            <a:r>
              <a:rPr lang="en-US" sz="1600" b="1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b="1" dirty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srgbClr val="FF0066"/>
                </a:solidFill>
                <a:latin typeface="Courier New"/>
                <a:cs typeface="Courier New"/>
              </a:rPr>
              <a:t>  }         /* XEND */</a:t>
            </a:r>
          </a:p>
          <a:p>
            <a:r>
              <a:rPr lang="en-US" sz="16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2186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RTM Example: Implementing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1"/>
            <a:ext cx="8229600" cy="685800"/>
          </a:xfrm>
        </p:spPr>
        <p:txBody>
          <a:bodyPr/>
          <a:lstStyle/>
          <a:p>
            <a:r>
              <a:rPr lang="en-US" dirty="0" smtClean="0"/>
              <a:t>Can be used for other transactional operations, of course (beyond locks)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3418" y="1397675"/>
            <a:ext cx="7615879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Retry:	</a:t>
            </a:r>
            <a:r>
              <a:rPr lang="en-US" sz="14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xbegin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Abort</a:t>
            </a:r>
            <a:r>
              <a:rPr lang="en-US" sz="1400" b="1" dirty="0" smtClean="0">
                <a:solidFill>
                  <a:srgbClr val="0000FF"/>
                </a:solidFill>
                <a:latin typeface="Courier New"/>
                <a:cs typeface="Courier New"/>
              </a:rPr>
              <a:t>  </a:t>
            </a:r>
            <a:r>
              <a:rPr lang="en-US" sz="1400" i="1" dirty="0" smtClean="0">
                <a:solidFill>
                  <a:srgbClr val="0000FF"/>
                </a:solidFill>
                <a:latin typeface="Courier New"/>
                <a:cs typeface="Courier New"/>
              </a:rPr>
              <a:t>// Enter RTM execution</a:t>
            </a:r>
            <a:r>
              <a:rPr lang="en-US" sz="1400" i="1" dirty="0" smtClean="0">
                <a:latin typeface="Courier New"/>
                <a:cs typeface="Courier New"/>
              </a:rPr>
              <a:t>, Abort is fallback path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cmp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0  </a:t>
            </a:r>
            <a:r>
              <a:rPr lang="en-US" sz="1400" i="1" dirty="0" smtClean="0">
                <a:latin typeface="Courier New"/>
                <a:cs typeface="Courier New"/>
              </a:rPr>
              <a:t>// Check to see if </a:t>
            </a:r>
            <a:r>
              <a:rPr lang="en-US" sz="1400" i="1" dirty="0" err="1" smtClean="0">
                <a:latin typeface="Courier New"/>
                <a:cs typeface="Courier New"/>
              </a:rPr>
              <a:t>mutex</a:t>
            </a:r>
            <a:r>
              <a:rPr lang="en-US" sz="1400" i="1" dirty="0" smtClean="0">
                <a:latin typeface="Courier New"/>
                <a:cs typeface="Courier New"/>
              </a:rPr>
              <a:t> is free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jz</a:t>
            </a:r>
            <a:r>
              <a:rPr lang="en-US" sz="1400" b="1" dirty="0" smtClean="0">
                <a:latin typeface="Courier New"/>
                <a:cs typeface="Courier New"/>
              </a:rPr>
              <a:t> Success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xabort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$0xff  </a:t>
            </a:r>
            <a:r>
              <a:rPr lang="en-US" sz="1400" i="1" dirty="0" smtClean="0">
                <a:latin typeface="Courier New"/>
                <a:cs typeface="Courier New"/>
              </a:rPr>
              <a:t>// Abort transactional memory if </a:t>
            </a:r>
            <a:r>
              <a:rPr lang="en-US" sz="1400" i="1" dirty="0" err="1" smtClean="0">
                <a:latin typeface="Courier New"/>
                <a:cs typeface="Courier New"/>
              </a:rPr>
              <a:t>mutex</a:t>
            </a:r>
            <a:r>
              <a:rPr lang="en-US" sz="1400" i="1" dirty="0" smtClean="0">
                <a:latin typeface="Courier New"/>
                <a:cs typeface="Courier New"/>
              </a:rPr>
              <a:t> busy</a:t>
            </a:r>
          </a:p>
          <a:p>
            <a:r>
              <a:rPr lang="en-US" sz="1400" b="1" dirty="0" smtClean="0">
                <a:solidFill>
                  <a:srgbClr val="008000"/>
                </a:solidFill>
                <a:latin typeface="Courier New"/>
                <a:cs typeface="Courier New"/>
              </a:rPr>
              <a:t>Abort:</a:t>
            </a:r>
          </a:p>
          <a:p>
            <a:r>
              <a:rPr lang="en-US" sz="1400" b="1" i="1" dirty="0">
                <a:solidFill>
                  <a:srgbClr val="008000"/>
                </a:solidFill>
                <a:latin typeface="Courier New"/>
                <a:cs typeface="Courier New"/>
              </a:rPr>
              <a:t>	</a:t>
            </a:r>
            <a:r>
              <a:rPr lang="en-US" sz="1400" b="1" i="1" dirty="0" smtClean="0">
                <a:solidFill>
                  <a:srgbClr val="008000"/>
                </a:solidFill>
                <a:latin typeface="Courier New"/>
                <a:cs typeface="Courier New"/>
              </a:rPr>
              <a:t>// check EAX and do retry policy</a:t>
            </a:r>
          </a:p>
          <a:p>
            <a:r>
              <a:rPr lang="en-US" sz="1400" b="1" i="1" dirty="0">
                <a:solidFill>
                  <a:srgbClr val="008000"/>
                </a:solidFill>
                <a:latin typeface="Courier New"/>
                <a:cs typeface="Courier New"/>
              </a:rPr>
              <a:t>	</a:t>
            </a:r>
            <a:r>
              <a:rPr lang="en-US" sz="1400" b="1" i="1" dirty="0" smtClean="0">
                <a:solidFill>
                  <a:srgbClr val="008000"/>
                </a:solidFill>
                <a:latin typeface="Courier New"/>
                <a:cs typeface="Courier New"/>
              </a:rPr>
              <a:t>// (actually acquire lock or wait to retry)</a:t>
            </a:r>
          </a:p>
          <a:p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 smtClean="0">
                <a:latin typeface="Courier New"/>
                <a:cs typeface="Courier New"/>
              </a:rPr>
              <a:t>Success:	…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990" y="990600"/>
            <a:ext cx="2770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acquire_lock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(&amp;</a:t>
            </a:r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):</a:t>
            </a:r>
            <a:endParaRPr lang="en-US" sz="1600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990" y="3733800"/>
            <a:ext cx="2770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release_lock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(&amp;</a:t>
            </a:r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):</a:t>
            </a:r>
            <a:endParaRPr lang="en-US" sz="1600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4114800"/>
            <a:ext cx="777240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cmp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0  </a:t>
            </a:r>
            <a:r>
              <a:rPr lang="en-US" sz="1400" i="1" dirty="0" smtClean="0">
                <a:latin typeface="Courier New"/>
                <a:cs typeface="Courier New"/>
              </a:rPr>
              <a:t>// If </a:t>
            </a:r>
            <a:r>
              <a:rPr lang="en-US" sz="1400" i="1" dirty="0" err="1" smtClean="0">
                <a:latin typeface="Courier New"/>
                <a:cs typeface="Courier New"/>
              </a:rPr>
              <a:t>mutex</a:t>
            </a:r>
            <a:r>
              <a:rPr lang="en-US" sz="1400" i="1" dirty="0" smtClean="0">
                <a:latin typeface="Courier New"/>
                <a:cs typeface="Courier New"/>
              </a:rPr>
              <a:t> not free, then was not RTM execution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jz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>
                <a:latin typeface="Courier New"/>
                <a:cs typeface="Courier New"/>
              </a:rPr>
              <a:t>C</a:t>
            </a:r>
            <a:r>
              <a:rPr lang="en-US" sz="1400" b="1" dirty="0" smtClean="0">
                <a:latin typeface="Courier New"/>
                <a:cs typeface="Courier New"/>
              </a:rPr>
              <a:t>ommit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mov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0  </a:t>
            </a:r>
            <a:r>
              <a:rPr lang="en-US" sz="1400" i="1" dirty="0" smtClean="0">
                <a:latin typeface="Courier New"/>
                <a:cs typeface="Courier New"/>
              </a:rPr>
              <a:t>// non-RTM unlock (for compatibility)</a:t>
            </a:r>
          </a:p>
          <a:p>
            <a:r>
              <a:rPr lang="en-US" sz="1400" b="1" dirty="0">
                <a:latin typeface="Courier New"/>
                <a:cs typeface="Courier New"/>
              </a:rPr>
              <a:t>C</a:t>
            </a:r>
            <a:r>
              <a:rPr lang="en-US" sz="1400" b="1" dirty="0" smtClean="0">
                <a:latin typeface="Courier New"/>
                <a:cs typeface="Courier New"/>
              </a:rPr>
              <a:t>ommit:	</a:t>
            </a:r>
            <a:r>
              <a:rPr lang="en-US" sz="14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xend</a:t>
            </a:r>
            <a:r>
              <a:rPr lang="en-US" sz="1400" b="1" dirty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         </a:t>
            </a:r>
            <a:r>
              <a:rPr lang="en-US" sz="1400" i="1" dirty="0" smtClean="0">
                <a:solidFill>
                  <a:srgbClr val="0000FF"/>
                </a:solidFill>
                <a:latin typeface="Courier New"/>
                <a:cs typeface="Courier New"/>
              </a:rPr>
              <a:t>// commit RTM execution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867400"/>
            <a:ext cx="55835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Source: Ravi </a:t>
            </a:r>
            <a:r>
              <a:rPr lang="en-US" sz="1100" i="1" dirty="0" err="1" smtClean="0"/>
              <a:t>Rajwar</a:t>
            </a:r>
            <a:r>
              <a:rPr lang="en-US" sz="1100" i="1" dirty="0" smtClean="0"/>
              <a:t>, Martin Dixon, “Intel Transactional Synchronization Extensions”, IDF 2012.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175109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Roles of the Hardware in Transactional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Detects Conflicts</a:t>
            </a:r>
            <a:r>
              <a:rPr lang="en-US" dirty="0" smtClean="0"/>
              <a:t> between Transactions</a:t>
            </a:r>
          </a:p>
          <a:p>
            <a:pPr lvl="1"/>
            <a:r>
              <a:rPr lang="en-US" dirty="0" smtClean="0"/>
              <a:t>typically done at a </a:t>
            </a:r>
            <a:r>
              <a:rPr lang="en-US" dirty="0" smtClean="0">
                <a:solidFill>
                  <a:srgbClr val="FF0066"/>
                </a:solidFill>
              </a:rPr>
              <a:t>cache line granularity </a:t>
            </a:r>
            <a:r>
              <a:rPr lang="en-US" dirty="0" smtClean="0">
                <a:solidFill>
                  <a:srgbClr val="000000"/>
                </a:solidFill>
              </a:rPr>
              <a:t>within L1 caches</a:t>
            </a:r>
          </a:p>
          <a:p>
            <a:pPr lvl="2"/>
            <a:r>
              <a:rPr lang="en-US" dirty="0" smtClean="0"/>
              <a:t>leveraging cache coherence messages (in a MESI-like scheme)</a:t>
            </a:r>
          </a:p>
          <a:p>
            <a:pPr lvl="1"/>
            <a:r>
              <a:rPr lang="en-US" dirty="0" smtClean="0"/>
              <a:t>conflict if at least one transaction writes to a location accessed by another</a:t>
            </a:r>
          </a:p>
          <a:p>
            <a:pPr lvl="1"/>
            <a:r>
              <a:rPr lang="en-US" dirty="0" smtClean="0"/>
              <a:t>if a conflict is detected, then </a:t>
            </a:r>
            <a:r>
              <a:rPr lang="en-US" dirty="0" smtClean="0">
                <a:solidFill>
                  <a:srgbClr val="0000FF"/>
                </a:solidFill>
              </a:rPr>
              <a:t>abort</a:t>
            </a:r>
            <a:r>
              <a:rPr lang="en-US" dirty="0" smtClean="0"/>
              <a:t> transaction</a:t>
            </a:r>
          </a:p>
          <a:p>
            <a:pPr lvl="1"/>
            <a:r>
              <a:rPr lang="en-US" dirty="0" smtClean="0"/>
              <a:t>what if an accessed cache block is evicted?</a:t>
            </a:r>
            <a:endParaRPr lang="en-US" dirty="0"/>
          </a:p>
          <a:p>
            <a:pPr lvl="2"/>
            <a:r>
              <a:rPr lang="en-US" dirty="0" smtClean="0"/>
              <a:t>in many TM designs: transaction aborts (can no longer track conflicts)</a:t>
            </a:r>
          </a:p>
          <a:p>
            <a:pPr lvl="2"/>
            <a:r>
              <a:rPr lang="en-US" dirty="0" smtClean="0"/>
              <a:t>in TSX: tracking still occurs</a:t>
            </a:r>
          </a:p>
          <a:p>
            <a:pPr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Buffers Side-Effects</a:t>
            </a:r>
            <a:r>
              <a:rPr lang="en-US" dirty="0" smtClean="0"/>
              <a:t> until Transaction either </a:t>
            </a:r>
            <a:r>
              <a:rPr lang="en-US" dirty="0" smtClean="0">
                <a:solidFill>
                  <a:srgbClr val="0000FF"/>
                </a:solidFill>
              </a:rPr>
              <a:t>Commits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00FF"/>
                </a:solidFill>
              </a:rPr>
              <a:t>Aborts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held within cache in a special state (not visible to other processors)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transaction </a:t>
            </a:r>
            <a:r>
              <a:rPr lang="en-US" dirty="0" smtClean="0">
                <a:solidFill>
                  <a:srgbClr val="0000FF"/>
                </a:solidFill>
              </a:rPr>
              <a:t>commits</a:t>
            </a:r>
            <a:r>
              <a:rPr lang="en-US" dirty="0" smtClean="0">
                <a:solidFill>
                  <a:srgbClr val="000000"/>
                </a:solidFill>
              </a:rPr>
              <a:t>: these blocks all </a:t>
            </a:r>
            <a:r>
              <a:rPr lang="en-US" dirty="0" smtClean="0">
                <a:solidFill>
                  <a:srgbClr val="FF0066"/>
                </a:solidFill>
              </a:rPr>
              <a:t>become visible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transaction </a:t>
            </a:r>
            <a:r>
              <a:rPr lang="en-US" dirty="0" smtClean="0">
                <a:solidFill>
                  <a:srgbClr val="0000FF"/>
                </a:solidFill>
              </a:rPr>
              <a:t>aborts</a:t>
            </a:r>
            <a:r>
              <a:rPr lang="en-US" dirty="0" smtClean="0">
                <a:solidFill>
                  <a:srgbClr val="000000"/>
                </a:solidFill>
              </a:rPr>
              <a:t>: these blocks are all </a:t>
            </a:r>
            <a:r>
              <a:rPr lang="en-US" dirty="0" smtClean="0">
                <a:solidFill>
                  <a:srgbClr val="FF0066"/>
                </a:solidFill>
              </a:rPr>
              <a:t>invalidated</a:t>
            </a:r>
          </a:p>
          <a:p>
            <a:pPr lvl="1"/>
            <a:endParaRPr lang="en-US" dirty="0">
              <a:solidFill>
                <a:srgbClr val="FF0066"/>
              </a:solidFill>
            </a:endParaRPr>
          </a:p>
          <a:p>
            <a:pPr marL="457200" lvl="1" indent="0" algn="ctr">
              <a:buNone/>
            </a:pPr>
            <a:r>
              <a:rPr lang="en-US" i="1" dirty="0" smtClean="0">
                <a:solidFill>
                  <a:srgbClr val="0000FF"/>
                </a:solidFill>
              </a:rPr>
              <a:t>The </a:t>
            </a:r>
            <a:r>
              <a:rPr lang="en-US" i="1" dirty="0" smtClean="0">
                <a:solidFill>
                  <a:srgbClr val="FF0066"/>
                </a:solidFill>
              </a:rPr>
              <a:t>size of a transaction</a:t>
            </a:r>
            <a:r>
              <a:rPr lang="en-US" i="1" dirty="0" smtClean="0">
                <a:solidFill>
                  <a:srgbClr val="0000FF"/>
                </a:solidFill>
              </a:rPr>
              <a:t> is usually limited by </a:t>
            </a:r>
            <a:r>
              <a:rPr lang="en-US" i="1" dirty="0" smtClean="0">
                <a:solidFill>
                  <a:srgbClr val="FF0066"/>
                </a:solidFill>
              </a:rPr>
              <a:t>cache capacity</a:t>
            </a:r>
            <a:r>
              <a:rPr lang="en-US" i="1" dirty="0" smtClean="0">
                <a:solidFill>
                  <a:srgbClr val="0000FF"/>
                </a:solidFill>
              </a:rPr>
              <a:t> and </a:t>
            </a:r>
            <a:r>
              <a:rPr lang="en-US" i="1" dirty="0" smtClean="0">
                <a:solidFill>
                  <a:srgbClr val="FF0066"/>
                </a:solidFill>
              </a:rPr>
              <a:t>associativity</a:t>
            </a:r>
            <a:r>
              <a:rPr lang="en-US" i="1" dirty="0" smtClean="0">
                <a:solidFill>
                  <a:srgbClr val="0000FF"/>
                </a:solidFill>
              </a:rPr>
              <a:t>!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83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Implementing locks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on parallel machines</a:t>
            </a:r>
          </a:p>
          <a:p>
            <a:pPr lvl="1"/>
            <a:r>
              <a:rPr lang="en-US" dirty="0" smtClean="0"/>
              <a:t>parallel applications often prefer </a:t>
            </a:r>
            <a:r>
              <a:rPr lang="en-US" dirty="0" smtClean="0">
                <a:solidFill>
                  <a:srgbClr val="FF0066"/>
                </a:solidFill>
              </a:rPr>
              <a:t>spin-waiting</a:t>
            </a:r>
            <a:r>
              <a:rPr lang="en-US" dirty="0" smtClean="0"/>
              <a:t> (carefully!) to yielding</a:t>
            </a:r>
          </a:p>
          <a:p>
            <a:pPr lvl="1"/>
            <a:r>
              <a:rPr lang="en-US" dirty="0" smtClean="0"/>
              <a:t>BUT naïve spin-waiting can result in </a:t>
            </a:r>
            <a:r>
              <a:rPr lang="en-US" dirty="0" smtClean="0">
                <a:solidFill>
                  <a:srgbClr val="0000FF"/>
                </a:solidFill>
              </a:rPr>
              <a:t>devastating coherence traffic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Improvements over “test-and-set” locks: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rgbClr val="FF0066"/>
                </a:solidFill>
              </a:rPr>
              <a:t>test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smtClean="0">
                <a:solidFill>
                  <a:srgbClr val="FF0066"/>
                </a:solidFill>
              </a:rPr>
              <a:t>and</a:t>
            </a:r>
            <a:r>
              <a:rPr lang="en-US" dirty="0">
                <a:solidFill>
                  <a:srgbClr val="FF0066"/>
                </a:solidFill>
              </a:rPr>
              <a:t> </a:t>
            </a:r>
            <a:r>
              <a:rPr lang="en-US" dirty="0" smtClean="0">
                <a:solidFill>
                  <a:srgbClr val="FF0066"/>
                </a:solidFill>
              </a:rPr>
              <a:t>test-and-set</a:t>
            </a:r>
            <a:r>
              <a:rPr lang="en-US" dirty="0" smtClean="0"/>
              <a:t>”: spin in caches with read hits</a:t>
            </a:r>
          </a:p>
          <a:p>
            <a:pPr lvl="2"/>
            <a:r>
              <a:rPr lang="en-US" dirty="0" smtClean="0"/>
              <a:t>but still a burst of traffic when lock is released</a:t>
            </a:r>
          </a:p>
          <a:p>
            <a:pPr lvl="2"/>
            <a:r>
              <a:rPr lang="en-US" dirty="0" err="1" smtClean="0"/>
              <a:t>backoff</a:t>
            </a:r>
            <a:r>
              <a:rPr lang="en-US" dirty="0" smtClean="0"/>
              <a:t>: may avoid burst, but what about starvation?</a:t>
            </a:r>
          </a:p>
          <a:p>
            <a:pPr lvl="1"/>
            <a:r>
              <a:rPr lang="en-US" dirty="0" smtClean="0">
                <a:solidFill>
                  <a:srgbClr val="FF0066"/>
                </a:solidFill>
              </a:rPr>
              <a:t>ticket locks</a:t>
            </a:r>
            <a:r>
              <a:rPr lang="en-US" dirty="0" smtClean="0"/>
              <a:t>: FIFO order</a:t>
            </a:r>
          </a:p>
          <a:p>
            <a:pPr lvl="1"/>
            <a:r>
              <a:rPr lang="en-US" dirty="0" smtClean="0">
                <a:solidFill>
                  <a:srgbClr val="FF0066"/>
                </a:solidFill>
              </a:rPr>
              <a:t>queuing locks</a:t>
            </a:r>
            <a:r>
              <a:rPr lang="en-US" dirty="0" smtClean="0"/>
              <a:t>: O(1) traffic (array or list based)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Transactional Memory:</a:t>
            </a:r>
          </a:p>
          <a:p>
            <a:pPr lvl="1"/>
            <a:r>
              <a:rPr lang="en-US" dirty="0" smtClean="0"/>
              <a:t>e.g., Intel’s TSX instructions</a:t>
            </a:r>
          </a:p>
          <a:p>
            <a:pPr lvl="1"/>
            <a:r>
              <a:rPr lang="en-US" dirty="0" smtClean="0"/>
              <a:t>enables atomic sequences involving multiple memory locations</a:t>
            </a:r>
          </a:p>
          <a:p>
            <a:pPr lvl="2"/>
            <a:r>
              <a:rPr lang="en-US" dirty="0"/>
              <a:t>(</a:t>
            </a:r>
            <a:r>
              <a:rPr lang="en-US" dirty="0" smtClean="0"/>
              <a:t>think “handful” of locations, not a huge number)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436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Locks (Even Ones that Scale Well)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0000FF"/>
                </a:solidFill>
              </a:rPr>
              <a:t>Functionality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locks have their own addresses</a:t>
            </a:r>
          </a:p>
          <a:p>
            <a:pPr lvl="2"/>
            <a:r>
              <a:rPr lang="en-US" dirty="0" smtClean="0"/>
              <a:t>separate from the data that they protect</a:t>
            </a:r>
          </a:p>
          <a:p>
            <a:pPr lvl="1"/>
            <a:r>
              <a:rPr lang="en-US" dirty="0" smtClean="0"/>
              <a:t>mapping between locks and protected data is not explicit</a:t>
            </a:r>
          </a:p>
          <a:p>
            <a:pPr lvl="2"/>
            <a:r>
              <a:rPr lang="en-US" dirty="0" smtClean="0"/>
              <a:t>usually only exists in programmer’s head</a:t>
            </a:r>
          </a:p>
          <a:p>
            <a:pPr lvl="1"/>
            <a:r>
              <a:rPr lang="en-US" dirty="0" smtClean="0"/>
              <a:t>locks are </a:t>
            </a:r>
            <a:r>
              <a:rPr lang="en-US" i="1" dirty="0" smtClean="0">
                <a:solidFill>
                  <a:srgbClr val="0000FF"/>
                </a:solidFill>
              </a:rPr>
              <a:t>not </a:t>
            </a:r>
            <a:r>
              <a:rPr lang="en-US" i="1" dirty="0" err="1" smtClean="0">
                <a:solidFill>
                  <a:srgbClr val="0000FF"/>
                </a:solidFill>
              </a:rPr>
              <a:t>composable</a:t>
            </a:r>
            <a:endParaRPr lang="en-US" i="1" dirty="0" smtClean="0">
              <a:solidFill>
                <a:srgbClr val="0000FF"/>
              </a:solidFill>
            </a:endParaRPr>
          </a:p>
          <a:p>
            <a:pPr lvl="2"/>
            <a:r>
              <a:rPr lang="en-US" dirty="0" smtClean="0"/>
              <a:t>concurrent threads often need to know locking behavior to avoid breaking code</a:t>
            </a:r>
          </a:p>
          <a:p>
            <a:pPr lvl="3"/>
            <a:r>
              <a:rPr lang="en-US" dirty="0" smtClean="0"/>
              <a:t>in contrast with usual modular code encapsulation in single-threaded code</a:t>
            </a:r>
          </a:p>
          <a:p>
            <a:pPr lvl="2"/>
            <a:r>
              <a:rPr lang="en-US" dirty="0" smtClean="0"/>
              <a:t>e.g., stack modules with abstract push/pop operations:</a:t>
            </a:r>
          </a:p>
          <a:p>
            <a:pPr lvl="3"/>
            <a:r>
              <a:rPr lang="en-US" dirty="0" smtClean="0"/>
              <a:t>moving item from one stack to another requires exposing locking mechanism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u="sng" dirty="0" smtClean="0">
                <a:solidFill>
                  <a:srgbClr val="0000FF"/>
                </a:solidFill>
              </a:rPr>
              <a:t>Performance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locks are a </a:t>
            </a:r>
            <a:r>
              <a:rPr lang="en-US" i="1" dirty="0" smtClean="0">
                <a:solidFill>
                  <a:srgbClr val="FF0066"/>
                </a:solidFill>
              </a:rPr>
              <a:t>pessimistic</a:t>
            </a:r>
            <a:r>
              <a:rPr lang="en-US" dirty="0" smtClean="0"/>
              <a:t> way to achieve mutual exclusion</a:t>
            </a:r>
          </a:p>
          <a:p>
            <a:pPr lvl="2"/>
            <a:r>
              <a:rPr lang="en-US" dirty="0" smtClean="0"/>
              <a:t>need to get permission first, before starting the critical section code</a:t>
            </a:r>
          </a:p>
          <a:p>
            <a:pPr lvl="1"/>
            <a:r>
              <a:rPr lang="en-US" dirty="0" smtClean="0"/>
              <a:t>if a collision is unlikely, a more </a:t>
            </a:r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smtClean="0"/>
              <a:t>approach may perform better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652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 of Transactional Memory (TM)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Hardware TM</a:t>
            </a:r>
            <a:r>
              <a:rPr lang="en-US" dirty="0"/>
              <a:t> (HTM)</a:t>
            </a:r>
          </a:p>
          <a:p>
            <a:pPr lvl="1"/>
            <a:r>
              <a:rPr lang="en-US" dirty="0"/>
              <a:t>Changes to computer system and </a:t>
            </a:r>
            <a:r>
              <a:rPr lang="en-US" dirty="0" smtClean="0"/>
              <a:t>ISA:</a:t>
            </a:r>
            <a:endParaRPr lang="en-US" dirty="0"/>
          </a:p>
          <a:p>
            <a:pPr lvl="2"/>
            <a:r>
              <a:rPr lang="en-US" dirty="0" smtClean="0"/>
              <a:t>extend </a:t>
            </a:r>
            <a:r>
              <a:rPr lang="en-US" dirty="0"/>
              <a:t>caches to buffer </a:t>
            </a:r>
            <a:r>
              <a:rPr lang="en-US" dirty="0" smtClean="0"/>
              <a:t>writes</a:t>
            </a:r>
          </a:p>
          <a:p>
            <a:pPr lvl="2"/>
            <a:r>
              <a:rPr lang="en-US" dirty="0" smtClean="0"/>
              <a:t>extended </a:t>
            </a:r>
            <a:r>
              <a:rPr lang="en-US" dirty="0"/>
              <a:t>coherence protocol to track </a:t>
            </a:r>
            <a:r>
              <a:rPr lang="en-US" dirty="0" smtClean="0"/>
              <a:t>conflicts</a:t>
            </a:r>
          </a:p>
          <a:p>
            <a:pPr lvl="2"/>
            <a:r>
              <a:rPr lang="en-US" dirty="0" smtClean="0"/>
              <a:t>special </a:t>
            </a:r>
            <a:r>
              <a:rPr lang="en-US" dirty="0"/>
              <a:t>transaction instructions</a:t>
            </a:r>
          </a:p>
          <a:p>
            <a:pPr lvl="1"/>
            <a:r>
              <a:rPr lang="en-US" dirty="0"/>
              <a:t>Support for limited number of memory locations</a:t>
            </a:r>
          </a:p>
          <a:p>
            <a:r>
              <a:rPr lang="en-US" dirty="0">
                <a:solidFill>
                  <a:srgbClr val="0000FF"/>
                </a:solidFill>
              </a:rPr>
              <a:t>Software TM</a:t>
            </a:r>
            <a:r>
              <a:rPr lang="en-US" dirty="0"/>
              <a:t> (STM)</a:t>
            </a:r>
          </a:p>
          <a:p>
            <a:pPr lvl="1"/>
            <a:r>
              <a:rPr lang="en-US" dirty="0"/>
              <a:t>Language runtime (or library) + extensions to specify transaction</a:t>
            </a:r>
          </a:p>
          <a:p>
            <a:pPr lvl="1"/>
            <a:r>
              <a:rPr lang="en-US" dirty="0"/>
              <a:t>Exploit current commodity hardware (multicores)</a:t>
            </a:r>
          </a:p>
          <a:p>
            <a:pPr lvl="1"/>
            <a:r>
              <a:rPr lang="en-US" dirty="0"/>
              <a:t>Get experience with transactional programming model</a:t>
            </a:r>
          </a:p>
          <a:p>
            <a:pPr lvl="1"/>
            <a:r>
              <a:rPr lang="en-US" dirty="0"/>
              <a:t>Java: DSTM (</a:t>
            </a:r>
            <a:r>
              <a:rPr lang="en-US" dirty="0" err="1"/>
              <a:t>Marathe</a:t>
            </a:r>
            <a:r>
              <a:rPr lang="en-US" dirty="0"/>
              <a:t> et al.), ASTM (</a:t>
            </a:r>
            <a:r>
              <a:rPr lang="en-US" dirty="0" err="1"/>
              <a:t>Herlihy</a:t>
            </a:r>
            <a:r>
              <a:rPr lang="en-US" dirty="0"/>
              <a:t> et al.)</a:t>
            </a:r>
          </a:p>
          <a:p>
            <a:pPr lvl="1"/>
            <a:r>
              <a:rPr lang="en-US" dirty="0"/>
              <a:t>C/C++: </a:t>
            </a:r>
            <a:r>
              <a:rPr lang="en-US" dirty="0" err="1"/>
              <a:t>McRT</a:t>
            </a:r>
            <a:r>
              <a:rPr lang="en-US" dirty="0"/>
              <a:t>-STM (</a:t>
            </a:r>
            <a:r>
              <a:rPr lang="en-US" dirty="0" err="1"/>
              <a:t>Saha</a:t>
            </a:r>
            <a:r>
              <a:rPr lang="en-US" dirty="0"/>
              <a:t> et al.), TL2 (Dice et al.), RSTM</a:t>
            </a:r>
          </a:p>
          <a:p>
            <a:r>
              <a:rPr lang="en-US" dirty="0">
                <a:solidFill>
                  <a:srgbClr val="0000FF"/>
                </a:solidFill>
              </a:rPr>
              <a:t>Hybrid TM</a:t>
            </a:r>
            <a:r>
              <a:rPr lang="en-US" dirty="0"/>
              <a:t> (</a:t>
            </a:r>
            <a:r>
              <a:rPr lang="en-US" dirty="0" err="1"/>
              <a:t>HyTM</a:t>
            </a:r>
            <a:r>
              <a:rPr lang="en-US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97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Intel’s Transactional Synchronization Extensions </a:t>
            </a:r>
            <a:r>
              <a:rPr lang="en-US" smtClean="0"/>
              <a:t>(TSX)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800599"/>
          </a:xfrm>
        </p:spPr>
        <p:txBody>
          <a:bodyPr/>
          <a:lstStyle/>
          <a:p>
            <a:r>
              <a:rPr lang="en-US" b="1" u="sng" dirty="0" smtClean="0">
                <a:solidFill>
                  <a:srgbClr val="0000FF"/>
                </a:solidFill>
              </a:rPr>
              <a:t>Hardware Lock Elision (HLE)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rgbClr val="FF0066"/>
                </a:solidFill>
              </a:rPr>
              <a:t>XACQUIRE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smtClean="0"/>
              <a:t>/ </a:t>
            </a:r>
            <a:r>
              <a:rPr lang="en-US" b="1" dirty="0" smtClean="0">
                <a:solidFill>
                  <a:srgbClr val="FF0066"/>
                </a:solidFill>
              </a:rPr>
              <a:t>XRELEASE</a:t>
            </a:r>
          </a:p>
          <a:p>
            <a:pPr lvl="1"/>
            <a:r>
              <a:rPr lang="en-US" dirty="0" smtClean="0"/>
              <a:t>Software uses legacy-compatible hints to identify critical section</a:t>
            </a:r>
          </a:p>
          <a:p>
            <a:pPr lvl="2"/>
            <a:r>
              <a:rPr lang="en-US" dirty="0" smtClean="0"/>
              <a:t>hints are ignored on hardware without TSX</a:t>
            </a:r>
          </a:p>
          <a:p>
            <a:pPr lvl="1"/>
            <a:r>
              <a:rPr lang="en-US" dirty="0" smtClean="0"/>
              <a:t>Hardware support to execute </a:t>
            </a:r>
            <a:r>
              <a:rPr lang="en-US" dirty="0" err="1" smtClean="0"/>
              <a:t>transactionally</a:t>
            </a:r>
            <a:r>
              <a:rPr lang="en-US" dirty="0" smtClean="0"/>
              <a:t> without acquiring lock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Abort causes a re-execution without elision</a:t>
            </a:r>
          </a:p>
          <a:p>
            <a:pPr lvl="1"/>
            <a:r>
              <a:rPr lang="en-US" dirty="0" smtClean="0"/>
              <a:t>Hardware manages all architectural state</a:t>
            </a:r>
          </a:p>
          <a:p>
            <a:r>
              <a:rPr lang="en-US" b="1" u="sng" dirty="0" smtClean="0">
                <a:solidFill>
                  <a:srgbClr val="0000FF"/>
                </a:solidFill>
              </a:rPr>
              <a:t>Restricted Transactional Memory (RTM)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rgbClr val="FF0066"/>
                </a:solidFill>
              </a:rPr>
              <a:t>XBEGIN</a:t>
            </a:r>
            <a:r>
              <a:rPr lang="en-US" dirty="0" smtClean="0">
                <a:solidFill>
                  <a:srgbClr val="FF0066"/>
                </a:solidFill>
              </a:rPr>
              <a:t> </a:t>
            </a:r>
            <a:r>
              <a:rPr lang="en-US" dirty="0" smtClean="0"/>
              <a:t>/ </a:t>
            </a:r>
            <a:r>
              <a:rPr lang="en-US" b="1" dirty="0" smtClean="0">
                <a:solidFill>
                  <a:srgbClr val="FF0066"/>
                </a:solidFill>
              </a:rPr>
              <a:t>XEND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oftware uses new instructions to specify critical sections</a:t>
            </a:r>
          </a:p>
          <a:p>
            <a:pPr lvl="1"/>
            <a:r>
              <a:rPr lang="en-US" dirty="0" smtClean="0"/>
              <a:t>Similar to HLE, but flexible interface for software to do lock elision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Abort transfers control to target specified by XBEGIN operand</a:t>
            </a:r>
          </a:p>
          <a:p>
            <a:pPr lvl="1"/>
            <a:r>
              <a:rPr lang="en-US" dirty="0" smtClean="0"/>
              <a:t>Abort information returned in a general purpose register (%</a:t>
            </a:r>
            <a:r>
              <a:rPr lang="en-US" dirty="0" err="1" smtClean="0"/>
              <a:t>eax</a:t>
            </a:r>
            <a:r>
              <a:rPr lang="en-US" dirty="0" smtClean="0"/>
              <a:t>)</a:t>
            </a:r>
          </a:p>
          <a:p>
            <a:r>
              <a:rPr lang="en-US" b="1" u="sng" dirty="0" smtClean="0">
                <a:solidFill>
                  <a:srgbClr val="0000FF"/>
                </a:solidFill>
              </a:rPr>
              <a:t>Additional instructions:</a:t>
            </a:r>
            <a:r>
              <a:rPr lang="en-US" b="1" dirty="0" smtClean="0">
                <a:solidFill>
                  <a:srgbClr val="FF0066"/>
                </a:solidFill>
              </a:rPr>
              <a:t> 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FF0066"/>
                </a:solidFill>
              </a:rPr>
              <a:t>XABORT</a:t>
            </a:r>
            <a:r>
              <a:rPr lang="en-US" dirty="0" smtClean="0">
                <a:solidFill>
                  <a:srgbClr val="000000"/>
                </a:solidFill>
              </a:rPr>
              <a:t>: explicitly abort current transaction</a:t>
            </a:r>
          </a:p>
          <a:p>
            <a:pPr lvl="1"/>
            <a:r>
              <a:rPr lang="en-US" b="1" dirty="0" smtClean="0">
                <a:solidFill>
                  <a:srgbClr val="FF0066"/>
                </a:solidFill>
              </a:rPr>
              <a:t>XTEST</a:t>
            </a:r>
            <a:r>
              <a:rPr lang="en-US" dirty="0" smtClean="0"/>
              <a:t>: returns whether processor is executing a transactional region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5867400"/>
            <a:ext cx="55835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Source: Ravi </a:t>
            </a:r>
            <a:r>
              <a:rPr lang="en-US" sz="1100" i="1" dirty="0" err="1" smtClean="0"/>
              <a:t>Rajwar</a:t>
            </a:r>
            <a:r>
              <a:rPr lang="en-US" sz="1100" i="1" dirty="0" smtClean="0"/>
              <a:t>, Martin Dixon, “Intel Transactional Synchronization Extensions”, IDF 2012.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350883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05401"/>
            <a:ext cx="8229600" cy="990600"/>
          </a:xfrm>
        </p:spPr>
        <p:txBody>
          <a:bodyPr/>
          <a:lstStyle/>
          <a:p>
            <a:r>
              <a:rPr lang="en-US" dirty="0" smtClean="0"/>
              <a:t>Compatible with legacy code and processors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3418" y="1397675"/>
            <a:ext cx="3262782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mov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eax</a:t>
            </a:r>
            <a:r>
              <a:rPr lang="en-US" sz="1400" b="1" dirty="0" smtClean="0">
                <a:latin typeface="Courier New"/>
                <a:cs typeface="Courier New"/>
              </a:rPr>
              <a:t>, 1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Try:	lock </a:t>
            </a:r>
            <a:r>
              <a:rPr lang="en-US" sz="1400" b="1" dirty="0" err="1" smtClean="0">
                <a:latin typeface="Courier New"/>
                <a:cs typeface="Courier New"/>
              </a:rPr>
              <a:t>xchg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</a:t>
            </a:r>
            <a:r>
              <a:rPr lang="en-US" sz="1400" b="1" dirty="0" err="1" smtClean="0">
                <a:latin typeface="Courier New"/>
                <a:cs typeface="Courier New"/>
              </a:rPr>
              <a:t>eax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cmp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eax</a:t>
            </a:r>
            <a:r>
              <a:rPr lang="en-US" sz="1400" b="1" dirty="0" smtClean="0">
                <a:latin typeface="Courier New"/>
                <a:cs typeface="Courier New"/>
              </a:rPr>
              <a:t>, 0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jz</a:t>
            </a:r>
            <a:r>
              <a:rPr lang="en-US" sz="1400" b="1" dirty="0" smtClean="0">
                <a:latin typeface="Courier New"/>
                <a:cs typeface="Courier New"/>
              </a:rPr>
              <a:t> Success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Spin:	pause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cmp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1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jz</a:t>
            </a:r>
            <a:r>
              <a:rPr lang="en-US" sz="1400" b="1" dirty="0" smtClean="0">
                <a:latin typeface="Courier New"/>
                <a:cs typeface="Courier New"/>
              </a:rPr>
              <a:t> Spin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jmp</a:t>
            </a:r>
            <a:r>
              <a:rPr lang="en-US" sz="1400" b="1" dirty="0" smtClean="0">
                <a:latin typeface="Courier New"/>
                <a:cs typeface="Courier New"/>
              </a:rPr>
              <a:t> Try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Success:	…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990" y="990600"/>
            <a:ext cx="2770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acquire_lock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(&amp;</a:t>
            </a:r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):</a:t>
            </a:r>
            <a:endParaRPr lang="en-US" sz="1600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990" y="3733800"/>
            <a:ext cx="27704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release_lock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(&amp;</a:t>
            </a:r>
            <a:r>
              <a:rPr lang="en-US" sz="16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):</a:t>
            </a:r>
            <a:endParaRPr lang="en-US" sz="1600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4114800"/>
            <a:ext cx="327660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mov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1394698"/>
            <a:ext cx="4232436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mov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eax</a:t>
            </a:r>
            <a:r>
              <a:rPr lang="en-US" sz="1400" b="1" dirty="0" smtClean="0">
                <a:latin typeface="Courier New"/>
                <a:cs typeface="Courier New"/>
              </a:rPr>
              <a:t>, 1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Try:	</a:t>
            </a:r>
            <a:r>
              <a:rPr lang="en-US" sz="14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xacquire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lock </a:t>
            </a:r>
            <a:r>
              <a:rPr lang="en-US" sz="1400" b="1" dirty="0" err="1" smtClean="0">
                <a:latin typeface="Courier New"/>
                <a:cs typeface="Courier New"/>
              </a:rPr>
              <a:t>xchg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</a:t>
            </a:r>
            <a:r>
              <a:rPr lang="en-US" sz="1400" b="1" dirty="0" err="1" smtClean="0">
                <a:latin typeface="Courier New"/>
                <a:cs typeface="Courier New"/>
              </a:rPr>
              <a:t>eax</a:t>
            </a:r>
            <a:endParaRPr lang="en-US" sz="1400" b="1" dirty="0" smtClean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cmp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eax</a:t>
            </a:r>
            <a:r>
              <a:rPr lang="en-US" sz="1400" b="1" dirty="0" smtClean="0">
                <a:latin typeface="Courier New"/>
                <a:cs typeface="Courier New"/>
              </a:rPr>
              <a:t>, 0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jz</a:t>
            </a:r>
            <a:r>
              <a:rPr lang="en-US" sz="1400" b="1" dirty="0" smtClean="0">
                <a:latin typeface="Courier New"/>
                <a:cs typeface="Courier New"/>
              </a:rPr>
              <a:t> Success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Spin:	pause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cmp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1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jz</a:t>
            </a:r>
            <a:r>
              <a:rPr lang="en-US" sz="1400" b="1" dirty="0" smtClean="0">
                <a:latin typeface="Courier New"/>
                <a:cs typeface="Courier New"/>
              </a:rPr>
              <a:t> Spin</a:t>
            </a:r>
          </a:p>
          <a:p>
            <a:r>
              <a:rPr lang="en-US" sz="1400" b="1" dirty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latin typeface="Courier New"/>
                <a:cs typeface="Courier New"/>
              </a:rPr>
              <a:t>jmp</a:t>
            </a:r>
            <a:r>
              <a:rPr lang="en-US" sz="1400" b="1" dirty="0" smtClean="0">
                <a:latin typeface="Courier New"/>
                <a:cs typeface="Courier New"/>
              </a:rPr>
              <a:t> Try</a:t>
            </a:r>
          </a:p>
          <a:p>
            <a:r>
              <a:rPr lang="en-US" sz="1400" b="1" dirty="0" smtClean="0">
                <a:latin typeface="Courier New"/>
                <a:cs typeface="Courier New"/>
              </a:rPr>
              <a:t>Success:	…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4111823"/>
            <a:ext cx="365760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urier New"/>
                <a:cs typeface="Courier New"/>
              </a:rPr>
              <a:t>	</a:t>
            </a:r>
            <a:r>
              <a:rPr lang="en-US" sz="14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xrelease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latin typeface="Courier New"/>
                <a:cs typeface="Courier New"/>
              </a:rPr>
              <a:t>mov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mutex</a:t>
            </a:r>
            <a:r>
              <a:rPr lang="en-US" sz="1400" b="1" dirty="0" smtClean="0">
                <a:latin typeface="Courier New"/>
                <a:cs typeface="Courier New"/>
              </a:rPr>
              <a:t>, 0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962400" y="2286000"/>
            <a:ext cx="457200" cy="0"/>
          </a:xfrm>
          <a:prstGeom prst="straightConnector1">
            <a:avLst/>
          </a:prstGeom>
          <a:ln w="57150"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962400" y="4267200"/>
            <a:ext cx="457200" cy="0"/>
          </a:xfrm>
          <a:prstGeom prst="straightConnector1">
            <a:avLst/>
          </a:prstGeom>
          <a:ln w="57150">
            <a:solidFill>
              <a:srgbClr val="FF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05600" y="914400"/>
            <a:ext cx="2069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Enter HLE execution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6477000" y="1295400"/>
            <a:ext cx="1143000" cy="4572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553200" y="3657600"/>
            <a:ext cx="2306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Commit HLE execution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6400800" y="3962400"/>
            <a:ext cx="609600" cy="22860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447800" y="5867400"/>
            <a:ext cx="55835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Source: Ravi </a:t>
            </a:r>
            <a:r>
              <a:rPr lang="en-US" sz="1100" i="1" dirty="0" err="1" smtClean="0"/>
              <a:t>Rajwar</a:t>
            </a:r>
            <a:r>
              <a:rPr lang="en-US" sz="1100" i="1" dirty="0" smtClean="0"/>
              <a:t>, Martin Dixon, “Intel Transactional Synchronization Extensions”, IDF 2012.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3618562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Using </a:t>
            </a:r>
            <a:r>
              <a:rPr lang="en-US" b="1" dirty="0" err="1" smtClean="0">
                <a:latin typeface="Courier New"/>
                <a:cs typeface="Courier New"/>
              </a:rPr>
              <a:t>xchg</a:t>
            </a:r>
            <a:r>
              <a:rPr lang="en-US" dirty="0" smtClean="0"/>
              <a:t> to Implement a 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Initialization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>
                <a:latin typeface="Courier New"/>
                <a:cs typeface="Courier New"/>
              </a:rPr>
              <a:t>	</a:t>
            </a:r>
            <a:r>
              <a:rPr lang="en-US" b="1" dirty="0" err="1" smtClean="0">
                <a:latin typeface="Courier New"/>
                <a:cs typeface="Courier New"/>
              </a:rPr>
              <a:t>int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= </a:t>
            </a:r>
            <a:r>
              <a:rPr lang="en-US" b="1" dirty="0" smtClean="0">
                <a:solidFill>
                  <a:srgbClr val="FF0066"/>
                </a:solidFill>
                <a:latin typeface="Courier New"/>
                <a:cs typeface="Courier New"/>
              </a:rPr>
              <a:t>1</a:t>
            </a:r>
            <a:r>
              <a:rPr lang="en-US" b="1" dirty="0" smtClean="0">
                <a:latin typeface="Courier New"/>
                <a:cs typeface="Courier New"/>
              </a:rPr>
              <a:t>;     </a:t>
            </a:r>
            <a:r>
              <a:rPr lang="en-US" i="1" dirty="0" smtClean="0">
                <a:latin typeface="+mj-lt"/>
                <a:cs typeface="Courier New"/>
              </a:rPr>
              <a:t>// initially available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u="sng" dirty="0" smtClean="0"/>
              <a:t>Grabbing the lock: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T</a:t>
            </a:r>
            <a:r>
              <a:rPr lang="en-US" dirty="0" smtClean="0"/>
              <a:t>ry-lock” version: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err="1">
                <a:latin typeface="Courier New"/>
                <a:cs typeface="Courier New"/>
              </a:rPr>
              <a:t>i_won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b="1" dirty="0">
                <a:latin typeface="Courier New"/>
                <a:cs typeface="Courier New"/>
              </a:rPr>
              <a:t>(&amp;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>
                <a:solidFill>
                  <a:srgbClr val="FF0066"/>
                </a:solidFill>
                <a:latin typeface="Courier New"/>
                <a:cs typeface="Courier New"/>
              </a:rPr>
              <a:t>0</a:t>
            </a:r>
            <a:r>
              <a:rPr lang="en-US" b="1" dirty="0">
                <a:latin typeface="Courier New"/>
                <a:cs typeface="Courier New"/>
              </a:rPr>
              <a:t>);  </a:t>
            </a:r>
            <a:r>
              <a:rPr lang="en-US" i="1" dirty="0" smtClean="0">
                <a:latin typeface="+mn-lt"/>
                <a:cs typeface="Courier New"/>
              </a:rPr>
              <a:t>// unavailable after this</a:t>
            </a:r>
            <a:endParaRPr lang="en-US" i="1" dirty="0">
              <a:latin typeface="+mn-lt"/>
              <a:cs typeface="Courier New"/>
            </a:endParaRPr>
          </a:p>
          <a:p>
            <a:endParaRPr lang="en-US" dirty="0"/>
          </a:p>
          <a:p>
            <a:pPr lvl="1"/>
            <a:r>
              <a:rPr lang="en-US" dirty="0" smtClean="0"/>
              <a:t>Spin-wait version:</a:t>
            </a:r>
            <a:endParaRPr lang="en-US" dirty="0">
              <a:latin typeface="+mn-lt"/>
              <a:cs typeface="Courier New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while (!</a:t>
            </a:r>
            <a:r>
              <a:rPr lang="en-US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b="1" dirty="0" smtClean="0">
                <a:latin typeface="Courier New"/>
                <a:cs typeface="Courier New"/>
              </a:rPr>
              <a:t>(&amp;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smtClean="0">
                <a:solidFill>
                  <a:srgbClr val="FF0066"/>
                </a:solidFill>
                <a:latin typeface="Courier New"/>
                <a:cs typeface="Courier New"/>
              </a:rPr>
              <a:t>0</a:t>
            </a:r>
            <a:r>
              <a:rPr lang="en-US" b="1" dirty="0" smtClean="0">
                <a:latin typeface="Courier New"/>
                <a:cs typeface="Courier New"/>
              </a:rPr>
              <a:t>)  </a:t>
            </a:r>
            <a:r>
              <a:rPr lang="en-US" i="1" dirty="0" smtClean="0">
                <a:cs typeface="Courier New"/>
              </a:rPr>
              <a:t> </a:t>
            </a:r>
            <a:r>
              <a:rPr lang="en-US" i="1" dirty="0">
                <a:cs typeface="Courier New"/>
              </a:rPr>
              <a:t>// </a:t>
            </a:r>
            <a:r>
              <a:rPr lang="en-US" i="1" dirty="0" smtClean="0">
                <a:cs typeface="Courier New"/>
              </a:rPr>
              <a:t>unavailable after this</a:t>
            </a:r>
            <a:endParaRPr lang="en-US" i="1" dirty="0" smtClean="0">
              <a:latin typeface="+mn-lt"/>
              <a:cs typeface="Courier New"/>
            </a:endParaRP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	 </a:t>
            </a:r>
            <a:r>
              <a:rPr lang="en-US" b="1" dirty="0" smtClean="0">
                <a:latin typeface="Courier New"/>
                <a:cs typeface="Courier New"/>
              </a:rPr>
              <a:t>  continue;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u="sng" dirty="0" smtClean="0"/>
              <a:t>Unlock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b="1" dirty="0" smtClean="0">
                <a:latin typeface="Courier New"/>
                <a:cs typeface="Courier New"/>
              </a:rPr>
              <a:t>(&amp;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smtClean="0">
                <a:solidFill>
                  <a:srgbClr val="FF0066"/>
                </a:solidFill>
                <a:latin typeface="Courier New"/>
                <a:cs typeface="Courier New"/>
              </a:rPr>
              <a:t>1</a:t>
            </a:r>
            <a:r>
              <a:rPr lang="en-US" b="1" dirty="0" smtClean="0">
                <a:latin typeface="Courier New"/>
                <a:cs typeface="Courier New"/>
              </a:rPr>
              <a:t>);   </a:t>
            </a:r>
            <a:r>
              <a:rPr lang="en-US" i="1" dirty="0" smtClean="0"/>
              <a:t>// make lock available again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9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TSX Usage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in all x86 modes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Some instructions and events may cause aborts</a:t>
            </a:r>
          </a:p>
          <a:p>
            <a:pPr lvl="1"/>
            <a:r>
              <a:rPr lang="en-US" dirty="0" smtClean="0"/>
              <a:t>uncommon instructions, interrupts, faults, etc.</a:t>
            </a:r>
          </a:p>
          <a:p>
            <a:pPr lvl="1"/>
            <a:r>
              <a:rPr lang="en-US" dirty="0" smtClean="0"/>
              <a:t>always functionally safe to use any instruction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Software must provide a non-transactional path</a:t>
            </a:r>
          </a:p>
          <a:p>
            <a:pPr lvl="1"/>
            <a:r>
              <a:rPr lang="en-US" dirty="0" smtClean="0">
                <a:solidFill>
                  <a:srgbClr val="FF0066"/>
                </a:solidFill>
              </a:rPr>
              <a:t>HLE</a:t>
            </a:r>
            <a:r>
              <a:rPr lang="en-US" dirty="0" smtClean="0"/>
              <a:t>: same software code path executed without elision</a:t>
            </a:r>
          </a:p>
          <a:p>
            <a:pPr lvl="1"/>
            <a:r>
              <a:rPr lang="en-US" dirty="0" smtClean="0">
                <a:solidFill>
                  <a:srgbClr val="FF0066"/>
                </a:solidFill>
              </a:rPr>
              <a:t>RTM</a:t>
            </a:r>
            <a:r>
              <a:rPr lang="en-US" dirty="0" smtClean="0"/>
              <a:t>: software fallback handler must provide alternate path</a:t>
            </a:r>
          </a:p>
          <a:p>
            <a:pPr lvl="1"/>
            <a:endParaRPr lang="en-US" dirty="0"/>
          </a:p>
          <a:p>
            <a:r>
              <a:rPr lang="en-US" dirty="0" smtClean="0"/>
              <a:t>Designed for typical lock elision usage</a:t>
            </a:r>
          </a:p>
          <a:p>
            <a:pPr lvl="1"/>
            <a:r>
              <a:rPr lang="en-US" dirty="0" smtClean="0"/>
              <a:t>not necessarily for full-blown transactional programming</a:t>
            </a:r>
          </a:p>
          <a:p>
            <a:pPr lvl="2"/>
            <a:r>
              <a:rPr lang="en-US" dirty="0" smtClean="0"/>
              <a:t>(hence the “Restricted” part in “Restricted Transactional Memory”)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39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much data can you access inside a TSX transaction?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Buffering memory writes:</a:t>
            </a:r>
          </a:p>
          <a:p>
            <a:pPr lvl="1"/>
            <a:r>
              <a:rPr lang="en-US" dirty="0" smtClean="0"/>
              <a:t>Hardware uses L1 cache to buffer transactional writes</a:t>
            </a:r>
          </a:p>
          <a:p>
            <a:pPr lvl="2"/>
            <a:r>
              <a:rPr lang="en-US" dirty="0" smtClean="0"/>
              <a:t>writes not visible to other threads until after commit</a:t>
            </a:r>
          </a:p>
          <a:p>
            <a:pPr lvl="2"/>
            <a:r>
              <a:rPr lang="en-US" dirty="0" smtClean="0"/>
              <a:t>eviction of </a:t>
            </a:r>
            <a:r>
              <a:rPr lang="en-US" dirty="0" err="1" smtClean="0"/>
              <a:t>transactionally</a:t>
            </a:r>
            <a:r>
              <a:rPr lang="en-US" dirty="0" smtClean="0"/>
              <a:t> written line causes abort</a:t>
            </a:r>
          </a:p>
          <a:p>
            <a:pPr lvl="1"/>
            <a:r>
              <a:rPr lang="en-US" dirty="0" smtClean="0"/>
              <a:t>Buffering at cache line granularity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Sufficient buffering for “typical” critical sections</a:t>
            </a:r>
          </a:p>
          <a:p>
            <a:pPr lvl="1"/>
            <a:r>
              <a:rPr lang="en-US" dirty="0" smtClean="0"/>
              <a:t>Cache associativity can occasionally be a limit</a:t>
            </a:r>
          </a:p>
          <a:p>
            <a:pPr lvl="1"/>
            <a:r>
              <a:rPr lang="en-US" dirty="0" smtClean="0"/>
              <a:t>Software always provides fallback path in case of aborts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22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TSX: Hardware Automatically Detects Conflicting Accesses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memory read and write addresses for conflict checking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Tracked at cache line granularity</a:t>
            </a:r>
            <a:r>
              <a:rPr lang="en-US" dirty="0" smtClean="0"/>
              <a:t> using physical address</a:t>
            </a:r>
          </a:p>
          <a:p>
            <a:pPr lvl="1"/>
            <a:r>
              <a:rPr lang="en-US" dirty="0" smtClean="0"/>
              <a:t>L1 cache tracks addresses </a:t>
            </a:r>
            <a:r>
              <a:rPr lang="en-US" dirty="0" smtClean="0">
                <a:solidFill>
                  <a:srgbClr val="FF0066"/>
                </a:solidFill>
              </a:rPr>
              <a:t>written to</a:t>
            </a:r>
            <a:r>
              <a:rPr lang="en-US" dirty="0" smtClean="0"/>
              <a:t> in transactional region</a:t>
            </a:r>
          </a:p>
          <a:p>
            <a:pPr lvl="1"/>
            <a:r>
              <a:rPr lang="en-US" dirty="0" smtClean="0"/>
              <a:t>L1 cache tracks addresses </a:t>
            </a:r>
            <a:r>
              <a:rPr lang="en-US" dirty="0" smtClean="0">
                <a:solidFill>
                  <a:srgbClr val="FF0066"/>
                </a:solidFill>
              </a:rPr>
              <a:t>read from</a:t>
            </a:r>
            <a:r>
              <a:rPr lang="en-US" dirty="0" smtClean="0"/>
              <a:t> in transactional region</a:t>
            </a:r>
          </a:p>
          <a:p>
            <a:pPr lvl="2"/>
            <a:r>
              <a:rPr lang="en-US" dirty="0" smtClean="0"/>
              <a:t>cache may evict address without loss of tracking</a:t>
            </a:r>
          </a:p>
          <a:p>
            <a:pPr lvl="2"/>
            <a:endParaRPr lang="en-US" dirty="0"/>
          </a:p>
          <a:p>
            <a:r>
              <a:rPr lang="en-US" u="sng" dirty="0" smtClean="0">
                <a:solidFill>
                  <a:srgbClr val="0000FF"/>
                </a:solidFill>
              </a:rPr>
              <a:t>Data conflicts:</a:t>
            </a:r>
          </a:p>
          <a:p>
            <a:pPr lvl="1"/>
            <a:r>
              <a:rPr lang="en-US" dirty="0" smtClean="0"/>
              <a:t>Occur if at least one request is doing a write</a:t>
            </a:r>
          </a:p>
          <a:p>
            <a:pPr lvl="1"/>
            <a:r>
              <a:rPr lang="en-US" dirty="0" smtClean="0"/>
              <a:t>Detected at cache line granularity, using cache coherence protocol</a:t>
            </a:r>
          </a:p>
          <a:p>
            <a:pPr lvl="1"/>
            <a:r>
              <a:rPr lang="en-US" dirty="0" smtClean="0"/>
              <a:t>Abort when conflicting access is detected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42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TSX: Abort or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Transactional Abort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ccurs when abort condition is detected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ardware discards all transactional updates</a:t>
            </a:r>
          </a:p>
          <a:p>
            <a:pPr lvl="1"/>
            <a:endParaRPr lang="en-US" dirty="0"/>
          </a:p>
          <a:p>
            <a:r>
              <a:rPr lang="en-US" b="1" dirty="0" smtClean="0">
                <a:solidFill>
                  <a:srgbClr val="0000FF"/>
                </a:solidFill>
              </a:rPr>
              <a:t>Transactional Commit</a:t>
            </a:r>
          </a:p>
          <a:p>
            <a:pPr lvl="1"/>
            <a:r>
              <a:rPr lang="en-US" dirty="0" smtClean="0"/>
              <a:t>Hardware makes transactional updates visible instantaneously</a:t>
            </a:r>
          </a:p>
          <a:p>
            <a:pPr lvl="1"/>
            <a:r>
              <a:rPr lang="en-US" dirty="0" smtClean="0"/>
              <a:t>No cross-thread/core/socket coordination required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45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Transactional Memory (TM)</a:t>
            </a:r>
          </a:p>
        </p:txBody>
      </p:sp>
      <p:sp>
        <p:nvSpPr>
          <p:cNvPr id="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3A89A-C931-4BFD-A9D8-2A7EBD468A6B}" type="datetime4">
              <a:rPr lang="en-US" smtClean="0"/>
              <a:pPr/>
              <a:t>November 16, 2015</a:t>
            </a:fld>
            <a:endParaRPr lang="en-US" dirty="0"/>
          </a:p>
        </p:txBody>
      </p:sp>
      <p:sp>
        <p:nvSpPr>
          <p:cNvPr id="2199555" name="Text Box 3"/>
          <p:cNvSpPr txBox="1">
            <a:spLocks noChangeArrowheads="1"/>
          </p:cNvSpPr>
          <p:nvPr/>
        </p:nvSpPr>
        <p:spPr bwMode="auto">
          <a:xfrm>
            <a:off x="406400" y="1206500"/>
            <a:ext cx="1393825" cy="3048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kumimoji="0" lang="en-US" sz="14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rPr>
              <a:t>Source Code:</a:t>
            </a:r>
          </a:p>
        </p:txBody>
      </p:sp>
      <p:sp>
        <p:nvSpPr>
          <p:cNvPr id="2199556" name="AutoShape 4"/>
          <p:cNvSpPr>
            <a:spLocks noChangeArrowheads="1"/>
          </p:cNvSpPr>
          <p:nvPr/>
        </p:nvSpPr>
        <p:spPr bwMode="auto">
          <a:xfrm>
            <a:off x="330200" y="1587500"/>
            <a:ext cx="3200400" cy="2438400"/>
          </a:xfrm>
          <a:prstGeom prst="foldedCorner">
            <a:avLst>
              <a:gd name="adj" fmla="val 23241"/>
            </a:avLst>
          </a:prstGeom>
          <a:solidFill>
            <a:srgbClr val="DCE6F2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  <a:p>
            <a:pPr algn="l"/>
            <a:r>
              <a:rPr kumimoji="0" lang="en-US" sz="1800">
                <a:solidFill>
                  <a:schemeClr val="accent2"/>
                </a:solidFill>
                <a:latin typeface="Lucida Console" pitchFamily="49" charset="0"/>
                <a:ea typeface="ＭＳ Ｐゴシック" pitchFamily="50" charset="-128"/>
              </a:rPr>
              <a:t>atomic {</a:t>
            </a:r>
          </a:p>
          <a:p>
            <a:pPr algn="l"/>
            <a:r>
              <a:rPr kumimoji="0" lang="en-US" sz="1800">
                <a:solidFill>
                  <a:srgbClr val="0066FF"/>
                </a:solidFill>
                <a:latin typeface="Lucida Console" pitchFamily="49" charset="0"/>
                <a:ea typeface="ＭＳ Ｐゴシック" pitchFamily="50" charset="-128"/>
              </a:rPr>
              <a:t> </a:t>
            </a:r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 access_shared_data();</a:t>
            </a:r>
          </a:p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 ...</a:t>
            </a:r>
          </a:p>
          <a:p>
            <a:pPr algn="l"/>
            <a:r>
              <a:rPr kumimoji="0" lang="en-US" sz="1800">
                <a:solidFill>
                  <a:schemeClr val="accent2"/>
                </a:solidFill>
                <a:latin typeface="Lucida Console" pitchFamily="49" charset="0"/>
                <a:ea typeface="ＭＳ Ｐゴシック" pitchFamily="50" charset="-128"/>
              </a:rPr>
              <a:t>}</a:t>
            </a:r>
          </a:p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</p:txBody>
      </p:sp>
      <p:sp>
        <p:nvSpPr>
          <p:cNvPr id="2199557" name="AutoShape 5"/>
          <p:cNvSpPr>
            <a:spLocks noChangeArrowheads="1"/>
          </p:cNvSpPr>
          <p:nvPr/>
        </p:nvSpPr>
        <p:spPr bwMode="auto">
          <a:xfrm>
            <a:off x="4114800" y="1905000"/>
            <a:ext cx="1371600" cy="800100"/>
          </a:xfrm>
          <a:prstGeom prst="rightArrow">
            <a:avLst>
              <a:gd name="adj1" fmla="val 50000"/>
              <a:gd name="adj2" fmla="val 42857"/>
            </a:avLst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kumimoji="0" lang="en-US" sz="1600">
                <a:solidFill>
                  <a:schemeClr val="tx1"/>
                </a:solidFill>
                <a:latin typeface="Verdana" pitchFamily="34" charset="0"/>
                <a:ea typeface="ＭＳ Ｐゴシック" pitchFamily="50" charset="-128"/>
              </a:rPr>
              <a:t>TM System</a:t>
            </a:r>
          </a:p>
        </p:txBody>
      </p:sp>
      <p:sp>
        <p:nvSpPr>
          <p:cNvPr id="2199558" name="AutoShape 6"/>
          <p:cNvSpPr>
            <a:spLocks/>
          </p:cNvSpPr>
          <p:nvPr/>
        </p:nvSpPr>
        <p:spPr bwMode="auto">
          <a:xfrm>
            <a:off x="8318500" y="1498600"/>
            <a:ext cx="457200" cy="1447800"/>
          </a:xfrm>
          <a:prstGeom prst="rightBrace">
            <a:avLst>
              <a:gd name="adj1" fmla="val 26389"/>
              <a:gd name="adj2" fmla="val 50000"/>
            </a:avLst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99559" name="Text Box 7"/>
          <p:cNvSpPr txBox="1">
            <a:spLocks noChangeArrowheads="1"/>
          </p:cNvSpPr>
          <p:nvPr/>
        </p:nvSpPr>
        <p:spPr bwMode="auto">
          <a:xfrm>
            <a:off x="3276600" y="4357694"/>
            <a:ext cx="5181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kumimoji="0" lang="en-US" sz="1800" dirty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Specifies threads/transactions in source code</a:t>
            </a:r>
          </a:p>
        </p:txBody>
      </p:sp>
      <p:sp>
        <p:nvSpPr>
          <p:cNvPr id="2199560" name="AutoShape 8"/>
          <p:cNvSpPr>
            <a:spLocks noChangeArrowheads="1"/>
          </p:cNvSpPr>
          <p:nvPr/>
        </p:nvSpPr>
        <p:spPr bwMode="auto">
          <a:xfrm>
            <a:off x="482600" y="1739900"/>
            <a:ext cx="3200400" cy="2438400"/>
          </a:xfrm>
          <a:prstGeom prst="foldedCorner">
            <a:avLst>
              <a:gd name="adj" fmla="val 23241"/>
            </a:avLst>
          </a:prstGeom>
          <a:solidFill>
            <a:srgbClr val="DCE6F2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  <a:p>
            <a:pPr algn="l"/>
            <a:r>
              <a:rPr kumimoji="0" lang="en-US" sz="1800">
                <a:solidFill>
                  <a:schemeClr val="accent2"/>
                </a:solidFill>
                <a:latin typeface="Lucida Console" pitchFamily="49" charset="0"/>
                <a:ea typeface="ＭＳ Ｐゴシック" pitchFamily="50" charset="-128"/>
              </a:rPr>
              <a:t>atomic {</a:t>
            </a:r>
          </a:p>
          <a:p>
            <a:pPr algn="l"/>
            <a:r>
              <a:rPr kumimoji="0" lang="en-US" sz="1800">
                <a:solidFill>
                  <a:srgbClr val="0066FF"/>
                </a:solidFill>
                <a:latin typeface="Lucida Console" pitchFamily="49" charset="0"/>
                <a:ea typeface="ＭＳ Ｐゴシック" pitchFamily="50" charset="-128"/>
              </a:rPr>
              <a:t> </a:t>
            </a:r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 access_shared_data();</a:t>
            </a:r>
          </a:p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 ...</a:t>
            </a:r>
          </a:p>
          <a:p>
            <a:pPr algn="l"/>
            <a:r>
              <a:rPr kumimoji="0" lang="en-US" sz="1800">
                <a:solidFill>
                  <a:schemeClr val="accent2"/>
                </a:solidFill>
                <a:latin typeface="Lucida Console" pitchFamily="49" charset="0"/>
                <a:ea typeface="ＭＳ Ｐゴシック" pitchFamily="50" charset="-128"/>
              </a:rPr>
              <a:t>}</a:t>
            </a:r>
          </a:p>
          <a:p>
            <a:pPr algn="l"/>
            <a:r>
              <a:rPr kumimoji="0" lang="en-US" sz="180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</p:txBody>
      </p:sp>
      <p:sp>
        <p:nvSpPr>
          <p:cNvPr id="2199561" name="AutoShape 9"/>
          <p:cNvSpPr>
            <a:spLocks noChangeArrowheads="1"/>
          </p:cNvSpPr>
          <p:nvPr/>
        </p:nvSpPr>
        <p:spPr bwMode="auto">
          <a:xfrm>
            <a:off x="635000" y="1892300"/>
            <a:ext cx="3200400" cy="2438400"/>
          </a:xfrm>
          <a:prstGeom prst="foldedCorner">
            <a:avLst>
              <a:gd name="adj" fmla="val 23241"/>
            </a:avLst>
          </a:prstGeom>
          <a:solidFill>
            <a:srgbClr val="DCE6F2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l"/>
            <a:r>
              <a:rPr kumimoji="0" lang="en-US" sz="1800" dirty="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  <a:p>
            <a:pPr algn="l"/>
            <a:r>
              <a:rPr kumimoji="0" lang="en-US" sz="1800" dirty="0">
                <a:solidFill>
                  <a:srgbClr val="FF0066"/>
                </a:solidFill>
                <a:latin typeface="Lucida Console" pitchFamily="49" charset="0"/>
                <a:ea typeface="ＭＳ Ｐゴシック" pitchFamily="50" charset="-128"/>
              </a:rPr>
              <a:t>atomic {</a:t>
            </a:r>
          </a:p>
          <a:p>
            <a:pPr algn="l"/>
            <a:r>
              <a:rPr kumimoji="0" lang="en-US" sz="1800" dirty="0">
                <a:solidFill>
                  <a:srgbClr val="0066FF"/>
                </a:solidFill>
                <a:latin typeface="Lucida Console" pitchFamily="49" charset="0"/>
                <a:ea typeface="ＭＳ Ｐゴシック" pitchFamily="50" charset="-128"/>
              </a:rPr>
              <a:t> </a:t>
            </a:r>
            <a:r>
              <a:rPr kumimoji="0" lang="en-US" sz="1800" dirty="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  <a:p>
            <a:pPr algn="l"/>
            <a:r>
              <a:rPr kumimoji="0" lang="en-US" sz="1800" dirty="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 </a:t>
            </a:r>
            <a:r>
              <a:rPr kumimoji="0" lang="en-US" sz="1800" dirty="0" err="1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access_shared_data</a:t>
            </a:r>
            <a:r>
              <a:rPr kumimoji="0" lang="en-US" sz="1800" dirty="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();</a:t>
            </a:r>
          </a:p>
          <a:p>
            <a:pPr algn="l"/>
            <a:r>
              <a:rPr kumimoji="0" lang="en-US" sz="1800" dirty="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 ...</a:t>
            </a:r>
          </a:p>
          <a:p>
            <a:pPr algn="l"/>
            <a:r>
              <a:rPr kumimoji="0" lang="en-US" sz="1800" dirty="0">
                <a:solidFill>
                  <a:srgbClr val="FF0066"/>
                </a:solidFill>
                <a:latin typeface="Lucida Console" pitchFamily="49" charset="0"/>
                <a:ea typeface="ＭＳ Ｐゴシック" pitchFamily="50" charset="-128"/>
              </a:rPr>
              <a:t>}</a:t>
            </a:r>
          </a:p>
          <a:p>
            <a:pPr algn="l"/>
            <a:r>
              <a:rPr kumimoji="0" lang="en-US" sz="1800" dirty="0">
                <a:solidFill>
                  <a:schemeClr val="tx1"/>
                </a:solidFill>
                <a:latin typeface="Lucida Console" pitchFamily="49" charset="0"/>
                <a:ea typeface="ＭＳ Ｐゴシック" pitchFamily="50" charset="-128"/>
              </a:rPr>
              <a:t>...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651500" y="1193800"/>
            <a:ext cx="2057400" cy="1600200"/>
            <a:chOff x="3408" y="1248"/>
            <a:chExt cx="1296" cy="1008"/>
          </a:xfrm>
        </p:grpSpPr>
        <p:sp>
          <p:nvSpPr>
            <p:cNvPr id="2199563" name="Freeform 11"/>
            <p:cNvSpPr>
              <a:spLocks/>
            </p:cNvSpPr>
            <p:nvPr/>
          </p:nvSpPr>
          <p:spPr bwMode="auto">
            <a:xfrm>
              <a:off x="3456" y="1488"/>
              <a:ext cx="192" cy="768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48" y="480"/>
                </a:cxn>
                <a:cxn ang="0">
                  <a:pos x="144" y="624"/>
                </a:cxn>
                <a:cxn ang="0">
                  <a:pos x="0" y="1104"/>
                </a:cxn>
              </a:cxnLst>
              <a:rect l="0" t="0" r="r" b="b"/>
              <a:pathLst>
                <a:path w="192" h="1104">
                  <a:moveTo>
                    <a:pt x="192" y="0"/>
                  </a:moveTo>
                  <a:cubicBezTo>
                    <a:pt x="124" y="188"/>
                    <a:pt x="56" y="376"/>
                    <a:pt x="48" y="480"/>
                  </a:cubicBezTo>
                  <a:cubicBezTo>
                    <a:pt x="40" y="584"/>
                    <a:pt x="152" y="520"/>
                    <a:pt x="144" y="624"/>
                  </a:cubicBezTo>
                  <a:cubicBezTo>
                    <a:pt x="136" y="728"/>
                    <a:pt x="68" y="916"/>
                    <a:pt x="0" y="110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64" name="Freeform 12"/>
            <p:cNvSpPr>
              <a:spLocks/>
            </p:cNvSpPr>
            <p:nvPr/>
          </p:nvSpPr>
          <p:spPr bwMode="auto">
            <a:xfrm>
              <a:off x="3984" y="1488"/>
              <a:ext cx="192" cy="768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48" y="480"/>
                </a:cxn>
                <a:cxn ang="0">
                  <a:pos x="144" y="624"/>
                </a:cxn>
                <a:cxn ang="0">
                  <a:pos x="0" y="1104"/>
                </a:cxn>
              </a:cxnLst>
              <a:rect l="0" t="0" r="r" b="b"/>
              <a:pathLst>
                <a:path w="192" h="1104">
                  <a:moveTo>
                    <a:pt x="192" y="0"/>
                  </a:moveTo>
                  <a:cubicBezTo>
                    <a:pt x="124" y="188"/>
                    <a:pt x="56" y="376"/>
                    <a:pt x="48" y="480"/>
                  </a:cubicBezTo>
                  <a:cubicBezTo>
                    <a:pt x="40" y="584"/>
                    <a:pt x="152" y="520"/>
                    <a:pt x="144" y="624"/>
                  </a:cubicBezTo>
                  <a:cubicBezTo>
                    <a:pt x="136" y="728"/>
                    <a:pt x="68" y="916"/>
                    <a:pt x="0" y="110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65" name="Freeform 13"/>
            <p:cNvSpPr>
              <a:spLocks/>
            </p:cNvSpPr>
            <p:nvPr/>
          </p:nvSpPr>
          <p:spPr bwMode="auto">
            <a:xfrm>
              <a:off x="4512" y="1488"/>
              <a:ext cx="192" cy="768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48" y="480"/>
                </a:cxn>
                <a:cxn ang="0">
                  <a:pos x="144" y="624"/>
                </a:cxn>
                <a:cxn ang="0">
                  <a:pos x="0" y="1104"/>
                </a:cxn>
              </a:cxnLst>
              <a:rect l="0" t="0" r="r" b="b"/>
              <a:pathLst>
                <a:path w="192" h="1104">
                  <a:moveTo>
                    <a:pt x="192" y="0"/>
                  </a:moveTo>
                  <a:cubicBezTo>
                    <a:pt x="124" y="188"/>
                    <a:pt x="56" y="376"/>
                    <a:pt x="48" y="480"/>
                  </a:cubicBezTo>
                  <a:cubicBezTo>
                    <a:pt x="40" y="584"/>
                    <a:pt x="152" y="520"/>
                    <a:pt x="144" y="624"/>
                  </a:cubicBezTo>
                  <a:cubicBezTo>
                    <a:pt x="136" y="728"/>
                    <a:pt x="68" y="916"/>
                    <a:pt x="0" y="110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66" name="Text Box 14"/>
            <p:cNvSpPr txBox="1">
              <a:spLocks noChangeArrowheads="1"/>
            </p:cNvSpPr>
            <p:nvPr/>
          </p:nvSpPr>
          <p:spPr bwMode="auto">
            <a:xfrm>
              <a:off x="3408" y="1248"/>
              <a:ext cx="877" cy="19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kumimoji="0" lang="en-US" sz="1400">
                  <a:solidFill>
                    <a:schemeClr val="tx1"/>
                  </a:solidFill>
                  <a:latin typeface="Verdana" pitchFamily="34" charset="0"/>
                  <a:ea typeface="ＭＳ Ｐゴシック" pitchFamily="50" charset="-128"/>
                </a:rPr>
                <a:t>Transactions:</a:t>
              </a:r>
            </a:p>
          </p:txBody>
        </p:sp>
      </p:grpSp>
      <p:sp>
        <p:nvSpPr>
          <p:cNvPr id="2199567" name="Text Box 15"/>
          <p:cNvSpPr txBox="1">
            <a:spLocks noChangeArrowheads="1"/>
          </p:cNvSpPr>
          <p:nvPr/>
        </p:nvSpPr>
        <p:spPr bwMode="auto">
          <a:xfrm>
            <a:off x="3276600" y="4643446"/>
            <a:ext cx="5181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kumimoji="0" lang="en-US" sz="1800" dirty="0">
                <a:solidFill>
                  <a:srgbClr val="339933"/>
                </a:solidFill>
                <a:latin typeface="Tahoma" pitchFamily="34" charset="0"/>
                <a:ea typeface="ＭＳ Ｐゴシック" pitchFamily="50" charset="-128"/>
              </a:rPr>
              <a:t>Executes transactions optimistically in parallel</a:t>
            </a:r>
          </a:p>
        </p:txBody>
      </p:sp>
      <p:sp>
        <p:nvSpPr>
          <p:cNvPr id="2199568" name="Text Box 16"/>
          <p:cNvSpPr txBox="1">
            <a:spLocks noChangeArrowheads="1"/>
          </p:cNvSpPr>
          <p:nvPr/>
        </p:nvSpPr>
        <p:spPr bwMode="auto">
          <a:xfrm>
            <a:off x="990600" y="4357694"/>
            <a:ext cx="23622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kumimoji="0" lang="en-US" sz="1800" dirty="0">
                <a:solidFill>
                  <a:srgbClr val="0000FF"/>
                </a:solidFill>
                <a:latin typeface="Tahoma" pitchFamily="34" charset="0"/>
                <a:ea typeface="ＭＳ Ｐゴシック" pitchFamily="50" charset="-128"/>
              </a:rPr>
              <a:t>Programmer</a:t>
            </a:r>
            <a:r>
              <a:rPr kumimoji="0" lang="en-US" sz="1800" dirty="0">
                <a:solidFill>
                  <a:schemeClr val="tx2"/>
                </a:solidFill>
                <a:latin typeface="Tahoma" pitchFamily="34" charset="0"/>
                <a:ea typeface="ＭＳ Ｐゴシック" pitchFamily="50" charset="-128"/>
              </a:rPr>
              <a:t>:</a:t>
            </a:r>
          </a:p>
        </p:txBody>
      </p:sp>
      <p:sp>
        <p:nvSpPr>
          <p:cNvPr id="2199569" name="Text Box 17"/>
          <p:cNvSpPr txBox="1">
            <a:spLocks noChangeArrowheads="1"/>
          </p:cNvSpPr>
          <p:nvPr/>
        </p:nvSpPr>
        <p:spPr bwMode="auto">
          <a:xfrm>
            <a:off x="990600" y="4643446"/>
            <a:ext cx="23622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kumimoji="0" lang="en-US" sz="1800" dirty="0">
                <a:solidFill>
                  <a:srgbClr val="0000FF"/>
                </a:solidFill>
                <a:latin typeface="Tahoma" pitchFamily="34" charset="0"/>
                <a:ea typeface="ＭＳ Ｐゴシック" pitchFamily="50" charset="-128"/>
              </a:rPr>
              <a:t>TM System:</a:t>
            </a:r>
          </a:p>
        </p:txBody>
      </p:sp>
      <p:sp>
        <p:nvSpPr>
          <p:cNvPr id="2199570" name="Text Box 18"/>
          <p:cNvSpPr txBox="1">
            <a:spLocks noChangeArrowheads="1"/>
          </p:cNvSpPr>
          <p:nvPr/>
        </p:nvSpPr>
        <p:spPr bwMode="auto">
          <a:xfrm>
            <a:off x="3581400" y="4929198"/>
            <a:ext cx="5181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kumimoji="0" lang="en-US" sz="1800" dirty="0">
                <a:solidFill>
                  <a:srgbClr val="FF6600"/>
                </a:solidFill>
                <a:latin typeface="Tahoma" pitchFamily="34" charset="0"/>
                <a:ea typeface="ＭＳ Ｐゴシック" pitchFamily="50" charset="-128"/>
              </a:rPr>
              <a:t>1) Checkpoints execution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803900" y="1574800"/>
            <a:ext cx="2108200" cy="0"/>
            <a:chOff x="3504" y="1488"/>
            <a:chExt cx="1328" cy="0"/>
          </a:xfrm>
        </p:grpSpPr>
        <p:sp>
          <p:nvSpPr>
            <p:cNvPr id="2199572" name="Line 20"/>
            <p:cNvSpPr>
              <a:spLocks noChangeShapeType="1"/>
            </p:cNvSpPr>
            <p:nvPr/>
          </p:nvSpPr>
          <p:spPr bwMode="auto">
            <a:xfrm>
              <a:off x="3504" y="1488"/>
              <a:ext cx="240" cy="0"/>
            </a:xfrm>
            <a:prstGeom prst="line">
              <a:avLst/>
            </a:prstGeom>
            <a:noFill/>
            <a:ln w="38100">
              <a:solidFill>
                <a:srgbClr val="99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73" name="Line 21"/>
            <p:cNvSpPr>
              <a:spLocks noChangeShapeType="1"/>
            </p:cNvSpPr>
            <p:nvPr/>
          </p:nvSpPr>
          <p:spPr bwMode="auto">
            <a:xfrm>
              <a:off x="4056" y="1488"/>
              <a:ext cx="240" cy="0"/>
            </a:xfrm>
            <a:prstGeom prst="line">
              <a:avLst/>
            </a:prstGeom>
            <a:noFill/>
            <a:ln w="38100">
              <a:solidFill>
                <a:srgbClr val="99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74" name="Line 22"/>
            <p:cNvSpPr>
              <a:spLocks noChangeShapeType="1"/>
            </p:cNvSpPr>
            <p:nvPr/>
          </p:nvSpPr>
          <p:spPr bwMode="auto">
            <a:xfrm>
              <a:off x="4592" y="1488"/>
              <a:ext cx="240" cy="0"/>
            </a:xfrm>
            <a:prstGeom prst="line">
              <a:avLst/>
            </a:prstGeom>
            <a:noFill/>
            <a:ln w="38100">
              <a:solidFill>
                <a:srgbClr val="99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99575" name="Text Box 23"/>
          <p:cNvSpPr txBox="1">
            <a:spLocks noChangeArrowheads="1"/>
          </p:cNvSpPr>
          <p:nvPr/>
        </p:nvSpPr>
        <p:spPr bwMode="auto">
          <a:xfrm>
            <a:off x="3581400" y="5214950"/>
            <a:ext cx="5181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kumimoji="0" lang="en-US" sz="1800" dirty="0">
                <a:solidFill>
                  <a:srgbClr val="0000FF"/>
                </a:solidFill>
                <a:latin typeface="Tahoma" pitchFamily="34" charset="0"/>
                <a:ea typeface="ＭＳ Ｐゴシック" pitchFamily="50" charset="-128"/>
              </a:rPr>
              <a:t>2) Detects conflicts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5727700" y="2870200"/>
            <a:ext cx="1676400" cy="557213"/>
            <a:chOff x="3456" y="1872"/>
            <a:chExt cx="1056" cy="351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3456" y="1872"/>
              <a:ext cx="528" cy="351"/>
              <a:chOff x="3456" y="1872"/>
              <a:chExt cx="528" cy="351"/>
            </a:xfrm>
          </p:grpSpPr>
          <p:sp>
            <p:nvSpPr>
              <p:cNvPr id="2199578" name="Freeform 26"/>
              <p:cNvSpPr>
                <a:spLocks/>
              </p:cNvSpPr>
              <p:nvPr/>
            </p:nvSpPr>
            <p:spPr bwMode="auto">
              <a:xfrm>
                <a:off x="3456" y="1872"/>
                <a:ext cx="528" cy="1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40" y="144"/>
                  </a:cxn>
                  <a:cxn ang="0">
                    <a:pos x="528" y="0"/>
                  </a:cxn>
                </a:cxnLst>
                <a:rect l="0" t="0" r="r" b="b"/>
                <a:pathLst>
                  <a:path w="528" h="144">
                    <a:moveTo>
                      <a:pt x="0" y="0"/>
                    </a:moveTo>
                    <a:cubicBezTo>
                      <a:pt x="76" y="72"/>
                      <a:pt x="152" y="144"/>
                      <a:pt x="240" y="144"/>
                    </a:cubicBezTo>
                    <a:cubicBezTo>
                      <a:pt x="328" y="144"/>
                      <a:pt x="428" y="72"/>
                      <a:pt x="528" y="0"/>
                    </a:cubicBezTo>
                  </a:path>
                </a:pathLst>
              </a:custGeom>
              <a:noFill/>
              <a:ln w="12700" cap="flat" cmpd="sng">
                <a:solidFill>
                  <a:srgbClr val="0066FF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9579" name="Text Box 27"/>
              <p:cNvSpPr txBox="1">
                <a:spLocks noChangeArrowheads="1"/>
              </p:cNvSpPr>
              <p:nvPr/>
            </p:nvSpPr>
            <p:spPr bwMode="auto">
              <a:xfrm>
                <a:off x="3600" y="1992"/>
                <a:ext cx="192" cy="23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kumimoji="0" lang="en-US" sz="1800">
                    <a:solidFill>
                      <a:srgbClr val="0066FF"/>
                    </a:solidFill>
                    <a:latin typeface="Tahoma" pitchFamily="34" charset="0"/>
                    <a:ea typeface="ＭＳ Ｐゴシック" pitchFamily="50" charset="-128"/>
                  </a:rPr>
                  <a:t>?</a:t>
                </a:r>
              </a:p>
            </p:txBody>
          </p:sp>
        </p:grpSp>
        <p:sp>
          <p:nvSpPr>
            <p:cNvPr id="2199580" name="Freeform 28"/>
            <p:cNvSpPr>
              <a:spLocks/>
            </p:cNvSpPr>
            <p:nvPr/>
          </p:nvSpPr>
          <p:spPr bwMode="auto">
            <a:xfrm>
              <a:off x="3456" y="1872"/>
              <a:ext cx="1056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144"/>
                </a:cxn>
                <a:cxn ang="0">
                  <a:pos x="528" y="0"/>
                </a:cxn>
              </a:cxnLst>
              <a:rect l="0" t="0" r="r" b="b"/>
              <a:pathLst>
                <a:path w="528" h="144">
                  <a:moveTo>
                    <a:pt x="0" y="0"/>
                  </a:moveTo>
                  <a:cubicBezTo>
                    <a:pt x="76" y="72"/>
                    <a:pt x="152" y="144"/>
                    <a:pt x="240" y="144"/>
                  </a:cubicBezTo>
                  <a:cubicBezTo>
                    <a:pt x="328" y="144"/>
                    <a:pt x="428" y="72"/>
                    <a:pt x="528" y="0"/>
                  </a:cubicBezTo>
                </a:path>
              </a:pathLst>
            </a:custGeom>
            <a:noFill/>
            <a:ln w="12700" cap="flat" cmpd="sng">
              <a:solidFill>
                <a:srgbClr val="0066FF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81" name="Text Box 29"/>
            <p:cNvSpPr txBox="1">
              <a:spLocks noChangeArrowheads="1"/>
            </p:cNvSpPr>
            <p:nvPr/>
          </p:nvSpPr>
          <p:spPr bwMode="auto">
            <a:xfrm>
              <a:off x="3864" y="1992"/>
              <a:ext cx="192" cy="23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kumimoji="0" lang="en-US" sz="1800">
                  <a:solidFill>
                    <a:srgbClr val="0066FF"/>
                  </a:solidFill>
                  <a:latin typeface="Tahoma" pitchFamily="34" charset="0"/>
                  <a:ea typeface="ＭＳ Ｐゴシック" pitchFamily="50" charset="-128"/>
                </a:rPr>
                <a:t>?</a:t>
              </a:r>
            </a:p>
          </p:txBody>
        </p:sp>
      </p:grpSp>
      <p:sp>
        <p:nvSpPr>
          <p:cNvPr id="2199582" name="Text Box 30"/>
          <p:cNvSpPr txBox="1">
            <a:spLocks noChangeArrowheads="1"/>
          </p:cNvSpPr>
          <p:nvPr/>
        </p:nvSpPr>
        <p:spPr bwMode="auto">
          <a:xfrm>
            <a:off x="3581400" y="5500702"/>
            <a:ext cx="5181600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kumimoji="0" lang="en-US" sz="1800" dirty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3) </a:t>
            </a:r>
            <a:r>
              <a:rPr kumimoji="0" lang="en-US" sz="1800" dirty="0" smtClean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(</a:t>
            </a:r>
            <a:r>
              <a:rPr kumimoji="0" lang="en-US" sz="1800" dirty="0" err="1" smtClean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i</a:t>
            </a:r>
            <a:r>
              <a:rPr kumimoji="0" lang="en-US" sz="1800" dirty="0" smtClean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) Commits </a:t>
            </a:r>
            <a:r>
              <a:rPr kumimoji="0" lang="en-US" sz="1800" dirty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or </a:t>
            </a:r>
            <a:r>
              <a:rPr kumimoji="0" lang="en-US" sz="1800" dirty="0" smtClean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(ii) aborts </a:t>
            </a:r>
            <a:r>
              <a:rPr kumimoji="0" lang="en-US" sz="1800" dirty="0">
                <a:solidFill>
                  <a:srgbClr val="FF0066"/>
                </a:solidFill>
                <a:latin typeface="Tahoma" pitchFamily="34" charset="0"/>
                <a:ea typeface="ＭＳ Ｐゴシック" pitchFamily="50" charset="-128"/>
              </a:rPr>
              <a:t>and re-executes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327900" y="3098800"/>
            <a:ext cx="431800" cy="1219200"/>
            <a:chOff x="4480" y="2048"/>
            <a:chExt cx="272" cy="768"/>
          </a:xfrm>
        </p:grpSpPr>
        <p:sp>
          <p:nvSpPr>
            <p:cNvPr id="2199584" name="Freeform 32"/>
            <p:cNvSpPr>
              <a:spLocks/>
            </p:cNvSpPr>
            <p:nvPr/>
          </p:nvSpPr>
          <p:spPr bwMode="auto">
            <a:xfrm>
              <a:off x="4480" y="2048"/>
              <a:ext cx="192" cy="768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48" y="480"/>
                </a:cxn>
                <a:cxn ang="0">
                  <a:pos x="144" y="624"/>
                </a:cxn>
                <a:cxn ang="0">
                  <a:pos x="0" y="1104"/>
                </a:cxn>
              </a:cxnLst>
              <a:rect l="0" t="0" r="r" b="b"/>
              <a:pathLst>
                <a:path w="192" h="1104">
                  <a:moveTo>
                    <a:pt x="192" y="0"/>
                  </a:moveTo>
                  <a:cubicBezTo>
                    <a:pt x="124" y="188"/>
                    <a:pt x="56" y="376"/>
                    <a:pt x="48" y="480"/>
                  </a:cubicBezTo>
                  <a:cubicBezTo>
                    <a:pt x="40" y="584"/>
                    <a:pt x="152" y="520"/>
                    <a:pt x="144" y="624"/>
                  </a:cubicBezTo>
                  <a:cubicBezTo>
                    <a:pt x="136" y="728"/>
                    <a:pt x="68" y="916"/>
                    <a:pt x="0" y="110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9585" name="Line 33"/>
            <p:cNvSpPr>
              <a:spLocks noChangeShapeType="1"/>
            </p:cNvSpPr>
            <p:nvPr/>
          </p:nvSpPr>
          <p:spPr bwMode="auto">
            <a:xfrm>
              <a:off x="4560" y="2048"/>
              <a:ext cx="192" cy="0"/>
            </a:xfrm>
            <a:prstGeom prst="line">
              <a:avLst/>
            </a:prstGeom>
            <a:noFill/>
            <a:ln w="38100">
              <a:solidFill>
                <a:srgbClr val="99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99586" name="Text Box 34"/>
          <p:cNvSpPr txBox="1">
            <a:spLocks noChangeArrowheads="1"/>
          </p:cNvSpPr>
          <p:nvPr/>
        </p:nvSpPr>
        <p:spPr bwMode="auto">
          <a:xfrm>
            <a:off x="7404100" y="2489200"/>
            <a:ext cx="442913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kumimoji="0" lang="en-US" sz="3200" dirty="0">
                <a:solidFill>
                  <a:srgbClr val="CC3399"/>
                </a:solidFill>
                <a:latin typeface="Calibri"/>
                <a:ea typeface="ＭＳ Ｐゴシック" pitchFamily="50" charset="-128"/>
                <a:sym typeface="Wingdings" pitchFamily="2" charset="2"/>
              </a:rPr>
              <a:t></a:t>
            </a:r>
          </a:p>
        </p:txBody>
      </p:sp>
      <p:sp>
        <p:nvSpPr>
          <p:cNvPr id="2199587" name="Text Box 35"/>
          <p:cNvSpPr txBox="1">
            <a:spLocks noChangeArrowheads="1"/>
          </p:cNvSpPr>
          <p:nvPr/>
        </p:nvSpPr>
        <p:spPr bwMode="auto">
          <a:xfrm>
            <a:off x="5727700" y="2489200"/>
            <a:ext cx="503238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kumimoji="0" lang="en-US" sz="3200" dirty="0">
                <a:solidFill>
                  <a:srgbClr val="CC3399"/>
                </a:solidFill>
                <a:latin typeface="Calibri"/>
                <a:ea typeface="ＭＳ Ｐゴシック" pitchFamily="50" charset="-128"/>
                <a:sym typeface="Wingdings" pitchFamily="2" charset="2"/>
              </a:rPr>
              <a:t></a:t>
            </a:r>
          </a:p>
        </p:txBody>
      </p:sp>
      <p:sp>
        <p:nvSpPr>
          <p:cNvPr id="2199588" name="Text Box 36"/>
          <p:cNvSpPr txBox="1">
            <a:spLocks noChangeArrowheads="1"/>
          </p:cNvSpPr>
          <p:nvPr/>
        </p:nvSpPr>
        <p:spPr bwMode="auto">
          <a:xfrm>
            <a:off x="6565900" y="2489200"/>
            <a:ext cx="503238" cy="5794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kumimoji="0" lang="en-US" sz="3200" dirty="0">
                <a:solidFill>
                  <a:srgbClr val="CC3399"/>
                </a:solidFill>
                <a:latin typeface="Calibri"/>
                <a:ea typeface="ＭＳ Ｐゴシック" pitchFamily="50" charset="-128"/>
                <a:sym typeface="Wingdings" pitchFamily="2" charset="2"/>
              </a:rPr>
              <a:t></a:t>
            </a:r>
          </a:p>
        </p:txBody>
      </p:sp>
      <p:sp>
        <p:nvSpPr>
          <p:cNvPr id="2199589" name="Freeform 37"/>
          <p:cNvSpPr>
            <a:spLocks/>
          </p:cNvSpPr>
          <p:nvPr/>
        </p:nvSpPr>
        <p:spPr bwMode="auto">
          <a:xfrm>
            <a:off x="7810500" y="2743200"/>
            <a:ext cx="228600" cy="38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144"/>
              </a:cxn>
              <a:cxn ang="0">
                <a:pos x="0" y="240"/>
              </a:cxn>
            </a:cxnLst>
            <a:rect l="0" t="0" r="r" b="b"/>
            <a:pathLst>
              <a:path w="144" h="240">
                <a:moveTo>
                  <a:pt x="0" y="0"/>
                </a:moveTo>
                <a:cubicBezTo>
                  <a:pt x="72" y="52"/>
                  <a:pt x="144" y="104"/>
                  <a:pt x="144" y="144"/>
                </a:cubicBezTo>
                <a:cubicBezTo>
                  <a:pt x="144" y="184"/>
                  <a:pt x="72" y="212"/>
                  <a:pt x="0" y="240"/>
                </a:cubicBezTo>
              </a:path>
            </a:pathLst>
          </a:custGeom>
          <a:noFill/>
          <a:ln w="38100" cap="flat" cmpd="sng">
            <a:solidFill>
              <a:srgbClr val="CC3399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2844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99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99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995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9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99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99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99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9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9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9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99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99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99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99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9557" grpId="0" animBg="1"/>
      <p:bldP spid="2199558" grpId="0" animBg="1"/>
      <p:bldP spid="2199559" grpId="0"/>
      <p:bldP spid="2199567" grpId="0"/>
      <p:bldP spid="2199569" grpId="0"/>
      <p:bldP spid="2199570" grpId="0"/>
      <p:bldP spid="2199575" grpId="0"/>
      <p:bldP spid="2199582" grpId="0"/>
      <p:bldP spid="2199586" grpId="0"/>
      <p:bldP spid="2199587" grpId="0"/>
      <p:bldP spid="2199588" grpId="0"/>
      <p:bldP spid="21995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</a:t>
            </a:r>
            <a:r>
              <a:rPr lang="en-US" b="1" dirty="0" err="1" smtClean="0">
                <a:latin typeface="Courier New"/>
                <a:cs typeface="Courier New"/>
              </a:rPr>
              <a:t>xchg</a:t>
            </a:r>
            <a:r>
              <a:rPr lang="en-US" dirty="0" smtClean="0"/>
              <a:t> Actually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399"/>
          </a:xfrm>
        </p:spPr>
        <p:txBody>
          <a:bodyPr/>
          <a:lstStyle/>
          <a:p>
            <a:r>
              <a:rPr lang="en-US" u="sng" dirty="0" smtClean="0"/>
              <a:t>Complication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fundamentally, this involves </a:t>
            </a:r>
            <a:r>
              <a:rPr lang="en-US" dirty="0" smtClean="0">
                <a:solidFill>
                  <a:srgbClr val="0000FF"/>
                </a:solidFill>
              </a:rPr>
              <a:t>both a load and a store</a:t>
            </a:r>
            <a:r>
              <a:rPr lang="en-US" dirty="0" smtClean="0"/>
              <a:t> to a memory location</a:t>
            </a:r>
          </a:p>
          <a:p>
            <a:pPr lvl="2"/>
            <a:r>
              <a:rPr lang="en-US" dirty="0" smtClean="0"/>
              <a:t>and these things </a:t>
            </a:r>
            <a:r>
              <a:rPr lang="en-US" dirty="0" smtClean="0">
                <a:solidFill>
                  <a:srgbClr val="FF0066"/>
                </a:solidFill>
              </a:rPr>
              <a:t>can’t occur simultaneously</a:t>
            </a:r>
            <a:r>
              <a:rPr lang="en-US" dirty="0" smtClean="0"/>
              <a:t>!</a:t>
            </a:r>
          </a:p>
          <a:p>
            <a:r>
              <a:rPr lang="en-US" dirty="0" smtClean="0"/>
              <a:t>How x86 processors handle complex instructions:</a:t>
            </a:r>
          </a:p>
          <a:p>
            <a:pPr lvl="1"/>
            <a:r>
              <a:rPr lang="en-US" dirty="0" smtClean="0"/>
              <a:t>the hardware translates x86 instructions into simpler </a:t>
            </a:r>
            <a:r>
              <a:rPr lang="en-US" dirty="0" err="1" smtClean="0">
                <a:solidFill>
                  <a:srgbClr val="0000FF"/>
                </a:solidFill>
              </a:rPr>
              <a:t>μop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e.g., “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add (%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), 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edi</a:t>
            </a:r>
            <a:r>
              <a:rPr lang="en-US" dirty="0" smtClean="0"/>
              <a:t>” actually turns into </a:t>
            </a:r>
            <a:r>
              <a:rPr lang="en-US" dirty="0" smtClean="0">
                <a:solidFill>
                  <a:srgbClr val="0000FF"/>
                </a:solidFill>
              </a:rPr>
              <a:t>3 </a:t>
            </a:r>
            <a:r>
              <a:rPr lang="en-US" dirty="0" err="1" smtClean="0">
                <a:solidFill>
                  <a:srgbClr val="0000FF"/>
                </a:solidFill>
              </a:rPr>
              <a:t>μops</a:t>
            </a:r>
            <a:r>
              <a:rPr lang="en-US" dirty="0" smtClean="0"/>
              <a:t>: 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load</a:t>
            </a:r>
            <a:r>
              <a:rPr lang="en-US" dirty="0" smtClean="0"/>
              <a:t> (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dirty="0" smtClean="0"/>
              <a:t>) into a hardware register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add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edi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to that hardware register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store</a:t>
            </a:r>
            <a:r>
              <a:rPr lang="en-US" dirty="0" smtClean="0"/>
              <a:t> result into (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dirty="0" smtClean="0"/>
              <a:t>)</a:t>
            </a:r>
          </a:p>
          <a:p>
            <a:r>
              <a:rPr lang="en-US" dirty="0" smtClean="0"/>
              <a:t>Hence at the </a:t>
            </a:r>
            <a:r>
              <a:rPr lang="en-US" dirty="0" err="1" smtClean="0"/>
              <a:t>μop</a:t>
            </a:r>
            <a:r>
              <a:rPr lang="en-US" dirty="0" smtClean="0"/>
              <a:t> level, “</a:t>
            </a:r>
            <a:r>
              <a:rPr lang="en-US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xchg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 (%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), 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edi</a:t>
            </a:r>
            <a:r>
              <a:rPr lang="en-US" dirty="0" smtClean="0"/>
              <a:t>” turns into: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FF0066"/>
                </a:solidFill>
              </a:rPr>
              <a:t>load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dirty="0" smtClean="0"/>
              <a:t>) into a hardware register</a:t>
            </a:r>
          </a:p>
          <a:p>
            <a:pPr marL="1200150" lvl="2" indent="-342900"/>
            <a:r>
              <a:rPr lang="en-US" i="1" dirty="0" smtClean="0"/>
              <a:t>(through hardware register renaming, this eventually ends up in </a:t>
            </a:r>
            <a:r>
              <a:rPr lang="en-US" b="1" i="1" dirty="0" smtClean="0">
                <a:latin typeface="Courier New"/>
                <a:cs typeface="Courier New"/>
              </a:rPr>
              <a:t>%</a:t>
            </a:r>
            <a:r>
              <a:rPr lang="en-US" b="1" i="1" dirty="0" err="1" smtClean="0">
                <a:latin typeface="Courier New"/>
                <a:cs typeface="Courier New"/>
              </a:rPr>
              <a:t>edi</a:t>
            </a:r>
            <a:r>
              <a:rPr lang="en-US" i="1" dirty="0" smtClean="0"/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>
                <a:solidFill>
                  <a:srgbClr val="FF0066"/>
                </a:solidFill>
              </a:rPr>
              <a:t>store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edi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into (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%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esi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marL="400050"/>
            <a:r>
              <a:rPr lang="en-US" u="sng" dirty="0" smtClean="0">
                <a:solidFill>
                  <a:srgbClr val="000000"/>
                </a:solidFill>
              </a:rPr>
              <a:t>Question</a:t>
            </a:r>
            <a:r>
              <a:rPr lang="en-US" dirty="0" smtClean="0">
                <a:solidFill>
                  <a:srgbClr val="000000"/>
                </a:solidFill>
              </a:rPr>
              <a:t>: how do you think (MESI) </a:t>
            </a:r>
            <a:r>
              <a:rPr lang="en-US" dirty="0" smtClean="0">
                <a:solidFill>
                  <a:srgbClr val="0000FF"/>
                </a:solidFill>
              </a:rPr>
              <a:t>cache coherence</a:t>
            </a:r>
            <a:r>
              <a:rPr lang="en-US" dirty="0" smtClean="0">
                <a:solidFill>
                  <a:srgbClr val="000000"/>
                </a:solidFill>
              </a:rPr>
              <a:t> handles this sequence?</a:t>
            </a:r>
          </a:p>
          <a:p>
            <a:pPr marL="800100" lvl="1"/>
            <a:r>
              <a:rPr lang="en-US" dirty="0" smtClean="0">
                <a:solidFill>
                  <a:srgbClr val="000000"/>
                </a:solidFill>
              </a:rPr>
              <a:t>Answer: need to </a:t>
            </a:r>
            <a:r>
              <a:rPr lang="en-US" dirty="0" smtClean="0">
                <a:solidFill>
                  <a:srgbClr val="FF0066"/>
                </a:solidFill>
              </a:rPr>
              <a:t>get &amp; hold the block </a:t>
            </a:r>
            <a:r>
              <a:rPr lang="en-US" i="1" dirty="0" smtClean="0">
                <a:solidFill>
                  <a:srgbClr val="FF0066"/>
                </a:solidFill>
              </a:rPr>
              <a:t>exclusively</a:t>
            </a:r>
            <a:r>
              <a:rPr lang="en-US" dirty="0" smtClean="0">
                <a:solidFill>
                  <a:srgbClr val="000000"/>
                </a:solidFill>
              </a:rPr>
              <a:t> throughout the sequence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67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Lock Is Not Available, Should We Spin or Yield?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62401"/>
          </a:xfrm>
        </p:spPr>
        <p:txBody>
          <a:bodyPr/>
          <a:lstStyle/>
          <a:p>
            <a:r>
              <a:rPr lang="en-US" u="sng" dirty="0" smtClean="0"/>
              <a:t>Uniprocessor (review):</a:t>
            </a:r>
            <a:endParaRPr lang="en-US" dirty="0" smtClean="0"/>
          </a:p>
          <a:p>
            <a:pPr lvl="1"/>
            <a:r>
              <a:rPr lang="en-US" dirty="0"/>
              <a:t>W</a:t>
            </a:r>
            <a:r>
              <a:rPr lang="en-US" dirty="0" smtClean="0"/>
              <a:t>ho has the lock?  </a:t>
            </a:r>
            <a:r>
              <a:rPr lang="en-US" dirty="0" smtClean="0">
                <a:solidFill>
                  <a:srgbClr val="0000FF"/>
                </a:solidFill>
              </a:rPr>
              <a:t>Another thread</a:t>
            </a:r>
            <a:r>
              <a:rPr lang="en-US" dirty="0" smtClean="0"/>
              <a:t>, that currently is </a:t>
            </a:r>
            <a:r>
              <a:rPr lang="en-US" dirty="0" smtClean="0">
                <a:solidFill>
                  <a:srgbClr val="0000FF"/>
                </a:solidFill>
              </a:rPr>
              <a:t>not running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So </a:t>
            </a:r>
            <a:r>
              <a:rPr lang="en-US" dirty="0" smtClean="0">
                <a:solidFill>
                  <a:srgbClr val="FF0066"/>
                </a:solidFill>
              </a:rPr>
              <a:t>spinning would be a waste of time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Multiprocessor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Who has the lock?</a:t>
            </a:r>
          </a:p>
          <a:p>
            <a:pPr lvl="2"/>
            <a:r>
              <a:rPr lang="en-US" dirty="0" smtClean="0">
                <a:solidFill>
                  <a:srgbClr val="0000FF"/>
                </a:solidFill>
              </a:rPr>
              <a:t>Another thread</a:t>
            </a:r>
            <a:r>
              <a:rPr lang="en-US" dirty="0" smtClean="0"/>
              <a:t>, that is hopefully </a:t>
            </a:r>
            <a:r>
              <a:rPr lang="en-US" dirty="0" smtClean="0">
                <a:solidFill>
                  <a:srgbClr val="FF0066"/>
                </a:solidFill>
              </a:rPr>
              <a:t>currently running</a:t>
            </a:r>
            <a:r>
              <a:rPr lang="en-US" dirty="0" smtClean="0"/>
              <a:t> (on a different processor)!</a:t>
            </a:r>
          </a:p>
          <a:p>
            <a:pPr lvl="1"/>
            <a:r>
              <a:rPr lang="en-US" dirty="0" smtClean="0"/>
              <a:t>Also, parallel programmers try not to hold locks for very long</a:t>
            </a:r>
          </a:p>
          <a:p>
            <a:pPr lvl="2"/>
            <a:r>
              <a:rPr lang="en-US" dirty="0" smtClean="0"/>
              <a:t>so hopefully it will become available soon, and we want to grab it ASAP</a:t>
            </a:r>
          </a:p>
          <a:p>
            <a:pPr lvl="1"/>
            <a:r>
              <a:rPr lang="en-US" dirty="0" smtClean="0">
                <a:solidFill>
                  <a:srgbClr val="FF0066"/>
                </a:solidFill>
              </a:rPr>
              <a:t>Spin-waiting may be attractive!</a:t>
            </a:r>
          </a:p>
          <a:p>
            <a:pPr lvl="2"/>
            <a:r>
              <a:rPr lang="en-US" dirty="0" smtClean="0"/>
              <a:t>unless of course the thread holding the lock gets de-scheduled for some reason</a:t>
            </a:r>
          </a:p>
          <a:p>
            <a:pPr lvl="2"/>
            <a:r>
              <a:rPr lang="en-US" u="sng" dirty="0" smtClean="0"/>
              <a:t>common approach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00FF"/>
                </a:solidFill>
              </a:rPr>
              <a:t>spin for a while, and eventually </a:t>
            </a:r>
            <a:r>
              <a:rPr lang="en-US" dirty="0" smtClean="0">
                <a:solidFill>
                  <a:srgbClr val="0000FF"/>
                </a:solidFill>
              </a:rPr>
              <a:t>yield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u="sng" dirty="0" smtClean="0">
                <a:solidFill>
                  <a:srgbClr val="0000FF"/>
                </a:solidFill>
              </a:rPr>
              <a:t>No simple answer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depends on </a:t>
            </a:r>
            <a:r>
              <a:rPr lang="en-US" dirty="0" smtClean="0">
                <a:solidFill>
                  <a:srgbClr val="FF0066"/>
                </a:solidFill>
              </a:rPr>
              <a:t># of CPUs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FF0066"/>
                </a:solidFill>
              </a:rPr>
              <a:t>which threads are running</a:t>
            </a:r>
            <a:r>
              <a:rPr lang="en-US" dirty="0" smtClean="0"/>
              <a:t> on them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5852" y="1447800"/>
            <a:ext cx="364514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while (!</a:t>
            </a:r>
            <a:r>
              <a:rPr lang="en-US" sz="1400" b="1" dirty="0" err="1">
                <a:solidFill>
                  <a:srgbClr val="0000FF"/>
                </a:solidFill>
                <a:latin typeface="Courier New"/>
                <a:cs typeface="Courier New"/>
              </a:rPr>
              <a:t>xchg</a:t>
            </a:r>
            <a:r>
              <a:rPr lang="en-US" sz="1400" b="1" dirty="0">
                <a:latin typeface="Courier New"/>
                <a:cs typeface="Courier New"/>
              </a:rPr>
              <a:t>(&amp;</a:t>
            </a:r>
            <a:r>
              <a:rPr lang="en-US" sz="1400" b="1" dirty="0" err="1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sz="1400" b="1" dirty="0">
                <a:latin typeface="Courier New"/>
                <a:cs typeface="Courier New"/>
              </a:rPr>
              <a:t>, 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0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  <a:endParaRPr lang="en-US" sz="1400" dirty="0" smtClean="0"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latin typeface="Courier New"/>
                <a:cs typeface="Courier New"/>
              </a:rPr>
              <a:t> 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continue</a:t>
            </a:r>
            <a:r>
              <a:rPr lang="en-US" sz="1400" b="1" dirty="0" smtClean="0">
                <a:latin typeface="Courier New"/>
                <a:cs typeface="Courier New"/>
              </a:rPr>
              <a:t>;</a:t>
            </a:r>
            <a:endParaRPr lang="en-US" sz="1400" b="1" dirty="0"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36852" y="1447800"/>
            <a:ext cx="3645148" cy="954107"/>
          </a:xfrm>
          <a:prstGeom prst="rect">
            <a:avLst/>
          </a:prstGeom>
          <a:solidFill>
            <a:srgbClr val="DCE6F2"/>
          </a:solidFill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while (!</a:t>
            </a:r>
            <a:r>
              <a:rPr lang="en-US" sz="1400" b="1" dirty="0" err="1">
                <a:solidFill>
                  <a:srgbClr val="0000FF"/>
                </a:solidFill>
                <a:latin typeface="Courier New"/>
                <a:cs typeface="Courier New"/>
              </a:rPr>
              <a:t>xchg</a:t>
            </a:r>
            <a:r>
              <a:rPr lang="en-US" sz="1400" b="1" dirty="0">
                <a:latin typeface="Courier New"/>
                <a:cs typeface="Courier New"/>
              </a:rPr>
              <a:t>(&amp;</a:t>
            </a:r>
            <a:r>
              <a:rPr lang="en-US" sz="1400" b="1" dirty="0" err="1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sz="1400" b="1" dirty="0">
                <a:latin typeface="Courier New"/>
                <a:cs typeface="Courier New"/>
              </a:rPr>
              <a:t>, </a:t>
            </a:r>
            <a:r>
              <a:rPr lang="en-US" sz="1400" b="1" dirty="0">
                <a:solidFill>
                  <a:srgbClr val="0000FF"/>
                </a:solidFill>
                <a:latin typeface="Courier New"/>
                <a:cs typeface="Courier New"/>
              </a:rPr>
              <a:t>0</a:t>
            </a:r>
            <a:r>
              <a:rPr lang="en-US" sz="1400" b="1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400" i="1" dirty="0" smtClean="0">
                <a:solidFill>
                  <a:srgbClr val="FF0066"/>
                </a:solidFill>
                <a:latin typeface="Courier New"/>
                <a:cs typeface="Courier New"/>
              </a:rPr>
              <a:t>  </a:t>
            </a:r>
            <a:r>
              <a:rPr lang="en-US" sz="1400" i="1" dirty="0">
                <a:solidFill>
                  <a:srgbClr val="FF0066"/>
                </a:solidFill>
                <a:cs typeface="Courier New"/>
              </a:rPr>
              <a:t>// </a:t>
            </a:r>
            <a:r>
              <a:rPr lang="en-US" sz="1400" i="1" dirty="0" smtClean="0">
                <a:solidFill>
                  <a:srgbClr val="FF0066"/>
                </a:solidFill>
                <a:cs typeface="Courier New"/>
              </a:rPr>
              <a:t>go to sleep until someone does an unlock</a:t>
            </a:r>
          </a:p>
          <a:p>
            <a:r>
              <a:rPr lang="en-US" sz="1400" i="1" dirty="0" smtClean="0">
                <a:solidFill>
                  <a:srgbClr val="FF0066"/>
                </a:solidFill>
                <a:cs typeface="Courier New"/>
              </a:rPr>
              <a:t>     // (or at least yield)</a:t>
            </a:r>
          </a:p>
          <a:p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  </a:t>
            </a:r>
            <a:r>
              <a:rPr lang="en-US" sz="1400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run_somebody_else</a:t>
            </a:r>
            <a:r>
              <a:rPr lang="en-US" sz="1400" b="1" dirty="0" smtClean="0">
                <a:solidFill>
                  <a:srgbClr val="FF0066"/>
                </a:solidFill>
                <a:latin typeface="Courier New"/>
                <a:cs typeface="Courier New"/>
              </a:rPr>
              <a:t>();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6837" y="1066800"/>
            <a:ext cx="1446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Spin-Waiting: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11637" y="1066800"/>
            <a:ext cx="2340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Yielding (aka Blocking):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645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System Behavior for High-Contention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What if all processors are trying to grab the same lock at the same time:</a:t>
            </a:r>
          </a:p>
          <a:p>
            <a:endParaRPr lang="en-US" dirty="0"/>
          </a:p>
          <a:p>
            <a:endParaRPr lang="en-US" sz="11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1600" dirty="0" smtClean="0"/>
          </a:p>
          <a:p>
            <a:endParaRPr lang="en-US" sz="1400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200" dirty="0" smtClean="0"/>
          </a:p>
          <a:p>
            <a:r>
              <a:rPr lang="en-US" dirty="0" smtClean="0"/>
              <a:t>What will the </a:t>
            </a:r>
            <a:r>
              <a:rPr lang="en-US" dirty="0" smtClean="0">
                <a:solidFill>
                  <a:srgbClr val="0000FF"/>
                </a:solidFill>
              </a:rPr>
              <a:t>coherence traffic</a:t>
            </a:r>
            <a:r>
              <a:rPr lang="en-US" dirty="0" smtClean="0"/>
              <a:t> across the interconnection network look like?</a:t>
            </a:r>
          </a:p>
          <a:p>
            <a:r>
              <a:rPr lang="en-US" dirty="0"/>
              <a:t>A</a:t>
            </a:r>
            <a:r>
              <a:rPr lang="en-US" dirty="0" smtClean="0"/>
              <a:t>s each processor spin-waits, it repeatedly:</a:t>
            </a:r>
          </a:p>
          <a:p>
            <a:pPr lvl="1"/>
            <a:r>
              <a:rPr lang="en-US" dirty="0" smtClean="0"/>
              <a:t>requests an </a:t>
            </a:r>
            <a:r>
              <a:rPr lang="en-US" dirty="0" smtClean="0">
                <a:solidFill>
                  <a:srgbClr val="0000FF"/>
                </a:solidFill>
              </a:rPr>
              <a:t>exclusive copy</a:t>
            </a:r>
            <a:r>
              <a:rPr lang="en-US" dirty="0" smtClean="0"/>
              <a:t> of the cache block, invalidating the other caches</a:t>
            </a:r>
          </a:p>
          <a:p>
            <a:pPr lvl="1"/>
            <a:r>
              <a:rPr lang="en-US" dirty="0" smtClean="0"/>
              <a:t>checks whether the lock is available, and finds that it is not</a:t>
            </a:r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	 </a:t>
            </a:r>
            <a:r>
              <a:rPr lang="en-US" dirty="0" smtClean="0">
                <a:solidFill>
                  <a:srgbClr val="FF0066"/>
                </a:solidFill>
                <a:sym typeface="Wingdings"/>
              </a:rPr>
              <a:t>constant stream of cache misses and coherence traffic: very bad!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1447800" y="2286000"/>
            <a:ext cx="6324600" cy="2133600"/>
            <a:chOff x="1600200" y="2057400"/>
            <a:chExt cx="6324600" cy="2133600"/>
          </a:xfrm>
        </p:grpSpPr>
        <p:sp>
          <p:nvSpPr>
            <p:cNvPr id="48" name="TextBox 47"/>
            <p:cNvSpPr txBox="1"/>
            <p:nvPr/>
          </p:nvSpPr>
          <p:spPr>
            <a:xfrm>
              <a:off x="5029200" y="2057400"/>
              <a:ext cx="4325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2057400" y="2057400"/>
              <a:ext cx="812800" cy="696686"/>
              <a:chOff x="1778000" y="1742420"/>
              <a:chExt cx="812800" cy="69668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9" name="Oval 68"/>
              <p:cNvSpPr/>
              <p:nvPr/>
            </p:nvSpPr>
            <p:spPr>
              <a:xfrm>
                <a:off x="1778000" y="1742420"/>
                <a:ext cx="812800" cy="696686"/>
              </a:xfrm>
              <a:prstGeom prst="ellipse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887921" y="1920565"/>
                <a:ext cx="623632" cy="309535"/>
              </a:xfrm>
              <a:prstGeom prst="rect">
                <a:avLst/>
              </a:prstGeom>
              <a:solidFill>
                <a:srgbClr val="EBF1DE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CPU 0</a:t>
                </a:r>
                <a:endParaRPr lang="en-US" sz="1600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3530600" y="2057400"/>
              <a:ext cx="812800" cy="696686"/>
              <a:chOff x="1778000" y="1742420"/>
              <a:chExt cx="812800" cy="69668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61" name="Oval 60"/>
              <p:cNvSpPr/>
              <p:nvPr/>
            </p:nvSpPr>
            <p:spPr>
              <a:xfrm>
                <a:off x="1778000" y="1742420"/>
                <a:ext cx="812800" cy="696686"/>
              </a:xfrm>
              <a:prstGeom prst="ellipse">
                <a:avLst/>
              </a:prstGeom>
              <a:solidFill>
                <a:srgbClr val="EBF1DE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858688" y="1920565"/>
                <a:ext cx="682098" cy="338554"/>
              </a:xfrm>
              <a:prstGeom prst="rect">
                <a:avLst/>
              </a:prstGeom>
              <a:solidFill>
                <a:srgbClr val="EBF1DE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CPU 1</a:t>
                </a:r>
                <a:endParaRPr lang="en-US" sz="1600" dirty="0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6350000" y="2057400"/>
              <a:ext cx="812800" cy="696686"/>
              <a:chOff x="1778000" y="1742420"/>
              <a:chExt cx="812800" cy="69668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59" name="Oval 58"/>
              <p:cNvSpPr/>
              <p:nvPr/>
            </p:nvSpPr>
            <p:spPr>
              <a:xfrm>
                <a:off x="1778000" y="1742420"/>
                <a:ext cx="812800" cy="696686"/>
              </a:xfrm>
              <a:prstGeom prst="ellipse">
                <a:avLst/>
              </a:prstGeom>
              <a:solidFill>
                <a:srgbClr val="EBF1DE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1828800" y="1920565"/>
                <a:ext cx="710551" cy="338554"/>
              </a:xfrm>
              <a:prstGeom prst="rect">
                <a:avLst/>
              </a:prstGeom>
              <a:solidFill>
                <a:srgbClr val="EBF1DE"/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CPU </a:t>
                </a:r>
                <a:r>
                  <a:rPr lang="en-US" sz="1600" dirty="0"/>
                  <a:t>N</a:t>
                </a:r>
              </a:p>
            </p:txBody>
          </p:sp>
        </p:grpSp>
        <p:grpSp>
          <p:nvGrpSpPr>
            <p:cNvPr id="107" name="Group 106"/>
            <p:cNvGrpSpPr/>
            <p:nvPr/>
          </p:nvGrpSpPr>
          <p:grpSpPr>
            <a:xfrm>
              <a:off x="1905000" y="2754086"/>
              <a:ext cx="5334000" cy="1055914"/>
              <a:chOff x="1905000" y="2754086"/>
              <a:chExt cx="5334000" cy="1055914"/>
            </a:xfrm>
          </p:grpSpPr>
          <p:cxnSp>
            <p:nvCxnSpPr>
              <p:cNvPr id="46" name="Straight Arrow Connector 45"/>
              <p:cNvCxnSpPr>
                <a:stCxn id="69" idx="4"/>
                <a:endCxn id="54" idx="1"/>
              </p:cNvCxnSpPr>
              <p:nvPr/>
            </p:nvCxnSpPr>
            <p:spPr>
              <a:xfrm>
                <a:off x="2463800" y="2754086"/>
                <a:ext cx="62616" cy="1037980"/>
              </a:xfrm>
              <a:prstGeom prst="straightConnector1">
                <a:avLst/>
              </a:prstGeom>
              <a:solidFill>
                <a:srgbClr val="FFF2C5"/>
              </a:solidFill>
              <a:ln w="28575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>
                <a:stCxn id="61" idx="4"/>
              </p:cNvCxnSpPr>
              <p:nvPr/>
            </p:nvCxnSpPr>
            <p:spPr>
              <a:xfrm>
                <a:off x="3937000" y="2754086"/>
                <a:ext cx="101600" cy="979714"/>
              </a:xfrm>
              <a:prstGeom prst="straightConnector1">
                <a:avLst/>
              </a:prstGeom>
              <a:solidFill>
                <a:srgbClr val="FFF2C5"/>
              </a:solidFill>
              <a:ln w="28575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>
                <a:stCxn id="59" idx="4"/>
              </p:cNvCxnSpPr>
              <p:nvPr/>
            </p:nvCxnSpPr>
            <p:spPr>
              <a:xfrm flipH="1">
                <a:off x="6553200" y="2754086"/>
                <a:ext cx="203200" cy="1055914"/>
              </a:xfrm>
              <a:prstGeom prst="straightConnector1">
                <a:avLst/>
              </a:prstGeom>
              <a:solidFill>
                <a:srgbClr val="FFF2C5"/>
              </a:solidFill>
              <a:ln w="28575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ounded Rectangle 62"/>
              <p:cNvSpPr/>
              <p:nvPr/>
            </p:nvSpPr>
            <p:spPr>
              <a:xfrm>
                <a:off x="6096000" y="2961620"/>
                <a:ext cx="1143000" cy="533400"/>
              </a:xfrm>
              <a:prstGeom prst="roundRect">
                <a:avLst/>
              </a:prstGeom>
              <a:solidFill>
                <a:srgbClr val="F38BE1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6247658" y="2938046"/>
                <a:ext cx="8678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Cache N</a:t>
                </a:r>
                <a:endParaRPr lang="en-US" sz="1600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053820" y="2819400"/>
                <a:ext cx="43258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dirty="0" smtClean="0"/>
                  <a:t>…</a:t>
                </a:r>
                <a:endParaRPr lang="en-US" sz="2800" dirty="0"/>
              </a:p>
            </p:txBody>
          </p:sp>
          <p:sp>
            <p:nvSpPr>
              <p:cNvPr id="100" name="Rounded Rectangle 99"/>
              <p:cNvSpPr/>
              <p:nvPr/>
            </p:nvSpPr>
            <p:spPr>
              <a:xfrm>
                <a:off x="3429000" y="2971800"/>
                <a:ext cx="1143000" cy="533400"/>
              </a:xfrm>
              <a:prstGeom prst="roundRect">
                <a:avLst/>
              </a:prstGeom>
              <a:solidFill>
                <a:srgbClr val="F38BE1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3594885" y="2948226"/>
                <a:ext cx="8393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Cache 1</a:t>
                </a:r>
                <a:endParaRPr lang="en-US" sz="1600" dirty="0"/>
              </a:p>
            </p:txBody>
          </p:sp>
          <p:sp>
            <p:nvSpPr>
              <p:cNvPr id="103" name="Rounded Rectangle 102"/>
              <p:cNvSpPr/>
              <p:nvPr/>
            </p:nvSpPr>
            <p:spPr>
              <a:xfrm>
                <a:off x="1905000" y="2971800"/>
                <a:ext cx="1143000" cy="533400"/>
              </a:xfrm>
              <a:prstGeom prst="roundRect">
                <a:avLst/>
              </a:prstGeom>
              <a:solidFill>
                <a:srgbClr val="F38BE1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2070885" y="2948226"/>
                <a:ext cx="8393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/>
                  <a:t>Cache 0</a:t>
                </a:r>
                <a:endParaRPr lang="en-US" sz="1600" dirty="0"/>
              </a:p>
            </p:txBody>
          </p:sp>
        </p:grpSp>
        <p:sp>
          <p:nvSpPr>
            <p:cNvPr id="54" name="Oval 53"/>
            <p:cNvSpPr/>
            <p:nvPr/>
          </p:nvSpPr>
          <p:spPr>
            <a:xfrm>
              <a:off x="1600200" y="3723620"/>
              <a:ext cx="6324600" cy="46738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Interconnection Network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762000" y="2133600"/>
            <a:ext cx="1172373" cy="1248573"/>
            <a:chOff x="762000" y="2209800"/>
            <a:chExt cx="1172373" cy="1248573"/>
          </a:xfrm>
        </p:grpSpPr>
        <p:pic>
          <p:nvPicPr>
            <p:cNvPr id="109" name="Picture 108" descr="Lock_Icon_128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1600" y="2895600"/>
              <a:ext cx="562773" cy="562773"/>
            </a:xfrm>
            <a:prstGeom prst="rect">
              <a:avLst/>
            </a:prstGeom>
          </p:spPr>
        </p:pic>
        <p:sp>
          <p:nvSpPr>
            <p:cNvPr id="110" name="TextBox 109"/>
            <p:cNvSpPr txBox="1"/>
            <p:nvPr/>
          </p:nvSpPr>
          <p:spPr>
            <a:xfrm>
              <a:off x="762000" y="2209800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Has Lock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cxnSp>
          <p:nvCxnSpPr>
            <p:cNvPr id="112" name="Straight Arrow Connector 111"/>
            <p:cNvCxnSpPr/>
            <p:nvPr/>
          </p:nvCxnSpPr>
          <p:spPr>
            <a:xfrm>
              <a:off x="1371600" y="2590800"/>
              <a:ext cx="457200" cy="152400"/>
            </a:xfrm>
            <a:prstGeom prst="straightConnector1">
              <a:avLst/>
            </a:prstGeom>
            <a:ln w="31750"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>
            <a:off x="3857774" y="1600200"/>
            <a:ext cx="3152626" cy="750332"/>
            <a:chOff x="3857774" y="1676400"/>
            <a:chExt cx="3152626" cy="750332"/>
          </a:xfrm>
        </p:grpSpPr>
        <p:sp>
          <p:nvSpPr>
            <p:cNvPr id="7" name="TextBox 6"/>
            <p:cNvSpPr txBox="1"/>
            <p:nvPr/>
          </p:nvSpPr>
          <p:spPr>
            <a:xfrm>
              <a:off x="3857774" y="1676400"/>
              <a:ext cx="3152626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Courier New"/>
                  <a:cs typeface="Courier New"/>
                </a:rPr>
                <a:t>while (!</a:t>
              </a:r>
              <a:r>
                <a:rPr lang="en-US" sz="1200" b="1" dirty="0" err="1">
                  <a:solidFill>
                    <a:srgbClr val="0000FF"/>
                  </a:solidFill>
                  <a:latin typeface="Courier New"/>
                  <a:cs typeface="Courier New"/>
                </a:rPr>
                <a:t>xchg</a:t>
              </a:r>
              <a:r>
                <a:rPr lang="en-US" sz="1200" b="1" dirty="0">
                  <a:latin typeface="Courier New"/>
                  <a:cs typeface="Courier New"/>
                </a:rPr>
                <a:t>(&amp;</a:t>
              </a:r>
              <a:r>
                <a:rPr lang="en-US" sz="1200" b="1" dirty="0" err="1">
                  <a:solidFill>
                    <a:srgbClr val="0000FF"/>
                  </a:solidFill>
                  <a:latin typeface="Courier New"/>
                  <a:cs typeface="Courier New"/>
                </a:rPr>
                <a:t>lock_available</a:t>
              </a:r>
              <a:r>
                <a:rPr lang="en-US" sz="1200" b="1" dirty="0">
                  <a:latin typeface="Courier New"/>
                  <a:cs typeface="Courier New"/>
                </a:rPr>
                <a:t>, </a:t>
              </a:r>
              <a:r>
                <a:rPr lang="en-US" sz="1200" b="1" dirty="0">
                  <a:solidFill>
                    <a:srgbClr val="0000FF"/>
                  </a:solidFill>
                  <a:latin typeface="Courier New"/>
                  <a:cs typeface="Courier New"/>
                </a:rPr>
                <a:t>0</a:t>
              </a:r>
              <a:r>
                <a:rPr lang="en-US" sz="1200" b="1" dirty="0" smtClean="0">
                  <a:latin typeface="Courier New"/>
                  <a:cs typeface="Courier New"/>
                </a:rPr>
                <a:t>)</a:t>
              </a:r>
            </a:p>
            <a:p>
              <a:r>
                <a:rPr lang="en-US" sz="1200" b="1" dirty="0">
                  <a:latin typeface="Courier New"/>
                  <a:cs typeface="Courier New"/>
                </a:rPr>
                <a:t> </a:t>
              </a:r>
              <a:r>
                <a:rPr lang="en-US" sz="1200" b="1" dirty="0" smtClean="0">
                  <a:latin typeface="Courier New"/>
                  <a:cs typeface="Courier New"/>
                </a:rPr>
                <a:t> </a:t>
              </a:r>
              <a:r>
                <a:rPr lang="en-US" sz="12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continue</a:t>
              </a:r>
              <a:r>
                <a:rPr lang="en-US" sz="1200" b="1" dirty="0" smtClean="0">
                  <a:latin typeface="Courier New"/>
                  <a:cs typeface="Courier New"/>
                </a:rPr>
                <a:t>;</a:t>
              </a:r>
              <a:endParaRPr lang="en-US" sz="1200" b="1" dirty="0">
                <a:latin typeface="Courier New"/>
                <a:cs typeface="Courier New"/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518999" y="2057400"/>
              <a:ext cx="1384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66"/>
                  </a:solidFill>
                </a:rPr>
                <a:t>Spin-Waiting</a:t>
              </a:r>
              <a:endParaRPr lang="en-US" dirty="0">
                <a:solidFill>
                  <a:srgbClr val="FF0066"/>
                </a:solidFill>
              </a:endParaRPr>
            </a:p>
          </p:txBody>
        </p:sp>
        <p:cxnSp>
          <p:nvCxnSpPr>
            <p:cNvPr id="114" name="Straight Arrow Connector 113"/>
            <p:cNvCxnSpPr>
              <a:stCxn id="113" idx="3"/>
              <a:endCxn id="59" idx="1"/>
            </p:cNvCxnSpPr>
            <p:nvPr/>
          </p:nvCxnSpPr>
          <p:spPr>
            <a:xfrm>
              <a:off x="5903362" y="2242066"/>
              <a:ext cx="413270" cy="145961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113" idx="1"/>
              <a:endCxn id="61" idx="7"/>
            </p:cNvCxnSpPr>
            <p:nvPr/>
          </p:nvCxnSpPr>
          <p:spPr>
            <a:xfrm flipH="1">
              <a:off x="4071968" y="2242066"/>
              <a:ext cx="447031" cy="145961"/>
            </a:xfrm>
            <a:prstGeom prst="straightConnector1">
              <a:avLst/>
            </a:prstGeom>
            <a:ln w="31750">
              <a:solidFill>
                <a:srgbClr val="FF006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10037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Version: “Test and Test-and-Set” 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do {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while (</a:t>
            </a:r>
            <a:r>
              <a:rPr lang="en-US" b="1" dirty="0" err="1" smtClean="0">
                <a:solidFill>
                  <a:srgbClr val="FF0066"/>
                </a:solidFill>
                <a:latin typeface="Courier New"/>
                <a:cs typeface="Courier New"/>
              </a:rPr>
              <a:t>lock_available</a:t>
            </a:r>
            <a:r>
              <a:rPr lang="en-US" b="1" dirty="0" smtClean="0">
                <a:solidFill>
                  <a:srgbClr val="FF0066"/>
                </a:solidFill>
                <a:latin typeface="Courier New"/>
                <a:cs typeface="Courier New"/>
              </a:rPr>
              <a:t> == 0</a:t>
            </a:r>
            <a:r>
              <a:rPr lang="en-US" b="1" dirty="0" smtClean="0">
                <a:latin typeface="Courier New"/>
                <a:cs typeface="Courier New"/>
              </a:rPr>
              <a:t>)        </a:t>
            </a:r>
            <a:r>
              <a:rPr lang="en-US" i="1" dirty="0" smtClean="0">
                <a:solidFill>
                  <a:srgbClr val="FF0066"/>
                </a:solidFill>
                <a:latin typeface="+mn-lt"/>
                <a:cs typeface="Courier New"/>
              </a:rPr>
              <a:t>// “Test” loop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continue;</a:t>
            </a:r>
          </a:p>
          <a:p>
            <a:pPr marL="0" indent="0">
              <a:buNone/>
            </a:pP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} while </a:t>
            </a:r>
            <a:r>
              <a:rPr lang="en-US" b="1" dirty="0">
                <a:latin typeface="Courier New"/>
                <a:cs typeface="Courier New"/>
              </a:rPr>
              <a:t>(!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xchg</a:t>
            </a:r>
            <a:r>
              <a:rPr lang="en-US" b="1" dirty="0">
                <a:latin typeface="Courier New"/>
                <a:cs typeface="Courier New"/>
              </a:rPr>
              <a:t>(&amp;</a:t>
            </a:r>
            <a:r>
              <a:rPr lang="en-US" b="1" dirty="0" err="1">
                <a:solidFill>
                  <a:srgbClr val="0000FF"/>
                </a:solidFill>
                <a:latin typeface="Courier New"/>
                <a:cs typeface="Courier New"/>
              </a:rPr>
              <a:t>lock_available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0</a:t>
            </a:r>
            <a:r>
              <a:rPr lang="en-US" b="1" dirty="0" smtClean="0">
                <a:latin typeface="Courier New"/>
                <a:cs typeface="Courier New"/>
              </a:rPr>
              <a:t>));  </a:t>
            </a:r>
            <a:r>
              <a:rPr lang="en-US" i="1" dirty="0" smtClean="0">
                <a:cs typeface="Courier New"/>
              </a:rPr>
              <a:t> </a:t>
            </a:r>
            <a:r>
              <a:rPr lang="en-US" i="1" dirty="0">
                <a:solidFill>
                  <a:srgbClr val="0000FF"/>
                </a:solidFill>
                <a:cs typeface="Courier New"/>
              </a:rPr>
              <a:t>// </a:t>
            </a:r>
            <a:r>
              <a:rPr lang="en-US" i="1" dirty="0" smtClean="0">
                <a:solidFill>
                  <a:srgbClr val="0000FF"/>
                </a:solidFill>
                <a:cs typeface="Courier New"/>
              </a:rPr>
              <a:t>“Test-and-Set” check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  <a:cs typeface="Courier New"/>
            </a:endParaRPr>
          </a:p>
          <a:p>
            <a:r>
              <a:rPr lang="en-US" i="1" dirty="0" smtClean="0">
                <a:cs typeface="Courier New"/>
              </a:rPr>
              <a:t>(In the synchronization literature, our </a:t>
            </a:r>
            <a:r>
              <a:rPr lang="en-US" b="1" i="1" dirty="0" err="1" smtClean="0">
                <a:latin typeface="Courier New"/>
                <a:cs typeface="Courier New"/>
              </a:rPr>
              <a:t>xchg</a:t>
            </a:r>
            <a:r>
              <a:rPr lang="en-US" i="1" dirty="0" smtClean="0">
                <a:cs typeface="Courier New"/>
              </a:rPr>
              <a:t> lock is called a “test-and-set” lock.)</a:t>
            </a:r>
          </a:p>
          <a:p>
            <a:r>
              <a:rPr lang="en-US" dirty="0" smtClean="0">
                <a:cs typeface="Courier New"/>
              </a:rPr>
              <a:t>Note that the </a:t>
            </a:r>
            <a:r>
              <a:rPr lang="en-US" dirty="0" smtClean="0">
                <a:solidFill>
                  <a:srgbClr val="FF0066"/>
                </a:solidFill>
                <a:cs typeface="Courier New"/>
              </a:rPr>
              <a:t>“test” loop uses a normal memory load </a:t>
            </a:r>
            <a:r>
              <a:rPr lang="en-US" dirty="0" smtClean="0">
                <a:cs typeface="Courier New"/>
              </a:rPr>
              <a:t>(not an </a:t>
            </a:r>
            <a:r>
              <a:rPr lang="en-US" b="1" dirty="0" err="1" smtClean="0">
                <a:latin typeface="Courier New"/>
                <a:cs typeface="Courier New"/>
              </a:rPr>
              <a:t>xchg</a:t>
            </a:r>
            <a:r>
              <a:rPr lang="en-US" dirty="0" smtClean="0">
                <a:cs typeface="Courier New"/>
              </a:rPr>
              <a:t>)</a:t>
            </a:r>
          </a:p>
          <a:p>
            <a:r>
              <a:rPr lang="en-US" dirty="0" smtClean="0">
                <a:cs typeface="Courier New"/>
              </a:rPr>
              <a:t>How does the </a:t>
            </a:r>
            <a:r>
              <a:rPr lang="en-US" dirty="0" smtClean="0">
                <a:solidFill>
                  <a:srgbClr val="0000FF"/>
                </a:solidFill>
                <a:cs typeface="Courier New"/>
              </a:rPr>
              <a:t>coherence traffic</a:t>
            </a:r>
            <a:r>
              <a:rPr lang="en-US" dirty="0" smtClean="0">
                <a:cs typeface="Courier New"/>
              </a:rPr>
              <a:t> change with this modification?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cs typeface="Courier New"/>
              </a:rPr>
              <a:t>while the lock is held</a:t>
            </a:r>
            <a:r>
              <a:rPr lang="en-US" dirty="0" smtClean="0">
                <a:cs typeface="Courier New"/>
              </a:rPr>
              <a:t>, the other processors </a:t>
            </a:r>
            <a:r>
              <a:rPr lang="en-US" dirty="0" smtClean="0">
                <a:solidFill>
                  <a:srgbClr val="FF0066"/>
                </a:solidFill>
                <a:cs typeface="Courier New"/>
              </a:rPr>
              <a:t>spin locally in their caches</a:t>
            </a:r>
          </a:p>
          <a:p>
            <a:pPr lvl="2"/>
            <a:r>
              <a:rPr lang="en-US" dirty="0" smtClean="0">
                <a:cs typeface="Courier New"/>
              </a:rPr>
              <a:t>using normal read operations in the “test” loop, which </a:t>
            </a:r>
            <a:r>
              <a:rPr lang="en-US" dirty="0" smtClean="0">
                <a:solidFill>
                  <a:srgbClr val="0000FF"/>
                </a:solidFill>
                <a:cs typeface="Courier New"/>
              </a:rPr>
              <a:t>hit on the “Shared” block</a:t>
            </a:r>
          </a:p>
          <a:p>
            <a:pPr lvl="1"/>
            <a:r>
              <a:rPr lang="en-US" dirty="0" smtClean="0">
                <a:cs typeface="Courier New"/>
              </a:rPr>
              <a:t>so there is </a:t>
            </a:r>
            <a:r>
              <a:rPr lang="en-US" dirty="0" smtClean="0">
                <a:solidFill>
                  <a:srgbClr val="0000FF"/>
                </a:solidFill>
                <a:cs typeface="Courier New"/>
              </a:rPr>
              <a:t>no longer a flood of coherence traffic</a:t>
            </a:r>
            <a:r>
              <a:rPr lang="en-US" dirty="0" smtClean="0">
                <a:cs typeface="Courier New"/>
              </a:rPr>
              <a:t> while the lock is held</a:t>
            </a:r>
          </a:p>
          <a:p>
            <a:r>
              <a:rPr lang="en-US" dirty="0" smtClean="0">
                <a:cs typeface="Courier New"/>
              </a:rPr>
              <a:t>While this reduces traffic while the lock is held, have we solved all problem cases?</a:t>
            </a:r>
          </a:p>
          <a:p>
            <a:pPr lvl="1"/>
            <a:r>
              <a:rPr lang="en-US" dirty="0" smtClean="0">
                <a:cs typeface="Courier New"/>
              </a:rPr>
              <a:t>what happens when the lock is released?</a:t>
            </a:r>
          </a:p>
          <a:p>
            <a:pPr marL="457200" lvl="1" indent="0">
              <a:buNone/>
            </a:pPr>
            <a:r>
              <a:rPr lang="en-US" dirty="0" smtClean="0">
                <a:cs typeface="Courier New"/>
                <a:sym typeface="Wingdings"/>
              </a:rPr>
              <a:t>	 a sudden </a:t>
            </a:r>
            <a:r>
              <a:rPr lang="en-US" dirty="0" smtClean="0">
                <a:solidFill>
                  <a:srgbClr val="0000FF"/>
                </a:solidFill>
                <a:cs typeface="Courier New"/>
                <a:sym typeface="Wingdings"/>
              </a:rPr>
              <a:t>burst of “test-and-set” attempts</a:t>
            </a:r>
            <a:r>
              <a:rPr lang="en-US" dirty="0" smtClean="0">
                <a:cs typeface="Courier New"/>
                <a:sym typeface="Wingdings"/>
              </a:rPr>
              <a:t>, with all but one of them failing</a:t>
            </a:r>
            <a:endParaRPr lang="en-US" dirty="0" smtClean="0"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414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the Burst of Traffic When a Lock is Released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One approach</a:t>
            </a:r>
            <a:r>
              <a:rPr lang="en-US" dirty="0" smtClean="0"/>
              <a:t>: use </a:t>
            </a:r>
            <a:r>
              <a:rPr lang="en-US" dirty="0" err="1" smtClean="0">
                <a:solidFill>
                  <a:srgbClr val="0000FF"/>
                </a:solidFill>
              </a:rPr>
              <a:t>backoff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upon failing to acquire lock, delay for a while before retrying</a:t>
            </a:r>
          </a:p>
          <a:p>
            <a:pPr lvl="2"/>
            <a:r>
              <a:rPr lang="en-US" dirty="0" smtClean="0"/>
              <a:t>either </a:t>
            </a:r>
            <a:r>
              <a:rPr lang="en-US" dirty="0" smtClean="0">
                <a:solidFill>
                  <a:srgbClr val="FF0066"/>
                </a:solidFill>
              </a:rPr>
              <a:t>constant delay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66"/>
                </a:solidFill>
              </a:rPr>
              <a:t>exponential</a:t>
            </a:r>
            <a:r>
              <a:rPr lang="en-US" dirty="0" smtClean="0"/>
              <a:t> </a:t>
            </a:r>
            <a:r>
              <a:rPr lang="en-US" dirty="0" err="1" smtClean="0"/>
              <a:t>backoff</a:t>
            </a:r>
            <a:endParaRPr lang="en-US" dirty="0" smtClean="0"/>
          </a:p>
          <a:p>
            <a:endParaRPr lang="en-US" dirty="0" smtClean="0"/>
          </a:p>
          <a:p>
            <a:r>
              <a:rPr lang="en-US" u="sng" dirty="0" smtClean="0">
                <a:solidFill>
                  <a:srgbClr val="0000FF"/>
                </a:solidFill>
              </a:rPr>
              <a:t>The good news:</a:t>
            </a:r>
          </a:p>
          <a:p>
            <a:pPr lvl="1"/>
            <a:r>
              <a:rPr lang="en-US" dirty="0" smtClean="0"/>
              <a:t>significantly reduces interconnect traffic</a:t>
            </a:r>
          </a:p>
          <a:p>
            <a:pPr lvl="1"/>
            <a:endParaRPr lang="en-US" dirty="0" smtClean="0"/>
          </a:p>
          <a:p>
            <a:r>
              <a:rPr lang="en-US" u="sng" dirty="0">
                <a:solidFill>
                  <a:srgbClr val="0000FF"/>
                </a:solidFill>
              </a:rPr>
              <a:t>T</a:t>
            </a:r>
            <a:r>
              <a:rPr lang="en-US" u="sng" dirty="0" smtClean="0">
                <a:solidFill>
                  <a:srgbClr val="0000FF"/>
                </a:solidFill>
              </a:rPr>
              <a:t>he bad news:</a:t>
            </a:r>
          </a:p>
          <a:p>
            <a:pPr lvl="1"/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r>
              <a:rPr lang="en-US" dirty="0" smtClean="0"/>
              <a:t> can lead to </a:t>
            </a:r>
            <a:r>
              <a:rPr lang="en-US" dirty="0" smtClean="0">
                <a:solidFill>
                  <a:srgbClr val="0000FF"/>
                </a:solidFill>
              </a:rPr>
              <a:t>starvation</a:t>
            </a:r>
            <a:r>
              <a:rPr lang="en-US" dirty="0" smtClean="0"/>
              <a:t> for high-contention locks</a:t>
            </a:r>
          </a:p>
          <a:p>
            <a:pPr lvl="2"/>
            <a:r>
              <a:rPr lang="en-US" dirty="0" smtClean="0"/>
              <a:t>new requestors back off for shorter times</a:t>
            </a:r>
          </a:p>
          <a:p>
            <a:pPr lvl="1"/>
            <a:r>
              <a:rPr lang="en-US" dirty="0" smtClean="0"/>
              <a:t>even without starvation, seriously non-FIFO lock acquisition is likely</a:t>
            </a:r>
          </a:p>
          <a:p>
            <a:endParaRPr lang="en-US" dirty="0"/>
          </a:p>
          <a:p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r>
              <a:rPr lang="en-US" dirty="0" smtClean="0"/>
              <a:t> seems to help performance in practice.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769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Test-and-Set Lock with Exponential </a:t>
            </a:r>
            <a:r>
              <a:rPr lang="en-US" dirty="0" err="1" smtClean="0"/>
              <a:t>Backoff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1"/>
          </a:xfrm>
        </p:spPr>
        <p:txBody>
          <a:bodyPr/>
          <a:lstStyle/>
          <a:p>
            <a:r>
              <a:rPr lang="en-US" dirty="0" smtClean="0"/>
              <a:t>Micro-benchmark loop body:        </a:t>
            </a:r>
            <a:r>
              <a:rPr lang="en-US" b="1" dirty="0">
                <a:solidFill>
                  <a:srgbClr val="0000FF"/>
                </a:solidFill>
                <a:latin typeface="Courier New"/>
                <a:cs typeface="Courier New"/>
              </a:rPr>
              <a:t>lock; delay(c); unlock;</a:t>
            </a:r>
          </a:p>
          <a:p>
            <a:r>
              <a:rPr lang="en-US" dirty="0"/>
              <a:t>Same total </a:t>
            </a:r>
            <a:r>
              <a:rPr lang="en-US" dirty="0" smtClean="0"/>
              <a:t>number </a:t>
            </a:r>
            <a:r>
              <a:rPr lang="en-US" dirty="0"/>
              <a:t>of lock calls as </a:t>
            </a:r>
            <a:r>
              <a:rPr lang="en-US" dirty="0" smtClean="0"/>
              <a:t>the number of processors increases</a:t>
            </a:r>
            <a:endParaRPr lang="en-US" dirty="0"/>
          </a:p>
          <a:p>
            <a:r>
              <a:rPr lang="en-US" dirty="0" smtClean="0"/>
              <a:t>Y-Axis: measured </a:t>
            </a:r>
            <a:r>
              <a:rPr lang="en-US" dirty="0"/>
              <a:t>time per </a:t>
            </a:r>
            <a:r>
              <a:rPr lang="en-US" dirty="0" smtClean="0"/>
              <a:t>transfer (on SGI Origin)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Todd Mowry &amp; Dave Eckhardt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15-410: Parallel Synchronization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AE90-4419-4CF3-8E84-9F60760ACC6E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1143000" y="2133600"/>
            <a:ext cx="5367338" cy="4003675"/>
            <a:chOff x="1252" y="1206"/>
            <a:chExt cx="3381" cy="2522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490" y="3282"/>
              <a:ext cx="311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1490" y="2831"/>
              <a:ext cx="311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1490" y="2379"/>
              <a:ext cx="311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1490" y="1926"/>
              <a:ext cx="311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1490" y="1476"/>
              <a:ext cx="311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 flipV="1">
              <a:off x="1698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V="1">
              <a:off x="1906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V="1">
              <a:off x="2114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V="1">
              <a:off x="2321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V="1">
              <a:off x="2529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V="1">
              <a:off x="2735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V="1">
              <a:off x="2943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 flipV="1">
              <a:off x="3150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V="1">
              <a:off x="3358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 flipV="1">
              <a:off x="3566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 flipV="1">
              <a:off x="3774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flipV="1">
              <a:off x="3982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 flipV="1">
              <a:off x="4187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3"/>
            <p:cNvSpPr>
              <a:spLocks noChangeShapeType="1"/>
            </p:cNvSpPr>
            <p:nvPr/>
          </p:nvSpPr>
          <p:spPr bwMode="auto">
            <a:xfrm flipV="1">
              <a:off x="4395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 flipV="1">
              <a:off x="4603" y="3473"/>
              <a:ext cx="1" cy="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5"/>
            <p:cNvSpPr>
              <a:spLocks noChangeShapeType="1"/>
            </p:cNvSpPr>
            <p:nvPr/>
          </p:nvSpPr>
          <p:spPr bwMode="auto">
            <a:xfrm flipV="1">
              <a:off x="1490" y="1249"/>
              <a:ext cx="1" cy="225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>
              <a:off x="1492" y="1249"/>
              <a:ext cx="45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7"/>
            <p:cNvSpPr>
              <a:spLocks noChangeShapeType="1"/>
            </p:cNvSpPr>
            <p:nvPr/>
          </p:nvSpPr>
          <p:spPr bwMode="auto">
            <a:xfrm>
              <a:off x="1492" y="1702"/>
              <a:ext cx="45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8"/>
            <p:cNvSpPr>
              <a:spLocks noChangeShapeType="1"/>
            </p:cNvSpPr>
            <p:nvPr/>
          </p:nvSpPr>
          <p:spPr bwMode="auto">
            <a:xfrm>
              <a:off x="1492" y="2152"/>
              <a:ext cx="45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1492" y="2605"/>
              <a:ext cx="45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"/>
            <p:cNvSpPr>
              <a:spLocks noChangeShapeType="1"/>
            </p:cNvSpPr>
            <p:nvPr/>
          </p:nvSpPr>
          <p:spPr bwMode="auto">
            <a:xfrm>
              <a:off x="1492" y="3058"/>
              <a:ext cx="45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1490" y="3508"/>
              <a:ext cx="3113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1490" y="1373"/>
              <a:ext cx="3113" cy="2094"/>
            </a:xfrm>
            <a:custGeom>
              <a:avLst/>
              <a:gdLst>
                <a:gd name="T0" fmla="*/ 0 w 3113"/>
                <a:gd name="T1" fmla="*/ 2094 h 2094"/>
                <a:gd name="T2" fmla="*/ 208 w 3113"/>
                <a:gd name="T3" fmla="*/ 1969 h 2094"/>
                <a:gd name="T4" fmla="*/ 416 w 3113"/>
                <a:gd name="T5" fmla="*/ 1775 h 2094"/>
                <a:gd name="T6" fmla="*/ 624 w 3113"/>
                <a:gd name="T7" fmla="*/ 944 h 2094"/>
                <a:gd name="T8" fmla="*/ 831 w 3113"/>
                <a:gd name="T9" fmla="*/ 707 h 2094"/>
                <a:gd name="T10" fmla="*/ 1039 w 3113"/>
                <a:gd name="T11" fmla="*/ 882 h 2094"/>
                <a:gd name="T12" fmla="*/ 1245 w 3113"/>
                <a:gd name="T13" fmla="*/ 1094 h 2094"/>
                <a:gd name="T14" fmla="*/ 1453 w 3113"/>
                <a:gd name="T15" fmla="*/ 771 h 2094"/>
                <a:gd name="T16" fmla="*/ 1660 w 3113"/>
                <a:gd name="T17" fmla="*/ 615 h 2094"/>
                <a:gd name="T18" fmla="*/ 1868 w 3113"/>
                <a:gd name="T19" fmla="*/ 858 h 2094"/>
                <a:gd name="T20" fmla="*/ 2076 w 3113"/>
                <a:gd name="T21" fmla="*/ 267 h 2094"/>
                <a:gd name="T22" fmla="*/ 2284 w 3113"/>
                <a:gd name="T23" fmla="*/ 516 h 2094"/>
                <a:gd name="T24" fmla="*/ 2492 w 3113"/>
                <a:gd name="T25" fmla="*/ 368 h 2094"/>
                <a:gd name="T26" fmla="*/ 2697 w 3113"/>
                <a:gd name="T27" fmla="*/ 319 h 2094"/>
                <a:gd name="T28" fmla="*/ 2905 w 3113"/>
                <a:gd name="T29" fmla="*/ 84 h 2094"/>
                <a:gd name="T30" fmla="*/ 3113 w 3113"/>
                <a:gd name="T31" fmla="*/ 0 h 209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113"/>
                <a:gd name="T49" fmla="*/ 0 h 2094"/>
                <a:gd name="T50" fmla="*/ 3113 w 3113"/>
                <a:gd name="T51" fmla="*/ 2094 h 209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113" h="2094">
                  <a:moveTo>
                    <a:pt x="0" y="2094"/>
                  </a:moveTo>
                  <a:lnTo>
                    <a:pt x="208" y="1969"/>
                  </a:lnTo>
                  <a:lnTo>
                    <a:pt x="416" y="1775"/>
                  </a:lnTo>
                  <a:lnTo>
                    <a:pt x="624" y="944"/>
                  </a:lnTo>
                  <a:lnTo>
                    <a:pt x="831" y="707"/>
                  </a:lnTo>
                  <a:lnTo>
                    <a:pt x="1039" y="882"/>
                  </a:lnTo>
                  <a:lnTo>
                    <a:pt x="1245" y="1094"/>
                  </a:lnTo>
                  <a:lnTo>
                    <a:pt x="1453" y="771"/>
                  </a:lnTo>
                  <a:lnTo>
                    <a:pt x="1660" y="615"/>
                  </a:lnTo>
                  <a:lnTo>
                    <a:pt x="1868" y="858"/>
                  </a:lnTo>
                  <a:lnTo>
                    <a:pt x="2076" y="267"/>
                  </a:lnTo>
                  <a:lnTo>
                    <a:pt x="2284" y="516"/>
                  </a:lnTo>
                  <a:lnTo>
                    <a:pt x="2492" y="368"/>
                  </a:lnTo>
                  <a:lnTo>
                    <a:pt x="2697" y="319"/>
                  </a:lnTo>
                  <a:lnTo>
                    <a:pt x="2905" y="84"/>
                  </a:lnTo>
                  <a:lnTo>
                    <a:pt x="311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1490" y="1315"/>
              <a:ext cx="3113" cy="2158"/>
            </a:xfrm>
            <a:custGeom>
              <a:avLst/>
              <a:gdLst>
                <a:gd name="T0" fmla="*/ 0 w 3113"/>
                <a:gd name="T1" fmla="*/ 2158 h 2158"/>
                <a:gd name="T2" fmla="*/ 208 w 3113"/>
                <a:gd name="T3" fmla="*/ 2082 h 2158"/>
                <a:gd name="T4" fmla="*/ 416 w 3113"/>
                <a:gd name="T5" fmla="*/ 1985 h 2158"/>
                <a:gd name="T6" fmla="*/ 624 w 3113"/>
                <a:gd name="T7" fmla="*/ 1909 h 2158"/>
                <a:gd name="T8" fmla="*/ 831 w 3113"/>
                <a:gd name="T9" fmla="*/ 1854 h 2158"/>
                <a:gd name="T10" fmla="*/ 1039 w 3113"/>
                <a:gd name="T11" fmla="*/ 1817 h 2158"/>
                <a:gd name="T12" fmla="*/ 1245 w 3113"/>
                <a:gd name="T13" fmla="*/ 1671 h 2158"/>
                <a:gd name="T14" fmla="*/ 1453 w 3113"/>
                <a:gd name="T15" fmla="*/ 1362 h 2158"/>
                <a:gd name="T16" fmla="*/ 1660 w 3113"/>
                <a:gd name="T17" fmla="*/ 1128 h 2158"/>
                <a:gd name="T18" fmla="*/ 1868 w 3113"/>
                <a:gd name="T19" fmla="*/ 1062 h 2158"/>
                <a:gd name="T20" fmla="*/ 2076 w 3113"/>
                <a:gd name="T21" fmla="*/ 1025 h 2158"/>
                <a:gd name="T22" fmla="*/ 2284 w 3113"/>
                <a:gd name="T23" fmla="*/ 879 h 2158"/>
                <a:gd name="T24" fmla="*/ 2492 w 3113"/>
                <a:gd name="T25" fmla="*/ 663 h 2158"/>
                <a:gd name="T26" fmla="*/ 2697 w 3113"/>
                <a:gd name="T27" fmla="*/ 611 h 2158"/>
                <a:gd name="T28" fmla="*/ 2905 w 3113"/>
                <a:gd name="T29" fmla="*/ 403 h 2158"/>
                <a:gd name="T30" fmla="*/ 3113 w 3113"/>
                <a:gd name="T31" fmla="*/ 0 h 215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113"/>
                <a:gd name="T49" fmla="*/ 0 h 2158"/>
                <a:gd name="T50" fmla="*/ 3113 w 3113"/>
                <a:gd name="T51" fmla="*/ 2158 h 215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113" h="2158">
                  <a:moveTo>
                    <a:pt x="0" y="2158"/>
                  </a:moveTo>
                  <a:lnTo>
                    <a:pt x="208" y="2082"/>
                  </a:lnTo>
                  <a:lnTo>
                    <a:pt x="416" y="1985"/>
                  </a:lnTo>
                  <a:lnTo>
                    <a:pt x="624" y="1909"/>
                  </a:lnTo>
                  <a:lnTo>
                    <a:pt x="831" y="1854"/>
                  </a:lnTo>
                  <a:lnTo>
                    <a:pt x="1039" y="1817"/>
                  </a:lnTo>
                  <a:lnTo>
                    <a:pt x="1245" y="1671"/>
                  </a:lnTo>
                  <a:lnTo>
                    <a:pt x="1453" y="1362"/>
                  </a:lnTo>
                  <a:lnTo>
                    <a:pt x="1660" y="1128"/>
                  </a:lnTo>
                  <a:lnTo>
                    <a:pt x="1868" y="1062"/>
                  </a:lnTo>
                  <a:lnTo>
                    <a:pt x="2076" y="1025"/>
                  </a:lnTo>
                  <a:lnTo>
                    <a:pt x="2284" y="879"/>
                  </a:lnTo>
                  <a:lnTo>
                    <a:pt x="2492" y="663"/>
                  </a:lnTo>
                  <a:lnTo>
                    <a:pt x="2697" y="611"/>
                  </a:lnTo>
                  <a:lnTo>
                    <a:pt x="2905" y="403"/>
                  </a:lnTo>
                  <a:lnTo>
                    <a:pt x="311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1490" y="1527"/>
              <a:ext cx="3113" cy="1936"/>
            </a:xfrm>
            <a:custGeom>
              <a:avLst/>
              <a:gdLst>
                <a:gd name="T0" fmla="*/ 0 w 3113"/>
                <a:gd name="T1" fmla="*/ 1936 h 1936"/>
                <a:gd name="T2" fmla="*/ 208 w 3113"/>
                <a:gd name="T3" fmla="*/ 1893 h 1936"/>
                <a:gd name="T4" fmla="*/ 416 w 3113"/>
                <a:gd name="T5" fmla="*/ 1891 h 1936"/>
                <a:gd name="T6" fmla="*/ 624 w 3113"/>
                <a:gd name="T7" fmla="*/ 1876 h 1936"/>
                <a:gd name="T8" fmla="*/ 831 w 3113"/>
                <a:gd name="T9" fmla="*/ 1743 h 1936"/>
                <a:gd name="T10" fmla="*/ 1039 w 3113"/>
                <a:gd name="T11" fmla="*/ 1617 h 1936"/>
                <a:gd name="T12" fmla="*/ 1245 w 3113"/>
                <a:gd name="T13" fmla="*/ 1492 h 1936"/>
                <a:gd name="T14" fmla="*/ 1453 w 3113"/>
                <a:gd name="T15" fmla="*/ 1317 h 1936"/>
                <a:gd name="T16" fmla="*/ 1660 w 3113"/>
                <a:gd name="T17" fmla="*/ 1142 h 1936"/>
                <a:gd name="T18" fmla="*/ 1868 w 3113"/>
                <a:gd name="T19" fmla="*/ 1037 h 1936"/>
                <a:gd name="T20" fmla="*/ 2076 w 3113"/>
                <a:gd name="T21" fmla="*/ 983 h 1936"/>
                <a:gd name="T22" fmla="*/ 2284 w 3113"/>
                <a:gd name="T23" fmla="*/ 876 h 1936"/>
                <a:gd name="T24" fmla="*/ 2492 w 3113"/>
                <a:gd name="T25" fmla="*/ 658 h 1936"/>
                <a:gd name="T26" fmla="*/ 2697 w 3113"/>
                <a:gd name="T27" fmla="*/ 593 h 1936"/>
                <a:gd name="T28" fmla="*/ 2905 w 3113"/>
                <a:gd name="T29" fmla="*/ 393 h 1936"/>
                <a:gd name="T30" fmla="*/ 3113 w 3113"/>
                <a:gd name="T31" fmla="*/ 0 h 19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113"/>
                <a:gd name="T49" fmla="*/ 0 h 1936"/>
                <a:gd name="T50" fmla="*/ 3113 w 3113"/>
                <a:gd name="T51" fmla="*/ 1936 h 19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113" h="1936">
                  <a:moveTo>
                    <a:pt x="0" y="1936"/>
                  </a:moveTo>
                  <a:lnTo>
                    <a:pt x="208" y="1893"/>
                  </a:lnTo>
                  <a:lnTo>
                    <a:pt x="416" y="1891"/>
                  </a:lnTo>
                  <a:lnTo>
                    <a:pt x="624" y="1876"/>
                  </a:lnTo>
                  <a:lnTo>
                    <a:pt x="831" y="1743"/>
                  </a:lnTo>
                  <a:lnTo>
                    <a:pt x="1039" y="1617"/>
                  </a:lnTo>
                  <a:lnTo>
                    <a:pt x="1245" y="1492"/>
                  </a:lnTo>
                  <a:lnTo>
                    <a:pt x="1453" y="1317"/>
                  </a:lnTo>
                  <a:lnTo>
                    <a:pt x="1660" y="1142"/>
                  </a:lnTo>
                  <a:lnTo>
                    <a:pt x="1868" y="1037"/>
                  </a:lnTo>
                  <a:lnTo>
                    <a:pt x="2076" y="983"/>
                  </a:lnTo>
                  <a:lnTo>
                    <a:pt x="2284" y="876"/>
                  </a:lnTo>
                  <a:lnTo>
                    <a:pt x="2492" y="658"/>
                  </a:lnTo>
                  <a:lnTo>
                    <a:pt x="2697" y="593"/>
                  </a:lnTo>
                  <a:lnTo>
                    <a:pt x="2905" y="393"/>
                  </a:lnTo>
                  <a:lnTo>
                    <a:pt x="311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1490" y="3385"/>
              <a:ext cx="3113" cy="84"/>
            </a:xfrm>
            <a:custGeom>
              <a:avLst/>
              <a:gdLst>
                <a:gd name="T0" fmla="*/ 0 w 3113"/>
                <a:gd name="T1" fmla="*/ 84 h 84"/>
                <a:gd name="T2" fmla="*/ 208 w 3113"/>
                <a:gd name="T3" fmla="*/ 0 h 84"/>
                <a:gd name="T4" fmla="*/ 3113 w 3113"/>
                <a:gd name="T5" fmla="*/ 0 h 84"/>
                <a:gd name="T6" fmla="*/ 0 60000 65536"/>
                <a:gd name="T7" fmla="*/ 0 60000 65536"/>
                <a:gd name="T8" fmla="*/ 0 60000 65536"/>
                <a:gd name="T9" fmla="*/ 0 w 3113"/>
                <a:gd name="T10" fmla="*/ 0 h 84"/>
                <a:gd name="T11" fmla="*/ 3113 w 3113"/>
                <a:gd name="T12" fmla="*/ 84 h 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13" h="84">
                  <a:moveTo>
                    <a:pt x="0" y="84"/>
                  </a:moveTo>
                  <a:lnTo>
                    <a:pt x="208" y="0"/>
                  </a:lnTo>
                  <a:lnTo>
                    <a:pt x="3113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1463" y="3436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1671" y="3311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1879" y="3118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2085" y="2287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2293" y="2050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2500" y="2225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708" y="2437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916" y="2114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3124" y="1957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3332" y="2200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537" y="1610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3745" y="1859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3953" y="1710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161" y="1661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4368" y="1427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576" y="1342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1465" y="3443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1673" y="3367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1881" y="3270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2089" y="3194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2297" y="3138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2504" y="3101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2710" y="2955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2918" y="2647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3126" y="2412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3334" y="2346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3541" y="2309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749" y="2163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3957" y="1947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165" y="1896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371" y="1688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4578" y="1285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1467" y="3432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1675" y="3389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1881" y="3387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2089" y="3373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2297" y="3239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2504" y="3114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2712" y="2988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2920" y="2813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3128" y="2638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3334" y="2533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3541" y="2480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3749" y="2373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3957" y="2155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4165" y="2089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4373" y="1889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4580" y="1497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1465" y="3439"/>
              <a:ext cx="50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u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8" name="Rectangle 85"/>
            <p:cNvSpPr>
              <a:spLocks noChangeArrowheads="1"/>
            </p:cNvSpPr>
            <p:nvPr/>
          </p:nvSpPr>
          <p:spPr bwMode="auto">
            <a:xfrm>
              <a:off x="1673" y="3354"/>
              <a:ext cx="2948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U         U         u        u         u         u         u        u         u         u         u        u         u         u        u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2801" y="3642"/>
              <a:ext cx="70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Number of processors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0" name="Rectangle 87"/>
            <p:cNvSpPr>
              <a:spLocks noChangeArrowheads="1"/>
            </p:cNvSpPr>
            <p:nvPr/>
          </p:nvSpPr>
          <p:spPr bwMode="auto">
            <a:xfrm rot="-5400000">
              <a:off x="1279" y="2369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 rot="-5400000">
              <a:off x="1221" y="2271"/>
              <a:ext cx="1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ime (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" name="Rectangle 89"/>
            <p:cNvSpPr>
              <a:spLocks noChangeArrowheads="1"/>
            </p:cNvSpPr>
            <p:nvPr/>
          </p:nvSpPr>
          <p:spPr bwMode="auto">
            <a:xfrm rot="-5400000">
              <a:off x="1274" y="2177"/>
              <a:ext cx="41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Symbol" pitchFamily="18" charset="2"/>
                </a:rPr>
                <a:t>m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 rot="-5400000">
              <a:off x="1271" y="2126"/>
              <a:ext cx="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s)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4" name="Rectangle 91"/>
            <p:cNvSpPr>
              <a:spLocks noChangeArrowheads="1"/>
            </p:cNvSpPr>
            <p:nvPr/>
          </p:nvSpPr>
          <p:spPr bwMode="auto">
            <a:xfrm>
              <a:off x="3527" y="3526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3943" y="3526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6" name="Rectangle 93"/>
            <p:cNvSpPr>
              <a:spLocks noChangeArrowheads="1"/>
            </p:cNvSpPr>
            <p:nvPr/>
          </p:nvSpPr>
          <p:spPr bwMode="auto">
            <a:xfrm>
              <a:off x="4356" y="3526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15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1420" y="3465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8" name="Rectangle 95"/>
            <p:cNvSpPr>
              <a:spLocks noChangeArrowheads="1"/>
            </p:cNvSpPr>
            <p:nvPr/>
          </p:nvSpPr>
          <p:spPr bwMode="auto">
            <a:xfrm>
              <a:off x="1420" y="3238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1420" y="3012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4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0" name="Rectangle 97"/>
            <p:cNvSpPr>
              <a:spLocks noChangeArrowheads="1"/>
            </p:cNvSpPr>
            <p:nvPr/>
          </p:nvSpPr>
          <p:spPr bwMode="auto">
            <a:xfrm>
              <a:off x="1420" y="2788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6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1420" y="2562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8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2" name="Rectangle 99"/>
            <p:cNvSpPr>
              <a:spLocks noChangeArrowheads="1"/>
            </p:cNvSpPr>
            <p:nvPr/>
          </p:nvSpPr>
          <p:spPr bwMode="auto">
            <a:xfrm>
              <a:off x="1383" y="2335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1383" y="2109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4" name="Rectangle 101"/>
            <p:cNvSpPr>
              <a:spLocks noChangeArrowheads="1"/>
            </p:cNvSpPr>
            <p:nvPr/>
          </p:nvSpPr>
          <p:spPr bwMode="auto">
            <a:xfrm>
              <a:off x="1383" y="1885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14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1383" y="1659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16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6" name="Rectangle 103"/>
            <p:cNvSpPr>
              <a:spLocks noChangeArrowheads="1"/>
            </p:cNvSpPr>
            <p:nvPr/>
          </p:nvSpPr>
          <p:spPr bwMode="auto">
            <a:xfrm>
              <a:off x="1383" y="1432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18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1383" y="1206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20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8" name="Freeform 105"/>
            <p:cNvSpPr>
              <a:spLocks/>
            </p:cNvSpPr>
            <p:nvPr/>
          </p:nvSpPr>
          <p:spPr bwMode="auto">
            <a:xfrm>
              <a:off x="1611" y="1247"/>
              <a:ext cx="1546" cy="461"/>
            </a:xfrm>
            <a:custGeom>
              <a:avLst/>
              <a:gdLst>
                <a:gd name="T0" fmla="*/ 0 w 1546"/>
                <a:gd name="T1" fmla="*/ 0 h 461"/>
                <a:gd name="T2" fmla="*/ 1546 w 1546"/>
                <a:gd name="T3" fmla="*/ 2 h 461"/>
                <a:gd name="T4" fmla="*/ 1546 w 1546"/>
                <a:gd name="T5" fmla="*/ 461 h 461"/>
                <a:gd name="T6" fmla="*/ 0 w 1546"/>
                <a:gd name="T7" fmla="*/ 461 h 461"/>
                <a:gd name="T8" fmla="*/ 0 w 1546"/>
                <a:gd name="T9" fmla="*/ 2 h 461"/>
                <a:gd name="T10" fmla="*/ 0 w 1546"/>
                <a:gd name="T11" fmla="*/ 0 h 46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46"/>
                <a:gd name="T19" fmla="*/ 0 h 461"/>
                <a:gd name="T20" fmla="*/ 1546 w 1546"/>
                <a:gd name="T21" fmla="*/ 461 h 46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46" h="461">
                  <a:moveTo>
                    <a:pt x="0" y="0"/>
                  </a:moveTo>
                  <a:lnTo>
                    <a:pt x="1546" y="2"/>
                  </a:lnTo>
                  <a:lnTo>
                    <a:pt x="1546" y="461"/>
                  </a:lnTo>
                  <a:lnTo>
                    <a:pt x="0" y="461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106"/>
            <p:cNvSpPr>
              <a:spLocks/>
            </p:cNvSpPr>
            <p:nvPr/>
          </p:nvSpPr>
          <p:spPr bwMode="auto">
            <a:xfrm>
              <a:off x="1611" y="1247"/>
              <a:ext cx="1546" cy="461"/>
            </a:xfrm>
            <a:custGeom>
              <a:avLst/>
              <a:gdLst>
                <a:gd name="T0" fmla="*/ 0 w 1546"/>
                <a:gd name="T1" fmla="*/ 0 h 461"/>
                <a:gd name="T2" fmla="*/ 1546 w 1546"/>
                <a:gd name="T3" fmla="*/ 2 h 461"/>
                <a:gd name="T4" fmla="*/ 1546 w 1546"/>
                <a:gd name="T5" fmla="*/ 461 h 461"/>
                <a:gd name="T6" fmla="*/ 0 w 1546"/>
                <a:gd name="T7" fmla="*/ 461 h 461"/>
                <a:gd name="T8" fmla="*/ 0 w 1546"/>
                <a:gd name="T9" fmla="*/ 2 h 4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46"/>
                <a:gd name="T16" fmla="*/ 0 h 461"/>
                <a:gd name="T17" fmla="*/ 1546 w 1546"/>
                <a:gd name="T18" fmla="*/ 461 h 4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46" h="461">
                  <a:moveTo>
                    <a:pt x="0" y="0"/>
                  </a:moveTo>
                  <a:lnTo>
                    <a:pt x="1546" y="2"/>
                  </a:lnTo>
                  <a:lnTo>
                    <a:pt x="1546" y="461"/>
                  </a:lnTo>
                  <a:lnTo>
                    <a:pt x="0" y="461"/>
                  </a:lnTo>
                  <a:lnTo>
                    <a:pt x="0" y="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1686" y="1336"/>
              <a:ext cx="13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1727" y="1305"/>
              <a:ext cx="57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2" name="Rectangle 109"/>
            <p:cNvSpPr>
              <a:spLocks noChangeArrowheads="1"/>
            </p:cNvSpPr>
            <p:nvPr/>
          </p:nvSpPr>
          <p:spPr bwMode="auto">
            <a:xfrm>
              <a:off x="1877" y="1292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1914" y="1292"/>
              <a:ext cx="2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est&amp;set, 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4" name="Rectangle 111"/>
            <p:cNvSpPr>
              <a:spLocks noChangeArrowheads="1"/>
            </p:cNvSpPr>
            <p:nvPr/>
          </p:nvSpPr>
          <p:spPr bwMode="auto">
            <a:xfrm>
              <a:off x="2179" y="1292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2210" y="1292"/>
              <a:ext cx="1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 = 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1686" y="1432"/>
              <a:ext cx="137" cy="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1731" y="1404"/>
              <a:ext cx="51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8" name="Rectangle 115"/>
            <p:cNvSpPr>
              <a:spLocks noChangeArrowheads="1"/>
            </p:cNvSpPr>
            <p:nvPr/>
          </p:nvSpPr>
          <p:spPr bwMode="auto">
            <a:xfrm>
              <a:off x="1877" y="1391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9" name="Rectangle 116"/>
            <p:cNvSpPr>
              <a:spLocks noChangeArrowheads="1"/>
            </p:cNvSpPr>
            <p:nvPr/>
          </p:nvSpPr>
          <p:spPr bwMode="auto">
            <a:xfrm>
              <a:off x="1914" y="1391"/>
              <a:ext cx="8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est&amp;set, exponential backof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0" name="Rectangle 117"/>
            <p:cNvSpPr>
              <a:spLocks noChangeArrowheads="1"/>
            </p:cNvSpPr>
            <p:nvPr/>
          </p:nvSpPr>
          <p:spPr bwMode="auto">
            <a:xfrm>
              <a:off x="2749" y="1391"/>
              <a:ext cx="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f, 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1" name="Rectangle 118"/>
            <p:cNvSpPr>
              <a:spLocks noChangeArrowheads="1"/>
            </p:cNvSpPr>
            <p:nvPr/>
          </p:nvSpPr>
          <p:spPr bwMode="auto">
            <a:xfrm>
              <a:off x="2860" y="1391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2" name="Rectangle 119"/>
            <p:cNvSpPr>
              <a:spLocks noChangeArrowheads="1"/>
            </p:cNvSpPr>
            <p:nvPr/>
          </p:nvSpPr>
          <p:spPr bwMode="auto">
            <a:xfrm>
              <a:off x="2891" y="1391"/>
              <a:ext cx="2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 = 3.64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3" name="Line 120"/>
            <p:cNvSpPr>
              <a:spLocks noChangeShapeType="1"/>
            </p:cNvSpPr>
            <p:nvPr/>
          </p:nvSpPr>
          <p:spPr bwMode="auto">
            <a:xfrm>
              <a:off x="1686" y="1531"/>
              <a:ext cx="13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Rectangle 121"/>
            <p:cNvSpPr>
              <a:spLocks noChangeArrowheads="1"/>
            </p:cNvSpPr>
            <p:nvPr/>
          </p:nvSpPr>
          <p:spPr bwMode="auto">
            <a:xfrm>
              <a:off x="1731" y="1501"/>
              <a:ext cx="49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5" name="Rectangle 122"/>
            <p:cNvSpPr>
              <a:spLocks noChangeArrowheads="1"/>
            </p:cNvSpPr>
            <p:nvPr/>
          </p:nvSpPr>
          <p:spPr bwMode="auto">
            <a:xfrm>
              <a:off x="1877" y="1488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6" name="Rectangle 123"/>
            <p:cNvSpPr>
              <a:spLocks noChangeArrowheads="1"/>
            </p:cNvSpPr>
            <p:nvPr/>
          </p:nvSpPr>
          <p:spPr bwMode="auto">
            <a:xfrm>
              <a:off x="1914" y="1488"/>
              <a:ext cx="8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est&amp;set, exponential backof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7" name="Rectangle 124"/>
            <p:cNvSpPr>
              <a:spLocks noChangeArrowheads="1"/>
            </p:cNvSpPr>
            <p:nvPr/>
          </p:nvSpPr>
          <p:spPr bwMode="auto">
            <a:xfrm>
              <a:off x="2749" y="1488"/>
              <a:ext cx="6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f, 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8" name="Rectangle 125"/>
            <p:cNvSpPr>
              <a:spLocks noChangeArrowheads="1"/>
            </p:cNvSpPr>
            <p:nvPr/>
          </p:nvSpPr>
          <p:spPr bwMode="auto">
            <a:xfrm>
              <a:off x="2860" y="1488"/>
              <a:ext cx="3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c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9" name="Rectangle 126"/>
            <p:cNvSpPr>
              <a:spLocks noChangeArrowheads="1"/>
            </p:cNvSpPr>
            <p:nvPr/>
          </p:nvSpPr>
          <p:spPr bwMode="auto">
            <a:xfrm>
              <a:off x="2891" y="1488"/>
              <a:ext cx="12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 = 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0" name="Line 127"/>
            <p:cNvSpPr>
              <a:spLocks noChangeShapeType="1"/>
            </p:cNvSpPr>
            <p:nvPr/>
          </p:nvSpPr>
          <p:spPr bwMode="auto">
            <a:xfrm>
              <a:off x="1686" y="1630"/>
              <a:ext cx="13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Rectangle 128"/>
            <p:cNvSpPr>
              <a:spLocks noChangeArrowheads="1"/>
            </p:cNvSpPr>
            <p:nvPr/>
          </p:nvSpPr>
          <p:spPr bwMode="auto">
            <a:xfrm>
              <a:off x="1731" y="1599"/>
              <a:ext cx="50" cy="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800">
                  <a:solidFill>
                    <a:srgbClr val="000000"/>
                  </a:solidFill>
                  <a:latin typeface="Monotype Sorts" pitchFamily="2" charset="2"/>
                </a:rPr>
                <a:t>u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2" name="Rectangle 129"/>
            <p:cNvSpPr>
              <a:spLocks noChangeArrowheads="1"/>
            </p:cNvSpPr>
            <p:nvPr/>
          </p:nvSpPr>
          <p:spPr bwMode="auto">
            <a:xfrm>
              <a:off x="1877" y="1587"/>
              <a:ext cx="156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Ideal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3" name="Rectangle 130"/>
            <p:cNvSpPr>
              <a:spLocks noChangeArrowheads="1"/>
            </p:cNvSpPr>
            <p:nvPr/>
          </p:nvSpPr>
          <p:spPr bwMode="auto">
            <a:xfrm>
              <a:off x="3132" y="3524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9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4" name="Rectangle 131"/>
            <p:cNvSpPr>
              <a:spLocks noChangeArrowheads="1"/>
            </p:cNvSpPr>
            <p:nvPr/>
          </p:nvSpPr>
          <p:spPr bwMode="auto">
            <a:xfrm>
              <a:off x="2717" y="3524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7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5" name="Rectangle 132"/>
            <p:cNvSpPr>
              <a:spLocks noChangeArrowheads="1"/>
            </p:cNvSpPr>
            <p:nvPr/>
          </p:nvSpPr>
          <p:spPr bwMode="auto">
            <a:xfrm>
              <a:off x="2304" y="3524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6" name="Rectangle 133"/>
            <p:cNvSpPr>
              <a:spLocks noChangeArrowheads="1"/>
            </p:cNvSpPr>
            <p:nvPr/>
          </p:nvSpPr>
          <p:spPr bwMode="auto">
            <a:xfrm>
              <a:off x="1888" y="3524"/>
              <a:ext cx="4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7162800" y="4572000"/>
            <a:ext cx="1676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Backoff</a:t>
            </a:r>
            <a:r>
              <a:rPr lang="en-US" dirty="0" smtClean="0">
                <a:solidFill>
                  <a:srgbClr val="0000FF"/>
                </a:solidFill>
              </a:rPr>
              <a:t> helps, but still far from ideal.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5410200" y="5904716"/>
            <a:ext cx="3276600" cy="343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i="1" dirty="0" smtClean="0"/>
              <a:t>From: Culler</a:t>
            </a:r>
            <a:r>
              <a:rPr lang="en-US" sz="1000" i="1" dirty="0"/>
              <a:t>, </a:t>
            </a:r>
            <a:r>
              <a:rPr lang="en-US" sz="1000" i="1" dirty="0" smtClean="0"/>
              <a:t>Singh, Gupta. “Parallel </a:t>
            </a:r>
            <a:r>
              <a:rPr lang="en-US" sz="1000" i="1" dirty="0"/>
              <a:t>Computer Architecture: A Hardware/Software </a:t>
            </a:r>
            <a:r>
              <a:rPr lang="en-US" sz="1000" i="1" dirty="0" smtClean="0"/>
              <a:t>Approach.” Morgan Kauffman.</a:t>
            </a:r>
            <a:endParaRPr lang="en-US" sz="1000" i="1" dirty="0"/>
          </a:p>
        </p:txBody>
      </p:sp>
    </p:spTree>
    <p:extLst>
      <p:ext uri="{BB962C8B-B14F-4D97-AF65-F5344CB8AC3E}">
        <p14:creationId xmlns:p14="http://schemas.microsoft.com/office/powerpoint/2010/main" val="3861339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4776</TotalTime>
  <Words>3982</Words>
  <Application>Microsoft Macintosh PowerPoint</Application>
  <PresentationFormat>On-screen Show (4:3)</PresentationFormat>
  <Paragraphs>837</Paragraphs>
  <Slides>34</Slides>
  <Notes>2</Notes>
  <HiddenSlides>10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Parallelism: Synchronization Revisited  Todd C. Mowry &amp; Dave Eckhardt</vt:lpstr>
      <vt:lpstr>Recall: Intel’s xchg Instruction</vt:lpstr>
      <vt:lpstr>Recall: Using xchg to Implement a Lock</vt:lpstr>
      <vt:lpstr>How Does xchg Actually Work?</vt:lpstr>
      <vt:lpstr>If Lock Is Not Available, Should We Spin or Yield?</vt:lpstr>
      <vt:lpstr>Memory System Behavior for High-Contention Locks</vt:lpstr>
      <vt:lpstr>Improved Version: “Test and Test-and-Set” Lock</vt:lpstr>
      <vt:lpstr>Avoiding the Burst of Traffic When a Lock is Released</vt:lpstr>
      <vt:lpstr>Performance of Test-and-Set Lock with Exponential Backoff</vt:lpstr>
      <vt:lpstr>Ticket Lock</vt:lpstr>
      <vt:lpstr>Ticket Lock Tradeoffs</vt:lpstr>
      <vt:lpstr>Achieving O(1) Traffic: Queueing Locks</vt:lpstr>
      <vt:lpstr>Array-Based Queueing Locks</vt:lpstr>
      <vt:lpstr>Array-Based Queueing Locks</vt:lpstr>
      <vt:lpstr>List-Based Queueing Locks</vt:lpstr>
      <vt:lpstr>Which Performs Better: Test-and-Test-and-Set or Queue Locks?</vt:lpstr>
      <vt:lpstr>Implementing Atomic Operations in Hardware</vt:lpstr>
      <vt:lpstr>Load-Linked / Store Conditional (LL/SC)</vt:lpstr>
      <vt:lpstr>Basic Hardware Trick for Implementing Atomicity</vt:lpstr>
      <vt:lpstr>Wouldn’t it be nice if…</vt:lpstr>
      <vt:lpstr>Pessimistic vs. Optimistic Approaches to Atomic Sequences</vt:lpstr>
      <vt:lpstr>Intel’s Transactional Synchronization Extensions (TSX)</vt:lpstr>
      <vt:lpstr>Simple RTM Example: Implementing Locks</vt:lpstr>
      <vt:lpstr>Major Roles of the Hardware in Transactional Memory</vt:lpstr>
      <vt:lpstr>Summary</vt:lpstr>
      <vt:lpstr>Disadvantages of Locks (Even Ones that Scale Well)</vt:lpstr>
      <vt:lpstr>Implementations of Transactional Memory (TM)</vt:lpstr>
      <vt:lpstr>Intel’s Transactional Synchronization Extensions (TSX)</vt:lpstr>
      <vt:lpstr>HLE Example</vt:lpstr>
      <vt:lpstr>TSX Usage Environment</vt:lpstr>
      <vt:lpstr>How much data can you access inside a TSX transaction?</vt:lpstr>
      <vt:lpstr>TSX: Hardware Automatically Detects Conflicting Accesses</vt:lpstr>
      <vt:lpstr>TSX: Abort or Commit</vt:lpstr>
      <vt:lpstr>Transactional Memory (TM)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C. Mowry</dc:creator>
  <cp:lastModifiedBy>Todd Mowry</cp:lastModifiedBy>
  <cp:revision>3463</cp:revision>
  <dcterms:created xsi:type="dcterms:W3CDTF">2010-12-27T17:06:29Z</dcterms:created>
  <dcterms:modified xsi:type="dcterms:W3CDTF">2015-11-16T13:36:51Z</dcterms:modified>
</cp:coreProperties>
</file>