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5" r:id="rId2"/>
    <p:sldId id="356" r:id="rId3"/>
    <p:sldId id="357" r:id="rId4"/>
    <p:sldId id="351" r:id="rId5"/>
    <p:sldId id="353" r:id="rId6"/>
    <p:sldId id="354" r:id="rId7"/>
    <p:sldId id="355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58" r:id="rId16"/>
    <p:sldId id="276" r:id="rId17"/>
    <p:sldId id="281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60" r:id="rId40"/>
    <p:sldId id="361" r:id="rId41"/>
    <p:sldId id="362" r:id="rId42"/>
    <p:sldId id="363" r:id="rId43"/>
    <p:sldId id="326" r:id="rId44"/>
    <p:sldId id="342" r:id="rId45"/>
    <p:sldId id="350" r:id="rId46"/>
    <p:sldId id="359" r:id="rId4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495"/>
    <a:srgbClr val="F38BE1"/>
    <a:srgbClr val="FFF2C5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7" d="100"/>
          <a:sy n="167" d="100"/>
        </p:scale>
        <p:origin x="-12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8096"/>
    </p:cViewPr>
  </p:sorterViewPr>
  <p:notesViewPr>
    <p:cSldViewPr>
      <p:cViewPr varScale="1">
        <p:scale>
          <a:sx n="135" d="100"/>
          <a:sy n="135" d="100"/>
        </p:scale>
        <p:origin x="-4080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04EAF2-8CC1-3A40-BDC7-2F882DA8B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3AC609-2ED1-5C4D-BCBA-42C9E86E896F}" type="datetimeFigureOut">
              <a:rPr lang="en-US"/>
              <a:pPr>
                <a:defRPr/>
              </a:pPr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475038"/>
            <a:ext cx="7680325" cy="32908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C82964-5FBB-3B41-9656-E80FF971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9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ECCAAA-3BA5-CA4C-B969-9BD69694C322}" type="slidenum">
              <a:rPr 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1D00B5-7AE9-A942-9A66-A587B1830499}" type="slidenum">
              <a:rPr 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58A585A-6F58-124D-B3F5-101D5762F156}" type="slidenum">
              <a:rPr 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2833B3-EEB9-2E47-8058-BDB2A4ED7C34}" type="slidenum">
              <a:rPr 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485D-EB12-494F-AEB6-E4A7D4A1E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0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0A70-711C-0848-B2A0-36526917D7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0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EF80A-647C-EE41-9A42-BABD921AA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7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2460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3246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4E045D6-3116-2C47-BF8C-0A7702C35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4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1798-BB2B-5F43-8DBE-865B8BF95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741-E1CD-9D49-B17C-FEA5C9960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2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ACD82-9717-864B-9376-E9B5844B7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2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FF76-E44B-504C-BCCD-DA447F0E2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8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F3F1-178C-B74F-BF88-B0FC98202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41DC-04CE-6B4E-A8E0-0FB68839F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BF8A-D8F3-5C46-8B60-4F871D3FD9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7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155CA34-1692-AF47-9F1D-15BE82725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2"/>
          <p:cNvSpPr>
            <a:spLocks noChangeArrowheads="1"/>
          </p:cNvSpPr>
          <p:nvPr userDrawn="1"/>
        </p:nvSpPr>
        <p:spPr bwMode="auto">
          <a:xfrm>
            <a:off x="457200" y="152400"/>
            <a:ext cx="8229600" cy="228600"/>
          </a:xfrm>
          <a:prstGeom prst="rect">
            <a:avLst/>
          </a:prstGeom>
          <a:solidFill>
            <a:srgbClr val="757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2" name="Group 25"/>
          <p:cNvGrpSpPr>
            <a:grpSpLocks/>
          </p:cNvGrpSpPr>
          <p:nvPr userDrawn="1"/>
        </p:nvGrpSpPr>
        <p:grpSpPr bwMode="auto">
          <a:xfrm>
            <a:off x="457200" y="6129338"/>
            <a:ext cx="8229600" cy="274637"/>
            <a:chOff x="288" y="3861"/>
            <a:chExt cx="5184" cy="173"/>
          </a:xfrm>
        </p:grpSpPr>
        <p:sp>
          <p:nvSpPr>
            <p:cNvPr id="1033" name="Text Box 19"/>
            <p:cNvSpPr txBox="1">
              <a:spLocks noChangeArrowheads="1"/>
            </p:cNvSpPr>
            <p:nvPr/>
          </p:nvSpPr>
          <p:spPr bwMode="auto">
            <a:xfrm>
              <a:off x="4422" y="3861"/>
              <a:ext cx="8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b="1" smtClean="0">
                  <a:solidFill>
                    <a:srgbClr val="FF0000"/>
                  </a:solidFill>
                  <a:latin typeface="Times New Roman" charset="0"/>
                </a:rPr>
                <a:t>Carnegie Mellon</a:t>
              </a: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88" y="3888"/>
              <a:ext cx="4128" cy="144"/>
            </a:xfrm>
            <a:prstGeom prst="rect">
              <a:avLst/>
            </a:prstGeom>
            <a:solidFill>
              <a:srgbClr val="757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7"/>
            <p:cNvSpPr>
              <a:spLocks noChangeArrowheads="1"/>
            </p:cNvSpPr>
            <p:nvPr/>
          </p:nvSpPr>
          <p:spPr bwMode="auto">
            <a:xfrm>
              <a:off x="5232" y="3888"/>
              <a:ext cx="240" cy="144"/>
            </a:xfrm>
            <a:prstGeom prst="rect">
              <a:avLst/>
            </a:prstGeom>
            <a:solidFill>
              <a:srgbClr val="757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u="sng" kern="12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u="sng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libri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libri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34400" cy="1600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4000" b="1" u="none">
                <a:latin typeface="Calibri" charset="0"/>
              </a:rPr>
              <a:t>Parallelism and the Memory Hierarchy</a:t>
            </a:r>
            <a:br>
              <a:rPr lang="en-US" sz="4000" b="1" u="none">
                <a:latin typeface="Calibri" charset="0"/>
              </a:rPr>
            </a:br>
            <a:r>
              <a:rPr lang="en-US" b="1" u="none">
                <a:latin typeface="Calibri" charset="0"/>
              </a:rPr>
              <a:t>Todd C. Mowry &amp; Dave Eckhardt</a:t>
            </a:r>
            <a:endParaRPr lang="en-US" sz="3200" b="1" u="none">
              <a:latin typeface="Calibri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/>
          <a:p>
            <a:pPr marL="400050" indent="-400050" algn="l" eaLnBrk="1" hangingPunct="1">
              <a:lnSpc>
                <a:spcPct val="150000"/>
              </a:lnSpc>
              <a:buFont typeface="Calibri" charset="0"/>
              <a:buAutoNum type="romanUcPeriod"/>
            </a:pPr>
            <a:r>
              <a:rPr lang="en-US" sz="2400">
                <a:solidFill>
                  <a:schemeClr val="tx1"/>
                </a:solidFill>
                <a:latin typeface="Calibri" charset="0"/>
              </a:rPr>
              <a:t>Brief History of Parallel Processing</a:t>
            </a:r>
          </a:p>
          <a:p>
            <a:pPr marL="400050" indent="-400050" algn="l" eaLnBrk="1" hangingPunct="1">
              <a:lnSpc>
                <a:spcPct val="150000"/>
              </a:lnSpc>
              <a:buFont typeface="Calibri" charset="0"/>
              <a:buAutoNum type="romanUcPeriod"/>
            </a:pPr>
            <a:r>
              <a:rPr lang="en-US" sz="2400">
                <a:solidFill>
                  <a:schemeClr val="tx1"/>
                </a:solidFill>
                <a:latin typeface="Calibri" charset="0"/>
              </a:rPr>
              <a:t>Impact of Parallelism on Memory Protection</a:t>
            </a:r>
          </a:p>
          <a:p>
            <a:pPr marL="400050" indent="-400050" algn="l" eaLnBrk="1" hangingPunct="1">
              <a:lnSpc>
                <a:spcPct val="150000"/>
              </a:lnSpc>
              <a:buFont typeface="Calibri" charset="0"/>
              <a:buAutoNum type="romanUcPeriod"/>
            </a:pPr>
            <a:r>
              <a:rPr lang="en-US" sz="2400">
                <a:solidFill>
                  <a:schemeClr val="tx1"/>
                </a:solidFill>
                <a:latin typeface="Calibri" charset="0"/>
              </a:rPr>
              <a:t>Cache Coherence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3919B-B85F-F141-BF97-FFEF37893FB0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Do We Propagate Changes to Access Permissions?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What if parallel machines (and VM management) simply looked like this:</a:t>
            </a:r>
          </a:p>
          <a:p>
            <a:pPr lvl="1" eaLnBrk="1" hangingPunct="1"/>
            <a:r>
              <a:rPr lang="en-US" i="1" dirty="0">
                <a:latin typeface="Calibri" charset="0"/>
              </a:rPr>
              <a:t>(assume that this is a parallel program, deliberately sharing pages)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Updates to the page tables (in shared memory) could be read by other threads</a:t>
            </a:r>
          </a:p>
          <a:p>
            <a:pPr eaLnBrk="1" hangingPunct="1"/>
            <a:r>
              <a:rPr lang="en-US" dirty="0">
                <a:latin typeface="Calibri" charset="0"/>
              </a:rPr>
              <a:t>But this would be a very slow machine!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Why?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2297E-2298-A840-9386-37AC2C315D5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09863" y="22494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2655888" y="23288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0</a:t>
            </a:r>
          </a:p>
        </p:txBody>
      </p:sp>
      <p:sp>
        <p:nvSpPr>
          <p:cNvPr id="9" name="Oval 8"/>
          <p:cNvSpPr/>
          <p:nvPr/>
        </p:nvSpPr>
        <p:spPr>
          <a:xfrm>
            <a:off x="3471863" y="22494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3417888" y="23288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11" name="Oval 10"/>
          <p:cNvSpPr/>
          <p:nvPr/>
        </p:nvSpPr>
        <p:spPr>
          <a:xfrm>
            <a:off x="4233863" y="22494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4179888" y="23288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sp>
        <p:nvSpPr>
          <p:cNvPr id="13" name="Oval 12"/>
          <p:cNvSpPr/>
          <p:nvPr/>
        </p:nvSpPr>
        <p:spPr>
          <a:xfrm>
            <a:off x="5529263" y="22494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5461000" y="2328863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N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4960938" y="21336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43200" y="3352800"/>
            <a:ext cx="3200400" cy="1295400"/>
            <a:chOff x="2286000" y="4191000"/>
            <a:chExt cx="3200400" cy="838200"/>
          </a:xfrm>
          <a:solidFill>
            <a:srgbClr val="FFF495"/>
          </a:solidFill>
        </p:grpSpPr>
        <p:sp>
          <p:nvSpPr>
            <p:cNvPr id="17" name="Rounded Rectangle 16"/>
            <p:cNvSpPr/>
            <p:nvPr/>
          </p:nvSpPr>
          <p:spPr>
            <a:xfrm>
              <a:off x="2286000" y="4191000"/>
              <a:ext cx="3200400" cy="838200"/>
            </a:xfrm>
            <a:prstGeom prst="round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34927" y="4216115"/>
              <a:ext cx="9879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Memory</a:t>
              </a:r>
            </a:p>
          </p:txBody>
        </p:sp>
      </p:grpSp>
      <p:cxnSp>
        <p:nvCxnSpPr>
          <p:cNvPr id="19" name="Straight Arrow Connector 18"/>
          <p:cNvCxnSpPr>
            <a:stCxn id="7" idx="4"/>
          </p:cNvCxnSpPr>
          <p:nvPr/>
        </p:nvCxnSpPr>
        <p:spPr>
          <a:xfrm>
            <a:off x="2997200" y="2743200"/>
            <a:ext cx="13493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4"/>
          </p:cNvCxnSpPr>
          <p:nvPr/>
        </p:nvCxnSpPr>
        <p:spPr>
          <a:xfrm flipH="1">
            <a:off x="5646738" y="2743200"/>
            <a:ext cx="169862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4"/>
          </p:cNvCxnSpPr>
          <p:nvPr/>
        </p:nvCxnSpPr>
        <p:spPr>
          <a:xfrm flipH="1">
            <a:off x="4495800" y="2743200"/>
            <a:ext cx="25400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4"/>
          </p:cNvCxnSpPr>
          <p:nvPr/>
        </p:nvCxnSpPr>
        <p:spPr>
          <a:xfrm>
            <a:off x="3759200" y="2743200"/>
            <a:ext cx="58738" cy="609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2" name="TextBox 26"/>
          <p:cNvSpPr txBox="1">
            <a:spLocks noChangeArrowheads="1"/>
          </p:cNvSpPr>
          <p:nvPr/>
        </p:nvSpPr>
        <p:spPr bwMode="auto">
          <a:xfrm>
            <a:off x="3352800" y="3581400"/>
            <a:ext cx="1089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Page Table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24200" y="38862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Read-Write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124200" y="41910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Read-Only</a:t>
            </a:r>
          </a:p>
        </p:txBody>
      </p:sp>
      <p:grpSp>
        <p:nvGrpSpPr>
          <p:cNvPr id="28695" name="Group 32"/>
          <p:cNvGrpSpPr>
            <a:grpSpLocks/>
          </p:cNvGrpSpPr>
          <p:nvPr/>
        </p:nvGrpSpPr>
        <p:grpSpPr bwMode="auto">
          <a:xfrm>
            <a:off x="4267200" y="3886200"/>
            <a:ext cx="609600" cy="609600"/>
            <a:chOff x="7543800" y="4572000"/>
            <a:chExt cx="1143000" cy="609600"/>
          </a:xfrm>
        </p:grpSpPr>
        <p:sp>
          <p:nvSpPr>
            <p:cNvPr id="31" name="Rectangle 30"/>
            <p:cNvSpPr/>
            <p:nvPr/>
          </p:nvSpPr>
          <p:spPr>
            <a:xfrm>
              <a:off x="7543800" y="4572000"/>
              <a:ext cx="1143000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f029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543800" y="4876800"/>
              <a:ext cx="1143000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f835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14400" y="2590800"/>
            <a:ext cx="2133600" cy="1447800"/>
            <a:chOff x="914400" y="2209800"/>
            <a:chExt cx="2133600" cy="1447800"/>
          </a:xfrm>
        </p:grpSpPr>
        <p:sp>
          <p:nvSpPr>
            <p:cNvPr id="37" name="Freeform 36"/>
            <p:cNvSpPr/>
            <p:nvPr/>
          </p:nvSpPr>
          <p:spPr>
            <a:xfrm>
              <a:off x="2352675" y="2209800"/>
              <a:ext cx="695325" cy="1447800"/>
            </a:xfrm>
            <a:custGeom>
              <a:avLst/>
              <a:gdLst>
                <a:gd name="connsiteX0" fmla="*/ 0 w 771071"/>
                <a:gd name="connsiteY0" fmla="*/ 0 h 1006929"/>
                <a:gd name="connsiteX1" fmla="*/ 117928 w 771071"/>
                <a:gd name="connsiteY1" fmla="*/ 607786 h 1006929"/>
                <a:gd name="connsiteX2" fmla="*/ 290285 w 771071"/>
                <a:gd name="connsiteY2" fmla="*/ 916214 h 1006929"/>
                <a:gd name="connsiteX3" fmla="*/ 771071 w 771071"/>
                <a:gd name="connsiteY3" fmla="*/ 1006929 h 1006929"/>
                <a:gd name="connsiteX0" fmla="*/ 0 w 771071"/>
                <a:gd name="connsiteY0" fmla="*/ 0 h 1007789"/>
                <a:gd name="connsiteX1" fmla="*/ 117928 w 771071"/>
                <a:gd name="connsiteY1" fmla="*/ 607786 h 1007789"/>
                <a:gd name="connsiteX2" fmla="*/ 308428 w 771071"/>
                <a:gd name="connsiteY2" fmla="*/ 952500 h 1007789"/>
                <a:gd name="connsiteX3" fmla="*/ 771071 w 771071"/>
                <a:gd name="connsiteY3" fmla="*/ 1006929 h 1007789"/>
                <a:gd name="connsiteX0" fmla="*/ 0 w 771071"/>
                <a:gd name="connsiteY0" fmla="*/ 0 h 1006932"/>
                <a:gd name="connsiteX1" fmla="*/ 99785 w 771071"/>
                <a:gd name="connsiteY1" fmla="*/ 671286 h 1006932"/>
                <a:gd name="connsiteX2" fmla="*/ 308428 w 771071"/>
                <a:gd name="connsiteY2" fmla="*/ 952500 h 1006932"/>
                <a:gd name="connsiteX3" fmla="*/ 771071 w 771071"/>
                <a:gd name="connsiteY3" fmla="*/ 1006929 h 1006932"/>
                <a:gd name="connsiteX0" fmla="*/ 0 w 771071"/>
                <a:gd name="connsiteY0" fmla="*/ 0 h 1045967"/>
                <a:gd name="connsiteX1" fmla="*/ 99785 w 771071"/>
                <a:gd name="connsiteY1" fmla="*/ 671286 h 1045967"/>
                <a:gd name="connsiteX2" fmla="*/ 317500 w 771071"/>
                <a:gd name="connsiteY2" fmla="*/ 1025071 h 1045967"/>
                <a:gd name="connsiteX3" fmla="*/ 771071 w 771071"/>
                <a:gd name="connsiteY3" fmla="*/ 1006929 h 1045967"/>
                <a:gd name="connsiteX0" fmla="*/ 0 w 771071"/>
                <a:gd name="connsiteY0" fmla="*/ 0 h 1007726"/>
                <a:gd name="connsiteX1" fmla="*/ 99785 w 771071"/>
                <a:gd name="connsiteY1" fmla="*/ 671286 h 1007726"/>
                <a:gd name="connsiteX2" fmla="*/ 326572 w 771071"/>
                <a:gd name="connsiteY2" fmla="*/ 961571 h 1007726"/>
                <a:gd name="connsiteX3" fmla="*/ 771071 w 771071"/>
                <a:gd name="connsiteY3" fmla="*/ 1006929 h 1007726"/>
                <a:gd name="connsiteX0" fmla="*/ 208672 w 671314"/>
                <a:gd name="connsiteY0" fmla="*/ 0 h 835369"/>
                <a:gd name="connsiteX1" fmla="*/ 28 w 671314"/>
                <a:gd name="connsiteY1" fmla="*/ 498929 h 835369"/>
                <a:gd name="connsiteX2" fmla="*/ 226815 w 671314"/>
                <a:gd name="connsiteY2" fmla="*/ 789214 h 835369"/>
                <a:gd name="connsiteX3" fmla="*/ 671314 w 671314"/>
                <a:gd name="connsiteY3" fmla="*/ 834572 h 835369"/>
                <a:gd name="connsiteX0" fmla="*/ 226812 w 689454"/>
                <a:gd name="connsiteY0" fmla="*/ 0 h 843684"/>
                <a:gd name="connsiteX1" fmla="*/ 25 w 689454"/>
                <a:gd name="connsiteY1" fmla="*/ 326571 h 843684"/>
                <a:gd name="connsiteX2" fmla="*/ 244955 w 689454"/>
                <a:gd name="connsiteY2" fmla="*/ 789214 h 843684"/>
                <a:gd name="connsiteX3" fmla="*/ 689454 w 689454"/>
                <a:gd name="connsiteY3" fmla="*/ 834572 h 843684"/>
                <a:gd name="connsiteX0" fmla="*/ 263123 w 689479"/>
                <a:gd name="connsiteY0" fmla="*/ 0 h 789255"/>
                <a:gd name="connsiteX1" fmla="*/ 50 w 689479"/>
                <a:gd name="connsiteY1" fmla="*/ 272142 h 789255"/>
                <a:gd name="connsiteX2" fmla="*/ 244980 w 689479"/>
                <a:gd name="connsiteY2" fmla="*/ 734785 h 789255"/>
                <a:gd name="connsiteX3" fmla="*/ 689479 w 689479"/>
                <a:gd name="connsiteY3" fmla="*/ 780143 h 789255"/>
                <a:gd name="connsiteX0" fmla="*/ 266099 w 692455"/>
                <a:gd name="connsiteY0" fmla="*/ 0 h 789255"/>
                <a:gd name="connsiteX1" fmla="*/ 120955 w 692455"/>
                <a:gd name="connsiteY1" fmla="*/ 36285 h 789255"/>
                <a:gd name="connsiteX2" fmla="*/ 3026 w 692455"/>
                <a:gd name="connsiteY2" fmla="*/ 272142 h 789255"/>
                <a:gd name="connsiteX3" fmla="*/ 247956 w 692455"/>
                <a:gd name="connsiteY3" fmla="*/ 734785 h 789255"/>
                <a:gd name="connsiteX4" fmla="*/ 692455 w 692455"/>
                <a:gd name="connsiteY4" fmla="*/ 780143 h 789255"/>
                <a:gd name="connsiteX0" fmla="*/ 266099 w 692455"/>
                <a:gd name="connsiteY0" fmla="*/ 0 h 784214"/>
                <a:gd name="connsiteX1" fmla="*/ 120955 w 692455"/>
                <a:gd name="connsiteY1" fmla="*/ 36285 h 784214"/>
                <a:gd name="connsiteX2" fmla="*/ 3026 w 692455"/>
                <a:gd name="connsiteY2" fmla="*/ 362856 h 784214"/>
                <a:gd name="connsiteX3" fmla="*/ 247956 w 692455"/>
                <a:gd name="connsiteY3" fmla="*/ 734785 h 784214"/>
                <a:gd name="connsiteX4" fmla="*/ 692455 w 692455"/>
                <a:gd name="connsiteY4" fmla="*/ 780143 h 784214"/>
                <a:gd name="connsiteX0" fmla="*/ 269660 w 696016"/>
                <a:gd name="connsiteY0" fmla="*/ 0 h 784214"/>
                <a:gd name="connsiteX1" fmla="*/ 87161 w 696016"/>
                <a:gd name="connsiteY1" fmla="*/ 117223 h 784214"/>
                <a:gd name="connsiteX2" fmla="*/ 6587 w 696016"/>
                <a:gd name="connsiteY2" fmla="*/ 362856 h 784214"/>
                <a:gd name="connsiteX3" fmla="*/ 251517 w 696016"/>
                <a:gd name="connsiteY3" fmla="*/ 734785 h 784214"/>
                <a:gd name="connsiteX4" fmla="*/ 696016 w 696016"/>
                <a:gd name="connsiteY4" fmla="*/ 780143 h 784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016" h="784214">
                  <a:moveTo>
                    <a:pt x="269660" y="0"/>
                  </a:moveTo>
                  <a:cubicBezTo>
                    <a:pt x="256053" y="24190"/>
                    <a:pt x="131006" y="71866"/>
                    <a:pt x="87161" y="117223"/>
                  </a:cubicBezTo>
                  <a:cubicBezTo>
                    <a:pt x="43316" y="162580"/>
                    <a:pt x="-20806" y="259929"/>
                    <a:pt x="6587" y="362856"/>
                  </a:cubicBezTo>
                  <a:cubicBezTo>
                    <a:pt x="33980" y="465783"/>
                    <a:pt x="136612" y="665237"/>
                    <a:pt x="251517" y="734785"/>
                  </a:cubicBezTo>
                  <a:cubicBezTo>
                    <a:pt x="366422" y="804333"/>
                    <a:pt x="696016" y="780143"/>
                    <a:pt x="696016" y="780143"/>
                  </a:cubicBezTo>
                </a:path>
              </a:pathLst>
            </a:custGeom>
            <a:ln w="57150">
              <a:solidFill>
                <a:srgbClr val="FF006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700" name="TextBox 40"/>
            <p:cNvSpPr txBox="1">
              <a:spLocks noChangeArrowheads="1"/>
            </p:cNvSpPr>
            <p:nvPr/>
          </p:nvSpPr>
          <p:spPr bwMode="auto">
            <a:xfrm>
              <a:off x="914400" y="2971800"/>
              <a:ext cx="15093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0066"/>
                  </a:solidFill>
                </a:rPr>
                <a:t>Set Read-Only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124200" y="38862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66"/>
                </a:solidFill>
              </a:rPr>
              <a:t>Read-Only</a:t>
            </a:r>
          </a:p>
        </p:txBody>
      </p:sp>
      <p:sp>
        <p:nvSpPr>
          <p:cNvPr id="28698" name="TextBox 22"/>
          <p:cNvSpPr txBox="1">
            <a:spLocks noChangeArrowheads="1"/>
          </p:cNvSpPr>
          <p:nvPr/>
        </p:nvSpPr>
        <p:spPr bwMode="auto">
          <a:xfrm>
            <a:off x="6477000" y="2743200"/>
            <a:ext cx="2132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(No caches or TLBs.)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VM Management in a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990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u="sng">
                <a:solidFill>
                  <a:srgbClr val="0000FF"/>
                </a:solidFill>
                <a:latin typeface="Calibri" charset="0"/>
              </a:rPr>
              <a:t>“TLB Shootdown”:</a:t>
            </a:r>
          </a:p>
          <a:p>
            <a:pPr lvl="1" eaLnBrk="1" hangingPunct="1"/>
            <a:r>
              <a:rPr lang="en-US">
                <a:latin typeface="Calibri" charset="0"/>
              </a:rPr>
              <a:t>relevant entries in the TLBs of other processor cores need to be flushed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4A517-4553-EE40-8E63-634C04A790C1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098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2655888" y="1490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0</a:t>
            </a:r>
          </a:p>
        </p:txBody>
      </p:sp>
      <p:sp>
        <p:nvSpPr>
          <p:cNvPr id="9" name="Oval 8"/>
          <p:cNvSpPr/>
          <p:nvPr/>
        </p:nvSpPr>
        <p:spPr>
          <a:xfrm>
            <a:off x="34718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3417888" y="1490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11" name="Oval 10"/>
          <p:cNvSpPr/>
          <p:nvPr/>
        </p:nvSpPr>
        <p:spPr>
          <a:xfrm>
            <a:off x="42338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4179888" y="1490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sp>
        <p:nvSpPr>
          <p:cNvPr id="13" name="Oval 12"/>
          <p:cNvSpPr/>
          <p:nvPr/>
        </p:nvSpPr>
        <p:spPr>
          <a:xfrm>
            <a:off x="55292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9" name="TextBox 13"/>
          <p:cNvSpPr txBox="1">
            <a:spLocks noChangeArrowheads="1"/>
          </p:cNvSpPr>
          <p:nvPr/>
        </p:nvSpPr>
        <p:spPr bwMode="auto">
          <a:xfrm>
            <a:off x="5461000" y="1490663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N</a:t>
            </a:r>
          </a:p>
        </p:txBody>
      </p:sp>
      <p:sp>
        <p:nvSpPr>
          <p:cNvPr id="29710" name="TextBox 14"/>
          <p:cNvSpPr txBox="1">
            <a:spLocks noChangeArrowheads="1"/>
          </p:cNvSpPr>
          <p:nvPr/>
        </p:nvSpPr>
        <p:spPr bwMode="auto">
          <a:xfrm>
            <a:off x="4960938" y="12954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43200" y="3657600"/>
            <a:ext cx="3200400" cy="1295400"/>
            <a:chOff x="2286000" y="4191000"/>
            <a:chExt cx="3200400" cy="838200"/>
          </a:xfrm>
          <a:solidFill>
            <a:srgbClr val="FFF495"/>
          </a:solidFill>
        </p:grpSpPr>
        <p:sp>
          <p:nvSpPr>
            <p:cNvPr id="17" name="Rounded Rectangle 16"/>
            <p:cNvSpPr/>
            <p:nvPr/>
          </p:nvSpPr>
          <p:spPr>
            <a:xfrm>
              <a:off x="2286000" y="4191000"/>
              <a:ext cx="3200400" cy="838200"/>
            </a:xfrm>
            <a:prstGeom prst="round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34927" y="4216115"/>
              <a:ext cx="9879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Memory</a:t>
              </a:r>
            </a:p>
          </p:txBody>
        </p:sp>
      </p:grpSp>
      <p:cxnSp>
        <p:nvCxnSpPr>
          <p:cNvPr id="19" name="Straight Arrow Connector 18"/>
          <p:cNvCxnSpPr>
            <a:stCxn id="7" idx="4"/>
            <a:endCxn id="43" idx="0"/>
          </p:cNvCxnSpPr>
          <p:nvPr/>
        </p:nvCxnSpPr>
        <p:spPr>
          <a:xfrm>
            <a:off x="2997200" y="1905000"/>
            <a:ext cx="50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4"/>
            <a:endCxn id="49" idx="0"/>
          </p:cNvCxnSpPr>
          <p:nvPr/>
        </p:nvCxnSpPr>
        <p:spPr>
          <a:xfrm flipH="1">
            <a:off x="5486400" y="1905000"/>
            <a:ext cx="3302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4"/>
            <a:endCxn id="47" idx="0"/>
          </p:cNvCxnSpPr>
          <p:nvPr/>
        </p:nvCxnSpPr>
        <p:spPr>
          <a:xfrm>
            <a:off x="4521200" y="1905000"/>
            <a:ext cx="50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4"/>
            <a:endCxn id="45" idx="0"/>
          </p:cNvCxnSpPr>
          <p:nvPr/>
        </p:nvCxnSpPr>
        <p:spPr>
          <a:xfrm>
            <a:off x="3759200" y="1905000"/>
            <a:ext cx="50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6" name="TextBox 22"/>
          <p:cNvSpPr txBox="1">
            <a:spLocks noChangeArrowheads="1"/>
          </p:cNvSpPr>
          <p:nvPr/>
        </p:nvSpPr>
        <p:spPr bwMode="auto">
          <a:xfrm>
            <a:off x="3352800" y="3886200"/>
            <a:ext cx="1089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Page Table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24200" y="41910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Read-Write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4200" y="44958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Read-Only</a:t>
            </a:r>
          </a:p>
        </p:txBody>
      </p:sp>
      <p:grpSp>
        <p:nvGrpSpPr>
          <p:cNvPr id="29719" name="Group 25"/>
          <p:cNvGrpSpPr>
            <a:grpSpLocks/>
          </p:cNvGrpSpPr>
          <p:nvPr/>
        </p:nvGrpSpPr>
        <p:grpSpPr bwMode="auto">
          <a:xfrm>
            <a:off x="4267200" y="4191000"/>
            <a:ext cx="609600" cy="609600"/>
            <a:chOff x="7543800" y="4572000"/>
            <a:chExt cx="1143000" cy="609600"/>
          </a:xfrm>
        </p:grpSpPr>
        <p:sp>
          <p:nvSpPr>
            <p:cNvPr id="27" name="Rectangle 26"/>
            <p:cNvSpPr/>
            <p:nvPr/>
          </p:nvSpPr>
          <p:spPr>
            <a:xfrm>
              <a:off x="7543800" y="4572000"/>
              <a:ext cx="1143000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f029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43800" y="4876800"/>
              <a:ext cx="1143000" cy="304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f835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24200" y="41910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66"/>
                </a:solidFill>
              </a:rPr>
              <a:t>Read-Only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5908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290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910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71800" y="3200400"/>
            <a:ext cx="27432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L3 Cache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743200" y="2590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743200" y="2133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505200" y="2590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05200" y="2133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67200" y="2590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267200" y="2133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81600" y="2590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81600" y="2133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cxnSp>
        <p:nvCxnSpPr>
          <p:cNvPr id="55" name="Straight Connector 54"/>
          <p:cNvCxnSpPr>
            <a:stCxn id="49" idx="2"/>
            <a:endCxn id="48" idx="0"/>
          </p:cNvCxnSpPr>
          <p:nvPr/>
        </p:nvCxnSpPr>
        <p:spPr>
          <a:xfrm>
            <a:off x="5486400" y="2438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000" y="2438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10000" y="2438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48000" y="2438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00400" y="2895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0000" y="2895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72000" y="2895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486400" y="2895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91000" y="35052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990600" y="1866900"/>
            <a:ext cx="2244725" cy="2468563"/>
            <a:chOff x="914400" y="2231308"/>
            <a:chExt cx="2245338" cy="1421894"/>
          </a:xfrm>
        </p:grpSpPr>
        <p:sp>
          <p:nvSpPr>
            <p:cNvPr id="29757" name="TextBox 30"/>
            <p:cNvSpPr txBox="1">
              <a:spLocks noChangeArrowheads="1"/>
            </p:cNvSpPr>
            <p:nvPr/>
          </p:nvSpPr>
          <p:spPr bwMode="auto">
            <a:xfrm>
              <a:off x="914400" y="2971800"/>
              <a:ext cx="15093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0066"/>
                  </a:solidFill>
                </a:rPr>
                <a:t>Set Read-Only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2762755" y="2231308"/>
              <a:ext cx="396983" cy="1421894"/>
            </a:xfrm>
            <a:custGeom>
              <a:avLst/>
              <a:gdLst>
                <a:gd name="connsiteX0" fmla="*/ 0 w 771071"/>
                <a:gd name="connsiteY0" fmla="*/ 0 h 1006929"/>
                <a:gd name="connsiteX1" fmla="*/ 117928 w 771071"/>
                <a:gd name="connsiteY1" fmla="*/ 607786 h 1006929"/>
                <a:gd name="connsiteX2" fmla="*/ 290285 w 771071"/>
                <a:gd name="connsiteY2" fmla="*/ 916214 h 1006929"/>
                <a:gd name="connsiteX3" fmla="*/ 771071 w 771071"/>
                <a:gd name="connsiteY3" fmla="*/ 1006929 h 1006929"/>
                <a:gd name="connsiteX0" fmla="*/ 0 w 771071"/>
                <a:gd name="connsiteY0" fmla="*/ 0 h 1007789"/>
                <a:gd name="connsiteX1" fmla="*/ 117928 w 771071"/>
                <a:gd name="connsiteY1" fmla="*/ 607786 h 1007789"/>
                <a:gd name="connsiteX2" fmla="*/ 308428 w 771071"/>
                <a:gd name="connsiteY2" fmla="*/ 952500 h 1007789"/>
                <a:gd name="connsiteX3" fmla="*/ 771071 w 771071"/>
                <a:gd name="connsiteY3" fmla="*/ 1006929 h 1007789"/>
                <a:gd name="connsiteX0" fmla="*/ 0 w 771071"/>
                <a:gd name="connsiteY0" fmla="*/ 0 h 1006932"/>
                <a:gd name="connsiteX1" fmla="*/ 99785 w 771071"/>
                <a:gd name="connsiteY1" fmla="*/ 671286 h 1006932"/>
                <a:gd name="connsiteX2" fmla="*/ 308428 w 771071"/>
                <a:gd name="connsiteY2" fmla="*/ 952500 h 1006932"/>
                <a:gd name="connsiteX3" fmla="*/ 771071 w 771071"/>
                <a:gd name="connsiteY3" fmla="*/ 1006929 h 1006932"/>
                <a:gd name="connsiteX0" fmla="*/ 0 w 771071"/>
                <a:gd name="connsiteY0" fmla="*/ 0 h 1045967"/>
                <a:gd name="connsiteX1" fmla="*/ 99785 w 771071"/>
                <a:gd name="connsiteY1" fmla="*/ 671286 h 1045967"/>
                <a:gd name="connsiteX2" fmla="*/ 317500 w 771071"/>
                <a:gd name="connsiteY2" fmla="*/ 1025071 h 1045967"/>
                <a:gd name="connsiteX3" fmla="*/ 771071 w 771071"/>
                <a:gd name="connsiteY3" fmla="*/ 1006929 h 1045967"/>
                <a:gd name="connsiteX0" fmla="*/ 0 w 771071"/>
                <a:gd name="connsiteY0" fmla="*/ 0 h 1007726"/>
                <a:gd name="connsiteX1" fmla="*/ 99785 w 771071"/>
                <a:gd name="connsiteY1" fmla="*/ 671286 h 1007726"/>
                <a:gd name="connsiteX2" fmla="*/ 326572 w 771071"/>
                <a:gd name="connsiteY2" fmla="*/ 961571 h 1007726"/>
                <a:gd name="connsiteX3" fmla="*/ 771071 w 771071"/>
                <a:gd name="connsiteY3" fmla="*/ 1006929 h 1007726"/>
                <a:gd name="connsiteX0" fmla="*/ 208672 w 671314"/>
                <a:gd name="connsiteY0" fmla="*/ 0 h 835369"/>
                <a:gd name="connsiteX1" fmla="*/ 28 w 671314"/>
                <a:gd name="connsiteY1" fmla="*/ 498929 h 835369"/>
                <a:gd name="connsiteX2" fmla="*/ 226815 w 671314"/>
                <a:gd name="connsiteY2" fmla="*/ 789214 h 835369"/>
                <a:gd name="connsiteX3" fmla="*/ 671314 w 671314"/>
                <a:gd name="connsiteY3" fmla="*/ 834572 h 835369"/>
                <a:gd name="connsiteX0" fmla="*/ 226812 w 689454"/>
                <a:gd name="connsiteY0" fmla="*/ 0 h 843684"/>
                <a:gd name="connsiteX1" fmla="*/ 25 w 689454"/>
                <a:gd name="connsiteY1" fmla="*/ 326571 h 843684"/>
                <a:gd name="connsiteX2" fmla="*/ 244955 w 689454"/>
                <a:gd name="connsiteY2" fmla="*/ 789214 h 843684"/>
                <a:gd name="connsiteX3" fmla="*/ 689454 w 689454"/>
                <a:gd name="connsiteY3" fmla="*/ 834572 h 843684"/>
                <a:gd name="connsiteX0" fmla="*/ 263123 w 689479"/>
                <a:gd name="connsiteY0" fmla="*/ 0 h 789255"/>
                <a:gd name="connsiteX1" fmla="*/ 50 w 689479"/>
                <a:gd name="connsiteY1" fmla="*/ 272142 h 789255"/>
                <a:gd name="connsiteX2" fmla="*/ 244980 w 689479"/>
                <a:gd name="connsiteY2" fmla="*/ 734785 h 789255"/>
                <a:gd name="connsiteX3" fmla="*/ 689479 w 689479"/>
                <a:gd name="connsiteY3" fmla="*/ 780143 h 789255"/>
                <a:gd name="connsiteX0" fmla="*/ 266099 w 692455"/>
                <a:gd name="connsiteY0" fmla="*/ 0 h 789255"/>
                <a:gd name="connsiteX1" fmla="*/ 120955 w 692455"/>
                <a:gd name="connsiteY1" fmla="*/ 36285 h 789255"/>
                <a:gd name="connsiteX2" fmla="*/ 3026 w 692455"/>
                <a:gd name="connsiteY2" fmla="*/ 272142 h 789255"/>
                <a:gd name="connsiteX3" fmla="*/ 247956 w 692455"/>
                <a:gd name="connsiteY3" fmla="*/ 734785 h 789255"/>
                <a:gd name="connsiteX4" fmla="*/ 692455 w 692455"/>
                <a:gd name="connsiteY4" fmla="*/ 780143 h 789255"/>
                <a:gd name="connsiteX0" fmla="*/ 266099 w 692455"/>
                <a:gd name="connsiteY0" fmla="*/ 0 h 784214"/>
                <a:gd name="connsiteX1" fmla="*/ 120955 w 692455"/>
                <a:gd name="connsiteY1" fmla="*/ 36285 h 784214"/>
                <a:gd name="connsiteX2" fmla="*/ 3026 w 692455"/>
                <a:gd name="connsiteY2" fmla="*/ 362856 h 784214"/>
                <a:gd name="connsiteX3" fmla="*/ 247956 w 692455"/>
                <a:gd name="connsiteY3" fmla="*/ 734785 h 784214"/>
                <a:gd name="connsiteX4" fmla="*/ 692455 w 692455"/>
                <a:gd name="connsiteY4" fmla="*/ 780143 h 784214"/>
                <a:gd name="connsiteX0" fmla="*/ 269660 w 696016"/>
                <a:gd name="connsiteY0" fmla="*/ 0 h 784214"/>
                <a:gd name="connsiteX1" fmla="*/ 87161 w 696016"/>
                <a:gd name="connsiteY1" fmla="*/ 117223 h 784214"/>
                <a:gd name="connsiteX2" fmla="*/ 6587 w 696016"/>
                <a:gd name="connsiteY2" fmla="*/ 362856 h 784214"/>
                <a:gd name="connsiteX3" fmla="*/ 251517 w 696016"/>
                <a:gd name="connsiteY3" fmla="*/ 734785 h 784214"/>
                <a:gd name="connsiteX4" fmla="*/ 696016 w 696016"/>
                <a:gd name="connsiteY4" fmla="*/ 780143 h 784214"/>
                <a:gd name="connsiteX0" fmla="*/ 279888 w 706244"/>
                <a:gd name="connsiteY0" fmla="*/ 0 h 780143"/>
                <a:gd name="connsiteX1" fmla="*/ 97389 w 706244"/>
                <a:gd name="connsiteY1" fmla="*/ 117223 h 780143"/>
                <a:gd name="connsiteX2" fmla="*/ 16815 w 706244"/>
                <a:gd name="connsiteY2" fmla="*/ 362856 h 780143"/>
                <a:gd name="connsiteX3" fmla="*/ 423613 w 706244"/>
                <a:gd name="connsiteY3" fmla="*/ 692068 h 780143"/>
                <a:gd name="connsiteX4" fmla="*/ 706244 w 706244"/>
                <a:gd name="connsiteY4" fmla="*/ 780143 h 780143"/>
                <a:gd name="connsiteX0" fmla="*/ 279888 w 706244"/>
                <a:gd name="connsiteY0" fmla="*/ 0 h 780143"/>
                <a:gd name="connsiteX1" fmla="*/ 97389 w 706244"/>
                <a:gd name="connsiteY1" fmla="*/ 117223 h 780143"/>
                <a:gd name="connsiteX2" fmla="*/ 16815 w 706244"/>
                <a:gd name="connsiteY2" fmla="*/ 362856 h 780143"/>
                <a:gd name="connsiteX3" fmla="*/ 423613 w 706244"/>
                <a:gd name="connsiteY3" fmla="*/ 692068 h 780143"/>
                <a:gd name="connsiteX4" fmla="*/ 706244 w 706244"/>
                <a:gd name="connsiteY4" fmla="*/ 780143 h 780143"/>
                <a:gd name="connsiteX0" fmla="*/ 199161 w 704727"/>
                <a:gd name="connsiteY0" fmla="*/ 0 h 780143"/>
                <a:gd name="connsiteX1" fmla="*/ 16662 w 704727"/>
                <a:gd name="connsiteY1" fmla="*/ 117223 h 780143"/>
                <a:gd name="connsiteX2" fmla="*/ 695624 w 704727"/>
                <a:gd name="connsiteY2" fmla="*/ 366739 h 780143"/>
                <a:gd name="connsiteX3" fmla="*/ 342886 w 704727"/>
                <a:gd name="connsiteY3" fmla="*/ 692068 h 780143"/>
                <a:gd name="connsiteX4" fmla="*/ 625517 w 704727"/>
                <a:gd name="connsiteY4" fmla="*/ 780143 h 780143"/>
                <a:gd name="connsiteX0" fmla="*/ 306 w 562204"/>
                <a:gd name="connsiteY0" fmla="*/ 0 h 780143"/>
                <a:gd name="connsiteX1" fmla="*/ 515086 w 562204"/>
                <a:gd name="connsiteY1" fmla="*/ 148290 h 780143"/>
                <a:gd name="connsiteX2" fmla="*/ 496769 w 562204"/>
                <a:gd name="connsiteY2" fmla="*/ 366739 h 780143"/>
                <a:gd name="connsiteX3" fmla="*/ 144031 w 562204"/>
                <a:gd name="connsiteY3" fmla="*/ 692068 h 780143"/>
                <a:gd name="connsiteX4" fmla="*/ 426662 w 562204"/>
                <a:gd name="connsiteY4" fmla="*/ 780143 h 780143"/>
                <a:gd name="connsiteX0" fmla="*/ 30595 w 405876"/>
                <a:gd name="connsiteY0" fmla="*/ 0 h 768493"/>
                <a:gd name="connsiteX1" fmla="*/ 371055 w 405876"/>
                <a:gd name="connsiteY1" fmla="*/ 136640 h 768493"/>
                <a:gd name="connsiteX2" fmla="*/ 352738 w 405876"/>
                <a:gd name="connsiteY2" fmla="*/ 355089 h 768493"/>
                <a:gd name="connsiteX3" fmla="*/ 0 w 405876"/>
                <a:gd name="connsiteY3" fmla="*/ 680418 h 768493"/>
                <a:gd name="connsiteX4" fmla="*/ 282631 w 405876"/>
                <a:gd name="connsiteY4" fmla="*/ 768493 h 768493"/>
                <a:gd name="connsiteX0" fmla="*/ 32921 w 400507"/>
                <a:gd name="connsiteY0" fmla="*/ 0 h 768493"/>
                <a:gd name="connsiteX1" fmla="*/ 373381 w 400507"/>
                <a:gd name="connsiteY1" fmla="*/ 136640 h 768493"/>
                <a:gd name="connsiteX2" fmla="*/ 355064 w 400507"/>
                <a:gd name="connsiteY2" fmla="*/ 355089 h 768493"/>
                <a:gd name="connsiteX3" fmla="*/ 161544 w 400507"/>
                <a:gd name="connsiteY3" fmla="*/ 563607 h 768493"/>
                <a:gd name="connsiteX4" fmla="*/ 2326 w 400507"/>
                <a:gd name="connsiteY4" fmla="*/ 680418 h 768493"/>
                <a:gd name="connsiteX5" fmla="*/ 284957 w 400507"/>
                <a:gd name="connsiteY5" fmla="*/ 768493 h 768493"/>
                <a:gd name="connsiteX0" fmla="*/ 31944 w 395718"/>
                <a:gd name="connsiteY0" fmla="*/ 0 h 768493"/>
                <a:gd name="connsiteX1" fmla="*/ 372404 w 395718"/>
                <a:gd name="connsiteY1" fmla="*/ 136640 h 768493"/>
                <a:gd name="connsiteX2" fmla="*/ 354087 w 395718"/>
                <a:gd name="connsiteY2" fmla="*/ 355089 h 768493"/>
                <a:gd name="connsiteX3" fmla="*/ 260179 w 395718"/>
                <a:gd name="connsiteY3" fmla="*/ 563607 h 768493"/>
                <a:gd name="connsiteX4" fmla="*/ 1349 w 395718"/>
                <a:gd name="connsiteY4" fmla="*/ 680418 h 768493"/>
                <a:gd name="connsiteX5" fmla="*/ 283980 w 395718"/>
                <a:gd name="connsiteY5" fmla="*/ 768493 h 768493"/>
                <a:gd name="connsiteX0" fmla="*/ 34015 w 397789"/>
                <a:gd name="connsiteY0" fmla="*/ 0 h 768493"/>
                <a:gd name="connsiteX1" fmla="*/ 374475 w 397789"/>
                <a:gd name="connsiteY1" fmla="*/ 136640 h 768493"/>
                <a:gd name="connsiteX2" fmla="*/ 356158 w 397789"/>
                <a:gd name="connsiteY2" fmla="*/ 355089 h 768493"/>
                <a:gd name="connsiteX3" fmla="*/ 262250 w 397789"/>
                <a:gd name="connsiteY3" fmla="*/ 563607 h 768493"/>
                <a:gd name="connsiteX4" fmla="*/ 137736 w 397789"/>
                <a:gd name="connsiteY4" fmla="*/ 614090 h 768493"/>
                <a:gd name="connsiteX5" fmla="*/ 3420 w 397789"/>
                <a:gd name="connsiteY5" fmla="*/ 680418 h 768493"/>
                <a:gd name="connsiteX6" fmla="*/ 286051 w 397789"/>
                <a:gd name="connsiteY6" fmla="*/ 768493 h 768493"/>
                <a:gd name="connsiteX0" fmla="*/ 45864 w 409638"/>
                <a:gd name="connsiteY0" fmla="*/ 0 h 768493"/>
                <a:gd name="connsiteX1" fmla="*/ 386324 w 409638"/>
                <a:gd name="connsiteY1" fmla="*/ 136640 h 768493"/>
                <a:gd name="connsiteX2" fmla="*/ 368007 w 409638"/>
                <a:gd name="connsiteY2" fmla="*/ 355089 h 768493"/>
                <a:gd name="connsiteX3" fmla="*/ 274099 w 409638"/>
                <a:gd name="connsiteY3" fmla="*/ 563607 h 768493"/>
                <a:gd name="connsiteX4" fmla="*/ 37523 w 409638"/>
                <a:gd name="connsiteY4" fmla="*/ 606323 h 768493"/>
                <a:gd name="connsiteX5" fmla="*/ 15269 w 409638"/>
                <a:gd name="connsiteY5" fmla="*/ 680418 h 768493"/>
                <a:gd name="connsiteX6" fmla="*/ 297900 w 409638"/>
                <a:gd name="connsiteY6" fmla="*/ 768493 h 768493"/>
                <a:gd name="connsiteX0" fmla="*/ 38691 w 402465"/>
                <a:gd name="connsiteY0" fmla="*/ 0 h 770182"/>
                <a:gd name="connsiteX1" fmla="*/ 379151 w 402465"/>
                <a:gd name="connsiteY1" fmla="*/ 136640 h 770182"/>
                <a:gd name="connsiteX2" fmla="*/ 360834 w 402465"/>
                <a:gd name="connsiteY2" fmla="*/ 355089 h 770182"/>
                <a:gd name="connsiteX3" fmla="*/ 266926 w 402465"/>
                <a:gd name="connsiteY3" fmla="*/ 563607 h 770182"/>
                <a:gd name="connsiteX4" fmla="*/ 30350 w 402465"/>
                <a:gd name="connsiteY4" fmla="*/ 606323 h 770182"/>
                <a:gd name="connsiteX5" fmla="*/ 20548 w 402465"/>
                <a:gd name="connsiteY5" fmla="*/ 715368 h 770182"/>
                <a:gd name="connsiteX6" fmla="*/ 290727 w 402465"/>
                <a:gd name="connsiteY6" fmla="*/ 768493 h 770182"/>
                <a:gd name="connsiteX0" fmla="*/ 33413 w 397187"/>
                <a:gd name="connsiteY0" fmla="*/ 0 h 770182"/>
                <a:gd name="connsiteX1" fmla="*/ 373873 w 397187"/>
                <a:gd name="connsiteY1" fmla="*/ 136640 h 770182"/>
                <a:gd name="connsiteX2" fmla="*/ 355556 w 397187"/>
                <a:gd name="connsiteY2" fmla="*/ 355089 h 770182"/>
                <a:gd name="connsiteX3" fmla="*/ 261648 w 397187"/>
                <a:gd name="connsiteY3" fmla="*/ 563607 h 770182"/>
                <a:gd name="connsiteX4" fmla="*/ 37524 w 397187"/>
                <a:gd name="connsiteY4" fmla="*/ 633507 h 770182"/>
                <a:gd name="connsiteX5" fmla="*/ 15270 w 397187"/>
                <a:gd name="connsiteY5" fmla="*/ 715368 h 770182"/>
                <a:gd name="connsiteX6" fmla="*/ 285449 w 397187"/>
                <a:gd name="connsiteY6" fmla="*/ 768493 h 77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187" h="770182">
                  <a:moveTo>
                    <a:pt x="33413" y="0"/>
                  </a:moveTo>
                  <a:cubicBezTo>
                    <a:pt x="19806" y="24190"/>
                    <a:pt x="320183" y="77459"/>
                    <a:pt x="373873" y="136640"/>
                  </a:cubicBezTo>
                  <a:cubicBezTo>
                    <a:pt x="427563" y="195821"/>
                    <a:pt x="374260" y="283928"/>
                    <a:pt x="355556" y="355089"/>
                  </a:cubicBezTo>
                  <a:cubicBezTo>
                    <a:pt x="336852" y="426250"/>
                    <a:pt x="298052" y="520440"/>
                    <a:pt x="261648" y="563607"/>
                  </a:cubicBezTo>
                  <a:cubicBezTo>
                    <a:pt x="225244" y="606774"/>
                    <a:pt x="80662" y="614039"/>
                    <a:pt x="37524" y="633507"/>
                  </a:cubicBezTo>
                  <a:cubicBezTo>
                    <a:pt x="-5614" y="652976"/>
                    <a:pt x="-9449" y="689634"/>
                    <a:pt x="15270" y="715368"/>
                  </a:cubicBezTo>
                  <a:cubicBezTo>
                    <a:pt x="130175" y="784916"/>
                    <a:pt x="285449" y="768493"/>
                    <a:pt x="285449" y="768493"/>
                  </a:cubicBezTo>
                </a:path>
              </a:pathLst>
            </a:custGeom>
            <a:ln w="57150">
              <a:solidFill>
                <a:srgbClr val="FF006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3429000" y="990600"/>
            <a:ext cx="2743200" cy="457200"/>
            <a:chOff x="3429000" y="990600"/>
            <a:chExt cx="2743200" cy="457200"/>
          </a:xfrm>
        </p:grpSpPr>
        <p:grpSp>
          <p:nvGrpSpPr>
            <p:cNvPr id="29748" name="Group 68"/>
            <p:cNvGrpSpPr>
              <a:grpSpLocks/>
            </p:cNvGrpSpPr>
            <p:nvPr/>
          </p:nvGrpSpPr>
          <p:grpSpPr bwMode="auto">
            <a:xfrm>
              <a:off x="3429000" y="990600"/>
              <a:ext cx="685800" cy="457200"/>
              <a:chOff x="3429000" y="990600"/>
              <a:chExt cx="685800" cy="4572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49" name="Group 69"/>
            <p:cNvGrpSpPr>
              <a:grpSpLocks/>
            </p:cNvGrpSpPr>
            <p:nvPr/>
          </p:nvGrpSpPr>
          <p:grpSpPr bwMode="auto">
            <a:xfrm>
              <a:off x="4191000" y="990600"/>
              <a:ext cx="685800" cy="457200"/>
              <a:chOff x="3429000" y="990600"/>
              <a:chExt cx="685800" cy="45720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50" name="Group 72"/>
            <p:cNvGrpSpPr>
              <a:grpSpLocks/>
            </p:cNvGrpSpPr>
            <p:nvPr/>
          </p:nvGrpSpPr>
          <p:grpSpPr bwMode="auto">
            <a:xfrm>
              <a:off x="5486400" y="990600"/>
              <a:ext cx="685800" cy="457200"/>
              <a:chOff x="3429000" y="990600"/>
              <a:chExt cx="685800" cy="4572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2590800" y="990600"/>
            <a:ext cx="685800" cy="457200"/>
            <a:chOff x="3429000" y="990600"/>
            <a:chExt cx="685800" cy="4572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3429000" y="990600"/>
              <a:ext cx="6858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3429000" y="990600"/>
              <a:ext cx="6858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TLB Shootdown (Example Design)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895600"/>
          </a:xfrm>
        </p:spPr>
        <p:txBody>
          <a:bodyPr/>
          <a:lstStyle/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Initiating core triggers OS to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lock</a:t>
            </a:r>
            <a:r>
              <a:rPr lang="en-US">
                <a:latin typeface="Calibri" charset="0"/>
              </a:rPr>
              <a:t> the corresponding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Page Table Entry</a:t>
            </a:r>
            <a:r>
              <a:rPr lang="en-US">
                <a:latin typeface="Calibri" charset="0"/>
              </a:rPr>
              <a:t> (PTE)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OS generates a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list of cores</a:t>
            </a:r>
            <a:r>
              <a:rPr lang="en-US">
                <a:latin typeface="Calibri" charset="0"/>
              </a:rPr>
              <a:t> that may be using this PTE (erring conservatively)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Initiating core sends an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Inter-Processor Interrupt</a:t>
            </a:r>
            <a:r>
              <a:rPr lang="en-US">
                <a:latin typeface="Calibri" charset="0"/>
              </a:rPr>
              <a:t> (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IPI</a:t>
            </a:r>
            <a:r>
              <a:rPr lang="en-US">
                <a:latin typeface="Calibri" charset="0"/>
              </a:rPr>
              <a:t>) to those other cores</a:t>
            </a:r>
          </a:p>
          <a:p>
            <a:pPr lvl="1" eaLnBrk="1" hangingPunct="1"/>
            <a:r>
              <a:rPr lang="en-US">
                <a:latin typeface="Calibri" charset="0"/>
              </a:rPr>
              <a:t>requesting that they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invalidate</a:t>
            </a:r>
            <a:r>
              <a:rPr lang="en-US">
                <a:latin typeface="Calibri" charset="0"/>
              </a:rPr>
              <a:t> their corresponding TLB entries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Initiating core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invalidates local TLB</a:t>
            </a:r>
            <a:r>
              <a:rPr lang="en-US">
                <a:latin typeface="Calibri" charset="0"/>
              </a:rPr>
              <a:t> entry;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waits for acknowledgements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Other cores receive interrupts, execute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interrupt handler</a:t>
            </a:r>
            <a:r>
              <a:rPr lang="en-US">
                <a:latin typeface="Calibri" charset="0"/>
              </a:rPr>
              <a:t> which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invalidates TLBs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send an acknowledgement</a:t>
            </a:r>
            <a:r>
              <a:rPr lang="en-US">
                <a:latin typeface="Calibri" charset="0"/>
              </a:rPr>
              <a:t> back to the initiating core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Once initiating core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receives all acknowledgements</a:t>
            </a:r>
            <a:r>
              <a:rPr lang="en-US">
                <a:latin typeface="Calibri" charset="0"/>
              </a:rPr>
              <a:t>, it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unlocks the PTE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7E719-2399-DC40-B3EF-78AC6CA7F81B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7098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7" name="TextBox 10"/>
          <p:cNvSpPr txBox="1">
            <a:spLocks noChangeArrowheads="1"/>
          </p:cNvSpPr>
          <p:nvPr/>
        </p:nvSpPr>
        <p:spPr bwMode="auto">
          <a:xfrm>
            <a:off x="2655888" y="1490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0</a:t>
            </a:r>
          </a:p>
        </p:txBody>
      </p:sp>
      <p:sp>
        <p:nvSpPr>
          <p:cNvPr id="12" name="Oval 11"/>
          <p:cNvSpPr/>
          <p:nvPr/>
        </p:nvSpPr>
        <p:spPr>
          <a:xfrm>
            <a:off x="34718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417888" y="1490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14" name="Oval 13"/>
          <p:cNvSpPr/>
          <p:nvPr/>
        </p:nvSpPr>
        <p:spPr>
          <a:xfrm>
            <a:off x="42338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1" name="TextBox 14"/>
          <p:cNvSpPr txBox="1">
            <a:spLocks noChangeArrowheads="1"/>
          </p:cNvSpPr>
          <p:nvPr/>
        </p:nvSpPr>
        <p:spPr bwMode="auto">
          <a:xfrm>
            <a:off x="4179888" y="1490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sp>
        <p:nvSpPr>
          <p:cNvPr id="16" name="Oval 15"/>
          <p:cNvSpPr/>
          <p:nvPr/>
        </p:nvSpPr>
        <p:spPr>
          <a:xfrm>
            <a:off x="5529263" y="1411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33" name="TextBox 16"/>
          <p:cNvSpPr txBox="1">
            <a:spLocks noChangeArrowheads="1"/>
          </p:cNvSpPr>
          <p:nvPr/>
        </p:nvSpPr>
        <p:spPr bwMode="auto">
          <a:xfrm>
            <a:off x="5461000" y="1490663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N</a:t>
            </a:r>
          </a:p>
        </p:txBody>
      </p:sp>
      <p:sp>
        <p:nvSpPr>
          <p:cNvPr id="30734" name="TextBox 17"/>
          <p:cNvSpPr txBox="1">
            <a:spLocks noChangeArrowheads="1"/>
          </p:cNvSpPr>
          <p:nvPr/>
        </p:nvSpPr>
        <p:spPr bwMode="auto">
          <a:xfrm>
            <a:off x="4960938" y="12954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…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5908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290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910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86400" y="1066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N</a:t>
            </a: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429000" y="990600"/>
            <a:ext cx="2743200" cy="457200"/>
            <a:chOff x="3429000" y="990600"/>
            <a:chExt cx="2743200" cy="457200"/>
          </a:xfrm>
        </p:grpSpPr>
        <p:grpSp>
          <p:nvGrpSpPr>
            <p:cNvPr id="30769" name="Group 55"/>
            <p:cNvGrpSpPr>
              <a:grpSpLocks/>
            </p:cNvGrpSpPr>
            <p:nvPr/>
          </p:nvGrpSpPr>
          <p:grpSpPr bwMode="auto">
            <a:xfrm>
              <a:off x="3429000" y="990600"/>
              <a:ext cx="685800" cy="457200"/>
              <a:chOff x="3429000" y="990600"/>
              <a:chExt cx="685800" cy="457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70" name="Group 56"/>
            <p:cNvGrpSpPr>
              <a:grpSpLocks/>
            </p:cNvGrpSpPr>
            <p:nvPr/>
          </p:nvGrpSpPr>
          <p:grpSpPr bwMode="auto">
            <a:xfrm>
              <a:off x="4191000" y="990600"/>
              <a:ext cx="685800" cy="457200"/>
              <a:chOff x="3429000" y="990600"/>
              <a:chExt cx="685800" cy="45720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71" name="Group 57"/>
            <p:cNvGrpSpPr>
              <a:grpSpLocks/>
            </p:cNvGrpSpPr>
            <p:nvPr/>
          </p:nvGrpSpPr>
          <p:grpSpPr bwMode="auto">
            <a:xfrm>
              <a:off x="5486400" y="990600"/>
              <a:ext cx="685800" cy="457200"/>
              <a:chOff x="3429000" y="990600"/>
              <a:chExt cx="685800" cy="4572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3429000" y="990600"/>
                <a:ext cx="685800" cy="4572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Rounded Rectangle 30"/>
          <p:cNvSpPr/>
          <p:nvPr/>
        </p:nvSpPr>
        <p:spPr>
          <a:xfrm>
            <a:off x="2743200" y="2209800"/>
            <a:ext cx="3200400" cy="914400"/>
          </a:xfrm>
          <a:prstGeom prst="roundRect">
            <a:avLst/>
          </a:prstGeom>
          <a:solidFill>
            <a:srgbClr val="FFF495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41" name="TextBox 36"/>
          <p:cNvSpPr txBox="1">
            <a:spLocks noChangeArrowheads="1"/>
          </p:cNvSpPr>
          <p:nvPr/>
        </p:nvSpPr>
        <p:spPr bwMode="auto">
          <a:xfrm>
            <a:off x="3352800" y="2133600"/>
            <a:ext cx="1089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Page Table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24200" y="24384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Read-Write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124200" y="27432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Read-Only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67200" y="24384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f029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67200" y="2743200"/>
            <a:ext cx="609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f835</a:t>
            </a:r>
          </a:p>
        </p:txBody>
      </p:sp>
      <p:pic>
        <p:nvPicPr>
          <p:cNvPr id="7" name="Picture 6" descr="Lock_Icon_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22860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3124200" y="2438400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66"/>
                </a:solidFill>
              </a:rPr>
              <a:t>Read-Only</a:t>
            </a: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066800" y="1587500"/>
            <a:ext cx="1600200" cy="1003300"/>
            <a:chOff x="1447800" y="2295977"/>
            <a:chExt cx="1600201" cy="1361623"/>
          </a:xfrm>
        </p:grpSpPr>
        <p:sp>
          <p:nvSpPr>
            <p:cNvPr id="45" name="Freeform 44"/>
            <p:cNvSpPr/>
            <p:nvPr/>
          </p:nvSpPr>
          <p:spPr>
            <a:xfrm>
              <a:off x="2457451" y="2295977"/>
              <a:ext cx="590550" cy="1361623"/>
            </a:xfrm>
            <a:custGeom>
              <a:avLst/>
              <a:gdLst>
                <a:gd name="connsiteX0" fmla="*/ 0 w 771071"/>
                <a:gd name="connsiteY0" fmla="*/ 0 h 1006929"/>
                <a:gd name="connsiteX1" fmla="*/ 117928 w 771071"/>
                <a:gd name="connsiteY1" fmla="*/ 607786 h 1006929"/>
                <a:gd name="connsiteX2" fmla="*/ 290285 w 771071"/>
                <a:gd name="connsiteY2" fmla="*/ 916214 h 1006929"/>
                <a:gd name="connsiteX3" fmla="*/ 771071 w 771071"/>
                <a:gd name="connsiteY3" fmla="*/ 1006929 h 1006929"/>
                <a:gd name="connsiteX0" fmla="*/ 0 w 771071"/>
                <a:gd name="connsiteY0" fmla="*/ 0 h 1007789"/>
                <a:gd name="connsiteX1" fmla="*/ 117928 w 771071"/>
                <a:gd name="connsiteY1" fmla="*/ 607786 h 1007789"/>
                <a:gd name="connsiteX2" fmla="*/ 308428 w 771071"/>
                <a:gd name="connsiteY2" fmla="*/ 952500 h 1007789"/>
                <a:gd name="connsiteX3" fmla="*/ 771071 w 771071"/>
                <a:gd name="connsiteY3" fmla="*/ 1006929 h 1007789"/>
                <a:gd name="connsiteX0" fmla="*/ 0 w 771071"/>
                <a:gd name="connsiteY0" fmla="*/ 0 h 1006932"/>
                <a:gd name="connsiteX1" fmla="*/ 99785 w 771071"/>
                <a:gd name="connsiteY1" fmla="*/ 671286 h 1006932"/>
                <a:gd name="connsiteX2" fmla="*/ 308428 w 771071"/>
                <a:gd name="connsiteY2" fmla="*/ 952500 h 1006932"/>
                <a:gd name="connsiteX3" fmla="*/ 771071 w 771071"/>
                <a:gd name="connsiteY3" fmla="*/ 1006929 h 1006932"/>
                <a:gd name="connsiteX0" fmla="*/ 0 w 771071"/>
                <a:gd name="connsiteY0" fmla="*/ 0 h 1045967"/>
                <a:gd name="connsiteX1" fmla="*/ 99785 w 771071"/>
                <a:gd name="connsiteY1" fmla="*/ 671286 h 1045967"/>
                <a:gd name="connsiteX2" fmla="*/ 317500 w 771071"/>
                <a:gd name="connsiteY2" fmla="*/ 1025071 h 1045967"/>
                <a:gd name="connsiteX3" fmla="*/ 771071 w 771071"/>
                <a:gd name="connsiteY3" fmla="*/ 1006929 h 1045967"/>
                <a:gd name="connsiteX0" fmla="*/ 0 w 771071"/>
                <a:gd name="connsiteY0" fmla="*/ 0 h 1007726"/>
                <a:gd name="connsiteX1" fmla="*/ 99785 w 771071"/>
                <a:gd name="connsiteY1" fmla="*/ 671286 h 1007726"/>
                <a:gd name="connsiteX2" fmla="*/ 326572 w 771071"/>
                <a:gd name="connsiteY2" fmla="*/ 961571 h 1007726"/>
                <a:gd name="connsiteX3" fmla="*/ 771071 w 771071"/>
                <a:gd name="connsiteY3" fmla="*/ 1006929 h 1007726"/>
                <a:gd name="connsiteX0" fmla="*/ 208672 w 671314"/>
                <a:gd name="connsiteY0" fmla="*/ 0 h 835369"/>
                <a:gd name="connsiteX1" fmla="*/ 28 w 671314"/>
                <a:gd name="connsiteY1" fmla="*/ 498929 h 835369"/>
                <a:gd name="connsiteX2" fmla="*/ 226815 w 671314"/>
                <a:gd name="connsiteY2" fmla="*/ 789214 h 835369"/>
                <a:gd name="connsiteX3" fmla="*/ 671314 w 671314"/>
                <a:gd name="connsiteY3" fmla="*/ 834572 h 835369"/>
                <a:gd name="connsiteX0" fmla="*/ 226812 w 689454"/>
                <a:gd name="connsiteY0" fmla="*/ 0 h 843684"/>
                <a:gd name="connsiteX1" fmla="*/ 25 w 689454"/>
                <a:gd name="connsiteY1" fmla="*/ 326571 h 843684"/>
                <a:gd name="connsiteX2" fmla="*/ 244955 w 689454"/>
                <a:gd name="connsiteY2" fmla="*/ 789214 h 843684"/>
                <a:gd name="connsiteX3" fmla="*/ 689454 w 689454"/>
                <a:gd name="connsiteY3" fmla="*/ 834572 h 843684"/>
                <a:gd name="connsiteX0" fmla="*/ 263123 w 689479"/>
                <a:gd name="connsiteY0" fmla="*/ 0 h 789255"/>
                <a:gd name="connsiteX1" fmla="*/ 50 w 689479"/>
                <a:gd name="connsiteY1" fmla="*/ 272142 h 789255"/>
                <a:gd name="connsiteX2" fmla="*/ 244980 w 689479"/>
                <a:gd name="connsiteY2" fmla="*/ 734785 h 789255"/>
                <a:gd name="connsiteX3" fmla="*/ 689479 w 689479"/>
                <a:gd name="connsiteY3" fmla="*/ 780143 h 789255"/>
                <a:gd name="connsiteX0" fmla="*/ 266099 w 692455"/>
                <a:gd name="connsiteY0" fmla="*/ 0 h 789255"/>
                <a:gd name="connsiteX1" fmla="*/ 120955 w 692455"/>
                <a:gd name="connsiteY1" fmla="*/ 36285 h 789255"/>
                <a:gd name="connsiteX2" fmla="*/ 3026 w 692455"/>
                <a:gd name="connsiteY2" fmla="*/ 272142 h 789255"/>
                <a:gd name="connsiteX3" fmla="*/ 247956 w 692455"/>
                <a:gd name="connsiteY3" fmla="*/ 734785 h 789255"/>
                <a:gd name="connsiteX4" fmla="*/ 692455 w 692455"/>
                <a:gd name="connsiteY4" fmla="*/ 780143 h 789255"/>
                <a:gd name="connsiteX0" fmla="*/ 266099 w 692455"/>
                <a:gd name="connsiteY0" fmla="*/ 0 h 784214"/>
                <a:gd name="connsiteX1" fmla="*/ 120955 w 692455"/>
                <a:gd name="connsiteY1" fmla="*/ 36285 h 784214"/>
                <a:gd name="connsiteX2" fmla="*/ 3026 w 692455"/>
                <a:gd name="connsiteY2" fmla="*/ 362856 h 784214"/>
                <a:gd name="connsiteX3" fmla="*/ 247956 w 692455"/>
                <a:gd name="connsiteY3" fmla="*/ 734785 h 784214"/>
                <a:gd name="connsiteX4" fmla="*/ 692455 w 692455"/>
                <a:gd name="connsiteY4" fmla="*/ 780143 h 784214"/>
                <a:gd name="connsiteX0" fmla="*/ 269660 w 696016"/>
                <a:gd name="connsiteY0" fmla="*/ 0 h 784214"/>
                <a:gd name="connsiteX1" fmla="*/ 87161 w 696016"/>
                <a:gd name="connsiteY1" fmla="*/ 117223 h 784214"/>
                <a:gd name="connsiteX2" fmla="*/ 6587 w 696016"/>
                <a:gd name="connsiteY2" fmla="*/ 362856 h 784214"/>
                <a:gd name="connsiteX3" fmla="*/ 251517 w 696016"/>
                <a:gd name="connsiteY3" fmla="*/ 734785 h 784214"/>
                <a:gd name="connsiteX4" fmla="*/ 696016 w 696016"/>
                <a:gd name="connsiteY4" fmla="*/ 780143 h 784214"/>
                <a:gd name="connsiteX0" fmla="*/ 640412 w 703911"/>
                <a:gd name="connsiteY0" fmla="*/ 0 h 737535"/>
                <a:gd name="connsiteX1" fmla="*/ 95056 w 703911"/>
                <a:gd name="connsiteY1" fmla="*/ 70544 h 737535"/>
                <a:gd name="connsiteX2" fmla="*/ 14482 w 703911"/>
                <a:gd name="connsiteY2" fmla="*/ 316177 h 737535"/>
                <a:gd name="connsiteX3" fmla="*/ 259412 w 703911"/>
                <a:gd name="connsiteY3" fmla="*/ 688106 h 737535"/>
                <a:gd name="connsiteX4" fmla="*/ 703911 w 703911"/>
                <a:gd name="connsiteY4" fmla="*/ 733464 h 737535"/>
                <a:gd name="connsiteX0" fmla="*/ 626835 w 690334"/>
                <a:gd name="connsiteY0" fmla="*/ 0 h 737535"/>
                <a:gd name="connsiteX1" fmla="*/ 181265 w 690334"/>
                <a:gd name="connsiteY1" fmla="*/ 83881 h 737535"/>
                <a:gd name="connsiteX2" fmla="*/ 905 w 690334"/>
                <a:gd name="connsiteY2" fmla="*/ 316177 h 737535"/>
                <a:gd name="connsiteX3" fmla="*/ 245835 w 690334"/>
                <a:gd name="connsiteY3" fmla="*/ 688106 h 737535"/>
                <a:gd name="connsiteX4" fmla="*/ 690334 w 690334"/>
                <a:gd name="connsiteY4" fmla="*/ 733464 h 737535"/>
                <a:gd name="connsiteX0" fmla="*/ 530442 w 593941"/>
                <a:gd name="connsiteY0" fmla="*/ 0 h 737535"/>
                <a:gd name="connsiteX1" fmla="*/ 84872 w 593941"/>
                <a:gd name="connsiteY1" fmla="*/ 83881 h 737535"/>
                <a:gd name="connsiteX2" fmla="*/ 4298 w 593941"/>
                <a:gd name="connsiteY2" fmla="*/ 389530 h 737535"/>
                <a:gd name="connsiteX3" fmla="*/ 149442 w 593941"/>
                <a:gd name="connsiteY3" fmla="*/ 688106 h 737535"/>
                <a:gd name="connsiteX4" fmla="*/ 593941 w 593941"/>
                <a:gd name="connsiteY4" fmla="*/ 733464 h 737535"/>
                <a:gd name="connsiteX0" fmla="*/ 526503 w 590002"/>
                <a:gd name="connsiteY0" fmla="*/ 0 h 737535"/>
                <a:gd name="connsiteX1" fmla="*/ 171647 w 590002"/>
                <a:gd name="connsiteY1" fmla="*/ 83881 h 737535"/>
                <a:gd name="connsiteX2" fmla="*/ 359 w 590002"/>
                <a:gd name="connsiteY2" fmla="*/ 389530 h 737535"/>
                <a:gd name="connsiteX3" fmla="*/ 145503 w 590002"/>
                <a:gd name="connsiteY3" fmla="*/ 688106 h 737535"/>
                <a:gd name="connsiteX4" fmla="*/ 590002 w 590002"/>
                <a:gd name="connsiteY4" fmla="*/ 733464 h 73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002" h="737535">
                  <a:moveTo>
                    <a:pt x="526503" y="0"/>
                  </a:moveTo>
                  <a:cubicBezTo>
                    <a:pt x="512896" y="24190"/>
                    <a:pt x="259338" y="18959"/>
                    <a:pt x="171647" y="83881"/>
                  </a:cubicBezTo>
                  <a:cubicBezTo>
                    <a:pt x="83956" y="148803"/>
                    <a:pt x="4716" y="288826"/>
                    <a:pt x="359" y="389530"/>
                  </a:cubicBezTo>
                  <a:cubicBezTo>
                    <a:pt x="-3998" y="490234"/>
                    <a:pt x="30598" y="618558"/>
                    <a:pt x="145503" y="688106"/>
                  </a:cubicBezTo>
                  <a:cubicBezTo>
                    <a:pt x="260408" y="757654"/>
                    <a:pt x="590002" y="733464"/>
                    <a:pt x="590002" y="733464"/>
                  </a:cubicBezTo>
                </a:path>
              </a:pathLst>
            </a:custGeom>
            <a:ln w="57150">
              <a:solidFill>
                <a:srgbClr val="FF006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68" name="TextBox 45"/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1002611" cy="50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0066"/>
                  </a:solidFill>
                </a:rPr>
                <a:t>Lock PTE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00600" y="2405063"/>
            <a:ext cx="768350" cy="338137"/>
            <a:chOff x="4800600" y="2404646"/>
            <a:chExt cx="768259" cy="338554"/>
          </a:xfrm>
        </p:grpSpPr>
        <p:sp>
          <p:nvSpPr>
            <p:cNvPr id="47" name="Rectangle 46"/>
            <p:cNvSpPr/>
            <p:nvPr/>
          </p:nvSpPr>
          <p:spPr>
            <a:xfrm>
              <a:off x="4876791" y="2438024"/>
              <a:ext cx="609528" cy="305176"/>
            </a:xfrm>
            <a:prstGeom prst="rect">
              <a:avLst/>
            </a:prstGeom>
            <a:solidFill>
              <a:srgbClr val="F38BE1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029173" y="2438024"/>
              <a:ext cx="0" cy="30517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81555" y="2438024"/>
              <a:ext cx="0" cy="30517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333937" y="2438024"/>
              <a:ext cx="0" cy="305176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66" name="TextBox 20"/>
            <p:cNvSpPr txBox="1">
              <a:spLocks noChangeArrowheads="1"/>
            </p:cNvSpPr>
            <p:nvPr/>
          </p:nvSpPr>
          <p:spPr bwMode="auto">
            <a:xfrm>
              <a:off x="4800600" y="2404646"/>
              <a:ext cx="7682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0 1 2 N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094038" y="1895475"/>
            <a:ext cx="2620962" cy="238125"/>
            <a:chOff x="3093357" y="1895929"/>
            <a:chExt cx="2621643" cy="237671"/>
          </a:xfrm>
        </p:grpSpPr>
        <p:sp>
          <p:nvSpPr>
            <p:cNvPr id="23" name="Freeform 22"/>
            <p:cNvSpPr/>
            <p:nvPr/>
          </p:nvSpPr>
          <p:spPr>
            <a:xfrm>
              <a:off x="3093357" y="1895929"/>
              <a:ext cx="571648" cy="118836"/>
            </a:xfrm>
            <a:custGeom>
              <a:avLst/>
              <a:gdLst>
                <a:gd name="connsiteX0" fmla="*/ 0 w 571500"/>
                <a:gd name="connsiteY0" fmla="*/ 0 h 118085"/>
                <a:gd name="connsiteX1" fmla="*/ 117929 w 571500"/>
                <a:gd name="connsiteY1" fmla="*/ 99785 h 118085"/>
                <a:gd name="connsiteX2" fmla="*/ 408214 w 571500"/>
                <a:gd name="connsiteY2" fmla="*/ 108857 h 118085"/>
                <a:gd name="connsiteX3" fmla="*/ 571500 w 571500"/>
                <a:gd name="connsiteY3" fmla="*/ 0 h 1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118085">
                  <a:moveTo>
                    <a:pt x="0" y="0"/>
                  </a:moveTo>
                  <a:cubicBezTo>
                    <a:pt x="24946" y="40821"/>
                    <a:pt x="49893" y="81642"/>
                    <a:pt x="117929" y="99785"/>
                  </a:cubicBezTo>
                  <a:cubicBezTo>
                    <a:pt x="185965" y="117928"/>
                    <a:pt x="332619" y="125488"/>
                    <a:pt x="408214" y="108857"/>
                  </a:cubicBezTo>
                  <a:cubicBezTo>
                    <a:pt x="483809" y="92226"/>
                    <a:pt x="571500" y="0"/>
                    <a:pt x="571500" y="0"/>
                  </a:cubicBezTo>
                </a:path>
              </a:pathLst>
            </a:custGeom>
            <a:ln w="28575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123527" y="1905436"/>
              <a:ext cx="1371956" cy="152109"/>
            </a:xfrm>
            <a:custGeom>
              <a:avLst/>
              <a:gdLst>
                <a:gd name="connsiteX0" fmla="*/ 0 w 571500"/>
                <a:gd name="connsiteY0" fmla="*/ 0 h 118085"/>
                <a:gd name="connsiteX1" fmla="*/ 117929 w 571500"/>
                <a:gd name="connsiteY1" fmla="*/ 99785 h 118085"/>
                <a:gd name="connsiteX2" fmla="*/ 408214 w 571500"/>
                <a:gd name="connsiteY2" fmla="*/ 108857 h 118085"/>
                <a:gd name="connsiteX3" fmla="*/ 571500 w 571500"/>
                <a:gd name="connsiteY3" fmla="*/ 0 h 1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118085">
                  <a:moveTo>
                    <a:pt x="0" y="0"/>
                  </a:moveTo>
                  <a:cubicBezTo>
                    <a:pt x="24946" y="40821"/>
                    <a:pt x="49893" y="81642"/>
                    <a:pt x="117929" y="99785"/>
                  </a:cubicBezTo>
                  <a:cubicBezTo>
                    <a:pt x="185965" y="117928"/>
                    <a:pt x="332619" y="125488"/>
                    <a:pt x="408214" y="108857"/>
                  </a:cubicBezTo>
                  <a:cubicBezTo>
                    <a:pt x="483809" y="92226"/>
                    <a:pt x="571500" y="0"/>
                    <a:pt x="571500" y="0"/>
                  </a:cubicBezTo>
                </a:path>
              </a:pathLst>
            </a:custGeom>
            <a:ln w="28575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123527" y="1905436"/>
              <a:ext cx="2591473" cy="228164"/>
            </a:xfrm>
            <a:custGeom>
              <a:avLst/>
              <a:gdLst>
                <a:gd name="connsiteX0" fmla="*/ 0 w 571500"/>
                <a:gd name="connsiteY0" fmla="*/ 0 h 118085"/>
                <a:gd name="connsiteX1" fmla="*/ 117929 w 571500"/>
                <a:gd name="connsiteY1" fmla="*/ 99785 h 118085"/>
                <a:gd name="connsiteX2" fmla="*/ 408214 w 571500"/>
                <a:gd name="connsiteY2" fmla="*/ 108857 h 118085"/>
                <a:gd name="connsiteX3" fmla="*/ 571500 w 571500"/>
                <a:gd name="connsiteY3" fmla="*/ 0 h 1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118085">
                  <a:moveTo>
                    <a:pt x="0" y="0"/>
                  </a:moveTo>
                  <a:cubicBezTo>
                    <a:pt x="24946" y="40821"/>
                    <a:pt x="49893" y="81642"/>
                    <a:pt x="117929" y="99785"/>
                  </a:cubicBezTo>
                  <a:cubicBezTo>
                    <a:pt x="185965" y="117928"/>
                    <a:pt x="332619" y="125488"/>
                    <a:pt x="408214" y="108857"/>
                  </a:cubicBezTo>
                  <a:cubicBezTo>
                    <a:pt x="483809" y="92226"/>
                    <a:pt x="571500" y="0"/>
                    <a:pt x="571500" y="0"/>
                  </a:cubicBezTo>
                </a:path>
              </a:pathLst>
            </a:custGeom>
            <a:ln w="28575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2590800" y="990600"/>
            <a:ext cx="685800" cy="457200"/>
            <a:chOff x="3429000" y="990600"/>
            <a:chExt cx="685800" cy="45720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3429000" y="990600"/>
              <a:ext cx="6858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3429000" y="990600"/>
              <a:ext cx="685800" cy="457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3094038" y="1905000"/>
            <a:ext cx="2620962" cy="238125"/>
            <a:chOff x="3093357" y="1895929"/>
            <a:chExt cx="2621643" cy="237671"/>
          </a:xfrm>
        </p:grpSpPr>
        <p:sp>
          <p:nvSpPr>
            <p:cNvPr id="77" name="Freeform 76"/>
            <p:cNvSpPr/>
            <p:nvPr/>
          </p:nvSpPr>
          <p:spPr>
            <a:xfrm>
              <a:off x="3093357" y="1895929"/>
              <a:ext cx="571648" cy="118836"/>
            </a:xfrm>
            <a:custGeom>
              <a:avLst/>
              <a:gdLst>
                <a:gd name="connsiteX0" fmla="*/ 0 w 571500"/>
                <a:gd name="connsiteY0" fmla="*/ 0 h 118085"/>
                <a:gd name="connsiteX1" fmla="*/ 117929 w 571500"/>
                <a:gd name="connsiteY1" fmla="*/ 99785 h 118085"/>
                <a:gd name="connsiteX2" fmla="*/ 408214 w 571500"/>
                <a:gd name="connsiteY2" fmla="*/ 108857 h 118085"/>
                <a:gd name="connsiteX3" fmla="*/ 571500 w 571500"/>
                <a:gd name="connsiteY3" fmla="*/ 0 h 1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118085">
                  <a:moveTo>
                    <a:pt x="0" y="0"/>
                  </a:moveTo>
                  <a:cubicBezTo>
                    <a:pt x="24946" y="40821"/>
                    <a:pt x="49893" y="81642"/>
                    <a:pt x="117929" y="99785"/>
                  </a:cubicBezTo>
                  <a:cubicBezTo>
                    <a:pt x="185965" y="117928"/>
                    <a:pt x="332619" y="125488"/>
                    <a:pt x="408214" y="108857"/>
                  </a:cubicBezTo>
                  <a:cubicBezTo>
                    <a:pt x="483809" y="92226"/>
                    <a:pt x="571500" y="0"/>
                    <a:pt x="571500" y="0"/>
                  </a:cubicBezTo>
                </a:path>
              </a:pathLst>
            </a:custGeom>
            <a:ln w="28575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3123527" y="1905436"/>
              <a:ext cx="1371956" cy="152109"/>
            </a:xfrm>
            <a:custGeom>
              <a:avLst/>
              <a:gdLst>
                <a:gd name="connsiteX0" fmla="*/ 0 w 571500"/>
                <a:gd name="connsiteY0" fmla="*/ 0 h 118085"/>
                <a:gd name="connsiteX1" fmla="*/ 117929 w 571500"/>
                <a:gd name="connsiteY1" fmla="*/ 99785 h 118085"/>
                <a:gd name="connsiteX2" fmla="*/ 408214 w 571500"/>
                <a:gd name="connsiteY2" fmla="*/ 108857 h 118085"/>
                <a:gd name="connsiteX3" fmla="*/ 571500 w 571500"/>
                <a:gd name="connsiteY3" fmla="*/ 0 h 1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118085">
                  <a:moveTo>
                    <a:pt x="0" y="0"/>
                  </a:moveTo>
                  <a:cubicBezTo>
                    <a:pt x="24946" y="40821"/>
                    <a:pt x="49893" y="81642"/>
                    <a:pt x="117929" y="99785"/>
                  </a:cubicBezTo>
                  <a:cubicBezTo>
                    <a:pt x="185965" y="117928"/>
                    <a:pt x="332619" y="125488"/>
                    <a:pt x="408214" y="108857"/>
                  </a:cubicBezTo>
                  <a:cubicBezTo>
                    <a:pt x="483809" y="92226"/>
                    <a:pt x="571500" y="0"/>
                    <a:pt x="571500" y="0"/>
                  </a:cubicBezTo>
                </a:path>
              </a:pathLst>
            </a:custGeom>
            <a:ln w="28575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3123527" y="1905436"/>
              <a:ext cx="2591473" cy="228164"/>
            </a:xfrm>
            <a:custGeom>
              <a:avLst/>
              <a:gdLst>
                <a:gd name="connsiteX0" fmla="*/ 0 w 571500"/>
                <a:gd name="connsiteY0" fmla="*/ 0 h 118085"/>
                <a:gd name="connsiteX1" fmla="*/ 117929 w 571500"/>
                <a:gd name="connsiteY1" fmla="*/ 99785 h 118085"/>
                <a:gd name="connsiteX2" fmla="*/ 408214 w 571500"/>
                <a:gd name="connsiteY2" fmla="*/ 108857 h 118085"/>
                <a:gd name="connsiteX3" fmla="*/ 571500 w 571500"/>
                <a:gd name="connsiteY3" fmla="*/ 0 h 1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118085">
                  <a:moveTo>
                    <a:pt x="0" y="0"/>
                  </a:moveTo>
                  <a:cubicBezTo>
                    <a:pt x="24946" y="40821"/>
                    <a:pt x="49893" y="81642"/>
                    <a:pt x="117929" y="99785"/>
                  </a:cubicBezTo>
                  <a:cubicBezTo>
                    <a:pt x="185965" y="117928"/>
                    <a:pt x="332619" y="125488"/>
                    <a:pt x="408214" y="108857"/>
                  </a:cubicBezTo>
                  <a:cubicBezTo>
                    <a:pt x="483809" y="92226"/>
                    <a:pt x="571500" y="0"/>
                    <a:pt x="571500" y="0"/>
                  </a:cubicBezTo>
                </a:path>
              </a:pathLst>
            </a:custGeom>
            <a:ln w="28575">
              <a:solidFill>
                <a:srgbClr val="0000FF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5" name="Picture 24" descr="Lock_Unlock_Icon_1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TLB Shootdown Timeline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526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Image from: Villavieja</a:t>
            </a:r>
            <a:r>
              <a:rPr lang="en-US" sz="1600" i="1">
                <a:latin typeface="Calibri" charset="0"/>
              </a:rPr>
              <a:t> et al</a:t>
            </a:r>
            <a:r>
              <a:rPr lang="en-US" sz="1600">
                <a:latin typeface="Calibri" charset="0"/>
              </a:rPr>
              <a:t>, “</a:t>
            </a:r>
            <a:r>
              <a:rPr lang="en-US" altLang="ja-JP" sz="1600">
                <a:latin typeface="Calibri" charset="0"/>
              </a:rPr>
              <a:t>DiDi: Mitigating the Performance Impact of TLB Shootdowns Using a Shared TLB Directory.</a:t>
            </a:r>
            <a:r>
              <a:rPr lang="en-US" sz="1600">
                <a:latin typeface="Calibri" charset="0"/>
              </a:rPr>
              <a:t>”</a:t>
            </a:r>
            <a:r>
              <a:rPr lang="en-US" altLang="ja-JP" sz="1600">
                <a:latin typeface="Calibri" charset="0"/>
              </a:rPr>
              <a:t>  In </a:t>
            </a:r>
            <a:r>
              <a:rPr lang="en-US" altLang="ja-JP" sz="1600" i="1">
                <a:latin typeface="Calibri" charset="0"/>
              </a:rPr>
              <a:t>Proceedings of PACT 2011</a:t>
            </a:r>
            <a:r>
              <a:rPr lang="en-US" altLang="ja-JP" sz="1600">
                <a:latin typeface="Calibri" charset="0"/>
              </a:rPr>
              <a:t>.</a:t>
            </a:r>
            <a:endParaRPr lang="en-US" sz="160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D7814-8BE9-EA4B-A887-D7AC3847B8A2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1750" name="Picture 6" descr="tlb-shootdown-illust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34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Performance of TLB Shootdown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43000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Expensive operation</a:t>
            </a:r>
          </a:p>
          <a:p>
            <a:pPr marL="742950" lvl="2" indent="-342900" eaLnBrk="1" hangingPunct="1"/>
            <a:r>
              <a:rPr lang="en-US">
                <a:latin typeface="Calibri" charset="0"/>
              </a:rPr>
              <a:t>e.g.,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over 10,000 cycles</a:t>
            </a:r>
            <a:r>
              <a:rPr lang="en-US">
                <a:latin typeface="Calibri" charset="0"/>
              </a:rPr>
              <a:t> on 8 or more cores</a:t>
            </a: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>
                <a:latin typeface="Calibri" charset="0"/>
              </a:rPr>
              <a:t>Gets more expensive with increasing numbers of cores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5FD49-AB13-D84E-91ED-F5F451135B0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2774" name="Picture 6" descr="tlb-shootdown-barrelfi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35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5715000" y="46482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Image from: Baumann </a:t>
            </a:r>
            <a:r>
              <a:rPr lang="en-US" sz="1200" i="1"/>
              <a:t>et al</a:t>
            </a:r>
            <a:r>
              <a:rPr lang="en-US" sz="1200"/>
              <a:t>,“The Multikernel: a New OS Architecture for Scalable Multicore Systems.” In Proceedings of SOSP ‘09.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Now Let’s Consider Consistency Issues with the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Caches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99E45-6168-8A44-BE09-857DBABC387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09863" y="1792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2655888" y="1871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0</a:t>
            </a:r>
          </a:p>
        </p:txBody>
      </p:sp>
      <p:sp>
        <p:nvSpPr>
          <p:cNvPr id="9" name="Oval 8"/>
          <p:cNvSpPr/>
          <p:nvPr/>
        </p:nvSpPr>
        <p:spPr>
          <a:xfrm>
            <a:off x="3471863" y="1792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3417888" y="1871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11" name="Oval 10"/>
          <p:cNvSpPr/>
          <p:nvPr/>
        </p:nvSpPr>
        <p:spPr>
          <a:xfrm>
            <a:off x="4233863" y="1792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>
            <a:off x="4179888" y="18716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sp>
        <p:nvSpPr>
          <p:cNvPr id="13" name="Oval 12"/>
          <p:cNvSpPr/>
          <p:nvPr/>
        </p:nvSpPr>
        <p:spPr>
          <a:xfrm>
            <a:off x="5529263" y="17922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5461000" y="1871663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N</a:t>
            </a:r>
          </a:p>
        </p:txBody>
      </p:sp>
      <p:sp>
        <p:nvSpPr>
          <p:cNvPr id="33805" name="TextBox 14"/>
          <p:cNvSpPr txBox="1">
            <a:spLocks noChangeArrowheads="1"/>
          </p:cNvSpPr>
          <p:nvPr/>
        </p:nvSpPr>
        <p:spPr bwMode="auto">
          <a:xfrm>
            <a:off x="4960938" y="16764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/>
              <a:t>…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43200" y="4038600"/>
            <a:ext cx="3200400" cy="1295400"/>
            <a:chOff x="2286000" y="4191000"/>
            <a:chExt cx="3200400" cy="838200"/>
          </a:xfrm>
          <a:solidFill>
            <a:srgbClr val="FFF495"/>
          </a:solidFill>
        </p:grpSpPr>
        <p:sp>
          <p:nvSpPr>
            <p:cNvPr id="17" name="Rounded Rectangle 16"/>
            <p:cNvSpPr/>
            <p:nvPr/>
          </p:nvSpPr>
          <p:spPr>
            <a:xfrm>
              <a:off x="2286000" y="4191000"/>
              <a:ext cx="3200400" cy="838200"/>
            </a:xfrm>
            <a:prstGeom prst="round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34927" y="4216115"/>
              <a:ext cx="9879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Memory</a:t>
              </a:r>
            </a:p>
          </p:txBody>
        </p:sp>
      </p:grpSp>
      <p:cxnSp>
        <p:nvCxnSpPr>
          <p:cNvPr id="19" name="Straight Arrow Connector 18"/>
          <p:cNvCxnSpPr>
            <a:stCxn id="7" idx="4"/>
            <a:endCxn id="43" idx="0"/>
          </p:cNvCxnSpPr>
          <p:nvPr/>
        </p:nvCxnSpPr>
        <p:spPr>
          <a:xfrm>
            <a:off x="2997200" y="2286000"/>
            <a:ext cx="50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4"/>
            <a:endCxn id="49" idx="0"/>
          </p:cNvCxnSpPr>
          <p:nvPr/>
        </p:nvCxnSpPr>
        <p:spPr>
          <a:xfrm flipH="1">
            <a:off x="5486400" y="2286000"/>
            <a:ext cx="3302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4"/>
            <a:endCxn id="47" idx="0"/>
          </p:cNvCxnSpPr>
          <p:nvPr/>
        </p:nvCxnSpPr>
        <p:spPr>
          <a:xfrm>
            <a:off x="4521200" y="2286000"/>
            <a:ext cx="50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4"/>
            <a:endCxn id="45" idx="0"/>
          </p:cNvCxnSpPr>
          <p:nvPr/>
        </p:nvCxnSpPr>
        <p:spPr>
          <a:xfrm>
            <a:off x="3759200" y="2286000"/>
            <a:ext cx="508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2590800" y="1447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29000" y="1447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91000" y="1447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400" y="1447800"/>
            <a:ext cx="685800" cy="304800"/>
          </a:xfrm>
          <a:prstGeom prst="roundRect">
            <a:avLst/>
          </a:prstGeom>
          <a:solidFill>
            <a:srgbClr val="F38BE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TLB 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71800" y="3581400"/>
            <a:ext cx="27432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L3 Cache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743200" y="2971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743200" y="2514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505200" y="2971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505200" y="2514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67200" y="2971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267200" y="2514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81600" y="29718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L2 $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81600" y="2514600"/>
            <a:ext cx="609600" cy="304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L1 $</a:t>
            </a:r>
          </a:p>
        </p:txBody>
      </p:sp>
      <p:cxnSp>
        <p:nvCxnSpPr>
          <p:cNvPr id="55" name="Straight Connector 54"/>
          <p:cNvCxnSpPr>
            <a:stCxn id="49" idx="2"/>
            <a:endCxn id="48" idx="0"/>
          </p:cNvCxnSpPr>
          <p:nvPr/>
        </p:nvCxnSpPr>
        <p:spPr>
          <a:xfrm>
            <a:off x="5486400" y="2819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000" y="2819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10000" y="2819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048000" y="28194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200400" y="3276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0000" y="3276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72000" y="3276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486400" y="3276600"/>
            <a:ext cx="0" cy="304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91000" y="3886200"/>
            <a:ext cx="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33" name="Content Placeholder 3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096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38400" y="2362200"/>
            <a:ext cx="3733800" cy="1600200"/>
          </a:xfrm>
          <a:prstGeom prst="roundRect">
            <a:avLst/>
          </a:prstGeom>
          <a:noFill/>
          <a:ln w="44450" cmpd="sng">
            <a:solidFill>
              <a:srgbClr val="FF0066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Caches in a Single-Processor Machine (Review from 213)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Ideally, memory would be arbitrarily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fast</a:t>
            </a:r>
            <a:r>
              <a:rPr lang="en-US">
                <a:latin typeface="Calibri" charset="0"/>
              </a:rPr>
              <a:t>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large</a:t>
            </a:r>
            <a:r>
              <a:rPr lang="en-US">
                <a:latin typeface="Calibri" charset="0"/>
              </a:rPr>
              <a:t>, and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cheap</a:t>
            </a:r>
          </a:p>
          <a:p>
            <a:pPr lvl="1" eaLnBrk="1" hangingPunct="1"/>
            <a:r>
              <a:rPr lang="en-US">
                <a:latin typeface="Calibri" charset="0"/>
              </a:rPr>
              <a:t>unfortunately, you can’t have all three (e.g., fast </a:t>
            </a:r>
            <a:r>
              <a:rPr lang="en-US">
                <a:latin typeface="Calibri" charset="0"/>
                <a:sym typeface="Wingdings" charset="0"/>
              </a:rPr>
              <a:t> small, large  slow)</a:t>
            </a:r>
          </a:p>
          <a:p>
            <a:pPr lvl="1" eaLnBrk="1" hangingPunct="1"/>
            <a:r>
              <a:rPr lang="en-US">
                <a:latin typeface="Calibri" charset="0"/>
                <a:sym typeface="Wingdings" charset="0"/>
              </a:rPr>
              <a:t>cache hierarchies are a hybrid approach</a:t>
            </a:r>
          </a:p>
          <a:p>
            <a:pPr lvl="2" eaLnBrk="1" hangingPunct="1"/>
            <a:r>
              <a:rPr lang="en-US">
                <a:latin typeface="Calibri" charset="0"/>
                <a:sym typeface="Wingdings" charset="0"/>
              </a:rPr>
              <a:t>if all goes well, they will behave as though they are both fast and large</a:t>
            </a:r>
          </a:p>
          <a:p>
            <a:pPr eaLnBrk="1" hangingPunct="1"/>
            <a:r>
              <a:rPr lang="en-US">
                <a:latin typeface="Calibri" charset="0"/>
                <a:sym typeface="Wingdings" charset="0"/>
              </a:rPr>
              <a:t>Cache hierarchies work due to </a:t>
            </a:r>
            <a:r>
              <a:rPr lang="en-US" i="1">
                <a:solidFill>
                  <a:srgbClr val="0000FF"/>
                </a:solidFill>
                <a:latin typeface="Calibri" charset="0"/>
                <a:sym typeface="Wingdings" charset="0"/>
              </a:rPr>
              <a:t>locality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Calibri" charset="0"/>
                <a:sym typeface="Wingdings" charset="0"/>
              </a:rPr>
              <a:t>temporal</a:t>
            </a:r>
            <a:r>
              <a:rPr lang="en-US">
                <a:latin typeface="Calibri" charset="0"/>
                <a:sym typeface="Wingdings" charset="0"/>
              </a:rPr>
              <a:t> locality  even relatively small caches may have high hit rates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Calibri" charset="0"/>
                <a:sym typeface="Wingdings" charset="0"/>
              </a:rPr>
              <a:t>spatial</a:t>
            </a:r>
            <a:r>
              <a:rPr lang="en-US">
                <a:latin typeface="Calibri" charset="0"/>
                <a:sym typeface="Wingdings" charset="0"/>
              </a:rPr>
              <a:t> locality  move data in </a:t>
            </a:r>
            <a:r>
              <a:rPr lang="en-US" i="1">
                <a:solidFill>
                  <a:srgbClr val="0000FF"/>
                </a:solidFill>
                <a:latin typeface="Calibri" charset="0"/>
                <a:sym typeface="Wingdings" charset="0"/>
              </a:rPr>
              <a:t>blocks</a:t>
            </a:r>
            <a:r>
              <a:rPr lang="en-US" i="1">
                <a:latin typeface="Calibri" charset="0"/>
                <a:sym typeface="Wingdings" charset="0"/>
              </a:rPr>
              <a:t> </a:t>
            </a:r>
            <a:r>
              <a:rPr lang="en-US">
                <a:latin typeface="Calibri" charset="0"/>
                <a:sym typeface="Wingdings" charset="0"/>
              </a:rPr>
              <a:t>(e.g., 64 bytes)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alibri" charset="0"/>
                <a:sym typeface="Wingdings" charset="0"/>
              </a:rPr>
              <a:t>Locating the data:</a:t>
            </a:r>
          </a:p>
          <a:p>
            <a:pPr lvl="1" eaLnBrk="1" hangingPunct="1"/>
            <a:r>
              <a:rPr lang="en-US" u="sng">
                <a:solidFill>
                  <a:srgbClr val="0000FF"/>
                </a:solidFill>
                <a:latin typeface="Calibri" charset="0"/>
                <a:sym typeface="Wingdings" charset="0"/>
              </a:rPr>
              <a:t>Main memory</a:t>
            </a:r>
            <a:r>
              <a:rPr lang="en-US">
                <a:latin typeface="Calibri" charset="0"/>
                <a:sym typeface="Wingdings" charset="0"/>
              </a:rPr>
              <a:t>: directly (geographically) addressed</a:t>
            </a:r>
          </a:p>
          <a:p>
            <a:pPr lvl="2" eaLnBrk="1" hangingPunct="1"/>
            <a:r>
              <a:rPr lang="en-US">
                <a:latin typeface="Calibri" charset="0"/>
                <a:sym typeface="Wingdings" charset="0"/>
              </a:rPr>
              <a:t>we know exactly where to look:</a:t>
            </a:r>
          </a:p>
          <a:p>
            <a:pPr lvl="3" eaLnBrk="1" hangingPunct="1"/>
            <a:r>
              <a:rPr lang="en-US">
                <a:latin typeface="Calibri" charset="0"/>
                <a:sym typeface="Wingdings" charset="0"/>
              </a:rPr>
              <a:t>at the unique location corresponding to the address</a:t>
            </a:r>
          </a:p>
          <a:p>
            <a:pPr lvl="1" eaLnBrk="1" hangingPunct="1"/>
            <a:r>
              <a:rPr lang="en-US" u="sng">
                <a:solidFill>
                  <a:srgbClr val="0000FF"/>
                </a:solidFill>
                <a:latin typeface="Calibri" charset="0"/>
                <a:sym typeface="Wingdings" charset="0"/>
              </a:rPr>
              <a:t>Cache</a:t>
            </a:r>
            <a:r>
              <a:rPr lang="en-US">
                <a:latin typeface="Calibri" charset="0"/>
                <a:sym typeface="Wingdings" charset="0"/>
              </a:rPr>
              <a:t>: may or may not be somewhere in the cache</a:t>
            </a:r>
          </a:p>
          <a:p>
            <a:pPr lvl="2" eaLnBrk="1" hangingPunct="1"/>
            <a:r>
              <a:rPr lang="en-US">
                <a:latin typeface="Calibri" charset="0"/>
                <a:sym typeface="Wingdings" charset="0"/>
              </a:rPr>
              <a:t>need </a:t>
            </a:r>
            <a:r>
              <a:rPr lang="en-US" i="1">
                <a:solidFill>
                  <a:srgbClr val="FF0066"/>
                </a:solidFill>
                <a:latin typeface="Calibri" charset="0"/>
                <a:sym typeface="Wingdings" charset="0"/>
              </a:rPr>
              <a:t>tags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 </a:t>
            </a:r>
            <a:r>
              <a:rPr lang="en-US">
                <a:latin typeface="Calibri" charset="0"/>
                <a:sym typeface="Wingdings" charset="0"/>
              </a:rPr>
              <a:t>to identify the data</a:t>
            </a:r>
          </a:p>
          <a:p>
            <a:pPr lvl="2" eaLnBrk="1" hangingPunct="1"/>
            <a:r>
              <a:rPr lang="en-US">
                <a:latin typeface="Calibri" charset="0"/>
                <a:sym typeface="Wingdings" charset="0"/>
              </a:rPr>
              <a:t>may need to check multiple locations, depending on the 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degree of associativity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8B42A-42A6-E04A-B0E7-6C6E0AB4924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Cache Read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C3177-0DC5-C94F-AFE8-31931584329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5846" name="AutoShape 16"/>
          <p:cNvSpPr>
            <a:spLocks/>
          </p:cNvSpPr>
          <p:nvPr/>
        </p:nvSpPr>
        <p:spPr bwMode="auto">
          <a:xfrm rot="5400000">
            <a:off x="3558382" y="-558006"/>
            <a:ext cx="228600" cy="4237037"/>
          </a:xfrm>
          <a:prstGeom prst="leftBrace">
            <a:avLst>
              <a:gd name="adj1" fmla="val 749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554163" y="1811338"/>
            <a:ext cx="4237037" cy="492125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687513" y="1906588"/>
            <a:ext cx="1082675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40038" y="1906588"/>
            <a:ext cx="1081087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6763" y="1906588"/>
            <a:ext cx="1081087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5851" name="Straight Connector 12"/>
          <p:cNvCxnSpPr>
            <a:cxnSpLocks noChangeShapeType="1"/>
          </p:cNvCxnSpPr>
          <p:nvPr/>
        </p:nvCxnSpPr>
        <p:spPr bwMode="auto">
          <a:xfrm>
            <a:off x="4025900" y="2071688"/>
            <a:ext cx="555625" cy="158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2" name="Straight Connector 13"/>
          <p:cNvCxnSpPr>
            <a:cxnSpLocks noChangeShapeType="1"/>
          </p:cNvCxnSpPr>
          <p:nvPr/>
        </p:nvCxnSpPr>
        <p:spPr bwMode="auto">
          <a:xfrm>
            <a:off x="1782763" y="3751263"/>
            <a:ext cx="3875087" cy="11112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3" name="AutoShape 16"/>
          <p:cNvSpPr>
            <a:spLocks/>
          </p:cNvSpPr>
          <p:nvPr/>
        </p:nvSpPr>
        <p:spPr bwMode="auto">
          <a:xfrm>
            <a:off x="1173163" y="1800225"/>
            <a:ext cx="228600" cy="2733675"/>
          </a:xfrm>
          <a:prstGeom prst="leftBrace">
            <a:avLst>
              <a:gd name="adj1" fmla="val 7501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TextBox 15"/>
          <p:cNvSpPr txBox="1">
            <a:spLocks noChangeArrowheads="1"/>
          </p:cNvSpPr>
          <p:nvPr/>
        </p:nvSpPr>
        <p:spPr bwMode="auto">
          <a:xfrm>
            <a:off x="3300413" y="1077913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 = 2</a:t>
            </a:r>
            <a:r>
              <a:rPr lang="en-US" sz="1800" baseline="30000"/>
              <a:t>e</a:t>
            </a:r>
            <a:r>
              <a:rPr lang="en-US" sz="1800"/>
              <a:t> lines per set</a:t>
            </a:r>
          </a:p>
        </p:txBody>
      </p:sp>
      <p:sp>
        <p:nvSpPr>
          <p:cNvPr id="35855" name="TextBox 16"/>
          <p:cNvSpPr txBox="1">
            <a:spLocks noChangeArrowheads="1"/>
          </p:cNvSpPr>
          <p:nvPr/>
        </p:nvSpPr>
        <p:spPr bwMode="auto">
          <a:xfrm>
            <a:off x="76200" y="2976563"/>
            <a:ext cx="1122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 = 2</a:t>
            </a:r>
            <a:r>
              <a:rPr lang="en-US" sz="1800" baseline="30000"/>
              <a:t>s</a:t>
            </a:r>
            <a:r>
              <a:rPr lang="en-US" sz="1800"/>
              <a:t> sets</a:t>
            </a:r>
          </a:p>
        </p:txBody>
      </p:sp>
      <p:sp>
        <p:nvSpPr>
          <p:cNvPr id="35856" name="Rectangle 18"/>
          <p:cNvSpPr>
            <a:spLocks noChangeArrowheads="1"/>
          </p:cNvSpPr>
          <p:nvPr/>
        </p:nvSpPr>
        <p:spPr bwMode="auto">
          <a:xfrm>
            <a:off x="1554163" y="2379663"/>
            <a:ext cx="4237037" cy="493712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1687513" y="2476500"/>
            <a:ext cx="1082675" cy="311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840038" y="2476500"/>
            <a:ext cx="1081087" cy="311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76763" y="2476500"/>
            <a:ext cx="1081087" cy="311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5860" name="Straight Connector 22"/>
          <p:cNvCxnSpPr>
            <a:cxnSpLocks noChangeShapeType="1"/>
          </p:cNvCxnSpPr>
          <p:nvPr/>
        </p:nvCxnSpPr>
        <p:spPr bwMode="auto">
          <a:xfrm>
            <a:off x="4025900" y="2640013"/>
            <a:ext cx="555625" cy="158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1" name="Rectangle 24"/>
          <p:cNvSpPr>
            <a:spLocks noChangeArrowheads="1"/>
          </p:cNvSpPr>
          <p:nvPr/>
        </p:nvSpPr>
        <p:spPr bwMode="auto">
          <a:xfrm>
            <a:off x="1554163" y="2954338"/>
            <a:ext cx="4237037" cy="492125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1687513" y="3049588"/>
            <a:ext cx="1082675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840038" y="3049588"/>
            <a:ext cx="1081087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576763" y="3049588"/>
            <a:ext cx="1081087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5865" name="Straight Connector 28"/>
          <p:cNvCxnSpPr>
            <a:cxnSpLocks noChangeShapeType="1"/>
          </p:cNvCxnSpPr>
          <p:nvPr/>
        </p:nvCxnSpPr>
        <p:spPr bwMode="auto">
          <a:xfrm>
            <a:off x="4025900" y="3214688"/>
            <a:ext cx="555625" cy="158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66" name="Rectangle 30"/>
          <p:cNvSpPr>
            <a:spLocks noChangeArrowheads="1"/>
          </p:cNvSpPr>
          <p:nvPr/>
        </p:nvSpPr>
        <p:spPr bwMode="auto">
          <a:xfrm>
            <a:off x="1554163" y="4021138"/>
            <a:ext cx="4237037" cy="492125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anchor="ctr" anchorCtr="1"/>
          <a:lstStyle/>
          <a:p>
            <a:pPr algn="ctr" eaLnBrk="0" hangingPunct="0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1687513" y="4116388"/>
            <a:ext cx="1082675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840038" y="4116388"/>
            <a:ext cx="1081087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576763" y="4116388"/>
            <a:ext cx="1081087" cy="3127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35870" name="Straight Connector 34"/>
          <p:cNvCxnSpPr>
            <a:cxnSpLocks noChangeShapeType="1"/>
          </p:cNvCxnSpPr>
          <p:nvPr/>
        </p:nvCxnSpPr>
        <p:spPr bwMode="auto">
          <a:xfrm>
            <a:off x="4025900" y="4281488"/>
            <a:ext cx="555625" cy="1587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rapezoid 35"/>
          <p:cNvSpPr/>
          <p:nvPr/>
        </p:nvSpPr>
        <p:spPr bwMode="auto">
          <a:xfrm>
            <a:off x="1619250" y="4441825"/>
            <a:ext cx="3524250" cy="866775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619250" y="4953000"/>
            <a:ext cx="352425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 anchorCtr="1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17850" y="5067300"/>
            <a:ext cx="2730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pPr algn="ctr" eaLnBrk="0" hangingPunct="0"/>
            <a:r>
              <a:rPr lang="en-US" sz="1600"/>
              <a:t>0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390900" y="5067300"/>
            <a:ext cx="2730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pPr algn="ctr" eaLnBrk="0" hangingPunct="0"/>
            <a:r>
              <a:rPr lang="en-US" sz="1600"/>
              <a:t>1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651250" y="5067300"/>
            <a:ext cx="2730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pPr algn="ctr" eaLnBrk="0" hangingPunct="0"/>
            <a:r>
              <a:rPr lang="en-US" sz="1600"/>
              <a:t>2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565650" y="5067300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 anchorCtr="1">
            <a:normAutofit fontScale="92500" lnSpcReduction="10000"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Calibri" pitchFamily="34" charset="0"/>
                <a:ea typeface="+mn-ea"/>
                <a:cs typeface="+mn-cs"/>
              </a:rPr>
              <a:t>B-1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924300" y="5067300"/>
            <a:ext cx="64135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 anchorCtr="1">
            <a:normAutofit fontScale="92500" lnSpcReduction="10000"/>
          </a:bodyPr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4057650" y="5218113"/>
            <a:ext cx="457200" cy="31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43"/>
          <p:cNvSpPr/>
          <p:nvPr/>
        </p:nvSpPr>
        <p:spPr bwMode="auto">
          <a:xfrm>
            <a:off x="2216150" y="5067300"/>
            <a:ext cx="717550" cy="3048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 anchorCtr="1">
            <a:normAutofit fontScale="92500" lnSpcReduction="10000"/>
          </a:bodyPr>
          <a:lstStyle/>
          <a:p>
            <a:pPr algn="ctr" eaLnBrk="0" hangingPunct="0">
              <a:defRPr/>
            </a:pPr>
            <a:r>
              <a:rPr lang="en-US" sz="1600" dirty="0">
                <a:latin typeface="Calibri" pitchFamily="34" charset="0"/>
                <a:ea typeface="+mn-ea"/>
                <a:cs typeface="+mn-cs"/>
              </a:rPr>
              <a:t>tag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746250" y="5067300"/>
            <a:ext cx="27305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 anchorCtr="1"/>
          <a:lstStyle/>
          <a:p>
            <a:pPr algn="ctr" eaLnBrk="0" hangingPunct="0"/>
            <a:r>
              <a:rPr lang="en-US" sz="1600"/>
              <a:t>v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92200" y="5484813"/>
            <a:ext cx="95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valid bit</a:t>
            </a:r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 rot="5400000" flipH="1" flipV="1">
            <a:off x="1867694" y="5515769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AutoShape 16"/>
          <p:cNvSpPr>
            <a:spLocks/>
          </p:cNvSpPr>
          <p:nvPr/>
        </p:nvSpPr>
        <p:spPr bwMode="auto">
          <a:xfrm rot="16200000" flipV="1">
            <a:off x="3968750" y="4711700"/>
            <a:ext cx="228600" cy="1905000"/>
          </a:xfrm>
          <a:prstGeom prst="leftBrace">
            <a:avLst>
              <a:gd name="adj1" fmla="val 13696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84563" y="5753100"/>
            <a:ext cx="383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 = 2</a:t>
            </a:r>
            <a:r>
              <a:rPr lang="en-US" sz="1800" baseline="30000"/>
              <a:t>b</a:t>
            </a:r>
            <a:r>
              <a:rPr lang="en-US" sz="1800"/>
              <a:t> bytes per cache block (the data)</a:t>
            </a:r>
          </a:p>
        </p:txBody>
      </p:sp>
      <p:sp>
        <p:nvSpPr>
          <p:cNvPr id="35885" name="Rectangle 49"/>
          <p:cNvSpPr>
            <a:spLocks noChangeArrowheads="1"/>
          </p:cNvSpPr>
          <p:nvPr/>
        </p:nvSpPr>
        <p:spPr bwMode="auto">
          <a:xfrm>
            <a:off x="6337300" y="2586038"/>
            <a:ext cx="990600" cy="27146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 anchorCtr="1"/>
          <a:lstStyle/>
          <a:p>
            <a:pPr algn="ctr" eaLnBrk="0" hangingPunct="0"/>
            <a:r>
              <a:rPr lang="en-US" sz="1600"/>
              <a:t>t bits</a:t>
            </a:r>
          </a:p>
        </p:txBody>
      </p:sp>
      <p:sp>
        <p:nvSpPr>
          <p:cNvPr id="35886" name="Rectangle 50"/>
          <p:cNvSpPr>
            <a:spLocks noChangeArrowheads="1"/>
          </p:cNvSpPr>
          <p:nvPr/>
        </p:nvSpPr>
        <p:spPr bwMode="auto">
          <a:xfrm>
            <a:off x="7327900" y="2586038"/>
            <a:ext cx="762000" cy="271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 anchorCtr="1"/>
          <a:lstStyle/>
          <a:p>
            <a:pPr algn="ctr" eaLnBrk="0" hangingPunct="0"/>
            <a:r>
              <a:rPr lang="en-US" sz="1600"/>
              <a:t>s bits</a:t>
            </a:r>
          </a:p>
        </p:txBody>
      </p:sp>
      <p:sp>
        <p:nvSpPr>
          <p:cNvPr id="35887" name="Rectangle 51"/>
          <p:cNvSpPr>
            <a:spLocks noChangeArrowheads="1"/>
          </p:cNvSpPr>
          <p:nvPr/>
        </p:nvSpPr>
        <p:spPr bwMode="auto">
          <a:xfrm>
            <a:off x="8089900" y="2586038"/>
            <a:ext cx="685800" cy="2714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 anchorCtr="1"/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b bits</a:t>
            </a:r>
          </a:p>
        </p:txBody>
      </p:sp>
      <p:sp>
        <p:nvSpPr>
          <p:cNvPr id="35888" name="TextBox 52"/>
          <p:cNvSpPr txBox="1">
            <a:spLocks noChangeArrowheads="1"/>
          </p:cNvSpPr>
          <p:nvPr/>
        </p:nvSpPr>
        <p:spPr bwMode="auto">
          <a:xfrm>
            <a:off x="6248400" y="2246313"/>
            <a:ext cx="1811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Address of word:</a:t>
            </a:r>
          </a:p>
        </p:txBody>
      </p:sp>
      <p:sp>
        <p:nvSpPr>
          <p:cNvPr id="35889" name="AutoShape 16"/>
          <p:cNvSpPr>
            <a:spLocks/>
          </p:cNvSpPr>
          <p:nvPr/>
        </p:nvSpPr>
        <p:spPr bwMode="auto">
          <a:xfrm rot="16200000" flipV="1">
            <a:off x="6718300" y="2554288"/>
            <a:ext cx="228600" cy="990600"/>
          </a:xfrm>
          <a:prstGeom prst="leftBrace">
            <a:avLst>
              <a:gd name="adj1" fmla="val 7499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0" name="AutoShape 16"/>
          <p:cNvSpPr>
            <a:spLocks/>
          </p:cNvSpPr>
          <p:nvPr/>
        </p:nvSpPr>
        <p:spPr bwMode="auto">
          <a:xfrm rot="16200000" flipV="1">
            <a:off x="7594600" y="2667000"/>
            <a:ext cx="228600" cy="76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1" name="AutoShape 16"/>
          <p:cNvSpPr>
            <a:spLocks/>
          </p:cNvSpPr>
          <p:nvPr/>
        </p:nvSpPr>
        <p:spPr bwMode="auto">
          <a:xfrm rot="16200000" flipV="1">
            <a:off x="8280400" y="2743200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92" name="TextBox 56"/>
          <p:cNvSpPr txBox="1">
            <a:spLocks noChangeArrowheads="1"/>
          </p:cNvSpPr>
          <p:nvPr/>
        </p:nvSpPr>
        <p:spPr bwMode="auto">
          <a:xfrm>
            <a:off x="6594475" y="3098800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tag</a:t>
            </a:r>
          </a:p>
        </p:txBody>
      </p:sp>
      <p:sp>
        <p:nvSpPr>
          <p:cNvPr id="35893" name="TextBox 57"/>
          <p:cNvSpPr txBox="1">
            <a:spLocks noChangeArrowheads="1"/>
          </p:cNvSpPr>
          <p:nvPr/>
        </p:nvSpPr>
        <p:spPr bwMode="auto">
          <a:xfrm>
            <a:off x="7359650" y="3097213"/>
            <a:ext cx="706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set</a:t>
            </a:r>
          </a:p>
          <a:p>
            <a:pPr algn="ctr" eaLnBrk="1" hangingPunct="1"/>
            <a:r>
              <a:rPr lang="en-US" sz="1800"/>
              <a:t>index</a:t>
            </a:r>
          </a:p>
        </p:txBody>
      </p:sp>
      <p:sp>
        <p:nvSpPr>
          <p:cNvPr id="35894" name="TextBox 58"/>
          <p:cNvSpPr txBox="1">
            <a:spLocks noChangeArrowheads="1"/>
          </p:cNvSpPr>
          <p:nvPr/>
        </p:nvSpPr>
        <p:spPr bwMode="auto">
          <a:xfrm>
            <a:off x="8032750" y="3097213"/>
            <a:ext cx="739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block</a:t>
            </a:r>
          </a:p>
          <a:p>
            <a:pPr algn="ctr" eaLnBrk="1" hangingPunct="1"/>
            <a:r>
              <a:rPr lang="en-US" sz="1800"/>
              <a:t>offset</a:t>
            </a:r>
          </a:p>
        </p:txBody>
      </p:sp>
      <p:cxnSp>
        <p:nvCxnSpPr>
          <p:cNvPr id="60" name="Shape 92"/>
          <p:cNvCxnSpPr>
            <a:stCxn id="35893" idx="2"/>
            <a:endCxn id="35866" idx="3"/>
          </p:cNvCxnSpPr>
          <p:nvPr/>
        </p:nvCxnSpPr>
        <p:spPr bwMode="auto">
          <a:xfrm rot="5400000">
            <a:off x="6490494" y="3044031"/>
            <a:ext cx="523875" cy="1922463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787775" y="3743325"/>
            <a:ext cx="4699000" cy="1352550"/>
            <a:chOff x="3787811" y="3743565"/>
            <a:chExt cx="4698782" cy="1351934"/>
          </a:xfrm>
        </p:grpSpPr>
        <p:cxnSp>
          <p:nvCxnSpPr>
            <p:cNvPr id="61" name="Elbow Connector 60"/>
            <p:cNvCxnSpPr>
              <a:stCxn id="35894" idx="2"/>
              <a:endCxn id="40" idx="0"/>
            </p:cNvCxnSpPr>
            <p:nvPr/>
          </p:nvCxnSpPr>
          <p:spPr bwMode="auto">
            <a:xfrm rot="5400000">
              <a:off x="5433449" y="2097927"/>
              <a:ext cx="1323372" cy="4614649"/>
            </a:xfrm>
            <a:prstGeom prst="bentConnector3">
              <a:avLst>
                <a:gd name="adj1" fmla="val 77412"/>
              </a:avLst>
            </a:prstGeom>
            <a:noFill/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6470562" y="4787664"/>
              <a:ext cx="2016031" cy="307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ea typeface="+mn-ea"/>
                  <a:cs typeface="+mn-cs"/>
                </a:rPr>
                <a:t>data begins at this offset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310313" y="531813"/>
            <a:ext cx="2416175" cy="175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Locate set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Check if any line in set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has matching tag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Yes + line valid: hit</a:t>
            </a:r>
          </a:p>
          <a:p>
            <a:pPr marL="115888" indent="-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Locate data starting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at offset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/>
      <p:bldP spid="48" grpId="0" animBg="1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Intel Quad Core i7 Cache Hierarchy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334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28F6F-3849-F940-99FF-A8B6291EA6B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6870" name="Rectangle 425"/>
          <p:cNvSpPr>
            <a:spLocks noChangeArrowheads="1"/>
          </p:cNvSpPr>
          <p:nvPr/>
        </p:nvSpPr>
        <p:spPr bwMode="auto">
          <a:xfrm>
            <a:off x="228600" y="1295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404"/>
          <p:cNvSpPr>
            <a:spLocks noChangeArrowheads="1"/>
          </p:cNvSpPr>
          <p:nvPr/>
        </p:nvSpPr>
        <p:spPr bwMode="auto">
          <a:xfrm>
            <a:off x="381000" y="1600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413"/>
          <p:cNvSpPr>
            <a:spLocks noChangeArrowheads="1"/>
          </p:cNvSpPr>
          <p:nvPr/>
        </p:nvSpPr>
        <p:spPr bwMode="auto">
          <a:xfrm>
            <a:off x="4114800" y="1600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396"/>
          <p:cNvSpPr>
            <a:spLocks noChangeArrowheads="1"/>
          </p:cNvSpPr>
          <p:nvPr/>
        </p:nvSpPr>
        <p:spPr bwMode="auto">
          <a:xfrm>
            <a:off x="546100" y="1752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Regs</a:t>
            </a:r>
          </a:p>
        </p:txBody>
      </p:sp>
      <p:sp>
        <p:nvSpPr>
          <p:cNvPr id="36874" name="Rectangle 397"/>
          <p:cNvSpPr>
            <a:spLocks noChangeArrowheads="1"/>
          </p:cNvSpPr>
          <p:nvPr/>
        </p:nvSpPr>
        <p:spPr bwMode="auto">
          <a:xfrm>
            <a:off x="588963" y="2400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L1 </a:t>
            </a:r>
          </a:p>
          <a:p>
            <a:pPr algn="ctr"/>
            <a:r>
              <a:rPr lang="en-US"/>
              <a:t>D-cache</a:t>
            </a:r>
          </a:p>
        </p:txBody>
      </p:sp>
      <p:sp>
        <p:nvSpPr>
          <p:cNvPr id="36875" name="Rectangle 399"/>
          <p:cNvSpPr>
            <a:spLocks noChangeArrowheads="1"/>
          </p:cNvSpPr>
          <p:nvPr/>
        </p:nvSpPr>
        <p:spPr bwMode="auto">
          <a:xfrm>
            <a:off x="1524000" y="2400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L1 </a:t>
            </a:r>
          </a:p>
          <a:p>
            <a:pPr algn="ctr"/>
            <a:r>
              <a:rPr lang="en-US"/>
              <a:t>I-cache</a:t>
            </a:r>
          </a:p>
        </p:txBody>
      </p:sp>
      <p:sp>
        <p:nvSpPr>
          <p:cNvPr id="36876" name="Rectangle 400"/>
          <p:cNvSpPr>
            <a:spLocks noChangeArrowheads="1"/>
          </p:cNvSpPr>
          <p:nvPr/>
        </p:nvSpPr>
        <p:spPr bwMode="auto">
          <a:xfrm>
            <a:off x="609600" y="3314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L2 unified cache</a:t>
            </a:r>
          </a:p>
        </p:txBody>
      </p:sp>
      <p:sp>
        <p:nvSpPr>
          <p:cNvPr id="36877" name="Line 401"/>
          <p:cNvSpPr>
            <a:spLocks noChangeShapeType="1"/>
          </p:cNvSpPr>
          <p:nvPr/>
        </p:nvSpPr>
        <p:spPr bwMode="auto">
          <a:xfrm>
            <a:off x="1066800" y="2057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402"/>
          <p:cNvSpPr>
            <a:spLocks noChangeShapeType="1"/>
          </p:cNvSpPr>
          <p:nvPr/>
        </p:nvSpPr>
        <p:spPr bwMode="auto">
          <a:xfrm>
            <a:off x="10668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Line 403"/>
          <p:cNvSpPr>
            <a:spLocks noChangeShapeType="1"/>
          </p:cNvSpPr>
          <p:nvPr/>
        </p:nvSpPr>
        <p:spPr bwMode="auto">
          <a:xfrm>
            <a:off x="19050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Text Box 405"/>
          <p:cNvSpPr txBox="1">
            <a:spLocks noChangeArrowheads="1"/>
          </p:cNvSpPr>
          <p:nvPr/>
        </p:nvSpPr>
        <p:spPr bwMode="auto">
          <a:xfrm>
            <a:off x="304800" y="1295400"/>
            <a:ext cx="77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0</a:t>
            </a:r>
          </a:p>
        </p:txBody>
      </p:sp>
      <p:sp>
        <p:nvSpPr>
          <p:cNvPr id="36881" name="Rectangle 406"/>
          <p:cNvSpPr>
            <a:spLocks noChangeArrowheads="1"/>
          </p:cNvSpPr>
          <p:nvPr/>
        </p:nvSpPr>
        <p:spPr bwMode="auto">
          <a:xfrm>
            <a:off x="4279900" y="1752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Regs</a:t>
            </a:r>
          </a:p>
        </p:txBody>
      </p:sp>
      <p:sp>
        <p:nvSpPr>
          <p:cNvPr id="36882" name="Rectangle 407"/>
          <p:cNvSpPr>
            <a:spLocks noChangeArrowheads="1"/>
          </p:cNvSpPr>
          <p:nvPr/>
        </p:nvSpPr>
        <p:spPr bwMode="auto">
          <a:xfrm>
            <a:off x="4322763" y="2400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L1 </a:t>
            </a:r>
          </a:p>
          <a:p>
            <a:pPr algn="ctr"/>
            <a:r>
              <a:rPr lang="en-US"/>
              <a:t>D-cache</a:t>
            </a:r>
          </a:p>
        </p:txBody>
      </p:sp>
      <p:sp>
        <p:nvSpPr>
          <p:cNvPr id="36883" name="Rectangle 408"/>
          <p:cNvSpPr>
            <a:spLocks noChangeArrowheads="1"/>
          </p:cNvSpPr>
          <p:nvPr/>
        </p:nvSpPr>
        <p:spPr bwMode="auto">
          <a:xfrm>
            <a:off x="5257800" y="2400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L1 </a:t>
            </a:r>
          </a:p>
          <a:p>
            <a:pPr algn="ctr"/>
            <a:r>
              <a:rPr lang="en-US"/>
              <a:t>I-cache</a:t>
            </a:r>
          </a:p>
        </p:txBody>
      </p:sp>
      <p:sp>
        <p:nvSpPr>
          <p:cNvPr id="36884" name="Rectangle 409"/>
          <p:cNvSpPr>
            <a:spLocks noChangeArrowheads="1"/>
          </p:cNvSpPr>
          <p:nvPr/>
        </p:nvSpPr>
        <p:spPr bwMode="auto">
          <a:xfrm>
            <a:off x="4343400" y="3314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L2 unified cache</a:t>
            </a:r>
          </a:p>
        </p:txBody>
      </p:sp>
      <p:sp>
        <p:nvSpPr>
          <p:cNvPr id="36885" name="Line 410"/>
          <p:cNvSpPr>
            <a:spLocks noChangeShapeType="1"/>
          </p:cNvSpPr>
          <p:nvPr/>
        </p:nvSpPr>
        <p:spPr bwMode="auto">
          <a:xfrm>
            <a:off x="4800600" y="2057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Line 411"/>
          <p:cNvSpPr>
            <a:spLocks noChangeShapeType="1"/>
          </p:cNvSpPr>
          <p:nvPr/>
        </p:nvSpPr>
        <p:spPr bwMode="auto">
          <a:xfrm>
            <a:off x="48006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412"/>
          <p:cNvSpPr>
            <a:spLocks noChangeShapeType="1"/>
          </p:cNvSpPr>
          <p:nvPr/>
        </p:nvSpPr>
        <p:spPr bwMode="auto">
          <a:xfrm>
            <a:off x="56388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Text Box 414"/>
          <p:cNvSpPr txBox="1">
            <a:spLocks noChangeArrowheads="1"/>
          </p:cNvSpPr>
          <p:nvPr/>
        </p:nvSpPr>
        <p:spPr bwMode="auto">
          <a:xfrm>
            <a:off x="4038600" y="1295400"/>
            <a:ext cx="77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3</a:t>
            </a:r>
          </a:p>
        </p:txBody>
      </p:sp>
      <p:sp>
        <p:nvSpPr>
          <p:cNvPr id="36889" name="Text Box 415"/>
          <p:cNvSpPr txBox="1">
            <a:spLocks noChangeArrowheads="1"/>
          </p:cNvSpPr>
          <p:nvPr/>
        </p:nvSpPr>
        <p:spPr bwMode="auto">
          <a:xfrm>
            <a:off x="2971800" y="26019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36890" name="Line 417"/>
          <p:cNvSpPr>
            <a:spLocks noChangeShapeType="1"/>
          </p:cNvSpPr>
          <p:nvPr/>
        </p:nvSpPr>
        <p:spPr bwMode="auto">
          <a:xfrm>
            <a:off x="1447800" y="3886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418"/>
          <p:cNvSpPr>
            <a:spLocks noChangeShapeType="1"/>
          </p:cNvSpPr>
          <p:nvPr/>
        </p:nvSpPr>
        <p:spPr bwMode="auto">
          <a:xfrm>
            <a:off x="5181600" y="3886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419"/>
          <p:cNvSpPr>
            <a:spLocks noChangeArrowheads="1"/>
          </p:cNvSpPr>
          <p:nvPr/>
        </p:nvSpPr>
        <p:spPr bwMode="auto">
          <a:xfrm>
            <a:off x="1098550" y="4419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L3 unified cache</a:t>
            </a:r>
          </a:p>
          <a:p>
            <a:pPr algn="ctr"/>
            <a:r>
              <a:rPr lang="en-US"/>
              <a:t>(shared by all cores)</a:t>
            </a:r>
          </a:p>
        </p:txBody>
      </p:sp>
      <p:sp>
        <p:nvSpPr>
          <p:cNvPr id="36893" name="Rectangle 420"/>
          <p:cNvSpPr>
            <a:spLocks noChangeArrowheads="1"/>
          </p:cNvSpPr>
          <p:nvPr/>
        </p:nvSpPr>
        <p:spPr bwMode="auto">
          <a:xfrm>
            <a:off x="228600" y="54864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Main memory</a:t>
            </a:r>
          </a:p>
        </p:txBody>
      </p:sp>
      <p:sp>
        <p:nvSpPr>
          <p:cNvPr id="36894" name="Line 421"/>
          <p:cNvSpPr>
            <a:spLocks noChangeShapeType="1"/>
          </p:cNvSpPr>
          <p:nvPr/>
        </p:nvSpPr>
        <p:spPr bwMode="auto">
          <a:xfrm flipH="1">
            <a:off x="33528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Text Box 426"/>
          <p:cNvSpPr txBox="1">
            <a:spLocks noChangeArrowheads="1"/>
          </p:cNvSpPr>
          <p:nvPr/>
        </p:nvSpPr>
        <p:spPr bwMode="auto">
          <a:xfrm>
            <a:off x="152400" y="914400"/>
            <a:ext cx="192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Processor package</a:t>
            </a:r>
          </a:p>
        </p:txBody>
      </p:sp>
      <p:sp>
        <p:nvSpPr>
          <p:cNvPr id="36896" name="TextBox 32"/>
          <p:cNvSpPr txBox="1">
            <a:spLocks noChangeArrowheads="1"/>
          </p:cNvSpPr>
          <p:nvPr/>
        </p:nvSpPr>
        <p:spPr bwMode="auto">
          <a:xfrm>
            <a:off x="6553200" y="1676400"/>
            <a:ext cx="2514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L1</a:t>
            </a:r>
            <a:r>
              <a:rPr lang="en-US" sz="1800"/>
              <a:t> I-cache and D-cache:</a:t>
            </a:r>
          </a:p>
          <a:p>
            <a:pPr lvl="1" eaLnBrk="1" hangingPunct="1"/>
            <a:r>
              <a:rPr lang="en-US" sz="1800">
                <a:solidFill>
                  <a:srgbClr val="0000FF"/>
                </a:solidFill>
              </a:rPr>
              <a:t>32</a:t>
            </a:r>
            <a:r>
              <a:rPr lang="en-US" sz="1800"/>
              <a:t> KB,  8-way, </a:t>
            </a:r>
          </a:p>
          <a:p>
            <a:pPr lvl="1" eaLnBrk="1" hangingPunct="1"/>
            <a:r>
              <a:rPr lang="en-US" sz="1800"/>
              <a:t>Access: </a:t>
            </a:r>
            <a:r>
              <a:rPr lang="en-US" sz="1800">
                <a:solidFill>
                  <a:srgbClr val="0000FF"/>
                </a:solidFill>
              </a:rPr>
              <a:t>4</a:t>
            </a:r>
            <a:r>
              <a:rPr lang="en-US" sz="1800"/>
              <a:t> cycles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FF0066"/>
                </a:solidFill>
              </a:rPr>
              <a:t>L2</a:t>
            </a:r>
            <a:r>
              <a:rPr lang="en-US" sz="1800"/>
              <a:t> unified cache:</a:t>
            </a:r>
          </a:p>
          <a:p>
            <a:pPr lvl="1" eaLnBrk="1" hangingPunct="1"/>
            <a:r>
              <a:rPr lang="en-US" sz="1800"/>
              <a:t> </a:t>
            </a:r>
            <a:r>
              <a:rPr lang="en-US" sz="1800">
                <a:solidFill>
                  <a:srgbClr val="0000FF"/>
                </a:solidFill>
              </a:rPr>
              <a:t>256</a:t>
            </a:r>
            <a:r>
              <a:rPr lang="en-US" sz="1800"/>
              <a:t> KB, 8-way, </a:t>
            </a:r>
          </a:p>
          <a:p>
            <a:pPr lvl="1" eaLnBrk="1" hangingPunct="1"/>
            <a:r>
              <a:rPr lang="en-US" sz="1800"/>
              <a:t>Access: </a:t>
            </a:r>
            <a:r>
              <a:rPr lang="en-US" sz="1800">
                <a:solidFill>
                  <a:srgbClr val="0000FF"/>
                </a:solidFill>
              </a:rPr>
              <a:t>11</a:t>
            </a:r>
            <a:r>
              <a:rPr lang="en-US" sz="1800"/>
              <a:t> cycles</a:t>
            </a:r>
          </a:p>
          <a:p>
            <a:pPr lvl="1"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FF0066"/>
                </a:solidFill>
              </a:rPr>
              <a:t>L3</a:t>
            </a:r>
            <a:r>
              <a:rPr lang="en-US" sz="1800"/>
              <a:t> unified cache:</a:t>
            </a:r>
          </a:p>
          <a:p>
            <a:pPr lvl="1" eaLnBrk="1" hangingPunct="1"/>
            <a:r>
              <a:rPr lang="en-US" sz="1800">
                <a:solidFill>
                  <a:srgbClr val="0000FF"/>
                </a:solidFill>
              </a:rPr>
              <a:t>8</a:t>
            </a:r>
            <a:r>
              <a:rPr lang="en-US" sz="1800"/>
              <a:t> MB, 16-way,</a:t>
            </a:r>
          </a:p>
          <a:p>
            <a:pPr lvl="1" eaLnBrk="1" hangingPunct="1"/>
            <a:r>
              <a:rPr lang="en-US" sz="1800"/>
              <a:t>Access: </a:t>
            </a:r>
            <a:r>
              <a:rPr lang="en-US" sz="1800">
                <a:solidFill>
                  <a:srgbClr val="0000FF"/>
                </a:solidFill>
              </a:rPr>
              <a:t>30-40</a:t>
            </a:r>
            <a:r>
              <a:rPr lang="en-US" sz="1800"/>
              <a:t> cycles</a:t>
            </a:r>
          </a:p>
          <a:p>
            <a:pPr lvl="1"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Block size</a:t>
            </a:r>
            <a:r>
              <a:rPr lang="en-US" sz="1800"/>
              <a:t>: 64 bytes for all caches.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Simple Multicore Example: Core 0 Loads X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334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8448-C70D-3945-8D1B-2679BDD1A5C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7894" name="Rectangle 425"/>
          <p:cNvSpPr>
            <a:spLocks noChangeArrowheads="1"/>
          </p:cNvSpPr>
          <p:nvPr/>
        </p:nvSpPr>
        <p:spPr bwMode="auto">
          <a:xfrm>
            <a:off x="304800" y="1752600"/>
            <a:ext cx="6172200" cy="3429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404"/>
          <p:cNvSpPr>
            <a:spLocks noChangeArrowheads="1"/>
          </p:cNvSpPr>
          <p:nvPr/>
        </p:nvSpPr>
        <p:spPr bwMode="auto">
          <a:xfrm>
            <a:off x="457200" y="21336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413"/>
          <p:cNvSpPr>
            <a:spLocks noChangeArrowheads="1"/>
          </p:cNvSpPr>
          <p:nvPr/>
        </p:nvSpPr>
        <p:spPr bwMode="auto">
          <a:xfrm>
            <a:off x="4191000" y="21336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97"/>
          <p:cNvSpPr>
            <a:spLocks noChangeArrowheads="1"/>
          </p:cNvSpPr>
          <p:nvPr/>
        </p:nvSpPr>
        <p:spPr bwMode="auto">
          <a:xfrm>
            <a:off x="6096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00"/>
          <p:cNvSpPr>
            <a:spLocks noChangeArrowheads="1"/>
          </p:cNvSpPr>
          <p:nvPr/>
        </p:nvSpPr>
        <p:spPr bwMode="auto">
          <a:xfrm>
            <a:off x="6096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899" name="Line 402"/>
          <p:cNvSpPr>
            <a:spLocks noChangeShapeType="1"/>
          </p:cNvSpPr>
          <p:nvPr/>
        </p:nvSpPr>
        <p:spPr bwMode="auto">
          <a:xfrm>
            <a:off x="11430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405"/>
          <p:cNvSpPr txBox="1">
            <a:spLocks noChangeArrowheads="1"/>
          </p:cNvSpPr>
          <p:nvPr/>
        </p:nvSpPr>
        <p:spPr bwMode="auto">
          <a:xfrm>
            <a:off x="381000" y="1752600"/>
            <a:ext cx="77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0</a:t>
            </a:r>
          </a:p>
        </p:txBody>
      </p:sp>
      <p:sp>
        <p:nvSpPr>
          <p:cNvPr id="37901" name="Line 411"/>
          <p:cNvSpPr>
            <a:spLocks noChangeShapeType="1"/>
          </p:cNvSpPr>
          <p:nvPr/>
        </p:nvSpPr>
        <p:spPr bwMode="auto">
          <a:xfrm>
            <a:off x="48768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Text Box 414"/>
          <p:cNvSpPr txBox="1">
            <a:spLocks noChangeArrowheads="1"/>
          </p:cNvSpPr>
          <p:nvPr/>
        </p:nvSpPr>
        <p:spPr bwMode="auto">
          <a:xfrm>
            <a:off x="4114800" y="1763713"/>
            <a:ext cx="77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3</a:t>
            </a:r>
          </a:p>
        </p:txBody>
      </p:sp>
      <p:sp>
        <p:nvSpPr>
          <p:cNvPr id="37903" name="Text Box 415"/>
          <p:cNvSpPr txBox="1">
            <a:spLocks noChangeArrowheads="1"/>
          </p:cNvSpPr>
          <p:nvPr/>
        </p:nvSpPr>
        <p:spPr bwMode="auto">
          <a:xfrm>
            <a:off x="3048000" y="26019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37904" name="Line 417"/>
          <p:cNvSpPr>
            <a:spLocks noChangeShapeType="1"/>
          </p:cNvSpPr>
          <p:nvPr/>
        </p:nvSpPr>
        <p:spPr bwMode="auto">
          <a:xfrm>
            <a:off x="15240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419"/>
          <p:cNvSpPr>
            <a:spLocks noChangeArrowheads="1"/>
          </p:cNvSpPr>
          <p:nvPr/>
        </p:nvSpPr>
        <p:spPr bwMode="auto">
          <a:xfrm>
            <a:off x="1174750" y="4343400"/>
            <a:ext cx="43878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L3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Rectangle 420"/>
          <p:cNvSpPr>
            <a:spLocks noChangeArrowheads="1"/>
          </p:cNvSpPr>
          <p:nvPr/>
        </p:nvSpPr>
        <p:spPr bwMode="auto">
          <a:xfrm>
            <a:off x="304800" y="5410200"/>
            <a:ext cx="61722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Main memory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907" name="Line 421"/>
          <p:cNvSpPr>
            <a:spLocks noChangeShapeType="1"/>
          </p:cNvSpPr>
          <p:nvPr/>
        </p:nvSpPr>
        <p:spPr bwMode="auto">
          <a:xfrm flipH="1">
            <a:off x="34290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90600" y="1066800"/>
            <a:ext cx="1290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load</a:t>
            </a:r>
            <a:r>
              <a:rPr lang="en-US" sz="1800"/>
              <a:t> r1 </a:t>
            </a:r>
            <a:r>
              <a:rPr lang="en-US" sz="1800">
                <a:sym typeface="Wingdings" charset="0"/>
              </a:rPr>
              <a:t>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</a:p>
          <a:p>
            <a:pPr eaLnBrk="1" hangingPunct="1"/>
            <a:endParaRPr lang="en-US" sz="1800">
              <a:solidFill>
                <a:srgbClr val="FF0066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209800" y="2449512"/>
            <a:ext cx="1374576" cy="369332"/>
            <a:chOff x="2209800" y="2450068"/>
            <a:chExt cx="1374576" cy="368778"/>
          </a:xfrm>
        </p:grpSpPr>
        <p:sp>
          <p:nvSpPr>
            <p:cNvPr id="37933" name="TextBox 9"/>
            <p:cNvSpPr txBox="1">
              <a:spLocks noChangeArrowheads="1"/>
            </p:cNvSpPr>
            <p:nvPr/>
          </p:nvSpPr>
          <p:spPr bwMode="auto">
            <a:xfrm>
              <a:off x="2655917" y="2450068"/>
              <a:ext cx="92845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0066"/>
                  </a:solidFill>
                </a:rPr>
                <a:t>(1) Miss</a:t>
              </a:r>
              <a:endParaRPr lang="en-US" sz="1800" dirty="0">
                <a:solidFill>
                  <a:srgbClr val="FF0066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209800" y="2667229"/>
              <a:ext cx="457200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09800" y="3440112"/>
            <a:ext cx="1374576" cy="369332"/>
            <a:chOff x="2209800" y="2450068"/>
            <a:chExt cx="1374576" cy="368778"/>
          </a:xfrm>
        </p:grpSpPr>
        <p:sp>
          <p:nvSpPr>
            <p:cNvPr id="37931" name="TextBox 35"/>
            <p:cNvSpPr txBox="1">
              <a:spLocks noChangeArrowheads="1"/>
            </p:cNvSpPr>
            <p:nvPr/>
          </p:nvSpPr>
          <p:spPr bwMode="auto">
            <a:xfrm>
              <a:off x="2655917" y="2450068"/>
              <a:ext cx="92845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0066"/>
                  </a:solidFill>
                </a:rPr>
                <a:t>(2) Miss</a:t>
              </a:r>
              <a:endParaRPr lang="en-US" sz="1800" dirty="0">
                <a:solidFill>
                  <a:srgbClr val="FF0066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2209800" y="2667229"/>
              <a:ext cx="457200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178624" y="4583112"/>
            <a:ext cx="1374576" cy="369332"/>
            <a:chOff x="2209800" y="2450068"/>
            <a:chExt cx="1374576" cy="368778"/>
          </a:xfrm>
        </p:grpSpPr>
        <p:sp>
          <p:nvSpPr>
            <p:cNvPr id="37929" name="TextBox 41"/>
            <p:cNvSpPr txBox="1">
              <a:spLocks noChangeArrowheads="1"/>
            </p:cNvSpPr>
            <p:nvPr/>
          </p:nvSpPr>
          <p:spPr bwMode="auto">
            <a:xfrm>
              <a:off x="2655917" y="2450068"/>
              <a:ext cx="92845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FF0066"/>
                  </a:solidFill>
                </a:rPr>
                <a:t>(3) Miss</a:t>
              </a:r>
              <a:endParaRPr lang="en-US" sz="1800" dirty="0">
                <a:solidFill>
                  <a:srgbClr val="FF0066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2209800" y="2667229"/>
              <a:ext cx="457200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228725" y="5681663"/>
            <a:ext cx="6000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X: 17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408113" y="1371600"/>
            <a:ext cx="103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(r1 = </a:t>
            </a:r>
            <a:r>
              <a:rPr lang="en-US" sz="1800" i="1">
                <a:solidFill>
                  <a:srgbClr val="0000FF"/>
                </a:solidFill>
              </a:rPr>
              <a:t>17</a:t>
            </a:r>
            <a:r>
              <a:rPr lang="en-US" sz="1800" i="1"/>
              <a:t>)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905000" y="5649912"/>
            <a:ext cx="4115555" cy="369332"/>
            <a:chOff x="2209800" y="2450068"/>
            <a:chExt cx="4115963" cy="368778"/>
          </a:xfrm>
        </p:grpSpPr>
        <p:sp>
          <p:nvSpPr>
            <p:cNvPr id="37927" name="TextBox 50"/>
            <p:cNvSpPr txBox="1">
              <a:spLocks noChangeArrowheads="1"/>
            </p:cNvSpPr>
            <p:nvPr/>
          </p:nvSpPr>
          <p:spPr bwMode="auto">
            <a:xfrm>
              <a:off x="2655917" y="2450068"/>
              <a:ext cx="366984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dirty="0" smtClean="0">
                  <a:solidFill>
                    <a:srgbClr val="FF0066"/>
                  </a:solidFill>
                </a:rPr>
                <a:t>(4) Retrieve </a:t>
              </a:r>
              <a:r>
                <a:rPr lang="en-US" sz="1800" i="1" dirty="0">
                  <a:solidFill>
                    <a:srgbClr val="FF0066"/>
                  </a:solidFill>
                </a:rPr>
                <a:t>from memory, fill caches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>
              <a:off x="2209800" y="2667229"/>
              <a:ext cx="457245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1752600" y="4572000"/>
            <a:ext cx="684213" cy="338138"/>
            <a:chOff x="1918635" y="4572000"/>
            <a:chExt cx="683821" cy="338554"/>
          </a:xfrm>
        </p:grpSpPr>
        <p:sp>
          <p:nvSpPr>
            <p:cNvPr id="53" name="TextBox 52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85800" y="3505200"/>
            <a:ext cx="684213" cy="338138"/>
            <a:chOff x="1918635" y="4572000"/>
            <a:chExt cx="683821" cy="338554"/>
          </a:xfrm>
        </p:grpSpPr>
        <p:sp>
          <p:nvSpPr>
            <p:cNvPr id="64" name="TextBox 63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85800" y="2590800"/>
            <a:ext cx="684213" cy="338138"/>
            <a:chOff x="1918635" y="4572000"/>
            <a:chExt cx="683821" cy="338554"/>
          </a:xfrm>
        </p:grpSpPr>
        <p:sp>
          <p:nvSpPr>
            <p:cNvPr id="67" name="TextBox 66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69" name="Rectangle 397"/>
          <p:cNvSpPr>
            <a:spLocks noChangeArrowheads="1"/>
          </p:cNvSpPr>
          <p:nvPr/>
        </p:nvSpPr>
        <p:spPr bwMode="auto">
          <a:xfrm>
            <a:off x="43434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0" name="Rectangle 400"/>
          <p:cNvSpPr>
            <a:spLocks noChangeArrowheads="1"/>
          </p:cNvSpPr>
          <p:nvPr/>
        </p:nvSpPr>
        <p:spPr bwMode="auto">
          <a:xfrm>
            <a:off x="43434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920" name="Line 417"/>
          <p:cNvSpPr>
            <a:spLocks noChangeShapeType="1"/>
          </p:cNvSpPr>
          <p:nvPr/>
        </p:nvSpPr>
        <p:spPr bwMode="auto">
          <a:xfrm>
            <a:off x="52578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 Brief History of Parallel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Initial Focus (starting in 1970’s):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“Supercomputers” for Scientific Computing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FAC7-8A50-D349-A1FA-19680235459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414" name="Picture 6" descr="C.mmmp-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366713" y="1828800"/>
            <a:ext cx="298608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925513" y="3575050"/>
            <a:ext cx="1811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C.mmp at CMU (</a:t>
            </a:r>
            <a:r>
              <a:rPr lang="en-US" sz="1400">
                <a:solidFill>
                  <a:srgbClr val="FF0066"/>
                </a:solidFill>
              </a:rPr>
              <a:t>1971</a:t>
            </a:r>
            <a:r>
              <a:rPr lang="en-US" sz="1400">
                <a:solidFill>
                  <a:srgbClr val="0000FF"/>
                </a:solidFill>
              </a:rPr>
              <a:t>)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16</a:t>
            </a:r>
            <a:r>
              <a:rPr lang="en-US" sz="1400"/>
              <a:t> PDP-11 processors</a:t>
            </a:r>
          </a:p>
        </p:txBody>
      </p:sp>
      <p:pic>
        <p:nvPicPr>
          <p:cNvPr id="17416" name="Picture 8" descr="CrayXMP_Feather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191135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590925" y="3578225"/>
            <a:ext cx="181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Cray XMP (circa </a:t>
            </a:r>
            <a:r>
              <a:rPr lang="en-US" sz="1400">
                <a:solidFill>
                  <a:srgbClr val="FF0066"/>
                </a:solidFill>
              </a:rPr>
              <a:t>1984</a:t>
            </a:r>
            <a:r>
              <a:rPr lang="en-US" sz="1400">
                <a:solidFill>
                  <a:srgbClr val="0000FF"/>
                </a:solidFill>
              </a:rPr>
              <a:t>)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4</a:t>
            </a:r>
            <a:r>
              <a:rPr lang="en-US" sz="1400">
                <a:solidFill>
                  <a:srgbClr val="000000"/>
                </a:solidFill>
              </a:rPr>
              <a:t> vector processors</a:t>
            </a:r>
          </a:p>
        </p:txBody>
      </p:sp>
      <p:pic>
        <p:nvPicPr>
          <p:cNvPr id="17418" name="Picture 10" descr="cm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2606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5578475" y="3581400"/>
            <a:ext cx="2879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Thinking Machines CM-2 (circa </a:t>
            </a:r>
            <a:r>
              <a:rPr lang="en-US" sz="1400">
                <a:solidFill>
                  <a:srgbClr val="FF0066"/>
                </a:solidFill>
              </a:rPr>
              <a:t>1987</a:t>
            </a:r>
            <a:r>
              <a:rPr lang="en-US" sz="1400">
                <a:solidFill>
                  <a:srgbClr val="0000FF"/>
                </a:solidFill>
              </a:rPr>
              <a:t>)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65,536</a:t>
            </a:r>
            <a:r>
              <a:rPr lang="en-US" sz="1400">
                <a:solidFill>
                  <a:srgbClr val="000000"/>
                </a:solidFill>
              </a:rPr>
              <a:t> 1-bit processors +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2048</a:t>
            </a:r>
            <a:r>
              <a:rPr lang="en-US" sz="1400">
                <a:solidFill>
                  <a:srgbClr val="000000"/>
                </a:solidFill>
              </a:rPr>
              <a:t> floating-point co-processors</a:t>
            </a:r>
          </a:p>
        </p:txBody>
      </p:sp>
      <p:grpSp>
        <p:nvGrpSpPr>
          <p:cNvPr id="17420" name="Group 19"/>
          <p:cNvGrpSpPr>
            <a:grpSpLocks/>
          </p:cNvGrpSpPr>
          <p:nvPr/>
        </p:nvGrpSpPr>
        <p:grpSpPr bwMode="auto">
          <a:xfrm>
            <a:off x="3233738" y="4114800"/>
            <a:ext cx="4691062" cy="2047875"/>
            <a:chOff x="3233642" y="4114800"/>
            <a:chExt cx="4691158" cy="2047220"/>
          </a:xfrm>
        </p:grpSpPr>
        <p:pic>
          <p:nvPicPr>
            <p:cNvPr id="1742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114800"/>
              <a:ext cx="2000723" cy="159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13"/>
            <p:cNvSpPr txBox="1">
              <a:spLocks noChangeArrowheads="1"/>
            </p:cNvSpPr>
            <p:nvPr/>
          </p:nvSpPr>
          <p:spPr bwMode="auto">
            <a:xfrm>
              <a:off x="3233642" y="5638800"/>
              <a:ext cx="23895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FF"/>
                  </a:solidFill>
                </a:rPr>
                <a:t> SGI UV 1000cc-NUMA (</a:t>
              </a:r>
              <a:r>
                <a:rPr lang="en-US" sz="1400">
                  <a:solidFill>
                    <a:srgbClr val="FF0066"/>
                  </a:solidFill>
                </a:rPr>
                <a:t>today</a:t>
              </a:r>
              <a:r>
                <a:rPr lang="en-US" sz="1400">
                  <a:solidFill>
                    <a:srgbClr val="0000FF"/>
                  </a:solidFill>
                </a:rPr>
                <a:t>)</a:t>
              </a:r>
            </a:p>
            <a:p>
              <a:pPr algn="ctr" eaLnBrk="1" hangingPunct="1"/>
              <a:r>
                <a:rPr lang="en-US" sz="1400">
                  <a:solidFill>
                    <a:srgbClr val="FF0066"/>
                  </a:solidFill>
                </a:rPr>
                <a:t>4096</a:t>
              </a:r>
              <a:r>
                <a:rPr lang="en-US" sz="1400">
                  <a:solidFill>
                    <a:srgbClr val="000000"/>
                  </a:solidFill>
                </a:rPr>
                <a:t> processor cores</a:t>
              </a: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5707741" y="4734580"/>
              <a:ext cx="22170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FF"/>
                  </a:solidFill>
                </a:rPr>
                <a:t>Blacklight at the Pittsburgh Supercomputer Center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562552" y="4952732"/>
              <a:ext cx="22860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 Continued: Core 3 Also Does a Load of X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334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43B83-CA64-A84C-B227-A7F72E607EE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8918" name="Rectangle 425"/>
          <p:cNvSpPr>
            <a:spLocks noChangeArrowheads="1"/>
          </p:cNvSpPr>
          <p:nvPr/>
        </p:nvSpPr>
        <p:spPr bwMode="auto">
          <a:xfrm>
            <a:off x="304800" y="1752600"/>
            <a:ext cx="6172200" cy="3429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404"/>
          <p:cNvSpPr>
            <a:spLocks noChangeArrowheads="1"/>
          </p:cNvSpPr>
          <p:nvPr/>
        </p:nvSpPr>
        <p:spPr bwMode="auto">
          <a:xfrm>
            <a:off x="457200" y="21336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413"/>
          <p:cNvSpPr>
            <a:spLocks noChangeArrowheads="1"/>
          </p:cNvSpPr>
          <p:nvPr/>
        </p:nvSpPr>
        <p:spPr bwMode="auto">
          <a:xfrm>
            <a:off x="4191000" y="21336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97"/>
          <p:cNvSpPr>
            <a:spLocks noChangeArrowheads="1"/>
          </p:cNvSpPr>
          <p:nvPr/>
        </p:nvSpPr>
        <p:spPr bwMode="auto">
          <a:xfrm>
            <a:off x="6096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00"/>
          <p:cNvSpPr>
            <a:spLocks noChangeArrowheads="1"/>
          </p:cNvSpPr>
          <p:nvPr/>
        </p:nvSpPr>
        <p:spPr bwMode="auto">
          <a:xfrm>
            <a:off x="6096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8923" name="Line 402"/>
          <p:cNvSpPr>
            <a:spLocks noChangeShapeType="1"/>
          </p:cNvSpPr>
          <p:nvPr/>
        </p:nvSpPr>
        <p:spPr bwMode="auto">
          <a:xfrm>
            <a:off x="11430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405"/>
          <p:cNvSpPr txBox="1">
            <a:spLocks noChangeArrowheads="1"/>
          </p:cNvSpPr>
          <p:nvPr/>
        </p:nvSpPr>
        <p:spPr bwMode="auto">
          <a:xfrm>
            <a:off x="381000" y="1752600"/>
            <a:ext cx="77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0</a:t>
            </a:r>
          </a:p>
        </p:txBody>
      </p:sp>
      <p:sp>
        <p:nvSpPr>
          <p:cNvPr id="38925" name="Line 411"/>
          <p:cNvSpPr>
            <a:spLocks noChangeShapeType="1"/>
          </p:cNvSpPr>
          <p:nvPr/>
        </p:nvSpPr>
        <p:spPr bwMode="auto">
          <a:xfrm>
            <a:off x="48768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414"/>
          <p:cNvSpPr txBox="1">
            <a:spLocks noChangeArrowheads="1"/>
          </p:cNvSpPr>
          <p:nvPr/>
        </p:nvSpPr>
        <p:spPr bwMode="auto">
          <a:xfrm>
            <a:off x="4114800" y="1763713"/>
            <a:ext cx="77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3</a:t>
            </a:r>
          </a:p>
        </p:txBody>
      </p:sp>
      <p:sp>
        <p:nvSpPr>
          <p:cNvPr id="38927" name="Text Box 415"/>
          <p:cNvSpPr txBox="1">
            <a:spLocks noChangeArrowheads="1"/>
          </p:cNvSpPr>
          <p:nvPr/>
        </p:nvSpPr>
        <p:spPr bwMode="auto">
          <a:xfrm>
            <a:off x="3048000" y="26019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38928" name="Line 417"/>
          <p:cNvSpPr>
            <a:spLocks noChangeShapeType="1"/>
          </p:cNvSpPr>
          <p:nvPr/>
        </p:nvSpPr>
        <p:spPr bwMode="auto">
          <a:xfrm>
            <a:off x="15240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419"/>
          <p:cNvSpPr>
            <a:spLocks noChangeArrowheads="1"/>
          </p:cNvSpPr>
          <p:nvPr/>
        </p:nvSpPr>
        <p:spPr bwMode="auto">
          <a:xfrm>
            <a:off x="1174750" y="4343400"/>
            <a:ext cx="43878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L3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Rectangle 420"/>
          <p:cNvSpPr>
            <a:spLocks noChangeArrowheads="1"/>
          </p:cNvSpPr>
          <p:nvPr/>
        </p:nvSpPr>
        <p:spPr bwMode="auto">
          <a:xfrm>
            <a:off x="304800" y="5410200"/>
            <a:ext cx="61722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Main memory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8931" name="Line 421"/>
          <p:cNvSpPr>
            <a:spLocks noChangeShapeType="1"/>
          </p:cNvSpPr>
          <p:nvPr/>
        </p:nvSpPr>
        <p:spPr bwMode="auto">
          <a:xfrm flipH="1">
            <a:off x="34290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TextBox 33"/>
          <p:cNvSpPr txBox="1">
            <a:spLocks noChangeArrowheads="1"/>
          </p:cNvSpPr>
          <p:nvPr/>
        </p:nvSpPr>
        <p:spPr bwMode="auto">
          <a:xfrm>
            <a:off x="4876800" y="1066800"/>
            <a:ext cx="129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load</a:t>
            </a:r>
            <a:r>
              <a:rPr lang="en-US" sz="1800"/>
              <a:t> r2 </a:t>
            </a:r>
            <a:r>
              <a:rPr lang="en-US" sz="1800">
                <a:sym typeface="Wingdings" charset="0"/>
              </a:rPr>
              <a:t>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  <a:endParaRPr lang="en-US" sz="1800">
              <a:solidFill>
                <a:srgbClr val="FF0066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743200" y="4583112"/>
            <a:ext cx="2495251" cy="369332"/>
            <a:chOff x="2209800" y="2450068"/>
            <a:chExt cx="2495389" cy="368778"/>
          </a:xfrm>
        </p:grpSpPr>
        <p:sp>
          <p:nvSpPr>
            <p:cNvPr id="38962" name="TextBox 41"/>
            <p:cNvSpPr txBox="1">
              <a:spLocks noChangeArrowheads="1"/>
            </p:cNvSpPr>
            <p:nvPr/>
          </p:nvSpPr>
          <p:spPr bwMode="auto">
            <a:xfrm>
              <a:off x="2655917" y="2450068"/>
              <a:ext cx="2049272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solidFill>
                    <a:srgbClr val="0000FF"/>
                  </a:solidFill>
                </a:rPr>
                <a:t>(3) Hit</a:t>
              </a:r>
              <a:r>
                <a:rPr lang="en-US" sz="1800" dirty="0">
                  <a:solidFill>
                    <a:srgbClr val="0000FF"/>
                  </a:solidFill>
                </a:rPr>
                <a:t>! </a:t>
              </a:r>
              <a:r>
                <a:rPr lang="en-US" sz="1800" i="1" dirty="0">
                  <a:solidFill>
                    <a:srgbClr val="0000FF"/>
                  </a:solidFill>
                </a:rPr>
                <a:t>(fill L2 &amp; L1)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2209800" y="2667229"/>
              <a:ext cx="457225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34" name="TextBox 43"/>
          <p:cNvSpPr txBox="1">
            <a:spLocks noChangeArrowheads="1"/>
          </p:cNvSpPr>
          <p:nvPr/>
        </p:nvSpPr>
        <p:spPr bwMode="auto">
          <a:xfrm>
            <a:off x="1228725" y="5681663"/>
            <a:ext cx="6000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X: 17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94313" y="1371600"/>
            <a:ext cx="103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(r2 = </a:t>
            </a:r>
            <a:r>
              <a:rPr lang="en-US" sz="1800" i="1">
                <a:solidFill>
                  <a:srgbClr val="0000FF"/>
                </a:solidFill>
              </a:rPr>
              <a:t>17</a:t>
            </a:r>
            <a:r>
              <a:rPr lang="en-US" sz="1800" i="1"/>
              <a:t>)</a:t>
            </a:r>
          </a:p>
        </p:txBody>
      </p:sp>
      <p:grpSp>
        <p:nvGrpSpPr>
          <p:cNvPr id="38936" name="Group 61"/>
          <p:cNvGrpSpPr>
            <a:grpSpLocks/>
          </p:cNvGrpSpPr>
          <p:nvPr/>
        </p:nvGrpSpPr>
        <p:grpSpPr bwMode="auto">
          <a:xfrm>
            <a:off x="1752600" y="4572000"/>
            <a:ext cx="684213" cy="338138"/>
            <a:chOff x="1918635" y="4572000"/>
            <a:chExt cx="683821" cy="338554"/>
          </a:xfrm>
        </p:grpSpPr>
        <p:sp>
          <p:nvSpPr>
            <p:cNvPr id="53" name="TextBox 52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38937" name="Group 62"/>
          <p:cNvGrpSpPr>
            <a:grpSpLocks/>
          </p:cNvGrpSpPr>
          <p:nvPr/>
        </p:nvGrpSpPr>
        <p:grpSpPr bwMode="auto">
          <a:xfrm>
            <a:off x="685800" y="3505200"/>
            <a:ext cx="684213" cy="338138"/>
            <a:chOff x="1918635" y="4572000"/>
            <a:chExt cx="683821" cy="338554"/>
          </a:xfrm>
        </p:grpSpPr>
        <p:sp>
          <p:nvSpPr>
            <p:cNvPr id="64" name="TextBox 63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38938" name="Group 65"/>
          <p:cNvGrpSpPr>
            <a:grpSpLocks/>
          </p:cNvGrpSpPr>
          <p:nvPr/>
        </p:nvGrpSpPr>
        <p:grpSpPr bwMode="auto">
          <a:xfrm>
            <a:off x="685800" y="2590800"/>
            <a:ext cx="684213" cy="338138"/>
            <a:chOff x="1918635" y="4572000"/>
            <a:chExt cx="683821" cy="338554"/>
          </a:xfrm>
        </p:grpSpPr>
        <p:sp>
          <p:nvSpPr>
            <p:cNvPr id="67" name="TextBox 66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69" name="Rectangle 397"/>
          <p:cNvSpPr>
            <a:spLocks noChangeArrowheads="1"/>
          </p:cNvSpPr>
          <p:nvPr/>
        </p:nvSpPr>
        <p:spPr bwMode="auto">
          <a:xfrm>
            <a:off x="43434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0" name="Rectangle 400"/>
          <p:cNvSpPr>
            <a:spLocks noChangeArrowheads="1"/>
          </p:cNvSpPr>
          <p:nvPr/>
        </p:nvSpPr>
        <p:spPr bwMode="auto">
          <a:xfrm>
            <a:off x="43434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8941" name="Line 417"/>
          <p:cNvSpPr>
            <a:spLocks noChangeShapeType="1"/>
          </p:cNvSpPr>
          <p:nvPr/>
        </p:nvSpPr>
        <p:spPr bwMode="auto">
          <a:xfrm>
            <a:off x="52578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68824" y="2525713"/>
            <a:ext cx="1374576" cy="369332"/>
            <a:chOff x="3121224" y="2438401"/>
            <a:chExt cx="1374576" cy="368778"/>
          </a:xfrm>
        </p:grpSpPr>
        <p:sp>
          <p:nvSpPr>
            <p:cNvPr id="38954" name="TextBox 9"/>
            <p:cNvSpPr txBox="1">
              <a:spLocks noChangeArrowheads="1"/>
            </p:cNvSpPr>
            <p:nvPr/>
          </p:nvSpPr>
          <p:spPr bwMode="auto">
            <a:xfrm>
              <a:off x="3121224" y="2438401"/>
              <a:ext cx="92845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 dirty="0" smtClean="0">
                  <a:solidFill>
                    <a:srgbClr val="FF0066"/>
                  </a:solidFill>
                </a:rPr>
                <a:t>(1) Miss</a:t>
              </a:r>
              <a:endParaRPr lang="en-US" sz="1800" dirty="0">
                <a:solidFill>
                  <a:srgbClr val="FF0066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038600" y="2655561"/>
              <a:ext cx="457200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2968824" y="3516312"/>
            <a:ext cx="1374576" cy="369332"/>
            <a:chOff x="3121224" y="2438400"/>
            <a:chExt cx="1374576" cy="368778"/>
          </a:xfrm>
        </p:grpSpPr>
        <p:sp>
          <p:nvSpPr>
            <p:cNvPr id="38952" name="TextBox 53"/>
            <p:cNvSpPr txBox="1">
              <a:spLocks noChangeArrowheads="1"/>
            </p:cNvSpPr>
            <p:nvPr/>
          </p:nvSpPr>
          <p:spPr bwMode="auto">
            <a:xfrm>
              <a:off x="3121224" y="2438400"/>
              <a:ext cx="92845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800" dirty="0" smtClean="0">
                  <a:solidFill>
                    <a:srgbClr val="FF0066"/>
                  </a:solidFill>
                </a:rPr>
                <a:t>(2) Miss</a:t>
              </a:r>
              <a:endParaRPr lang="en-US" sz="1800" dirty="0">
                <a:solidFill>
                  <a:srgbClr val="FF0066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038600" y="2655561"/>
              <a:ext cx="457200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421188" y="3505200"/>
            <a:ext cx="684212" cy="338138"/>
            <a:chOff x="1918635" y="4572000"/>
            <a:chExt cx="683821" cy="338554"/>
          </a:xfrm>
        </p:grpSpPr>
        <p:sp>
          <p:nvSpPr>
            <p:cNvPr id="57" name="TextBox 56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421188" y="2590800"/>
            <a:ext cx="684212" cy="338138"/>
            <a:chOff x="1918635" y="4572000"/>
            <a:chExt cx="683821" cy="338554"/>
          </a:xfrm>
        </p:grpSpPr>
        <p:sp>
          <p:nvSpPr>
            <p:cNvPr id="60" name="TextBox 59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29400" y="39052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Fairly straightforward with only loads.  But </a:t>
            </a:r>
            <a:r>
              <a:rPr lang="en-US" sz="1800">
                <a:solidFill>
                  <a:srgbClr val="0000FF"/>
                </a:solidFill>
              </a:rPr>
              <a:t>what happens when stores occur?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29400" y="1752600"/>
            <a:ext cx="2286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Example of </a:t>
            </a: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constructive sharing</a:t>
            </a:r>
            <a:r>
              <a:rPr lang="en-US" dirty="0">
                <a:latin typeface="+mn-lt"/>
                <a:ea typeface="+mn-ea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Core 3 benefited from Core 0 bringing </a:t>
            </a:r>
            <a:r>
              <a:rPr lang="en-US" dirty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dirty="0">
                <a:latin typeface="+mn-lt"/>
                <a:ea typeface="+mn-ea"/>
                <a:cs typeface="+mn-cs"/>
              </a:rPr>
              <a:t> into the L3 cache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4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Review: How Are Stores Handled in Uniprocessor Caches?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620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29C6-FA43-9E43-B190-590A2F02B1E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9942" name="Rectangle 425"/>
          <p:cNvSpPr>
            <a:spLocks noChangeArrowheads="1"/>
          </p:cNvSpPr>
          <p:nvPr/>
        </p:nvSpPr>
        <p:spPr bwMode="auto">
          <a:xfrm>
            <a:off x="457200" y="1981200"/>
            <a:ext cx="2590800" cy="3200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7620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7620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945" name="Line 402"/>
          <p:cNvSpPr>
            <a:spLocks noChangeShapeType="1"/>
          </p:cNvSpPr>
          <p:nvPr/>
        </p:nvSpPr>
        <p:spPr bwMode="auto">
          <a:xfrm>
            <a:off x="1600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Line 417"/>
          <p:cNvSpPr>
            <a:spLocks noChangeShapeType="1"/>
          </p:cNvSpPr>
          <p:nvPr/>
        </p:nvSpPr>
        <p:spPr bwMode="auto">
          <a:xfrm>
            <a:off x="16764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19"/>
          <p:cNvSpPr>
            <a:spLocks noChangeArrowheads="1"/>
          </p:cNvSpPr>
          <p:nvPr/>
        </p:nvSpPr>
        <p:spPr bwMode="auto">
          <a:xfrm>
            <a:off x="609600" y="4343400"/>
            <a:ext cx="21336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L3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420"/>
          <p:cNvSpPr>
            <a:spLocks noChangeArrowheads="1"/>
          </p:cNvSpPr>
          <p:nvPr/>
        </p:nvSpPr>
        <p:spPr bwMode="auto">
          <a:xfrm>
            <a:off x="457200" y="5410200"/>
            <a:ext cx="25908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Main memory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949" name="Line 421"/>
          <p:cNvSpPr>
            <a:spLocks noChangeShapeType="1"/>
          </p:cNvSpPr>
          <p:nvPr/>
        </p:nvSpPr>
        <p:spPr bwMode="auto">
          <a:xfrm flipH="1">
            <a:off x="16764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Box 29"/>
          <p:cNvSpPr txBox="1">
            <a:spLocks noChangeArrowheads="1"/>
          </p:cNvSpPr>
          <p:nvPr/>
        </p:nvSpPr>
        <p:spPr bwMode="auto">
          <a:xfrm>
            <a:off x="1381125" y="5681663"/>
            <a:ext cx="6000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X: 17</a:t>
            </a:r>
          </a:p>
        </p:txBody>
      </p:sp>
      <p:grpSp>
        <p:nvGrpSpPr>
          <p:cNvPr id="39951" name="Group 33"/>
          <p:cNvGrpSpPr>
            <a:grpSpLocks/>
          </p:cNvGrpSpPr>
          <p:nvPr/>
        </p:nvGrpSpPr>
        <p:grpSpPr bwMode="auto">
          <a:xfrm>
            <a:off x="914400" y="4572000"/>
            <a:ext cx="684213" cy="338138"/>
            <a:chOff x="1918635" y="4572000"/>
            <a:chExt cx="683821" cy="338554"/>
          </a:xfrm>
        </p:grpSpPr>
        <p:sp>
          <p:nvSpPr>
            <p:cNvPr id="35" name="TextBox 34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39952" name="Group 36"/>
          <p:cNvGrpSpPr>
            <a:grpSpLocks/>
          </p:cNvGrpSpPr>
          <p:nvPr/>
        </p:nvGrpSpPr>
        <p:grpSpPr bwMode="auto">
          <a:xfrm>
            <a:off x="838200" y="3505200"/>
            <a:ext cx="684213" cy="338138"/>
            <a:chOff x="1918635" y="4572000"/>
            <a:chExt cx="683821" cy="338554"/>
          </a:xfrm>
        </p:grpSpPr>
        <p:sp>
          <p:nvSpPr>
            <p:cNvPr id="38" name="TextBox 37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39953" name="Group 39"/>
          <p:cNvGrpSpPr>
            <a:grpSpLocks/>
          </p:cNvGrpSpPr>
          <p:nvPr/>
        </p:nvGrpSpPr>
        <p:grpSpPr bwMode="auto">
          <a:xfrm>
            <a:off x="838200" y="2590800"/>
            <a:ext cx="684213" cy="338138"/>
            <a:chOff x="1918635" y="4572000"/>
            <a:chExt cx="683821" cy="338554"/>
          </a:xfrm>
        </p:grpSpPr>
        <p:sp>
          <p:nvSpPr>
            <p:cNvPr id="41" name="TextBox 40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990600" y="1535113"/>
            <a:ext cx="128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store 5</a:t>
            </a:r>
            <a:r>
              <a:rPr lang="en-US" sz="1800"/>
              <a:t> </a:t>
            </a:r>
            <a:r>
              <a:rPr lang="en-US" sz="1800">
                <a:sym typeface="Wingdings" charset="0"/>
              </a:rPr>
              <a:t>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31888" y="2590800"/>
            <a:ext cx="790575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1219200" y="2667000"/>
            <a:ext cx="228600" cy="228600"/>
            <a:chOff x="3429000" y="2667000"/>
            <a:chExt cx="228600" cy="2286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1522413" y="3581400"/>
            <a:ext cx="4659312" cy="2133600"/>
            <a:chOff x="1522021" y="3581400"/>
            <a:chExt cx="4659376" cy="2133600"/>
          </a:xfrm>
        </p:grpSpPr>
        <p:sp>
          <p:nvSpPr>
            <p:cNvPr id="39959" name="TextBox 85"/>
            <p:cNvSpPr txBox="1">
              <a:spLocks noChangeArrowheads="1"/>
            </p:cNvSpPr>
            <p:nvPr/>
          </p:nvSpPr>
          <p:spPr bwMode="auto">
            <a:xfrm>
              <a:off x="4038600" y="3581400"/>
              <a:ext cx="2142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66"/>
                  </a:solidFill>
                </a:rPr>
                <a:t>What happens here?</a:t>
              </a:r>
            </a:p>
          </p:txBody>
        </p:sp>
        <p:cxnSp>
          <p:nvCxnSpPr>
            <p:cNvPr id="92" name="Straight Arrow Connector 91"/>
            <p:cNvCxnSpPr>
              <a:stCxn id="39959" idx="1"/>
              <a:endCxn id="39" idx="3"/>
            </p:cNvCxnSpPr>
            <p:nvPr/>
          </p:nvCxnSpPr>
          <p:spPr>
            <a:xfrm flipH="1" flipV="1">
              <a:off x="1522021" y="3675063"/>
              <a:ext cx="2516222" cy="90487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39959" idx="1"/>
              <a:endCxn id="36" idx="3"/>
            </p:cNvCxnSpPr>
            <p:nvPr/>
          </p:nvCxnSpPr>
          <p:spPr>
            <a:xfrm flipH="1">
              <a:off x="1598222" y="3765550"/>
              <a:ext cx="2440021" cy="976313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39959" idx="1"/>
            </p:cNvCxnSpPr>
            <p:nvPr/>
          </p:nvCxnSpPr>
          <p:spPr>
            <a:xfrm flipH="1">
              <a:off x="1980814" y="3765550"/>
              <a:ext cx="2057428" cy="194945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4038600" y="44196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We need to make sure we don’t have a </a:t>
            </a:r>
            <a:r>
              <a:rPr lang="en-US" sz="1800">
                <a:solidFill>
                  <a:srgbClr val="0000FF"/>
                </a:solidFill>
              </a:rPr>
              <a:t>consistency problem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 animBg="1"/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Options for Handling Stores in Uniprocessor Caches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620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0EC6F-183B-024A-8867-A46507B7B0AB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0966" name="Rectangle 425"/>
          <p:cNvSpPr>
            <a:spLocks noChangeArrowheads="1"/>
          </p:cNvSpPr>
          <p:nvPr/>
        </p:nvSpPr>
        <p:spPr bwMode="auto">
          <a:xfrm>
            <a:off x="457200" y="1981200"/>
            <a:ext cx="2590800" cy="3200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7620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7620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0969" name="Line 402"/>
          <p:cNvSpPr>
            <a:spLocks noChangeShapeType="1"/>
          </p:cNvSpPr>
          <p:nvPr/>
        </p:nvSpPr>
        <p:spPr bwMode="auto">
          <a:xfrm>
            <a:off x="1600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417"/>
          <p:cNvSpPr>
            <a:spLocks noChangeShapeType="1"/>
          </p:cNvSpPr>
          <p:nvPr/>
        </p:nvSpPr>
        <p:spPr bwMode="auto">
          <a:xfrm>
            <a:off x="16764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19"/>
          <p:cNvSpPr>
            <a:spLocks noChangeArrowheads="1"/>
          </p:cNvSpPr>
          <p:nvPr/>
        </p:nvSpPr>
        <p:spPr bwMode="auto">
          <a:xfrm>
            <a:off x="609600" y="4343400"/>
            <a:ext cx="21336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L3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420"/>
          <p:cNvSpPr>
            <a:spLocks noChangeArrowheads="1"/>
          </p:cNvSpPr>
          <p:nvPr/>
        </p:nvSpPr>
        <p:spPr bwMode="auto">
          <a:xfrm>
            <a:off x="457200" y="5410200"/>
            <a:ext cx="25908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Main memory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0973" name="Line 421"/>
          <p:cNvSpPr>
            <a:spLocks noChangeShapeType="1"/>
          </p:cNvSpPr>
          <p:nvPr/>
        </p:nvSpPr>
        <p:spPr bwMode="auto">
          <a:xfrm flipH="1">
            <a:off x="16764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Box 29"/>
          <p:cNvSpPr txBox="1">
            <a:spLocks noChangeArrowheads="1"/>
          </p:cNvSpPr>
          <p:nvPr/>
        </p:nvSpPr>
        <p:spPr bwMode="auto">
          <a:xfrm>
            <a:off x="1381125" y="5681663"/>
            <a:ext cx="6000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X: 17</a:t>
            </a:r>
          </a:p>
        </p:txBody>
      </p:sp>
      <p:grpSp>
        <p:nvGrpSpPr>
          <p:cNvPr id="40975" name="Group 33"/>
          <p:cNvGrpSpPr>
            <a:grpSpLocks/>
          </p:cNvGrpSpPr>
          <p:nvPr/>
        </p:nvGrpSpPr>
        <p:grpSpPr bwMode="auto">
          <a:xfrm>
            <a:off x="914400" y="4572000"/>
            <a:ext cx="684213" cy="338138"/>
            <a:chOff x="1918635" y="4572000"/>
            <a:chExt cx="683821" cy="338554"/>
          </a:xfrm>
        </p:grpSpPr>
        <p:sp>
          <p:nvSpPr>
            <p:cNvPr id="35" name="TextBox 34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0976" name="Group 36"/>
          <p:cNvGrpSpPr>
            <a:grpSpLocks/>
          </p:cNvGrpSpPr>
          <p:nvPr/>
        </p:nvGrpSpPr>
        <p:grpSpPr bwMode="auto">
          <a:xfrm>
            <a:off x="838200" y="3505200"/>
            <a:ext cx="684213" cy="338138"/>
            <a:chOff x="1918635" y="4572000"/>
            <a:chExt cx="683821" cy="338554"/>
          </a:xfrm>
        </p:grpSpPr>
        <p:sp>
          <p:nvSpPr>
            <p:cNvPr id="38" name="TextBox 37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0977" name="Group 39"/>
          <p:cNvGrpSpPr>
            <a:grpSpLocks/>
          </p:cNvGrpSpPr>
          <p:nvPr/>
        </p:nvGrpSpPr>
        <p:grpSpPr bwMode="auto">
          <a:xfrm>
            <a:off x="838200" y="2590800"/>
            <a:ext cx="684213" cy="338138"/>
            <a:chOff x="1918635" y="4572000"/>
            <a:chExt cx="683821" cy="338554"/>
          </a:xfrm>
        </p:grpSpPr>
        <p:sp>
          <p:nvSpPr>
            <p:cNvPr id="41" name="TextBox 40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40978" name="TextBox 84"/>
          <p:cNvSpPr txBox="1">
            <a:spLocks noChangeArrowheads="1"/>
          </p:cNvSpPr>
          <p:nvPr/>
        </p:nvSpPr>
        <p:spPr bwMode="auto">
          <a:xfrm>
            <a:off x="990600" y="1535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store 5 </a:t>
            </a:r>
            <a:r>
              <a:rPr lang="en-US" sz="1800">
                <a:sym typeface="Wingdings" charset="0"/>
              </a:rPr>
              <a:t> X</a:t>
            </a:r>
          </a:p>
        </p:txBody>
      </p:sp>
      <p:sp>
        <p:nvSpPr>
          <p:cNvPr id="40979" name="TextBox 85"/>
          <p:cNvSpPr txBox="1">
            <a:spLocks noChangeArrowheads="1"/>
          </p:cNvSpPr>
          <p:nvPr/>
        </p:nvSpPr>
        <p:spPr bwMode="auto">
          <a:xfrm>
            <a:off x="228600" y="1001713"/>
            <a:ext cx="321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/>
              <a:t>Option 1</a:t>
            </a:r>
            <a:r>
              <a:rPr lang="en-US" sz="1800"/>
              <a:t>: </a:t>
            </a:r>
            <a:r>
              <a:rPr lang="en-US" sz="1800">
                <a:solidFill>
                  <a:srgbClr val="0000FF"/>
                </a:solidFill>
              </a:rPr>
              <a:t>Write-Through Caches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31888" y="2590800"/>
            <a:ext cx="790575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981" name="Group 90"/>
          <p:cNvGrpSpPr>
            <a:grpSpLocks/>
          </p:cNvGrpSpPr>
          <p:nvPr/>
        </p:nvGrpSpPr>
        <p:grpSpPr bwMode="auto">
          <a:xfrm>
            <a:off x="1219200" y="2667000"/>
            <a:ext cx="228600" cy="228600"/>
            <a:chOff x="3429000" y="2667000"/>
            <a:chExt cx="228600" cy="2286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43000" y="3505200"/>
            <a:ext cx="790575" cy="338138"/>
            <a:chOff x="1143000" y="3505200"/>
            <a:chExt cx="790401" cy="338554"/>
          </a:xfrm>
        </p:grpSpPr>
        <p:sp>
          <p:nvSpPr>
            <p:cNvPr id="31" name="TextBox 30"/>
            <p:cNvSpPr txBox="1"/>
            <p:nvPr/>
          </p:nvSpPr>
          <p:spPr>
            <a:xfrm>
              <a:off x="1143000" y="3505200"/>
              <a:ext cx="790401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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Wingdings"/>
                </a:rPr>
                <a:t>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5</a:t>
              </a:r>
              <a:endPara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0995" name="Group 31"/>
            <p:cNvGrpSpPr>
              <a:grpSpLocks/>
            </p:cNvGrpSpPr>
            <p:nvPr/>
          </p:nvGrpSpPr>
          <p:grpSpPr bwMode="auto">
            <a:xfrm>
              <a:off x="1230856" y="3581400"/>
              <a:ext cx="228600" cy="228600"/>
              <a:chOff x="3429000" y="2667000"/>
              <a:chExt cx="228600" cy="2286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1190625" y="4572000"/>
            <a:ext cx="790575" cy="338138"/>
            <a:chOff x="1143000" y="3505200"/>
            <a:chExt cx="790401" cy="338554"/>
          </a:xfrm>
        </p:grpSpPr>
        <p:sp>
          <p:nvSpPr>
            <p:cNvPr id="45" name="TextBox 44"/>
            <p:cNvSpPr txBox="1"/>
            <p:nvPr/>
          </p:nvSpPr>
          <p:spPr>
            <a:xfrm>
              <a:off x="1143000" y="3505200"/>
              <a:ext cx="790401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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Wingdings"/>
                </a:rPr>
                <a:t>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5</a:t>
              </a:r>
              <a:endPara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0991" name="Group 45"/>
            <p:cNvGrpSpPr>
              <a:grpSpLocks/>
            </p:cNvGrpSpPr>
            <p:nvPr/>
          </p:nvGrpSpPr>
          <p:grpSpPr bwMode="auto">
            <a:xfrm>
              <a:off x="1230856" y="3581400"/>
              <a:ext cx="228600" cy="228600"/>
              <a:chOff x="3429000" y="2667000"/>
              <a:chExt cx="228600" cy="2286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1571799" y="5681246"/>
            <a:ext cx="790401" cy="338554"/>
            <a:chOff x="1143000" y="3505200"/>
            <a:chExt cx="790401" cy="338554"/>
          </a:xfrm>
          <a:solidFill>
            <a:schemeClr val="bg1"/>
          </a:solidFill>
        </p:grpSpPr>
        <p:sp>
          <p:nvSpPr>
            <p:cNvPr id="50" name="TextBox 49"/>
            <p:cNvSpPr txBox="1"/>
            <p:nvPr/>
          </p:nvSpPr>
          <p:spPr>
            <a:xfrm>
              <a:off x="1143000" y="3505200"/>
              <a:ext cx="790401" cy="338554"/>
            </a:xfrm>
            <a:prstGeom prst="rect">
              <a:avLst/>
            </a:prstGeom>
            <a:grpFill/>
            <a:ln w="19050" cmpd="sng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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Wingdings"/>
                </a:rPr>
                <a:t>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5</a:t>
              </a:r>
              <a:endPara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230856" y="3581400"/>
              <a:ext cx="228600" cy="228600"/>
              <a:chOff x="3429000" y="2667000"/>
              <a:chExt cx="228600" cy="228600"/>
            </a:xfrm>
            <a:grpFill/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429000" y="2667000"/>
                <a:ext cx="228600" cy="228600"/>
              </a:xfrm>
              <a:prstGeom prst="line">
                <a:avLst/>
              </a:prstGeom>
              <a:grpFill/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429000" y="2667000"/>
                <a:ext cx="228600" cy="228600"/>
              </a:xfrm>
              <a:prstGeom prst="line">
                <a:avLst/>
              </a:prstGeom>
              <a:grpFill/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1230313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66"/>
                </a:solidFill>
                <a:sym typeface="Wingdings" charset="0"/>
              </a:rPr>
              <a:t> p</a:t>
            </a:r>
            <a:r>
              <a:rPr lang="en-US" sz="1800" dirty="0">
                <a:solidFill>
                  <a:srgbClr val="FF0066"/>
                </a:solidFill>
              </a:rPr>
              <a:t>ropagate </a:t>
            </a:r>
            <a:r>
              <a:rPr lang="en-US" sz="1800" dirty="0" smtClean="0">
                <a:solidFill>
                  <a:srgbClr val="FF0066"/>
                </a:solidFill>
              </a:rPr>
              <a:t>“immediately”</a:t>
            </a:r>
            <a:endParaRPr lang="en-US" sz="1800" dirty="0">
              <a:solidFill>
                <a:srgbClr val="FF0066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58963" y="2932113"/>
            <a:ext cx="92075" cy="569912"/>
          </a:xfrm>
          <a:custGeom>
            <a:avLst/>
            <a:gdLst>
              <a:gd name="connsiteX0" fmla="*/ 0 w 93378"/>
              <a:gd name="connsiteY0" fmla="*/ 0 h 569651"/>
              <a:gd name="connsiteX1" fmla="*/ 93378 w 93378"/>
              <a:gd name="connsiteY1" fmla="*/ 224125 h 569651"/>
              <a:gd name="connsiteX2" fmla="*/ 0 w 93378"/>
              <a:gd name="connsiteY2" fmla="*/ 569651 h 56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8" h="569651">
                <a:moveTo>
                  <a:pt x="0" y="0"/>
                </a:moveTo>
                <a:cubicBezTo>
                  <a:pt x="46689" y="64591"/>
                  <a:pt x="93378" y="129183"/>
                  <a:pt x="93378" y="224125"/>
                </a:cubicBezTo>
                <a:cubicBezTo>
                  <a:pt x="93378" y="319067"/>
                  <a:pt x="0" y="569651"/>
                  <a:pt x="0" y="569651"/>
                </a:cubicBezTo>
              </a:path>
            </a:pathLst>
          </a:custGeom>
          <a:ln w="31750"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905000" y="3810000"/>
            <a:ext cx="152400" cy="762000"/>
          </a:xfrm>
          <a:custGeom>
            <a:avLst/>
            <a:gdLst>
              <a:gd name="connsiteX0" fmla="*/ 0 w 93378"/>
              <a:gd name="connsiteY0" fmla="*/ 0 h 569651"/>
              <a:gd name="connsiteX1" fmla="*/ 93378 w 93378"/>
              <a:gd name="connsiteY1" fmla="*/ 224125 h 569651"/>
              <a:gd name="connsiteX2" fmla="*/ 0 w 93378"/>
              <a:gd name="connsiteY2" fmla="*/ 569651 h 56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8" h="569651">
                <a:moveTo>
                  <a:pt x="0" y="0"/>
                </a:moveTo>
                <a:cubicBezTo>
                  <a:pt x="46689" y="64591"/>
                  <a:pt x="93378" y="129183"/>
                  <a:pt x="93378" y="224125"/>
                </a:cubicBezTo>
                <a:cubicBezTo>
                  <a:pt x="93378" y="319067"/>
                  <a:pt x="0" y="569651"/>
                  <a:pt x="0" y="569651"/>
                </a:cubicBezTo>
              </a:path>
            </a:pathLst>
          </a:custGeom>
          <a:ln w="31750"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981200" y="4876800"/>
            <a:ext cx="152400" cy="838200"/>
          </a:xfrm>
          <a:custGeom>
            <a:avLst/>
            <a:gdLst>
              <a:gd name="connsiteX0" fmla="*/ 0 w 93378"/>
              <a:gd name="connsiteY0" fmla="*/ 0 h 569651"/>
              <a:gd name="connsiteX1" fmla="*/ 93378 w 93378"/>
              <a:gd name="connsiteY1" fmla="*/ 224125 h 569651"/>
              <a:gd name="connsiteX2" fmla="*/ 0 w 93378"/>
              <a:gd name="connsiteY2" fmla="*/ 569651 h 56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8" h="569651">
                <a:moveTo>
                  <a:pt x="0" y="0"/>
                </a:moveTo>
                <a:cubicBezTo>
                  <a:pt x="46689" y="64591"/>
                  <a:pt x="93378" y="129183"/>
                  <a:pt x="93378" y="224125"/>
                </a:cubicBezTo>
                <a:cubicBezTo>
                  <a:pt x="93378" y="319067"/>
                  <a:pt x="0" y="569651"/>
                  <a:pt x="0" y="569651"/>
                </a:cubicBezTo>
              </a:path>
            </a:pathLst>
          </a:custGeom>
          <a:ln w="31750"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33800" y="2401888"/>
            <a:ext cx="434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What are the </a:t>
            </a:r>
            <a:r>
              <a:rPr lang="en-US" sz="1800">
                <a:solidFill>
                  <a:srgbClr val="0000FF"/>
                </a:solidFill>
              </a:rPr>
              <a:t>advantages</a:t>
            </a:r>
            <a:r>
              <a:rPr lang="en-US" sz="1800"/>
              <a:t> and </a:t>
            </a:r>
            <a:r>
              <a:rPr lang="en-US" sz="1800">
                <a:solidFill>
                  <a:srgbClr val="0000FF"/>
                </a:solidFill>
              </a:rPr>
              <a:t>disadvantages</a:t>
            </a:r>
          </a:p>
          <a:p>
            <a:pPr eaLnBrk="1" hangingPunct="1"/>
            <a:r>
              <a:rPr lang="en-US" sz="1800"/>
              <a:t>of this approach?</a:t>
            </a:r>
          </a:p>
        </p:txBody>
      </p:sp>
      <p:sp>
        <p:nvSpPr>
          <p:cNvPr id="57" name="TextBox 53"/>
          <p:cNvSpPr txBox="1">
            <a:spLocks noChangeArrowheads="1"/>
          </p:cNvSpPr>
          <p:nvPr/>
        </p:nvSpPr>
        <p:spPr bwMode="auto">
          <a:xfrm>
            <a:off x="1905000" y="2895600"/>
            <a:ext cx="441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 smtClean="0">
                <a:solidFill>
                  <a:srgbClr val="FF0066"/>
                </a:solidFill>
              </a:rPr>
              <a:t>(</a:t>
            </a:r>
            <a:r>
              <a:rPr lang="en-US" sz="1800" dirty="0">
                <a:solidFill>
                  <a:srgbClr val="FF0066"/>
                </a:solidFill>
              </a:rPr>
              <a:t>1</a:t>
            </a:r>
            <a:r>
              <a:rPr lang="en-US" sz="1800" dirty="0" smtClean="0">
                <a:solidFill>
                  <a:srgbClr val="FF0066"/>
                </a:solidFill>
              </a:rPr>
              <a:t>)</a:t>
            </a:r>
            <a:endParaRPr lang="en-US" sz="1800" dirty="0">
              <a:solidFill>
                <a:srgbClr val="FF0066"/>
              </a:solidFill>
            </a:endParaRP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1996753" y="3897868"/>
            <a:ext cx="441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 smtClean="0">
                <a:solidFill>
                  <a:srgbClr val="FF0066"/>
                </a:solidFill>
              </a:rPr>
              <a:t>(2)</a:t>
            </a:r>
            <a:endParaRPr lang="en-US" sz="1800" dirty="0">
              <a:solidFill>
                <a:srgbClr val="FF0066"/>
              </a:solidFill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2072953" y="5105400"/>
            <a:ext cx="441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 smtClean="0">
                <a:solidFill>
                  <a:srgbClr val="FF0066"/>
                </a:solidFill>
              </a:rPr>
              <a:t>(3)</a:t>
            </a:r>
            <a:endParaRPr lang="en-US" sz="1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57" grpId="0"/>
      <p:bldP spid="59" grpId="0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Options for Handling Stores in Uniprocessor Caches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620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938FB-CD44-BE4E-8E8C-81D3191934C7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1990" name="Rectangle 425"/>
          <p:cNvSpPr>
            <a:spLocks noChangeArrowheads="1"/>
          </p:cNvSpPr>
          <p:nvPr/>
        </p:nvSpPr>
        <p:spPr bwMode="auto">
          <a:xfrm>
            <a:off x="457200" y="1981200"/>
            <a:ext cx="2590800" cy="3200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7620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7620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1993" name="Line 402"/>
          <p:cNvSpPr>
            <a:spLocks noChangeShapeType="1"/>
          </p:cNvSpPr>
          <p:nvPr/>
        </p:nvSpPr>
        <p:spPr bwMode="auto">
          <a:xfrm>
            <a:off x="1600200" y="2971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417"/>
          <p:cNvSpPr>
            <a:spLocks noChangeShapeType="1"/>
          </p:cNvSpPr>
          <p:nvPr/>
        </p:nvSpPr>
        <p:spPr bwMode="auto">
          <a:xfrm>
            <a:off x="16764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19"/>
          <p:cNvSpPr>
            <a:spLocks noChangeArrowheads="1"/>
          </p:cNvSpPr>
          <p:nvPr/>
        </p:nvSpPr>
        <p:spPr bwMode="auto">
          <a:xfrm>
            <a:off x="609600" y="4343400"/>
            <a:ext cx="21336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L3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420"/>
          <p:cNvSpPr>
            <a:spLocks noChangeArrowheads="1"/>
          </p:cNvSpPr>
          <p:nvPr/>
        </p:nvSpPr>
        <p:spPr bwMode="auto">
          <a:xfrm>
            <a:off x="457200" y="5410200"/>
            <a:ext cx="25908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Main memory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1997" name="Line 421"/>
          <p:cNvSpPr>
            <a:spLocks noChangeShapeType="1"/>
          </p:cNvSpPr>
          <p:nvPr/>
        </p:nvSpPr>
        <p:spPr bwMode="auto">
          <a:xfrm flipH="1">
            <a:off x="16764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TextBox 29"/>
          <p:cNvSpPr txBox="1">
            <a:spLocks noChangeArrowheads="1"/>
          </p:cNvSpPr>
          <p:nvPr/>
        </p:nvSpPr>
        <p:spPr bwMode="auto">
          <a:xfrm>
            <a:off x="1381125" y="5681663"/>
            <a:ext cx="6000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X: 17</a:t>
            </a:r>
          </a:p>
        </p:txBody>
      </p:sp>
      <p:grpSp>
        <p:nvGrpSpPr>
          <p:cNvPr id="41999" name="Group 33"/>
          <p:cNvGrpSpPr>
            <a:grpSpLocks/>
          </p:cNvGrpSpPr>
          <p:nvPr/>
        </p:nvGrpSpPr>
        <p:grpSpPr bwMode="auto">
          <a:xfrm>
            <a:off x="914400" y="4572000"/>
            <a:ext cx="684213" cy="338138"/>
            <a:chOff x="1918635" y="4572000"/>
            <a:chExt cx="683821" cy="338554"/>
          </a:xfrm>
        </p:grpSpPr>
        <p:sp>
          <p:nvSpPr>
            <p:cNvPr id="35" name="TextBox 34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2000" name="Group 36"/>
          <p:cNvGrpSpPr>
            <a:grpSpLocks/>
          </p:cNvGrpSpPr>
          <p:nvPr/>
        </p:nvGrpSpPr>
        <p:grpSpPr bwMode="auto">
          <a:xfrm>
            <a:off x="838200" y="3505200"/>
            <a:ext cx="684213" cy="338138"/>
            <a:chOff x="1918635" y="4572000"/>
            <a:chExt cx="683821" cy="338554"/>
          </a:xfrm>
        </p:grpSpPr>
        <p:sp>
          <p:nvSpPr>
            <p:cNvPr id="38" name="TextBox 37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2001" name="Group 39"/>
          <p:cNvGrpSpPr>
            <a:grpSpLocks/>
          </p:cNvGrpSpPr>
          <p:nvPr/>
        </p:nvGrpSpPr>
        <p:grpSpPr bwMode="auto">
          <a:xfrm>
            <a:off x="838200" y="2590800"/>
            <a:ext cx="684213" cy="338138"/>
            <a:chOff x="1918635" y="4572000"/>
            <a:chExt cx="683821" cy="338554"/>
          </a:xfrm>
        </p:grpSpPr>
        <p:sp>
          <p:nvSpPr>
            <p:cNvPr id="41" name="TextBox 40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42002" name="TextBox 84"/>
          <p:cNvSpPr txBox="1">
            <a:spLocks noChangeArrowheads="1"/>
          </p:cNvSpPr>
          <p:nvPr/>
        </p:nvSpPr>
        <p:spPr bwMode="auto">
          <a:xfrm>
            <a:off x="990600" y="1535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store 5 </a:t>
            </a:r>
            <a:r>
              <a:rPr lang="en-US" sz="1800">
                <a:sym typeface="Wingdings" charset="0"/>
              </a:rPr>
              <a:t> X</a:t>
            </a:r>
          </a:p>
        </p:txBody>
      </p:sp>
      <p:sp>
        <p:nvSpPr>
          <p:cNvPr id="42003" name="TextBox 85"/>
          <p:cNvSpPr txBox="1">
            <a:spLocks noChangeArrowheads="1"/>
          </p:cNvSpPr>
          <p:nvPr/>
        </p:nvSpPr>
        <p:spPr bwMode="auto">
          <a:xfrm>
            <a:off x="228600" y="1001713"/>
            <a:ext cx="321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/>
              <a:t>Option 1</a:t>
            </a:r>
            <a:r>
              <a:rPr lang="en-US" sz="1800"/>
              <a:t>: </a:t>
            </a:r>
            <a:r>
              <a:rPr lang="en-US" sz="1800">
                <a:solidFill>
                  <a:srgbClr val="0000FF"/>
                </a:solidFill>
              </a:rPr>
              <a:t>Write-Through Caches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131888" y="2590800"/>
            <a:ext cx="790575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2005" name="Group 90"/>
          <p:cNvGrpSpPr>
            <a:grpSpLocks/>
          </p:cNvGrpSpPr>
          <p:nvPr/>
        </p:nvGrpSpPr>
        <p:grpSpPr bwMode="auto">
          <a:xfrm>
            <a:off x="1219200" y="2667000"/>
            <a:ext cx="228600" cy="228600"/>
            <a:chOff x="3429000" y="2667000"/>
            <a:chExt cx="228600" cy="2286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06" name="Group 7"/>
          <p:cNvGrpSpPr>
            <a:grpSpLocks/>
          </p:cNvGrpSpPr>
          <p:nvPr/>
        </p:nvGrpSpPr>
        <p:grpSpPr bwMode="auto">
          <a:xfrm>
            <a:off x="1143000" y="3505200"/>
            <a:ext cx="790575" cy="338138"/>
            <a:chOff x="1143000" y="3505200"/>
            <a:chExt cx="790401" cy="338554"/>
          </a:xfrm>
        </p:grpSpPr>
        <p:sp>
          <p:nvSpPr>
            <p:cNvPr id="31" name="TextBox 30"/>
            <p:cNvSpPr txBox="1"/>
            <p:nvPr/>
          </p:nvSpPr>
          <p:spPr>
            <a:xfrm>
              <a:off x="1143000" y="3505200"/>
              <a:ext cx="790401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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Wingdings"/>
                </a:rPr>
                <a:t>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5</a:t>
              </a:r>
              <a:endPara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2045" name="Group 31"/>
            <p:cNvGrpSpPr>
              <a:grpSpLocks/>
            </p:cNvGrpSpPr>
            <p:nvPr/>
          </p:nvGrpSpPr>
          <p:grpSpPr bwMode="auto">
            <a:xfrm>
              <a:off x="1230856" y="3581400"/>
              <a:ext cx="228600" cy="228600"/>
              <a:chOff x="3429000" y="2667000"/>
              <a:chExt cx="228600" cy="2286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007" name="Group 43"/>
          <p:cNvGrpSpPr>
            <a:grpSpLocks/>
          </p:cNvGrpSpPr>
          <p:nvPr/>
        </p:nvGrpSpPr>
        <p:grpSpPr bwMode="auto">
          <a:xfrm>
            <a:off x="1190625" y="4572000"/>
            <a:ext cx="790575" cy="338138"/>
            <a:chOff x="1143000" y="3505200"/>
            <a:chExt cx="790401" cy="338554"/>
          </a:xfrm>
        </p:grpSpPr>
        <p:sp>
          <p:nvSpPr>
            <p:cNvPr id="45" name="TextBox 44"/>
            <p:cNvSpPr txBox="1"/>
            <p:nvPr/>
          </p:nvSpPr>
          <p:spPr>
            <a:xfrm>
              <a:off x="1143000" y="3505200"/>
              <a:ext cx="790401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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Wingdings"/>
                </a:rPr>
                <a:t>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5</a:t>
              </a:r>
              <a:endPara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2041" name="Group 45"/>
            <p:cNvGrpSpPr>
              <a:grpSpLocks/>
            </p:cNvGrpSpPr>
            <p:nvPr/>
          </p:nvGrpSpPr>
          <p:grpSpPr bwMode="auto">
            <a:xfrm>
              <a:off x="1230856" y="3581400"/>
              <a:ext cx="228600" cy="228600"/>
              <a:chOff x="3429000" y="2667000"/>
              <a:chExt cx="228600" cy="2286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428438" y="2667094"/>
                <a:ext cx="228550" cy="22888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/>
          <p:cNvGrpSpPr/>
          <p:nvPr/>
        </p:nvGrpSpPr>
        <p:grpSpPr>
          <a:xfrm>
            <a:off x="1571799" y="5681246"/>
            <a:ext cx="790401" cy="338554"/>
            <a:chOff x="1143000" y="3505200"/>
            <a:chExt cx="790401" cy="338554"/>
          </a:xfrm>
          <a:solidFill>
            <a:schemeClr val="bg1"/>
          </a:solidFill>
        </p:grpSpPr>
        <p:sp>
          <p:nvSpPr>
            <p:cNvPr id="50" name="TextBox 49"/>
            <p:cNvSpPr txBox="1"/>
            <p:nvPr/>
          </p:nvSpPr>
          <p:spPr>
            <a:xfrm>
              <a:off x="1143000" y="3505200"/>
              <a:ext cx="790401" cy="338554"/>
            </a:xfrm>
            <a:prstGeom prst="rect">
              <a:avLst/>
            </a:prstGeom>
            <a:grpFill/>
            <a:ln w="19050" cmpd="sng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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Wingdings"/>
                </a:rPr>
                <a:t>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5</a:t>
              </a:r>
              <a:endPara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230856" y="3581400"/>
              <a:ext cx="228600" cy="228600"/>
              <a:chOff x="3429000" y="2667000"/>
              <a:chExt cx="228600" cy="228600"/>
            </a:xfrm>
            <a:grpFill/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429000" y="2667000"/>
                <a:ext cx="228600" cy="228600"/>
              </a:xfrm>
              <a:prstGeom prst="line">
                <a:avLst/>
              </a:prstGeom>
              <a:grpFill/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3429000" y="2667000"/>
                <a:ext cx="228600" cy="228600"/>
              </a:xfrm>
              <a:prstGeom prst="line">
                <a:avLst/>
              </a:prstGeom>
              <a:grpFill/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009" name="TextBox 8"/>
          <p:cNvSpPr txBox="1">
            <a:spLocks noChangeArrowheads="1"/>
          </p:cNvSpPr>
          <p:nvPr/>
        </p:nvSpPr>
        <p:spPr bwMode="auto">
          <a:xfrm>
            <a:off x="914400" y="1230313"/>
            <a:ext cx="2743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FF0066"/>
                </a:solidFill>
                <a:sym typeface="Wingdings" charset="0"/>
              </a:rPr>
              <a:t>p</a:t>
            </a:r>
            <a:r>
              <a:rPr lang="en-US" sz="1800">
                <a:solidFill>
                  <a:srgbClr val="FF0066"/>
                </a:solidFill>
              </a:rPr>
              <a:t>ropagate immediately</a:t>
            </a:r>
          </a:p>
        </p:txBody>
      </p:sp>
      <p:sp>
        <p:nvSpPr>
          <p:cNvPr id="13" name="Freeform 12"/>
          <p:cNvSpPr/>
          <p:nvPr/>
        </p:nvSpPr>
        <p:spPr>
          <a:xfrm>
            <a:off x="1858963" y="2932113"/>
            <a:ext cx="92075" cy="569912"/>
          </a:xfrm>
          <a:custGeom>
            <a:avLst/>
            <a:gdLst>
              <a:gd name="connsiteX0" fmla="*/ 0 w 93378"/>
              <a:gd name="connsiteY0" fmla="*/ 0 h 569651"/>
              <a:gd name="connsiteX1" fmla="*/ 93378 w 93378"/>
              <a:gd name="connsiteY1" fmla="*/ 224125 h 569651"/>
              <a:gd name="connsiteX2" fmla="*/ 0 w 93378"/>
              <a:gd name="connsiteY2" fmla="*/ 569651 h 56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8" h="569651">
                <a:moveTo>
                  <a:pt x="0" y="0"/>
                </a:moveTo>
                <a:cubicBezTo>
                  <a:pt x="46689" y="64591"/>
                  <a:pt x="93378" y="129183"/>
                  <a:pt x="93378" y="224125"/>
                </a:cubicBezTo>
                <a:cubicBezTo>
                  <a:pt x="93378" y="319067"/>
                  <a:pt x="0" y="569651"/>
                  <a:pt x="0" y="569651"/>
                </a:cubicBezTo>
              </a:path>
            </a:pathLst>
          </a:custGeom>
          <a:ln w="31750"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905000" y="3810000"/>
            <a:ext cx="152400" cy="762000"/>
          </a:xfrm>
          <a:custGeom>
            <a:avLst/>
            <a:gdLst>
              <a:gd name="connsiteX0" fmla="*/ 0 w 93378"/>
              <a:gd name="connsiteY0" fmla="*/ 0 h 569651"/>
              <a:gd name="connsiteX1" fmla="*/ 93378 w 93378"/>
              <a:gd name="connsiteY1" fmla="*/ 224125 h 569651"/>
              <a:gd name="connsiteX2" fmla="*/ 0 w 93378"/>
              <a:gd name="connsiteY2" fmla="*/ 569651 h 56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8" h="569651">
                <a:moveTo>
                  <a:pt x="0" y="0"/>
                </a:moveTo>
                <a:cubicBezTo>
                  <a:pt x="46689" y="64591"/>
                  <a:pt x="93378" y="129183"/>
                  <a:pt x="93378" y="224125"/>
                </a:cubicBezTo>
                <a:cubicBezTo>
                  <a:pt x="93378" y="319067"/>
                  <a:pt x="0" y="569651"/>
                  <a:pt x="0" y="569651"/>
                </a:cubicBezTo>
              </a:path>
            </a:pathLst>
          </a:custGeom>
          <a:ln w="31750"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981200" y="4876800"/>
            <a:ext cx="152400" cy="838200"/>
          </a:xfrm>
          <a:custGeom>
            <a:avLst/>
            <a:gdLst>
              <a:gd name="connsiteX0" fmla="*/ 0 w 93378"/>
              <a:gd name="connsiteY0" fmla="*/ 0 h 569651"/>
              <a:gd name="connsiteX1" fmla="*/ 93378 w 93378"/>
              <a:gd name="connsiteY1" fmla="*/ 224125 h 569651"/>
              <a:gd name="connsiteX2" fmla="*/ 0 w 93378"/>
              <a:gd name="connsiteY2" fmla="*/ 569651 h 56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78" h="569651">
                <a:moveTo>
                  <a:pt x="0" y="0"/>
                </a:moveTo>
                <a:cubicBezTo>
                  <a:pt x="46689" y="64591"/>
                  <a:pt x="93378" y="129183"/>
                  <a:pt x="93378" y="224125"/>
                </a:cubicBezTo>
                <a:cubicBezTo>
                  <a:pt x="93378" y="319067"/>
                  <a:pt x="0" y="569651"/>
                  <a:pt x="0" y="569651"/>
                </a:cubicBezTo>
              </a:path>
            </a:pathLst>
          </a:custGeom>
          <a:ln w="31750">
            <a:solidFill>
              <a:srgbClr val="FF006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13" name="Rectangle 425"/>
          <p:cNvSpPr>
            <a:spLocks noChangeArrowheads="1"/>
          </p:cNvSpPr>
          <p:nvPr/>
        </p:nvSpPr>
        <p:spPr bwMode="auto">
          <a:xfrm>
            <a:off x="4038600" y="1970088"/>
            <a:ext cx="2590800" cy="3200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397"/>
          <p:cNvSpPr>
            <a:spLocks noChangeArrowheads="1"/>
          </p:cNvSpPr>
          <p:nvPr/>
        </p:nvSpPr>
        <p:spPr bwMode="auto">
          <a:xfrm>
            <a:off x="4343400" y="2274888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8" name="Rectangle 400"/>
          <p:cNvSpPr>
            <a:spLocks noChangeArrowheads="1"/>
          </p:cNvSpPr>
          <p:nvPr/>
        </p:nvSpPr>
        <p:spPr bwMode="auto">
          <a:xfrm>
            <a:off x="4343400" y="3265488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2016" name="Line 402"/>
          <p:cNvSpPr>
            <a:spLocks noChangeShapeType="1"/>
          </p:cNvSpPr>
          <p:nvPr/>
        </p:nvSpPr>
        <p:spPr bwMode="auto">
          <a:xfrm>
            <a:off x="5181600" y="296068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417"/>
          <p:cNvSpPr>
            <a:spLocks noChangeShapeType="1"/>
          </p:cNvSpPr>
          <p:nvPr/>
        </p:nvSpPr>
        <p:spPr bwMode="auto">
          <a:xfrm>
            <a:off x="5257800" y="39512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419"/>
          <p:cNvSpPr>
            <a:spLocks noChangeArrowheads="1"/>
          </p:cNvSpPr>
          <p:nvPr/>
        </p:nvSpPr>
        <p:spPr bwMode="auto">
          <a:xfrm>
            <a:off x="4191000" y="4332288"/>
            <a:ext cx="21336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L3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2" name="Rectangle 420"/>
          <p:cNvSpPr>
            <a:spLocks noChangeArrowheads="1"/>
          </p:cNvSpPr>
          <p:nvPr/>
        </p:nvSpPr>
        <p:spPr bwMode="auto">
          <a:xfrm>
            <a:off x="4038600" y="5399088"/>
            <a:ext cx="25908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Main memory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2020" name="Line 421"/>
          <p:cNvSpPr>
            <a:spLocks noChangeShapeType="1"/>
          </p:cNvSpPr>
          <p:nvPr/>
        </p:nvSpPr>
        <p:spPr bwMode="auto">
          <a:xfrm flipH="1">
            <a:off x="5257800" y="494188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TextBox 63"/>
          <p:cNvSpPr txBox="1">
            <a:spLocks noChangeArrowheads="1"/>
          </p:cNvSpPr>
          <p:nvPr/>
        </p:nvSpPr>
        <p:spPr bwMode="auto">
          <a:xfrm>
            <a:off x="4962525" y="5668963"/>
            <a:ext cx="6000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X: 17</a:t>
            </a:r>
          </a:p>
        </p:txBody>
      </p:sp>
      <p:grpSp>
        <p:nvGrpSpPr>
          <p:cNvPr id="42022" name="Group 64"/>
          <p:cNvGrpSpPr>
            <a:grpSpLocks/>
          </p:cNvGrpSpPr>
          <p:nvPr/>
        </p:nvGrpSpPr>
        <p:grpSpPr bwMode="auto">
          <a:xfrm>
            <a:off x="4495800" y="4560888"/>
            <a:ext cx="684213" cy="338137"/>
            <a:chOff x="1918635" y="4572000"/>
            <a:chExt cx="683821" cy="338554"/>
          </a:xfrm>
        </p:grpSpPr>
        <p:sp>
          <p:nvSpPr>
            <p:cNvPr id="66" name="TextBox 65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2023" name="Group 67"/>
          <p:cNvGrpSpPr>
            <a:grpSpLocks/>
          </p:cNvGrpSpPr>
          <p:nvPr/>
        </p:nvGrpSpPr>
        <p:grpSpPr bwMode="auto">
          <a:xfrm>
            <a:off x="4419600" y="3494088"/>
            <a:ext cx="684213" cy="338137"/>
            <a:chOff x="1918635" y="4572000"/>
            <a:chExt cx="683821" cy="338554"/>
          </a:xfrm>
        </p:grpSpPr>
        <p:sp>
          <p:nvSpPr>
            <p:cNvPr id="69" name="TextBox 68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2024" name="Group 70"/>
          <p:cNvGrpSpPr>
            <a:grpSpLocks/>
          </p:cNvGrpSpPr>
          <p:nvPr/>
        </p:nvGrpSpPr>
        <p:grpSpPr bwMode="auto">
          <a:xfrm>
            <a:off x="4419600" y="2590800"/>
            <a:ext cx="684213" cy="338138"/>
            <a:chOff x="1918635" y="4572000"/>
            <a:chExt cx="683821" cy="338554"/>
          </a:xfrm>
        </p:grpSpPr>
        <p:sp>
          <p:nvSpPr>
            <p:cNvPr id="72" name="TextBox 71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42025" name="TextBox 74"/>
          <p:cNvSpPr txBox="1">
            <a:spLocks noChangeArrowheads="1"/>
          </p:cNvSpPr>
          <p:nvPr/>
        </p:nvSpPr>
        <p:spPr bwMode="auto">
          <a:xfrm>
            <a:off x="3810000" y="990600"/>
            <a:ext cx="286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/>
              <a:t>Option 2</a:t>
            </a:r>
            <a:r>
              <a:rPr lang="en-US" sz="1800"/>
              <a:t>: </a:t>
            </a:r>
            <a:r>
              <a:rPr lang="en-US" sz="1800">
                <a:solidFill>
                  <a:srgbClr val="0000FF"/>
                </a:solidFill>
              </a:rPr>
              <a:t>Write-Back Caches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13288" y="2590800"/>
            <a:ext cx="790575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2027" name="Group 76"/>
          <p:cNvGrpSpPr>
            <a:grpSpLocks/>
          </p:cNvGrpSpPr>
          <p:nvPr/>
        </p:nvGrpSpPr>
        <p:grpSpPr bwMode="auto">
          <a:xfrm>
            <a:off x="4800600" y="2655888"/>
            <a:ext cx="228600" cy="228600"/>
            <a:chOff x="3429000" y="2667000"/>
            <a:chExt cx="228600" cy="228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495800" y="12192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FF0066"/>
                </a:solidFill>
                <a:sym typeface="Wingdings" charset="0"/>
              </a:rPr>
              <a:t>defer propagation until eviction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ym typeface="Wingdings" charset="0"/>
              </a:rPr>
              <a:t>keep track of</a:t>
            </a:r>
            <a:r>
              <a:rPr lang="en-US" sz="180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1800" i="1">
                <a:solidFill>
                  <a:srgbClr val="FF0066"/>
                </a:solidFill>
                <a:sym typeface="Wingdings" charset="0"/>
              </a:rPr>
              <a:t>dirty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 status</a:t>
            </a:r>
            <a:r>
              <a:rPr lang="en-US" sz="180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1800">
                <a:solidFill>
                  <a:srgbClr val="000000"/>
                </a:solidFill>
                <a:sym typeface="Wingdings" charset="0"/>
              </a:rPr>
              <a:t>in tags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86400" y="2590800"/>
            <a:ext cx="590550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Dirty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0" y="2590800"/>
            <a:ext cx="1905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Upon eviction, </a:t>
            </a:r>
          </a:p>
          <a:p>
            <a:pPr eaLnBrk="1" hangingPunct="1"/>
            <a:r>
              <a:rPr lang="en-US" sz="1800"/>
              <a:t>if data is dirty, write it back.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Write-back is more commonly used in practice </a:t>
            </a:r>
            <a:r>
              <a:rPr lang="en-US" sz="1800"/>
              <a:t>(due to bandwidth limitations)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934200" y="1752600"/>
            <a:ext cx="154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/>
              <a:t>(Analogous to </a:t>
            </a:r>
          </a:p>
          <a:p>
            <a:pPr algn="ctr" eaLnBrk="1" hangingPunct="1"/>
            <a:r>
              <a:rPr lang="en-US" sz="1800" i="1"/>
              <a:t>PTE dirty bit.)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Resuming Multicore Example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533400"/>
          </a:xfrm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80126-D3FF-E548-9843-C1D620064EA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3014" name="Rectangle 425"/>
          <p:cNvSpPr>
            <a:spLocks noChangeArrowheads="1"/>
          </p:cNvSpPr>
          <p:nvPr/>
        </p:nvSpPr>
        <p:spPr bwMode="auto">
          <a:xfrm>
            <a:off x="304800" y="1752600"/>
            <a:ext cx="6172200" cy="3429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404"/>
          <p:cNvSpPr>
            <a:spLocks noChangeArrowheads="1"/>
          </p:cNvSpPr>
          <p:nvPr/>
        </p:nvSpPr>
        <p:spPr bwMode="auto">
          <a:xfrm>
            <a:off x="457200" y="21336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413"/>
          <p:cNvSpPr>
            <a:spLocks noChangeArrowheads="1"/>
          </p:cNvSpPr>
          <p:nvPr/>
        </p:nvSpPr>
        <p:spPr bwMode="auto">
          <a:xfrm>
            <a:off x="4191000" y="21336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97"/>
          <p:cNvSpPr>
            <a:spLocks noChangeArrowheads="1"/>
          </p:cNvSpPr>
          <p:nvPr/>
        </p:nvSpPr>
        <p:spPr bwMode="auto">
          <a:xfrm>
            <a:off x="6096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00"/>
          <p:cNvSpPr>
            <a:spLocks noChangeArrowheads="1"/>
          </p:cNvSpPr>
          <p:nvPr/>
        </p:nvSpPr>
        <p:spPr bwMode="auto">
          <a:xfrm>
            <a:off x="6096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019" name="Line 402"/>
          <p:cNvSpPr>
            <a:spLocks noChangeShapeType="1"/>
          </p:cNvSpPr>
          <p:nvPr/>
        </p:nvSpPr>
        <p:spPr bwMode="auto">
          <a:xfrm>
            <a:off x="11430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Text Box 405"/>
          <p:cNvSpPr txBox="1">
            <a:spLocks noChangeArrowheads="1"/>
          </p:cNvSpPr>
          <p:nvPr/>
        </p:nvSpPr>
        <p:spPr bwMode="auto">
          <a:xfrm>
            <a:off x="381000" y="1752600"/>
            <a:ext cx="77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0</a:t>
            </a:r>
          </a:p>
        </p:txBody>
      </p:sp>
      <p:sp>
        <p:nvSpPr>
          <p:cNvPr id="43021" name="Line 411"/>
          <p:cNvSpPr>
            <a:spLocks noChangeShapeType="1"/>
          </p:cNvSpPr>
          <p:nvPr/>
        </p:nvSpPr>
        <p:spPr bwMode="auto">
          <a:xfrm>
            <a:off x="4876800" y="2971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414"/>
          <p:cNvSpPr txBox="1">
            <a:spLocks noChangeArrowheads="1"/>
          </p:cNvSpPr>
          <p:nvPr/>
        </p:nvSpPr>
        <p:spPr bwMode="auto">
          <a:xfrm>
            <a:off x="4114800" y="1763713"/>
            <a:ext cx="773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Core 3</a:t>
            </a:r>
          </a:p>
        </p:txBody>
      </p:sp>
      <p:sp>
        <p:nvSpPr>
          <p:cNvPr id="43023" name="Text Box 415"/>
          <p:cNvSpPr txBox="1">
            <a:spLocks noChangeArrowheads="1"/>
          </p:cNvSpPr>
          <p:nvPr/>
        </p:nvSpPr>
        <p:spPr bwMode="auto">
          <a:xfrm>
            <a:off x="3048000" y="26019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43024" name="Line 417"/>
          <p:cNvSpPr>
            <a:spLocks noChangeShapeType="1"/>
          </p:cNvSpPr>
          <p:nvPr/>
        </p:nvSpPr>
        <p:spPr bwMode="auto">
          <a:xfrm>
            <a:off x="1524000" y="3962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419"/>
          <p:cNvSpPr>
            <a:spLocks noChangeArrowheads="1"/>
          </p:cNvSpPr>
          <p:nvPr/>
        </p:nvSpPr>
        <p:spPr bwMode="auto">
          <a:xfrm>
            <a:off x="1174750" y="4343400"/>
            <a:ext cx="43878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L3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Rectangle 420"/>
          <p:cNvSpPr>
            <a:spLocks noChangeArrowheads="1"/>
          </p:cNvSpPr>
          <p:nvPr/>
        </p:nvSpPr>
        <p:spPr bwMode="auto">
          <a:xfrm>
            <a:off x="304800" y="5410200"/>
            <a:ext cx="617220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Main memory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027" name="Line 421"/>
          <p:cNvSpPr>
            <a:spLocks noChangeShapeType="1"/>
          </p:cNvSpPr>
          <p:nvPr/>
        </p:nvSpPr>
        <p:spPr bwMode="auto">
          <a:xfrm flipH="1">
            <a:off x="3429000" y="4953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TextBox 43"/>
          <p:cNvSpPr txBox="1">
            <a:spLocks noChangeArrowheads="1"/>
          </p:cNvSpPr>
          <p:nvPr/>
        </p:nvSpPr>
        <p:spPr bwMode="auto">
          <a:xfrm>
            <a:off x="1228725" y="5681663"/>
            <a:ext cx="6000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X: 17</a:t>
            </a:r>
          </a:p>
        </p:txBody>
      </p:sp>
      <p:grpSp>
        <p:nvGrpSpPr>
          <p:cNvPr id="43029" name="Group 61"/>
          <p:cNvGrpSpPr>
            <a:grpSpLocks/>
          </p:cNvGrpSpPr>
          <p:nvPr/>
        </p:nvGrpSpPr>
        <p:grpSpPr bwMode="auto">
          <a:xfrm>
            <a:off x="1752600" y="4572000"/>
            <a:ext cx="684213" cy="338138"/>
            <a:chOff x="1918635" y="4572000"/>
            <a:chExt cx="683821" cy="338554"/>
          </a:xfrm>
        </p:grpSpPr>
        <p:sp>
          <p:nvSpPr>
            <p:cNvPr id="53" name="TextBox 52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3030" name="Group 62"/>
          <p:cNvGrpSpPr>
            <a:grpSpLocks/>
          </p:cNvGrpSpPr>
          <p:nvPr/>
        </p:nvGrpSpPr>
        <p:grpSpPr bwMode="auto">
          <a:xfrm>
            <a:off x="685800" y="3505200"/>
            <a:ext cx="684213" cy="338138"/>
            <a:chOff x="1918635" y="4572000"/>
            <a:chExt cx="683821" cy="338554"/>
          </a:xfrm>
        </p:grpSpPr>
        <p:sp>
          <p:nvSpPr>
            <p:cNvPr id="64" name="TextBox 63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3031" name="Group 65"/>
          <p:cNvGrpSpPr>
            <a:grpSpLocks/>
          </p:cNvGrpSpPr>
          <p:nvPr/>
        </p:nvGrpSpPr>
        <p:grpSpPr bwMode="auto">
          <a:xfrm>
            <a:off x="685800" y="2590800"/>
            <a:ext cx="684213" cy="338138"/>
            <a:chOff x="1918635" y="4572000"/>
            <a:chExt cx="683821" cy="338554"/>
          </a:xfrm>
        </p:grpSpPr>
        <p:sp>
          <p:nvSpPr>
            <p:cNvPr id="67" name="TextBox 66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69" name="Rectangle 397"/>
          <p:cNvSpPr>
            <a:spLocks noChangeArrowheads="1"/>
          </p:cNvSpPr>
          <p:nvPr/>
        </p:nvSpPr>
        <p:spPr bwMode="auto">
          <a:xfrm>
            <a:off x="4343400" y="22860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0" name="Rectangle 400"/>
          <p:cNvSpPr>
            <a:spLocks noChangeArrowheads="1"/>
          </p:cNvSpPr>
          <p:nvPr/>
        </p:nvSpPr>
        <p:spPr bwMode="auto">
          <a:xfrm>
            <a:off x="4343400" y="32766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034" name="Line 417"/>
          <p:cNvSpPr>
            <a:spLocks noChangeShapeType="1"/>
          </p:cNvSpPr>
          <p:nvPr/>
        </p:nvSpPr>
        <p:spPr bwMode="auto">
          <a:xfrm>
            <a:off x="52578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35" name="Group 55"/>
          <p:cNvGrpSpPr>
            <a:grpSpLocks/>
          </p:cNvGrpSpPr>
          <p:nvPr/>
        </p:nvGrpSpPr>
        <p:grpSpPr bwMode="auto">
          <a:xfrm>
            <a:off x="4421188" y="3505200"/>
            <a:ext cx="684212" cy="338138"/>
            <a:chOff x="1918635" y="4572000"/>
            <a:chExt cx="683821" cy="338554"/>
          </a:xfrm>
        </p:grpSpPr>
        <p:sp>
          <p:nvSpPr>
            <p:cNvPr id="57" name="TextBox 56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43036" name="Group 58"/>
          <p:cNvGrpSpPr>
            <a:grpSpLocks/>
          </p:cNvGrpSpPr>
          <p:nvPr/>
        </p:nvGrpSpPr>
        <p:grpSpPr bwMode="auto">
          <a:xfrm>
            <a:off x="4421188" y="2590800"/>
            <a:ext cx="684212" cy="338138"/>
            <a:chOff x="1918635" y="4572000"/>
            <a:chExt cx="683821" cy="338554"/>
          </a:xfrm>
        </p:grpSpPr>
        <p:sp>
          <p:nvSpPr>
            <p:cNvPr id="60" name="TextBox 59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629400" y="2173288"/>
            <a:ext cx="2286000" cy="313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What is supposed to happen in this case?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Is it </a:t>
            </a: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incorrect behavior</a:t>
            </a:r>
            <a:r>
              <a:rPr lang="en-US" dirty="0">
                <a:latin typeface="+mn-lt"/>
                <a:ea typeface="+mn-ea"/>
                <a:cs typeface="+mn-cs"/>
              </a:rPr>
              <a:t> for r2 to equal </a:t>
            </a:r>
            <a:r>
              <a:rPr lang="en-US" dirty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17</a:t>
            </a:r>
            <a:r>
              <a:rPr lang="en-US" dirty="0">
                <a:latin typeface="+mn-lt"/>
                <a:ea typeface="+mn-ea"/>
                <a:cs typeface="+mn-cs"/>
              </a:rPr>
              <a:t>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if not, when would it be?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+mn-lt"/>
                <a:ea typeface="+mn-ea"/>
                <a:cs typeface="+mn-cs"/>
              </a:rPr>
              <a:t>(Note: core-to-core communication often takes tens of cycles.)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85800" y="9906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1.  </a:t>
            </a:r>
            <a:r>
              <a:rPr lang="en-US" sz="1800">
                <a:solidFill>
                  <a:srgbClr val="FF0066"/>
                </a:solidFill>
              </a:rPr>
              <a:t>store 5</a:t>
            </a:r>
            <a:r>
              <a:rPr lang="en-US" sz="1800"/>
              <a:t> </a:t>
            </a:r>
            <a:r>
              <a:rPr lang="en-US" sz="1800">
                <a:sym typeface="Wingdings" charset="0"/>
              </a:rPr>
              <a:t>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79488" y="2590800"/>
            <a:ext cx="1363662" cy="338138"/>
            <a:chOff x="978944" y="2590800"/>
            <a:chExt cx="1364783" cy="338554"/>
          </a:xfrm>
        </p:grpSpPr>
        <p:sp>
          <p:nvSpPr>
            <p:cNvPr id="75" name="TextBox 74"/>
            <p:cNvSpPr txBox="1"/>
            <p:nvPr/>
          </p:nvSpPr>
          <p:spPr>
            <a:xfrm>
              <a:off x="978944" y="2590800"/>
              <a:ext cx="789636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</a:t>
              </a: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  <a:sym typeface="Wingdings"/>
                </a:rPr>
                <a:t> </a:t>
              </a: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  <a:sym typeface="Wingdings"/>
                </a:rPr>
                <a:t>5</a:t>
              </a:r>
              <a:endPara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52692" y="2590800"/>
              <a:ext cx="591035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66"/>
                  </a:solidFill>
                  <a:latin typeface="+mn-lt"/>
                  <a:ea typeface="+mn-ea"/>
                  <a:cs typeface="+mn-cs"/>
                </a:rPr>
                <a:t>Dirty</a:t>
              </a:r>
            </a:p>
          </p:txBody>
        </p:sp>
      </p:grp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1066800" y="2655888"/>
            <a:ext cx="228600" cy="228600"/>
            <a:chOff x="3429000" y="2667000"/>
            <a:chExt cx="228600" cy="228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4419600" y="1230313"/>
            <a:ext cx="151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2. </a:t>
            </a:r>
            <a:r>
              <a:rPr lang="en-US" sz="1800">
                <a:solidFill>
                  <a:srgbClr val="FF0066"/>
                </a:solidFill>
              </a:rPr>
              <a:t>load</a:t>
            </a:r>
            <a:r>
              <a:rPr lang="en-US" sz="1800"/>
              <a:t> r2 </a:t>
            </a:r>
            <a:r>
              <a:rPr lang="en-US" sz="1800">
                <a:sym typeface="Wingdings" charset="0"/>
              </a:rPr>
              <a:t>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5980113" y="1382713"/>
            <a:ext cx="177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(r2 = </a:t>
            </a:r>
            <a:r>
              <a:rPr lang="en-US" sz="1800" i="1">
                <a:solidFill>
                  <a:srgbClr val="0000FF"/>
                </a:solidFill>
              </a:rPr>
              <a:t>17</a:t>
            </a:r>
            <a:r>
              <a:rPr lang="en-US" sz="1800" i="1"/>
              <a:t>)  </a:t>
            </a:r>
            <a:r>
              <a:rPr lang="en-US" sz="1800">
                <a:solidFill>
                  <a:srgbClr val="FF0066"/>
                </a:solidFill>
              </a:rPr>
              <a:t>Hmm…</a:t>
            </a:r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3429000" y="2525713"/>
            <a:ext cx="990600" cy="369887"/>
            <a:chOff x="3505200" y="2438400"/>
            <a:chExt cx="990600" cy="369332"/>
          </a:xfrm>
        </p:grpSpPr>
        <p:sp>
          <p:nvSpPr>
            <p:cNvPr id="43044" name="TextBox 82"/>
            <p:cNvSpPr txBox="1">
              <a:spLocks noChangeArrowheads="1"/>
            </p:cNvSpPr>
            <p:nvPr/>
          </p:nvSpPr>
          <p:spPr bwMode="auto">
            <a:xfrm>
              <a:off x="3505200" y="2438400"/>
              <a:ext cx="5339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66"/>
                  </a:solidFill>
                </a:rPr>
                <a:t>Hit!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4038600" y="2655561"/>
              <a:ext cx="457200" cy="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0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is Correct Behavior for a Parallel Memory Hierarchy?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Note: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side-effects of writes</a:t>
            </a:r>
            <a:r>
              <a:rPr lang="en-US">
                <a:latin typeface="Calibri" charset="0"/>
              </a:rPr>
              <a:t> are only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observable </a:t>
            </a:r>
            <a:r>
              <a:rPr lang="en-US">
                <a:latin typeface="Calibri" charset="0"/>
              </a:rPr>
              <a:t>when </a:t>
            </a:r>
            <a:r>
              <a:rPr lang="en-US" i="1">
                <a:solidFill>
                  <a:srgbClr val="0000FF"/>
                </a:solidFill>
                <a:latin typeface="Calibri" charset="0"/>
              </a:rPr>
              <a:t>reads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occur</a:t>
            </a:r>
          </a:p>
          <a:p>
            <a:pPr lvl="1" eaLnBrk="1" hangingPunct="1"/>
            <a:r>
              <a:rPr lang="en-US">
                <a:latin typeface="Calibri" charset="0"/>
              </a:rPr>
              <a:t>so we will focus on the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values returned by reads</a:t>
            </a:r>
          </a:p>
          <a:p>
            <a:pPr lvl="1"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u="sng">
                <a:latin typeface="Calibri" charset="0"/>
              </a:rPr>
              <a:t>Intuitive answer</a:t>
            </a:r>
            <a:r>
              <a:rPr lang="en-US">
                <a:latin typeface="Calibri" charset="0"/>
              </a:rPr>
              <a:t>: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reading a location</a:t>
            </a:r>
            <a:r>
              <a:rPr lang="en-US">
                <a:latin typeface="Calibri" charset="0"/>
              </a:rPr>
              <a:t> should return the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latest value written</a:t>
            </a:r>
            <a:r>
              <a:rPr lang="en-US">
                <a:latin typeface="Calibri" charset="0"/>
              </a:rPr>
              <a:t> (by any thread)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Hmm… 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what does “latest” mean exactly?</a:t>
            </a:r>
          </a:p>
          <a:p>
            <a:pPr lvl="1" eaLnBrk="1" hangingPunct="1"/>
            <a:r>
              <a:rPr lang="en-US">
                <a:latin typeface="Calibri" charset="0"/>
              </a:rPr>
              <a:t>within a thread, it can be defined by program order</a:t>
            </a:r>
          </a:p>
          <a:p>
            <a:pPr lvl="1" eaLnBrk="1" hangingPunct="1"/>
            <a:r>
              <a:rPr lang="en-US">
                <a:latin typeface="Calibri" charset="0"/>
              </a:rPr>
              <a:t>but what about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across threads?</a:t>
            </a:r>
          </a:p>
          <a:p>
            <a:pPr lvl="2" eaLnBrk="1" hangingPunct="1"/>
            <a:r>
              <a:rPr lang="en-US">
                <a:latin typeface="Calibri" charset="0"/>
              </a:rPr>
              <a:t>the most recent write in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physical time</a:t>
            </a:r>
            <a:r>
              <a:rPr lang="en-US">
                <a:latin typeface="Calibri" charset="0"/>
              </a:rPr>
              <a:t>?</a:t>
            </a:r>
          </a:p>
          <a:p>
            <a:pPr lvl="3" eaLnBrk="1" hangingPunct="1"/>
            <a:r>
              <a:rPr lang="en-US">
                <a:latin typeface="Calibri" charset="0"/>
              </a:rPr>
              <a:t>hopefully not, because there is no way that the hardware can pull that off</a:t>
            </a:r>
          </a:p>
          <a:p>
            <a:pPr lvl="4" eaLnBrk="1" hangingPunct="1"/>
            <a:r>
              <a:rPr lang="en-US">
                <a:latin typeface="Calibri" charset="0"/>
              </a:rPr>
              <a:t>e.g., if it takes &gt;10 cycles to communicate between processors, there is no way that processor 0 can know what processor 1 did 2 clock ticks ago</a:t>
            </a:r>
          </a:p>
          <a:p>
            <a:pPr lvl="2" eaLnBrk="1" hangingPunct="1"/>
            <a:r>
              <a:rPr lang="en-US">
                <a:latin typeface="Calibri" charset="0"/>
              </a:rPr>
              <a:t>most recent based upon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something else</a:t>
            </a:r>
            <a:r>
              <a:rPr lang="en-US">
                <a:latin typeface="Calibri" charset="0"/>
              </a:rPr>
              <a:t>? </a:t>
            </a:r>
          </a:p>
          <a:p>
            <a:pPr lvl="3" eaLnBrk="1" hangingPunct="1"/>
            <a:r>
              <a:rPr lang="en-US">
                <a:latin typeface="Calibri" charset="0"/>
              </a:rPr>
              <a:t>Hmm…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3720D-6856-7E42-ACC9-15CC7F0B379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Refining Our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43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What would be some clearly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illegal combinations </a:t>
            </a:r>
            <a:r>
              <a:rPr lang="en-US">
                <a:latin typeface="Calibri" charset="0"/>
              </a:rPr>
              <a:t>of (</a:t>
            </a:r>
            <a:r>
              <a:rPr lang="en-US" b="1">
                <a:solidFill>
                  <a:srgbClr val="FF0066"/>
                </a:solidFill>
                <a:latin typeface="Courier New" charset="0"/>
                <a:cs typeface="Courier New" charset="0"/>
              </a:rPr>
              <a:t>A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,</a:t>
            </a:r>
            <a:r>
              <a:rPr lang="en-US" b="1">
                <a:solidFill>
                  <a:srgbClr val="FF0066"/>
                </a:solidFill>
                <a:latin typeface="Courier New" charset="0"/>
                <a:cs typeface="Courier New" charset="0"/>
              </a:rPr>
              <a:t>B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,</a:t>
            </a:r>
            <a:r>
              <a:rPr lang="en-US" b="1">
                <a:solidFill>
                  <a:srgbClr val="FF0066"/>
                </a:solidFill>
                <a:latin typeface="Courier New" charset="0"/>
                <a:cs typeface="Courier New" charset="0"/>
              </a:rPr>
              <a:t>C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>
                <a:latin typeface="Calibri" charset="0"/>
              </a:rPr>
              <a:t>?</a:t>
            </a:r>
          </a:p>
          <a:p>
            <a:pPr eaLnBrk="1" hangingPunct="1"/>
            <a:r>
              <a:rPr lang="en-US">
                <a:latin typeface="Calibri" charset="0"/>
              </a:rPr>
              <a:t>How about: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What can we generalize from this?</a:t>
            </a:r>
          </a:p>
          <a:p>
            <a:pPr lvl="1" eaLnBrk="1" hangingPunct="1"/>
            <a:r>
              <a:rPr lang="en-US">
                <a:latin typeface="Calibri" charset="0"/>
              </a:rPr>
              <a:t>writes from any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particular thread</a:t>
            </a:r>
            <a:r>
              <a:rPr lang="en-US">
                <a:latin typeface="Calibri" charset="0"/>
              </a:rPr>
              <a:t> must be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consistent with program order</a:t>
            </a:r>
          </a:p>
          <a:p>
            <a:pPr lvl="2" eaLnBrk="1" hangingPunct="1"/>
            <a:r>
              <a:rPr lang="en-US">
                <a:latin typeface="Calibri" charset="0"/>
              </a:rPr>
              <a:t>in this example, observed even numbers must be increasing (ditto for odds)</a:t>
            </a:r>
          </a:p>
          <a:p>
            <a:pPr lvl="1" eaLnBrk="1" hangingPunct="1"/>
            <a:r>
              <a:rPr lang="en-US" u="sng">
                <a:solidFill>
                  <a:srgbClr val="0000FF"/>
                </a:solidFill>
                <a:latin typeface="Calibri" charset="0"/>
              </a:rPr>
              <a:t>across threads</a:t>
            </a:r>
            <a:r>
              <a:rPr lang="en-US">
                <a:latin typeface="Calibri" charset="0"/>
              </a:rPr>
              <a:t>: writes must be consistent with </a:t>
            </a:r>
            <a:r>
              <a:rPr lang="en-US" i="1">
                <a:solidFill>
                  <a:srgbClr val="FF0066"/>
                </a:solidFill>
                <a:latin typeface="Calibri" charset="0"/>
              </a:rPr>
              <a:t>a valid interleaving of threads</a:t>
            </a:r>
          </a:p>
          <a:p>
            <a:pPr lvl="2" eaLnBrk="1" hangingPunct="1"/>
            <a:r>
              <a:rPr lang="en-US">
                <a:latin typeface="Calibri" charset="0"/>
              </a:rPr>
              <a:t>not physical time! (programmer cannot rely upon that)</a:t>
            </a:r>
            <a:endParaRPr lang="en-US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ECFB3-8A6A-E04D-AC63-6C87B92D72BE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13" y="1447800"/>
            <a:ext cx="2908300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// write </a:t>
            </a:r>
            <a:r>
              <a:rPr lang="en-US" sz="1600" i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evens</a:t>
            </a:r>
            <a:r>
              <a:rPr lang="en-US" sz="1600" i="1" dirty="0">
                <a:latin typeface="Courier New"/>
                <a:ea typeface="+mn-ea"/>
                <a:cs typeface="Courier New"/>
              </a:rPr>
              <a:t> to 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for (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0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&lt;N;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+=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2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5063" name="TextBox 7"/>
          <p:cNvSpPr txBox="1">
            <a:spLocks noChangeArrowheads="1"/>
          </p:cNvSpPr>
          <p:nvPr/>
        </p:nvSpPr>
        <p:spPr bwMode="auto">
          <a:xfrm>
            <a:off x="1400175" y="10668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0288" y="1447800"/>
            <a:ext cx="2906712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// write </a:t>
            </a:r>
            <a:r>
              <a:rPr lang="en-US" sz="1600" i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odds </a:t>
            </a:r>
            <a:r>
              <a:rPr lang="en-US" sz="1600" i="1" dirty="0">
                <a:latin typeface="Courier New"/>
                <a:ea typeface="+mn-ea"/>
                <a:cs typeface="Courier New"/>
              </a:rPr>
              <a:t>to 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for (j=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1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 j&lt;N; j+=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2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j;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5065" name="TextBox 9"/>
          <p:cNvSpPr txBox="1">
            <a:spLocks noChangeArrowheads="1"/>
          </p:cNvSpPr>
          <p:nvPr/>
        </p:nvSpPr>
        <p:spPr bwMode="auto">
          <a:xfrm>
            <a:off x="4449763" y="10668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4675" y="1447800"/>
            <a:ext cx="923925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A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B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</p:txBody>
      </p:sp>
      <p:sp>
        <p:nvSpPr>
          <p:cNvPr id="45067" name="TextBox 11"/>
          <p:cNvSpPr txBox="1">
            <a:spLocks noChangeArrowheads="1"/>
          </p:cNvSpPr>
          <p:nvPr/>
        </p:nvSpPr>
        <p:spPr bwMode="auto">
          <a:xfrm>
            <a:off x="6902450" y="10668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2</a:t>
            </a:r>
          </a:p>
        </p:txBody>
      </p:sp>
      <p:sp>
        <p:nvSpPr>
          <p:cNvPr id="45068" name="TextBox 12"/>
          <p:cNvSpPr txBox="1">
            <a:spLocks noChangeArrowheads="1"/>
          </p:cNvSpPr>
          <p:nvPr/>
        </p:nvSpPr>
        <p:spPr bwMode="auto">
          <a:xfrm>
            <a:off x="1143000" y="2819400"/>
            <a:ext cx="4932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(Assume: X=0 initially, and these are the only writes to X.)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71600" y="3973513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</a:t>
            </a:r>
            <a:r>
              <a:rPr lang="en-US" sz="1800">
                <a:solidFill>
                  <a:srgbClr val="FF0066"/>
                </a:solidFill>
              </a:rPr>
              <a:t>4,8,1</a:t>
            </a:r>
            <a:r>
              <a:rPr lang="en-US" sz="1800"/>
              <a:t>)?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24188" y="3962400"/>
            <a:ext cx="101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</a:t>
            </a:r>
            <a:r>
              <a:rPr lang="en-US" sz="1800">
                <a:solidFill>
                  <a:srgbClr val="FF0066"/>
                </a:solidFill>
              </a:rPr>
              <a:t>9,12,3</a:t>
            </a:r>
            <a:r>
              <a:rPr lang="en-US" sz="1800"/>
              <a:t>)?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86325" y="39624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(</a:t>
            </a:r>
            <a:r>
              <a:rPr lang="en-US" sz="1800">
                <a:solidFill>
                  <a:srgbClr val="FF0066"/>
                </a:solidFill>
              </a:rPr>
              <a:t>7,19,31</a:t>
            </a:r>
            <a:r>
              <a:rPr lang="en-US" sz="1800"/>
              <a:t>)?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Visualizing Our Intuition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524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Each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thread</a:t>
            </a:r>
            <a:r>
              <a:rPr lang="en-US">
                <a:latin typeface="Calibri" charset="0"/>
              </a:rPr>
              <a:t> proceeds in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program order</a:t>
            </a:r>
          </a:p>
          <a:p>
            <a:pPr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Memory accesses interleaved</a:t>
            </a:r>
            <a:r>
              <a:rPr lang="en-US">
                <a:latin typeface="Calibri" charset="0"/>
              </a:rPr>
              <a:t> (one at a time) to a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single-ported memory</a:t>
            </a:r>
          </a:p>
          <a:p>
            <a:pPr lvl="1" eaLnBrk="1" hangingPunct="1"/>
            <a:r>
              <a:rPr lang="en-US">
                <a:latin typeface="Calibri" charset="0"/>
              </a:rPr>
              <a:t>rate of progress of each thread is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unpredictable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79B97-3028-1E46-90B0-3794228A5F8E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13" y="1447800"/>
            <a:ext cx="2908300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// write </a:t>
            </a:r>
            <a:r>
              <a:rPr lang="en-US" sz="1600" i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evens</a:t>
            </a:r>
            <a:r>
              <a:rPr lang="en-US" sz="1600" i="1" dirty="0">
                <a:latin typeface="Courier New"/>
                <a:ea typeface="+mn-ea"/>
                <a:cs typeface="Courier New"/>
              </a:rPr>
              <a:t> to 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for (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0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&lt;N;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+=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2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1400175" y="10668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0288" y="1447800"/>
            <a:ext cx="2906712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// write </a:t>
            </a:r>
            <a:r>
              <a:rPr lang="en-US" sz="1600" i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odds </a:t>
            </a:r>
            <a:r>
              <a:rPr lang="en-US" sz="1600" i="1" dirty="0">
                <a:latin typeface="Courier New"/>
                <a:ea typeface="+mn-ea"/>
                <a:cs typeface="Courier New"/>
              </a:rPr>
              <a:t>to 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for (j=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1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 j&lt;N; j+=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2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j;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6089" name="TextBox 9"/>
          <p:cNvSpPr txBox="1">
            <a:spLocks noChangeArrowheads="1"/>
          </p:cNvSpPr>
          <p:nvPr/>
        </p:nvSpPr>
        <p:spPr bwMode="auto">
          <a:xfrm>
            <a:off x="4449763" y="10668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4675" y="1447800"/>
            <a:ext cx="923925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A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B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</p:txBody>
      </p:sp>
      <p:sp>
        <p:nvSpPr>
          <p:cNvPr id="46091" name="TextBox 11"/>
          <p:cNvSpPr txBox="1">
            <a:spLocks noChangeArrowheads="1"/>
          </p:cNvSpPr>
          <p:nvPr/>
        </p:nvSpPr>
        <p:spPr bwMode="auto">
          <a:xfrm>
            <a:off x="6902450" y="10668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2</a:t>
            </a:r>
          </a:p>
        </p:txBody>
      </p: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1447800" y="2971800"/>
            <a:ext cx="682625" cy="493713"/>
            <a:chOff x="2495602" y="3240860"/>
            <a:chExt cx="682098" cy="492940"/>
          </a:xfrm>
        </p:grpSpPr>
        <p:sp>
          <p:nvSpPr>
            <p:cNvPr id="14" name="Oval 13"/>
            <p:cNvSpPr/>
            <p:nvPr/>
          </p:nvSpPr>
          <p:spPr>
            <a:xfrm>
              <a:off x="2549535" y="3240860"/>
              <a:ext cx="574231" cy="492940"/>
            </a:xfrm>
            <a:prstGeom prst="ellipse">
              <a:avLst/>
            </a:prstGeom>
            <a:solidFill>
              <a:srgbClr val="FFF49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108" name="TextBox 14"/>
            <p:cNvSpPr txBox="1">
              <a:spLocks noChangeArrowheads="1"/>
            </p:cNvSpPr>
            <p:nvPr/>
          </p:nvSpPr>
          <p:spPr bwMode="auto">
            <a:xfrm>
              <a:off x="2495602" y="3319046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CPU 0</a:t>
              </a:r>
            </a:p>
          </p:txBody>
        </p:sp>
      </p:grpSp>
      <p:grpSp>
        <p:nvGrpSpPr>
          <p:cNvPr id="46093" name="Group 19"/>
          <p:cNvGrpSpPr>
            <a:grpSpLocks/>
          </p:cNvGrpSpPr>
          <p:nvPr/>
        </p:nvGrpSpPr>
        <p:grpSpPr bwMode="auto">
          <a:xfrm>
            <a:off x="4572000" y="2971800"/>
            <a:ext cx="682625" cy="493713"/>
            <a:chOff x="3257602" y="3240860"/>
            <a:chExt cx="682098" cy="492940"/>
          </a:xfrm>
        </p:grpSpPr>
        <p:sp>
          <p:nvSpPr>
            <p:cNvPr id="16" name="Oval 15"/>
            <p:cNvSpPr/>
            <p:nvPr/>
          </p:nvSpPr>
          <p:spPr>
            <a:xfrm>
              <a:off x="3311535" y="3240860"/>
              <a:ext cx="574231" cy="492940"/>
            </a:xfrm>
            <a:prstGeom prst="ellipse">
              <a:avLst/>
            </a:prstGeom>
            <a:solidFill>
              <a:srgbClr val="FFF49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106" name="TextBox 16"/>
            <p:cNvSpPr txBox="1">
              <a:spLocks noChangeArrowheads="1"/>
            </p:cNvSpPr>
            <p:nvPr/>
          </p:nvSpPr>
          <p:spPr bwMode="auto">
            <a:xfrm>
              <a:off x="3257602" y="3319046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CPU 1</a:t>
              </a:r>
            </a:p>
          </p:txBody>
        </p:sp>
      </p:grpSp>
      <p:grpSp>
        <p:nvGrpSpPr>
          <p:cNvPr id="46094" name="Group 20"/>
          <p:cNvGrpSpPr>
            <a:grpSpLocks/>
          </p:cNvGrpSpPr>
          <p:nvPr/>
        </p:nvGrpSpPr>
        <p:grpSpPr bwMode="auto">
          <a:xfrm>
            <a:off x="7013575" y="2971800"/>
            <a:ext cx="682625" cy="493713"/>
            <a:chOff x="4019602" y="3240860"/>
            <a:chExt cx="682098" cy="492940"/>
          </a:xfrm>
        </p:grpSpPr>
        <p:sp>
          <p:nvSpPr>
            <p:cNvPr id="18" name="Oval 17"/>
            <p:cNvSpPr/>
            <p:nvPr/>
          </p:nvSpPr>
          <p:spPr>
            <a:xfrm>
              <a:off x="4073535" y="3240860"/>
              <a:ext cx="574231" cy="492940"/>
            </a:xfrm>
            <a:prstGeom prst="ellipse">
              <a:avLst/>
            </a:prstGeom>
            <a:solidFill>
              <a:srgbClr val="FFF49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104" name="TextBox 18"/>
            <p:cNvSpPr txBox="1">
              <a:spLocks noChangeArrowheads="1"/>
            </p:cNvSpPr>
            <p:nvPr/>
          </p:nvSpPr>
          <p:spPr bwMode="auto">
            <a:xfrm>
              <a:off x="4019602" y="3319046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CPU 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67000" y="4455340"/>
            <a:ext cx="3200400" cy="609600"/>
            <a:chOff x="2286000" y="4191000"/>
            <a:chExt cx="3200400" cy="838200"/>
          </a:xfrm>
          <a:solidFill>
            <a:srgbClr val="FFF495"/>
          </a:solidFill>
        </p:grpSpPr>
        <p:sp>
          <p:nvSpPr>
            <p:cNvPr id="24" name="Rounded Rectangle 23"/>
            <p:cNvSpPr/>
            <p:nvPr/>
          </p:nvSpPr>
          <p:spPr>
            <a:xfrm>
              <a:off x="2286000" y="4191000"/>
              <a:ext cx="3200400" cy="838200"/>
            </a:xfrm>
            <a:prstGeom prst="round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31642" y="4355068"/>
              <a:ext cx="9879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Memory</a:t>
              </a:r>
            </a:p>
          </p:txBody>
        </p:sp>
      </p:grpSp>
      <p:cxnSp>
        <p:nvCxnSpPr>
          <p:cNvPr id="26" name="Straight Arrow Connector 25"/>
          <p:cNvCxnSpPr>
            <a:stCxn id="14" idx="4"/>
          </p:cNvCxnSpPr>
          <p:nvPr/>
        </p:nvCxnSpPr>
        <p:spPr>
          <a:xfrm>
            <a:off x="1789113" y="3465513"/>
            <a:ext cx="1944687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4"/>
          </p:cNvCxnSpPr>
          <p:nvPr/>
        </p:nvCxnSpPr>
        <p:spPr>
          <a:xfrm flipH="1">
            <a:off x="4648200" y="3465513"/>
            <a:ext cx="2706688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4"/>
          </p:cNvCxnSpPr>
          <p:nvPr/>
        </p:nvCxnSpPr>
        <p:spPr>
          <a:xfrm flipH="1">
            <a:off x="4419600" y="3465513"/>
            <a:ext cx="493713" cy="26828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</p:cNvCxnSpPr>
          <p:nvPr/>
        </p:nvCxnSpPr>
        <p:spPr>
          <a:xfrm flipV="1">
            <a:off x="4267200" y="4151313"/>
            <a:ext cx="0" cy="304800"/>
          </a:xfrm>
          <a:prstGeom prst="line">
            <a:avLst/>
          </a:prstGeom>
          <a:ln w="285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191000" y="4075113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3886200" y="3733800"/>
            <a:ext cx="327025" cy="363538"/>
          </a:xfrm>
          <a:prstGeom prst="straightConnector1">
            <a:avLst/>
          </a:prstGeom>
          <a:ln w="28575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02" name="TextBox 48"/>
          <p:cNvSpPr txBox="1">
            <a:spLocks noChangeArrowheads="1"/>
          </p:cNvSpPr>
          <p:nvPr/>
        </p:nvSpPr>
        <p:spPr bwMode="auto">
          <a:xfrm>
            <a:off x="4343400" y="4038600"/>
            <a:ext cx="208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Single port to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Correctness Revisited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524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u="sng">
                <a:latin typeface="Calibri" charset="0"/>
              </a:rPr>
              <a:t>Recall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: “reading a location</a:t>
            </a:r>
            <a:r>
              <a:rPr lang="en-US">
                <a:latin typeface="Calibri" charset="0"/>
              </a:rPr>
              <a:t> should return the </a:t>
            </a:r>
            <a:r>
              <a:rPr lang="en-US" u="sng">
                <a:solidFill>
                  <a:srgbClr val="FF0066"/>
                </a:solidFill>
                <a:latin typeface="Calibri" charset="0"/>
              </a:rPr>
              <a:t>latest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 value written</a:t>
            </a:r>
            <a:r>
              <a:rPr lang="en-US">
                <a:latin typeface="Calibri" charset="0"/>
              </a:rPr>
              <a:t> (by any thread)”</a:t>
            </a:r>
          </a:p>
          <a:p>
            <a:pPr lvl="1" eaLnBrk="1" hangingPunct="1">
              <a:buFont typeface="Wingdings" charset="0"/>
              <a:buChar char="à"/>
            </a:pPr>
            <a:r>
              <a:rPr lang="en-US">
                <a:latin typeface="Calibri" charset="0"/>
              </a:rPr>
              <a:t>“</a:t>
            </a:r>
            <a:r>
              <a:rPr lang="en-US" altLang="ja-JP">
                <a:solidFill>
                  <a:srgbClr val="FF0066"/>
                </a:solidFill>
                <a:latin typeface="Calibri" charset="0"/>
              </a:rPr>
              <a:t>latest</a:t>
            </a:r>
            <a:r>
              <a:rPr 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means consistent with </a:t>
            </a:r>
            <a:r>
              <a:rPr lang="en-US" altLang="ja-JP">
                <a:solidFill>
                  <a:srgbClr val="0000FF"/>
                </a:solidFill>
                <a:latin typeface="Calibri" charset="0"/>
              </a:rPr>
              <a:t>some interleaving that matches this model</a:t>
            </a:r>
          </a:p>
          <a:p>
            <a:pPr lvl="1" eaLnBrk="1" hangingPunct="1"/>
            <a:r>
              <a:rPr lang="en-US">
                <a:latin typeface="Calibri" charset="0"/>
              </a:rPr>
              <a:t>this is a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hypothetical interleaving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; the machine didn’t necessary do this!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B61F0-40B1-1A47-AA25-BBFCB8F1D2A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113" y="1447800"/>
            <a:ext cx="2908300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// write </a:t>
            </a:r>
            <a:r>
              <a:rPr lang="en-US" sz="1600" i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evens</a:t>
            </a:r>
            <a:r>
              <a:rPr lang="en-US" sz="1600" i="1" dirty="0">
                <a:latin typeface="Courier New"/>
                <a:ea typeface="+mn-ea"/>
                <a:cs typeface="Courier New"/>
              </a:rPr>
              <a:t> to 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for (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0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&lt;N;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+=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2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1400175" y="10668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0288" y="1447800"/>
            <a:ext cx="2906712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// write </a:t>
            </a:r>
            <a:r>
              <a:rPr lang="en-US" sz="1600" i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odds </a:t>
            </a:r>
            <a:r>
              <a:rPr lang="en-US" sz="1600" i="1" dirty="0">
                <a:latin typeface="Courier New"/>
                <a:ea typeface="+mn-ea"/>
                <a:cs typeface="Courier New"/>
              </a:rPr>
              <a:t>to 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for (j=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1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 j&lt;N; j+=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2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j;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4449763" y="1066800"/>
            <a:ext cx="101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4675" y="1447800"/>
            <a:ext cx="923925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A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B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…</a:t>
            </a:r>
          </a:p>
        </p:txBody>
      </p:sp>
      <p:sp>
        <p:nvSpPr>
          <p:cNvPr id="47115" name="TextBox 11"/>
          <p:cNvSpPr txBox="1">
            <a:spLocks noChangeArrowheads="1"/>
          </p:cNvSpPr>
          <p:nvPr/>
        </p:nvSpPr>
        <p:spPr bwMode="auto">
          <a:xfrm>
            <a:off x="6902450" y="10668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u="sng">
                <a:solidFill>
                  <a:srgbClr val="0000FF"/>
                </a:solidFill>
              </a:rPr>
              <a:t>Thread 2</a:t>
            </a:r>
          </a:p>
        </p:txBody>
      </p: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1447800" y="2971800"/>
            <a:ext cx="682625" cy="493713"/>
            <a:chOff x="2495602" y="3240860"/>
            <a:chExt cx="682098" cy="492940"/>
          </a:xfrm>
        </p:grpSpPr>
        <p:sp>
          <p:nvSpPr>
            <p:cNvPr id="14" name="Oval 13"/>
            <p:cNvSpPr/>
            <p:nvPr/>
          </p:nvSpPr>
          <p:spPr>
            <a:xfrm>
              <a:off x="2549535" y="3240860"/>
              <a:ext cx="574231" cy="492940"/>
            </a:xfrm>
            <a:prstGeom prst="ellipse">
              <a:avLst/>
            </a:prstGeom>
            <a:solidFill>
              <a:srgbClr val="FFF49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132" name="TextBox 14"/>
            <p:cNvSpPr txBox="1">
              <a:spLocks noChangeArrowheads="1"/>
            </p:cNvSpPr>
            <p:nvPr/>
          </p:nvSpPr>
          <p:spPr bwMode="auto">
            <a:xfrm>
              <a:off x="2495602" y="3319046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CPU 0</a:t>
              </a:r>
            </a:p>
          </p:txBody>
        </p:sp>
      </p:grpSp>
      <p:grpSp>
        <p:nvGrpSpPr>
          <p:cNvPr id="47117" name="Group 19"/>
          <p:cNvGrpSpPr>
            <a:grpSpLocks/>
          </p:cNvGrpSpPr>
          <p:nvPr/>
        </p:nvGrpSpPr>
        <p:grpSpPr bwMode="auto">
          <a:xfrm>
            <a:off x="4572000" y="2971800"/>
            <a:ext cx="682625" cy="493713"/>
            <a:chOff x="3257602" y="3240860"/>
            <a:chExt cx="682098" cy="492940"/>
          </a:xfrm>
        </p:grpSpPr>
        <p:sp>
          <p:nvSpPr>
            <p:cNvPr id="16" name="Oval 15"/>
            <p:cNvSpPr/>
            <p:nvPr/>
          </p:nvSpPr>
          <p:spPr>
            <a:xfrm>
              <a:off x="3311535" y="3240860"/>
              <a:ext cx="574231" cy="492940"/>
            </a:xfrm>
            <a:prstGeom prst="ellipse">
              <a:avLst/>
            </a:prstGeom>
            <a:solidFill>
              <a:srgbClr val="FFF49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130" name="TextBox 16"/>
            <p:cNvSpPr txBox="1">
              <a:spLocks noChangeArrowheads="1"/>
            </p:cNvSpPr>
            <p:nvPr/>
          </p:nvSpPr>
          <p:spPr bwMode="auto">
            <a:xfrm>
              <a:off x="3257602" y="3319046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CPU 1</a:t>
              </a:r>
            </a:p>
          </p:txBody>
        </p:sp>
      </p:grpSp>
      <p:grpSp>
        <p:nvGrpSpPr>
          <p:cNvPr id="47118" name="Group 20"/>
          <p:cNvGrpSpPr>
            <a:grpSpLocks/>
          </p:cNvGrpSpPr>
          <p:nvPr/>
        </p:nvGrpSpPr>
        <p:grpSpPr bwMode="auto">
          <a:xfrm>
            <a:off x="7013575" y="2971800"/>
            <a:ext cx="682625" cy="493713"/>
            <a:chOff x="4019602" y="3240860"/>
            <a:chExt cx="682098" cy="492940"/>
          </a:xfrm>
        </p:grpSpPr>
        <p:sp>
          <p:nvSpPr>
            <p:cNvPr id="18" name="Oval 17"/>
            <p:cNvSpPr/>
            <p:nvPr/>
          </p:nvSpPr>
          <p:spPr>
            <a:xfrm>
              <a:off x="4073535" y="3240860"/>
              <a:ext cx="574231" cy="492940"/>
            </a:xfrm>
            <a:prstGeom prst="ellipse">
              <a:avLst/>
            </a:prstGeom>
            <a:solidFill>
              <a:srgbClr val="FFF49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128" name="TextBox 18"/>
            <p:cNvSpPr txBox="1">
              <a:spLocks noChangeArrowheads="1"/>
            </p:cNvSpPr>
            <p:nvPr/>
          </p:nvSpPr>
          <p:spPr bwMode="auto">
            <a:xfrm>
              <a:off x="4019602" y="3319046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/>
                <a:t>CPU 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67000" y="4455340"/>
            <a:ext cx="3200400" cy="609600"/>
            <a:chOff x="2286000" y="4191000"/>
            <a:chExt cx="3200400" cy="838200"/>
          </a:xfrm>
          <a:solidFill>
            <a:srgbClr val="FFF495"/>
          </a:solidFill>
        </p:grpSpPr>
        <p:sp>
          <p:nvSpPr>
            <p:cNvPr id="24" name="Rounded Rectangle 23"/>
            <p:cNvSpPr/>
            <p:nvPr/>
          </p:nvSpPr>
          <p:spPr>
            <a:xfrm>
              <a:off x="2286000" y="4191000"/>
              <a:ext cx="3200400" cy="838200"/>
            </a:xfrm>
            <a:prstGeom prst="roundRect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31642" y="4355068"/>
              <a:ext cx="987958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Memory</a:t>
              </a:r>
            </a:p>
          </p:txBody>
        </p:sp>
      </p:grpSp>
      <p:cxnSp>
        <p:nvCxnSpPr>
          <p:cNvPr id="26" name="Straight Arrow Connector 25"/>
          <p:cNvCxnSpPr>
            <a:stCxn id="14" idx="4"/>
          </p:cNvCxnSpPr>
          <p:nvPr/>
        </p:nvCxnSpPr>
        <p:spPr>
          <a:xfrm>
            <a:off x="1789113" y="3465513"/>
            <a:ext cx="1944687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4"/>
          </p:cNvCxnSpPr>
          <p:nvPr/>
        </p:nvCxnSpPr>
        <p:spPr>
          <a:xfrm flipH="1">
            <a:off x="4648200" y="3465513"/>
            <a:ext cx="2706688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4"/>
          </p:cNvCxnSpPr>
          <p:nvPr/>
        </p:nvCxnSpPr>
        <p:spPr>
          <a:xfrm flipH="1">
            <a:off x="4419600" y="3465513"/>
            <a:ext cx="493713" cy="268287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</p:cNvCxnSpPr>
          <p:nvPr/>
        </p:nvCxnSpPr>
        <p:spPr>
          <a:xfrm flipV="1">
            <a:off x="4267200" y="4151313"/>
            <a:ext cx="0" cy="304800"/>
          </a:xfrm>
          <a:prstGeom prst="line">
            <a:avLst/>
          </a:prstGeom>
          <a:ln w="28575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191000" y="4075113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 flipV="1">
            <a:off x="3886200" y="3733800"/>
            <a:ext cx="327025" cy="363538"/>
          </a:xfrm>
          <a:prstGeom prst="straightConnector1">
            <a:avLst/>
          </a:prstGeom>
          <a:ln w="28575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26" name="TextBox 48"/>
          <p:cNvSpPr txBox="1">
            <a:spLocks noChangeArrowheads="1"/>
          </p:cNvSpPr>
          <p:nvPr/>
        </p:nvSpPr>
        <p:spPr bwMode="auto">
          <a:xfrm>
            <a:off x="4343400" y="4038600"/>
            <a:ext cx="208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FF"/>
                </a:solidFill>
              </a:rPr>
              <a:t>Single port to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Two Parts to Memory Hierarchy Correctness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Calibri" charset="0"/>
              </a:rPr>
              <a:t>Cache Coherence</a:t>
            </a:r>
            <a:r>
              <a:rPr 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do all loads and stores to a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given cache block </a:t>
            </a:r>
            <a:r>
              <a:rPr lang="en-US">
                <a:latin typeface="Calibri" charset="0"/>
              </a:rPr>
              <a:t>behave correctly?</a:t>
            </a:r>
          </a:p>
          <a:p>
            <a:pPr lvl="2" eaLnBrk="1" hangingPunct="1"/>
            <a:r>
              <a:rPr lang="en-US">
                <a:latin typeface="Calibri" charset="0"/>
              </a:rPr>
              <a:t>i.e. are they consistent with our interleaving intuition?</a:t>
            </a:r>
          </a:p>
          <a:p>
            <a:pPr lvl="2" eaLnBrk="1" hangingPunct="1"/>
            <a:r>
              <a:rPr lang="en-US" u="sng">
                <a:latin typeface="Calibri" charset="0"/>
              </a:rPr>
              <a:t>important</a:t>
            </a:r>
            <a:r>
              <a:rPr lang="en-US">
                <a:latin typeface="Calibri" charset="0"/>
              </a:rPr>
              <a:t>: separate cache blocks have independent, unrelated interleavings!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Calibri" charset="0"/>
              </a:rPr>
              <a:t>Memory Consistency Model</a:t>
            </a:r>
            <a:r>
              <a:rPr lang="en-US">
                <a:latin typeface="Calibri" charset="0"/>
              </a:rPr>
              <a:t>”</a:t>
            </a:r>
            <a:endParaRPr lang="en-US" altLang="ja-JP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do all loads and stores, even to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separate cache blocks</a:t>
            </a:r>
            <a:r>
              <a:rPr lang="en-US">
                <a:latin typeface="Calibri" charset="0"/>
              </a:rPr>
              <a:t>, behave correctly?</a:t>
            </a:r>
          </a:p>
          <a:p>
            <a:pPr lvl="2" eaLnBrk="1" hangingPunct="1"/>
            <a:r>
              <a:rPr lang="en-US">
                <a:latin typeface="Calibri" charset="0"/>
              </a:rPr>
              <a:t>builds on top of cache coherence</a:t>
            </a:r>
          </a:p>
          <a:p>
            <a:pPr lvl="2" eaLnBrk="1" hangingPunct="1"/>
            <a:r>
              <a:rPr lang="en-US">
                <a:latin typeface="Calibri" charset="0"/>
              </a:rPr>
              <a:t>especially important for synchronization, causality assumptions, etc.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2FFE3-1C99-864A-A6FB-DE2B1656583A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 Brief History of Parallel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Initial Focus (starting in 1970’s): “Supercomputers” for Scientific Computing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Another Driving Application (starting in early 90’s):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Databases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891A9-F58C-BA49-B644-3F272F77856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9462" name="Picture 14" descr="SPARC-e10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905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15"/>
          <p:cNvSpPr txBox="1">
            <a:spLocks noChangeArrowheads="1"/>
          </p:cNvSpPr>
          <p:nvPr/>
        </p:nvSpPr>
        <p:spPr bwMode="auto">
          <a:xfrm>
            <a:off x="1566863" y="5181600"/>
            <a:ext cx="264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Sun Enterprise 10000 (circa </a:t>
            </a:r>
            <a:r>
              <a:rPr lang="en-US" sz="1400">
                <a:solidFill>
                  <a:srgbClr val="FF0066"/>
                </a:solidFill>
              </a:rPr>
              <a:t>1997</a:t>
            </a:r>
            <a:r>
              <a:rPr lang="en-US" sz="1400">
                <a:solidFill>
                  <a:srgbClr val="0000FF"/>
                </a:solidFill>
              </a:rPr>
              <a:t>)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64 </a:t>
            </a:r>
            <a:r>
              <a:rPr lang="en-US" sz="1400"/>
              <a:t>UltraSPARC-II processors</a:t>
            </a:r>
          </a:p>
        </p:txBody>
      </p:sp>
      <p:pic>
        <p:nvPicPr>
          <p:cNvPr id="19464" name="Picture 17" descr="Oracle-SuperCluster-M6-32_rig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292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4757738" y="5181600"/>
            <a:ext cx="272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Oracle SuperCluster M6-32 (</a:t>
            </a:r>
            <a:r>
              <a:rPr lang="en-US" sz="1400">
                <a:solidFill>
                  <a:srgbClr val="FF0066"/>
                </a:solidFill>
              </a:rPr>
              <a:t>today</a:t>
            </a:r>
            <a:r>
              <a:rPr lang="en-US" sz="1400">
                <a:solidFill>
                  <a:srgbClr val="0000FF"/>
                </a:solidFill>
              </a:rPr>
              <a:t>)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32 </a:t>
            </a:r>
            <a:r>
              <a:rPr lang="en-US" sz="1400">
                <a:solidFill>
                  <a:srgbClr val="000000"/>
                </a:solidFill>
              </a:rPr>
              <a:t>SPARC M2 processors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Cache Coherence (Easy Case)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One easy case: a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physically shared cache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BE68-DDF4-8140-B1CD-DD09B29B2864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9158" name="Rectangle 425"/>
          <p:cNvSpPr>
            <a:spLocks noChangeArrowheads="1"/>
          </p:cNvSpPr>
          <p:nvPr/>
        </p:nvSpPr>
        <p:spPr bwMode="auto">
          <a:xfrm>
            <a:off x="1371600" y="1905000"/>
            <a:ext cx="6172200" cy="3429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404"/>
          <p:cNvSpPr>
            <a:spLocks noChangeArrowheads="1"/>
          </p:cNvSpPr>
          <p:nvPr/>
        </p:nvSpPr>
        <p:spPr bwMode="auto">
          <a:xfrm>
            <a:off x="1524000" y="22860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413"/>
          <p:cNvSpPr>
            <a:spLocks noChangeArrowheads="1"/>
          </p:cNvSpPr>
          <p:nvPr/>
        </p:nvSpPr>
        <p:spPr bwMode="auto">
          <a:xfrm>
            <a:off x="5257800" y="22860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16764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16764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9163" name="Text Box 405"/>
          <p:cNvSpPr txBox="1">
            <a:spLocks noChangeArrowheads="1"/>
          </p:cNvSpPr>
          <p:nvPr/>
        </p:nvSpPr>
        <p:spPr bwMode="auto">
          <a:xfrm>
            <a:off x="1447800" y="19050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0</a:t>
            </a:r>
          </a:p>
        </p:txBody>
      </p:sp>
      <p:sp>
        <p:nvSpPr>
          <p:cNvPr id="49164" name="Line 411"/>
          <p:cNvSpPr>
            <a:spLocks noChangeShapeType="1"/>
          </p:cNvSpPr>
          <p:nvPr/>
        </p:nvSpPr>
        <p:spPr bwMode="auto">
          <a:xfrm>
            <a:off x="59436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Text Box 414"/>
          <p:cNvSpPr txBox="1">
            <a:spLocks noChangeArrowheads="1"/>
          </p:cNvSpPr>
          <p:nvPr/>
        </p:nvSpPr>
        <p:spPr bwMode="auto">
          <a:xfrm>
            <a:off x="5181600" y="1916113"/>
            <a:ext cx="79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3</a:t>
            </a:r>
          </a:p>
        </p:txBody>
      </p:sp>
      <p:sp>
        <p:nvSpPr>
          <p:cNvPr id="49166" name="Text Box 415"/>
          <p:cNvSpPr txBox="1">
            <a:spLocks noChangeArrowheads="1"/>
          </p:cNvSpPr>
          <p:nvPr/>
        </p:nvSpPr>
        <p:spPr bwMode="auto">
          <a:xfrm>
            <a:off x="4114800" y="27543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49167" name="Line 417"/>
          <p:cNvSpPr>
            <a:spLocks noChangeShapeType="1"/>
          </p:cNvSpPr>
          <p:nvPr/>
        </p:nvSpPr>
        <p:spPr bwMode="auto">
          <a:xfrm>
            <a:off x="2590800" y="4114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Rectangle 419"/>
          <p:cNvSpPr>
            <a:spLocks noChangeArrowheads="1"/>
          </p:cNvSpPr>
          <p:nvPr/>
        </p:nvSpPr>
        <p:spPr bwMode="auto">
          <a:xfrm>
            <a:off x="2241550" y="4495800"/>
            <a:ext cx="4387850" cy="6477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/>
              <a:t>L3</a:t>
            </a:r>
            <a:br>
              <a:rPr lang="en-US"/>
            </a:br>
            <a:endParaRPr lang="en-US"/>
          </a:p>
          <a:p>
            <a:pPr algn="ctr">
              <a:lnSpc>
                <a:spcPct val="80000"/>
              </a:lnSpc>
            </a:pPr>
            <a:endParaRPr lang="en-US"/>
          </a:p>
        </p:txBody>
      </p:sp>
      <p:sp>
        <p:nvSpPr>
          <p:cNvPr id="49169" name="Line 421"/>
          <p:cNvSpPr>
            <a:spLocks noChangeShapeType="1"/>
          </p:cNvSpPr>
          <p:nvPr/>
        </p:nvSpPr>
        <p:spPr bwMode="auto">
          <a:xfrm flipH="1">
            <a:off x="44958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97"/>
          <p:cNvSpPr>
            <a:spLocks noChangeArrowheads="1"/>
          </p:cNvSpPr>
          <p:nvPr/>
        </p:nvSpPr>
        <p:spPr bwMode="auto">
          <a:xfrm>
            <a:off x="54102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00"/>
          <p:cNvSpPr>
            <a:spLocks noChangeArrowheads="1"/>
          </p:cNvSpPr>
          <p:nvPr/>
        </p:nvSpPr>
        <p:spPr bwMode="auto">
          <a:xfrm>
            <a:off x="54102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9172" name="Line 417"/>
          <p:cNvSpPr>
            <a:spLocks noChangeShapeType="1"/>
          </p:cNvSpPr>
          <p:nvPr/>
        </p:nvSpPr>
        <p:spPr bwMode="auto">
          <a:xfrm>
            <a:off x="63246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057400" y="5105400"/>
            <a:ext cx="457200" cy="533400"/>
          </a:xfrm>
          <a:prstGeom prst="straightConnector1">
            <a:avLst/>
          </a:prstGeom>
          <a:ln w="44450">
            <a:solidFill>
              <a:srgbClr val="FF0066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74" name="TextBox 11"/>
          <p:cNvSpPr txBox="1">
            <a:spLocks noChangeArrowheads="1"/>
          </p:cNvSpPr>
          <p:nvPr/>
        </p:nvSpPr>
        <p:spPr bwMode="auto">
          <a:xfrm>
            <a:off x="1447800" y="5638800"/>
            <a:ext cx="443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L3 cache</a:t>
            </a:r>
            <a:r>
              <a:rPr lang="en-US" sz="1800"/>
              <a:t> is physically shared by on-chip cores </a:t>
            </a:r>
          </a:p>
        </p:txBody>
      </p:sp>
      <p:sp>
        <p:nvSpPr>
          <p:cNvPr id="49175" name="TextBox 21"/>
          <p:cNvSpPr txBox="1">
            <a:spLocks noChangeArrowheads="1"/>
          </p:cNvSpPr>
          <p:nvPr/>
        </p:nvSpPr>
        <p:spPr bwMode="auto">
          <a:xfrm>
            <a:off x="6324600" y="1566863"/>
            <a:ext cx="1196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Intel Core i7</a:t>
            </a:r>
          </a:p>
        </p:txBody>
      </p:sp>
      <p:grpSp>
        <p:nvGrpSpPr>
          <p:cNvPr id="49176" name="Group 26"/>
          <p:cNvGrpSpPr>
            <a:grpSpLocks/>
          </p:cNvGrpSpPr>
          <p:nvPr/>
        </p:nvGrpSpPr>
        <p:grpSpPr bwMode="auto">
          <a:xfrm>
            <a:off x="3125788" y="4691063"/>
            <a:ext cx="684212" cy="338137"/>
            <a:chOff x="1918635" y="4572000"/>
            <a:chExt cx="683821" cy="338554"/>
          </a:xfrm>
        </p:grpSpPr>
        <p:sp>
          <p:nvSpPr>
            <p:cNvPr id="28" name="TextBox 27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49177" name="Line 411"/>
          <p:cNvSpPr>
            <a:spLocks noChangeShapeType="1"/>
          </p:cNvSpPr>
          <p:nvPr/>
        </p:nvSpPr>
        <p:spPr bwMode="auto">
          <a:xfrm>
            <a:off x="22860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Cache Coherence (Easy Case)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One easy case: a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physically shared cache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A34A4-10A0-2B48-AEA5-CD87B6BB051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0182" name="Rectangle 425"/>
          <p:cNvSpPr>
            <a:spLocks noChangeArrowheads="1"/>
          </p:cNvSpPr>
          <p:nvPr/>
        </p:nvSpPr>
        <p:spPr bwMode="auto">
          <a:xfrm>
            <a:off x="2362200" y="2590800"/>
            <a:ext cx="4648200" cy="2743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404"/>
          <p:cNvSpPr>
            <a:spLocks noChangeArrowheads="1"/>
          </p:cNvSpPr>
          <p:nvPr/>
        </p:nvSpPr>
        <p:spPr bwMode="auto">
          <a:xfrm>
            <a:off x="2514600" y="2971800"/>
            <a:ext cx="2122488" cy="1905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Rectangle 397"/>
          <p:cNvSpPr>
            <a:spLocks noChangeArrowheads="1"/>
          </p:cNvSpPr>
          <p:nvPr/>
        </p:nvSpPr>
        <p:spPr bwMode="auto">
          <a:xfrm>
            <a:off x="2667000" y="3124200"/>
            <a:ext cx="1752600" cy="6858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L1-D</a:t>
            </a:r>
          </a:p>
          <a:p>
            <a:pPr algn="ctr">
              <a:lnSpc>
                <a:spcPct val="90000"/>
              </a:lnSpc>
            </a:pPr>
            <a:endParaRPr lang="en-US"/>
          </a:p>
          <a:p>
            <a:pPr algn="ctr">
              <a:lnSpc>
                <a:spcPct val="90000"/>
              </a:lnSpc>
            </a:pPr>
            <a:endParaRPr lang="en-US"/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2667000" y="41148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0186" name="Text Box 405"/>
          <p:cNvSpPr txBox="1">
            <a:spLocks noChangeArrowheads="1"/>
          </p:cNvSpPr>
          <p:nvPr/>
        </p:nvSpPr>
        <p:spPr bwMode="auto">
          <a:xfrm>
            <a:off x="2438400" y="25908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Core 0</a:t>
            </a:r>
          </a:p>
        </p:txBody>
      </p:sp>
      <p:sp>
        <p:nvSpPr>
          <p:cNvPr id="50187" name="Text Box 415"/>
          <p:cNvSpPr txBox="1">
            <a:spLocks noChangeArrowheads="1"/>
          </p:cNvSpPr>
          <p:nvPr/>
        </p:nvSpPr>
        <p:spPr bwMode="auto">
          <a:xfrm>
            <a:off x="5105400" y="3440113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50188" name="Line 417"/>
          <p:cNvSpPr>
            <a:spLocks noChangeShapeType="1"/>
          </p:cNvSpPr>
          <p:nvPr/>
        </p:nvSpPr>
        <p:spPr bwMode="auto">
          <a:xfrm>
            <a:off x="3581400" y="4800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94063" y="1901825"/>
            <a:ext cx="188912" cy="917575"/>
          </a:xfrm>
          <a:custGeom>
            <a:avLst/>
            <a:gdLst>
              <a:gd name="connsiteX0" fmla="*/ 50293 w 227325"/>
              <a:gd name="connsiteY0" fmla="*/ 0 h 917963"/>
              <a:gd name="connsiteX1" fmla="*/ 213747 w 227325"/>
              <a:gd name="connsiteY1" fmla="*/ 251497 h 917963"/>
              <a:gd name="connsiteX2" fmla="*/ 88014 w 227325"/>
              <a:gd name="connsiteY2" fmla="*/ 414969 h 917963"/>
              <a:gd name="connsiteX3" fmla="*/ 226321 w 227325"/>
              <a:gd name="connsiteY3" fmla="*/ 591017 h 917963"/>
              <a:gd name="connsiteX4" fmla="*/ 0 w 227325"/>
              <a:gd name="connsiteY4" fmla="*/ 716765 h 917963"/>
              <a:gd name="connsiteX5" fmla="*/ 226321 w 227325"/>
              <a:gd name="connsiteY5" fmla="*/ 917963 h 917963"/>
              <a:gd name="connsiteX0" fmla="*/ 12573 w 188951"/>
              <a:gd name="connsiteY0" fmla="*/ 0 h 917963"/>
              <a:gd name="connsiteX1" fmla="*/ 176027 w 188951"/>
              <a:gd name="connsiteY1" fmla="*/ 251497 h 917963"/>
              <a:gd name="connsiteX2" fmla="*/ 50294 w 188951"/>
              <a:gd name="connsiteY2" fmla="*/ 414969 h 917963"/>
              <a:gd name="connsiteX3" fmla="*/ 188601 w 188951"/>
              <a:gd name="connsiteY3" fmla="*/ 591017 h 917963"/>
              <a:gd name="connsiteX4" fmla="*/ 0 w 188951"/>
              <a:gd name="connsiteY4" fmla="*/ 767065 h 917963"/>
              <a:gd name="connsiteX5" fmla="*/ 188601 w 188951"/>
              <a:gd name="connsiteY5" fmla="*/ 917963 h 91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51" h="917963">
                <a:moveTo>
                  <a:pt x="12573" y="0"/>
                </a:moveTo>
                <a:cubicBezTo>
                  <a:pt x="91156" y="91168"/>
                  <a:pt x="169740" y="182336"/>
                  <a:pt x="176027" y="251497"/>
                </a:cubicBezTo>
                <a:cubicBezTo>
                  <a:pt x="182314" y="320658"/>
                  <a:pt x="48198" y="358382"/>
                  <a:pt x="50294" y="414969"/>
                </a:cubicBezTo>
                <a:cubicBezTo>
                  <a:pt x="52390" y="471556"/>
                  <a:pt x="196983" y="532334"/>
                  <a:pt x="188601" y="591017"/>
                </a:cubicBezTo>
                <a:cubicBezTo>
                  <a:pt x="180219" y="649700"/>
                  <a:pt x="0" y="712574"/>
                  <a:pt x="0" y="767065"/>
                </a:cubicBezTo>
                <a:cubicBezTo>
                  <a:pt x="0" y="821556"/>
                  <a:pt x="188601" y="917963"/>
                  <a:pt x="188601" y="917963"/>
                </a:cubicBezTo>
              </a:path>
            </a:pathLst>
          </a:custGeom>
          <a:ln w="38100"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697288" y="1905000"/>
            <a:ext cx="188912" cy="917575"/>
          </a:xfrm>
          <a:custGeom>
            <a:avLst/>
            <a:gdLst>
              <a:gd name="connsiteX0" fmla="*/ 50293 w 227325"/>
              <a:gd name="connsiteY0" fmla="*/ 0 h 917963"/>
              <a:gd name="connsiteX1" fmla="*/ 213747 w 227325"/>
              <a:gd name="connsiteY1" fmla="*/ 251497 h 917963"/>
              <a:gd name="connsiteX2" fmla="*/ 88014 w 227325"/>
              <a:gd name="connsiteY2" fmla="*/ 414969 h 917963"/>
              <a:gd name="connsiteX3" fmla="*/ 226321 w 227325"/>
              <a:gd name="connsiteY3" fmla="*/ 591017 h 917963"/>
              <a:gd name="connsiteX4" fmla="*/ 0 w 227325"/>
              <a:gd name="connsiteY4" fmla="*/ 716765 h 917963"/>
              <a:gd name="connsiteX5" fmla="*/ 226321 w 227325"/>
              <a:gd name="connsiteY5" fmla="*/ 917963 h 917963"/>
              <a:gd name="connsiteX0" fmla="*/ 12573 w 188951"/>
              <a:gd name="connsiteY0" fmla="*/ 0 h 917963"/>
              <a:gd name="connsiteX1" fmla="*/ 176027 w 188951"/>
              <a:gd name="connsiteY1" fmla="*/ 251497 h 917963"/>
              <a:gd name="connsiteX2" fmla="*/ 50294 w 188951"/>
              <a:gd name="connsiteY2" fmla="*/ 414969 h 917963"/>
              <a:gd name="connsiteX3" fmla="*/ 188601 w 188951"/>
              <a:gd name="connsiteY3" fmla="*/ 591017 h 917963"/>
              <a:gd name="connsiteX4" fmla="*/ 0 w 188951"/>
              <a:gd name="connsiteY4" fmla="*/ 767065 h 917963"/>
              <a:gd name="connsiteX5" fmla="*/ 188601 w 188951"/>
              <a:gd name="connsiteY5" fmla="*/ 917963 h 91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51" h="917963">
                <a:moveTo>
                  <a:pt x="12573" y="0"/>
                </a:moveTo>
                <a:cubicBezTo>
                  <a:pt x="91156" y="91168"/>
                  <a:pt x="169740" y="182336"/>
                  <a:pt x="176027" y="251497"/>
                </a:cubicBezTo>
                <a:cubicBezTo>
                  <a:pt x="182314" y="320658"/>
                  <a:pt x="48198" y="358382"/>
                  <a:pt x="50294" y="414969"/>
                </a:cubicBezTo>
                <a:cubicBezTo>
                  <a:pt x="52390" y="471556"/>
                  <a:pt x="196983" y="532334"/>
                  <a:pt x="188601" y="591017"/>
                </a:cubicBezTo>
                <a:cubicBezTo>
                  <a:pt x="180219" y="649700"/>
                  <a:pt x="0" y="712574"/>
                  <a:pt x="0" y="767065"/>
                </a:cubicBezTo>
                <a:cubicBezTo>
                  <a:pt x="0" y="821556"/>
                  <a:pt x="188601" y="917963"/>
                  <a:pt x="188601" y="917963"/>
                </a:cubicBezTo>
              </a:path>
            </a:pathLst>
          </a:custGeom>
          <a:ln w="38100"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91" name="TextBox 18"/>
          <p:cNvSpPr txBox="1">
            <a:spLocks noChangeArrowheads="1"/>
          </p:cNvSpPr>
          <p:nvPr/>
        </p:nvSpPr>
        <p:spPr bwMode="auto">
          <a:xfrm>
            <a:off x="442913" y="2057400"/>
            <a:ext cx="227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2-way Hyperthreading</a:t>
            </a:r>
          </a:p>
        </p:txBody>
      </p:sp>
      <p:sp>
        <p:nvSpPr>
          <p:cNvPr id="50192" name="TextBox 25"/>
          <p:cNvSpPr txBox="1">
            <a:spLocks noChangeArrowheads="1"/>
          </p:cNvSpPr>
          <p:nvPr/>
        </p:nvSpPr>
        <p:spPr bwMode="auto">
          <a:xfrm>
            <a:off x="3886200" y="1687513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Thread 1</a:t>
            </a:r>
          </a:p>
        </p:txBody>
      </p:sp>
      <p:sp>
        <p:nvSpPr>
          <p:cNvPr id="50193" name="TextBox 26"/>
          <p:cNvSpPr txBox="1">
            <a:spLocks noChangeArrowheads="1"/>
          </p:cNvSpPr>
          <p:nvPr/>
        </p:nvSpPr>
        <p:spPr bwMode="auto">
          <a:xfrm>
            <a:off x="2286000" y="1687513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Thread 0</a:t>
            </a:r>
          </a:p>
        </p:txBody>
      </p:sp>
      <p:cxnSp>
        <p:nvCxnSpPr>
          <p:cNvPr id="28" name="Straight Arrow Connector 27"/>
          <p:cNvCxnSpPr>
            <a:stCxn id="50191" idx="3"/>
          </p:cNvCxnSpPr>
          <p:nvPr/>
        </p:nvCxnSpPr>
        <p:spPr>
          <a:xfrm>
            <a:off x="2720975" y="2241550"/>
            <a:ext cx="479425" cy="12065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95" name="TextBox 20"/>
          <p:cNvSpPr txBox="1">
            <a:spLocks noChangeArrowheads="1"/>
          </p:cNvSpPr>
          <p:nvPr/>
        </p:nvSpPr>
        <p:spPr bwMode="auto">
          <a:xfrm>
            <a:off x="5867400" y="2209800"/>
            <a:ext cx="1196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Intel Core i7</a:t>
            </a:r>
          </a:p>
        </p:txBody>
      </p:sp>
      <p:sp>
        <p:nvSpPr>
          <p:cNvPr id="50196" name="Line 411"/>
          <p:cNvSpPr>
            <a:spLocks noChangeShapeType="1"/>
          </p:cNvSpPr>
          <p:nvPr/>
        </p:nvSpPr>
        <p:spPr bwMode="auto">
          <a:xfrm>
            <a:off x="3581400" y="37719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08175" y="3473450"/>
            <a:ext cx="752475" cy="1914525"/>
          </a:xfrm>
          <a:custGeom>
            <a:avLst/>
            <a:gdLst>
              <a:gd name="connsiteX0" fmla="*/ 63865 w 801548"/>
              <a:gd name="connsiteY0" fmla="*/ 1914403 h 1914403"/>
              <a:gd name="connsiteX1" fmla="*/ 73203 w 801548"/>
              <a:gd name="connsiteY1" fmla="*/ 364203 h 1914403"/>
              <a:gd name="connsiteX2" fmla="*/ 801548 w 801548"/>
              <a:gd name="connsiteY2" fmla="*/ 0 h 1914403"/>
              <a:gd name="connsiteX0" fmla="*/ 16144 w 753827"/>
              <a:gd name="connsiteY0" fmla="*/ 1914403 h 1914403"/>
              <a:gd name="connsiteX1" fmla="*/ 184223 w 753827"/>
              <a:gd name="connsiteY1" fmla="*/ 326849 h 1914403"/>
              <a:gd name="connsiteX2" fmla="*/ 753827 w 753827"/>
              <a:gd name="connsiteY2" fmla="*/ 0 h 191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3827" h="1914403">
                <a:moveTo>
                  <a:pt x="16144" y="1914403"/>
                </a:moveTo>
                <a:cubicBezTo>
                  <a:pt x="-40661" y="1298836"/>
                  <a:pt x="61276" y="645916"/>
                  <a:pt x="184223" y="326849"/>
                </a:cubicBezTo>
                <a:cubicBezTo>
                  <a:pt x="307170" y="7782"/>
                  <a:pt x="753827" y="0"/>
                  <a:pt x="753827" y="0"/>
                </a:cubicBezTo>
              </a:path>
            </a:pathLst>
          </a:custGeom>
          <a:ln w="38100">
            <a:solidFill>
              <a:srgbClr val="FF0066"/>
            </a:solidFill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98" name="TextBox 28"/>
          <p:cNvSpPr txBox="1">
            <a:spLocks noChangeArrowheads="1"/>
          </p:cNvSpPr>
          <p:nvPr/>
        </p:nvSpPr>
        <p:spPr bwMode="auto">
          <a:xfrm>
            <a:off x="1241425" y="5486400"/>
            <a:ext cx="645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L1 cache</a:t>
            </a:r>
            <a:r>
              <a:rPr lang="en-US" sz="1800"/>
              <a:t> (plus L2, L3) is physically shared by Thread 0 and Thread 1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Cache Coherence: Beyond the Easy Case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do we implement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L1 &amp; L2 cache coherence between the cores</a:t>
            </a:r>
            <a:r>
              <a:rPr lang="en-US">
                <a:latin typeface="Calibri" charset="0"/>
              </a:rPr>
              <a:t>?</a:t>
            </a: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 sz="240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Common approaches: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update 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or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invalidate 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protocols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21A00-4A65-4241-9A0F-8FB8077B6012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1206" name="Rectangle 425"/>
          <p:cNvSpPr>
            <a:spLocks noChangeArrowheads="1"/>
          </p:cNvSpPr>
          <p:nvPr/>
        </p:nvSpPr>
        <p:spPr bwMode="auto">
          <a:xfrm>
            <a:off x="1371600" y="1905000"/>
            <a:ext cx="6172200" cy="3429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404"/>
          <p:cNvSpPr>
            <a:spLocks noChangeArrowheads="1"/>
          </p:cNvSpPr>
          <p:nvPr/>
        </p:nvSpPr>
        <p:spPr bwMode="auto">
          <a:xfrm>
            <a:off x="1524000" y="2286000"/>
            <a:ext cx="2122488" cy="19050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413"/>
          <p:cNvSpPr>
            <a:spLocks noChangeArrowheads="1"/>
          </p:cNvSpPr>
          <p:nvPr/>
        </p:nvSpPr>
        <p:spPr bwMode="auto">
          <a:xfrm>
            <a:off x="5257800" y="2286000"/>
            <a:ext cx="2122488" cy="19050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16764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16764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11" name="Text Box 405"/>
          <p:cNvSpPr txBox="1">
            <a:spLocks noChangeArrowheads="1"/>
          </p:cNvSpPr>
          <p:nvPr/>
        </p:nvSpPr>
        <p:spPr bwMode="auto">
          <a:xfrm>
            <a:off x="1447800" y="19050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0</a:t>
            </a:r>
          </a:p>
        </p:txBody>
      </p:sp>
      <p:sp>
        <p:nvSpPr>
          <p:cNvPr id="51212" name="Line 411"/>
          <p:cNvSpPr>
            <a:spLocks noChangeShapeType="1"/>
          </p:cNvSpPr>
          <p:nvPr/>
        </p:nvSpPr>
        <p:spPr bwMode="auto">
          <a:xfrm>
            <a:off x="59436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414"/>
          <p:cNvSpPr txBox="1">
            <a:spLocks noChangeArrowheads="1"/>
          </p:cNvSpPr>
          <p:nvPr/>
        </p:nvSpPr>
        <p:spPr bwMode="auto">
          <a:xfrm>
            <a:off x="5181600" y="1916113"/>
            <a:ext cx="79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3</a:t>
            </a:r>
          </a:p>
        </p:txBody>
      </p:sp>
      <p:sp>
        <p:nvSpPr>
          <p:cNvPr id="51214" name="Text Box 415"/>
          <p:cNvSpPr txBox="1">
            <a:spLocks noChangeArrowheads="1"/>
          </p:cNvSpPr>
          <p:nvPr/>
        </p:nvSpPr>
        <p:spPr bwMode="auto">
          <a:xfrm>
            <a:off x="4114800" y="3316288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51215" name="Line 417"/>
          <p:cNvSpPr>
            <a:spLocks noChangeShapeType="1"/>
          </p:cNvSpPr>
          <p:nvPr/>
        </p:nvSpPr>
        <p:spPr bwMode="auto">
          <a:xfrm>
            <a:off x="2590800" y="4114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Rectangle 419"/>
          <p:cNvSpPr>
            <a:spLocks noChangeArrowheads="1"/>
          </p:cNvSpPr>
          <p:nvPr/>
        </p:nvSpPr>
        <p:spPr bwMode="auto">
          <a:xfrm>
            <a:off x="2241550" y="4495800"/>
            <a:ext cx="4387850" cy="647700"/>
          </a:xfrm>
          <a:prstGeom prst="rect">
            <a:avLst/>
          </a:prstGeom>
          <a:solidFill>
            <a:srgbClr val="FFF2C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/>
              <a:t>L3</a:t>
            </a:r>
            <a:br>
              <a:rPr lang="en-US"/>
            </a:br>
            <a:endParaRPr lang="en-US"/>
          </a:p>
          <a:p>
            <a:pPr algn="ctr">
              <a:lnSpc>
                <a:spcPct val="80000"/>
              </a:lnSpc>
            </a:pPr>
            <a:endParaRPr lang="en-US"/>
          </a:p>
        </p:txBody>
      </p:sp>
      <p:sp>
        <p:nvSpPr>
          <p:cNvPr id="51217" name="Line 421"/>
          <p:cNvSpPr>
            <a:spLocks noChangeShapeType="1"/>
          </p:cNvSpPr>
          <p:nvPr/>
        </p:nvSpPr>
        <p:spPr bwMode="auto">
          <a:xfrm flipH="1">
            <a:off x="44958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97"/>
          <p:cNvSpPr>
            <a:spLocks noChangeArrowheads="1"/>
          </p:cNvSpPr>
          <p:nvPr/>
        </p:nvSpPr>
        <p:spPr bwMode="auto">
          <a:xfrm>
            <a:off x="54102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00"/>
          <p:cNvSpPr>
            <a:spLocks noChangeArrowheads="1"/>
          </p:cNvSpPr>
          <p:nvPr/>
        </p:nvSpPr>
        <p:spPr bwMode="auto">
          <a:xfrm>
            <a:off x="54102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220" name="Line 417"/>
          <p:cNvSpPr>
            <a:spLocks noChangeShapeType="1"/>
          </p:cNvSpPr>
          <p:nvPr/>
        </p:nvSpPr>
        <p:spPr bwMode="auto">
          <a:xfrm>
            <a:off x="63246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1" name="Group 26"/>
          <p:cNvGrpSpPr>
            <a:grpSpLocks/>
          </p:cNvGrpSpPr>
          <p:nvPr/>
        </p:nvGrpSpPr>
        <p:grpSpPr bwMode="auto">
          <a:xfrm>
            <a:off x="3125788" y="4691063"/>
            <a:ext cx="684212" cy="338137"/>
            <a:chOff x="1918635" y="4572000"/>
            <a:chExt cx="683821" cy="338554"/>
          </a:xfrm>
        </p:grpSpPr>
        <p:sp>
          <p:nvSpPr>
            <p:cNvPr id="28" name="TextBox 27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51222" name="Line 411"/>
          <p:cNvSpPr>
            <a:spLocks noChangeShapeType="1"/>
          </p:cNvSpPr>
          <p:nvPr/>
        </p:nvSpPr>
        <p:spPr bwMode="auto">
          <a:xfrm>
            <a:off x="22860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3" name="Group 30"/>
          <p:cNvGrpSpPr>
            <a:grpSpLocks/>
          </p:cNvGrpSpPr>
          <p:nvPr/>
        </p:nvGrpSpPr>
        <p:grpSpPr bwMode="auto">
          <a:xfrm>
            <a:off x="1752600" y="3733800"/>
            <a:ext cx="684213" cy="338138"/>
            <a:chOff x="1918635" y="4572000"/>
            <a:chExt cx="683821" cy="338554"/>
          </a:xfrm>
        </p:grpSpPr>
        <p:sp>
          <p:nvSpPr>
            <p:cNvPr id="32" name="TextBox 31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1224" name="Group 33"/>
          <p:cNvGrpSpPr>
            <a:grpSpLocks/>
          </p:cNvGrpSpPr>
          <p:nvPr/>
        </p:nvGrpSpPr>
        <p:grpSpPr bwMode="auto">
          <a:xfrm>
            <a:off x="1752600" y="2709863"/>
            <a:ext cx="684213" cy="338137"/>
            <a:chOff x="1918635" y="4572000"/>
            <a:chExt cx="683821" cy="338554"/>
          </a:xfrm>
        </p:grpSpPr>
        <p:sp>
          <p:nvSpPr>
            <p:cNvPr id="35" name="TextBox 34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1225" name="Group 36"/>
          <p:cNvGrpSpPr>
            <a:grpSpLocks/>
          </p:cNvGrpSpPr>
          <p:nvPr/>
        </p:nvGrpSpPr>
        <p:grpSpPr bwMode="auto">
          <a:xfrm>
            <a:off x="5487988" y="3733800"/>
            <a:ext cx="684212" cy="338138"/>
            <a:chOff x="1918635" y="4572000"/>
            <a:chExt cx="683821" cy="338554"/>
          </a:xfrm>
        </p:grpSpPr>
        <p:sp>
          <p:nvSpPr>
            <p:cNvPr id="38" name="TextBox 37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1226" name="Group 39"/>
          <p:cNvGrpSpPr>
            <a:grpSpLocks/>
          </p:cNvGrpSpPr>
          <p:nvPr/>
        </p:nvGrpSpPr>
        <p:grpSpPr bwMode="auto">
          <a:xfrm>
            <a:off x="5487988" y="2709863"/>
            <a:ext cx="684212" cy="338137"/>
            <a:chOff x="1918635" y="4572000"/>
            <a:chExt cx="683821" cy="338554"/>
          </a:xfrm>
        </p:grpSpPr>
        <p:sp>
          <p:nvSpPr>
            <p:cNvPr id="41" name="TextBox 40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19" name="Freeform 18"/>
          <p:cNvSpPr/>
          <p:nvPr/>
        </p:nvSpPr>
        <p:spPr>
          <a:xfrm>
            <a:off x="3716338" y="3062288"/>
            <a:ext cx="1474787" cy="214312"/>
          </a:xfrm>
          <a:custGeom>
            <a:avLst/>
            <a:gdLst>
              <a:gd name="connsiteX0" fmla="*/ 0 w 1419339"/>
              <a:gd name="connsiteY0" fmla="*/ 0 h 157968"/>
              <a:gd name="connsiteX1" fmla="*/ 252119 w 1419339"/>
              <a:gd name="connsiteY1" fmla="*/ 56032 h 157968"/>
              <a:gd name="connsiteX2" fmla="*/ 438875 w 1419339"/>
              <a:gd name="connsiteY2" fmla="*/ 130740 h 157968"/>
              <a:gd name="connsiteX3" fmla="*/ 877749 w 1419339"/>
              <a:gd name="connsiteY3" fmla="*/ 149417 h 157968"/>
              <a:gd name="connsiteX4" fmla="*/ 1419339 w 1419339"/>
              <a:gd name="connsiteY4" fmla="*/ 0 h 157968"/>
              <a:gd name="connsiteX0" fmla="*/ 0 w 1419339"/>
              <a:gd name="connsiteY0" fmla="*/ 0 h 157968"/>
              <a:gd name="connsiteX1" fmla="*/ 438875 w 1419339"/>
              <a:gd name="connsiteY1" fmla="*/ 130740 h 157968"/>
              <a:gd name="connsiteX2" fmla="*/ 877749 w 1419339"/>
              <a:gd name="connsiteY2" fmla="*/ 149417 h 157968"/>
              <a:gd name="connsiteX3" fmla="*/ 1419339 w 1419339"/>
              <a:gd name="connsiteY3" fmla="*/ 0 h 157968"/>
              <a:gd name="connsiteX0" fmla="*/ 0 w 1456690"/>
              <a:gd name="connsiteY0" fmla="*/ 0 h 188910"/>
              <a:gd name="connsiteX1" fmla="*/ 476226 w 1456690"/>
              <a:gd name="connsiteY1" fmla="*/ 158755 h 188910"/>
              <a:gd name="connsiteX2" fmla="*/ 915100 w 1456690"/>
              <a:gd name="connsiteY2" fmla="*/ 177432 h 188910"/>
              <a:gd name="connsiteX3" fmla="*/ 1456690 w 1456690"/>
              <a:gd name="connsiteY3" fmla="*/ 28015 h 188910"/>
              <a:gd name="connsiteX0" fmla="*/ 0 w 1475366"/>
              <a:gd name="connsiteY0" fmla="*/ 18678 h 211033"/>
              <a:gd name="connsiteX1" fmla="*/ 476226 w 1475366"/>
              <a:gd name="connsiteY1" fmla="*/ 177433 h 211033"/>
              <a:gd name="connsiteX2" fmla="*/ 915100 w 1475366"/>
              <a:gd name="connsiteY2" fmla="*/ 196110 h 211033"/>
              <a:gd name="connsiteX3" fmla="*/ 1475366 w 1475366"/>
              <a:gd name="connsiteY3" fmla="*/ 0 h 211033"/>
              <a:gd name="connsiteX0" fmla="*/ 0 w 1475366"/>
              <a:gd name="connsiteY0" fmla="*/ 18678 h 211033"/>
              <a:gd name="connsiteX1" fmla="*/ 476226 w 1475366"/>
              <a:gd name="connsiteY1" fmla="*/ 177433 h 211033"/>
              <a:gd name="connsiteX2" fmla="*/ 971127 w 1475366"/>
              <a:gd name="connsiteY2" fmla="*/ 196110 h 211033"/>
              <a:gd name="connsiteX3" fmla="*/ 1475366 w 1475366"/>
              <a:gd name="connsiteY3" fmla="*/ 0 h 211033"/>
              <a:gd name="connsiteX0" fmla="*/ 0 w 1475366"/>
              <a:gd name="connsiteY0" fmla="*/ 18678 h 214822"/>
              <a:gd name="connsiteX1" fmla="*/ 429538 w 1475366"/>
              <a:gd name="connsiteY1" fmla="*/ 186771 h 214822"/>
              <a:gd name="connsiteX2" fmla="*/ 971127 w 1475366"/>
              <a:gd name="connsiteY2" fmla="*/ 196110 h 214822"/>
              <a:gd name="connsiteX3" fmla="*/ 1475366 w 1475366"/>
              <a:gd name="connsiteY3" fmla="*/ 0 h 2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66" h="214822">
                <a:moveTo>
                  <a:pt x="0" y="18678"/>
                </a:moveTo>
                <a:cubicBezTo>
                  <a:pt x="91432" y="45916"/>
                  <a:pt x="267684" y="157199"/>
                  <a:pt x="429538" y="186771"/>
                </a:cubicBezTo>
                <a:cubicBezTo>
                  <a:pt x="591392" y="216343"/>
                  <a:pt x="796822" y="227238"/>
                  <a:pt x="971127" y="196110"/>
                </a:cubicBezTo>
                <a:cubicBezTo>
                  <a:pt x="1145432" y="164982"/>
                  <a:pt x="1475366" y="0"/>
                  <a:pt x="1475366" y="0"/>
                </a:cubicBezTo>
              </a:path>
            </a:pathLst>
          </a:cu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28" name="TextBox 20"/>
          <p:cNvSpPr txBox="1">
            <a:spLocks noChangeArrowheads="1"/>
          </p:cNvSpPr>
          <p:nvPr/>
        </p:nvSpPr>
        <p:spPr bwMode="auto">
          <a:xfrm>
            <a:off x="4137025" y="2819400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66"/>
                </a:solidFill>
              </a:rPr>
              <a:t>???</a:t>
            </a:r>
          </a:p>
        </p:txBody>
      </p:sp>
      <p:sp>
        <p:nvSpPr>
          <p:cNvPr id="51229" name="TextBox 42"/>
          <p:cNvSpPr txBox="1">
            <a:spLocks noChangeArrowheads="1"/>
          </p:cNvSpPr>
          <p:nvPr/>
        </p:nvSpPr>
        <p:spPr bwMode="auto">
          <a:xfrm>
            <a:off x="2209800" y="1535113"/>
            <a:ext cx="128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store 5</a:t>
            </a:r>
            <a:r>
              <a:rPr lang="en-US" sz="1800"/>
              <a:t> </a:t>
            </a:r>
            <a:r>
              <a:rPr lang="en-US" sz="1800">
                <a:sym typeface="Wingdings" charset="0"/>
              </a:rPr>
              <a:t>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One Approach: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Update</a:t>
            </a:r>
            <a:r>
              <a:rPr lang="en-US">
                <a:latin typeface="Calibri" charset="0"/>
              </a:rPr>
              <a:t> Protocol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>
                <a:latin typeface="Calibri" charset="0"/>
              </a:rPr>
              <a:t>Basic idea</a:t>
            </a:r>
            <a:r>
              <a:rPr lang="en-US">
                <a:latin typeface="Calibri" charset="0"/>
              </a:rPr>
              <a:t>: upon a write,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propagate new value</a:t>
            </a:r>
            <a:r>
              <a:rPr lang="en-US">
                <a:latin typeface="Calibri" charset="0"/>
              </a:rPr>
              <a:t> to shared copies in peer caches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460E-DD45-B846-8F39-EA29DB9C1BC2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2230" name="Rectangle 425"/>
          <p:cNvSpPr>
            <a:spLocks noChangeArrowheads="1"/>
          </p:cNvSpPr>
          <p:nvPr/>
        </p:nvSpPr>
        <p:spPr bwMode="auto">
          <a:xfrm>
            <a:off x="1371600" y="1905000"/>
            <a:ext cx="6172200" cy="3429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404"/>
          <p:cNvSpPr>
            <a:spLocks noChangeArrowheads="1"/>
          </p:cNvSpPr>
          <p:nvPr/>
        </p:nvSpPr>
        <p:spPr bwMode="auto">
          <a:xfrm>
            <a:off x="1524000" y="2286000"/>
            <a:ext cx="2122488" cy="19050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413"/>
          <p:cNvSpPr>
            <a:spLocks noChangeArrowheads="1"/>
          </p:cNvSpPr>
          <p:nvPr/>
        </p:nvSpPr>
        <p:spPr bwMode="auto">
          <a:xfrm>
            <a:off x="5257800" y="2286000"/>
            <a:ext cx="2122488" cy="19050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16764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16764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2235" name="Text Box 405"/>
          <p:cNvSpPr txBox="1">
            <a:spLocks noChangeArrowheads="1"/>
          </p:cNvSpPr>
          <p:nvPr/>
        </p:nvSpPr>
        <p:spPr bwMode="auto">
          <a:xfrm>
            <a:off x="1447800" y="19050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0</a:t>
            </a:r>
          </a:p>
        </p:txBody>
      </p:sp>
      <p:sp>
        <p:nvSpPr>
          <p:cNvPr id="52236" name="Line 411"/>
          <p:cNvSpPr>
            <a:spLocks noChangeShapeType="1"/>
          </p:cNvSpPr>
          <p:nvPr/>
        </p:nvSpPr>
        <p:spPr bwMode="auto">
          <a:xfrm>
            <a:off x="59436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414"/>
          <p:cNvSpPr txBox="1">
            <a:spLocks noChangeArrowheads="1"/>
          </p:cNvSpPr>
          <p:nvPr/>
        </p:nvSpPr>
        <p:spPr bwMode="auto">
          <a:xfrm>
            <a:off x="5181600" y="1916113"/>
            <a:ext cx="79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3</a:t>
            </a:r>
          </a:p>
        </p:txBody>
      </p:sp>
      <p:sp>
        <p:nvSpPr>
          <p:cNvPr id="52238" name="Text Box 415"/>
          <p:cNvSpPr txBox="1">
            <a:spLocks noChangeArrowheads="1"/>
          </p:cNvSpPr>
          <p:nvPr/>
        </p:nvSpPr>
        <p:spPr bwMode="auto">
          <a:xfrm>
            <a:off x="4114800" y="3316288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52239" name="Line 417"/>
          <p:cNvSpPr>
            <a:spLocks noChangeShapeType="1"/>
          </p:cNvSpPr>
          <p:nvPr/>
        </p:nvSpPr>
        <p:spPr bwMode="auto">
          <a:xfrm>
            <a:off x="2590800" y="4114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Rectangle 419"/>
          <p:cNvSpPr>
            <a:spLocks noChangeArrowheads="1"/>
          </p:cNvSpPr>
          <p:nvPr/>
        </p:nvSpPr>
        <p:spPr bwMode="auto">
          <a:xfrm>
            <a:off x="2241550" y="4495800"/>
            <a:ext cx="4387850" cy="647700"/>
          </a:xfrm>
          <a:prstGeom prst="rect">
            <a:avLst/>
          </a:prstGeom>
          <a:solidFill>
            <a:srgbClr val="FFF2C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/>
              <a:t>L3</a:t>
            </a:r>
            <a:br>
              <a:rPr lang="en-US"/>
            </a:br>
            <a:endParaRPr lang="en-US"/>
          </a:p>
          <a:p>
            <a:pPr algn="ctr">
              <a:lnSpc>
                <a:spcPct val="80000"/>
              </a:lnSpc>
            </a:pPr>
            <a:endParaRPr lang="en-US"/>
          </a:p>
        </p:txBody>
      </p:sp>
      <p:sp>
        <p:nvSpPr>
          <p:cNvPr id="52241" name="Line 421"/>
          <p:cNvSpPr>
            <a:spLocks noChangeShapeType="1"/>
          </p:cNvSpPr>
          <p:nvPr/>
        </p:nvSpPr>
        <p:spPr bwMode="auto">
          <a:xfrm flipH="1">
            <a:off x="44958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97"/>
          <p:cNvSpPr>
            <a:spLocks noChangeArrowheads="1"/>
          </p:cNvSpPr>
          <p:nvPr/>
        </p:nvSpPr>
        <p:spPr bwMode="auto">
          <a:xfrm>
            <a:off x="54102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Rectangle 400"/>
          <p:cNvSpPr>
            <a:spLocks noChangeArrowheads="1"/>
          </p:cNvSpPr>
          <p:nvPr/>
        </p:nvSpPr>
        <p:spPr bwMode="auto">
          <a:xfrm>
            <a:off x="54102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2244" name="Line 417"/>
          <p:cNvSpPr>
            <a:spLocks noChangeShapeType="1"/>
          </p:cNvSpPr>
          <p:nvPr/>
        </p:nvSpPr>
        <p:spPr bwMode="auto">
          <a:xfrm>
            <a:off x="63246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5" name="Group 21"/>
          <p:cNvGrpSpPr>
            <a:grpSpLocks/>
          </p:cNvGrpSpPr>
          <p:nvPr/>
        </p:nvGrpSpPr>
        <p:grpSpPr bwMode="auto">
          <a:xfrm>
            <a:off x="3125788" y="4691063"/>
            <a:ext cx="684212" cy="338137"/>
            <a:chOff x="1918635" y="4572000"/>
            <a:chExt cx="683821" cy="338554"/>
          </a:xfrm>
        </p:grpSpPr>
        <p:sp>
          <p:nvSpPr>
            <p:cNvPr id="23" name="TextBox 22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52246" name="Line 411"/>
          <p:cNvSpPr>
            <a:spLocks noChangeShapeType="1"/>
          </p:cNvSpPr>
          <p:nvPr/>
        </p:nvSpPr>
        <p:spPr bwMode="auto">
          <a:xfrm>
            <a:off x="22860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7" name="Group 25"/>
          <p:cNvGrpSpPr>
            <a:grpSpLocks/>
          </p:cNvGrpSpPr>
          <p:nvPr/>
        </p:nvGrpSpPr>
        <p:grpSpPr bwMode="auto">
          <a:xfrm>
            <a:off x="1752600" y="3733800"/>
            <a:ext cx="684213" cy="338138"/>
            <a:chOff x="1918635" y="4572000"/>
            <a:chExt cx="683821" cy="338554"/>
          </a:xfrm>
        </p:grpSpPr>
        <p:sp>
          <p:nvSpPr>
            <p:cNvPr id="27" name="TextBox 26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2248" name="Group 28"/>
          <p:cNvGrpSpPr>
            <a:grpSpLocks/>
          </p:cNvGrpSpPr>
          <p:nvPr/>
        </p:nvGrpSpPr>
        <p:grpSpPr bwMode="auto">
          <a:xfrm>
            <a:off x="1752600" y="2709863"/>
            <a:ext cx="684213" cy="338137"/>
            <a:chOff x="1918635" y="4572000"/>
            <a:chExt cx="683821" cy="338554"/>
          </a:xfrm>
        </p:grpSpPr>
        <p:sp>
          <p:nvSpPr>
            <p:cNvPr id="30" name="TextBox 29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2249" name="Group 31"/>
          <p:cNvGrpSpPr>
            <a:grpSpLocks/>
          </p:cNvGrpSpPr>
          <p:nvPr/>
        </p:nvGrpSpPr>
        <p:grpSpPr bwMode="auto">
          <a:xfrm>
            <a:off x="5487988" y="3733800"/>
            <a:ext cx="684212" cy="338138"/>
            <a:chOff x="1918635" y="4572000"/>
            <a:chExt cx="683821" cy="338554"/>
          </a:xfrm>
        </p:grpSpPr>
        <p:sp>
          <p:nvSpPr>
            <p:cNvPr id="33" name="TextBox 32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2250" name="Group 34"/>
          <p:cNvGrpSpPr>
            <a:grpSpLocks/>
          </p:cNvGrpSpPr>
          <p:nvPr/>
        </p:nvGrpSpPr>
        <p:grpSpPr bwMode="auto">
          <a:xfrm>
            <a:off x="5487988" y="2709863"/>
            <a:ext cx="684212" cy="338137"/>
            <a:chOff x="1918635" y="4572000"/>
            <a:chExt cx="683821" cy="338554"/>
          </a:xfrm>
        </p:grpSpPr>
        <p:sp>
          <p:nvSpPr>
            <p:cNvPr id="36" name="TextBox 35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52251" name="TextBox 39"/>
          <p:cNvSpPr txBox="1">
            <a:spLocks noChangeArrowheads="1"/>
          </p:cNvSpPr>
          <p:nvPr/>
        </p:nvSpPr>
        <p:spPr bwMode="auto">
          <a:xfrm>
            <a:off x="2209800" y="1535113"/>
            <a:ext cx="128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store 5</a:t>
            </a:r>
            <a:r>
              <a:rPr lang="en-US" sz="1800"/>
              <a:t> </a:t>
            </a:r>
            <a:r>
              <a:rPr lang="en-US" sz="1800">
                <a:sym typeface="Wingdings" charset="0"/>
              </a:rPr>
              <a:t>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57400" y="2709863"/>
            <a:ext cx="790575" cy="338137"/>
          </a:xfrm>
          <a:prstGeom prst="rect">
            <a:avLst/>
          </a:prstGeom>
          <a:solidFill>
            <a:srgbClr val="F2DCD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17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</a:t>
            </a:r>
            <a:r>
              <a:rPr lang="en-US" sz="160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5</a:t>
            </a:r>
            <a:endParaRPr lang="en-US" sz="1600">
              <a:solidFill>
                <a:srgbClr val="FF0066"/>
              </a:solidFill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144713" y="2743200"/>
            <a:ext cx="228600" cy="228600"/>
            <a:chOff x="3429000" y="2667000"/>
            <a:chExt cx="228600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028825" y="3733800"/>
            <a:ext cx="790575" cy="338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116855" y="3767554"/>
            <a:ext cx="228600" cy="228600"/>
            <a:chOff x="3429000" y="2667000"/>
            <a:chExt cx="228600" cy="228600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7" name="Straight Connector 46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429000" y="4691063"/>
            <a:ext cx="790575" cy="338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516856" y="4724400"/>
            <a:ext cx="228600" cy="228600"/>
            <a:chOff x="3429000" y="2667000"/>
            <a:chExt cx="228600" cy="228600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51" name="Straight Connector 50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791200" y="2709863"/>
            <a:ext cx="790575" cy="338137"/>
          </a:xfrm>
          <a:prstGeom prst="rect">
            <a:avLst/>
          </a:prstGeom>
          <a:solidFill>
            <a:srgbClr val="F2DCD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17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</a:t>
            </a:r>
            <a:r>
              <a:rPr lang="en-US" sz="160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5</a:t>
            </a:r>
            <a:endParaRPr lang="en-US" sz="1600">
              <a:solidFill>
                <a:srgbClr val="FF0066"/>
              </a:solidFill>
            </a:endParaRP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5878513" y="2743200"/>
            <a:ext cx="228600" cy="228600"/>
            <a:chOff x="3429000" y="2667000"/>
            <a:chExt cx="228600" cy="228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791200" y="3733800"/>
            <a:ext cx="790575" cy="338138"/>
          </a:xfrm>
          <a:prstGeom prst="rect">
            <a:avLst/>
          </a:prstGeom>
          <a:solidFill>
            <a:srgbClr val="F2DCD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17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</a:t>
            </a:r>
            <a:r>
              <a:rPr lang="en-US" sz="160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5</a:t>
            </a:r>
            <a:endParaRPr lang="en-US" sz="1600">
              <a:solidFill>
                <a:srgbClr val="FF0066"/>
              </a:solidFill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5878513" y="3767138"/>
            <a:ext cx="228600" cy="228600"/>
            <a:chOff x="3429000" y="2667000"/>
            <a:chExt cx="228600" cy="2286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810000" y="2830513"/>
            <a:ext cx="1295400" cy="674687"/>
            <a:chOff x="3810000" y="2831068"/>
            <a:chExt cx="1295400" cy="674132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3810000" y="3200651"/>
              <a:ext cx="1295400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64" name="TextBox 54"/>
            <p:cNvSpPr txBox="1">
              <a:spLocks noChangeArrowheads="1"/>
            </p:cNvSpPr>
            <p:nvPr/>
          </p:nvSpPr>
          <p:spPr bwMode="auto">
            <a:xfrm>
              <a:off x="4159792" y="2831068"/>
              <a:ext cx="6408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66"/>
                  </a:solidFill>
                </a:rPr>
                <a:t>X = 5</a:t>
              </a:r>
              <a:endParaRPr lang="en-US" sz="1800">
                <a:solidFill>
                  <a:srgbClr val="FF0066"/>
                </a:solidFill>
                <a:sym typeface="Wingdings" charset="0"/>
              </a:endParaRPr>
            </a:p>
          </p:txBody>
        </p:sp>
        <p:sp>
          <p:nvSpPr>
            <p:cNvPr id="52265" name="TextBox 64"/>
            <p:cNvSpPr txBox="1">
              <a:spLocks noChangeArrowheads="1"/>
            </p:cNvSpPr>
            <p:nvPr/>
          </p:nvSpPr>
          <p:spPr bwMode="auto">
            <a:xfrm>
              <a:off x="4108487" y="3197423"/>
              <a:ext cx="743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1">
                  <a:solidFill>
                    <a:srgbClr val="0000FF"/>
                  </a:solidFill>
                </a:rPr>
                <a:t>update</a:t>
              </a:r>
              <a:endParaRPr lang="en-US" sz="1400" i="1">
                <a:solidFill>
                  <a:srgbClr val="0000FF"/>
                </a:solidFill>
                <a:sym typeface="Wingdings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9" grpId="0" animBg="1"/>
      <p:bldP spid="57" grpId="0" animBg="1"/>
      <p:bldP spid="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Another Approach: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Invalidate</a:t>
            </a:r>
            <a:r>
              <a:rPr lang="en-US">
                <a:latin typeface="Calibri" charset="0"/>
              </a:rPr>
              <a:t> Protocol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>
                <a:latin typeface="Calibri" charset="0"/>
              </a:rPr>
              <a:t>Basic idea</a:t>
            </a:r>
            <a:r>
              <a:rPr lang="en-US">
                <a:latin typeface="Calibri" charset="0"/>
              </a:rPr>
              <a:t>: to perform a write, first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delete any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shared copies</a:t>
            </a:r>
            <a:r>
              <a:rPr lang="en-US">
                <a:latin typeface="Calibri" charset="0"/>
              </a:rPr>
              <a:t> in peer caches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06AD5-296B-9C4C-A931-61CB70EAA99A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3254" name="Rectangle 425"/>
          <p:cNvSpPr>
            <a:spLocks noChangeArrowheads="1"/>
          </p:cNvSpPr>
          <p:nvPr/>
        </p:nvSpPr>
        <p:spPr bwMode="auto">
          <a:xfrm>
            <a:off x="1371600" y="1905000"/>
            <a:ext cx="6172200" cy="3429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404"/>
          <p:cNvSpPr>
            <a:spLocks noChangeArrowheads="1"/>
          </p:cNvSpPr>
          <p:nvPr/>
        </p:nvSpPr>
        <p:spPr bwMode="auto">
          <a:xfrm>
            <a:off x="1524000" y="2286000"/>
            <a:ext cx="2122488" cy="19050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Rectangle 413"/>
          <p:cNvSpPr>
            <a:spLocks noChangeArrowheads="1"/>
          </p:cNvSpPr>
          <p:nvPr/>
        </p:nvSpPr>
        <p:spPr bwMode="auto">
          <a:xfrm>
            <a:off x="5257800" y="2286000"/>
            <a:ext cx="2122488" cy="1905000"/>
          </a:xfrm>
          <a:prstGeom prst="rect">
            <a:avLst/>
          </a:prstGeom>
          <a:solidFill>
            <a:srgbClr val="F38BE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16764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400"/>
          <p:cNvSpPr>
            <a:spLocks noChangeArrowheads="1"/>
          </p:cNvSpPr>
          <p:nvPr/>
        </p:nvSpPr>
        <p:spPr bwMode="auto">
          <a:xfrm>
            <a:off x="16764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3259" name="Text Box 405"/>
          <p:cNvSpPr txBox="1">
            <a:spLocks noChangeArrowheads="1"/>
          </p:cNvSpPr>
          <p:nvPr/>
        </p:nvSpPr>
        <p:spPr bwMode="auto">
          <a:xfrm>
            <a:off x="1447800" y="19050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0</a:t>
            </a:r>
          </a:p>
        </p:txBody>
      </p:sp>
      <p:sp>
        <p:nvSpPr>
          <p:cNvPr id="53260" name="Line 411"/>
          <p:cNvSpPr>
            <a:spLocks noChangeShapeType="1"/>
          </p:cNvSpPr>
          <p:nvPr/>
        </p:nvSpPr>
        <p:spPr bwMode="auto">
          <a:xfrm>
            <a:off x="59436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414"/>
          <p:cNvSpPr txBox="1">
            <a:spLocks noChangeArrowheads="1"/>
          </p:cNvSpPr>
          <p:nvPr/>
        </p:nvSpPr>
        <p:spPr bwMode="auto">
          <a:xfrm>
            <a:off x="5181600" y="1916113"/>
            <a:ext cx="79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Core 3</a:t>
            </a:r>
          </a:p>
        </p:txBody>
      </p:sp>
      <p:sp>
        <p:nvSpPr>
          <p:cNvPr id="53262" name="Text Box 415"/>
          <p:cNvSpPr txBox="1">
            <a:spLocks noChangeArrowheads="1"/>
          </p:cNvSpPr>
          <p:nvPr/>
        </p:nvSpPr>
        <p:spPr bwMode="auto">
          <a:xfrm>
            <a:off x="4114800" y="3316288"/>
            <a:ext cx="72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…</a:t>
            </a:r>
          </a:p>
        </p:txBody>
      </p:sp>
      <p:sp>
        <p:nvSpPr>
          <p:cNvPr id="53263" name="Line 417"/>
          <p:cNvSpPr>
            <a:spLocks noChangeShapeType="1"/>
          </p:cNvSpPr>
          <p:nvPr/>
        </p:nvSpPr>
        <p:spPr bwMode="auto">
          <a:xfrm>
            <a:off x="2590800" y="4114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Rectangle 419"/>
          <p:cNvSpPr>
            <a:spLocks noChangeArrowheads="1"/>
          </p:cNvSpPr>
          <p:nvPr/>
        </p:nvSpPr>
        <p:spPr bwMode="auto">
          <a:xfrm>
            <a:off x="2241550" y="4495800"/>
            <a:ext cx="4387850" cy="647700"/>
          </a:xfrm>
          <a:prstGeom prst="rect">
            <a:avLst/>
          </a:prstGeom>
          <a:solidFill>
            <a:srgbClr val="FFF2C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/>
              <a:t>L3</a:t>
            </a:r>
            <a:br>
              <a:rPr lang="en-US"/>
            </a:br>
            <a:endParaRPr lang="en-US"/>
          </a:p>
          <a:p>
            <a:pPr algn="ctr">
              <a:lnSpc>
                <a:spcPct val="80000"/>
              </a:lnSpc>
            </a:pPr>
            <a:endParaRPr lang="en-US"/>
          </a:p>
        </p:txBody>
      </p:sp>
      <p:sp>
        <p:nvSpPr>
          <p:cNvPr id="53265" name="Line 421"/>
          <p:cNvSpPr>
            <a:spLocks noChangeShapeType="1"/>
          </p:cNvSpPr>
          <p:nvPr/>
        </p:nvSpPr>
        <p:spPr bwMode="auto">
          <a:xfrm flipH="1">
            <a:off x="4495800" y="5105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97"/>
          <p:cNvSpPr>
            <a:spLocks noChangeArrowheads="1"/>
          </p:cNvSpPr>
          <p:nvPr/>
        </p:nvSpPr>
        <p:spPr bwMode="auto">
          <a:xfrm>
            <a:off x="5410200" y="24384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Rectangle 400"/>
          <p:cNvSpPr>
            <a:spLocks noChangeArrowheads="1"/>
          </p:cNvSpPr>
          <p:nvPr/>
        </p:nvSpPr>
        <p:spPr bwMode="auto">
          <a:xfrm>
            <a:off x="5410200" y="3429000"/>
            <a:ext cx="1785938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L2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3268" name="Line 417"/>
          <p:cNvSpPr>
            <a:spLocks noChangeShapeType="1"/>
          </p:cNvSpPr>
          <p:nvPr/>
        </p:nvSpPr>
        <p:spPr bwMode="auto">
          <a:xfrm>
            <a:off x="63246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9" name="Group 21"/>
          <p:cNvGrpSpPr>
            <a:grpSpLocks/>
          </p:cNvGrpSpPr>
          <p:nvPr/>
        </p:nvGrpSpPr>
        <p:grpSpPr bwMode="auto">
          <a:xfrm>
            <a:off x="3125788" y="4691063"/>
            <a:ext cx="684212" cy="338137"/>
            <a:chOff x="1918635" y="4572000"/>
            <a:chExt cx="683821" cy="338554"/>
          </a:xfrm>
        </p:grpSpPr>
        <p:sp>
          <p:nvSpPr>
            <p:cNvPr id="23" name="TextBox 22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53270" name="Line 411"/>
          <p:cNvSpPr>
            <a:spLocks noChangeShapeType="1"/>
          </p:cNvSpPr>
          <p:nvPr/>
        </p:nvSpPr>
        <p:spPr bwMode="auto">
          <a:xfrm>
            <a:off x="2286000" y="31242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71" name="Group 25"/>
          <p:cNvGrpSpPr>
            <a:grpSpLocks/>
          </p:cNvGrpSpPr>
          <p:nvPr/>
        </p:nvGrpSpPr>
        <p:grpSpPr bwMode="auto">
          <a:xfrm>
            <a:off x="1752600" y="3733800"/>
            <a:ext cx="684213" cy="338138"/>
            <a:chOff x="1918635" y="4572000"/>
            <a:chExt cx="683821" cy="338554"/>
          </a:xfrm>
        </p:grpSpPr>
        <p:sp>
          <p:nvSpPr>
            <p:cNvPr id="27" name="TextBox 26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3272" name="Group 28"/>
          <p:cNvGrpSpPr>
            <a:grpSpLocks/>
          </p:cNvGrpSpPr>
          <p:nvPr/>
        </p:nvGrpSpPr>
        <p:grpSpPr bwMode="auto">
          <a:xfrm>
            <a:off x="1752600" y="2709863"/>
            <a:ext cx="684213" cy="338137"/>
            <a:chOff x="1918635" y="4572000"/>
            <a:chExt cx="683821" cy="338554"/>
          </a:xfrm>
        </p:grpSpPr>
        <p:sp>
          <p:nvSpPr>
            <p:cNvPr id="30" name="TextBox 29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3273" name="Group 31"/>
          <p:cNvGrpSpPr>
            <a:grpSpLocks/>
          </p:cNvGrpSpPr>
          <p:nvPr/>
        </p:nvGrpSpPr>
        <p:grpSpPr bwMode="auto">
          <a:xfrm>
            <a:off x="5487988" y="3733800"/>
            <a:ext cx="684212" cy="338138"/>
            <a:chOff x="1918635" y="4572000"/>
            <a:chExt cx="683821" cy="338554"/>
          </a:xfrm>
        </p:grpSpPr>
        <p:sp>
          <p:nvSpPr>
            <p:cNvPr id="33" name="TextBox 32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grpSp>
        <p:nvGrpSpPr>
          <p:cNvPr id="53274" name="Group 34"/>
          <p:cNvGrpSpPr>
            <a:grpSpLocks/>
          </p:cNvGrpSpPr>
          <p:nvPr/>
        </p:nvGrpSpPr>
        <p:grpSpPr bwMode="auto">
          <a:xfrm>
            <a:off x="5487988" y="2709863"/>
            <a:ext cx="684212" cy="338137"/>
            <a:chOff x="1918635" y="4572000"/>
            <a:chExt cx="683821" cy="338554"/>
          </a:xfrm>
        </p:grpSpPr>
        <p:sp>
          <p:nvSpPr>
            <p:cNvPr id="36" name="TextBox 35"/>
            <p:cNvSpPr txBox="1"/>
            <p:nvPr/>
          </p:nvSpPr>
          <p:spPr>
            <a:xfrm>
              <a:off x="1918635" y="4572000"/>
              <a:ext cx="291933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10568" y="4572000"/>
              <a:ext cx="391888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17</a:t>
              </a:r>
            </a:p>
          </p:txBody>
        </p:sp>
      </p:grpSp>
      <p:sp>
        <p:nvSpPr>
          <p:cNvPr id="53275" name="TextBox 39"/>
          <p:cNvSpPr txBox="1">
            <a:spLocks noChangeArrowheads="1"/>
          </p:cNvSpPr>
          <p:nvPr/>
        </p:nvSpPr>
        <p:spPr bwMode="auto">
          <a:xfrm>
            <a:off x="2209800" y="1535113"/>
            <a:ext cx="128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store 5</a:t>
            </a:r>
            <a:r>
              <a:rPr lang="en-US" sz="1800"/>
              <a:t> </a:t>
            </a:r>
            <a:r>
              <a:rPr lang="en-US" sz="1800">
                <a:sym typeface="Wingdings" charset="0"/>
              </a:rPr>
              <a:t> </a:t>
            </a:r>
            <a:r>
              <a:rPr lang="en-US" sz="1800">
                <a:solidFill>
                  <a:srgbClr val="FF0066"/>
                </a:solidFill>
                <a:sym typeface="Wingdings" charset="0"/>
              </a:rPr>
              <a:t>X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057400" y="2709863"/>
            <a:ext cx="790575" cy="338137"/>
          </a:xfrm>
          <a:prstGeom prst="rect">
            <a:avLst/>
          </a:prstGeom>
          <a:solidFill>
            <a:srgbClr val="F2DCD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FF"/>
                </a:solidFill>
              </a:rPr>
              <a:t>17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</a:t>
            </a:r>
            <a:r>
              <a:rPr lang="en-US" sz="1600">
                <a:solidFill>
                  <a:srgbClr val="0000FF"/>
                </a:solidFill>
                <a:sym typeface="Wingdings" charset="0"/>
              </a:rPr>
              <a:t> </a:t>
            </a:r>
            <a:r>
              <a:rPr lang="en-US" sz="1600">
                <a:solidFill>
                  <a:srgbClr val="FF0066"/>
                </a:solidFill>
                <a:sym typeface="Wingdings" charset="0"/>
              </a:rPr>
              <a:t>5</a:t>
            </a:r>
            <a:endParaRPr lang="en-US" sz="1600">
              <a:solidFill>
                <a:srgbClr val="FF0066"/>
              </a:solidFill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2144713" y="2743200"/>
            <a:ext cx="228600" cy="228600"/>
            <a:chOff x="3429000" y="2667000"/>
            <a:chExt cx="228600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2028825" y="3733800"/>
            <a:ext cx="790575" cy="338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116855" y="3767554"/>
            <a:ext cx="228600" cy="228600"/>
            <a:chOff x="3429000" y="2667000"/>
            <a:chExt cx="228600" cy="228600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7" name="Straight Connector 46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429000" y="4691063"/>
            <a:ext cx="790575" cy="338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17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lang="en-US" sz="1600" dirty="0">
                <a:solidFill>
                  <a:srgbClr val="FF0066"/>
                </a:solidFill>
                <a:latin typeface="+mn-lt"/>
                <a:ea typeface="+mn-ea"/>
                <a:cs typeface="+mn-cs"/>
                <a:sym typeface="Wingdings"/>
              </a:rPr>
              <a:t>5</a:t>
            </a:r>
            <a:endParaRPr lang="en-US" sz="16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516856" y="4724400"/>
            <a:ext cx="228600" cy="228600"/>
            <a:chOff x="3429000" y="2667000"/>
            <a:chExt cx="228600" cy="228600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51" name="Straight Connector 50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3810000" y="2830513"/>
            <a:ext cx="1295400" cy="674687"/>
            <a:chOff x="3810000" y="2831068"/>
            <a:chExt cx="1295400" cy="674132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3810000" y="3200651"/>
              <a:ext cx="1295400" cy="0"/>
            </a:xfrm>
            <a:prstGeom prst="straightConnector1">
              <a:avLst/>
            </a:prstGeom>
            <a:ln w="38100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300" name="TextBox 54"/>
            <p:cNvSpPr txBox="1">
              <a:spLocks noChangeArrowheads="1"/>
            </p:cNvSpPr>
            <p:nvPr/>
          </p:nvSpPr>
          <p:spPr bwMode="auto">
            <a:xfrm>
              <a:off x="3993433" y="2831068"/>
              <a:ext cx="9735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rgbClr val="FF0066"/>
                  </a:solidFill>
                </a:rPr>
                <a:t>Delete X</a:t>
              </a:r>
              <a:endParaRPr lang="en-US" sz="1800">
                <a:solidFill>
                  <a:srgbClr val="FF0066"/>
                </a:solidFill>
                <a:sym typeface="Wingdings" charset="0"/>
              </a:endParaRPr>
            </a:p>
          </p:txBody>
        </p:sp>
        <p:sp>
          <p:nvSpPr>
            <p:cNvPr id="53301" name="TextBox 64"/>
            <p:cNvSpPr txBox="1">
              <a:spLocks noChangeArrowheads="1"/>
            </p:cNvSpPr>
            <p:nvPr/>
          </p:nvSpPr>
          <p:spPr bwMode="auto">
            <a:xfrm>
              <a:off x="4006667" y="3197423"/>
              <a:ext cx="9470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1">
                  <a:solidFill>
                    <a:srgbClr val="0000FF"/>
                  </a:solidFill>
                </a:rPr>
                <a:t>invalidate</a:t>
              </a:r>
              <a:endParaRPr lang="en-US" sz="1400" i="1">
                <a:solidFill>
                  <a:srgbClr val="0000FF"/>
                </a:solidFill>
                <a:sym typeface="Wingdings" charset="0"/>
              </a:endParaRPr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5486400" y="2709863"/>
            <a:ext cx="685800" cy="338137"/>
            <a:chOff x="5486400" y="2709446"/>
            <a:chExt cx="685800" cy="338554"/>
          </a:xfrm>
        </p:grpSpPr>
        <p:grpSp>
          <p:nvGrpSpPr>
            <p:cNvPr id="53293" name="Group 66"/>
            <p:cNvGrpSpPr>
              <a:grpSpLocks/>
            </p:cNvGrpSpPr>
            <p:nvPr/>
          </p:nvGrpSpPr>
          <p:grpSpPr bwMode="auto">
            <a:xfrm>
              <a:off x="5486400" y="2709446"/>
              <a:ext cx="683821" cy="338554"/>
              <a:chOff x="1918635" y="4572000"/>
              <a:chExt cx="683821" cy="33855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918635" y="4572000"/>
                <a:ext cx="292100" cy="3385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F2DCDB"/>
                    </a:solidFill>
                    <a:latin typeface="+mn-lt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10735" y="4572000"/>
                <a:ext cx="392113" cy="3385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F2DCDB"/>
                    </a:solidFill>
                    <a:latin typeface="+mn-lt"/>
                    <a:ea typeface="+mn-ea"/>
                    <a:cs typeface="+mn-cs"/>
                  </a:rPr>
                  <a:t>17</a:t>
                </a:r>
              </a:p>
            </p:txBody>
          </p:sp>
        </p:grpSp>
        <p:grpSp>
          <p:nvGrpSpPr>
            <p:cNvPr id="53294" name="Group 61"/>
            <p:cNvGrpSpPr>
              <a:grpSpLocks/>
            </p:cNvGrpSpPr>
            <p:nvPr/>
          </p:nvGrpSpPr>
          <p:grpSpPr bwMode="auto">
            <a:xfrm>
              <a:off x="5486400" y="2743200"/>
              <a:ext cx="685800" cy="262354"/>
              <a:chOff x="3429000" y="2667000"/>
              <a:chExt cx="228600" cy="2286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3429000" y="2666673"/>
                <a:ext cx="228600" cy="228519"/>
              </a:xfrm>
              <a:prstGeom prst="line">
                <a:avLst/>
              </a:prstGeom>
              <a:ln w="34925"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3429000" y="2666673"/>
                <a:ext cx="228600" cy="228519"/>
              </a:xfrm>
              <a:prstGeom prst="line">
                <a:avLst/>
              </a:prstGeom>
              <a:ln w="34925"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486400" y="3733800"/>
            <a:ext cx="685800" cy="338138"/>
            <a:chOff x="5486400" y="3733800"/>
            <a:chExt cx="685800" cy="338554"/>
          </a:xfrm>
        </p:grpSpPr>
        <p:grpSp>
          <p:nvGrpSpPr>
            <p:cNvPr id="53287" name="Group 69"/>
            <p:cNvGrpSpPr>
              <a:grpSpLocks/>
            </p:cNvGrpSpPr>
            <p:nvPr/>
          </p:nvGrpSpPr>
          <p:grpSpPr bwMode="auto">
            <a:xfrm>
              <a:off x="5486400" y="3733800"/>
              <a:ext cx="683821" cy="338554"/>
              <a:chOff x="1918635" y="4572000"/>
              <a:chExt cx="683821" cy="338554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918635" y="4572000"/>
                <a:ext cx="292100" cy="3385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F2DCDB"/>
                    </a:solidFill>
                    <a:latin typeface="+mn-lt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210735" y="4572000"/>
                <a:ext cx="392113" cy="33855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mpd="sng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F2DCDB"/>
                    </a:solidFill>
                    <a:latin typeface="+mn-lt"/>
                    <a:ea typeface="+mn-ea"/>
                    <a:cs typeface="+mn-cs"/>
                  </a:rPr>
                  <a:t>17</a:t>
                </a:r>
              </a:p>
            </p:txBody>
          </p:sp>
        </p:grpSp>
        <p:grpSp>
          <p:nvGrpSpPr>
            <p:cNvPr id="53288" name="Group 72"/>
            <p:cNvGrpSpPr>
              <a:grpSpLocks/>
            </p:cNvGrpSpPr>
            <p:nvPr/>
          </p:nvGrpSpPr>
          <p:grpSpPr bwMode="auto">
            <a:xfrm>
              <a:off x="5486400" y="3776246"/>
              <a:ext cx="685800" cy="262354"/>
              <a:chOff x="3429000" y="2667000"/>
              <a:chExt cx="228600" cy="2286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3429000" y="2667409"/>
                <a:ext cx="228600" cy="228517"/>
              </a:xfrm>
              <a:prstGeom prst="line">
                <a:avLst/>
              </a:prstGeom>
              <a:ln w="34925"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3429000" y="2667409"/>
                <a:ext cx="228600" cy="228517"/>
              </a:xfrm>
              <a:prstGeom prst="line">
                <a:avLst/>
              </a:prstGeom>
              <a:ln w="34925">
                <a:solidFill>
                  <a:srgbClr val="FF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172200" y="2709863"/>
            <a:ext cx="736600" cy="338137"/>
          </a:xfrm>
          <a:prstGeom prst="rect">
            <a:avLst/>
          </a:prstGeom>
          <a:solidFill>
            <a:srgbClr val="F2DCD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66"/>
                </a:solidFill>
              </a:rPr>
              <a:t>Invalid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172200" y="3733800"/>
            <a:ext cx="736600" cy="338138"/>
          </a:xfrm>
          <a:prstGeom prst="rect">
            <a:avLst/>
          </a:prstGeom>
          <a:solidFill>
            <a:srgbClr val="F2DCDB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66"/>
                </a:solidFill>
              </a:rPr>
              <a:t>Invalid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9" grpId="0" animBg="1"/>
      <p:bldP spid="76" grpId="0" animBg="1"/>
      <p:bldP spid="76" grpId="1" animBg="1"/>
      <p:bldP spid="77" grpId="0" animBg="1"/>
      <p:bldP spid="7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Update vs. Invalidate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When is one approach better than the other?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>
                <a:ea typeface="+mn-ea"/>
              </a:rPr>
              <a:t>(hint: the answer depends upon program behavior)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i="1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ea typeface="+mn-ea"/>
                <a:cs typeface="+mn-cs"/>
              </a:rPr>
              <a:t>Key question: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I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s </a:t>
            </a:r>
            <a:r>
              <a:rPr lang="en-US" dirty="0">
                <a:solidFill>
                  <a:srgbClr val="0000FF"/>
                </a:solidFill>
                <a:ea typeface="+mn-ea"/>
              </a:rPr>
              <a:t>a block written by one processor read by others before it is rewritten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solidFill>
                <a:srgbClr val="0000FF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</a:rPr>
              <a:t>if so</a:t>
            </a:r>
            <a:r>
              <a:rPr lang="en-US" dirty="0" smtClean="0">
                <a:ea typeface="+mn-ea"/>
              </a:rPr>
              <a:t>, then </a:t>
            </a:r>
            <a:r>
              <a:rPr lang="en-US" dirty="0" smtClean="0">
                <a:solidFill>
                  <a:srgbClr val="FF0066"/>
                </a:solidFill>
                <a:ea typeface="+mn-ea"/>
              </a:rPr>
              <a:t>update</a:t>
            </a:r>
            <a:r>
              <a:rPr lang="en-US" dirty="0" smtClean="0">
                <a:ea typeface="+mn-ea"/>
              </a:rPr>
              <a:t> may win: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readers that already had copies will not suffer cache misses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FF"/>
                </a:solidFill>
                <a:ea typeface="+mn-ea"/>
              </a:rPr>
              <a:t>i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f not</a:t>
            </a:r>
            <a:r>
              <a:rPr lang="en-US" dirty="0" smtClean="0">
                <a:ea typeface="+mn-ea"/>
              </a:rPr>
              <a:t>, then </a:t>
            </a:r>
            <a:r>
              <a:rPr lang="en-US" dirty="0" smtClean="0">
                <a:solidFill>
                  <a:srgbClr val="FF0066"/>
                </a:solidFill>
                <a:ea typeface="+mn-ea"/>
              </a:rPr>
              <a:t>invalidate</a:t>
            </a:r>
            <a:r>
              <a:rPr lang="en-US" dirty="0" smtClean="0">
                <a:ea typeface="+mn-ea"/>
              </a:rPr>
              <a:t> wins: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avoids useless updates</a:t>
            </a:r>
            <a:r>
              <a:rPr lang="en-US" dirty="0">
                <a:ea typeface="+mn-ea"/>
              </a:rPr>
              <a:t> </a:t>
            </a:r>
            <a:r>
              <a:rPr lang="en-US" dirty="0" smtClean="0">
                <a:ea typeface="+mn-ea"/>
              </a:rPr>
              <a:t>(including to dead copies)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Which one is used in practice?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FF0066"/>
                </a:solidFill>
                <a:ea typeface="+mn-ea"/>
              </a:rPr>
              <a:t>invalidate</a:t>
            </a:r>
            <a:r>
              <a:rPr lang="en-US" dirty="0" smtClean="0">
                <a:ea typeface="+mn-ea"/>
              </a:rPr>
              <a:t> (due to hardware complexities of update)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although some machines have supported both (configurable per-page by the OS)</a:t>
            </a:r>
            <a:endParaRPr lang="en-US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565B6-0588-5D43-88FD-C0CA4DD5CBAC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Invalidation-Based Cache Coherence Works (Short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Cache tags contain additional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coherence state</a:t>
            </a:r>
            <a:r>
              <a:rPr lang="en-US">
                <a:latin typeface="Calibri" charset="0"/>
              </a:rPr>
              <a:t> (“</a:t>
            </a:r>
            <a:r>
              <a:rPr lang="en-US" altLang="ja-JP">
                <a:solidFill>
                  <a:srgbClr val="FF0000"/>
                </a:solidFill>
                <a:latin typeface="Calibri" charset="0"/>
              </a:rPr>
              <a:t>MESI</a:t>
            </a:r>
            <a:r>
              <a:rPr 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example below):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Invalid</a:t>
            </a:r>
            <a:r>
              <a:rPr lang="en-US">
                <a:latin typeface="Calibri" charset="0"/>
              </a:rPr>
              <a:t>:</a:t>
            </a:r>
          </a:p>
          <a:p>
            <a:pPr lvl="2" eaLnBrk="1" hangingPunct="1"/>
            <a:r>
              <a:rPr lang="en-US">
                <a:latin typeface="Calibri" charset="0"/>
              </a:rPr>
              <a:t>nothing here (often as the result of receiving an invalidation message)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Shared (Clean)</a:t>
            </a:r>
            <a:r>
              <a:rPr lang="en-US">
                <a:latin typeface="Calibri" charset="0"/>
              </a:rPr>
              <a:t>:</a:t>
            </a:r>
          </a:p>
          <a:p>
            <a:pPr lvl="2" eaLnBrk="1" hangingPunct="1"/>
            <a:r>
              <a:rPr lang="en-US">
                <a:latin typeface="Calibri" charset="0"/>
              </a:rPr>
              <a:t>matches the value in memory;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other processors may have shared copies</a:t>
            </a:r>
            <a:r>
              <a:rPr lang="en-US">
                <a:latin typeface="Calibri" charset="0"/>
              </a:rPr>
              <a:t> also</a:t>
            </a:r>
          </a:p>
          <a:p>
            <a:pPr lvl="2" eaLnBrk="1" hangingPunct="1"/>
            <a:r>
              <a:rPr lang="en-US">
                <a:latin typeface="Calibri" charset="0"/>
              </a:rPr>
              <a:t>I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can read</a:t>
            </a:r>
            <a:r>
              <a:rPr lang="en-US">
                <a:latin typeface="Calibri" charset="0"/>
              </a:rPr>
              <a:t> this, but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cannot write it until I get an exclusive/modified copy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Exclusive (Clean)</a:t>
            </a:r>
            <a:r>
              <a:rPr lang="en-US">
                <a:latin typeface="Calibri" charset="0"/>
              </a:rPr>
              <a:t>: </a:t>
            </a:r>
          </a:p>
          <a:p>
            <a:pPr lvl="2" eaLnBrk="1" hangingPunct="1"/>
            <a:r>
              <a:rPr lang="en-US">
                <a:latin typeface="Calibri" charset="0"/>
              </a:rPr>
              <a:t>matches the value in memory;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 have the only copy</a:t>
            </a:r>
          </a:p>
          <a:p>
            <a:pPr lvl="2" eaLnBrk="1" hangingPunct="1"/>
            <a:r>
              <a:rPr lang="en-US">
                <a:latin typeface="Calibri" charset="0"/>
              </a:rPr>
              <a:t>I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can read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or write</a:t>
            </a:r>
            <a:r>
              <a:rPr lang="en-US">
                <a:latin typeface="Calibri" charset="0"/>
              </a:rPr>
              <a:t> this (a write causes a transition to the Modified state)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Modified (aka Dirty):</a:t>
            </a:r>
            <a:endParaRPr lang="en-US">
              <a:latin typeface="Calibri" charset="0"/>
            </a:endParaRPr>
          </a:p>
          <a:p>
            <a:pPr lvl="2" eaLnBrk="1" hangingPunct="1"/>
            <a:r>
              <a:rPr lang="en-US">
                <a:latin typeface="Calibri" charset="0"/>
              </a:rPr>
              <a:t>has been modified, and does not match memory;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I have the only copy</a:t>
            </a:r>
          </a:p>
          <a:p>
            <a:pPr lvl="2" eaLnBrk="1" hangingPunct="1"/>
            <a:r>
              <a:rPr lang="en-US">
                <a:latin typeface="Calibri" charset="0"/>
              </a:rPr>
              <a:t>I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can read or write</a:t>
            </a:r>
            <a:r>
              <a:rPr lang="en-US">
                <a:latin typeface="Calibri" charset="0"/>
              </a:rPr>
              <a:t> this; I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must supply the block</a:t>
            </a:r>
            <a:r>
              <a:rPr lang="en-US">
                <a:latin typeface="Calibri" charset="0"/>
              </a:rPr>
              <a:t> if another processor wants to read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The hardware keeps track of this automatically</a:t>
            </a:r>
          </a:p>
          <a:p>
            <a:pPr lvl="1" eaLnBrk="1" hangingPunct="1"/>
            <a:r>
              <a:rPr lang="en-US">
                <a:latin typeface="Calibri" charset="0"/>
              </a:rPr>
              <a:t>using either broadcast (if interconnect is a bus) or a directory of sharers</a:t>
            </a:r>
          </a:p>
          <a:p>
            <a:pPr lvl="2"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AC288-EC77-664D-A5D0-41EA1A81071C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96200" y="1066800"/>
            <a:ext cx="1371600" cy="1298575"/>
            <a:chOff x="7696200" y="1066800"/>
            <a:chExt cx="1371600" cy="1298377"/>
          </a:xfrm>
        </p:grpSpPr>
        <p:pic>
          <p:nvPicPr>
            <p:cNvPr id="55303" name="Picture 6" descr="lionel-messi-goal-wc-1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066800"/>
              <a:ext cx="1371600" cy="102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TextBox 7"/>
            <p:cNvSpPr txBox="1">
              <a:spLocks noChangeArrowheads="1"/>
            </p:cNvSpPr>
            <p:nvPr/>
          </p:nvSpPr>
          <p:spPr bwMode="auto">
            <a:xfrm>
              <a:off x="7775402" y="2057400"/>
              <a:ext cx="12161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1"/>
                <a:t>(Not “</a:t>
              </a:r>
              <a:r>
                <a:rPr lang="en-US" altLang="ja-JP" sz="1400" i="1"/>
                <a:t>Messi</a:t>
              </a:r>
              <a:r>
                <a:rPr lang="en-US" sz="1400" i="1"/>
                <a:t>”</a:t>
              </a:r>
              <a:r>
                <a:rPr lang="en-US" altLang="ja-JP" sz="1400" i="1"/>
                <a:t>)</a:t>
              </a:r>
              <a:endParaRPr lang="en-US" sz="1400" i="1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Performance Impact of Invalidation-Based Cache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Invalidations result in a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new source of cache misses!</a:t>
            </a:r>
          </a:p>
          <a:p>
            <a:pPr eaLnBrk="1" hangingPunct="1"/>
            <a:endParaRPr lang="en-US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Recall that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uniprocessor</a:t>
            </a:r>
            <a:r>
              <a:rPr lang="en-US">
                <a:latin typeface="Calibri" charset="0"/>
              </a:rPr>
              <a:t> cache misses can be categorized as:</a:t>
            </a:r>
          </a:p>
          <a:p>
            <a:pPr lvl="1" eaLnBrk="1" hangingPunct="1"/>
            <a:r>
              <a:rPr lang="en-US">
                <a:latin typeface="Calibri" charset="0"/>
              </a:rPr>
              <a:t>(i)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cold/compulsory</a:t>
            </a:r>
            <a:r>
              <a:rPr lang="en-US">
                <a:latin typeface="Calibri" charset="0"/>
              </a:rPr>
              <a:t> misses, (ii)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capacity </a:t>
            </a:r>
            <a:r>
              <a:rPr lang="en-US">
                <a:latin typeface="Calibri" charset="0"/>
              </a:rPr>
              <a:t>misses, (iii)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conflict</a:t>
            </a:r>
            <a:r>
              <a:rPr lang="en-US">
                <a:latin typeface="Calibri" charset="0"/>
              </a:rPr>
              <a:t> misses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Due to the sharing of data,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parallel</a:t>
            </a:r>
            <a:r>
              <a:rPr lang="en-US">
                <a:latin typeface="Calibri" charset="0"/>
              </a:rPr>
              <a:t> machines also have misses due to:</a:t>
            </a:r>
          </a:p>
          <a:p>
            <a:pPr lvl="1" eaLnBrk="1" hangingPunct="1"/>
            <a:r>
              <a:rPr lang="en-US">
                <a:latin typeface="Calibri" charset="0"/>
              </a:rPr>
              <a:t>(iv)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true sharing</a:t>
            </a:r>
            <a:r>
              <a:rPr lang="en-US">
                <a:latin typeface="Calibri" charset="0"/>
              </a:rPr>
              <a:t> misses</a:t>
            </a:r>
          </a:p>
          <a:p>
            <a:pPr lvl="2" eaLnBrk="1" hangingPunct="1"/>
            <a:r>
              <a:rPr lang="en-US">
                <a:latin typeface="Calibri" charset="0"/>
              </a:rPr>
              <a:t>e.g.,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Core A</a:t>
            </a:r>
            <a:r>
              <a:rPr lang="en-US">
                <a:latin typeface="Calibri" charset="0"/>
              </a:rPr>
              <a:t> reads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X</a:t>
            </a:r>
            <a:r>
              <a:rPr lang="en-US">
                <a:latin typeface="Calibri" charset="0"/>
              </a:rPr>
              <a:t> </a:t>
            </a:r>
            <a:r>
              <a:rPr lang="en-US">
                <a:latin typeface="Calibri" charset="0"/>
                <a:sym typeface="Wingdings" charset="0"/>
              </a:rPr>
              <a:t> </a:t>
            </a:r>
            <a:r>
              <a:rPr lang="en-US">
                <a:solidFill>
                  <a:srgbClr val="008000"/>
                </a:solidFill>
                <a:latin typeface="Calibri" charset="0"/>
                <a:sym typeface="Wingdings" charset="0"/>
              </a:rPr>
              <a:t>Core B</a:t>
            </a:r>
            <a:r>
              <a:rPr lang="en-US">
                <a:latin typeface="Calibri" charset="0"/>
                <a:sym typeface="Wingdings" charset="0"/>
              </a:rPr>
              <a:t> writes 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X</a:t>
            </a:r>
            <a:r>
              <a:rPr lang="en-US">
                <a:latin typeface="Calibri" charset="0"/>
                <a:sym typeface="Wingdings" charset="0"/>
              </a:rPr>
              <a:t>  </a:t>
            </a:r>
            <a:r>
              <a:rPr lang="en-US">
                <a:solidFill>
                  <a:srgbClr val="0000FF"/>
                </a:solidFill>
                <a:latin typeface="Calibri" charset="0"/>
                <a:sym typeface="Wingdings" charset="0"/>
              </a:rPr>
              <a:t>Core A</a:t>
            </a:r>
            <a:r>
              <a:rPr lang="en-US">
                <a:latin typeface="Calibri" charset="0"/>
                <a:sym typeface="Wingdings" charset="0"/>
              </a:rPr>
              <a:t> reads 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X </a:t>
            </a:r>
            <a:r>
              <a:rPr lang="en-US">
                <a:latin typeface="Calibri" charset="0"/>
                <a:sym typeface="Wingdings" charset="0"/>
              </a:rPr>
              <a:t>again (cache 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miss</a:t>
            </a:r>
            <a:r>
              <a:rPr lang="en-US">
                <a:latin typeface="Calibri" charset="0"/>
                <a:sym typeface="Wingdings" charset="0"/>
              </a:rPr>
              <a:t>)</a:t>
            </a:r>
          </a:p>
          <a:p>
            <a:pPr lvl="3" eaLnBrk="1" hangingPunct="1"/>
            <a:r>
              <a:rPr lang="en-US">
                <a:latin typeface="Calibri" charset="0"/>
                <a:sym typeface="Wingdings" charset="0"/>
              </a:rPr>
              <a:t>nothing surprising here; this is true communication</a:t>
            </a:r>
            <a:endParaRPr lang="en-US"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(v)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false sharing</a:t>
            </a:r>
            <a:r>
              <a:rPr lang="en-US">
                <a:latin typeface="Calibri" charset="0"/>
              </a:rPr>
              <a:t> misses</a:t>
            </a:r>
          </a:p>
          <a:p>
            <a:pPr lvl="2" eaLnBrk="1" hangingPunct="1"/>
            <a:r>
              <a:rPr lang="en-US">
                <a:latin typeface="Calibri" charset="0"/>
              </a:rPr>
              <a:t>e.g.,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Core A</a:t>
            </a:r>
            <a:r>
              <a:rPr lang="en-US">
                <a:latin typeface="Calibri" charset="0"/>
              </a:rPr>
              <a:t> reads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X</a:t>
            </a:r>
            <a:r>
              <a:rPr lang="en-US">
                <a:latin typeface="Calibri" charset="0"/>
              </a:rPr>
              <a:t> </a:t>
            </a:r>
            <a:r>
              <a:rPr lang="en-US">
                <a:latin typeface="Calibri" charset="0"/>
                <a:sym typeface="Wingdings" charset="0"/>
              </a:rPr>
              <a:t> </a:t>
            </a:r>
            <a:r>
              <a:rPr lang="en-US">
                <a:solidFill>
                  <a:srgbClr val="008000"/>
                </a:solidFill>
                <a:latin typeface="Calibri" charset="0"/>
                <a:sym typeface="Wingdings" charset="0"/>
              </a:rPr>
              <a:t>Core B</a:t>
            </a:r>
            <a:r>
              <a:rPr lang="en-US">
                <a:latin typeface="Calibri" charset="0"/>
                <a:sym typeface="Wingdings" charset="0"/>
              </a:rPr>
              <a:t> writes </a:t>
            </a:r>
            <a:r>
              <a:rPr lang="en-US" b="1" u="sng">
                <a:solidFill>
                  <a:srgbClr val="660066"/>
                </a:solidFill>
                <a:latin typeface="Calibri" charset="0"/>
                <a:sym typeface="Wingdings" charset="0"/>
              </a:rPr>
              <a:t>Y</a:t>
            </a:r>
            <a:r>
              <a:rPr lang="en-US">
                <a:latin typeface="Calibri" charset="0"/>
                <a:sym typeface="Wingdings" charset="0"/>
              </a:rPr>
              <a:t>  </a:t>
            </a:r>
            <a:r>
              <a:rPr lang="en-US">
                <a:solidFill>
                  <a:srgbClr val="0000FF"/>
                </a:solidFill>
                <a:latin typeface="Calibri" charset="0"/>
                <a:sym typeface="Wingdings" charset="0"/>
              </a:rPr>
              <a:t>Core A</a:t>
            </a:r>
            <a:r>
              <a:rPr lang="en-US">
                <a:latin typeface="Calibri" charset="0"/>
                <a:sym typeface="Wingdings" charset="0"/>
              </a:rPr>
              <a:t> reads 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X </a:t>
            </a:r>
            <a:r>
              <a:rPr lang="en-US">
                <a:latin typeface="Calibri" charset="0"/>
                <a:sym typeface="Wingdings" charset="0"/>
              </a:rPr>
              <a:t>again (cache 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miss</a:t>
            </a:r>
            <a:r>
              <a:rPr lang="en-US">
                <a:latin typeface="Calibri" charset="0"/>
                <a:sym typeface="Wingdings" charset="0"/>
              </a:rPr>
              <a:t>)</a:t>
            </a:r>
          </a:p>
          <a:p>
            <a:pPr lvl="3" eaLnBrk="1" hangingPunct="1"/>
            <a:r>
              <a:rPr lang="en-US">
                <a:latin typeface="Calibri" charset="0"/>
                <a:sym typeface="Wingdings" charset="0"/>
              </a:rPr>
              <a:t>What???</a:t>
            </a:r>
          </a:p>
          <a:p>
            <a:pPr lvl="3" eaLnBrk="1" hangingPunct="1"/>
            <a:r>
              <a:rPr lang="en-US">
                <a:latin typeface="Calibri" charset="0"/>
                <a:sym typeface="Wingdings" charset="0"/>
              </a:rPr>
              <a:t>where X and Y unfortunately fell within the same cache block</a:t>
            </a:r>
            <a:endParaRPr lang="en-US">
              <a:latin typeface="Calibri" charset="0"/>
            </a:endParaRPr>
          </a:p>
          <a:p>
            <a:pPr lvl="2"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81F1B-2073-B74E-9217-C1CEF9ED0367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Beware of False Sharing!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24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It can result in a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devastating ping-pong effect</a:t>
            </a:r>
            <a:r>
              <a:rPr lang="en-US">
                <a:latin typeface="Calibri" charset="0"/>
              </a:rPr>
              <a:t> with a very high miss rate</a:t>
            </a:r>
          </a:p>
          <a:p>
            <a:pPr lvl="1" eaLnBrk="1" hangingPunct="1"/>
            <a:r>
              <a:rPr lang="en-US">
                <a:latin typeface="Calibri" charset="0"/>
              </a:rPr>
              <a:t>plus wasted communication bandwidth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Pay attention to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data layout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:</a:t>
            </a:r>
          </a:p>
          <a:p>
            <a:pPr lvl="1" eaLnBrk="1" hangingPunct="1"/>
            <a:r>
              <a:rPr lang="en-US">
                <a:latin typeface="Calibri" charset="0"/>
              </a:rPr>
              <a:t>the threads above appear to be working independently, but they are not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BFF7-045D-0445-9E77-EA8A106B7AD6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295400"/>
            <a:ext cx="212407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while (TRUE)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b="1" dirty="0">
                <a:latin typeface="Courier New"/>
                <a:ea typeface="+mn-ea"/>
                <a:cs typeface="Courier New"/>
              </a:rPr>
              <a:t> +=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57351" name="Rectangle 404"/>
          <p:cNvSpPr>
            <a:spLocks noChangeArrowheads="1"/>
          </p:cNvSpPr>
          <p:nvPr/>
        </p:nvSpPr>
        <p:spPr bwMode="auto">
          <a:xfrm>
            <a:off x="1524000" y="2971800"/>
            <a:ext cx="2122488" cy="1219200"/>
          </a:xfrm>
          <a:prstGeom prst="rect">
            <a:avLst/>
          </a:prstGeom>
          <a:solidFill>
            <a:srgbClr val="FFF2C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413"/>
          <p:cNvSpPr>
            <a:spLocks noChangeArrowheads="1"/>
          </p:cNvSpPr>
          <p:nvPr/>
        </p:nvSpPr>
        <p:spPr bwMode="auto">
          <a:xfrm>
            <a:off x="5257800" y="2971800"/>
            <a:ext cx="2122488" cy="1219200"/>
          </a:xfrm>
          <a:prstGeom prst="rect">
            <a:avLst/>
          </a:prstGeom>
          <a:solidFill>
            <a:srgbClr val="FFF2C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1676400" y="31242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7354" name="Text Box 405"/>
          <p:cNvSpPr txBox="1">
            <a:spLocks noChangeArrowheads="1"/>
          </p:cNvSpPr>
          <p:nvPr/>
        </p:nvSpPr>
        <p:spPr bwMode="auto">
          <a:xfrm>
            <a:off x="1447800" y="25908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Core 0</a:t>
            </a:r>
          </a:p>
        </p:txBody>
      </p:sp>
      <p:sp>
        <p:nvSpPr>
          <p:cNvPr id="57355" name="Line 411"/>
          <p:cNvSpPr>
            <a:spLocks noChangeShapeType="1"/>
          </p:cNvSpPr>
          <p:nvPr/>
        </p:nvSpPr>
        <p:spPr bwMode="auto">
          <a:xfrm>
            <a:off x="5943600" y="38100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Text Box 414"/>
          <p:cNvSpPr txBox="1">
            <a:spLocks noChangeArrowheads="1"/>
          </p:cNvSpPr>
          <p:nvPr/>
        </p:nvSpPr>
        <p:spPr bwMode="auto">
          <a:xfrm>
            <a:off x="5181600" y="2601913"/>
            <a:ext cx="79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Core 1</a:t>
            </a:r>
          </a:p>
        </p:txBody>
      </p:sp>
      <p:sp>
        <p:nvSpPr>
          <p:cNvPr id="17" name="Rectangle 397"/>
          <p:cNvSpPr>
            <a:spLocks noChangeArrowheads="1"/>
          </p:cNvSpPr>
          <p:nvPr/>
        </p:nvSpPr>
        <p:spPr bwMode="auto">
          <a:xfrm>
            <a:off x="5410200" y="31242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7358" name="Line 411"/>
          <p:cNvSpPr>
            <a:spLocks noChangeShapeType="1"/>
          </p:cNvSpPr>
          <p:nvPr/>
        </p:nvSpPr>
        <p:spPr bwMode="auto">
          <a:xfrm>
            <a:off x="2286000" y="38100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67325" y="1295400"/>
            <a:ext cx="212407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while (TRUE)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Y </a:t>
            </a:r>
            <a:r>
              <a:rPr lang="en-US" b="1" dirty="0">
                <a:latin typeface="Courier New"/>
                <a:ea typeface="+mn-ea"/>
                <a:cs typeface="Courier New"/>
              </a:rPr>
              <a:t>+=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grpSp>
        <p:nvGrpSpPr>
          <p:cNvPr id="57360" name="Group 44"/>
          <p:cNvGrpSpPr>
            <a:grpSpLocks/>
          </p:cNvGrpSpPr>
          <p:nvPr/>
        </p:nvGrpSpPr>
        <p:grpSpPr bwMode="auto">
          <a:xfrm>
            <a:off x="5492750" y="3395663"/>
            <a:ext cx="1212850" cy="338137"/>
            <a:chOff x="5576235" y="4385846"/>
            <a:chExt cx="1213461" cy="338554"/>
          </a:xfrm>
        </p:grpSpPr>
        <p:sp>
          <p:nvSpPr>
            <p:cNvPr id="46" name="TextBox 45"/>
            <p:cNvSpPr txBox="1"/>
            <p:nvPr/>
          </p:nvSpPr>
          <p:spPr>
            <a:xfrm>
              <a:off x="5576235" y="4385846"/>
              <a:ext cx="300189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66894" y="4385846"/>
              <a:ext cx="32719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71848" y="4385846"/>
              <a:ext cx="312895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64095" y="4385846"/>
              <a:ext cx="325601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57361" name="Group 49"/>
          <p:cNvGrpSpPr>
            <a:grpSpLocks/>
          </p:cNvGrpSpPr>
          <p:nvPr/>
        </p:nvGrpSpPr>
        <p:grpSpPr bwMode="auto">
          <a:xfrm>
            <a:off x="1752600" y="3395663"/>
            <a:ext cx="1212850" cy="338137"/>
            <a:chOff x="5576235" y="4385846"/>
            <a:chExt cx="1213461" cy="338554"/>
          </a:xfrm>
        </p:grpSpPr>
        <p:sp>
          <p:nvSpPr>
            <p:cNvPr id="51" name="TextBox 50"/>
            <p:cNvSpPr txBox="1"/>
            <p:nvPr/>
          </p:nvSpPr>
          <p:spPr>
            <a:xfrm>
              <a:off x="5576235" y="4385846"/>
              <a:ext cx="300189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6894" y="4385846"/>
              <a:ext cx="32719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71848" y="4385846"/>
              <a:ext cx="312895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64095" y="4385846"/>
              <a:ext cx="325601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733800" y="3124200"/>
            <a:ext cx="1447800" cy="1143000"/>
            <a:chOff x="3733800" y="3124200"/>
            <a:chExt cx="1447800" cy="11430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3733800" y="31242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3733800" y="32766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733800" y="34290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3733800" y="35814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733800" y="37338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3733800" y="38862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733800" y="40386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733800" y="4191000"/>
              <a:ext cx="1447800" cy="762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5486400" y="3429000"/>
            <a:ext cx="1143000" cy="261938"/>
            <a:chOff x="3429000" y="2667000"/>
            <a:chExt cx="228600" cy="2286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891939" y="1337846"/>
            <a:ext cx="1213461" cy="338554"/>
            <a:chOff x="5576235" y="4385846"/>
            <a:chExt cx="1213461" cy="3385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TextBox 71"/>
            <p:cNvSpPr txBox="1"/>
            <p:nvPr/>
          </p:nvSpPr>
          <p:spPr>
            <a:xfrm>
              <a:off x="5576235" y="4385846"/>
              <a:ext cx="300082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7400" y="4385846"/>
              <a:ext cx="326331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72200" y="4385846"/>
              <a:ext cx="312906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63365" y="4385846"/>
              <a:ext cx="326331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752600" y="3429000"/>
            <a:ext cx="1143000" cy="261938"/>
            <a:chOff x="3429000" y="2667000"/>
            <a:chExt cx="228600" cy="22860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3429000" y="2667000"/>
              <a:ext cx="228600" cy="228600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429000" y="2667000"/>
              <a:ext cx="228600" cy="228600"/>
            </a:xfrm>
            <a:prstGeom prst="line">
              <a:avLst/>
            </a:prstGeom>
            <a:ln w="19050">
              <a:solidFill>
                <a:srgbClr val="FF006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66" name="TextBox 78"/>
          <p:cNvSpPr txBox="1">
            <a:spLocks noChangeArrowheads="1"/>
          </p:cNvSpPr>
          <p:nvPr/>
        </p:nvSpPr>
        <p:spPr bwMode="auto">
          <a:xfrm>
            <a:off x="4038600" y="167640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1 block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3792538" y="2590800"/>
            <a:ext cx="134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>
                <a:solidFill>
                  <a:srgbClr val="0000FF"/>
                </a:solidFill>
              </a:rPr>
              <a:t>invalidations,</a:t>
            </a:r>
          </a:p>
          <a:p>
            <a:pPr algn="ctr" eaLnBrk="1" hangingPunct="1"/>
            <a:r>
              <a:rPr lang="en-US" sz="1600" i="1">
                <a:solidFill>
                  <a:srgbClr val="0000FF"/>
                </a:solidFill>
              </a:rPr>
              <a:t>cache misses</a:t>
            </a:r>
          </a:p>
        </p:txBody>
      </p:sp>
      <p:sp>
        <p:nvSpPr>
          <p:cNvPr id="57368" name="Text Box 414"/>
          <p:cNvSpPr txBox="1">
            <a:spLocks noChangeArrowheads="1"/>
          </p:cNvSpPr>
          <p:nvPr/>
        </p:nvSpPr>
        <p:spPr bwMode="auto">
          <a:xfrm>
            <a:off x="5181600" y="9906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Thread 1</a:t>
            </a:r>
          </a:p>
        </p:txBody>
      </p:sp>
      <p:sp>
        <p:nvSpPr>
          <p:cNvPr id="57369" name="Text Box 414"/>
          <p:cNvSpPr txBox="1">
            <a:spLocks noChangeArrowheads="1"/>
          </p:cNvSpPr>
          <p:nvPr/>
        </p:nvSpPr>
        <p:spPr bwMode="auto">
          <a:xfrm>
            <a:off x="1447800" y="9906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Thread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False Sharing Might Occur in the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Operating systems contain lots of </a:t>
            </a:r>
            <a:r>
              <a:rPr lang="en-US" dirty="0">
                <a:solidFill>
                  <a:srgbClr val="0000FF"/>
                </a:solidFill>
                <a:ea typeface="+mn-ea"/>
                <a:cs typeface="+mn-cs"/>
              </a:rPr>
              <a:t>counters</a:t>
            </a:r>
            <a:r>
              <a:rPr lang="en-US" dirty="0">
                <a:ea typeface="+mn-ea"/>
                <a:cs typeface="+mn-cs"/>
              </a:rPr>
              <a:t> (to count various types of events)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many of these </a:t>
            </a:r>
            <a:r>
              <a:rPr lang="en-US" dirty="0">
                <a:ea typeface="+mn-ea"/>
              </a:rPr>
              <a:t>counters are </a:t>
            </a:r>
            <a:r>
              <a:rPr lang="en-US" dirty="0">
                <a:solidFill>
                  <a:srgbClr val="0000FF"/>
                </a:solidFill>
                <a:ea typeface="+mn-ea"/>
              </a:rPr>
              <a:t>frequently 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updated</a:t>
            </a:r>
            <a:r>
              <a:rPr lang="en-US" dirty="0" smtClean="0">
                <a:ea typeface="+mn-ea"/>
              </a:rPr>
              <a:t>, but </a:t>
            </a:r>
            <a:r>
              <a:rPr lang="en-US" dirty="0">
                <a:solidFill>
                  <a:srgbClr val="0000FF"/>
                </a:solidFill>
                <a:ea typeface="+mn-ea"/>
              </a:rPr>
              <a:t>infrequently read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Simplest </a:t>
            </a:r>
            <a:r>
              <a:rPr lang="en-US" dirty="0">
                <a:ea typeface="+mn-ea"/>
                <a:cs typeface="+mn-cs"/>
              </a:rPr>
              <a:t>implementation: a </a:t>
            </a:r>
            <a:r>
              <a:rPr lang="en-US" dirty="0">
                <a:solidFill>
                  <a:srgbClr val="FF0066"/>
                </a:solidFill>
                <a:ea typeface="+mn-ea"/>
                <a:cs typeface="+mn-cs"/>
              </a:rPr>
              <a:t>centralized </a:t>
            </a:r>
            <a:r>
              <a:rPr lang="en-US" dirty="0" smtClean="0">
                <a:solidFill>
                  <a:srgbClr val="FF0066"/>
                </a:solidFill>
                <a:ea typeface="+mn-ea"/>
                <a:cs typeface="+mn-cs"/>
              </a:rPr>
              <a:t>counter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66"/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dirty="0" smtClean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0066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FF0066"/>
              </a:solidFill>
              <a:ea typeface="+mn-ea"/>
              <a:cs typeface="+mn-cs"/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Perfectly reasonable on a sequential machine.</a:t>
            </a:r>
            <a:endParaRPr lang="en-US" dirty="0">
              <a:solidFill>
                <a:srgbClr val="FF0066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But </a:t>
            </a:r>
            <a:r>
              <a:rPr lang="en-US" dirty="0">
                <a:ea typeface="+mn-ea"/>
                <a:cs typeface="+mn-cs"/>
              </a:rPr>
              <a:t>it </a:t>
            </a:r>
            <a:r>
              <a:rPr lang="en-US" dirty="0">
                <a:solidFill>
                  <a:srgbClr val="0000FF"/>
                </a:solidFill>
                <a:ea typeface="+mn-ea"/>
                <a:cs typeface="+mn-cs"/>
              </a:rPr>
              <a:t>performs very poorly</a:t>
            </a:r>
            <a:r>
              <a:rPr lang="en-US" dirty="0">
                <a:ea typeface="+mn-ea"/>
                <a:cs typeface="+mn-cs"/>
              </a:rPr>
              <a:t> on a parallel machine.  Why?</a:t>
            </a:r>
          </a:p>
          <a:p>
            <a:pPr lvl="1" eaLnBrk="1" fontAlgn="auto" hangingPunct="1">
              <a:spcAft>
                <a:spcPts val="0"/>
              </a:spcAft>
              <a:buFont typeface="Wingdings" charset="0"/>
              <a:buChar char="à"/>
              <a:defRPr/>
            </a:pPr>
            <a:r>
              <a:rPr lang="en-US" dirty="0" smtClean="0">
                <a:ea typeface="+mn-ea"/>
                <a:sym typeface="Wingdings"/>
              </a:rPr>
              <a:t>each update of </a:t>
            </a:r>
            <a:r>
              <a:rPr lang="en-US" b="1" dirty="0" err="1" smtClean="0">
                <a:latin typeface="Courier New"/>
                <a:ea typeface="+mn-ea"/>
                <a:cs typeface="Courier New"/>
                <a:sym typeface="Wingdings"/>
              </a:rPr>
              <a:t>get_tid_ctr</a:t>
            </a:r>
            <a:r>
              <a:rPr lang="en-US" dirty="0" smtClean="0">
                <a:latin typeface="+mn-lt"/>
                <a:ea typeface="+mn-ea"/>
                <a:cs typeface="Courier New"/>
                <a:sym typeface="Wingdings"/>
              </a:rPr>
              <a:t> invalidates it from other processor’s caches</a:t>
            </a:r>
            <a:endParaRPr lang="en-US" dirty="0">
              <a:latin typeface="+mn-lt"/>
              <a:ea typeface="+mn-ea"/>
              <a:cs typeface="Courier New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F7FDB-F0BB-C14D-AE56-076C15507EDE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133600"/>
            <a:ext cx="3892550" cy="280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// Number of calls to </a:t>
            </a:r>
            <a:r>
              <a:rPr lang="en-US" sz="1600" i="1" dirty="0" err="1">
                <a:latin typeface="Courier New"/>
                <a:ea typeface="+mn-ea"/>
                <a:cs typeface="Courier New"/>
              </a:rPr>
              <a:t>get_tid</a:t>
            </a:r>
            <a:endParaRPr lang="en-US" sz="1600" i="1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gettid_ctr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0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gettid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(void)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atomic_add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(&amp;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gettid_ctr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,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1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return (running-&gt;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tid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get_gettid_events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(void)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return (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gettid_ctr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 Brief History of Parallel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Initial Focus (starting in 1970’s):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“Supercomputers” for Scientific Computing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Another Driving Application (starting in early 90’s):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Databases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Inflection point in 2004: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Intel hits the </a:t>
            </a:r>
            <a:r>
              <a:rPr lang="en-US" dirty="0" smtClean="0">
                <a:solidFill>
                  <a:srgbClr val="FF0066"/>
                </a:solidFill>
                <a:ea typeface="+mn-ea"/>
                <a:cs typeface="+mn-cs"/>
              </a:rPr>
              <a:t>Power Density Wall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C0E27-41AF-F349-99E9-62C5534CF0EA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6096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3206750" y="5683250"/>
            <a:ext cx="2660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600">
                <a:latin typeface="Helvetica" charset="0"/>
              </a:rPr>
              <a:t>Pat Gelsinger, ISSCC 2001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267200" y="3505200"/>
            <a:ext cx="20574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0" y="2895600"/>
            <a:ext cx="2133600" cy="533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029200" y="2438400"/>
            <a:ext cx="20574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48200" y="4191000"/>
            <a:ext cx="838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“Improved” Implementation: An Array of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Each processor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updates its own counter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To read the overall count, </a:t>
            </a: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sum up the counter array</a:t>
            </a:r>
            <a:endParaRPr lang="en-US" dirty="0">
              <a:solidFill>
                <a:srgbClr val="0000FF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800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Eliminates lock contention, but may still perform very poorly.  Why?</a:t>
            </a:r>
            <a:endParaRPr lang="en-US" dirty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Wingdings" charset="0"/>
              <a:buChar char="à"/>
              <a:defRPr/>
            </a:pPr>
            <a:r>
              <a:rPr lang="en-US" dirty="0" smtClean="0">
                <a:solidFill>
                  <a:srgbClr val="FF0066"/>
                </a:solidFill>
                <a:ea typeface="+mn-ea"/>
              </a:rPr>
              <a:t>False </a:t>
            </a:r>
            <a:r>
              <a:rPr lang="en-US" dirty="0">
                <a:solidFill>
                  <a:srgbClr val="FF0066"/>
                </a:solidFill>
                <a:ea typeface="+mn-ea"/>
              </a:rPr>
              <a:t>sharing!</a:t>
            </a:r>
            <a:endParaRPr lang="en-US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92F42-4F52-BB41-96B3-F89C8549158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905000"/>
            <a:ext cx="4986338" cy="3540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gettid_ctr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[NUM_CPUs]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{0};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gettid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(void)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Courier New"/>
                <a:ea typeface="+mn-ea"/>
                <a:cs typeface="Courier New"/>
              </a:rPr>
              <a:t>   // exact coherence not required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gettid_ctr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[running-&gt;CPU]++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return (running-&gt;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tid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get_gettid_events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(void)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cpu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,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total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for (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cpu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0; CPU &lt; NUM_CPUs;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cpu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++)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total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+=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gettid_ctr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[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cpu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];</a:t>
            </a: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return (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total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410200" y="2630488"/>
            <a:ext cx="2938463" cy="646112"/>
            <a:chOff x="5486400" y="2401669"/>
            <a:chExt cx="2937745" cy="646331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486400" y="2743097"/>
              <a:ext cx="1142721" cy="76226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401" name="TextBox 9"/>
            <p:cNvSpPr txBox="1">
              <a:spLocks noChangeArrowheads="1"/>
            </p:cNvSpPr>
            <p:nvPr/>
          </p:nvSpPr>
          <p:spPr bwMode="auto">
            <a:xfrm>
              <a:off x="6629400" y="2401669"/>
              <a:ext cx="17947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No longer need a</a:t>
              </a:r>
            </a:p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lock around this.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Faster Implementation: Padded Array of 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  <a:ea typeface="+mn-ea"/>
                <a:cs typeface="+mn-cs"/>
              </a:rPr>
              <a:t>Put each private counter in its own cache block.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(any downsides to this?)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800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A84FE-14D3-0445-90B0-2CD41A889092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987550"/>
            <a:ext cx="5356225" cy="4032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Courier New"/>
                <a:ea typeface="+mn-ea"/>
                <a:cs typeface="Courier New"/>
              </a:rPr>
              <a:t>struct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get_tid_ctr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PADDING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[INTS_PER_CACHE_BLOCK-1];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ctr_array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[</a:t>
            </a:r>
            <a:r>
              <a:rPr lang="en-US" sz="1600" b="1" dirty="0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NUM_CPUs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];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get_tid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(void)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ctr_array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[running-&gt;CPU].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get_tid_ctr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++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return (running-&gt;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tid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ea typeface="+mn-ea"/>
                <a:cs typeface="Courier New"/>
              </a:rPr>
              <a:t>get_tid_count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(void)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int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cpu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,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total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= 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for (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cpu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 = 0; CPU &lt; NUM_CPUs; </a:t>
            </a:r>
            <a:r>
              <a:rPr lang="en-US" sz="1600" dirty="0" err="1">
                <a:latin typeface="Courier New"/>
                <a:ea typeface="+mn-ea"/>
                <a:cs typeface="Courier New"/>
              </a:rPr>
              <a:t>cpu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++)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   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total</a:t>
            </a:r>
            <a:r>
              <a:rPr lang="en-US" sz="1600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+= 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ctr_array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[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cpu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].</a:t>
            </a:r>
            <a:r>
              <a:rPr lang="en-US" sz="1600" b="1" dirty="0" err="1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get_tid_ctr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;</a:t>
            </a:r>
            <a:endParaRPr lang="en-US" sz="1600" dirty="0">
              <a:latin typeface="Courier New"/>
              <a:ea typeface="+mn-ea"/>
              <a:cs typeface="Courier Ne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   return (</a:t>
            </a:r>
            <a:r>
              <a:rPr lang="en-US" sz="1600" b="1" dirty="0">
                <a:solidFill>
                  <a:srgbClr val="FF0066"/>
                </a:solidFill>
                <a:latin typeface="Courier New"/>
                <a:ea typeface="+mn-ea"/>
                <a:cs typeface="Courier New"/>
              </a:rPr>
              <a:t>total</a:t>
            </a:r>
            <a:r>
              <a:rPr lang="en-US" sz="1600" dirty="0">
                <a:latin typeface="Courier New"/>
                <a:ea typeface="+mn-ea"/>
                <a:cs typeface="Courier New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ourier New"/>
                <a:ea typeface="+mn-ea"/>
                <a:cs typeface="Courier New"/>
              </a:rPr>
              <a:t>}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029200" y="1758950"/>
            <a:ext cx="3810000" cy="1200150"/>
            <a:chOff x="5300749" y="2173069"/>
            <a:chExt cx="3094187" cy="1200329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300749" y="2706549"/>
              <a:ext cx="1547094" cy="228634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428" name="TextBox 9"/>
            <p:cNvSpPr txBox="1">
              <a:spLocks noChangeArrowheads="1"/>
            </p:cNvSpPr>
            <p:nvPr/>
          </p:nvSpPr>
          <p:spPr bwMode="auto">
            <a:xfrm>
              <a:off x="6868587" y="2173069"/>
              <a:ext cx="152634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Even better: </a:t>
              </a:r>
            </a:p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replace PADDING</a:t>
              </a:r>
            </a:p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with other useful</a:t>
              </a:r>
            </a:p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per-CPU counters.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Counter Implementation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045D6-3116-2C47-BF8C-0A7702C35D2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2531" y="1219200"/>
            <a:ext cx="130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Centralized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7681" y="1219200"/>
            <a:ext cx="144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Simple Array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352800"/>
            <a:ext cx="151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Padded Array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72424" y="3352800"/>
            <a:ext cx="170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Clustered Array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49325" y="17160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895350" y="17954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CPU 0</a:t>
            </a:r>
          </a:p>
        </p:txBody>
      </p:sp>
      <p:sp>
        <p:nvSpPr>
          <p:cNvPr id="17" name="Oval 16"/>
          <p:cNvSpPr/>
          <p:nvPr/>
        </p:nvSpPr>
        <p:spPr>
          <a:xfrm>
            <a:off x="1631950" y="1716088"/>
            <a:ext cx="574675" cy="493712"/>
          </a:xfrm>
          <a:prstGeom prst="ellipse">
            <a:avLst/>
          </a:prstGeom>
          <a:solidFill>
            <a:srgbClr val="F38B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577975" y="17954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19" name="Oval 18"/>
          <p:cNvSpPr/>
          <p:nvPr/>
        </p:nvSpPr>
        <p:spPr>
          <a:xfrm>
            <a:off x="2317750" y="1716088"/>
            <a:ext cx="574675" cy="49371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263775" y="17954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975502" y="1716088"/>
            <a:ext cx="682098" cy="493712"/>
            <a:chOff x="3268926" y="1716088"/>
            <a:chExt cx="682098" cy="493712"/>
          </a:xfrm>
        </p:grpSpPr>
        <p:sp>
          <p:nvSpPr>
            <p:cNvPr id="21" name="Oval 20"/>
            <p:cNvSpPr/>
            <p:nvPr/>
          </p:nvSpPr>
          <p:spPr>
            <a:xfrm>
              <a:off x="3322638" y="1716088"/>
              <a:ext cx="574675" cy="4937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3268926" y="1795463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CPU 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</p:grp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581400" y="16002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11375" y="2667000"/>
            <a:ext cx="3048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15" idx="5"/>
            <a:endCxn id="24" idx="0"/>
          </p:cNvCxnSpPr>
          <p:nvPr/>
        </p:nvCxnSpPr>
        <p:spPr>
          <a:xfrm>
            <a:off x="1439841" y="2137498"/>
            <a:ext cx="823934" cy="52950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4"/>
            <a:endCxn id="24" idx="0"/>
          </p:cNvCxnSpPr>
          <p:nvPr/>
        </p:nvCxnSpPr>
        <p:spPr>
          <a:xfrm>
            <a:off x="1919288" y="2209800"/>
            <a:ext cx="344487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4"/>
            <a:endCxn id="24" idx="0"/>
          </p:cNvCxnSpPr>
          <p:nvPr/>
        </p:nvCxnSpPr>
        <p:spPr>
          <a:xfrm flipH="1">
            <a:off x="2263775" y="2209800"/>
            <a:ext cx="341313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4" idx="0"/>
          </p:cNvCxnSpPr>
          <p:nvPr/>
        </p:nvCxnSpPr>
        <p:spPr>
          <a:xfrm flipH="1">
            <a:off x="2263775" y="2137498"/>
            <a:ext cx="849598" cy="52950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4984750" y="17160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TextBox 7"/>
          <p:cNvSpPr txBox="1">
            <a:spLocks noChangeArrowheads="1"/>
          </p:cNvSpPr>
          <p:nvPr/>
        </p:nvSpPr>
        <p:spPr bwMode="auto">
          <a:xfrm>
            <a:off x="4930775" y="17954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CPU 0</a:t>
            </a:r>
          </a:p>
        </p:txBody>
      </p:sp>
      <p:sp>
        <p:nvSpPr>
          <p:cNvPr id="52" name="Oval 51"/>
          <p:cNvSpPr/>
          <p:nvPr/>
        </p:nvSpPr>
        <p:spPr>
          <a:xfrm>
            <a:off x="5667375" y="1716088"/>
            <a:ext cx="574675" cy="493712"/>
          </a:xfrm>
          <a:prstGeom prst="ellipse">
            <a:avLst/>
          </a:prstGeom>
          <a:solidFill>
            <a:srgbClr val="F38B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5613400" y="17954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54" name="Oval 53"/>
          <p:cNvSpPr/>
          <p:nvPr/>
        </p:nvSpPr>
        <p:spPr>
          <a:xfrm>
            <a:off x="6353175" y="1716088"/>
            <a:ext cx="574675" cy="49371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TextBox 11"/>
          <p:cNvSpPr txBox="1">
            <a:spLocks noChangeArrowheads="1"/>
          </p:cNvSpPr>
          <p:nvPr/>
        </p:nvSpPr>
        <p:spPr bwMode="auto">
          <a:xfrm>
            <a:off x="6299200" y="17954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010400" y="1716088"/>
            <a:ext cx="682098" cy="493712"/>
            <a:chOff x="7304351" y="1716088"/>
            <a:chExt cx="682098" cy="493712"/>
          </a:xfrm>
        </p:grpSpPr>
        <p:sp>
          <p:nvSpPr>
            <p:cNvPr id="56" name="Oval 55"/>
            <p:cNvSpPr/>
            <p:nvPr/>
          </p:nvSpPr>
          <p:spPr>
            <a:xfrm>
              <a:off x="7358063" y="1716088"/>
              <a:ext cx="574675" cy="4937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TextBox 13"/>
            <p:cNvSpPr txBox="1">
              <a:spLocks noChangeArrowheads="1"/>
            </p:cNvSpPr>
            <p:nvPr/>
          </p:nvSpPr>
          <p:spPr bwMode="auto">
            <a:xfrm>
              <a:off x="7304351" y="1795463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CPU 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</p:grpSp>
      <p:sp>
        <p:nvSpPr>
          <p:cNvPr id="58" name="TextBox 14"/>
          <p:cNvSpPr txBox="1">
            <a:spLocks noChangeArrowheads="1"/>
          </p:cNvSpPr>
          <p:nvPr/>
        </p:nvSpPr>
        <p:spPr bwMode="auto">
          <a:xfrm>
            <a:off x="7620000" y="16002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…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715000" y="2667000"/>
            <a:ext cx="304800" cy="304800"/>
          </a:xfrm>
          <a:prstGeom prst="rect">
            <a:avLst/>
          </a:prstGeom>
          <a:solidFill>
            <a:srgbClr val="FFF495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50" idx="5"/>
            <a:endCxn id="59" idx="0"/>
          </p:cNvCxnSpPr>
          <p:nvPr/>
        </p:nvCxnSpPr>
        <p:spPr>
          <a:xfrm>
            <a:off x="5475266" y="2137498"/>
            <a:ext cx="392134" cy="52950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2" idx="4"/>
            <a:endCxn id="92" idx="0"/>
          </p:cNvCxnSpPr>
          <p:nvPr/>
        </p:nvCxnSpPr>
        <p:spPr>
          <a:xfrm>
            <a:off x="5954713" y="2209800"/>
            <a:ext cx="217487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4" idx="4"/>
            <a:endCxn id="93" idx="0"/>
          </p:cNvCxnSpPr>
          <p:nvPr/>
        </p:nvCxnSpPr>
        <p:spPr>
          <a:xfrm flipH="1">
            <a:off x="6477000" y="2209800"/>
            <a:ext cx="163513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6" idx="3"/>
          </p:cNvCxnSpPr>
          <p:nvPr/>
        </p:nvCxnSpPr>
        <p:spPr>
          <a:xfrm flipH="1">
            <a:off x="6781800" y="2137498"/>
            <a:ext cx="366471" cy="52950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019800" y="2667000"/>
            <a:ext cx="304800" cy="304800"/>
          </a:xfrm>
          <a:prstGeom prst="rect">
            <a:avLst/>
          </a:prstGeom>
          <a:solidFill>
            <a:srgbClr val="F38BE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324600" y="2667000"/>
            <a:ext cx="304800" cy="3048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629400" y="266700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934200" y="2667000"/>
            <a:ext cx="304800" cy="3048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14"/>
          <p:cNvSpPr txBox="1">
            <a:spLocks noChangeArrowheads="1"/>
          </p:cNvSpPr>
          <p:nvPr/>
        </p:nvSpPr>
        <p:spPr bwMode="auto">
          <a:xfrm>
            <a:off x="6918036" y="2514600"/>
            <a:ext cx="397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…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5715000" y="2514600"/>
            <a:ext cx="0" cy="685800"/>
          </a:xfrm>
          <a:prstGeom prst="line">
            <a:avLst/>
          </a:prstGeom>
          <a:ln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934200" y="2514600"/>
            <a:ext cx="0" cy="685800"/>
          </a:xfrm>
          <a:prstGeom prst="line">
            <a:avLst/>
          </a:prstGeom>
          <a:ln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753822" y="2938046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Cache Block</a:t>
            </a:r>
            <a:endParaRPr lang="en-US" sz="1600" dirty="0"/>
          </a:p>
        </p:txBody>
      </p:sp>
      <p:sp>
        <p:nvSpPr>
          <p:cNvPr id="134" name="Oval 133"/>
          <p:cNvSpPr/>
          <p:nvPr/>
        </p:nvSpPr>
        <p:spPr>
          <a:xfrm>
            <a:off x="817563" y="39258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TextBox 7"/>
          <p:cNvSpPr txBox="1">
            <a:spLocks noChangeArrowheads="1"/>
          </p:cNvSpPr>
          <p:nvPr/>
        </p:nvSpPr>
        <p:spPr bwMode="auto">
          <a:xfrm>
            <a:off x="763588" y="40052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CPU 0</a:t>
            </a:r>
          </a:p>
        </p:txBody>
      </p:sp>
      <p:sp>
        <p:nvSpPr>
          <p:cNvPr id="136" name="Oval 135"/>
          <p:cNvSpPr/>
          <p:nvPr/>
        </p:nvSpPr>
        <p:spPr>
          <a:xfrm>
            <a:off x="1500188" y="3925888"/>
            <a:ext cx="574675" cy="493712"/>
          </a:xfrm>
          <a:prstGeom prst="ellipse">
            <a:avLst/>
          </a:prstGeom>
          <a:solidFill>
            <a:srgbClr val="F38B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TextBox 9"/>
          <p:cNvSpPr txBox="1">
            <a:spLocks noChangeArrowheads="1"/>
          </p:cNvSpPr>
          <p:nvPr/>
        </p:nvSpPr>
        <p:spPr bwMode="auto">
          <a:xfrm>
            <a:off x="1446213" y="40052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138" name="Oval 137"/>
          <p:cNvSpPr/>
          <p:nvPr/>
        </p:nvSpPr>
        <p:spPr>
          <a:xfrm>
            <a:off x="2185988" y="3925888"/>
            <a:ext cx="574675" cy="49371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TextBox 11"/>
          <p:cNvSpPr txBox="1">
            <a:spLocks noChangeArrowheads="1"/>
          </p:cNvSpPr>
          <p:nvPr/>
        </p:nvSpPr>
        <p:spPr bwMode="auto">
          <a:xfrm>
            <a:off x="2132013" y="40052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2843213" y="3925888"/>
            <a:ext cx="682098" cy="493712"/>
            <a:chOff x="7304351" y="1716088"/>
            <a:chExt cx="682098" cy="493712"/>
          </a:xfrm>
        </p:grpSpPr>
        <p:sp>
          <p:nvSpPr>
            <p:cNvPr id="141" name="Oval 140"/>
            <p:cNvSpPr/>
            <p:nvPr/>
          </p:nvSpPr>
          <p:spPr>
            <a:xfrm>
              <a:off x="7358063" y="1716088"/>
              <a:ext cx="574675" cy="4937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TextBox 13"/>
            <p:cNvSpPr txBox="1">
              <a:spLocks noChangeArrowheads="1"/>
            </p:cNvSpPr>
            <p:nvPr/>
          </p:nvSpPr>
          <p:spPr bwMode="auto">
            <a:xfrm>
              <a:off x="7304351" y="1795463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CPU 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</p:grpSp>
      <p:sp>
        <p:nvSpPr>
          <p:cNvPr id="143" name="TextBox 14"/>
          <p:cNvSpPr txBox="1">
            <a:spLocks noChangeArrowheads="1"/>
          </p:cNvSpPr>
          <p:nvPr/>
        </p:nvSpPr>
        <p:spPr bwMode="auto">
          <a:xfrm>
            <a:off x="3452813" y="38100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…</a:t>
            </a:r>
          </a:p>
        </p:txBody>
      </p:sp>
      <p:cxnSp>
        <p:nvCxnSpPr>
          <p:cNvPr id="145" name="Straight Arrow Connector 144"/>
          <p:cNvCxnSpPr>
            <a:stCxn id="134" idx="3"/>
            <a:endCxn id="144" idx="0"/>
          </p:cNvCxnSpPr>
          <p:nvPr/>
        </p:nvCxnSpPr>
        <p:spPr>
          <a:xfrm flipH="1">
            <a:off x="304800" y="4347298"/>
            <a:ext cx="596922" cy="52950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36" idx="4"/>
            <a:endCxn id="161" idx="0"/>
          </p:cNvCxnSpPr>
          <p:nvPr/>
        </p:nvCxnSpPr>
        <p:spPr>
          <a:xfrm flipH="1">
            <a:off x="1519438" y="4419600"/>
            <a:ext cx="268088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38" idx="4"/>
            <a:endCxn id="168" idx="0"/>
          </p:cNvCxnSpPr>
          <p:nvPr/>
        </p:nvCxnSpPr>
        <p:spPr>
          <a:xfrm>
            <a:off x="2473326" y="4419600"/>
            <a:ext cx="2653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41" idx="5"/>
            <a:endCxn id="177" idx="0"/>
          </p:cNvCxnSpPr>
          <p:nvPr/>
        </p:nvCxnSpPr>
        <p:spPr>
          <a:xfrm>
            <a:off x="3387441" y="4347298"/>
            <a:ext cx="574959" cy="52950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52400" y="4724400"/>
            <a:ext cx="0" cy="685800"/>
          </a:xfrm>
          <a:prstGeom prst="line">
            <a:avLst/>
          </a:prstGeom>
          <a:ln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9" name="Group 158"/>
          <p:cNvGrpSpPr/>
          <p:nvPr/>
        </p:nvGrpSpPr>
        <p:grpSpPr>
          <a:xfrm>
            <a:off x="152400" y="4724400"/>
            <a:ext cx="1223762" cy="762000"/>
            <a:chOff x="457200" y="4724400"/>
            <a:chExt cx="1223762" cy="762000"/>
          </a:xfrm>
        </p:grpSpPr>
        <p:sp>
          <p:nvSpPr>
            <p:cNvPr id="144" name="Rectangle 143"/>
            <p:cNvSpPr/>
            <p:nvPr/>
          </p:nvSpPr>
          <p:spPr>
            <a:xfrm>
              <a:off x="457200" y="4876800"/>
              <a:ext cx="304800" cy="304800"/>
            </a:xfrm>
            <a:prstGeom prst="rect">
              <a:avLst/>
            </a:prstGeom>
            <a:solidFill>
              <a:srgbClr val="FFF495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620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0668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3716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676400" y="4724400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496022" y="5147846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Cache Block</a:t>
              </a:r>
              <a:endParaRPr lang="en-US" sz="1600" dirty="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367038" y="4724400"/>
            <a:ext cx="1223762" cy="762000"/>
            <a:chOff x="457200" y="4724400"/>
            <a:chExt cx="1223762" cy="762000"/>
          </a:xfrm>
        </p:grpSpPr>
        <p:sp>
          <p:nvSpPr>
            <p:cNvPr id="161" name="Rectangle 160"/>
            <p:cNvSpPr/>
            <p:nvPr/>
          </p:nvSpPr>
          <p:spPr>
            <a:xfrm>
              <a:off x="457200" y="4876800"/>
              <a:ext cx="304800" cy="304800"/>
            </a:xfrm>
            <a:prstGeom prst="rect">
              <a:avLst/>
            </a:prstGeom>
            <a:solidFill>
              <a:srgbClr val="F38BE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620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0668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3716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1676400" y="4724400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496022" y="5147846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Cache Block</a:t>
              </a:r>
              <a:endParaRPr lang="en-US" sz="16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2586238" y="4724400"/>
            <a:ext cx="1223762" cy="762000"/>
            <a:chOff x="457200" y="4724400"/>
            <a:chExt cx="1223762" cy="762000"/>
          </a:xfrm>
        </p:grpSpPr>
        <p:sp>
          <p:nvSpPr>
            <p:cNvPr id="168" name="Rectangle 167"/>
            <p:cNvSpPr/>
            <p:nvPr/>
          </p:nvSpPr>
          <p:spPr>
            <a:xfrm>
              <a:off x="457200" y="4876800"/>
              <a:ext cx="304800" cy="304800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620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0668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371600" y="4876800"/>
              <a:ext cx="304800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1676400" y="4724400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496022" y="5147846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Cache Block</a:t>
              </a:r>
              <a:endParaRPr lang="en-US" sz="1600" dirty="0"/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3810000" y="487680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114800" y="4876800"/>
            <a:ext cx="304800" cy="3048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4"/>
          <p:cNvSpPr txBox="1">
            <a:spLocks noChangeArrowheads="1"/>
          </p:cNvSpPr>
          <p:nvPr/>
        </p:nvSpPr>
        <p:spPr bwMode="auto">
          <a:xfrm>
            <a:off x="4098636" y="4724400"/>
            <a:ext cx="397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…</a:t>
            </a:r>
          </a:p>
        </p:txBody>
      </p:sp>
      <p:sp>
        <p:nvSpPr>
          <p:cNvPr id="190" name="Oval 189"/>
          <p:cNvSpPr/>
          <p:nvPr/>
        </p:nvSpPr>
        <p:spPr>
          <a:xfrm>
            <a:off x="5313363" y="3925888"/>
            <a:ext cx="574675" cy="493712"/>
          </a:xfrm>
          <a:prstGeom prst="ellipse">
            <a:avLst/>
          </a:prstGeom>
          <a:solidFill>
            <a:srgbClr val="FFF49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1" name="TextBox 7"/>
          <p:cNvSpPr txBox="1">
            <a:spLocks noChangeArrowheads="1"/>
          </p:cNvSpPr>
          <p:nvPr/>
        </p:nvSpPr>
        <p:spPr bwMode="auto">
          <a:xfrm>
            <a:off x="5259388" y="40052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CPU 0</a:t>
            </a:r>
          </a:p>
        </p:txBody>
      </p:sp>
      <p:sp>
        <p:nvSpPr>
          <p:cNvPr id="192" name="Oval 191"/>
          <p:cNvSpPr/>
          <p:nvPr/>
        </p:nvSpPr>
        <p:spPr>
          <a:xfrm>
            <a:off x="5995988" y="3925888"/>
            <a:ext cx="574675" cy="493712"/>
          </a:xfrm>
          <a:prstGeom prst="ellipse">
            <a:avLst/>
          </a:prstGeom>
          <a:solidFill>
            <a:srgbClr val="F38BE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3" name="TextBox 9"/>
          <p:cNvSpPr txBox="1">
            <a:spLocks noChangeArrowheads="1"/>
          </p:cNvSpPr>
          <p:nvPr/>
        </p:nvSpPr>
        <p:spPr bwMode="auto">
          <a:xfrm>
            <a:off x="5942013" y="40052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1</a:t>
            </a:r>
          </a:p>
        </p:txBody>
      </p:sp>
      <p:sp>
        <p:nvSpPr>
          <p:cNvPr id="194" name="Oval 193"/>
          <p:cNvSpPr/>
          <p:nvPr/>
        </p:nvSpPr>
        <p:spPr>
          <a:xfrm>
            <a:off x="6681788" y="3925888"/>
            <a:ext cx="574675" cy="493712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5" name="TextBox 11"/>
          <p:cNvSpPr txBox="1">
            <a:spLocks noChangeArrowheads="1"/>
          </p:cNvSpPr>
          <p:nvPr/>
        </p:nvSpPr>
        <p:spPr bwMode="auto">
          <a:xfrm>
            <a:off x="6627813" y="40052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CPU 2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7339013" y="3925888"/>
            <a:ext cx="682098" cy="493712"/>
            <a:chOff x="7304351" y="1716088"/>
            <a:chExt cx="682098" cy="493712"/>
          </a:xfrm>
        </p:grpSpPr>
        <p:sp>
          <p:nvSpPr>
            <p:cNvPr id="197" name="Oval 196"/>
            <p:cNvSpPr/>
            <p:nvPr/>
          </p:nvSpPr>
          <p:spPr>
            <a:xfrm>
              <a:off x="7358063" y="1716088"/>
              <a:ext cx="574675" cy="4937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8" name="TextBox 13"/>
            <p:cNvSpPr txBox="1">
              <a:spLocks noChangeArrowheads="1"/>
            </p:cNvSpPr>
            <p:nvPr/>
          </p:nvSpPr>
          <p:spPr bwMode="auto">
            <a:xfrm>
              <a:off x="7304351" y="1795463"/>
              <a:ext cx="6820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/>
                <a:t>CPU 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</p:grpSp>
      <p:sp>
        <p:nvSpPr>
          <p:cNvPr id="199" name="TextBox 14"/>
          <p:cNvSpPr txBox="1">
            <a:spLocks noChangeArrowheads="1"/>
          </p:cNvSpPr>
          <p:nvPr/>
        </p:nvSpPr>
        <p:spPr bwMode="auto">
          <a:xfrm>
            <a:off x="7948613" y="3810000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/>
              <a:t>…</a:t>
            </a:r>
          </a:p>
        </p:txBody>
      </p:sp>
      <p:cxnSp>
        <p:nvCxnSpPr>
          <p:cNvPr id="200" name="Straight Arrow Connector 199"/>
          <p:cNvCxnSpPr>
            <a:stCxn id="190" idx="4"/>
            <a:endCxn id="206" idx="0"/>
          </p:cNvCxnSpPr>
          <p:nvPr/>
        </p:nvCxnSpPr>
        <p:spPr>
          <a:xfrm flipH="1">
            <a:off x="4800600" y="4419600"/>
            <a:ext cx="800101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2" idx="4"/>
            <a:endCxn id="213" idx="0"/>
          </p:cNvCxnSpPr>
          <p:nvPr/>
        </p:nvCxnSpPr>
        <p:spPr>
          <a:xfrm flipH="1">
            <a:off x="6015238" y="4419600"/>
            <a:ext cx="268088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4" idx="4"/>
            <a:endCxn id="220" idx="0"/>
          </p:cNvCxnSpPr>
          <p:nvPr/>
        </p:nvCxnSpPr>
        <p:spPr>
          <a:xfrm>
            <a:off x="6969126" y="4419600"/>
            <a:ext cx="2653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97" idx="5"/>
            <a:endCxn id="226" idx="0"/>
          </p:cNvCxnSpPr>
          <p:nvPr/>
        </p:nvCxnSpPr>
        <p:spPr>
          <a:xfrm>
            <a:off x="7883241" y="4347298"/>
            <a:ext cx="574959" cy="529502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4648200" y="4724400"/>
            <a:ext cx="0" cy="685800"/>
          </a:xfrm>
          <a:prstGeom prst="line">
            <a:avLst/>
          </a:prstGeom>
          <a:ln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/>
          <p:cNvGrpSpPr/>
          <p:nvPr/>
        </p:nvGrpSpPr>
        <p:grpSpPr>
          <a:xfrm>
            <a:off x="4648200" y="4724400"/>
            <a:ext cx="1223762" cy="762000"/>
            <a:chOff x="457200" y="4724400"/>
            <a:chExt cx="1223762" cy="762000"/>
          </a:xfrm>
        </p:grpSpPr>
        <p:sp>
          <p:nvSpPr>
            <p:cNvPr id="206" name="Rectangle 205"/>
            <p:cNvSpPr/>
            <p:nvPr/>
          </p:nvSpPr>
          <p:spPr>
            <a:xfrm>
              <a:off x="457200" y="4876800"/>
              <a:ext cx="304800" cy="304800"/>
            </a:xfrm>
            <a:prstGeom prst="rect">
              <a:avLst/>
            </a:prstGeom>
            <a:solidFill>
              <a:srgbClr val="FFF495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62000" y="4876800"/>
              <a:ext cx="304800" cy="304800"/>
            </a:xfrm>
            <a:prstGeom prst="rect">
              <a:avLst/>
            </a:prstGeom>
            <a:solidFill>
              <a:srgbClr val="FFF495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1066800" y="4876800"/>
              <a:ext cx="304800" cy="304800"/>
            </a:xfrm>
            <a:prstGeom prst="rect">
              <a:avLst/>
            </a:prstGeom>
            <a:solidFill>
              <a:srgbClr val="FFF495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1371600" y="4876800"/>
              <a:ext cx="304800" cy="304800"/>
            </a:xfrm>
            <a:prstGeom prst="rect">
              <a:avLst/>
            </a:prstGeom>
            <a:solidFill>
              <a:srgbClr val="FFF495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>
              <a:off x="1676400" y="4724400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496022" y="5147846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Cache Block</a:t>
              </a:r>
              <a:endParaRPr lang="en-US" sz="1600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862838" y="4724400"/>
            <a:ext cx="1223762" cy="762000"/>
            <a:chOff x="457200" y="4724400"/>
            <a:chExt cx="1223762" cy="762000"/>
          </a:xfrm>
        </p:grpSpPr>
        <p:sp>
          <p:nvSpPr>
            <p:cNvPr id="213" name="Rectangle 212"/>
            <p:cNvSpPr/>
            <p:nvPr/>
          </p:nvSpPr>
          <p:spPr>
            <a:xfrm>
              <a:off x="457200" y="4876800"/>
              <a:ext cx="304800" cy="304800"/>
            </a:xfrm>
            <a:prstGeom prst="rect">
              <a:avLst/>
            </a:prstGeom>
            <a:solidFill>
              <a:srgbClr val="F38BE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762000" y="4876800"/>
              <a:ext cx="304800" cy="304800"/>
            </a:xfrm>
            <a:prstGeom prst="rect">
              <a:avLst/>
            </a:prstGeom>
            <a:solidFill>
              <a:srgbClr val="F38BE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1066800" y="4876800"/>
              <a:ext cx="304800" cy="304800"/>
            </a:xfrm>
            <a:prstGeom prst="rect">
              <a:avLst/>
            </a:prstGeom>
            <a:solidFill>
              <a:srgbClr val="F38BE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1371600" y="4876800"/>
              <a:ext cx="304800" cy="304800"/>
            </a:xfrm>
            <a:prstGeom prst="rect">
              <a:avLst/>
            </a:prstGeom>
            <a:solidFill>
              <a:srgbClr val="F38BE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/>
            <p:cNvCxnSpPr/>
            <p:nvPr/>
          </p:nvCxnSpPr>
          <p:spPr>
            <a:xfrm>
              <a:off x="1676400" y="4724400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217"/>
            <p:cNvSpPr txBox="1"/>
            <p:nvPr/>
          </p:nvSpPr>
          <p:spPr>
            <a:xfrm>
              <a:off x="496022" y="5147846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Cache Block</a:t>
              </a:r>
              <a:endParaRPr lang="en-US" sz="1600" dirty="0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7082038" y="4724400"/>
            <a:ext cx="1223762" cy="762000"/>
            <a:chOff x="457200" y="4724400"/>
            <a:chExt cx="1223762" cy="762000"/>
          </a:xfrm>
        </p:grpSpPr>
        <p:sp>
          <p:nvSpPr>
            <p:cNvPr id="220" name="Rectangle 219"/>
            <p:cNvSpPr/>
            <p:nvPr/>
          </p:nvSpPr>
          <p:spPr>
            <a:xfrm>
              <a:off x="457200" y="4876800"/>
              <a:ext cx="304800" cy="304800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62000" y="4876800"/>
              <a:ext cx="304800" cy="304800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1066800" y="4876800"/>
              <a:ext cx="304800" cy="304800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71600" y="4876800"/>
              <a:ext cx="304800" cy="304800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/>
            <p:cNvCxnSpPr/>
            <p:nvPr/>
          </p:nvCxnSpPr>
          <p:spPr>
            <a:xfrm>
              <a:off x="1676400" y="4724400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/>
            <p:nvPr/>
          </p:nvSpPr>
          <p:spPr>
            <a:xfrm>
              <a:off x="496022" y="5147846"/>
              <a:ext cx="1184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FF"/>
                  </a:solidFill>
                </a:rPr>
                <a:t>Cache Block</a:t>
              </a:r>
              <a:endParaRPr lang="en-US" sz="1600" dirty="0"/>
            </a:p>
          </p:txBody>
        </p:sp>
      </p:grpSp>
      <p:sp>
        <p:nvSpPr>
          <p:cNvPr id="226" name="Rectangle 225"/>
          <p:cNvSpPr/>
          <p:nvPr/>
        </p:nvSpPr>
        <p:spPr>
          <a:xfrm>
            <a:off x="8305800" y="487680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8610600" y="4876800"/>
            <a:ext cx="304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14"/>
          <p:cNvSpPr txBox="1">
            <a:spLocks noChangeArrowheads="1"/>
          </p:cNvSpPr>
          <p:nvPr/>
        </p:nvSpPr>
        <p:spPr bwMode="auto">
          <a:xfrm>
            <a:off x="8594436" y="4724400"/>
            <a:ext cx="397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…</a:t>
            </a:r>
          </a:p>
        </p:txBody>
      </p:sp>
      <p:cxnSp>
        <p:nvCxnSpPr>
          <p:cNvPr id="229" name="Straight Arrow Connector 228"/>
          <p:cNvCxnSpPr>
            <a:stCxn id="190" idx="4"/>
            <a:endCxn id="207" idx="0"/>
          </p:cNvCxnSpPr>
          <p:nvPr/>
        </p:nvCxnSpPr>
        <p:spPr>
          <a:xfrm flipH="1">
            <a:off x="5105400" y="4419600"/>
            <a:ext cx="495301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190" idx="4"/>
            <a:endCxn id="208" idx="0"/>
          </p:cNvCxnSpPr>
          <p:nvPr/>
        </p:nvCxnSpPr>
        <p:spPr>
          <a:xfrm flipH="1">
            <a:off x="5410200" y="4419600"/>
            <a:ext cx="190501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190" idx="4"/>
            <a:endCxn id="209" idx="0"/>
          </p:cNvCxnSpPr>
          <p:nvPr/>
        </p:nvCxnSpPr>
        <p:spPr>
          <a:xfrm>
            <a:off x="5600701" y="4419600"/>
            <a:ext cx="114299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>
            <a:stCxn id="192" idx="4"/>
            <a:endCxn id="214" idx="0"/>
          </p:cNvCxnSpPr>
          <p:nvPr/>
        </p:nvCxnSpPr>
        <p:spPr>
          <a:xfrm>
            <a:off x="6283326" y="4419600"/>
            <a:ext cx="367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192" idx="4"/>
            <a:endCxn id="215" idx="0"/>
          </p:cNvCxnSpPr>
          <p:nvPr/>
        </p:nvCxnSpPr>
        <p:spPr>
          <a:xfrm>
            <a:off x="6283326" y="4419600"/>
            <a:ext cx="3415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>
            <a:stCxn id="192" idx="4"/>
            <a:endCxn id="216" idx="0"/>
          </p:cNvCxnSpPr>
          <p:nvPr/>
        </p:nvCxnSpPr>
        <p:spPr>
          <a:xfrm>
            <a:off x="6283326" y="4419600"/>
            <a:ext cx="6463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194" idx="4"/>
            <a:endCxn id="221" idx="0"/>
          </p:cNvCxnSpPr>
          <p:nvPr/>
        </p:nvCxnSpPr>
        <p:spPr>
          <a:xfrm>
            <a:off x="6969126" y="4419600"/>
            <a:ext cx="5701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194" idx="4"/>
            <a:endCxn id="222" idx="0"/>
          </p:cNvCxnSpPr>
          <p:nvPr/>
        </p:nvCxnSpPr>
        <p:spPr>
          <a:xfrm>
            <a:off x="6969126" y="4419600"/>
            <a:ext cx="8749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>
            <a:stCxn id="194" idx="4"/>
            <a:endCxn id="223" idx="0"/>
          </p:cNvCxnSpPr>
          <p:nvPr/>
        </p:nvCxnSpPr>
        <p:spPr>
          <a:xfrm>
            <a:off x="6969126" y="4419600"/>
            <a:ext cx="1179712" cy="4572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>
            <a:off x="7924800" y="4343400"/>
            <a:ext cx="83820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2543261" y="2514600"/>
            <a:ext cx="1221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>
                <a:solidFill>
                  <a:srgbClr val="FF0066"/>
                </a:solidFill>
              </a:rPr>
              <a:t>Mutex</a:t>
            </a:r>
            <a:r>
              <a:rPr lang="en-US" sz="1600" i="1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en-US" sz="1600" i="1" dirty="0" smtClean="0">
                <a:solidFill>
                  <a:srgbClr val="FF0066"/>
                </a:solidFill>
              </a:rPr>
              <a:t>contention?</a:t>
            </a:r>
            <a:endParaRPr lang="en-US" sz="1600" i="1" dirty="0">
              <a:solidFill>
                <a:srgbClr val="FF0066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7434217" y="2514600"/>
            <a:ext cx="9477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66"/>
                </a:solidFill>
              </a:rPr>
              <a:t>False </a:t>
            </a:r>
          </a:p>
          <a:p>
            <a:pPr algn="ctr"/>
            <a:r>
              <a:rPr lang="en-US" sz="1600" i="1" dirty="0" smtClean="0">
                <a:solidFill>
                  <a:srgbClr val="FF0066"/>
                </a:solidFill>
              </a:rPr>
              <a:t>sharing?</a:t>
            </a:r>
            <a:endParaRPr lang="en-US" sz="1600" i="1" dirty="0">
              <a:solidFill>
                <a:srgbClr val="FF0066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1295400" y="55626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66"/>
                </a:solidFill>
              </a:rPr>
              <a:t>Wasted space?</a:t>
            </a:r>
            <a:endParaRPr lang="en-US" sz="1600" i="1" dirty="0">
              <a:solidFill>
                <a:srgbClr val="FF0066"/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4572000" y="55626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66"/>
                </a:solidFill>
              </a:rPr>
              <a:t>(If there are multiple counters to pack together.)</a:t>
            </a:r>
            <a:endParaRPr lang="en-US" sz="1600" i="1" dirty="0">
              <a:solidFill>
                <a:srgbClr val="FF0066"/>
              </a:solidFill>
            </a:endParaRPr>
          </a:p>
        </p:txBody>
      </p:sp>
      <p:cxnSp>
        <p:nvCxnSpPr>
          <p:cNvPr id="270" name="Straight Connector 269"/>
          <p:cNvCxnSpPr>
            <a:stCxn id="2" idx="2"/>
          </p:cNvCxnSpPr>
          <p:nvPr/>
        </p:nvCxnSpPr>
        <p:spPr>
          <a:xfrm>
            <a:off x="4572000" y="1066800"/>
            <a:ext cx="0" cy="502920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81000" y="3352800"/>
            <a:ext cx="8458200" cy="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7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True Sharing Can Benefit from Spatial Locality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24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With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true sharing</a:t>
            </a:r>
            <a:r>
              <a:rPr lang="en-US">
                <a:latin typeface="Calibri" charset="0"/>
              </a:rPr>
              <a:t>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spatial locality</a:t>
            </a:r>
            <a:r>
              <a:rPr lang="en-US">
                <a:latin typeface="Calibri" charset="0"/>
              </a:rPr>
              <a:t> can result in a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prefetching</a:t>
            </a:r>
            <a:r>
              <a:rPr lang="en-US">
                <a:latin typeface="Calibri" charset="0"/>
              </a:rPr>
              <a:t> benefit</a:t>
            </a:r>
          </a:p>
          <a:p>
            <a:pPr eaLnBrk="1" hangingPunct="1"/>
            <a:r>
              <a:rPr lang="en-US">
                <a:latin typeface="Calibri" charset="0"/>
              </a:rPr>
              <a:t>Hence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data layout can help or harm</a:t>
            </a:r>
            <a:r>
              <a:rPr lang="en-US">
                <a:latin typeface="Calibri" charset="0"/>
              </a:rPr>
              <a:t> sharing-related misses in parallel software</a:t>
            </a:r>
          </a:p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6A803-EFFB-9545-A193-7F1ECC7FAAAF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295400"/>
            <a:ext cx="17526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b="1" dirty="0">
                <a:latin typeface="Courier New"/>
                <a:ea typeface="+mn-ea"/>
                <a:cs typeface="Courier New"/>
              </a:rPr>
              <a:t> =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Y</a:t>
            </a:r>
            <a:r>
              <a:rPr lang="en-US" b="1" dirty="0">
                <a:latin typeface="Courier New"/>
                <a:ea typeface="+mn-ea"/>
                <a:cs typeface="Courier New"/>
              </a:rPr>
              <a:t> =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…</a:t>
            </a:r>
          </a:p>
        </p:txBody>
      </p:sp>
      <p:sp>
        <p:nvSpPr>
          <p:cNvPr id="61447" name="Rectangle 404"/>
          <p:cNvSpPr>
            <a:spLocks noChangeArrowheads="1"/>
          </p:cNvSpPr>
          <p:nvPr/>
        </p:nvSpPr>
        <p:spPr bwMode="auto">
          <a:xfrm>
            <a:off x="1524000" y="2971800"/>
            <a:ext cx="2122488" cy="1219200"/>
          </a:xfrm>
          <a:prstGeom prst="rect">
            <a:avLst/>
          </a:prstGeom>
          <a:solidFill>
            <a:srgbClr val="FFF2C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Rectangle 413"/>
          <p:cNvSpPr>
            <a:spLocks noChangeArrowheads="1"/>
          </p:cNvSpPr>
          <p:nvPr/>
        </p:nvSpPr>
        <p:spPr bwMode="auto">
          <a:xfrm>
            <a:off x="5257800" y="2971800"/>
            <a:ext cx="2122488" cy="1219200"/>
          </a:xfrm>
          <a:prstGeom prst="rect">
            <a:avLst/>
          </a:prstGeom>
          <a:solidFill>
            <a:srgbClr val="FFF2C5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97"/>
          <p:cNvSpPr>
            <a:spLocks noChangeArrowheads="1"/>
          </p:cNvSpPr>
          <p:nvPr/>
        </p:nvSpPr>
        <p:spPr bwMode="auto">
          <a:xfrm>
            <a:off x="1676400" y="31242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1450" name="Text Box 405"/>
          <p:cNvSpPr txBox="1">
            <a:spLocks noChangeArrowheads="1"/>
          </p:cNvSpPr>
          <p:nvPr/>
        </p:nvSpPr>
        <p:spPr bwMode="auto">
          <a:xfrm>
            <a:off x="1447800" y="2590800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Core 0</a:t>
            </a:r>
          </a:p>
        </p:txBody>
      </p:sp>
      <p:sp>
        <p:nvSpPr>
          <p:cNvPr id="61451" name="Line 411"/>
          <p:cNvSpPr>
            <a:spLocks noChangeShapeType="1"/>
          </p:cNvSpPr>
          <p:nvPr/>
        </p:nvSpPr>
        <p:spPr bwMode="auto">
          <a:xfrm>
            <a:off x="5943600" y="38100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Text Box 414"/>
          <p:cNvSpPr txBox="1">
            <a:spLocks noChangeArrowheads="1"/>
          </p:cNvSpPr>
          <p:nvPr/>
        </p:nvSpPr>
        <p:spPr bwMode="auto">
          <a:xfrm>
            <a:off x="5181600" y="2601913"/>
            <a:ext cx="79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Core 1</a:t>
            </a:r>
          </a:p>
        </p:txBody>
      </p:sp>
      <p:sp>
        <p:nvSpPr>
          <p:cNvPr id="17" name="Rectangle 397"/>
          <p:cNvSpPr>
            <a:spLocks noChangeArrowheads="1"/>
          </p:cNvSpPr>
          <p:nvPr/>
        </p:nvSpPr>
        <p:spPr bwMode="auto">
          <a:xfrm>
            <a:off x="5410200" y="3124200"/>
            <a:ext cx="175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L1-D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1454" name="Line 411"/>
          <p:cNvSpPr>
            <a:spLocks noChangeShapeType="1"/>
          </p:cNvSpPr>
          <p:nvPr/>
        </p:nvSpPr>
        <p:spPr bwMode="auto">
          <a:xfrm>
            <a:off x="2286000" y="38100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67325" y="1295400"/>
            <a:ext cx="1743075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r1 = 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X</a:t>
            </a:r>
            <a:r>
              <a:rPr lang="en-US" b="1" dirty="0">
                <a:latin typeface="Courier New"/>
                <a:ea typeface="+mn-ea"/>
                <a:cs typeface="Courier New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ourier New"/>
                <a:ea typeface="+mn-ea"/>
                <a:cs typeface="Courier New"/>
              </a:rPr>
              <a:t> r2 =</a:t>
            </a:r>
            <a:r>
              <a:rPr lang="en-US" b="1" dirty="0">
                <a:solidFill>
                  <a:srgbClr val="FF0000"/>
                </a:solidFill>
                <a:latin typeface="Courier New"/>
                <a:ea typeface="+mn-ea"/>
                <a:cs typeface="Courier New"/>
              </a:rPr>
              <a:t> Y</a:t>
            </a:r>
            <a:r>
              <a:rPr lang="en-US" b="1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;</a:t>
            </a: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492750" y="3395663"/>
            <a:ext cx="1212850" cy="338137"/>
            <a:chOff x="5576235" y="4385846"/>
            <a:chExt cx="1213461" cy="338554"/>
          </a:xfrm>
        </p:grpSpPr>
        <p:sp>
          <p:nvSpPr>
            <p:cNvPr id="46" name="TextBox 45"/>
            <p:cNvSpPr txBox="1"/>
            <p:nvPr/>
          </p:nvSpPr>
          <p:spPr>
            <a:xfrm>
              <a:off x="5576235" y="4385846"/>
              <a:ext cx="300189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66894" y="4385846"/>
              <a:ext cx="32719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71848" y="4385846"/>
              <a:ext cx="312895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64095" y="4385846"/>
              <a:ext cx="325601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61457" name="Group 49"/>
          <p:cNvGrpSpPr>
            <a:grpSpLocks/>
          </p:cNvGrpSpPr>
          <p:nvPr/>
        </p:nvGrpSpPr>
        <p:grpSpPr bwMode="auto">
          <a:xfrm>
            <a:off x="1752600" y="3395663"/>
            <a:ext cx="1212850" cy="338137"/>
            <a:chOff x="5576235" y="4385846"/>
            <a:chExt cx="1213461" cy="338554"/>
          </a:xfrm>
        </p:grpSpPr>
        <p:sp>
          <p:nvSpPr>
            <p:cNvPr id="51" name="TextBox 50"/>
            <p:cNvSpPr txBox="1"/>
            <p:nvPr/>
          </p:nvSpPr>
          <p:spPr>
            <a:xfrm>
              <a:off x="5576235" y="4385846"/>
              <a:ext cx="300189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66894" y="4385846"/>
              <a:ext cx="327190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71848" y="4385846"/>
              <a:ext cx="312895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464095" y="4385846"/>
              <a:ext cx="325601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891939" y="1337846"/>
            <a:ext cx="1213461" cy="338554"/>
            <a:chOff x="5576235" y="4385846"/>
            <a:chExt cx="1213461" cy="33855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TextBox 71"/>
            <p:cNvSpPr txBox="1"/>
            <p:nvPr/>
          </p:nvSpPr>
          <p:spPr>
            <a:xfrm>
              <a:off x="5576235" y="4385846"/>
              <a:ext cx="300082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7400" y="4385846"/>
              <a:ext cx="326331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72200" y="4385846"/>
              <a:ext cx="312906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63365" y="4385846"/>
              <a:ext cx="326331" cy="338554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61459" name="TextBox 78"/>
          <p:cNvSpPr txBox="1">
            <a:spLocks noChangeArrowheads="1"/>
          </p:cNvSpPr>
          <p:nvPr/>
        </p:nvSpPr>
        <p:spPr bwMode="auto">
          <a:xfrm>
            <a:off x="4038600" y="1676400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1 block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733800" y="2921000"/>
            <a:ext cx="1447800" cy="660400"/>
            <a:chOff x="3733800" y="2920424"/>
            <a:chExt cx="1447800" cy="660976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3733800" y="3505134"/>
              <a:ext cx="1447800" cy="76266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472" name="TextBox 79"/>
            <p:cNvSpPr txBox="1">
              <a:spLocks noChangeArrowheads="1"/>
            </p:cNvSpPr>
            <p:nvPr/>
          </p:nvSpPr>
          <p:spPr bwMode="auto">
            <a:xfrm>
              <a:off x="3789619" y="2920424"/>
              <a:ext cx="135033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i="1">
                  <a:solidFill>
                    <a:srgbClr val="0000FF"/>
                  </a:solidFill>
                </a:rPr>
                <a:t>both X and Y</a:t>
              </a:r>
            </a:p>
            <a:p>
              <a:pPr algn="ctr" eaLnBrk="1" hangingPunct="1"/>
              <a:r>
                <a:rPr lang="en-US" sz="1600" i="1">
                  <a:solidFill>
                    <a:srgbClr val="0000FF"/>
                  </a:solidFill>
                </a:rPr>
                <a:t>sent in 1 miss</a:t>
              </a:r>
            </a:p>
          </p:txBody>
        </p:sp>
      </p:grpSp>
      <p:sp>
        <p:nvSpPr>
          <p:cNvPr id="61461" name="Text Box 414"/>
          <p:cNvSpPr txBox="1">
            <a:spLocks noChangeArrowheads="1"/>
          </p:cNvSpPr>
          <p:nvPr/>
        </p:nvSpPr>
        <p:spPr bwMode="auto">
          <a:xfrm>
            <a:off x="5181600" y="9906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Thread 1</a:t>
            </a:r>
          </a:p>
        </p:txBody>
      </p:sp>
      <p:sp>
        <p:nvSpPr>
          <p:cNvPr id="61462" name="Text Box 414"/>
          <p:cNvSpPr txBox="1">
            <a:spLocks noChangeArrowheads="1"/>
          </p:cNvSpPr>
          <p:nvPr/>
        </p:nvSpPr>
        <p:spPr bwMode="auto">
          <a:xfrm>
            <a:off x="1447800" y="9906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Thread 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90600" y="1447800"/>
            <a:ext cx="533400" cy="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4724400" y="2057400"/>
            <a:ext cx="533400" cy="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99288" y="2133600"/>
            <a:ext cx="1154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</a:rPr>
              <a:t>Cache Hit!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1905000" y="3733800"/>
            <a:ext cx="0" cy="38100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514600" y="3733800"/>
            <a:ext cx="0" cy="38100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638800" y="3733800"/>
            <a:ext cx="0" cy="38100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6248400" y="3733800"/>
            <a:ext cx="0" cy="381000"/>
          </a:xfrm>
          <a:prstGeom prst="straightConnector1">
            <a:avLst/>
          </a:prstGeom>
          <a:ln w="34925"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6999288" y="1839913"/>
            <a:ext cx="1236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Cache Miss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983E-6 1.10699E-6 L -2.60983E-6 0.04446 " pathEditMode="relative" ptsTypes="AA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983E-6 1.10699E-6 L -2.60983E-6 0.04446 " pathEditMode="relative" ptsTypes="AA"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3" grpId="0"/>
      <p:bldP spid="93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Options for Building Even Larger Shared Address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Tradeoffs?</a:t>
            </a:r>
          </a:p>
          <a:p>
            <a:pPr eaLnBrk="1" hangingPunct="1"/>
            <a:r>
              <a:rPr lang="en-US">
                <a:latin typeface="Calibri" charset="0"/>
              </a:rPr>
              <a:t>NUMA is more commonly used at large scales (e.g., Blacklight at the PSC)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8FBF-1F61-1144-9C36-857791289A9D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2470" name="Content Placeholder 2"/>
          <p:cNvSpPr txBox="1">
            <a:spLocks/>
          </p:cNvSpPr>
          <p:nvPr/>
        </p:nvSpPr>
        <p:spPr bwMode="auto">
          <a:xfrm>
            <a:off x="457200" y="5410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180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1800"/>
          </a:p>
        </p:txBody>
      </p:sp>
      <p:grpSp>
        <p:nvGrpSpPr>
          <p:cNvPr id="38" name="Group 37"/>
          <p:cNvGrpSpPr/>
          <p:nvPr/>
        </p:nvGrpSpPr>
        <p:grpSpPr>
          <a:xfrm>
            <a:off x="1981200" y="1371600"/>
            <a:ext cx="6324600" cy="2133600"/>
            <a:chOff x="1219200" y="1676400"/>
            <a:chExt cx="6324600" cy="2133600"/>
          </a:xfrm>
          <a:solidFill>
            <a:srgbClr val="FFF2C5"/>
          </a:solidFill>
        </p:grpSpPr>
        <p:cxnSp>
          <p:nvCxnSpPr>
            <p:cNvPr id="39" name="Straight Arrow Connector 38"/>
            <p:cNvCxnSpPr>
              <a:endCxn id="62" idx="0"/>
            </p:cNvCxnSpPr>
            <p:nvPr/>
          </p:nvCxnSpPr>
          <p:spPr>
            <a:xfrm flipH="1">
              <a:off x="2247900" y="2971800"/>
              <a:ext cx="190500" cy="30480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58" idx="0"/>
            </p:cNvCxnSpPr>
            <p:nvPr/>
          </p:nvCxnSpPr>
          <p:spPr>
            <a:xfrm>
              <a:off x="6019800" y="2971800"/>
              <a:ext cx="114300" cy="30480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64" idx="4"/>
              <a:endCxn id="49" idx="1"/>
            </p:cNvCxnSpPr>
            <p:nvPr/>
          </p:nvCxnSpPr>
          <p:spPr>
            <a:xfrm>
              <a:off x="2082800" y="2373086"/>
              <a:ext cx="62616" cy="28616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6" idx="4"/>
            </p:cNvCxnSpPr>
            <p:nvPr/>
          </p:nvCxnSpPr>
          <p:spPr>
            <a:xfrm>
              <a:off x="3556000" y="2373086"/>
              <a:ext cx="25400" cy="217714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648200" y="1676400"/>
              <a:ext cx="43258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cxnSp>
          <p:nvCxnSpPr>
            <p:cNvPr id="44" name="Straight Arrow Connector 43"/>
            <p:cNvCxnSpPr>
              <a:stCxn id="54" idx="4"/>
            </p:cNvCxnSpPr>
            <p:nvPr/>
          </p:nvCxnSpPr>
          <p:spPr>
            <a:xfrm flipH="1">
              <a:off x="6248400" y="2373086"/>
              <a:ext cx="127000" cy="293914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676400" y="1676400"/>
              <a:ext cx="812800" cy="696686"/>
              <a:chOff x="1778000" y="1742420"/>
              <a:chExt cx="812800" cy="696686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1778000" y="1742420"/>
                <a:ext cx="812800" cy="6966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887921" y="1920565"/>
                <a:ext cx="623632" cy="30953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n-lt"/>
                    <a:ea typeface="+mn-ea"/>
                    <a:cs typeface="+mn-cs"/>
                  </a:rPr>
                  <a:t>CPU 0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676400" y="3276600"/>
              <a:ext cx="1143000" cy="533400"/>
              <a:chOff x="2286000" y="4277380"/>
              <a:chExt cx="3200400" cy="533400"/>
            </a:xfrm>
            <a:grpFill/>
          </p:grpSpPr>
          <p:sp>
            <p:nvSpPr>
              <p:cNvPr id="62" name="Rounded Rectangle 61"/>
              <p:cNvSpPr/>
              <p:nvPr/>
            </p:nvSpPr>
            <p:spPr>
              <a:xfrm>
                <a:off x="2286000" y="4277380"/>
                <a:ext cx="3200400" cy="53340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01688" y="4353580"/>
                <a:ext cx="2447866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n-lt"/>
                    <a:ea typeface="+mn-ea"/>
                    <a:cs typeface="+mn-cs"/>
                  </a:rPr>
                  <a:t>Memory 0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352800" y="3276600"/>
              <a:ext cx="1143000" cy="533400"/>
              <a:chOff x="2286000" y="4277380"/>
              <a:chExt cx="3200400" cy="533400"/>
            </a:xfrm>
            <a:grpFill/>
          </p:grpSpPr>
          <p:sp>
            <p:nvSpPr>
              <p:cNvPr id="60" name="Rounded Rectangle 59"/>
              <p:cNvSpPr/>
              <p:nvPr/>
            </p:nvSpPr>
            <p:spPr>
              <a:xfrm>
                <a:off x="2286000" y="4277380"/>
                <a:ext cx="3200400" cy="53340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456904" y="4353580"/>
                <a:ext cx="2937438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n-lt"/>
                    <a:ea typeface="+mn-ea"/>
                    <a:cs typeface="+mn-cs"/>
                  </a:rPr>
                  <a:t>Memory 1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562600" y="3276600"/>
              <a:ext cx="1143000" cy="533400"/>
              <a:chOff x="2286000" y="4277380"/>
              <a:chExt cx="3200400" cy="533400"/>
            </a:xfrm>
            <a:grpFill/>
          </p:grpSpPr>
          <p:sp>
            <p:nvSpPr>
              <p:cNvPr id="58" name="Rounded Rectangle 57"/>
              <p:cNvSpPr/>
              <p:nvPr/>
            </p:nvSpPr>
            <p:spPr>
              <a:xfrm>
                <a:off x="2286000" y="4277380"/>
                <a:ext cx="3200400" cy="533400"/>
              </a:xfrm>
              <a:prstGeom prst="round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417068" y="4353580"/>
                <a:ext cx="3017109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n-lt"/>
                    <a:ea typeface="+mn-ea"/>
                    <a:cs typeface="+mn-cs"/>
                  </a:rPr>
                  <a:t>Memory N</a:t>
                </a: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1219200" y="2590800"/>
              <a:ext cx="6324600" cy="46738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Interconnection Network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149600" y="1676400"/>
              <a:ext cx="812800" cy="696686"/>
              <a:chOff x="1778000" y="1742420"/>
              <a:chExt cx="812800" cy="696686"/>
            </a:xfrm>
            <a:grpFill/>
          </p:grpSpPr>
          <p:sp>
            <p:nvSpPr>
              <p:cNvPr id="56" name="Oval 55"/>
              <p:cNvSpPr/>
              <p:nvPr/>
            </p:nvSpPr>
            <p:spPr>
              <a:xfrm>
                <a:off x="1778000" y="1742420"/>
                <a:ext cx="812800" cy="6966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858688" y="1920565"/>
                <a:ext cx="682098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n-lt"/>
                    <a:ea typeface="+mn-ea"/>
                    <a:cs typeface="+mn-cs"/>
                  </a:rPr>
                  <a:t>CPU 1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5969000" y="1676400"/>
              <a:ext cx="812800" cy="696686"/>
              <a:chOff x="1778000" y="1742420"/>
              <a:chExt cx="812800" cy="696686"/>
            </a:xfrm>
            <a:grpFill/>
          </p:grpSpPr>
          <p:sp>
            <p:nvSpPr>
              <p:cNvPr id="54" name="Oval 53"/>
              <p:cNvSpPr/>
              <p:nvPr/>
            </p:nvSpPr>
            <p:spPr>
              <a:xfrm>
                <a:off x="1778000" y="1742420"/>
                <a:ext cx="812800" cy="6966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828800" y="1920565"/>
                <a:ext cx="710551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n-lt"/>
                    <a:ea typeface="+mn-ea"/>
                    <a:cs typeface="+mn-cs"/>
                  </a:rPr>
                  <a:t>CPU N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4672820" y="3134380"/>
              <a:ext cx="43258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latin typeface="+mn-lt"/>
                  <a:ea typeface="+mn-ea"/>
                  <a:cs typeface="+mn-cs"/>
                </a:rPr>
                <a:t>…</a:t>
              </a:r>
            </a:p>
          </p:txBody>
        </p:sp>
        <p:cxnSp>
          <p:nvCxnSpPr>
            <p:cNvPr id="53" name="Straight Arrow Connector 52"/>
            <p:cNvCxnSpPr>
              <a:endCxn id="60" idx="0"/>
            </p:cNvCxnSpPr>
            <p:nvPr/>
          </p:nvCxnSpPr>
          <p:spPr>
            <a:xfrm>
              <a:off x="3886200" y="3048000"/>
              <a:ext cx="38100" cy="228600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472" name="TextBox 65"/>
          <p:cNvSpPr txBox="1">
            <a:spLocks noChangeArrowheads="1"/>
          </p:cNvSpPr>
          <p:nvPr/>
        </p:nvSpPr>
        <p:spPr bwMode="auto">
          <a:xfrm>
            <a:off x="533400" y="990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Symmetric Multiprocessor (SMP):</a:t>
            </a:r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533400" y="3733800"/>
            <a:ext cx="8305800" cy="1838325"/>
            <a:chOff x="533400" y="3733800"/>
            <a:chExt cx="8305800" cy="1838980"/>
          </a:xfrm>
        </p:grpSpPr>
        <p:grpSp>
          <p:nvGrpSpPr>
            <p:cNvPr id="8" name="Group 7"/>
            <p:cNvGrpSpPr/>
            <p:nvPr/>
          </p:nvGrpSpPr>
          <p:grpSpPr>
            <a:xfrm>
              <a:off x="1143000" y="4191000"/>
              <a:ext cx="7696200" cy="1381780"/>
              <a:chOff x="609600" y="4267200"/>
              <a:chExt cx="7696200" cy="1381780"/>
            </a:xfrm>
            <a:solidFill>
              <a:srgbClr val="FFF2C5"/>
            </a:solidFill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1524000" y="4714220"/>
                <a:ext cx="152400" cy="61978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4038600" y="4714220"/>
                <a:ext cx="0" cy="46738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511020" y="4267200"/>
                <a:ext cx="43258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>
                    <a:latin typeface="+mn-lt"/>
                    <a:ea typeface="+mn-ea"/>
                    <a:cs typeface="+mn-cs"/>
                  </a:rPr>
                  <a:t>…</a:t>
                </a:r>
              </a:p>
            </p:txBody>
          </p:sp>
          <p:cxnSp>
            <p:nvCxnSpPr>
              <p:cNvPr id="12" name="Straight Arrow Connector 11"/>
              <p:cNvCxnSpPr>
                <a:endCxn id="16" idx="7"/>
              </p:cNvCxnSpPr>
              <p:nvPr/>
            </p:nvCxnSpPr>
            <p:spPr>
              <a:xfrm flipH="1">
                <a:off x="6617584" y="4724400"/>
                <a:ext cx="392816" cy="525646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/>
              <p:cNvGrpSpPr/>
              <p:nvPr/>
            </p:nvGrpSpPr>
            <p:grpSpPr>
              <a:xfrm>
                <a:off x="609600" y="4333220"/>
                <a:ext cx="2209800" cy="696686"/>
                <a:chOff x="1371600" y="3200400"/>
                <a:chExt cx="2209800" cy="696686"/>
              </a:xfrm>
              <a:grpFill/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1371600" y="3200400"/>
                  <a:ext cx="812800" cy="696686"/>
                  <a:chOff x="1371600" y="3200400"/>
                  <a:chExt cx="889000" cy="762000"/>
                </a:xfrm>
                <a:grpFill/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1371600" y="3200400"/>
                    <a:ext cx="889000" cy="762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491826" y="3395246"/>
                    <a:ext cx="682098" cy="338554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latin typeface="+mn-lt"/>
                        <a:ea typeface="+mn-ea"/>
                        <a:cs typeface="+mn-cs"/>
                      </a:rPr>
                      <a:t>CPU 0</a:t>
                    </a:r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438400" y="3286780"/>
                  <a:ext cx="1143000" cy="533400"/>
                  <a:chOff x="2286000" y="4277380"/>
                  <a:chExt cx="3200400" cy="533400"/>
                </a:xfrm>
                <a:grpFill/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2286000" y="4277380"/>
                    <a:ext cx="3200400" cy="5334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701688" y="4353580"/>
                    <a:ext cx="2447866" cy="338554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latin typeface="+mn-lt"/>
                        <a:ea typeface="+mn-ea"/>
                        <a:cs typeface="+mn-cs"/>
                      </a:rPr>
                      <a:t>Memory 0</a:t>
                    </a:r>
                  </a:p>
                </p:txBody>
              </p:sp>
            </p:grp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182368" y="3581400"/>
                  <a:ext cx="256032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3124200" y="4333220"/>
                <a:ext cx="2209800" cy="696686"/>
                <a:chOff x="1371600" y="3200400"/>
                <a:chExt cx="2209800" cy="696686"/>
              </a:xfrm>
              <a:grpFill/>
            </p:grpSpPr>
            <p:grpSp>
              <p:nvGrpSpPr>
                <p:cNvPr id="24" name="Group 23"/>
                <p:cNvGrpSpPr/>
                <p:nvPr/>
              </p:nvGrpSpPr>
              <p:grpSpPr>
                <a:xfrm>
                  <a:off x="1371600" y="3200400"/>
                  <a:ext cx="812800" cy="696686"/>
                  <a:chOff x="1371600" y="3200400"/>
                  <a:chExt cx="889000" cy="762000"/>
                </a:xfrm>
                <a:grpFill/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1371600" y="3200400"/>
                    <a:ext cx="889000" cy="762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459852" y="3395246"/>
                    <a:ext cx="746045" cy="370293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latin typeface="+mn-lt"/>
                        <a:ea typeface="+mn-ea"/>
                        <a:cs typeface="+mn-cs"/>
                      </a:rPr>
                      <a:t>CPU 1</a:t>
                    </a: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>
                  <a:off x="2438400" y="3286780"/>
                  <a:ext cx="1143000" cy="533400"/>
                  <a:chOff x="2286000" y="4277380"/>
                  <a:chExt cx="3200400" cy="533400"/>
                </a:xfrm>
                <a:grpFill/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2286000" y="4277380"/>
                    <a:ext cx="3200400" cy="5334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456904" y="4353580"/>
                    <a:ext cx="2937438" cy="338554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latin typeface="+mn-lt"/>
                        <a:ea typeface="+mn-ea"/>
                        <a:cs typeface="+mn-cs"/>
                      </a:rPr>
                      <a:t>Memory 1</a:t>
                    </a:r>
                  </a:p>
                </p:txBody>
              </p:sp>
            </p:grpSp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2182368" y="3581400"/>
                  <a:ext cx="256032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6096000" y="4333220"/>
                <a:ext cx="2209800" cy="696686"/>
                <a:chOff x="1371600" y="3200400"/>
                <a:chExt cx="2209800" cy="696686"/>
              </a:xfrm>
              <a:grpFill/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1371600" y="3200400"/>
                  <a:ext cx="812800" cy="696686"/>
                  <a:chOff x="1371600" y="3200400"/>
                  <a:chExt cx="889000" cy="762000"/>
                </a:xfrm>
                <a:grpFill/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1371600" y="3200400"/>
                    <a:ext cx="889000" cy="762000"/>
                  </a:xfrm>
                  <a:prstGeom prst="ellips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427872" y="3395246"/>
                    <a:ext cx="777165" cy="370293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latin typeface="+mn-lt"/>
                        <a:ea typeface="+mn-ea"/>
                        <a:cs typeface="+mn-cs"/>
                      </a:rPr>
                      <a:t>CPU N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438400" y="3286780"/>
                  <a:ext cx="1143000" cy="533400"/>
                  <a:chOff x="2286000" y="4277380"/>
                  <a:chExt cx="3200400" cy="533400"/>
                </a:xfrm>
                <a:grpFill/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2286000" y="4277380"/>
                    <a:ext cx="3200400" cy="533400"/>
                  </a:xfrm>
                  <a:prstGeom prst="roundRect">
                    <a:avLst/>
                  </a:prstGeom>
                  <a:grpFill/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417068" y="4353580"/>
                    <a:ext cx="3017109" cy="338554"/>
                  </a:xfrm>
                  <a:prstGeom prst="rect">
                    <a:avLst/>
                  </a:prstGeom>
                  <a:grpFill/>
                </p:spPr>
                <p:txBody>
                  <a:bodyPr wrap="non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600" dirty="0">
                        <a:latin typeface="+mn-lt"/>
                        <a:ea typeface="+mn-ea"/>
                        <a:cs typeface="+mn-cs"/>
                      </a:rPr>
                      <a:t>Memory N</a:t>
                    </a:r>
                  </a:p>
                </p:txBody>
              </p:sp>
            </p:grp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182368" y="3581400"/>
                  <a:ext cx="256032" cy="0"/>
                </a:xfrm>
                <a:prstGeom prst="straightConnector1">
                  <a:avLst/>
                </a:prstGeom>
                <a:grpFill/>
                <a:ln w="28575">
                  <a:solidFill>
                    <a:schemeClr val="tx1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Oval 15"/>
              <p:cNvSpPr/>
              <p:nvPr/>
            </p:nvSpPr>
            <p:spPr>
              <a:xfrm>
                <a:off x="1219200" y="5181600"/>
                <a:ext cx="6324600" cy="46738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Interconnection Network</a:t>
                </a:r>
              </a:p>
            </p:txBody>
          </p:sp>
        </p:grpSp>
        <p:sp>
          <p:nvSpPr>
            <p:cNvPr id="62480" name="TextBox 66"/>
            <p:cNvSpPr txBox="1">
              <a:spLocks noChangeArrowheads="1"/>
            </p:cNvSpPr>
            <p:nvPr/>
          </p:nvSpPr>
          <p:spPr bwMode="auto">
            <a:xfrm>
              <a:off x="533400" y="3733800"/>
              <a:ext cx="449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FF"/>
                  </a:solidFill>
                </a:rPr>
                <a:t>Non-Uniform Memory Access (NUMA):</a:t>
              </a: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854075" y="1371600"/>
            <a:ext cx="1990725" cy="838200"/>
            <a:chOff x="853668" y="1371600"/>
            <a:chExt cx="1991132" cy="838200"/>
          </a:xfrm>
        </p:grpSpPr>
        <p:pic>
          <p:nvPicPr>
            <p:cNvPr id="62476" name="Picture 67" descr="core-i7-6-core-die-photo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668" y="1447800"/>
              <a:ext cx="143233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>
            <a:xfrm flipV="1">
              <a:off x="2285886" y="1371600"/>
              <a:ext cx="533509" cy="7620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64" idx="4"/>
            </p:cNvCxnSpPr>
            <p:nvPr/>
          </p:nvCxnSpPr>
          <p:spPr>
            <a:xfrm flipV="1">
              <a:off x="2285886" y="2068513"/>
              <a:ext cx="558914" cy="141287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83213"/>
            <a:ext cx="9906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Case study: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memory protection on a parallel machine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TLB shootdown </a:t>
            </a:r>
          </a:p>
          <a:p>
            <a:pPr lvl="2" eaLnBrk="1" hangingPunct="1"/>
            <a:r>
              <a:rPr lang="en-US">
                <a:latin typeface="Calibri" charset="0"/>
              </a:rPr>
              <a:t>involves Inter-Processor Interrupts to flush TLBs</a:t>
            </a:r>
          </a:p>
          <a:p>
            <a:pPr eaLnBrk="1" hangingPunct="1"/>
            <a:r>
              <a:rPr lang="en-US">
                <a:latin typeface="Calibri" charset="0"/>
              </a:rPr>
              <a:t>Part 1 of Memory Correctness: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Cache Coherence</a:t>
            </a:r>
          </a:p>
          <a:p>
            <a:pPr lvl="1" eaLnBrk="1" hangingPunct="1"/>
            <a:r>
              <a:rPr lang="en-US">
                <a:latin typeface="Calibri" charset="0"/>
              </a:rPr>
              <a:t>reading “latest” value does not correspond to physical time!</a:t>
            </a:r>
          </a:p>
          <a:p>
            <a:pPr lvl="2" eaLnBrk="1" hangingPunct="1"/>
            <a:r>
              <a:rPr lang="en-US">
                <a:latin typeface="Calibri" charset="0"/>
              </a:rPr>
              <a:t>corresponds to latest in hypothetical interleaving of accesses</a:t>
            </a:r>
          </a:p>
          <a:p>
            <a:pPr lvl="1" eaLnBrk="1" hangingPunct="1"/>
            <a:r>
              <a:rPr lang="en-US">
                <a:latin typeface="Calibri" charset="0"/>
              </a:rPr>
              <a:t>new sources of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cache misses due to invalidations</a:t>
            </a:r>
            <a:r>
              <a:rPr lang="en-US">
                <a:latin typeface="Calibri" charset="0"/>
              </a:rPr>
              <a:t>:</a:t>
            </a:r>
          </a:p>
          <a:p>
            <a:pPr lvl="2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true sharing</a:t>
            </a:r>
            <a:r>
              <a:rPr lang="en-US">
                <a:latin typeface="Calibri" charset="0"/>
              </a:rPr>
              <a:t> misses</a:t>
            </a:r>
          </a:p>
          <a:p>
            <a:pPr lvl="2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false sharing</a:t>
            </a:r>
            <a:r>
              <a:rPr lang="en-US">
                <a:latin typeface="Calibri" charset="0"/>
              </a:rPr>
              <a:t> misses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 u="sng">
                <a:latin typeface="Calibri" charset="0"/>
              </a:rPr>
              <a:t>Looking ahead</a:t>
            </a:r>
            <a:r>
              <a:rPr lang="en-US">
                <a:latin typeface="Calibri" charset="0"/>
              </a:rPr>
              <a:t>: Part 2 of Memory Correctness, plus Scheduling Revisited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F6393-5E2A-0240-ADEE-1BF0C176A80A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Omron Luna88k Workstation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From circa 1991: ran a parallel Mach kernel (on the desks of lucky CMU CS Ph.D. students) four years before the Pentium/Windows 95 era began.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Parallel Mem Hierarchies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A712C-F8EB-7041-8E8C-9408A3F5CC0D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4518" name="Picture 8" descr="omron-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44951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9" descr="omron-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4954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10"/>
          <p:cNvSpPr txBox="1">
            <a:spLocks noChangeArrowheads="1"/>
          </p:cNvSpPr>
          <p:nvPr/>
        </p:nvSpPr>
        <p:spPr bwMode="auto">
          <a:xfrm>
            <a:off x="457200" y="3200400"/>
            <a:ext cx="8396288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CPU0 is attached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CPU1 is attached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CPU2 is attached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CPU3 is attached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LUNA boot: memory from 0x14a000 to 0x2000000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Kernel virtual space from 0x00000000 to 0x79ec000.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OMRON LUNA-88K Mach 2.5 Vers 1.12 Thu Feb 28 09:32 1991 (GENERIC)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physical memory = 32.00 megabytes.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available memory = 26.04 megabytes.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using 819 buffers containing 3.19 megabytes of memory</a:t>
            </a:r>
          </a:p>
          <a:p>
            <a:pPr eaLnBrk="1" hangingPunct="1"/>
            <a:r>
              <a:rPr lang="en-US" sz="1100" b="1">
                <a:latin typeface="Courier New" charset="0"/>
                <a:cs typeface="Courier New" charset="0"/>
              </a:rPr>
              <a:t>Jan  1 00:28:40 luna88k vmunix: CPU0 is configured as the master and started.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Impact of the Power Density Wall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The real “Moore’s Law” continues</a:t>
            </a:r>
          </a:p>
          <a:p>
            <a:pPr lvl="1" eaLnBrk="1" hangingPunct="1"/>
            <a:r>
              <a:rPr lang="en-US">
                <a:latin typeface="Calibri" charset="0"/>
              </a:rPr>
              <a:t>i.e. # of transistors per chip continues to increase exponentially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But thermal limitations prevent us from scaling up clock rates</a:t>
            </a:r>
          </a:p>
          <a:p>
            <a:pPr lvl="1" eaLnBrk="1" hangingPunct="1"/>
            <a:r>
              <a:rPr lang="en-US">
                <a:latin typeface="Calibri" charset="0"/>
              </a:rPr>
              <a:t>otherwise the chips would start to melt, given practical heat sink technology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How can we deliver more performance to individual applications?</a:t>
            </a:r>
          </a:p>
          <a:p>
            <a:pPr lvl="1" eaLnBrk="1" hangingPunct="1">
              <a:buFont typeface="Wingdings" charset="0"/>
              <a:buChar char="à"/>
            </a:pPr>
            <a:r>
              <a:rPr lang="en-US">
                <a:solidFill>
                  <a:srgbClr val="0000FF"/>
                </a:solidFill>
                <a:latin typeface="Calibri" charset="0"/>
                <a:sym typeface="Wingdings" charset="0"/>
              </a:rPr>
              <a:t>increasing numbers of cores per chip</a:t>
            </a:r>
          </a:p>
          <a:p>
            <a:pPr eaLnBrk="1" hangingPunct="1">
              <a:buFont typeface="Wingdings" charset="0"/>
              <a:buChar char="à"/>
            </a:pPr>
            <a:endParaRPr lang="en-US">
              <a:latin typeface="Calibri" charset="0"/>
              <a:sym typeface="Wingdings" charset="0"/>
            </a:endParaRPr>
          </a:p>
          <a:p>
            <a:pPr eaLnBrk="1" hangingPunct="1"/>
            <a:r>
              <a:rPr lang="en-US" u="sng">
                <a:latin typeface="Calibri" charset="0"/>
                <a:sym typeface="Wingdings" charset="0"/>
              </a:rPr>
              <a:t>Caveat</a:t>
            </a:r>
            <a:r>
              <a:rPr lang="en-US">
                <a:latin typeface="Calibri" charset="0"/>
                <a:sym typeface="Wingdings" charset="0"/>
              </a:rPr>
              <a:t>: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Calibri" charset="0"/>
                <a:sym typeface="Wingdings" charset="0"/>
              </a:rPr>
              <a:t>in order for a given application to run faster, it </a:t>
            </a:r>
            <a:r>
              <a:rPr lang="en-US">
                <a:solidFill>
                  <a:srgbClr val="FF0066"/>
                </a:solidFill>
                <a:latin typeface="Calibri" charset="0"/>
                <a:sym typeface="Wingdings" charset="0"/>
              </a:rPr>
              <a:t>must exploit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97DE2-9E84-1A4A-829F-0EFBE75CEB2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Parallel Machines Today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u="sng">
                <a:latin typeface="Calibri" charset="0"/>
              </a:rPr>
              <a:t>Examples from Apple’s product line: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7A315-CE11-7740-9B98-BFC5100C931D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4582" name="Picture 7" descr="iPad-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624013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86600" y="5791200"/>
            <a:ext cx="15875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1" dirty="0">
                <a:latin typeface="+mn-lt"/>
                <a:ea typeface="+mn-ea"/>
                <a:cs typeface="+mn-cs"/>
              </a:rPr>
              <a:t>(Images from </a:t>
            </a:r>
            <a:r>
              <a:rPr lang="en-US" sz="1050" i="1" dirty="0" err="1">
                <a:latin typeface="+mn-lt"/>
                <a:ea typeface="+mn-ea"/>
                <a:cs typeface="+mn-cs"/>
              </a:rPr>
              <a:t>apple.com</a:t>
            </a:r>
            <a:r>
              <a:rPr lang="en-US" sz="1050" i="1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7818438" y="3071813"/>
            <a:ext cx="9445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iPhone 6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2 </a:t>
            </a:r>
            <a:r>
              <a:rPr lang="en-US" sz="1400"/>
              <a:t>A8 cores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019800" y="3071813"/>
            <a:ext cx="1036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iPad Air 2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3 </a:t>
            </a:r>
            <a:r>
              <a:rPr lang="en-US" sz="1400"/>
              <a:t>A8X cores </a:t>
            </a:r>
          </a:p>
        </p:txBody>
      </p:sp>
      <p:pic>
        <p:nvPicPr>
          <p:cNvPr id="24586" name="Picture 12" descr="Apple-display_mbp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46500"/>
            <a:ext cx="21256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3659188" y="5029200"/>
            <a:ext cx="196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MacBook Pro Retina 15”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4 </a:t>
            </a:r>
            <a:r>
              <a:rPr lang="en-US" sz="1400"/>
              <a:t>Intel Core i7 cores</a:t>
            </a:r>
          </a:p>
        </p:txBody>
      </p:sp>
      <p:pic>
        <p:nvPicPr>
          <p:cNvPr id="24588" name="Picture 14" descr="iMac-pho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52725"/>
            <a:ext cx="1482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1993900" y="5029200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iMac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4 </a:t>
            </a:r>
            <a:r>
              <a:rPr lang="en-US" sz="1400"/>
              <a:t>Intel Core i5 cores</a:t>
            </a:r>
          </a:p>
        </p:txBody>
      </p:sp>
      <p:sp>
        <p:nvSpPr>
          <p:cNvPr id="24590" name="TextBox 17"/>
          <p:cNvSpPr txBox="1">
            <a:spLocks noChangeArrowheads="1"/>
          </p:cNvSpPr>
          <p:nvPr/>
        </p:nvSpPr>
        <p:spPr bwMode="auto">
          <a:xfrm>
            <a:off x="304800" y="3276600"/>
            <a:ext cx="180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FF"/>
                </a:solidFill>
              </a:rPr>
              <a:t>Mac Pro</a:t>
            </a:r>
          </a:p>
          <a:p>
            <a:pPr algn="ctr" eaLnBrk="1" hangingPunct="1"/>
            <a:r>
              <a:rPr lang="en-US" sz="1400">
                <a:solidFill>
                  <a:srgbClr val="FF0066"/>
                </a:solidFill>
              </a:rPr>
              <a:t>12 </a:t>
            </a:r>
            <a:r>
              <a:rPr lang="en-US" sz="1400"/>
              <a:t>Intel Xeon E5 cores</a:t>
            </a:r>
          </a:p>
        </p:txBody>
      </p:sp>
      <p:pic>
        <p:nvPicPr>
          <p:cNvPr id="24591" name="Picture 18" descr="17.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3062" r="20561" b="24387"/>
          <a:stretch>
            <a:fillRect/>
          </a:stretch>
        </p:blipFill>
        <p:spPr bwMode="auto">
          <a:xfrm>
            <a:off x="381000" y="1752600"/>
            <a:ext cx="16716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iPhone-6-press-image-1280x12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11806" r="52740" b="11513"/>
          <a:stretch>
            <a:fillRect/>
          </a:stretch>
        </p:blipFill>
        <p:spPr bwMode="auto">
          <a:xfrm>
            <a:off x="7962900" y="1752600"/>
            <a:ext cx="647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Example “Multicore” Processor: Intel Core i7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14400"/>
          </a:xfrm>
        </p:spPr>
        <p:txBody>
          <a:bodyPr/>
          <a:lstStyle/>
          <a:p>
            <a:pPr eaLnBrk="1" hangingPunct="1"/>
            <a:r>
              <a:rPr lang="en-US" u="sng">
                <a:latin typeface="Calibri" charset="0"/>
              </a:rPr>
              <a:t>Cores</a:t>
            </a:r>
            <a:r>
              <a:rPr lang="en-US">
                <a:latin typeface="Calibri" charset="0"/>
              </a:rPr>
              <a:t>: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six</a:t>
            </a:r>
            <a:r>
              <a:rPr lang="en-US">
                <a:latin typeface="Calibri" charset="0"/>
              </a:rPr>
              <a:t>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3.33 GHz</a:t>
            </a:r>
            <a:r>
              <a:rPr lang="en-US">
                <a:latin typeface="Calibri" charset="0"/>
              </a:rPr>
              <a:t> Nahelem processors (with 2-way “Hyper-Threading”)</a:t>
            </a:r>
          </a:p>
          <a:p>
            <a:pPr eaLnBrk="1" hangingPunct="1"/>
            <a:r>
              <a:rPr lang="en-US" u="sng">
                <a:latin typeface="Calibri" charset="0"/>
              </a:rPr>
              <a:t>Caches</a:t>
            </a:r>
            <a:r>
              <a:rPr lang="en-US">
                <a:latin typeface="Calibri" charset="0"/>
              </a:rPr>
              <a:t>: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64KB L1</a:t>
            </a:r>
            <a:r>
              <a:rPr lang="en-US">
                <a:latin typeface="Calibri" charset="0"/>
              </a:rPr>
              <a:t> (private),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256KB L2</a:t>
            </a:r>
            <a:r>
              <a:rPr lang="en-US">
                <a:latin typeface="Calibri" charset="0"/>
              </a:rPr>
              <a:t> (private),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12MB L3</a:t>
            </a:r>
            <a:r>
              <a:rPr lang="en-US">
                <a:latin typeface="Calibri" charset="0"/>
              </a:rPr>
              <a:t> (shared)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C3463-C9AD-C541-93D9-8366E2871E2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593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core-i7-6-core-die-phot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95400"/>
            <a:ext cx="57292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981200" y="4419600"/>
            <a:ext cx="3014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</a:rPr>
              <a:t>Intel Core i7-980X</a:t>
            </a:r>
            <a:r>
              <a:rPr lang="en-US" sz="2000"/>
              <a:t> (</a:t>
            </a:r>
            <a:r>
              <a:rPr lang="en-US" sz="2000">
                <a:solidFill>
                  <a:srgbClr val="FF0066"/>
                </a:solidFill>
              </a:rPr>
              <a:t>6</a:t>
            </a:r>
            <a:r>
              <a:rPr lang="en-US" sz="2000"/>
              <a:t> cores)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Impact of Parallel Processing on the Kernel (vs. Other Layers)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Kernel itself becomes a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parallel program</a:t>
            </a:r>
          </a:p>
          <a:p>
            <a:pPr lvl="1" eaLnBrk="1" hangingPunct="1"/>
            <a:r>
              <a:rPr lang="en-US">
                <a:latin typeface="Calibri" charset="0"/>
              </a:rPr>
              <a:t>avoid bottlenecks when accessing data structures</a:t>
            </a:r>
          </a:p>
          <a:p>
            <a:pPr lvl="2" eaLnBrk="1" hangingPunct="1"/>
            <a:r>
              <a:rPr lang="en-US">
                <a:latin typeface="Calibri" charset="0"/>
              </a:rPr>
              <a:t>lock contention, communication, load balancing, etc.</a:t>
            </a:r>
          </a:p>
          <a:p>
            <a:pPr lvl="1" eaLnBrk="1" hangingPunct="1"/>
            <a:r>
              <a:rPr lang="en-US">
                <a:latin typeface="Calibri" charset="0"/>
              </a:rPr>
              <a:t>use all of the standard parallel programming tricks</a:t>
            </a:r>
          </a:p>
          <a:p>
            <a:pPr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Thread scheduling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gets more complicated</a:t>
            </a:r>
            <a:endParaRPr lang="en-US">
              <a:solidFill>
                <a:srgbClr val="FF0066"/>
              </a:solidFill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parallel programmers usually assume: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all threads running </a:t>
            </a:r>
            <a:r>
              <a:rPr lang="en-US" i="1">
                <a:solidFill>
                  <a:srgbClr val="0000FF"/>
                </a:solidFill>
                <a:latin typeface="Calibri" charset="0"/>
              </a:rPr>
              <a:t>simultaneously</a:t>
            </a:r>
          </a:p>
          <a:p>
            <a:pPr lvl="3" eaLnBrk="1" hangingPunct="1"/>
            <a:r>
              <a:rPr lang="en-US">
                <a:latin typeface="Calibri" charset="0"/>
              </a:rPr>
              <a:t>load balancing, avoiding synchronization problems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threads </a:t>
            </a:r>
            <a:r>
              <a:rPr lang="en-US" i="1">
                <a:solidFill>
                  <a:srgbClr val="0000FF"/>
                </a:solidFill>
                <a:latin typeface="Calibri" charset="0"/>
              </a:rPr>
              <a:t>don’t move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between processors</a:t>
            </a:r>
          </a:p>
          <a:p>
            <a:pPr lvl="3" eaLnBrk="1" hangingPunct="1"/>
            <a:r>
              <a:rPr lang="en-US">
                <a:latin typeface="Calibri" charset="0"/>
              </a:rPr>
              <a:t>for optimizing communication and cache locality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Primitives for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naming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communicating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, and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coordinating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 need to be </a:t>
            </a:r>
            <a:r>
              <a:rPr lang="en-US" i="1">
                <a:solidFill>
                  <a:srgbClr val="FF0066"/>
                </a:solidFill>
                <a:latin typeface="Calibri" charset="0"/>
              </a:rPr>
              <a:t>fast</a:t>
            </a:r>
            <a:endParaRPr lang="en-US">
              <a:solidFill>
                <a:srgbClr val="0000FF"/>
              </a:solidFill>
              <a:latin typeface="Calibri" charset="0"/>
            </a:endParaRPr>
          </a:p>
          <a:p>
            <a:pPr lvl="1" eaLnBrk="1" hangingPunct="1"/>
            <a:r>
              <a:rPr lang="en-US">
                <a:latin typeface="Calibri" charset="0"/>
              </a:rPr>
              <a:t>Shared Address Space: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virtual memory management </a:t>
            </a:r>
            <a:r>
              <a:rPr lang="en-US">
                <a:latin typeface="Calibri" charset="0"/>
              </a:rPr>
              <a:t>across threads</a:t>
            </a:r>
          </a:p>
          <a:p>
            <a:pPr lvl="1" eaLnBrk="1" hangingPunct="1"/>
            <a:r>
              <a:rPr lang="en-US">
                <a:latin typeface="Calibri" charset="0"/>
              </a:rPr>
              <a:t>Message Passing: 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low-latency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send/receive 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primitives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2DDB6-DE1A-9A43-8D9C-8C8E758DAD8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9400" y="1371600"/>
            <a:ext cx="2286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Programmer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1752600"/>
            <a:ext cx="2286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Programming Language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29400" y="2133600"/>
            <a:ext cx="2286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9400" y="2514600"/>
            <a:ext cx="2286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User-Level Run-Time SW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2895600"/>
            <a:ext cx="22860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3276600"/>
            <a:ext cx="2286000" cy="381000"/>
          </a:xfrm>
          <a:prstGeom prst="rect">
            <a:avLst/>
          </a:prstGeom>
          <a:solidFill>
            <a:srgbClr val="DCE6F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7086600" y="990600"/>
            <a:ext cx="1404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>
                <a:solidFill>
                  <a:srgbClr val="0000FF"/>
                </a:solidFill>
              </a:rPr>
              <a:t>System Layers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133600"/>
            <a:ext cx="6781800" cy="1219200"/>
          </a:xfrm>
          <a:prstGeom prst="roundRect">
            <a:avLst/>
          </a:prstGeom>
          <a:solidFill>
            <a:srgbClr val="FFF49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Case Study: Protection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One important role of the OS:</a:t>
            </a:r>
          </a:p>
          <a:p>
            <a:pPr lvl="1" eaLnBrk="1" hangingPunct="1"/>
            <a:r>
              <a:rPr lang="en-US">
                <a:latin typeface="Calibri" charset="0"/>
              </a:rPr>
              <a:t>provide </a:t>
            </a:r>
            <a:r>
              <a:rPr lang="en-US" i="1">
                <a:solidFill>
                  <a:srgbClr val="FF0066"/>
                </a:solidFill>
                <a:latin typeface="Calibri" charset="0"/>
              </a:rPr>
              <a:t>protection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so that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buggy processes don’t corrupt other processes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Shared Address Space</a:t>
            </a:r>
            <a:r>
              <a:rPr lang="en-US">
                <a:latin typeface="Calibri" charset="0"/>
              </a:rPr>
              <a:t>:</a:t>
            </a:r>
          </a:p>
          <a:p>
            <a:pPr lvl="1" eaLnBrk="1" hangingPunct="1"/>
            <a:r>
              <a:rPr lang="en-US">
                <a:solidFill>
                  <a:srgbClr val="FF0066"/>
                </a:solidFill>
                <a:latin typeface="Calibri" charset="0"/>
              </a:rPr>
              <a:t>access permissions</a:t>
            </a:r>
            <a:r>
              <a:rPr lang="en-US">
                <a:latin typeface="Calibri" charset="0"/>
              </a:rPr>
              <a:t> for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virtual memory</a:t>
            </a:r>
            <a:r>
              <a:rPr lang="en-US">
                <a:latin typeface="Calibri" charset="0"/>
              </a:rPr>
              <a:t> pages</a:t>
            </a:r>
          </a:p>
          <a:p>
            <a:pPr lvl="2" eaLnBrk="1" hangingPunct="1"/>
            <a:r>
              <a:rPr lang="en-US">
                <a:latin typeface="Calibri" charset="0"/>
              </a:rPr>
              <a:t>e.g., set pages to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read-only</a:t>
            </a:r>
            <a:r>
              <a:rPr lang="en-US">
                <a:latin typeface="Calibri" charset="0"/>
              </a:rPr>
              <a:t> during copy-on-write optimization</a:t>
            </a:r>
          </a:p>
          <a:p>
            <a:pPr lvl="2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</a:rPr>
              <a:t>Message Passing</a:t>
            </a:r>
            <a:r>
              <a:rPr lang="en-US">
                <a:latin typeface="Calibri" charset="0"/>
              </a:rPr>
              <a:t>:</a:t>
            </a:r>
          </a:p>
          <a:p>
            <a:pPr lvl="1" eaLnBrk="1" hangingPunct="1"/>
            <a:r>
              <a:rPr lang="en-US">
                <a:latin typeface="Calibri" charset="0"/>
              </a:rPr>
              <a:t>ensure that target thread of </a:t>
            </a:r>
            <a:r>
              <a:rPr lang="en-US">
                <a:solidFill>
                  <a:srgbClr val="FF0066"/>
                </a:solidFill>
                <a:latin typeface="Calibri" charset="0"/>
              </a:rPr>
              <a:t>send()</a:t>
            </a:r>
            <a:r>
              <a:rPr lang="en-US">
                <a:latin typeface="Calibri" charset="0"/>
              </a:rPr>
              <a:t> message is a </a:t>
            </a:r>
            <a:r>
              <a:rPr lang="en-US">
                <a:solidFill>
                  <a:srgbClr val="0000FF"/>
                </a:solidFill>
                <a:latin typeface="Calibri" charset="0"/>
              </a:rPr>
              <a:t>valid recipient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lvl="1" eaLnBrk="1" hangingPunct="1"/>
            <a:endParaRPr lang="en-US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Todd Mowry &amp; Dave Eckhardt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15-410: Intro to Parallelism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95E35-E36B-5A46-921E-878195940FA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4869</Words>
  <Application>Microsoft Macintosh PowerPoint</Application>
  <PresentationFormat>On-screen Show (4:3)</PresentationFormat>
  <Paragraphs>1110</Paragraphs>
  <Slides>46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Parallelism and the Memory Hierarchy Todd C. Mowry &amp; Dave Eckhardt</vt:lpstr>
      <vt:lpstr>A Brief History of Parallel Processing</vt:lpstr>
      <vt:lpstr>A Brief History of Parallel Processing</vt:lpstr>
      <vt:lpstr>A Brief History of Parallel Processing</vt:lpstr>
      <vt:lpstr>Impact of the Power Density Wall</vt:lpstr>
      <vt:lpstr>Parallel Machines Today</vt:lpstr>
      <vt:lpstr>Example “Multicore” Processor: Intel Core i7</vt:lpstr>
      <vt:lpstr>Impact of Parallel Processing on the Kernel (vs. Other Layers)</vt:lpstr>
      <vt:lpstr>Case Study: Protection</vt:lpstr>
      <vt:lpstr>How Do We Propagate Changes to Access Permissions?</vt:lpstr>
      <vt:lpstr>VM Management in a Multicore Processor</vt:lpstr>
      <vt:lpstr>TLB Shootdown (Example Design)</vt:lpstr>
      <vt:lpstr>TLB Shootdown Timeline</vt:lpstr>
      <vt:lpstr>Performance of TLB Shootdown</vt:lpstr>
      <vt:lpstr>Now Let’s Consider Consistency Issues with the Caches</vt:lpstr>
      <vt:lpstr>Caches in a Single-Processor Machine (Review from 213)</vt:lpstr>
      <vt:lpstr>Cache Read</vt:lpstr>
      <vt:lpstr>Intel Quad Core i7 Cache Hierarchy</vt:lpstr>
      <vt:lpstr>Simple Multicore Example: Core 0 Loads X</vt:lpstr>
      <vt:lpstr>Example Continued: Core 3 Also Does a Load of X</vt:lpstr>
      <vt:lpstr>Review: How Are Stores Handled in Uniprocessor Caches?</vt:lpstr>
      <vt:lpstr>Options for Handling Stores in Uniprocessor Caches</vt:lpstr>
      <vt:lpstr>Options for Handling Stores in Uniprocessor Caches</vt:lpstr>
      <vt:lpstr>Resuming Multicore Example</vt:lpstr>
      <vt:lpstr>What is Correct Behavior for a Parallel Memory Hierarchy?</vt:lpstr>
      <vt:lpstr>Refining Our Intuition</vt:lpstr>
      <vt:lpstr>Visualizing Our Intuition</vt:lpstr>
      <vt:lpstr>Correctness Revisited</vt:lpstr>
      <vt:lpstr>Two Parts to Memory Hierarchy Correctness</vt:lpstr>
      <vt:lpstr>Cache Coherence (Easy Case)</vt:lpstr>
      <vt:lpstr>Cache Coherence (Easy Case)</vt:lpstr>
      <vt:lpstr>Cache Coherence: Beyond the Easy Case</vt:lpstr>
      <vt:lpstr>One Approach: Update Protocol</vt:lpstr>
      <vt:lpstr>Another Approach: Invalidate Protocol</vt:lpstr>
      <vt:lpstr>Update vs. Invalidate</vt:lpstr>
      <vt:lpstr>How Invalidation-Based Cache Coherence Works (Short Version)</vt:lpstr>
      <vt:lpstr>Performance Impact of Invalidation-Based Cache Coherence</vt:lpstr>
      <vt:lpstr>Beware of False Sharing!</vt:lpstr>
      <vt:lpstr>How False Sharing Might Occur in the OS</vt:lpstr>
      <vt:lpstr>“Improved” Implementation: An Array of Counters</vt:lpstr>
      <vt:lpstr>Faster Implementation: Padded Array of Counters</vt:lpstr>
      <vt:lpstr>Parallel Counter Implementation Summary</vt:lpstr>
      <vt:lpstr>True Sharing Can Benefit from Spatial Locality</vt:lpstr>
      <vt:lpstr>Options for Building Even Larger Shared Address Machines</vt:lpstr>
      <vt:lpstr>Summary</vt:lpstr>
      <vt:lpstr>Omron Luna88k Workstation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C. Mowry</dc:creator>
  <cp:lastModifiedBy>Todd Mowry</cp:lastModifiedBy>
  <cp:revision>2608</cp:revision>
  <cp:lastPrinted>2014-03-17T14:13:25Z</cp:lastPrinted>
  <dcterms:created xsi:type="dcterms:W3CDTF">2010-12-27T17:06:29Z</dcterms:created>
  <dcterms:modified xsi:type="dcterms:W3CDTF">2015-11-10T17:07:39Z</dcterms:modified>
</cp:coreProperties>
</file>