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5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</p:sldIdLst>
  <p:sldSz cy="6858000" cx="9144000"/>
  <p:notesSz cx="7302500" cy="9586900"/>
  <p:embeddedFontLst>
    <p:embeddedFont>
      <p:font typeface="Nunito"/>
      <p:regular r:id="rId93"/>
      <p:bold r:id="rId94"/>
      <p:italic r:id="rId95"/>
      <p:boldItalic r:id="rId96"/>
    </p:embeddedFont>
    <p:embeddedFont>
      <p:font typeface="Arial Narrow"/>
      <p:regular r:id="rId97"/>
      <p:bold r:id="rId98"/>
      <p:italic r:id="rId99"/>
      <p:boldItalic r:id="rId10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>
        <p15:guide id="1" orient="horz" pos="3019">
          <p15:clr>
            <a:srgbClr val="000000"/>
          </p15:clr>
        </p15:guide>
        <p15:guide id="2" pos="2300">
          <p15:clr>
            <a:srgbClr val="000000"/>
          </p15:clr>
        </p15:guide>
      </p15:notesGuideLst>
    </p:ext>
    <p:ext uri="GoogleSlidesCustomDataVersion2">
      <go:slidesCustomData xmlns:go="http://customooxmlschemas.google.com/" r:id="rId101" roundtripDataSignature="AMtx7miy3wl3p5/CODBADVULAQT2Q749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6DAB59-661B-44F8-ABCA-D327844AECBB}">
  <a:tblStyle styleId="{CD6DAB59-661B-44F8-ABCA-D327844AECBB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19" orient="horz"/>
        <p:guide pos="230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3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9" Type="http://schemas.openxmlformats.org/officeDocument/2006/relationships/slide" Target="slides/slide42.xml"/><Relationship Id="rId101" Type="http://customschemas.google.com/relationships/presentationmetadata" Target="metadata"/><Relationship Id="rId100" Type="http://schemas.openxmlformats.org/officeDocument/2006/relationships/font" Target="fonts/ArialNarrow-boldItalic.fntdata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9" Type="http://schemas.openxmlformats.org/officeDocument/2006/relationships/slide" Target="slides/slide22.xml"/><Relationship Id="rId95" Type="http://schemas.openxmlformats.org/officeDocument/2006/relationships/font" Target="fonts/Nunito-italic.fntdata"/><Relationship Id="rId94" Type="http://schemas.openxmlformats.org/officeDocument/2006/relationships/font" Target="fonts/Nunito-bold.fntdata"/><Relationship Id="rId97" Type="http://schemas.openxmlformats.org/officeDocument/2006/relationships/font" Target="fonts/ArialNarrow-regular.fntdata"/><Relationship Id="rId96" Type="http://schemas.openxmlformats.org/officeDocument/2006/relationships/font" Target="fonts/Nunito-boldItalic.fntdata"/><Relationship Id="rId11" Type="http://schemas.openxmlformats.org/officeDocument/2006/relationships/slide" Target="slides/slide4.xml"/><Relationship Id="rId99" Type="http://schemas.openxmlformats.org/officeDocument/2006/relationships/font" Target="fonts/ArialNarrow-italic.fntdata"/><Relationship Id="rId10" Type="http://schemas.openxmlformats.org/officeDocument/2006/relationships/slide" Target="slides/slide3.xml"/><Relationship Id="rId98" Type="http://schemas.openxmlformats.org/officeDocument/2006/relationships/font" Target="fonts/ArialNarrow-bold.fntdata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91" Type="http://schemas.openxmlformats.org/officeDocument/2006/relationships/slide" Target="slides/slide84.xml"/><Relationship Id="rId90" Type="http://schemas.openxmlformats.org/officeDocument/2006/relationships/slide" Target="slides/slide83.xml"/><Relationship Id="rId93" Type="http://schemas.openxmlformats.org/officeDocument/2006/relationships/font" Target="fonts/Nunito-regular.fntdata"/><Relationship Id="rId92" Type="http://schemas.openxmlformats.org/officeDocument/2006/relationships/slide" Target="slides/slide8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84" Type="http://schemas.openxmlformats.org/officeDocument/2006/relationships/slide" Target="slides/slide77.xml"/><Relationship Id="rId83" Type="http://schemas.openxmlformats.org/officeDocument/2006/relationships/slide" Target="slides/slide76.xml"/><Relationship Id="rId86" Type="http://schemas.openxmlformats.org/officeDocument/2006/relationships/slide" Target="slides/slide79.xml"/><Relationship Id="rId85" Type="http://schemas.openxmlformats.org/officeDocument/2006/relationships/slide" Target="slides/slide78.xml"/><Relationship Id="rId88" Type="http://schemas.openxmlformats.org/officeDocument/2006/relationships/slide" Target="slides/slide81.xml"/><Relationship Id="rId87" Type="http://schemas.openxmlformats.org/officeDocument/2006/relationships/slide" Target="slides/slide80.xml"/><Relationship Id="rId89" Type="http://schemas.openxmlformats.org/officeDocument/2006/relationships/slide" Target="slides/slide82.xml"/><Relationship Id="rId80" Type="http://schemas.openxmlformats.org/officeDocument/2006/relationships/slide" Target="slides/slide73.xml"/><Relationship Id="rId82" Type="http://schemas.openxmlformats.org/officeDocument/2006/relationships/slide" Target="slides/slide75.xml"/><Relationship Id="rId81" Type="http://schemas.openxmlformats.org/officeDocument/2006/relationships/slide" Target="slides/slide74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73" Type="http://schemas.openxmlformats.org/officeDocument/2006/relationships/slide" Target="slides/slide66.xml"/><Relationship Id="rId72" Type="http://schemas.openxmlformats.org/officeDocument/2006/relationships/slide" Target="slides/slide65.xml"/><Relationship Id="rId75" Type="http://schemas.openxmlformats.org/officeDocument/2006/relationships/slide" Target="slides/slide68.xml"/><Relationship Id="rId74" Type="http://schemas.openxmlformats.org/officeDocument/2006/relationships/slide" Target="slides/slide67.xml"/><Relationship Id="rId77" Type="http://schemas.openxmlformats.org/officeDocument/2006/relationships/slide" Target="slides/slide70.xml"/><Relationship Id="rId76" Type="http://schemas.openxmlformats.org/officeDocument/2006/relationships/slide" Target="slides/slide69.xml"/><Relationship Id="rId79" Type="http://schemas.openxmlformats.org/officeDocument/2006/relationships/slide" Target="slides/slide72.xml"/><Relationship Id="rId78" Type="http://schemas.openxmlformats.org/officeDocument/2006/relationships/slide" Target="slides/slide71.xml"/><Relationship Id="rId71" Type="http://schemas.openxmlformats.org/officeDocument/2006/relationships/slide" Target="slides/slide64.xml"/><Relationship Id="rId70" Type="http://schemas.openxmlformats.org/officeDocument/2006/relationships/slide" Target="slides/slide63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6" Type="http://schemas.openxmlformats.org/officeDocument/2006/relationships/slide" Target="slides/slide59.xml"/><Relationship Id="rId65" Type="http://schemas.openxmlformats.org/officeDocument/2006/relationships/slide" Target="slides/slide58.xml"/><Relationship Id="rId68" Type="http://schemas.openxmlformats.org/officeDocument/2006/relationships/slide" Target="slides/slide61.xml"/><Relationship Id="rId67" Type="http://schemas.openxmlformats.org/officeDocument/2006/relationships/slide" Target="slides/slide60.xml"/><Relationship Id="rId60" Type="http://schemas.openxmlformats.org/officeDocument/2006/relationships/slide" Target="slides/slide53.xml"/><Relationship Id="rId69" Type="http://schemas.openxmlformats.org/officeDocument/2006/relationships/slide" Target="slides/slide62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9" Type="http://schemas.openxmlformats.org/officeDocument/2006/relationships/slide" Target="slides/slide52.xml"/><Relationship Id="rId58" Type="http://schemas.openxmlformats.org/officeDocument/2006/relationships/slide" Target="slides/slide5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163888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37025" y="0"/>
            <a:ext cx="3163888" cy="481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0250" y="4613275"/>
            <a:ext cx="5842000" cy="3775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05900"/>
            <a:ext cx="3163888" cy="4810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37025" y="9105900"/>
            <a:ext cx="3163888" cy="4810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‹#›</a:t>
            </a:fld>
            <a:endParaRPr b="1" i="0" sz="12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1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1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1786fa36b12fa1ec_0_0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h1786fa36b12fa1ec_0_0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h1786fa36b12fa1ec_0_0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8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9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5" name="Google Shape;165;p10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11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3" name="Google Shape;183;p12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3" name="Google Shape;193;p13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4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p15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h1786fa36b12fa1ec_0_6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h1786fa36b12fa1ec_0_6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h1786fa36b12fa1ec_0_6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c6b4467f57_0_0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3c6b4467f57_0_0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c6b4467f57_0_4:notes"/>
          <p:cNvSpPr/>
          <p:nvPr>
            <p:ph idx="2" type="sldImg"/>
          </p:nvPr>
        </p:nvSpPr>
        <p:spPr>
          <a:xfrm>
            <a:off x="1217071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3c6b4467f57_0_4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c6b4467f57_0_9:notes"/>
          <p:cNvSpPr/>
          <p:nvPr>
            <p:ph idx="2" type="sldImg"/>
          </p:nvPr>
        </p:nvSpPr>
        <p:spPr>
          <a:xfrm>
            <a:off x="1217071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8" name="Google Shape;238;g3c6b4467f57_0_9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c6b4467f57_0_15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g3c6b4467f57_0_15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c6b4467f57_0_24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g3c6b4467f57_0_24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h1786fa36b12fa1ec_1_0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8" name="Google Shape;268;h1786fa36b12fa1ec_1_0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h1786fa36b12fa1ec_1_13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h1786fa36b12fa1ec_1_13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h1786fa36b12fa1ec_1_30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h1786fa36b12fa1ec_1_30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h1786fa36b12fa1ec_1_44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h1786fa36b12fa1ec_1_44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h1786fa36b12fa1ec_1_61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5" name="Google Shape;325;h1786fa36b12fa1ec_1_61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h1786fa36b12fa1ec_1_76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9" name="Google Shape;339;h1786fa36b12fa1ec_1_76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c6b4467f57_0_36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7" name="Google Shape;357;g3c6b4467f57_0_36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c6b4467f57_0_49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g3c6b4467f57_0_49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c6b4467f57_0_158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3c6b4467f57_0_158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c6b4467f57_0_173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g3c6b4467f57_0_173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c6b4467f57_0_191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7" name="Google Shape;427;g3c6b4467f57_0_191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h1786fa36b12fa1ec_1_101:notes"/>
          <p:cNvSpPr/>
          <p:nvPr>
            <p:ph idx="2" type="sldImg"/>
          </p:nvPr>
        </p:nvSpPr>
        <p:spPr>
          <a:xfrm>
            <a:off x="1217071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h1786fa36b12fa1ec_1_101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c6b4467f57_0_206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9" name="Google Shape;449;g3c6b4467f57_0_206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3c6b4467f57_0_210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4" name="Google Shape;454;g3c6b4467f57_0_210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c6b4467f57_0_225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g3c6b4467f57_0_225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h1cf0c633bd13bd31_0_0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1" name="Google Shape;471;h1cf0c633bd13bd31_0_0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h1cf0c633bd13bd31_0_9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h1cf0c633bd13bd31_0_9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h1cf0c633bd13bd31_0_18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1" name="Google Shape;491;h1cf0c633bd13bd31_0_18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h1cf0c633bd13bd31_0_27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h1cf0c633bd13bd31_0_27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h1cf0c633bd13bd31_0_36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1" name="Google Shape;511;h1cf0c633bd13bd31_0_36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h1cf0c633bd13bd31_0_45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h1cf0c633bd13bd31_0_45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c6b4467f57_0_234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1" name="Google Shape;531;g3c6b4467f57_0_234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c6b4467f57_0_246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g3c6b4467f57_0_246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c6b4467f57_0_341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0" name="Google Shape;560;g3c6b4467f57_0_341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c6b4467f57_0_360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8" name="Google Shape;568;g3c6b4467f57_0_360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3c6b4467f57_0_364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73" name="Google Shape;573;g3c6b4467f57_0_364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c6b4467f57_0_370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0" name="Google Shape;580;g3c6b4467f57_0_370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c6b4467f57_0_378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9" name="Google Shape;589;g3c6b4467f57_0_378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c6b4467f57_0_387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99" name="Google Shape;599;g3c6b4467f57_0_387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c6b4467f57_0_394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07" name="Google Shape;607;g3c6b4467f57_0_394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c6b4467f57_0_402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16" name="Google Shape;616;g3c6b4467f57_0_402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3c6b4467f57_0_409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24" name="Google Shape;624;g3c6b4467f57_0_409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3c6b4467f57_0_416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32" name="Google Shape;632;g3c6b4467f57_0_416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c6b4467f57_0_434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1" name="Google Shape;651;g3c6b4467f57_0_434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c6b4467f57_0_452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0" name="Google Shape;670;g3c6b4467f57_0_452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3c7c06cd0a6_0_0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77" name="Google Shape;677;g3c7c06cd0a6_0_0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3c7c06cd0a6_0_4:notes"/>
          <p:cNvSpPr/>
          <p:nvPr>
            <p:ph idx="2" type="sldImg"/>
          </p:nvPr>
        </p:nvSpPr>
        <p:spPr>
          <a:xfrm>
            <a:off x="1217403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2" name="Google Shape;682;g3c7c06cd0a6_0_4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/>
              <a:t>Quick review from lecture, don’t spend too much time on this</a:t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c7c06cd0a6_0_21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4" name="Google Shape;694;g3c7c06cd0a6_0_21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3c7c06cd0a6_0_29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1" name="Google Shape;701;g3c7c06cd0a6_0_29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c7c06cd0a6_0_36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g3c7c06cd0a6_0_36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0" name="Google Shape;710;g3c7c06cd0a6_0_36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3c7c06cd0a6_0_43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7" name="Google Shape;717;g3c7c06cd0a6_0_43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18" name="Google Shape;718;g3c7c06cd0a6_0_43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c7c06cd0a6_0_52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7" name="Google Shape;727;g3c7c06cd0a6_0_52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8" name="Google Shape;728;g3c7c06cd0a6_0_52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c7c06cd0a6_0_61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7" name="Google Shape;737;g3c7c06cd0a6_0_61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38" name="Google Shape;738;g3c7c06cd0a6_0_61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3c7c06cd0a6_0_69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6" name="Google Shape;746;g3c7c06cd0a6_0_69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7" name="Google Shape;747;g3c7c06cd0a6_0_69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c7c06cd0a6_0_77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5" name="Google Shape;755;g3c7c06cd0a6_0_77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6" name="Google Shape;756;g3c7c06cd0a6_0_77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3c7c06cd0a6_0_86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5" name="Google Shape;765;g3c7c06cd0a6_0_86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66" name="Google Shape;766;g3c7c06cd0a6_0_86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3c7c06cd0a6_0_94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4" name="Google Shape;774;g3c7c06cd0a6_0_94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5" name="Google Shape;775;g3c7c06cd0a6_0_94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3c7c06cd0a6_0_101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2" name="Google Shape;782;g3c7c06cd0a6_0_101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3" name="Google Shape;783;g3c7c06cd0a6_0_101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g3c7c06cd0a6_0_108:notes"/>
          <p:cNvSpPr/>
          <p:nvPr>
            <p:ph idx="2" type="sldImg"/>
          </p:nvPr>
        </p:nvSpPr>
        <p:spPr>
          <a:xfrm>
            <a:off x="1493838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0" name="Google Shape;790;g3c7c06cd0a6_0_108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1" name="Google Shape;791;g3c7c06cd0a6_0_108:notes"/>
          <p:cNvSpPr txBox="1"/>
          <p:nvPr>
            <p:ph idx="12" type="sldNum"/>
          </p:nvPr>
        </p:nvSpPr>
        <p:spPr>
          <a:xfrm>
            <a:off x="4137025" y="9105900"/>
            <a:ext cx="31638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71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8" name="Google Shape;798;p71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72:notes"/>
          <p:cNvSpPr txBox="1"/>
          <p:nvPr>
            <p:ph idx="1" type="body"/>
          </p:nvPr>
        </p:nvSpPr>
        <p:spPr>
          <a:xfrm>
            <a:off x="730250" y="4613275"/>
            <a:ext cx="5841900" cy="37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5" name="Google Shape;805;p72:notes"/>
          <p:cNvSpPr/>
          <p:nvPr>
            <p:ph idx="2" type="sldImg"/>
          </p:nvPr>
        </p:nvSpPr>
        <p:spPr>
          <a:xfrm>
            <a:off x="1493825" y="1198563"/>
            <a:ext cx="4314900" cy="323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3c8b80adf3e_0_0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0" name="Google Shape;810;g3c8b80adf3e_0_0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c8b80adf3e_0_8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9" name="Google Shape;819;g3c8b80adf3e_0_8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3c8b80adf3e_0_16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8" name="Google Shape;828;g3c8b80adf3e_0_16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g3c8b80adf3e_0_24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7" name="Google Shape;837;g3c8b80adf3e_0_24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3c8b80adf3e_0_31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5" name="Google Shape;845;g3c8b80adf3e_0_31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3c8b80adf3e_0_38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3" name="Google Shape;853;g3c8b80adf3e_0_38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g3c8b80adf3e_0_45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1" name="Google Shape;861;g3c8b80adf3e_0_45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g3c8b80adf3e_0_52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9" name="Google Shape;869;g3c8b80adf3e_0_52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c8b80adf3e_0_59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7" name="Google Shape;877;g3c8b80adf3e_0_59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g3c8b80adf3e_0_66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5" name="Google Shape;885;g3c8b80adf3e_0_66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3c8b80adf3e_0_73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3" name="Google Shape;893;g3c8b80adf3e_0_73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g3c8b80adf3e_0_80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1" name="Google Shape;901;g3c8b80adf3e_0_80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c8b80adf3e_0_86:notes"/>
          <p:cNvSpPr/>
          <p:nvPr>
            <p:ph idx="2" type="sldImg"/>
          </p:nvPr>
        </p:nvSpPr>
        <p:spPr>
          <a:xfrm>
            <a:off x="1217390" y="719017"/>
            <a:ext cx="4868400" cy="359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8" name="Google Shape;908;g3c8b80adf3e_0_86:notes"/>
          <p:cNvSpPr txBox="1"/>
          <p:nvPr>
            <p:ph idx="1" type="body"/>
          </p:nvPr>
        </p:nvSpPr>
        <p:spPr>
          <a:xfrm>
            <a:off x="730250" y="4553777"/>
            <a:ext cx="5841900" cy="431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6850" lIns="96850" spcFirstLastPara="1" rIns="96850" wrap="square" tIns="968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Slide">
  <p:cSld name="TITLE_AND_BODY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46"/>
          <p:cNvSpPr txBox="1"/>
          <p:nvPr>
            <p:ph type="title"/>
          </p:nvPr>
        </p:nvSpPr>
        <p:spPr>
          <a:xfrm>
            <a:off x="726350" y="1496825"/>
            <a:ext cx="6390900" cy="22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46"/>
          <p:cNvSpPr txBox="1"/>
          <p:nvPr>
            <p:ph idx="1" type="subTitle"/>
          </p:nvPr>
        </p:nvSpPr>
        <p:spPr>
          <a:xfrm>
            <a:off x="726350" y="3860325"/>
            <a:ext cx="5297100" cy="16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  <a:defRPr b="0"/>
            </a:lvl1pPr>
            <a:lvl2pPr lvl="1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200"/>
              <a:buNone/>
              <a:defRPr/>
            </a:lvl2pPr>
            <a:lvl3pPr lvl="2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/>
            </a:lvl3pPr>
            <a:lvl4pPr lvl="3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with Bullets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7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7"/>
          <p:cNvSpPr txBox="1"/>
          <p:nvPr>
            <p:ph idx="1" type="body"/>
          </p:nvPr>
        </p:nvSpPr>
        <p:spPr>
          <a:xfrm>
            <a:off x="357025" y="1197675"/>
            <a:ext cx="8315100" cy="48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Char char="■"/>
              <a:defRPr b="0"/>
            </a:lvl1pPr>
            <a:lvl2pPr indent="-381000" lvl="1" marL="9144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Char char="○"/>
              <a:defRPr sz="2400"/>
            </a:lvl2pPr>
            <a:lvl3pPr indent="-381000" lvl="2" marL="13716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Char char="■"/>
              <a:defRPr sz="2400"/>
            </a:lvl3pPr>
            <a:lvl4pPr indent="-381000" lvl="3" marL="18288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Char char="●"/>
              <a:defRPr sz="2400"/>
            </a:lvl4pPr>
            <a:lvl5pPr indent="-381000" lvl="4" marL="22860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Char char="○"/>
              <a:defRPr sz="2400"/>
            </a:lvl5pPr>
            <a:lvl6pPr indent="-381000" lvl="5" marL="27432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Char char="■"/>
              <a:defRPr sz="2400">
                <a:latin typeface="Calibri"/>
                <a:ea typeface="Calibri"/>
                <a:cs typeface="Calibri"/>
                <a:sym typeface="Calibri"/>
              </a:defRPr>
            </a:lvl6pPr>
            <a:lvl7pPr indent="-381000" lvl="6" marL="32004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Char char="●"/>
              <a:defRPr sz="2400">
                <a:latin typeface="Calibri"/>
                <a:ea typeface="Calibri"/>
                <a:cs typeface="Calibri"/>
                <a:sym typeface="Calibri"/>
              </a:defRPr>
            </a:lvl7pPr>
            <a:lvl8pPr indent="-381000" lvl="7" marL="36576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Char char="○"/>
              <a:defRPr sz="2400">
                <a:latin typeface="Calibri"/>
                <a:ea typeface="Calibri"/>
                <a:cs typeface="Calibri"/>
                <a:sym typeface="Calibri"/>
              </a:defRPr>
            </a:lvl8pPr>
            <a:lvl9pPr indent="-381000" lvl="8" marL="411480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Calibri"/>
              <a:buChar char="■"/>
              <a:defRPr sz="2400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48"/>
          <p:cNvSpPr txBox="1"/>
          <p:nvPr>
            <p:ph type="title"/>
          </p:nvPr>
        </p:nvSpPr>
        <p:spPr>
          <a:xfrm>
            <a:off x="776262" y="304799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49"/>
          <p:cNvSpPr txBox="1"/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9"/>
          <p:cNvSpPr txBox="1"/>
          <p:nvPr>
            <p:ph idx="1" type="body"/>
          </p:nvPr>
        </p:nvSpPr>
        <p:spPr>
          <a:xfrm>
            <a:off x="457200" y="1535112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27" name="Google Shape;27;p149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28" name="Google Shape;28;p149"/>
          <p:cNvSpPr txBox="1"/>
          <p:nvPr>
            <p:ph idx="3" type="body"/>
          </p:nvPr>
        </p:nvSpPr>
        <p:spPr>
          <a:xfrm>
            <a:off x="4645025" y="1535112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29" name="Google Shape;29;p149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1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151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  <a:defRPr sz="2400">
                <a:solidFill>
                  <a:schemeClr val="dk1"/>
                </a:solidFill>
              </a:defRPr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40" name="Google Shape;40;p151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2"/>
          <p:cNvSpPr txBox="1"/>
          <p:nvPr>
            <p:ph type="ctrTitle"/>
          </p:nvPr>
        </p:nvSpPr>
        <p:spPr>
          <a:xfrm>
            <a:off x="685800" y="1708012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" name="Google Shape;43;p152"/>
          <p:cNvSpPr txBox="1"/>
          <p:nvPr>
            <p:ph idx="1" type="subTitle"/>
          </p:nvPr>
        </p:nvSpPr>
        <p:spPr>
          <a:xfrm>
            <a:off x="685800" y="3886200"/>
            <a:ext cx="7677600" cy="175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Calibri"/>
              <a:buNone/>
              <a:defRPr/>
            </a:lvl1pPr>
            <a:lvl2pPr lvl="1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Calibri"/>
              <a:buNone/>
              <a:defRPr/>
            </a:lvl2pPr>
            <a:lvl3pPr lvl="2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3pPr>
            <a:lvl4pPr lvl="3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4pPr>
            <a:lvl5pPr lvl="4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/>
            </a:lvl5pPr>
            <a:lvl6pPr lvl="5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6pPr>
            <a:lvl7pPr lvl="6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7pPr>
            <a:lvl8pPr lvl="7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8pPr>
            <a:lvl9pPr lvl="8" marR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44" name="Google Shape;44;p152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 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3"/>
          <p:cNvSpPr txBox="1"/>
          <p:nvPr>
            <p:ph idx="12" type="sldNum"/>
          </p:nvPr>
        </p:nvSpPr>
        <p:spPr>
          <a:xfrm>
            <a:off x="8830843" y="6611780"/>
            <a:ext cx="252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Calibri"/>
              <a:buNone/>
              <a:defRPr b="0" i="0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53"/>
          <p:cNvSpPr txBox="1"/>
          <p:nvPr>
            <p:ph type="title"/>
          </p:nvPr>
        </p:nvSpPr>
        <p:spPr>
          <a:xfrm>
            <a:off x="357762" y="445071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4570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4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0" name="Google Shape;50;p154"/>
          <p:cNvSpPr txBox="1"/>
          <p:nvPr>
            <p:ph idx="1" type="body"/>
          </p:nvPr>
        </p:nvSpPr>
        <p:spPr>
          <a:xfrm>
            <a:off x="722313" y="2906713"/>
            <a:ext cx="7772400" cy="150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51" name="Google Shape;51;p154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55"/>
          <p:cNvSpPr txBox="1"/>
          <p:nvPr>
            <p:ph type="title"/>
          </p:nvPr>
        </p:nvSpPr>
        <p:spPr>
          <a:xfrm>
            <a:off x="374090" y="371183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55"/>
          <p:cNvSpPr txBox="1"/>
          <p:nvPr>
            <p:ph idx="1" type="body"/>
          </p:nvPr>
        </p:nvSpPr>
        <p:spPr>
          <a:xfrm>
            <a:off x="638175" y="1362075"/>
            <a:ext cx="38718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55" name="Google Shape;55;p155"/>
          <p:cNvSpPr txBox="1"/>
          <p:nvPr>
            <p:ph idx="2" type="body"/>
          </p:nvPr>
        </p:nvSpPr>
        <p:spPr>
          <a:xfrm>
            <a:off x="4662488" y="1362075"/>
            <a:ext cx="38718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56" name="Google Shape;56;p155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56"/>
          <p:cNvSpPr txBox="1"/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56"/>
          <p:cNvSpPr txBox="1"/>
          <p:nvPr>
            <p:ph idx="1" type="body"/>
          </p:nvPr>
        </p:nvSpPr>
        <p:spPr>
          <a:xfrm>
            <a:off x="457200" y="1535113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60" name="Google Shape;60;p156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61" name="Google Shape;61;p156"/>
          <p:cNvSpPr txBox="1"/>
          <p:nvPr>
            <p:ph idx="3" type="body"/>
          </p:nvPr>
        </p:nvSpPr>
        <p:spPr>
          <a:xfrm>
            <a:off x="4645025" y="1535113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62" name="Google Shape;62;p156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63" name="Google Shape;63;p156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7"/>
          <p:cNvSpPr txBox="1"/>
          <p:nvPr>
            <p:ph type="title"/>
          </p:nvPr>
        </p:nvSpPr>
        <p:spPr>
          <a:xfrm>
            <a:off x="357762" y="445071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p157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8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9"/>
          <p:cNvSpPr txBox="1"/>
          <p:nvPr>
            <p:ph type="title"/>
          </p:nvPr>
        </p:nvSpPr>
        <p:spPr>
          <a:xfrm>
            <a:off x="457200" y="273051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1" name="Google Shape;71;p159"/>
          <p:cNvSpPr txBox="1"/>
          <p:nvPr>
            <p:ph idx="1" type="body"/>
          </p:nvPr>
        </p:nvSpPr>
        <p:spPr>
          <a:xfrm>
            <a:off x="3575050" y="273051"/>
            <a:ext cx="5111700" cy="58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72" name="Google Shape;72;p159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73" name="Google Shape;73;p159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0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6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60"/>
          <p:cNvSpPr txBox="1"/>
          <p:nvPr>
            <p:ph idx="1" type="body"/>
          </p:nvPr>
        </p:nvSpPr>
        <p:spPr>
          <a:xfrm>
            <a:off x="1792288" y="5367339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libri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/>
            </a:lvl9pPr>
          </a:lstStyle>
          <a:p/>
        </p:txBody>
      </p:sp>
      <p:sp>
        <p:nvSpPr>
          <p:cNvPr id="78" name="Google Shape;78;p160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1"/>
          <p:cNvSpPr txBox="1"/>
          <p:nvPr>
            <p:ph type="title"/>
          </p:nvPr>
        </p:nvSpPr>
        <p:spPr>
          <a:xfrm>
            <a:off x="374090" y="371183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61"/>
          <p:cNvSpPr txBox="1"/>
          <p:nvPr>
            <p:ph idx="1" type="body"/>
          </p:nvPr>
        </p:nvSpPr>
        <p:spPr>
          <a:xfrm rot="5400000">
            <a:off x="1859000" y="-100125"/>
            <a:ext cx="4971900" cy="78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82" name="Google Shape;82;p161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62"/>
          <p:cNvSpPr txBox="1"/>
          <p:nvPr>
            <p:ph type="title"/>
          </p:nvPr>
        </p:nvSpPr>
        <p:spPr>
          <a:xfrm rot="5400000">
            <a:off x="4998150" y="2188350"/>
            <a:ext cx="6105600" cy="21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162"/>
          <p:cNvSpPr txBox="1"/>
          <p:nvPr>
            <p:ph idx="1" type="body"/>
          </p:nvPr>
        </p:nvSpPr>
        <p:spPr>
          <a:xfrm rot="5400000">
            <a:off x="548513" y="77100"/>
            <a:ext cx="6105600" cy="6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86" name="Google Shape;86;p162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, and 2 Content" type="objAndTwoObj">
  <p:cSld name="OBJECT_AND_TWO_OBJECT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3"/>
          <p:cNvSpPr txBox="1"/>
          <p:nvPr>
            <p:ph type="title"/>
          </p:nvPr>
        </p:nvSpPr>
        <p:spPr>
          <a:xfrm>
            <a:off x="396875" y="228600"/>
            <a:ext cx="8747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9" name="Google Shape;89;p163"/>
          <p:cNvSpPr txBox="1"/>
          <p:nvPr>
            <p:ph idx="1" type="body"/>
          </p:nvPr>
        </p:nvSpPr>
        <p:spPr>
          <a:xfrm>
            <a:off x="638175" y="1362075"/>
            <a:ext cx="38718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90" name="Google Shape;90;p163"/>
          <p:cNvSpPr txBox="1"/>
          <p:nvPr>
            <p:ph idx="2" type="body"/>
          </p:nvPr>
        </p:nvSpPr>
        <p:spPr>
          <a:xfrm>
            <a:off x="4662488" y="1362075"/>
            <a:ext cx="3871800" cy="24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91" name="Google Shape;91;p163"/>
          <p:cNvSpPr txBox="1"/>
          <p:nvPr>
            <p:ph idx="3" type="body"/>
          </p:nvPr>
        </p:nvSpPr>
        <p:spPr>
          <a:xfrm>
            <a:off x="4662488" y="3924300"/>
            <a:ext cx="3871800" cy="24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92" name="Google Shape;92;p163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64"/>
          <p:cNvSpPr txBox="1"/>
          <p:nvPr>
            <p:ph type="title"/>
          </p:nvPr>
        </p:nvSpPr>
        <p:spPr>
          <a:xfrm>
            <a:off x="396875" y="228600"/>
            <a:ext cx="8747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5" name="Google Shape;95;p164"/>
          <p:cNvSpPr txBox="1"/>
          <p:nvPr>
            <p:ph idx="1" type="body"/>
          </p:nvPr>
        </p:nvSpPr>
        <p:spPr>
          <a:xfrm>
            <a:off x="638175" y="1362075"/>
            <a:ext cx="38718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96" name="Google Shape;96;p164"/>
          <p:cNvSpPr txBox="1"/>
          <p:nvPr>
            <p:ph idx="2" type="body"/>
          </p:nvPr>
        </p:nvSpPr>
        <p:spPr>
          <a:xfrm>
            <a:off x="4662488" y="1362075"/>
            <a:ext cx="38718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–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»"/>
              <a:defRPr/>
            </a:lvl9pPr>
          </a:lstStyle>
          <a:p/>
        </p:txBody>
      </p:sp>
      <p:sp>
        <p:nvSpPr>
          <p:cNvPr id="97" name="Google Shape;97;p164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1">
  <p:cSld name="TITLE_1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5"/>
          <p:cNvSpPr txBox="1"/>
          <p:nvPr>
            <p:ph type="ctrTitle"/>
          </p:nvPr>
        </p:nvSpPr>
        <p:spPr>
          <a:xfrm>
            <a:off x="685800" y="2111123"/>
            <a:ext cx="77724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Char char="●"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100" name="Google Shape;100;p165"/>
          <p:cNvSpPr txBox="1"/>
          <p:nvPr>
            <p:ph idx="1" type="subTitle"/>
          </p:nvPr>
        </p:nvSpPr>
        <p:spPr>
          <a:xfrm>
            <a:off x="685800" y="3786737"/>
            <a:ext cx="77724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1" name="Google Shape;101;p165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8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5"/>
          <p:cNvSpPr txBox="1"/>
          <p:nvPr>
            <p:ph type="title"/>
          </p:nvPr>
        </p:nvSpPr>
        <p:spPr>
          <a:xfrm>
            <a:off x="374650" y="37147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/>
        </p:txBody>
      </p:sp>
      <p:sp>
        <p:nvSpPr>
          <p:cNvPr id="11" name="Google Shape;11;p145"/>
          <p:cNvSpPr txBox="1"/>
          <p:nvPr>
            <p:ph idx="1" type="body"/>
          </p:nvPr>
        </p:nvSpPr>
        <p:spPr>
          <a:xfrm>
            <a:off x="396875" y="1362075"/>
            <a:ext cx="7896300" cy="49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90000"/>
              </a:buClr>
              <a:buSzPts val="1440"/>
              <a:buFont typeface="Noto Sans"/>
              <a:buChar char="⬛"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"/>
              <a:buChar char="▪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45"/>
          <p:cNvSpPr/>
          <p:nvPr/>
        </p:nvSpPr>
        <p:spPr>
          <a:xfrm>
            <a:off x="0" y="0"/>
            <a:ext cx="9144000" cy="2289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" name="Google Shape;13;p145"/>
          <p:cNvSpPr txBox="1"/>
          <p:nvPr/>
        </p:nvSpPr>
        <p:spPr>
          <a:xfrm>
            <a:off x="7897813" y="-26988"/>
            <a:ext cx="1309800" cy="27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Carnegie Mellon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45"/>
          <p:cNvSpPr/>
          <p:nvPr/>
        </p:nvSpPr>
        <p:spPr>
          <a:xfrm>
            <a:off x="8830843" y="6611779"/>
            <a:ext cx="33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b="1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45"/>
          <p:cNvSpPr txBox="1"/>
          <p:nvPr/>
        </p:nvSpPr>
        <p:spPr>
          <a:xfrm>
            <a:off x="-16031" y="6629400"/>
            <a:ext cx="4649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Bryant and O’Hallaron, Computer Systems: A Programmer’s Perspective, Third Edition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0"/>
          <p:cNvSpPr txBox="1"/>
          <p:nvPr>
            <p:ph type="title"/>
          </p:nvPr>
        </p:nvSpPr>
        <p:spPr>
          <a:xfrm>
            <a:off x="374090" y="371183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●"/>
              <a:defRPr b="0" i="0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150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Calibri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Calibri"/>
              <a:buChar char="■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Calibri"/>
              <a:buChar char="▪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Calibri"/>
              <a:buChar char="–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Calibri"/>
              <a:buChar char="»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Arial"/>
              <a:buChar char="»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Arial"/>
              <a:buChar char="»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Arial"/>
              <a:buChar char="»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990000"/>
              </a:buClr>
              <a:buSzPts val="2400"/>
              <a:buFont typeface="Arial"/>
              <a:buChar char="»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150"/>
          <p:cNvSpPr/>
          <p:nvPr/>
        </p:nvSpPr>
        <p:spPr>
          <a:xfrm>
            <a:off x="0" y="0"/>
            <a:ext cx="9144000" cy="2289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4" name="Google Shape;34;p150"/>
          <p:cNvSpPr txBox="1"/>
          <p:nvPr/>
        </p:nvSpPr>
        <p:spPr>
          <a:xfrm>
            <a:off x="7897813" y="-26988"/>
            <a:ext cx="13098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Times New Roman"/>
              <a:buNone/>
            </a:pPr>
            <a:r>
              <a:rPr b="1" i="0" lang="en-US" sz="1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Carnegie Mellon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50"/>
          <p:cNvSpPr/>
          <p:nvPr/>
        </p:nvSpPr>
        <p:spPr>
          <a:xfrm>
            <a:off x="8830843" y="6611779"/>
            <a:ext cx="3132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50"/>
          <p:cNvSpPr txBox="1"/>
          <p:nvPr>
            <p:ph idx="12" type="sldNum"/>
          </p:nvPr>
        </p:nvSpPr>
        <p:spPr>
          <a:xfrm>
            <a:off x="8556784" y="6333135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nirpechuk.github.io/structs/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1.png"/><Relationship Id="rId4" Type="http://schemas.openxmlformats.org/officeDocument/2006/relationships/image" Target="../media/image20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16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3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1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4.jp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9.png"/><Relationship Id="rId4" Type="http://schemas.openxmlformats.org/officeDocument/2006/relationships/image" Target="../media/image15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9.png"/><Relationship Id="rId4" Type="http://schemas.openxmlformats.org/officeDocument/2006/relationships/image" Target="../media/image26.png"/><Relationship Id="rId5" Type="http://schemas.openxmlformats.org/officeDocument/2006/relationships/image" Target="../media/image15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9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9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9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9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9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9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9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 txBox="1"/>
          <p:nvPr>
            <p:ph type="title"/>
          </p:nvPr>
        </p:nvSpPr>
        <p:spPr>
          <a:xfrm>
            <a:off x="726350" y="1496825"/>
            <a:ext cx="6390900" cy="22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15-213/513 and 14-513 Midterm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Review Session</a:t>
            </a:r>
            <a:endParaRPr/>
          </a:p>
        </p:txBody>
      </p:sp>
      <p:sp>
        <p:nvSpPr>
          <p:cNvPr id="108" name="Google Shape;108;p1"/>
          <p:cNvSpPr txBox="1"/>
          <p:nvPr>
            <p:ph idx="1" type="subTitle"/>
          </p:nvPr>
        </p:nvSpPr>
        <p:spPr>
          <a:xfrm>
            <a:off x="726350" y="3860325"/>
            <a:ext cx="5297100" cy="16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</a:pPr>
            <a:r>
              <a:rPr lang="en-US"/>
              <a:t>Your TAs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440"/>
              <a:buNone/>
            </a:pPr>
            <a:r>
              <a:rPr lang="en-US"/>
              <a:t>Thursday, October 8th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 txBox="1"/>
          <p:nvPr>
            <p:ph idx="1" type="body"/>
          </p:nvPr>
        </p:nvSpPr>
        <p:spPr>
          <a:xfrm>
            <a:off x="357025" y="1197675"/>
            <a:ext cx="8315100" cy="48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15000"/>
              </a:lnSpc>
              <a:spcBef>
                <a:spcPts val="48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Tuesday, October 20, 12:30-1:50PM</a:t>
            </a:r>
            <a:endParaRPr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b="1" lang="en-US"/>
              <a:t>Location</a:t>
            </a:r>
            <a:endParaRPr b="1"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GHC 4401 (CSD)</a:t>
            </a:r>
            <a:endParaRPr/>
          </a:p>
          <a:p>
            <a:pPr indent="-3810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CIC 1201 (INI)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Physical Cheat Sheets - </a:t>
            </a:r>
            <a:r>
              <a:rPr b="1" lang="en-US"/>
              <a:t>1 page, double-sided</a:t>
            </a:r>
            <a:endParaRPr b="1"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No previous exam questions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b="1" lang="en-US"/>
              <a:t>You should put your andrew ID on your cheat sheet, and you will be submitting this with your exam</a:t>
            </a:r>
            <a:endParaRPr b="1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b="1" lang="en-US"/>
              <a:t>Bring your IDs and a blue/black pen to the exam! </a:t>
            </a:r>
            <a:endParaRPr b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114" name="Google Shape;114;p2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Midterm Exam Logistics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Overview of Exam Topics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20" name="Google Shape;120;p3"/>
          <p:cNvSpPr txBox="1"/>
          <p:nvPr>
            <p:ph idx="1" type="body"/>
          </p:nvPr>
        </p:nvSpPr>
        <p:spPr>
          <a:xfrm>
            <a:off x="357025" y="1197675"/>
            <a:ext cx="8315100" cy="48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400"/>
              <a:buChar char="■"/>
            </a:pPr>
            <a:r>
              <a:rPr b="1" lang="en-US">
                <a:solidFill>
                  <a:srgbClr val="990000"/>
                </a:solidFill>
              </a:rPr>
              <a:t>Low-level C (structs, alignment)</a:t>
            </a:r>
            <a:endParaRPr b="1">
              <a:solidFill>
                <a:srgbClr val="990000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Bits, Bytes, Ints (datalab)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400"/>
              <a:buChar char="■"/>
            </a:pPr>
            <a:r>
              <a:rPr b="1" lang="en-US">
                <a:solidFill>
                  <a:srgbClr val="990000"/>
                </a:solidFill>
              </a:rPr>
              <a:t>Assembly (bomblab)</a:t>
            </a:r>
            <a:endParaRPr b="1">
              <a:solidFill>
                <a:srgbClr val="990000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400"/>
              <a:buChar char="■"/>
            </a:pPr>
            <a:r>
              <a:rPr b="1" lang="en-US">
                <a:solidFill>
                  <a:srgbClr val="990000"/>
                </a:solidFill>
              </a:rPr>
              <a:t>Stacks, Memory Layout (attacklab)</a:t>
            </a:r>
            <a:endParaRPr b="1"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Linking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400"/>
              <a:buChar char="■"/>
            </a:pPr>
            <a:r>
              <a:rPr b="1" lang="en-US">
                <a:solidFill>
                  <a:srgbClr val="990000"/>
                </a:solidFill>
              </a:rPr>
              <a:t>Caches (cachelab)</a:t>
            </a:r>
            <a:endParaRPr b="1">
              <a:solidFill>
                <a:srgbClr val="990000"/>
              </a:solidFill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400"/>
              <a:buChar char="■"/>
            </a:pPr>
            <a:r>
              <a:rPr b="1" lang="en-US">
                <a:solidFill>
                  <a:srgbClr val="990000"/>
                </a:solidFill>
              </a:rPr>
              <a:t>Virtual Memory</a:t>
            </a:r>
            <a:endParaRPr b="1">
              <a:solidFill>
                <a:srgbClr val="990000"/>
              </a:solidFill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/>
          <p:nvPr>
            <p:ph type="title"/>
          </p:nvPr>
        </p:nvSpPr>
        <p:spPr>
          <a:xfrm>
            <a:off x="776262" y="304799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Structs/Alignment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Alignment Rules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31" name="Google Shape;131;p6"/>
          <p:cNvSpPr txBox="1"/>
          <p:nvPr>
            <p:ph idx="1" type="body"/>
          </p:nvPr>
        </p:nvSpPr>
        <p:spPr>
          <a:xfrm>
            <a:off x="357025" y="1197675"/>
            <a:ext cx="8315100" cy="28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Primitive Types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char</a:t>
            </a:r>
            <a:r>
              <a:rPr lang="en-US"/>
              <a:t>: 1-byte aligned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short</a:t>
            </a:r>
            <a:r>
              <a:rPr lang="en-US"/>
              <a:t>: 2-byte aligned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-US"/>
              <a:t>: 4-byte aligned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long/pointer-type</a:t>
            </a:r>
            <a:r>
              <a:rPr lang="en-US"/>
              <a:t>: 8-byte aligned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132" name="Google Shape;132;p6"/>
          <p:cNvSpPr txBox="1"/>
          <p:nvPr>
            <p:ph idx="1" type="body"/>
          </p:nvPr>
        </p:nvSpPr>
        <p:spPr>
          <a:xfrm>
            <a:off x="414450" y="4057575"/>
            <a:ext cx="8315100" cy="12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S</a:t>
            </a:r>
            <a:r>
              <a:rPr lang="en-US"/>
              <a:t>truct</a:t>
            </a:r>
            <a:r>
              <a:rPr lang="en-US"/>
              <a:t>s</a:t>
            </a:r>
            <a:r>
              <a:rPr lang="en-US"/>
              <a:t>: alignment of largest element in struct.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Arrays: alignment of base type.</a:t>
            </a:r>
            <a:endParaRPr b="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h1786fa36b12fa1ec_0_0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Problem Solving Strategies</a:t>
            </a:r>
            <a:endParaRPr/>
          </a:p>
        </p:txBody>
      </p:sp>
      <p:sp>
        <p:nvSpPr>
          <p:cNvPr id="139" name="Google Shape;139;h1786fa36b12fa1ec_0_0"/>
          <p:cNvSpPr txBox="1"/>
          <p:nvPr>
            <p:ph idx="1" type="body"/>
          </p:nvPr>
        </p:nvSpPr>
        <p:spPr>
          <a:xfrm>
            <a:off x="357025" y="1197675"/>
            <a:ext cx="8315100" cy="4879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Place elements in the struct top-to-bottom, ensuring alignment for each.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Figure out any nested structs first.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Draw out a diagram with N rows and 8 columns!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45" name="Google Shape;145;p7"/>
          <p:cNvSpPr txBox="1"/>
          <p:nvPr>
            <p:ph idx="1" type="body"/>
          </p:nvPr>
        </p:nvSpPr>
        <p:spPr>
          <a:xfrm>
            <a:off x="357025" y="1197675"/>
            <a:ext cx="8315100" cy="48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How would the following struct be represented in memory?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pic>
        <p:nvPicPr>
          <p:cNvPr id="146" name="Google Shape;1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1981" y="2486056"/>
            <a:ext cx="3125175" cy="256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52" name="Google Shape;152;p8"/>
          <p:cNvSpPr txBox="1"/>
          <p:nvPr/>
        </p:nvSpPr>
        <p:spPr>
          <a:xfrm>
            <a:off x="4219575" y="2013825"/>
            <a:ext cx="43053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a1,a2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- 4 bytes each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3" name="Google Shape;153;p8"/>
          <p:cNvGraphicFramePr/>
          <p:nvPr/>
        </p:nvGraphicFramePr>
        <p:xfrm>
          <a:off x="952500" y="460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54" name="Google Shape;1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075" y="1403213"/>
            <a:ext cx="2533335" cy="20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0" name="Google Shape;160;p9"/>
          <p:cNvSpPr txBox="1"/>
          <p:nvPr/>
        </p:nvSpPr>
        <p:spPr>
          <a:xfrm>
            <a:off x="4219575" y="2013825"/>
            <a:ext cx="43053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b,c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are 1 btye each and have no alignment requirements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1" name="Google Shape;161;p9"/>
          <p:cNvGraphicFramePr/>
          <p:nvPr/>
        </p:nvGraphicFramePr>
        <p:xfrm>
          <a:off x="952500" y="460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075" y="1403213"/>
            <a:ext cx="2533335" cy="20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8" name="Google Shape;168;p10"/>
          <p:cNvSpPr txBox="1"/>
          <p:nvPr/>
        </p:nvSpPr>
        <p:spPr>
          <a:xfrm>
            <a:off x="4200525" y="1737600"/>
            <a:ext cx="43053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4 bytes and must be 4 byte aligned.  What is our current alignment status?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9" name="Google Shape;169;p10"/>
          <p:cNvGraphicFramePr/>
          <p:nvPr/>
        </p:nvGraphicFramePr>
        <p:xfrm>
          <a:off x="952500" y="460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0" name="Google Shape;170;p10"/>
          <p:cNvSpPr txBox="1"/>
          <p:nvPr/>
        </p:nvSpPr>
        <p:spPr>
          <a:xfrm>
            <a:off x="4200525" y="3028800"/>
            <a:ext cx="45435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8+1+1 = 10 =&gt; Need padding!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075" y="1403213"/>
            <a:ext cx="2533335" cy="20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1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77" name="Google Shape;177;p11"/>
          <p:cNvSpPr txBox="1"/>
          <p:nvPr/>
        </p:nvSpPr>
        <p:spPr>
          <a:xfrm>
            <a:off x="3933825" y="1684538"/>
            <a:ext cx="43053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e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2 bytes and must be 2 byte aligned.  What is our current alignment status?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78" name="Google Shape;178;p11"/>
          <p:cNvGraphicFramePr/>
          <p:nvPr/>
        </p:nvGraphicFramePr>
        <p:xfrm>
          <a:off x="952500" y="460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9" name="Google Shape;179;p11"/>
          <p:cNvSpPr txBox="1"/>
          <p:nvPr/>
        </p:nvSpPr>
        <p:spPr>
          <a:xfrm>
            <a:off x="3933825" y="3028800"/>
            <a:ext cx="56388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10+1+1+4 = 16 =&gt; Already satisfied!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075" y="1403213"/>
            <a:ext cx="2533335" cy="20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2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025" y="1313175"/>
            <a:ext cx="2821100" cy="2115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/>
          <p:nvPr/>
        </p:nvSpPr>
        <p:spPr>
          <a:xfrm>
            <a:off x="3933825" y="1570250"/>
            <a:ext cx="46959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Now we have a constant length array - what is the alignment policy?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8" name="Google Shape;188;p12"/>
          <p:cNvGraphicFramePr/>
          <p:nvPr/>
        </p:nvGraphicFramePr>
        <p:xfrm>
          <a:off x="952500" y="460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89" name="Google Shape;189;p12"/>
          <p:cNvSpPr txBox="1"/>
          <p:nvPr/>
        </p:nvSpPr>
        <p:spPr>
          <a:xfrm>
            <a:off x="3933825" y="2427950"/>
            <a:ext cx="5638800" cy="5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Takes alignment of primitive type!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0" name="Google Shape;19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075" y="1403213"/>
            <a:ext cx="2533335" cy="207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Nested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6" name="Google Shape;196;p13"/>
          <p:cNvSpPr txBox="1"/>
          <p:nvPr>
            <p:ph idx="1" type="body"/>
          </p:nvPr>
        </p:nvSpPr>
        <p:spPr>
          <a:xfrm>
            <a:off x="357025" y="1197675"/>
            <a:ext cx="8315100" cy="487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How would the following struct (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final_nested</a:t>
            </a:r>
            <a:r>
              <a:rPr lang="en-US"/>
              <a:t>) be represented in memory?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pic>
        <p:nvPicPr>
          <p:cNvPr id="197" name="Google Shape;19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0" y="3214998"/>
            <a:ext cx="3041450" cy="138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8275" y="2696077"/>
            <a:ext cx="2947828" cy="241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4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Nested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04" name="Google Shape;204;p14"/>
          <p:cNvSpPr txBox="1"/>
          <p:nvPr>
            <p:ph idx="1" type="body"/>
          </p:nvPr>
        </p:nvSpPr>
        <p:spPr>
          <a:xfrm>
            <a:off x="357025" y="1197675"/>
            <a:ext cx="8315100" cy="17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Remember: Structs take the highest alignment requirement of its fields!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What is the alignment of 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struct final</a:t>
            </a:r>
            <a:r>
              <a:rPr lang="en-US"/>
              <a:t>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pic>
        <p:nvPicPr>
          <p:cNvPr id="205" name="Google Shape;2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9425" y="3000698"/>
            <a:ext cx="3041450" cy="13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4"/>
          <p:cNvSpPr txBox="1"/>
          <p:nvPr/>
        </p:nvSpPr>
        <p:spPr>
          <a:xfrm>
            <a:off x="3786200" y="3000700"/>
            <a:ext cx="51555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Alignment of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struct final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4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○"/>
            </a:pPr>
            <a:r>
              <a:rPr b="1" i="0" lang="en-US" sz="2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the largest type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7" name="Google Shape;207;p14"/>
          <p:cNvGraphicFramePr/>
          <p:nvPr/>
        </p:nvGraphicFramePr>
        <p:xfrm>
          <a:off x="952500" y="4600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Example: Nested Struct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213" name="Google Shape;213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5675" y="1774348"/>
            <a:ext cx="3041450" cy="138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15"/>
          <p:cNvSpPr txBox="1"/>
          <p:nvPr/>
        </p:nvSpPr>
        <p:spPr>
          <a:xfrm>
            <a:off x="3833800" y="1774350"/>
            <a:ext cx="51555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2400"/>
              <a:buFont typeface="Arial"/>
              <a:buChar char="■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Finally, we have a </a:t>
            </a:r>
            <a:r>
              <a:rPr b="1" i="0" lang="en-US" sz="24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long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which has alignment of 8 bytes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○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arrays are aligned to the element type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5" name="Google Shape;215;p15"/>
          <p:cNvGraphicFramePr/>
          <p:nvPr/>
        </p:nvGraphicFramePr>
        <p:xfrm>
          <a:off x="952500" y="3910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  <a:gridCol w="904875"/>
              </a:tblGrid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x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a1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a2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c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d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e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buf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-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  <a:tr h="174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500" u="none" cap="none" strike="noStrike">
                          <a:latin typeface="Courier New"/>
                          <a:ea typeface="Courier New"/>
                          <a:cs typeface="Courier New"/>
                          <a:sym typeface="Courier New"/>
                        </a:rPr>
                        <a:t>y</a:t>
                      </a:r>
                      <a:endParaRPr b="1" sz="1500" u="none" cap="none" strike="noStrike">
                        <a:latin typeface="Courier New"/>
                        <a:ea typeface="Courier New"/>
                        <a:cs typeface="Courier New"/>
                        <a:sym typeface="Courier New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h1786fa36b12fa1ec_0_6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Minimizing Struct Size</a:t>
            </a:r>
            <a:endParaRPr/>
          </a:p>
        </p:txBody>
      </p:sp>
      <p:sp>
        <p:nvSpPr>
          <p:cNvPr id="222" name="Google Shape;222;h1786fa36b12fa1ec_0_6"/>
          <p:cNvSpPr txBox="1"/>
          <p:nvPr>
            <p:ph idx="1" type="body"/>
          </p:nvPr>
        </p:nvSpPr>
        <p:spPr>
          <a:xfrm>
            <a:off x="357025" y="2102450"/>
            <a:ext cx="8315100" cy="546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How to minimize padding/struct length with element ordering?</a:t>
            </a:r>
            <a:endParaRPr/>
          </a:p>
        </p:txBody>
      </p:sp>
      <p:sp>
        <p:nvSpPr>
          <p:cNvPr id="223" name="Google Shape;223;h1786fa36b12fa1ec_0_6"/>
          <p:cNvSpPr txBox="1"/>
          <p:nvPr/>
        </p:nvSpPr>
        <p:spPr>
          <a:xfrm>
            <a:off x="3317525" y="565162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https://nirpechuk.github.io/structs/</a:t>
            </a:r>
            <a:r>
              <a:rPr lang="en-US"/>
              <a:t> </a:t>
            </a:r>
            <a:endParaRPr/>
          </a:p>
        </p:txBody>
      </p:sp>
      <p:sp>
        <p:nvSpPr>
          <p:cNvPr id="224" name="Google Shape;224;h1786fa36b12fa1ec_0_6"/>
          <p:cNvSpPr txBox="1"/>
          <p:nvPr>
            <p:ph idx="1" type="body"/>
          </p:nvPr>
        </p:nvSpPr>
        <p:spPr>
          <a:xfrm>
            <a:off x="357025" y="3723500"/>
            <a:ext cx="8315100" cy="546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Order elements from largest to smallest!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c6b4467f57_0_0"/>
          <p:cNvSpPr txBox="1"/>
          <p:nvPr>
            <p:ph type="title"/>
          </p:nvPr>
        </p:nvSpPr>
        <p:spPr>
          <a:xfrm>
            <a:off x="776262" y="304799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Assembly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c6b4467f57_0_4"/>
          <p:cNvSpPr txBox="1"/>
          <p:nvPr>
            <p:ph type="title"/>
          </p:nvPr>
        </p:nvSpPr>
        <p:spPr>
          <a:xfrm>
            <a:off x="157451" y="563968"/>
            <a:ext cx="83103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None/>
            </a:pPr>
            <a:r>
              <a:rPr b="1" lang="en-US">
                <a:latin typeface="Nunito"/>
                <a:ea typeface="Nunito"/>
                <a:cs typeface="Nunito"/>
                <a:sym typeface="Nunito"/>
              </a:rPr>
              <a:t>Assembly</a:t>
            </a:r>
            <a:endParaRPr b="1" i="0" sz="3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35" name="Google Shape;235;g3c6b4467f57_0_4"/>
          <p:cNvSpPr txBox="1"/>
          <p:nvPr/>
        </p:nvSpPr>
        <p:spPr>
          <a:xfrm>
            <a:off x="357025" y="1408133"/>
            <a:ext cx="8580600" cy="51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Typical questions asked </a:t>
            </a:r>
            <a:endParaRPr b="1" i="0" sz="2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Given a function, look at assembly to fill in missing portions</a:t>
            </a:r>
            <a:endParaRPr b="1" i="0" sz="2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Given assembly of a function, intuit the behavior of the program</a:t>
            </a:r>
            <a:endParaRPr b="1" i="0" sz="2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(More rare) Compare different chunks of assembly, which one implements the function given?</a:t>
            </a:r>
            <a:endParaRPr b="1" i="0" sz="2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26056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Important things to remember/put on your cheat sheet:</a:t>
            </a:r>
            <a:endParaRPr b="1" i="0" sz="2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Memory Access formula: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rgbClr val="FFD966"/>
                </a:highlight>
                <a:latin typeface="Nunito"/>
                <a:ea typeface="Nunito"/>
                <a:cs typeface="Nunito"/>
                <a:sym typeface="Nunito"/>
              </a:rPr>
              <a:t>D(Rb,Ri,S)</a:t>
            </a:r>
            <a:endParaRPr b="1" i="0" sz="2000" u="none" cap="none" strike="noStrike">
              <a:solidFill>
                <a:srgbClr val="000000"/>
              </a:solidFill>
              <a:highlight>
                <a:srgbClr val="FFD966"/>
              </a:highlight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Distinguish between mov/lea instructions</a:t>
            </a:r>
            <a:endParaRPr b="1" i="0" sz="2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Callee/Caller save regs</a:t>
            </a:r>
            <a:endParaRPr b="1" i="0" sz="2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Condition codes and corresponding eflags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c6b4467f57_0_9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None/>
            </a:pPr>
            <a:r>
              <a:rPr b="1" lang="en-US">
                <a:latin typeface="Nunito"/>
                <a:ea typeface="Nunito"/>
                <a:cs typeface="Nunito"/>
                <a:sym typeface="Nunito"/>
              </a:rPr>
              <a:t>Assembly</a:t>
            </a:r>
            <a:endParaRPr b="1" i="0" sz="3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1" name="Google Shape;241;g3c6b4467f57_0_9"/>
          <p:cNvSpPr txBox="1"/>
          <p:nvPr/>
        </p:nvSpPr>
        <p:spPr>
          <a:xfrm>
            <a:off x="357017" y="1408128"/>
            <a:ext cx="8580600" cy="3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26056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000"/>
              <a:buFont typeface="Nunito"/>
              <a:buChar char="■"/>
            </a:pPr>
            <a:r>
              <a:rPr b="1" i="0" lang="en-US" sz="20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Katherine TODO: pick one</a:t>
            </a:r>
            <a:endParaRPr b="1" i="0" sz="2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2" name="Google Shape;242;g3c6b4467f57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7025" y="1197675"/>
            <a:ext cx="8972275" cy="517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c6b4467f57_0_15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248" name="Google Shape;248;g3c6b4467f57_0_15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249" name="Google Shape;249;g3c6b4467f57_0_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c6b4467f57_0_15"/>
          <p:cNvSpPr txBox="1"/>
          <p:nvPr/>
        </p:nvSpPr>
        <p:spPr>
          <a:xfrm>
            <a:off x="1722400" y="3229942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3c6b4467f57_0_15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g3c6b4467f57_0_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c6b4467f57_0_24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258" name="Google Shape;258;g3c6b4467f57_0_24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259" name="Google Shape;259;g3c6b4467f57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g3c6b4467f57_0_24"/>
          <p:cNvSpPr txBox="1"/>
          <p:nvPr/>
        </p:nvSpPr>
        <p:spPr>
          <a:xfrm>
            <a:off x="1794725" y="3229942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c6b4467f57_0_24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g3c6b4467f57_0_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3c6b4467f57_0_24"/>
          <p:cNvSpPr/>
          <p:nvPr/>
        </p:nvSpPr>
        <p:spPr>
          <a:xfrm>
            <a:off x="6190225" y="4000333"/>
            <a:ext cx="1976100" cy="186900"/>
          </a:xfrm>
          <a:prstGeom prst="rect">
            <a:avLst/>
          </a:prstGeom>
          <a:noFill/>
          <a:ln cap="flat" cmpd="sng" w="28575">
            <a:solidFill>
              <a:srgbClr val="6AA84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4" name="Google Shape;264;g3c6b4467f57_0_24"/>
          <p:cNvCxnSpPr>
            <a:stCxn id="263" idx="1"/>
          </p:cNvCxnSpPr>
          <p:nvPr/>
        </p:nvCxnSpPr>
        <p:spPr>
          <a:xfrm rot="10800000">
            <a:off x="2134525" y="3691483"/>
            <a:ext cx="4055700" cy="402300"/>
          </a:xfrm>
          <a:prstGeom prst="straightConnector1">
            <a:avLst/>
          </a:prstGeom>
          <a:noFill/>
          <a:ln cap="flat" cmpd="sng" w="9525">
            <a:solidFill>
              <a:srgbClr val="6AA84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65" name="Google Shape;265;g3c6b4467f57_0_24"/>
          <p:cNvSpPr txBox="1"/>
          <p:nvPr/>
        </p:nvSpPr>
        <p:spPr>
          <a:xfrm>
            <a:off x="3738975" y="4058733"/>
            <a:ext cx="11292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6AA84F"/>
                </a:solidFill>
                <a:latin typeface="Arial"/>
                <a:ea typeface="Arial"/>
                <a:cs typeface="Arial"/>
                <a:sym typeface="Arial"/>
              </a:rPr>
              <a:t>e = %r8d</a:t>
            </a:r>
            <a:endParaRPr b="0" i="0" sz="1400" u="none" cap="none" strike="noStrike">
              <a:solidFill>
                <a:srgbClr val="6AA84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h1786fa36b12fa1ec_1_0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271" name="Google Shape;271;h1786fa36b12fa1ec_1_0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272" name="Google Shape;272;h1786fa36b12fa1ec_1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h1786fa36b12fa1ec_1_0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h1786fa36b12fa1ec_1_0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h1786fa36b12fa1ec_1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h1786fa36b12fa1ec_1_0"/>
          <p:cNvSpPr/>
          <p:nvPr/>
        </p:nvSpPr>
        <p:spPr>
          <a:xfrm>
            <a:off x="1388450" y="3828900"/>
            <a:ext cx="784500" cy="339900"/>
          </a:xfrm>
          <a:prstGeom prst="rect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h1786fa36b12fa1ec_1_0"/>
          <p:cNvSpPr txBox="1"/>
          <p:nvPr/>
        </p:nvSpPr>
        <p:spPr>
          <a:xfrm>
            <a:off x="2651075" y="3751100"/>
            <a:ext cx="2589000" cy="4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E69138"/>
                </a:solidFill>
                <a:latin typeface="Arial"/>
                <a:ea typeface="Arial"/>
                <a:cs typeface="Arial"/>
                <a:sym typeface="Arial"/>
              </a:rPr>
              <a:t>We know that e = %r8d...</a:t>
            </a:r>
            <a:endParaRPr b="0" i="0" sz="1400" u="none" cap="none" strike="noStrike">
              <a:solidFill>
                <a:srgbClr val="E691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h1786fa36b12fa1ec_1_13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283" name="Google Shape;283;h1786fa36b12fa1ec_1_13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284" name="Google Shape;284;h1786fa36b12fa1ec_1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h1786fa36b12fa1ec_1_13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h1786fa36b12fa1ec_1_13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7" name="Google Shape;287;h1786fa36b12fa1ec_1_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h1786fa36b12fa1ec_1_13"/>
          <p:cNvSpPr/>
          <p:nvPr/>
        </p:nvSpPr>
        <p:spPr>
          <a:xfrm>
            <a:off x="6190225" y="4224000"/>
            <a:ext cx="1976100" cy="339900"/>
          </a:xfrm>
          <a:prstGeom prst="rect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9" name="Google Shape;289;h1786fa36b12fa1ec_1_13"/>
          <p:cNvCxnSpPr>
            <a:stCxn id="288" idx="1"/>
          </p:cNvCxnSpPr>
          <p:nvPr/>
        </p:nvCxnSpPr>
        <p:spPr>
          <a:xfrm rot="10800000">
            <a:off x="2224225" y="4012650"/>
            <a:ext cx="3966000" cy="381300"/>
          </a:xfrm>
          <a:prstGeom prst="straightConnector1">
            <a:avLst/>
          </a:prstGeom>
          <a:noFill/>
          <a:ln cap="flat" cmpd="sng" w="952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90" name="Google Shape;290;h1786fa36b12fa1ec_1_13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h1786fa36b12fa1ec_1_13"/>
          <p:cNvSpPr/>
          <p:nvPr/>
        </p:nvSpPr>
        <p:spPr>
          <a:xfrm>
            <a:off x="1367750" y="3847267"/>
            <a:ext cx="784500" cy="339900"/>
          </a:xfrm>
          <a:prstGeom prst="rect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2" name="Google Shape;292;h1786fa36b12fa1ec_1_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40859" y="5773192"/>
            <a:ext cx="2164082" cy="2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h1786fa36b12fa1ec_1_13"/>
          <p:cNvSpPr txBox="1"/>
          <p:nvPr/>
        </p:nvSpPr>
        <p:spPr>
          <a:xfrm>
            <a:off x="651425" y="5724400"/>
            <a:ext cx="2589000" cy="4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E69138"/>
                </a:solidFill>
                <a:latin typeface="Arial"/>
                <a:ea typeface="Arial"/>
                <a:cs typeface="Arial"/>
                <a:sym typeface="Arial"/>
              </a:rPr>
              <a:t>Where did %cl come from?</a:t>
            </a:r>
            <a:endParaRPr b="0" i="0" sz="1400" u="none" cap="none" strike="noStrike">
              <a:solidFill>
                <a:srgbClr val="E6913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1786fa36b12fa1ec_1_30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3" lvl="0" marL="1190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299" name="Google Shape;299;h1786fa36b12fa1ec_1_30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00" name="Google Shape;300;h1786fa36b12fa1ec_1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h1786fa36b12fa1ec_1_30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h1786fa36b12fa1ec_1_30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3" name="Google Shape;303;h1786fa36b12fa1ec_1_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h1786fa36b12fa1ec_1_30"/>
          <p:cNvSpPr/>
          <p:nvPr/>
        </p:nvSpPr>
        <p:spPr>
          <a:xfrm>
            <a:off x="1360875" y="4214100"/>
            <a:ext cx="784500" cy="261300"/>
          </a:xfrm>
          <a:prstGeom prst="rect">
            <a:avLst/>
          </a:prstGeom>
          <a:noFill/>
          <a:ln cap="flat" cmpd="sng" w="2857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h1786fa36b12fa1ec_1_30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h1786fa36b12fa1ec_1_30"/>
          <p:cNvSpPr txBox="1"/>
          <p:nvPr/>
        </p:nvSpPr>
        <p:spPr>
          <a:xfrm>
            <a:off x="2637575" y="4044867"/>
            <a:ext cx="2589000" cy="4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3D85C6"/>
                </a:solidFill>
                <a:latin typeface="Arial"/>
                <a:ea typeface="Arial"/>
                <a:cs typeface="Arial"/>
                <a:sym typeface="Arial"/>
              </a:rPr>
              <a:t>Again, e = %r8d...</a:t>
            </a:r>
            <a:endParaRPr b="0" i="0" sz="1400" u="none" cap="none" strike="noStrike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h1786fa36b12fa1ec_1_44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3" lvl="0" marL="1190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312" name="Google Shape;312;h1786fa36b12fa1ec_1_44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13" name="Google Shape;313;h1786fa36b12fa1ec_1_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89899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h1786fa36b12fa1ec_1_44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h1786fa36b12fa1ec_1_44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6" name="Google Shape;316;h1786fa36b12fa1ec_1_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h1786fa36b12fa1ec_1_44"/>
          <p:cNvSpPr txBox="1"/>
          <p:nvPr/>
        </p:nvSpPr>
        <p:spPr>
          <a:xfrm>
            <a:off x="1280575" y="4093733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8" name="Google Shape;318;h1786fa36b12fa1ec_1_44"/>
          <p:cNvCxnSpPr/>
          <p:nvPr/>
        </p:nvCxnSpPr>
        <p:spPr>
          <a:xfrm rot="10800000">
            <a:off x="2251775" y="4343633"/>
            <a:ext cx="3966000" cy="381300"/>
          </a:xfrm>
          <a:prstGeom prst="straightConnector1">
            <a:avLst/>
          </a:prstGeom>
          <a:noFill/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19" name="Google Shape;319;h1786fa36b12fa1ec_1_44"/>
          <p:cNvSpPr/>
          <p:nvPr/>
        </p:nvSpPr>
        <p:spPr>
          <a:xfrm>
            <a:off x="6156725" y="3641400"/>
            <a:ext cx="1976100" cy="186900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h1786fa36b12fa1ec_1_44"/>
          <p:cNvSpPr/>
          <p:nvPr/>
        </p:nvSpPr>
        <p:spPr>
          <a:xfrm>
            <a:off x="6156725" y="4576533"/>
            <a:ext cx="1976100" cy="339900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h1786fa36b12fa1ec_1_44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h1786fa36b12fa1ec_1_44"/>
          <p:cNvSpPr/>
          <p:nvPr/>
        </p:nvSpPr>
        <p:spPr>
          <a:xfrm>
            <a:off x="1360875" y="4214100"/>
            <a:ext cx="784500" cy="261300"/>
          </a:xfrm>
          <a:prstGeom prst="rect">
            <a:avLst/>
          </a:prstGeom>
          <a:noFill/>
          <a:ln cap="flat" cmpd="sng" w="2857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h1786fa36b12fa1ec_1_61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3" lvl="0" marL="1190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328" name="Google Shape;328;h1786fa36b12fa1ec_1_61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29" name="Google Shape;329;h1786fa36b12fa1ec_1_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h1786fa36b12fa1ec_1_61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h1786fa36b12fa1ec_1_61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2" name="Google Shape;332;h1786fa36b12fa1ec_1_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h1786fa36b12fa1ec_1_61"/>
          <p:cNvSpPr txBox="1"/>
          <p:nvPr/>
        </p:nvSpPr>
        <p:spPr>
          <a:xfrm>
            <a:off x="1280575" y="4093733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h1786fa36b12fa1ec_1_61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h1786fa36b12fa1ec_1_61"/>
          <p:cNvSpPr/>
          <p:nvPr/>
        </p:nvSpPr>
        <p:spPr>
          <a:xfrm>
            <a:off x="1381525" y="4535400"/>
            <a:ext cx="784500" cy="261300"/>
          </a:xfrm>
          <a:prstGeom prst="rect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h1786fa36b12fa1ec_1_61"/>
          <p:cNvSpPr txBox="1"/>
          <p:nvPr/>
        </p:nvSpPr>
        <p:spPr>
          <a:xfrm>
            <a:off x="2637575" y="4418200"/>
            <a:ext cx="2589000" cy="4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E06666"/>
                </a:solidFill>
                <a:latin typeface="Arial"/>
                <a:ea typeface="Arial"/>
                <a:cs typeface="Arial"/>
                <a:sym typeface="Arial"/>
              </a:rPr>
              <a:t>What’s left?</a:t>
            </a:r>
            <a:endParaRPr b="0" i="0" sz="1400" u="none" cap="none" strike="noStrike">
              <a:solidFill>
                <a:srgbClr val="E0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h1786fa36b12fa1ec_1_76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342" name="Google Shape;342;h1786fa36b12fa1ec_1_76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43" name="Google Shape;343;h1786fa36b12fa1ec_1_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h1786fa36b12fa1ec_1_76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h1786fa36b12fa1ec_1_76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6" name="Google Shape;346;h1786fa36b12fa1ec_1_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h1786fa36b12fa1ec_1_76"/>
          <p:cNvSpPr txBox="1"/>
          <p:nvPr/>
        </p:nvSpPr>
        <p:spPr>
          <a:xfrm>
            <a:off x="1280575" y="4093733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h1786fa36b12fa1ec_1_76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h1786fa36b12fa1ec_1_76"/>
          <p:cNvSpPr/>
          <p:nvPr/>
        </p:nvSpPr>
        <p:spPr>
          <a:xfrm>
            <a:off x="1381525" y="4535400"/>
            <a:ext cx="784500" cy="261300"/>
          </a:xfrm>
          <a:prstGeom prst="rect">
            <a:avLst/>
          </a:prstGeom>
          <a:noFill/>
          <a:ln cap="flat" cmpd="sng" w="28575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h1786fa36b12fa1ec_1_76"/>
          <p:cNvSpPr/>
          <p:nvPr/>
        </p:nvSpPr>
        <p:spPr>
          <a:xfrm>
            <a:off x="6149825" y="4926700"/>
            <a:ext cx="1976100" cy="186900"/>
          </a:xfrm>
          <a:prstGeom prst="rect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h1786fa36b12fa1ec_1_76"/>
          <p:cNvSpPr/>
          <p:nvPr/>
        </p:nvSpPr>
        <p:spPr>
          <a:xfrm>
            <a:off x="6149825" y="3468200"/>
            <a:ext cx="1976100" cy="186900"/>
          </a:xfrm>
          <a:prstGeom prst="rect">
            <a:avLst/>
          </a:prstGeom>
          <a:noFill/>
          <a:ln cap="flat" cmpd="sng" w="19050">
            <a:solidFill>
              <a:srgbClr val="E066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2" name="Google Shape;352;h1786fa36b12fa1ec_1_76"/>
          <p:cNvCxnSpPr>
            <a:stCxn id="350" idx="1"/>
          </p:cNvCxnSpPr>
          <p:nvPr/>
        </p:nvCxnSpPr>
        <p:spPr>
          <a:xfrm rot="10800000">
            <a:off x="2238125" y="4655650"/>
            <a:ext cx="3911700" cy="364500"/>
          </a:xfrm>
          <a:prstGeom prst="straightConnector1">
            <a:avLst/>
          </a:prstGeom>
          <a:noFill/>
          <a:ln cap="flat" cmpd="sng" w="9525">
            <a:solidFill>
              <a:srgbClr val="E06666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53" name="Google Shape;353;h1786fa36b12fa1ec_1_76"/>
          <p:cNvCxnSpPr/>
          <p:nvPr/>
        </p:nvCxnSpPr>
        <p:spPr>
          <a:xfrm rot="10800000">
            <a:off x="1666325" y="2874367"/>
            <a:ext cx="4483500" cy="656100"/>
          </a:xfrm>
          <a:prstGeom prst="straightConnector1">
            <a:avLst/>
          </a:prstGeom>
          <a:noFill/>
          <a:ln cap="flat" cmpd="sng" w="9525">
            <a:solidFill>
              <a:srgbClr val="E0666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54" name="Google Shape;354;h1786fa36b12fa1ec_1_76"/>
          <p:cNvSpPr txBox="1"/>
          <p:nvPr/>
        </p:nvSpPr>
        <p:spPr>
          <a:xfrm>
            <a:off x="1488875" y="4428600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+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c6b4467f57_0_36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360" name="Google Shape;360;g3c6b4467f57_0_36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61" name="Google Shape;361;g3c6b4467f57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231674" cy="335338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g3c6b4467f57_0_36"/>
          <p:cNvSpPr txBox="1"/>
          <p:nvPr/>
        </p:nvSpPr>
        <p:spPr>
          <a:xfrm>
            <a:off x="1580625" y="2713542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3" name="Google Shape;363;g3c6b4467f57_0_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g3c6b4467f57_0_36"/>
          <p:cNvSpPr/>
          <p:nvPr/>
        </p:nvSpPr>
        <p:spPr>
          <a:xfrm>
            <a:off x="6190225" y="5096167"/>
            <a:ext cx="2471700" cy="5871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5" name="Google Shape;365;g3c6b4467f57_0_36"/>
          <p:cNvCxnSpPr/>
          <p:nvPr/>
        </p:nvCxnSpPr>
        <p:spPr>
          <a:xfrm rot="10800000">
            <a:off x="4785425" y="3471067"/>
            <a:ext cx="1364400" cy="19092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66" name="Google Shape;366;g3c6b4467f57_0_36"/>
          <p:cNvSpPr txBox="1"/>
          <p:nvPr/>
        </p:nvSpPr>
        <p:spPr>
          <a:xfrm>
            <a:off x="3309100" y="5228067"/>
            <a:ext cx="30189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Loop end: add 1, compare, iterate</a:t>
            </a:r>
            <a:endParaRPr b="0" i="0" sz="1400" u="none" cap="none" strike="noStrik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3c6b4467f57_0_36"/>
          <p:cNvSpPr txBox="1"/>
          <p:nvPr/>
        </p:nvSpPr>
        <p:spPr>
          <a:xfrm>
            <a:off x="3986075" y="2713542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i++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g3c6b4467f57_0_36"/>
          <p:cNvSpPr/>
          <p:nvPr/>
        </p:nvSpPr>
        <p:spPr>
          <a:xfrm>
            <a:off x="3932225" y="2713550"/>
            <a:ext cx="989400" cy="5871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g3c6b4467f57_0_36"/>
          <p:cNvSpPr txBox="1"/>
          <p:nvPr/>
        </p:nvSpPr>
        <p:spPr>
          <a:xfrm>
            <a:off x="1342400" y="3417700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g3c6b4467f57_0_36"/>
          <p:cNvSpPr txBox="1"/>
          <p:nvPr/>
        </p:nvSpPr>
        <p:spPr>
          <a:xfrm>
            <a:off x="1402075" y="3202350"/>
            <a:ext cx="10758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g3c6b4467f57_0_36"/>
          <p:cNvSpPr txBox="1"/>
          <p:nvPr/>
        </p:nvSpPr>
        <p:spPr>
          <a:xfrm>
            <a:off x="1502675" y="3672525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+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c6b4467f57_0_49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377" name="Google Shape;377;g3c6b4467f57_0_49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78" name="Google Shape;378;g3c6b4467f57_0_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g3c6b4467f57_0_49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3c6b4467f57_0_49"/>
          <p:cNvSpPr txBox="1"/>
          <p:nvPr/>
        </p:nvSpPr>
        <p:spPr>
          <a:xfrm>
            <a:off x="4001500" y="3229942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i++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1" name="Google Shape;381;g3c6b4467f57_0_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g3c6b4467f57_0_49"/>
          <p:cNvSpPr/>
          <p:nvPr/>
        </p:nvSpPr>
        <p:spPr>
          <a:xfrm>
            <a:off x="6190225" y="5096167"/>
            <a:ext cx="2471700" cy="5871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3" name="Google Shape;383;g3c6b4467f57_0_49"/>
          <p:cNvCxnSpPr/>
          <p:nvPr/>
        </p:nvCxnSpPr>
        <p:spPr>
          <a:xfrm rot="10800000">
            <a:off x="3738725" y="3849667"/>
            <a:ext cx="2411100" cy="1530600"/>
          </a:xfrm>
          <a:prstGeom prst="straightConnector1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84" name="Google Shape;384;g3c6b4467f57_0_49"/>
          <p:cNvSpPr txBox="1"/>
          <p:nvPr/>
        </p:nvSpPr>
        <p:spPr>
          <a:xfrm>
            <a:off x="2844725" y="3229942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x &gt; i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g3c6b4467f57_0_49"/>
          <p:cNvSpPr txBox="1"/>
          <p:nvPr/>
        </p:nvSpPr>
        <p:spPr>
          <a:xfrm>
            <a:off x="1629550" y="5527800"/>
            <a:ext cx="4636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cmp %edx, %edi     =&gt;      (edi - edx &gt; 0), same as x &gt; i</a:t>
            </a:r>
            <a:endParaRPr b="0" i="0" sz="1400" u="none" cap="none" strike="noStrike">
              <a:solidFill>
                <a:srgbClr val="99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g3c6b4467f57_0_49"/>
          <p:cNvSpPr/>
          <p:nvPr/>
        </p:nvSpPr>
        <p:spPr>
          <a:xfrm>
            <a:off x="2675138" y="3229946"/>
            <a:ext cx="989400" cy="587100"/>
          </a:xfrm>
          <a:prstGeom prst="rect">
            <a:avLst/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g3c6b4467f57_0_49"/>
          <p:cNvSpPr txBox="1"/>
          <p:nvPr/>
        </p:nvSpPr>
        <p:spPr>
          <a:xfrm>
            <a:off x="1280575" y="4093733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3c6b4467f57_0_49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g3c6b4467f57_0_49"/>
          <p:cNvSpPr txBox="1"/>
          <p:nvPr/>
        </p:nvSpPr>
        <p:spPr>
          <a:xfrm>
            <a:off x="1488875" y="4428600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+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c6b4467f57_0_158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395" name="Google Shape;395;g3c6b4467f57_0_158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396" name="Google Shape;396;g3c6b4467f57_0_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3c6b4467f57_0_158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g3c6b4467f57_0_158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g3c6b4467f57_0_1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g3c6b4467f57_0_158"/>
          <p:cNvSpPr txBox="1"/>
          <p:nvPr/>
        </p:nvSpPr>
        <p:spPr>
          <a:xfrm>
            <a:off x="2587625" y="3149267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x &gt; i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g3c6b4467f57_0_158"/>
          <p:cNvSpPr txBox="1"/>
          <p:nvPr/>
        </p:nvSpPr>
        <p:spPr>
          <a:xfrm>
            <a:off x="3712225" y="3149267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i++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g3c6b4467f57_0_158"/>
          <p:cNvSpPr txBox="1"/>
          <p:nvPr/>
        </p:nvSpPr>
        <p:spPr>
          <a:xfrm>
            <a:off x="1280575" y="4093733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g3c6b4467f57_0_158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g3c6b4467f57_0_158"/>
          <p:cNvSpPr/>
          <p:nvPr/>
        </p:nvSpPr>
        <p:spPr>
          <a:xfrm>
            <a:off x="1461025" y="5123000"/>
            <a:ext cx="784500" cy="261300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3c6b4467f57_0_158"/>
          <p:cNvSpPr txBox="1"/>
          <p:nvPr/>
        </p:nvSpPr>
        <p:spPr>
          <a:xfrm>
            <a:off x="1488875" y="4428600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+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c6b4467f57_0_173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411" name="Google Shape;411;g3c6b4467f57_0_173"/>
          <p:cNvSpPr txBox="1"/>
          <p:nvPr>
            <p:ph idx="1" type="body"/>
          </p:nvPr>
        </p:nvSpPr>
        <p:spPr>
          <a:xfrm>
            <a:off x="396875" y="1362075"/>
            <a:ext cx="7896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412" name="Google Shape;412;g3c6b4467f57_0_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025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g3c6b4467f57_0_173"/>
          <p:cNvSpPr txBox="1"/>
          <p:nvPr/>
        </p:nvSpPr>
        <p:spPr>
          <a:xfrm>
            <a:off x="1553675" y="3149267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g3c6b4467f57_0_173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5" name="Google Shape;415;g3c6b4467f57_0_1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g3c6b4467f57_0_173"/>
          <p:cNvSpPr txBox="1"/>
          <p:nvPr/>
        </p:nvSpPr>
        <p:spPr>
          <a:xfrm>
            <a:off x="2587625" y="3149267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x &gt; i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g3c6b4467f57_0_173"/>
          <p:cNvSpPr txBox="1"/>
          <p:nvPr/>
        </p:nvSpPr>
        <p:spPr>
          <a:xfrm>
            <a:off x="3712225" y="3149267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i++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g3c6b4467f57_0_173"/>
          <p:cNvSpPr txBox="1"/>
          <p:nvPr/>
        </p:nvSpPr>
        <p:spPr>
          <a:xfrm>
            <a:off x="1280575" y="4093733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g3c6b4467f57_0_173"/>
          <p:cNvSpPr txBox="1"/>
          <p:nvPr/>
        </p:nvSpPr>
        <p:spPr>
          <a:xfrm>
            <a:off x="1415975" y="3755700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g3c6b4467f57_0_173"/>
          <p:cNvSpPr/>
          <p:nvPr/>
        </p:nvSpPr>
        <p:spPr>
          <a:xfrm>
            <a:off x="1461025" y="5123000"/>
            <a:ext cx="784500" cy="261300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g3c6b4467f57_0_173"/>
          <p:cNvSpPr txBox="1"/>
          <p:nvPr/>
        </p:nvSpPr>
        <p:spPr>
          <a:xfrm>
            <a:off x="1488875" y="4428600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+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g3c6b4467f57_0_173"/>
          <p:cNvSpPr txBox="1"/>
          <p:nvPr/>
        </p:nvSpPr>
        <p:spPr>
          <a:xfrm>
            <a:off x="1408025" y="5016200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3" name="Google Shape;423;g3c6b4467f57_0_173"/>
          <p:cNvCxnSpPr/>
          <p:nvPr/>
        </p:nvCxnSpPr>
        <p:spPr>
          <a:xfrm rot="10800000">
            <a:off x="2355025" y="5344200"/>
            <a:ext cx="3802200" cy="404400"/>
          </a:xfrm>
          <a:prstGeom prst="straightConnector1">
            <a:avLst/>
          </a:prstGeom>
          <a:noFill/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24" name="Google Shape;424;g3c6b4467f57_0_173"/>
          <p:cNvSpPr/>
          <p:nvPr/>
        </p:nvSpPr>
        <p:spPr>
          <a:xfrm>
            <a:off x="6157225" y="5664600"/>
            <a:ext cx="1075800" cy="261300"/>
          </a:xfrm>
          <a:prstGeom prst="rect">
            <a:avLst/>
          </a:prstGeom>
          <a:noFill/>
          <a:ln cap="flat" cmpd="sng" w="2857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3c6b4467f57_0_191"/>
          <p:cNvSpPr txBox="1"/>
          <p:nvPr>
            <p:ph type="title"/>
          </p:nvPr>
        </p:nvSpPr>
        <p:spPr>
          <a:xfrm>
            <a:off x="357018" y="435677"/>
            <a:ext cx="7592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2" lvl="0" marL="11906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unito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Assembly</a:t>
            </a:r>
            <a:endParaRPr/>
          </a:p>
        </p:txBody>
      </p:sp>
      <p:sp>
        <p:nvSpPr>
          <p:cNvPr id="430" name="Google Shape;430;g3c6b4467f57_0_191"/>
          <p:cNvSpPr txBox="1"/>
          <p:nvPr>
            <p:ph idx="1" type="body"/>
          </p:nvPr>
        </p:nvSpPr>
        <p:spPr>
          <a:xfrm>
            <a:off x="396875" y="1362075"/>
            <a:ext cx="8452200" cy="49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431" name="Google Shape;431;g3c6b4467f57_0_19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000" y="1454625"/>
            <a:ext cx="8347650" cy="44711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g3c6b4467f57_0_191"/>
          <p:cNvSpPr txBox="1"/>
          <p:nvPr/>
        </p:nvSpPr>
        <p:spPr>
          <a:xfrm>
            <a:off x="1707425" y="3229942"/>
            <a:ext cx="7845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g3c6b4467f57_0_191"/>
          <p:cNvSpPr txBox="1"/>
          <p:nvPr/>
        </p:nvSpPr>
        <p:spPr>
          <a:xfrm>
            <a:off x="4434425" y="1534033"/>
            <a:ext cx="316800" cy="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4" name="Google Shape;434;g3c6b4467f57_0_19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6375" y="2261669"/>
            <a:ext cx="2811524" cy="3664133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3c6b4467f57_0_191"/>
          <p:cNvSpPr txBox="1"/>
          <p:nvPr/>
        </p:nvSpPr>
        <p:spPr>
          <a:xfrm>
            <a:off x="2710475" y="3229942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x &gt; i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g3c6b4467f57_0_191"/>
          <p:cNvSpPr txBox="1"/>
          <p:nvPr/>
        </p:nvSpPr>
        <p:spPr>
          <a:xfrm>
            <a:off x="4037650" y="3229942"/>
            <a:ext cx="881700" cy="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i++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g3c6b4467f57_0_191"/>
          <p:cNvSpPr txBox="1"/>
          <p:nvPr/>
        </p:nvSpPr>
        <p:spPr>
          <a:xfrm>
            <a:off x="1280575" y="4093733"/>
            <a:ext cx="11454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&gt;&gt; (y - 1)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g3c6b4467f57_0_191"/>
          <p:cNvSpPr txBox="1"/>
          <p:nvPr/>
        </p:nvSpPr>
        <p:spPr>
          <a:xfrm>
            <a:off x="1488875" y="3798225"/>
            <a:ext cx="1221600" cy="3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&lt;&lt; 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g3c6b4467f57_0_191"/>
          <p:cNvSpPr txBox="1"/>
          <p:nvPr/>
        </p:nvSpPr>
        <p:spPr>
          <a:xfrm>
            <a:off x="1488875" y="4428600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 +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g3c6b4467f57_0_191"/>
          <p:cNvSpPr txBox="1"/>
          <p:nvPr/>
        </p:nvSpPr>
        <p:spPr>
          <a:xfrm>
            <a:off x="1408025" y="4999067"/>
            <a:ext cx="1075800" cy="4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h1786fa36b12fa1ec_1_101"/>
          <p:cNvSpPr txBox="1"/>
          <p:nvPr>
            <p:ph type="title"/>
          </p:nvPr>
        </p:nvSpPr>
        <p:spPr>
          <a:xfrm>
            <a:off x="157451" y="563968"/>
            <a:ext cx="8310300" cy="70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119063" lvl="0" marL="11906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Nunito"/>
              <a:buNone/>
            </a:pPr>
            <a:r>
              <a:rPr b="1" lang="en-US">
                <a:latin typeface="Nunito"/>
                <a:ea typeface="Nunito"/>
                <a:cs typeface="Nunito"/>
                <a:sym typeface="Nunito"/>
              </a:rPr>
              <a:t>Assembly</a:t>
            </a:r>
            <a:endParaRPr b="1" i="0" sz="30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46" name="Google Shape;446;h1786fa36b12fa1ec_1_101"/>
          <p:cNvSpPr txBox="1"/>
          <p:nvPr/>
        </p:nvSpPr>
        <p:spPr>
          <a:xfrm>
            <a:off x="357025" y="1408133"/>
            <a:ext cx="8580600" cy="51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000"/>
              <a:buFont typeface="Nunito"/>
              <a:buChar char="■"/>
            </a:pPr>
            <a:r>
              <a:rPr b="1" lang="en-US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Wrap-Up</a:t>
            </a:r>
            <a:endParaRPr b="1"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■"/>
            </a:pPr>
            <a:r>
              <a:rPr b="1" lang="en-US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Put assembly commands on your cheat sheet!</a:t>
            </a:r>
            <a:endParaRPr b="1"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unito"/>
              <a:buChar char="■"/>
            </a:pPr>
            <a:r>
              <a:rPr b="1" lang="en-US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Put register bit-widths on your cheat sheet!</a:t>
            </a:r>
            <a:endParaRPr b="1"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000"/>
              <a:buFont typeface="Nunito"/>
              <a:buChar char="■"/>
            </a:pPr>
            <a:r>
              <a:rPr b="1" lang="en-US" sz="20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Make sure you understand the practice exam question and how each phase of bomblab works</a:t>
            </a:r>
            <a:endParaRPr b="1" sz="20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c6b4467f57_0_206"/>
          <p:cNvSpPr txBox="1"/>
          <p:nvPr>
            <p:ph type="title"/>
          </p:nvPr>
        </p:nvSpPr>
        <p:spPr>
          <a:xfrm>
            <a:off x="776262" y="304799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Memory Layout - Arrays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c6b4467f57_0_210"/>
          <p:cNvSpPr txBox="1"/>
          <p:nvPr>
            <p:ph type="title"/>
          </p:nvPr>
        </p:nvSpPr>
        <p:spPr>
          <a:xfrm>
            <a:off x="357018" y="5809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  <p:sp>
        <p:nvSpPr>
          <p:cNvPr id="457" name="Google Shape;457;g3c6b4467f57_0_210"/>
          <p:cNvSpPr txBox="1"/>
          <p:nvPr>
            <p:ph idx="1" type="body"/>
          </p:nvPr>
        </p:nvSpPr>
        <p:spPr>
          <a:xfrm>
            <a:off x="357025" y="1597008"/>
            <a:ext cx="8253300" cy="49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IMPORTANT POINTS + TIPS: </a:t>
            </a:r>
            <a:endParaRPr b="1" u="sng">
              <a:latin typeface="Nunito"/>
              <a:ea typeface="Nunito"/>
              <a:cs typeface="Nunito"/>
              <a:sym typeface="Nunito"/>
            </a:endParaRPr>
          </a:p>
          <a:p>
            <a:pPr indent="-4191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3000"/>
              <a:buFont typeface="Nunito"/>
              <a:buChar char="●"/>
            </a:pPr>
            <a:r>
              <a:rPr b="1" i="1" lang="en-US" sz="3000">
                <a:solidFill>
                  <a:srgbClr val="CC0000"/>
                </a:solidFill>
                <a:latin typeface="Nunito"/>
                <a:ea typeface="Nunito"/>
                <a:cs typeface="Nunito"/>
                <a:sym typeface="Nunito"/>
              </a:rPr>
              <a:t>Remember your indexing rules! They’ll take you 95% of the way there.</a:t>
            </a:r>
            <a:endParaRPr b="1" i="1" sz="3000">
              <a:solidFill>
                <a:srgbClr val="CC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unito"/>
              <a:buChar char="●"/>
            </a:pPr>
            <a:r>
              <a:rPr b="1" lang="en-US">
                <a:latin typeface="Nunito"/>
                <a:ea typeface="Nunito"/>
                <a:cs typeface="Nunito"/>
                <a:sym typeface="Nunito"/>
              </a:rPr>
              <a:t>Be careful about addressing (&amp;) vs. dereferencing (*)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unito"/>
              <a:buChar char="●"/>
            </a:pPr>
            <a:r>
              <a:rPr b="1" i="1" lang="en-US">
                <a:latin typeface="Nunito"/>
                <a:ea typeface="Nunito"/>
                <a:cs typeface="Nunito"/>
                <a:sym typeface="Nunito"/>
              </a:rPr>
              <a:t>You may be asked to look at assembly!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58" name="Google Shape;458;g3c6b4467f57_0_2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c6b4467f57_0_225"/>
          <p:cNvSpPr txBox="1"/>
          <p:nvPr>
            <p:ph idx="1" type="body"/>
          </p:nvPr>
        </p:nvSpPr>
        <p:spPr>
          <a:xfrm>
            <a:off x="277250" y="98692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64" name="Google Shape;464;g3c6b4467f57_0_2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g3c6b4467f57_0_225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66" name="Google Shape;466;g3c6b4467f57_0_225"/>
          <p:cNvPicPr preferRelativeResize="0"/>
          <p:nvPr/>
        </p:nvPicPr>
        <p:blipFill rotWithShape="1">
          <a:blip r:embed="rId4">
            <a:alphaModFix/>
          </a:blip>
          <a:srcRect b="0" l="0" r="0" t="18086"/>
          <a:stretch/>
        </p:blipFill>
        <p:spPr>
          <a:xfrm>
            <a:off x="305025" y="156615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g3c6b4467f57_0_225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val[2]		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   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*(val + 2)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&amp;val[2]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68" name="Google Shape;468;g3c6b4467f57_0_225"/>
          <p:cNvSpPr txBox="1"/>
          <p:nvPr>
            <p:ph type="title"/>
          </p:nvPr>
        </p:nvSpPr>
        <p:spPr>
          <a:xfrm>
            <a:off x="188293" y="2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h1cf0c633bd13bd31_0_0"/>
          <p:cNvSpPr txBox="1"/>
          <p:nvPr>
            <p:ph idx="1" type="body"/>
          </p:nvPr>
        </p:nvSpPr>
        <p:spPr>
          <a:xfrm>
            <a:off x="277250" y="98692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74" name="Google Shape;474;h1cf0c633bd13bd3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h1cf0c633bd13bd31_0_0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76" name="Google Shape;476;h1cf0c633bd13bd31_0_0"/>
          <p:cNvPicPr preferRelativeResize="0"/>
          <p:nvPr/>
        </p:nvPicPr>
        <p:blipFill rotWithShape="1">
          <a:blip r:embed="rId4">
            <a:alphaModFix/>
          </a:blip>
          <a:srcRect b="0" l="0" r="0" t="18087"/>
          <a:stretch/>
        </p:blipFill>
        <p:spPr>
          <a:xfrm>
            <a:off x="305025" y="156615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h1cf0c633bd13bd31_0_0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   int *			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val[2]			   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*(val + 2)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&amp;val[2]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78" name="Google Shape;478;h1cf0c633bd13bd31_0_0"/>
          <p:cNvSpPr txBox="1"/>
          <p:nvPr>
            <p:ph type="title"/>
          </p:nvPr>
        </p:nvSpPr>
        <p:spPr>
          <a:xfrm>
            <a:off x="188293" y="2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h1cf0c633bd13bd31_0_9"/>
          <p:cNvSpPr txBox="1"/>
          <p:nvPr>
            <p:ph idx="1" type="body"/>
          </p:nvPr>
        </p:nvSpPr>
        <p:spPr>
          <a:xfrm>
            <a:off x="277250" y="98692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84" name="Google Shape;484;h1cf0c633bd13bd31_0_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h1cf0c633bd13bd31_0_9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86" name="Google Shape;486;h1cf0c633bd13bd31_0_9"/>
          <p:cNvPicPr preferRelativeResize="0"/>
          <p:nvPr/>
        </p:nvPicPr>
        <p:blipFill rotWithShape="1">
          <a:blip r:embed="rId4">
            <a:alphaModFix/>
          </a:blip>
          <a:srcRect b="0" l="0" r="0" t="18087"/>
          <a:stretch/>
        </p:blipFill>
        <p:spPr>
          <a:xfrm>
            <a:off x="305025" y="156615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h1cf0c633bd13bd31_0_9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   int *			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val[2]			   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*(val + 2)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&amp;val[2]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88" name="Google Shape;488;h1cf0c633bd13bd31_0_9"/>
          <p:cNvSpPr txBox="1"/>
          <p:nvPr>
            <p:ph type="title"/>
          </p:nvPr>
        </p:nvSpPr>
        <p:spPr>
          <a:xfrm>
            <a:off x="188293" y="2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h1cf0c633bd13bd31_0_18"/>
          <p:cNvSpPr txBox="1"/>
          <p:nvPr>
            <p:ph idx="1" type="body"/>
          </p:nvPr>
        </p:nvSpPr>
        <p:spPr>
          <a:xfrm>
            <a:off x="277250" y="98692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94" name="Google Shape;494;h1cf0c633bd13bd31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h1cf0c633bd13bd31_0_18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96" name="Google Shape;496;h1cf0c633bd13bd31_0_18"/>
          <p:cNvPicPr preferRelativeResize="0"/>
          <p:nvPr/>
        </p:nvPicPr>
        <p:blipFill rotWithShape="1">
          <a:blip r:embed="rId4">
            <a:alphaModFix/>
          </a:blip>
          <a:srcRect b="0" l="0" r="0" t="18087"/>
          <a:stretch/>
        </p:blipFill>
        <p:spPr>
          <a:xfrm>
            <a:off x="305025" y="156615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h1cf0c633bd13bd31_0_18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   int *			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val[2]			   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*(val + 2)		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&amp;val[2]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98" name="Google Shape;498;h1cf0c633bd13bd31_0_18"/>
          <p:cNvSpPr txBox="1"/>
          <p:nvPr>
            <p:ph type="title"/>
          </p:nvPr>
        </p:nvSpPr>
        <p:spPr>
          <a:xfrm>
            <a:off x="188293" y="2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h1cf0c633bd13bd31_0_27"/>
          <p:cNvSpPr txBox="1"/>
          <p:nvPr>
            <p:ph idx="1" type="body"/>
          </p:nvPr>
        </p:nvSpPr>
        <p:spPr>
          <a:xfrm>
            <a:off x="277250" y="98692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04" name="Google Shape;504;h1cf0c633bd13bd31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h1cf0c633bd13bd31_0_27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06" name="Google Shape;506;h1cf0c633bd13bd31_0_27"/>
          <p:cNvPicPr preferRelativeResize="0"/>
          <p:nvPr/>
        </p:nvPicPr>
        <p:blipFill rotWithShape="1">
          <a:blip r:embed="rId4">
            <a:alphaModFix/>
          </a:blip>
          <a:srcRect b="0" l="0" r="0" t="18087"/>
          <a:stretch/>
        </p:blipFill>
        <p:spPr>
          <a:xfrm>
            <a:off x="305025" y="156615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h1cf0c633bd13bd31_0_27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   int *			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val[2]			   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*(val + 2)		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&amp;val[2]			int *			x + 8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08" name="Google Shape;508;h1cf0c633bd13bd31_0_27"/>
          <p:cNvSpPr txBox="1"/>
          <p:nvPr>
            <p:ph type="title"/>
          </p:nvPr>
        </p:nvSpPr>
        <p:spPr>
          <a:xfrm>
            <a:off x="188293" y="2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h1cf0c633bd13bd31_0_36"/>
          <p:cNvSpPr txBox="1"/>
          <p:nvPr>
            <p:ph idx="1" type="body"/>
          </p:nvPr>
        </p:nvSpPr>
        <p:spPr>
          <a:xfrm>
            <a:off x="277250" y="98692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14" name="Google Shape;514;h1cf0c633bd13bd31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h1cf0c633bd13bd31_0_36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16" name="Google Shape;516;h1cf0c633bd13bd31_0_36"/>
          <p:cNvPicPr preferRelativeResize="0"/>
          <p:nvPr/>
        </p:nvPicPr>
        <p:blipFill rotWithShape="1">
          <a:blip r:embed="rId4">
            <a:alphaModFix/>
          </a:blip>
          <a:srcRect b="0" l="0" r="0" t="18087"/>
          <a:stretch/>
        </p:blipFill>
        <p:spPr>
          <a:xfrm>
            <a:off x="305025" y="156615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h1cf0c633bd13bd31_0_36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   int *			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val[2]			   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*(val + 2)		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&amp;val[2]			int *			x + 8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int *			x + 8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18" name="Google Shape;518;h1cf0c633bd13bd31_0_36"/>
          <p:cNvSpPr txBox="1"/>
          <p:nvPr>
            <p:ph type="title"/>
          </p:nvPr>
        </p:nvSpPr>
        <p:spPr>
          <a:xfrm>
            <a:off x="188293" y="2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h1cf0c633bd13bd31_0_45"/>
          <p:cNvSpPr txBox="1"/>
          <p:nvPr>
            <p:ph idx="1" type="body"/>
          </p:nvPr>
        </p:nvSpPr>
        <p:spPr>
          <a:xfrm>
            <a:off x="277250" y="98692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24" name="Google Shape;524;h1cf0c633bd13bd31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h1cf0c633bd13bd31_0_45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26" name="Google Shape;526;h1cf0c633bd13bd31_0_45"/>
          <p:cNvPicPr preferRelativeResize="0"/>
          <p:nvPr/>
        </p:nvPicPr>
        <p:blipFill rotWithShape="1">
          <a:blip r:embed="rId4">
            <a:alphaModFix/>
          </a:blip>
          <a:srcRect b="0" l="0" r="0" t="18087"/>
          <a:stretch/>
        </p:blipFill>
        <p:spPr>
          <a:xfrm>
            <a:off x="305025" y="156615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h1cf0c633bd13bd31_0_45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   int *			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val[2]			   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*(val + 2)		int			   2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&amp;val[2]			int *			x + 8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int *			x + 8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			x + (4 * i)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28" name="Google Shape;528;h1cf0c633bd13bd31_0_45"/>
          <p:cNvSpPr txBox="1"/>
          <p:nvPr>
            <p:ph type="title"/>
          </p:nvPr>
        </p:nvSpPr>
        <p:spPr>
          <a:xfrm>
            <a:off x="188293" y="2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c6b4467f57_0_234"/>
          <p:cNvSpPr txBox="1"/>
          <p:nvPr>
            <p:ph idx="1" type="body"/>
          </p:nvPr>
        </p:nvSpPr>
        <p:spPr>
          <a:xfrm>
            <a:off x="221100" y="990473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4" name="Google Shape;534;g3c6b4467f57_0_2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g3c6b4467f57_0_234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36" name="Google Shape;536;g3c6b4467f57_0_234"/>
          <p:cNvPicPr preferRelativeResize="0"/>
          <p:nvPr/>
        </p:nvPicPr>
        <p:blipFill rotWithShape="1">
          <a:blip r:embed="rId4">
            <a:alphaModFix/>
          </a:blip>
          <a:srcRect b="0" l="0" r="0" t="18086"/>
          <a:stretch/>
        </p:blipFill>
        <p:spPr>
          <a:xfrm>
            <a:off x="305025" y="1580276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g3c6b4467f57_0_234"/>
          <p:cNvSpPr txBox="1"/>
          <p:nvPr>
            <p:ph idx="1" type="body"/>
          </p:nvPr>
        </p:nvSpPr>
        <p:spPr>
          <a:xfrm>
            <a:off x="350250" y="3648167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	int *			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val[2]				int				2</a:t>
            </a:r>
            <a:endParaRPr b="1" sz="2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*(val + 2)		int				2</a:t>
            </a:r>
            <a:endParaRPr b="1" sz="2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&amp;val[2]			int *			x + 8</a:t>
            </a:r>
            <a:endParaRPr b="1" sz="2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+ 2			int *			x + 8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int *			x + (4 * i)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38" name="Google Shape;538;g3c6b4467f57_0_234"/>
          <p:cNvSpPr txBox="1"/>
          <p:nvPr/>
        </p:nvSpPr>
        <p:spPr>
          <a:xfrm>
            <a:off x="6657475" y="3863124"/>
            <a:ext cx="2021400" cy="9006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Accessing methods:</a:t>
            </a:r>
            <a:endParaRPr b="1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unito"/>
              <a:buChar char="●"/>
            </a:pPr>
            <a:r>
              <a:rPr b="1" i="1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val[index]</a:t>
            </a:r>
            <a:endParaRPr b="1" i="1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unito"/>
              <a:buChar char="●"/>
            </a:pPr>
            <a:r>
              <a:rPr b="1" i="1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*(val + index)</a:t>
            </a:r>
            <a:endParaRPr b="1" i="1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539" name="Google Shape;539;g3c6b4467f57_0_234"/>
          <p:cNvCxnSpPr/>
          <p:nvPr/>
        </p:nvCxnSpPr>
        <p:spPr>
          <a:xfrm flipH="1">
            <a:off x="5278084" y="4500967"/>
            <a:ext cx="1379400" cy="375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40" name="Google Shape;540;g3c6b4467f57_0_234"/>
          <p:cNvCxnSpPr/>
          <p:nvPr/>
        </p:nvCxnSpPr>
        <p:spPr>
          <a:xfrm flipH="1">
            <a:off x="5278084" y="4125767"/>
            <a:ext cx="1379400" cy="375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41" name="Google Shape;541;g3c6b4467f57_0_234"/>
          <p:cNvSpPr txBox="1"/>
          <p:nvPr>
            <p:ph type="title"/>
          </p:nvPr>
        </p:nvSpPr>
        <p:spPr>
          <a:xfrm>
            <a:off x="280118" y="21772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c6b4467f57_0_246"/>
          <p:cNvSpPr txBox="1"/>
          <p:nvPr>
            <p:ph idx="1" type="body"/>
          </p:nvPr>
        </p:nvSpPr>
        <p:spPr>
          <a:xfrm>
            <a:off x="357025" y="851998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Good toy examples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47" name="Google Shape;547;g3c6b4467f57_0_2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g3c6b4467f57_0_246"/>
          <p:cNvSpPr txBox="1"/>
          <p:nvPr>
            <p:ph idx="1" type="body"/>
          </p:nvPr>
        </p:nvSpPr>
        <p:spPr>
          <a:xfrm>
            <a:off x="350250" y="2866300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can be used as the pointer to the first array element: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A[0]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49" name="Google Shape;549;g3c6b4467f57_0_246"/>
          <p:cNvPicPr preferRelativeResize="0"/>
          <p:nvPr/>
        </p:nvPicPr>
        <p:blipFill rotWithShape="1">
          <a:blip r:embed="rId4">
            <a:alphaModFix/>
          </a:blip>
          <a:srcRect b="0" l="0" r="0" t="18086"/>
          <a:stretch/>
        </p:blipFill>
        <p:spPr>
          <a:xfrm>
            <a:off x="305025" y="1433601"/>
            <a:ext cx="8533950" cy="13519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g3c6b4467f57_0_246"/>
          <p:cNvSpPr txBox="1"/>
          <p:nvPr>
            <p:ph idx="1" type="body"/>
          </p:nvPr>
        </p:nvSpPr>
        <p:spPr>
          <a:xfrm>
            <a:off x="193550" y="3876592"/>
            <a:ext cx="8443500" cy="28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Type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Value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					int *				  x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val[2]				int				  2</a:t>
            </a:r>
            <a:endParaRPr b="1" sz="2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1155CC"/>
                </a:solidFill>
                <a:latin typeface="Courier New"/>
                <a:ea typeface="Courier New"/>
                <a:cs typeface="Courier New"/>
                <a:sym typeface="Courier New"/>
              </a:rPr>
              <a:t>*(val + 2)			int				  2</a:t>
            </a:r>
            <a:endParaRPr b="1" sz="2000">
              <a:solidFill>
                <a:srgbClr val="1155CC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&amp;val[2]				int *				x + 8</a:t>
            </a:r>
            <a:endParaRPr b="1" sz="2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val + 2				int *				x + 8</a:t>
            </a:r>
            <a:endParaRPr b="1" sz="2000">
              <a:solidFill>
                <a:srgbClr val="CC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val + i				int *				x + (4 * i)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1" name="Google Shape;551;g3c6b4467f57_0_246"/>
          <p:cNvSpPr txBox="1"/>
          <p:nvPr/>
        </p:nvSpPr>
        <p:spPr>
          <a:xfrm>
            <a:off x="7059725" y="3804267"/>
            <a:ext cx="2021400" cy="1074300"/>
          </a:xfrm>
          <a:prstGeom prst="rect">
            <a:avLst/>
          </a:prstGeom>
          <a:solidFill>
            <a:srgbClr val="9FC5E8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Accessing methods:</a:t>
            </a:r>
            <a:endParaRPr b="1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unito"/>
              <a:buChar char="●"/>
            </a:pPr>
            <a:r>
              <a:rPr b="1" i="1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val[index]</a:t>
            </a:r>
            <a:endParaRPr b="1" i="1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unito"/>
              <a:buChar char="●"/>
            </a:pPr>
            <a:r>
              <a:rPr b="1" i="1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*(val + index)</a:t>
            </a:r>
            <a:endParaRPr b="1" i="1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552" name="Google Shape;552;g3c6b4467f57_0_246"/>
          <p:cNvCxnSpPr/>
          <p:nvPr/>
        </p:nvCxnSpPr>
        <p:spPr>
          <a:xfrm flipH="1">
            <a:off x="6049350" y="4742133"/>
            <a:ext cx="869700" cy="375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53" name="Google Shape;553;g3c6b4467f57_0_246"/>
          <p:cNvCxnSpPr/>
          <p:nvPr/>
        </p:nvCxnSpPr>
        <p:spPr>
          <a:xfrm flipH="1">
            <a:off x="6049350" y="4366933"/>
            <a:ext cx="869700" cy="375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54" name="Google Shape;554;g3c6b4467f57_0_246"/>
          <p:cNvSpPr txBox="1"/>
          <p:nvPr/>
        </p:nvSpPr>
        <p:spPr>
          <a:xfrm>
            <a:off x="7059725" y="4962367"/>
            <a:ext cx="2021400" cy="1074300"/>
          </a:xfrm>
          <a:prstGeom prst="rect">
            <a:avLst/>
          </a:prstGeom>
          <a:solidFill>
            <a:srgbClr val="EA9999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Addressing methods:</a:t>
            </a:r>
            <a:endParaRPr b="1" i="0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unito"/>
              <a:buChar char="●"/>
            </a:pPr>
            <a:r>
              <a:rPr b="1" i="1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&amp;val[index]</a:t>
            </a:r>
            <a:endParaRPr b="1" i="1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unito"/>
              <a:buChar char="●"/>
            </a:pPr>
            <a:r>
              <a:rPr b="1" i="1" lang="en-US" sz="1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val + index</a:t>
            </a:r>
            <a:endParaRPr b="1" i="1" sz="1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cxnSp>
        <p:nvCxnSpPr>
          <p:cNvPr id="555" name="Google Shape;555;g3c6b4467f57_0_246"/>
          <p:cNvCxnSpPr/>
          <p:nvPr/>
        </p:nvCxnSpPr>
        <p:spPr>
          <a:xfrm rot="10800000">
            <a:off x="6245850" y="5392367"/>
            <a:ext cx="673200" cy="90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556" name="Google Shape;556;g3c6b4467f57_0_246"/>
          <p:cNvCxnSpPr/>
          <p:nvPr/>
        </p:nvCxnSpPr>
        <p:spPr>
          <a:xfrm flipH="1">
            <a:off x="6305825" y="5591250"/>
            <a:ext cx="753900" cy="126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57" name="Google Shape;557;g3c6b4467f57_0_246"/>
          <p:cNvSpPr txBox="1"/>
          <p:nvPr>
            <p:ph type="title"/>
          </p:nvPr>
        </p:nvSpPr>
        <p:spPr>
          <a:xfrm>
            <a:off x="350243" y="987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c6b4467f57_0_341"/>
          <p:cNvSpPr txBox="1"/>
          <p:nvPr>
            <p:ph idx="1" type="body"/>
          </p:nvPr>
        </p:nvSpPr>
        <p:spPr>
          <a:xfrm>
            <a:off x="357025" y="1286400"/>
            <a:ext cx="84777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Sample assembly-type questions</a:t>
            </a:r>
            <a:endParaRPr b="1" i="1">
              <a:solidFill>
                <a:srgbClr val="CC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563" name="Google Shape;563;g3c6b4467f57_0_3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g3c6b4467f57_0_3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775" y="2439474"/>
            <a:ext cx="7836774" cy="29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g3c6b4467f57_0_341"/>
          <p:cNvSpPr txBox="1"/>
          <p:nvPr>
            <p:ph type="title"/>
          </p:nvPr>
        </p:nvSpPr>
        <p:spPr>
          <a:xfrm>
            <a:off x="357018" y="3929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c6b4467f57_0_360"/>
          <p:cNvSpPr txBox="1"/>
          <p:nvPr>
            <p:ph type="title"/>
          </p:nvPr>
        </p:nvSpPr>
        <p:spPr>
          <a:xfrm>
            <a:off x="776262" y="304799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Caches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c6b4467f57_0_364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Caches - Quick Review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76" name="Google Shape;576;g3c6b4467f57_0_364"/>
          <p:cNvSpPr txBox="1"/>
          <p:nvPr>
            <p:ph idx="1" type="body"/>
          </p:nvPr>
        </p:nvSpPr>
        <p:spPr>
          <a:xfrm>
            <a:off x="357025" y="1197675"/>
            <a:ext cx="8315100" cy="16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Direct Mapped vs. N-way associative vs. fully associative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What do these mean and how might they have an advantage over the other?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577" name="Google Shape;577;g3c6b4467f57_0_364"/>
          <p:cNvSpPr txBox="1"/>
          <p:nvPr>
            <p:ph idx="1" type="body"/>
          </p:nvPr>
        </p:nvSpPr>
        <p:spPr>
          <a:xfrm>
            <a:off x="414450" y="2921725"/>
            <a:ext cx="8315100" cy="16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Eviction Policy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The main one we covered was LRU (least recently used)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c6b4467f57_0_370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83" name="Google Shape;583;g3c6b4467f57_0_370"/>
          <p:cNvSpPr txBox="1"/>
          <p:nvPr>
            <p:ph idx="1" type="body"/>
          </p:nvPr>
        </p:nvSpPr>
        <p:spPr>
          <a:xfrm>
            <a:off x="357025" y="1197675"/>
            <a:ext cx="8315100" cy="11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Suppose you have a 2-way associative cache with 4 sets and 64 byte blocks. 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584" name="Google Shape;584;g3c6b4467f57_0_370"/>
          <p:cNvSpPr txBox="1"/>
          <p:nvPr/>
        </p:nvSpPr>
        <p:spPr>
          <a:xfrm>
            <a:off x="2440775" y="1550200"/>
            <a:ext cx="5813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g3c6b4467f57_0_370"/>
          <p:cNvSpPr txBox="1"/>
          <p:nvPr>
            <p:ph idx="1" type="body"/>
          </p:nvPr>
        </p:nvSpPr>
        <p:spPr>
          <a:xfrm>
            <a:off x="357025" y="2243100"/>
            <a:ext cx="8315100" cy="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What would the address decomposition look like?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586" name="Google Shape;586;g3c6b4467f57_0_370"/>
          <p:cNvSpPr txBox="1"/>
          <p:nvPr/>
        </p:nvSpPr>
        <p:spPr>
          <a:xfrm>
            <a:off x="1500200" y="4157650"/>
            <a:ext cx="62985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… 0 0 0 0 0 0 0 0 0 0 0 0</a:t>
            </a:r>
            <a:endParaRPr b="1" i="0" sz="26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c6b4467f57_0_378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92" name="Google Shape;592;g3c6b4467f57_0_378"/>
          <p:cNvSpPr txBox="1"/>
          <p:nvPr>
            <p:ph idx="1" type="body"/>
          </p:nvPr>
        </p:nvSpPr>
        <p:spPr>
          <a:xfrm>
            <a:off x="357025" y="1197675"/>
            <a:ext cx="8315100" cy="11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Suppose you have a 2-way associative cache with 4 sets and 64 byte blocks. 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593" name="Google Shape;593;g3c6b4467f57_0_378"/>
          <p:cNvSpPr txBox="1"/>
          <p:nvPr>
            <p:ph idx="1" type="body"/>
          </p:nvPr>
        </p:nvSpPr>
        <p:spPr>
          <a:xfrm>
            <a:off x="357025" y="2243100"/>
            <a:ext cx="83151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What would the address decomposition look like?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4 sets = 2^2 sets =&gt; </a:t>
            </a:r>
            <a:r>
              <a:rPr lang="en-US">
                <a:solidFill>
                  <a:srgbClr val="0B5394"/>
                </a:solidFill>
              </a:rPr>
              <a:t>2 set bits</a:t>
            </a:r>
            <a:endParaRPr>
              <a:solidFill>
                <a:srgbClr val="0B5394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594" name="Google Shape;594;g3c6b4467f57_0_378"/>
          <p:cNvSpPr txBox="1"/>
          <p:nvPr/>
        </p:nvSpPr>
        <p:spPr>
          <a:xfrm>
            <a:off x="1488275" y="4967275"/>
            <a:ext cx="62985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… </a:t>
            </a:r>
            <a:r>
              <a:rPr b="1" i="0" lang="en-US" sz="2600" u="none" cap="none" strike="noStrike">
                <a:solidFill>
                  <a:srgbClr val="38761D"/>
                </a:solidFill>
                <a:latin typeface="Courier New"/>
                <a:ea typeface="Courier New"/>
                <a:cs typeface="Courier New"/>
                <a:sym typeface="Courier New"/>
              </a:rPr>
              <a:t>0 0 0 0</a:t>
            </a:r>
            <a:r>
              <a:rPr b="1" i="0" lang="en-US" sz="26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600" u="none" cap="none" strike="noStrike">
                <a:solidFill>
                  <a:srgbClr val="0B5394"/>
                </a:solidFill>
                <a:latin typeface="Courier New"/>
                <a:ea typeface="Courier New"/>
                <a:cs typeface="Courier New"/>
                <a:sym typeface="Courier New"/>
              </a:rPr>
              <a:t>0 0</a:t>
            </a:r>
            <a:r>
              <a:rPr b="1" i="0" lang="en-US" sz="26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i="0" lang="en-US" sz="2600" u="none" cap="none" strike="noStrike">
                <a:solidFill>
                  <a:srgbClr val="990000"/>
                </a:solidFill>
                <a:latin typeface="Courier New"/>
                <a:ea typeface="Courier New"/>
                <a:cs typeface="Courier New"/>
                <a:sym typeface="Courier New"/>
              </a:rPr>
              <a:t>0 0 0 0 0 0</a:t>
            </a:r>
            <a:endParaRPr b="1" i="0" sz="2600" u="none" cap="none" strike="noStrike">
              <a:solidFill>
                <a:srgbClr val="99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95" name="Google Shape;595;g3c6b4467f57_0_378"/>
          <p:cNvSpPr txBox="1"/>
          <p:nvPr>
            <p:ph idx="1" type="body"/>
          </p:nvPr>
        </p:nvSpPr>
        <p:spPr>
          <a:xfrm>
            <a:off x="357025" y="3288500"/>
            <a:ext cx="8315100" cy="6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64 byte blocks =&gt; 2^6 byte blocks =&gt; </a:t>
            </a:r>
            <a:r>
              <a:rPr lang="en-US">
                <a:solidFill>
                  <a:srgbClr val="990000"/>
                </a:solidFill>
              </a:rPr>
              <a:t>6 block offset bits</a:t>
            </a:r>
            <a:endParaRPr b="0">
              <a:solidFill>
                <a:srgbClr val="990000"/>
              </a:solidFill>
            </a:endParaRPr>
          </a:p>
        </p:txBody>
      </p:sp>
      <p:sp>
        <p:nvSpPr>
          <p:cNvPr id="596" name="Google Shape;596;g3c6b4467f57_0_378"/>
          <p:cNvSpPr txBox="1"/>
          <p:nvPr>
            <p:ph idx="1" type="body"/>
          </p:nvPr>
        </p:nvSpPr>
        <p:spPr>
          <a:xfrm>
            <a:off x="357025" y="3806447"/>
            <a:ext cx="8315100" cy="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Remainder is </a:t>
            </a:r>
            <a:r>
              <a:rPr lang="en-US">
                <a:solidFill>
                  <a:srgbClr val="38761D"/>
                </a:solidFill>
              </a:rPr>
              <a:t>tag</a:t>
            </a:r>
            <a:r>
              <a:rPr lang="en-US"/>
              <a:t>!</a:t>
            </a:r>
            <a:endParaRPr b="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3c6b4467f57_0_387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02" name="Google Shape;602;g3c6b4467f57_0_387"/>
          <p:cNvSpPr txBox="1"/>
          <p:nvPr>
            <p:ph idx="1" type="body"/>
          </p:nvPr>
        </p:nvSpPr>
        <p:spPr>
          <a:xfrm>
            <a:off x="357025" y="1197675"/>
            <a:ext cx="8315100" cy="17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Suppose you have a 2-way associative cache with 4 sets and 64 byte blocks. Assume A and B are cache-aligned. 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What is the miss rate of pass 1 and pass 2?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603" name="Google Shape;603;g3c6b4467f57_0_387"/>
          <p:cNvSpPr txBox="1"/>
          <p:nvPr/>
        </p:nvSpPr>
        <p:spPr>
          <a:xfrm>
            <a:off x="2440775" y="1550200"/>
            <a:ext cx="5813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04" name="Google Shape;604;g3c6b4467f57_0_3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7649" y="2918775"/>
            <a:ext cx="4777250" cy="308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c6b4467f57_0_394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 - Pass 1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10" name="Google Shape;610;g3c6b4467f57_0_394"/>
          <p:cNvSpPr txBox="1"/>
          <p:nvPr>
            <p:ph idx="1" type="body"/>
          </p:nvPr>
        </p:nvSpPr>
        <p:spPr>
          <a:xfrm>
            <a:off x="357025" y="1197675"/>
            <a:ext cx="8315100" cy="16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We have 64 byte blocks, indicating a cache line holds 16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int</a:t>
            </a:r>
            <a:r>
              <a:rPr lang="en-US"/>
              <a:t>s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We iterate through 64 elements with stride 4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16 iterations total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611" name="Google Shape;611;g3c6b4467f57_0_394"/>
          <p:cNvSpPr txBox="1"/>
          <p:nvPr>
            <p:ph idx="1" type="body"/>
          </p:nvPr>
        </p:nvSpPr>
        <p:spPr>
          <a:xfrm>
            <a:off x="414450" y="2803450"/>
            <a:ext cx="83151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How many iterations access the same cache line?</a:t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612" name="Google Shape;612;g3c6b4467f57_0_394"/>
          <p:cNvSpPr txBox="1"/>
          <p:nvPr>
            <p:ph idx="1" type="body"/>
          </p:nvPr>
        </p:nvSpPr>
        <p:spPr>
          <a:xfrm>
            <a:off x="414450" y="3302375"/>
            <a:ext cx="83151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4 iterations covers 16 elements = one block</a:t>
            </a:r>
            <a:endParaRPr b="0"/>
          </a:p>
        </p:txBody>
      </p:sp>
      <p:pic>
        <p:nvPicPr>
          <p:cNvPr id="613" name="Google Shape;613;g3c6b4467f57_0_3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2450" y="3922125"/>
            <a:ext cx="3927100" cy="253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c6b4467f57_0_402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 - Pass 1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19" name="Google Shape;619;g3c6b4467f57_0_402"/>
          <p:cNvSpPr txBox="1"/>
          <p:nvPr>
            <p:ph idx="1" type="body"/>
          </p:nvPr>
        </p:nvSpPr>
        <p:spPr>
          <a:xfrm>
            <a:off x="357025" y="1197675"/>
            <a:ext cx="8315100" cy="4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Then what is our miss rate?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620" name="Google Shape;620;g3c6b4467f57_0_402"/>
          <p:cNvSpPr txBox="1"/>
          <p:nvPr>
            <p:ph idx="1" type="body"/>
          </p:nvPr>
        </p:nvSpPr>
        <p:spPr>
          <a:xfrm>
            <a:off x="357025" y="1763900"/>
            <a:ext cx="8315100" cy="9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4 iterations cover one cache line, meaning the first is a cold miss, then the next 3 are hits!</a:t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621" name="Google Shape;621;g3c6b4467f57_0_402"/>
          <p:cNvSpPr txBox="1"/>
          <p:nvPr>
            <p:ph idx="1" type="body"/>
          </p:nvPr>
        </p:nvSpPr>
        <p:spPr>
          <a:xfrm>
            <a:off x="414450" y="2792200"/>
            <a:ext cx="8315100" cy="9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This pattern repeats across all batches of iterations, giving us a miss rate of 1/4</a:t>
            </a:r>
            <a:endParaRPr b="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c6b4467f57_0_409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 - Pass 2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27" name="Google Shape;627;g3c6b4467f57_0_409"/>
          <p:cNvSpPr txBox="1"/>
          <p:nvPr>
            <p:ph idx="1" type="body"/>
          </p:nvPr>
        </p:nvSpPr>
        <p:spPr>
          <a:xfrm>
            <a:off x="357025" y="1197675"/>
            <a:ext cx="8315100" cy="10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Once again we iterate through 64 elements with stride 4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16 iterations total</a:t>
            </a:r>
            <a:endParaRPr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sp>
        <p:nvSpPr>
          <p:cNvPr id="628" name="Google Shape;628;g3c6b4467f57_0_409"/>
          <p:cNvSpPr txBox="1"/>
          <p:nvPr>
            <p:ph idx="1" type="body"/>
          </p:nvPr>
        </p:nvSpPr>
        <p:spPr>
          <a:xfrm>
            <a:off x="357025" y="2292975"/>
            <a:ext cx="83151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Remember our cache does not reset before pass 1 and pass 2. What is the state of our cache before pass 2?</a:t>
            </a:r>
            <a:endParaRPr b="0"/>
          </a:p>
          <a:p>
            <a:pPr indent="0" lvl="0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1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0"/>
          </a:p>
        </p:txBody>
      </p:sp>
      <p:pic>
        <p:nvPicPr>
          <p:cNvPr id="629" name="Google Shape;629;g3c6b4467f57_0_4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2450" y="3922125"/>
            <a:ext cx="3927100" cy="253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c6b4467f57_0_416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 2 - Pass 2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5" name="Google Shape;635;g3c6b4467f57_0_416"/>
          <p:cNvSpPr txBox="1"/>
          <p:nvPr>
            <p:ph idx="1" type="body"/>
          </p:nvPr>
        </p:nvSpPr>
        <p:spPr>
          <a:xfrm>
            <a:off x="357025" y="1197675"/>
            <a:ext cx="8315100" cy="14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We had 4 cache line accesses from the 4 batches of iterations from pass 1. Remember each set has 2 lines and we have 4 sets.</a:t>
            </a:r>
            <a:endParaRPr b="0"/>
          </a:p>
        </p:txBody>
      </p:sp>
      <p:sp>
        <p:nvSpPr>
          <p:cNvPr id="636" name="Google Shape;636;g3c6b4467f57_0_416"/>
          <p:cNvSpPr/>
          <p:nvPr/>
        </p:nvSpPr>
        <p:spPr>
          <a:xfrm>
            <a:off x="1907500" y="29339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A[0-15]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7" name="Google Shape;637;g3c6b4467f57_0_416"/>
          <p:cNvSpPr/>
          <p:nvPr/>
        </p:nvSpPr>
        <p:spPr>
          <a:xfrm>
            <a:off x="1907500" y="34900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A[16-31]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8" name="Google Shape;638;g3c6b4467f57_0_416"/>
          <p:cNvSpPr/>
          <p:nvPr/>
        </p:nvSpPr>
        <p:spPr>
          <a:xfrm>
            <a:off x="1907500" y="40461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A[32-47]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39" name="Google Shape;639;g3c6b4467f57_0_416"/>
          <p:cNvSpPr/>
          <p:nvPr/>
        </p:nvSpPr>
        <p:spPr>
          <a:xfrm>
            <a:off x="1907500" y="46022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A[48-63]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0" name="Google Shape;640;g3c6b4467f57_0_416"/>
          <p:cNvSpPr/>
          <p:nvPr/>
        </p:nvSpPr>
        <p:spPr>
          <a:xfrm>
            <a:off x="5056425" y="29339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1" name="Google Shape;641;g3c6b4467f57_0_416"/>
          <p:cNvSpPr/>
          <p:nvPr/>
        </p:nvSpPr>
        <p:spPr>
          <a:xfrm>
            <a:off x="5056425" y="34900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2" name="Google Shape;642;g3c6b4467f57_0_416"/>
          <p:cNvSpPr/>
          <p:nvPr/>
        </p:nvSpPr>
        <p:spPr>
          <a:xfrm>
            <a:off x="5056425" y="40461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3" name="Google Shape;643;g3c6b4467f57_0_416"/>
          <p:cNvSpPr/>
          <p:nvPr/>
        </p:nvSpPr>
        <p:spPr>
          <a:xfrm>
            <a:off x="5056425" y="460227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-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4" name="Google Shape;644;g3c6b4467f57_0_416"/>
          <p:cNvSpPr txBox="1"/>
          <p:nvPr>
            <p:ph idx="1" type="body"/>
          </p:nvPr>
        </p:nvSpPr>
        <p:spPr>
          <a:xfrm>
            <a:off x="414450" y="5183575"/>
            <a:ext cx="83151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Do we need to evict from the cache during pass 2?</a:t>
            </a:r>
            <a:endParaRPr b="0"/>
          </a:p>
        </p:txBody>
      </p:sp>
      <p:sp>
        <p:nvSpPr>
          <p:cNvPr id="645" name="Google Shape;645;g3c6b4467f57_0_416"/>
          <p:cNvSpPr txBox="1"/>
          <p:nvPr/>
        </p:nvSpPr>
        <p:spPr>
          <a:xfrm>
            <a:off x="787250" y="2921375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0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6" name="Google Shape;646;g3c6b4467f57_0_416"/>
          <p:cNvSpPr txBox="1"/>
          <p:nvPr/>
        </p:nvSpPr>
        <p:spPr>
          <a:xfrm>
            <a:off x="787250" y="3490075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1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7" name="Google Shape;647;g3c6b4467f57_0_416"/>
          <p:cNvSpPr txBox="1"/>
          <p:nvPr/>
        </p:nvSpPr>
        <p:spPr>
          <a:xfrm>
            <a:off x="787250" y="4054050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2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8" name="Google Shape;648;g3c6b4467f57_0_416"/>
          <p:cNvSpPr txBox="1"/>
          <p:nvPr/>
        </p:nvSpPr>
        <p:spPr>
          <a:xfrm>
            <a:off x="787250" y="4619600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3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c6b4467f57_0_434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 2 - Pass 2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4" name="Google Shape;654;g3c6b4467f57_0_434"/>
          <p:cNvSpPr txBox="1"/>
          <p:nvPr>
            <p:ph idx="1" type="body"/>
          </p:nvPr>
        </p:nvSpPr>
        <p:spPr>
          <a:xfrm>
            <a:off x="357025" y="1197675"/>
            <a:ext cx="8315100" cy="13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b="1" lang="en-US"/>
              <a:t>No</a:t>
            </a:r>
            <a:r>
              <a:rPr lang="en-US"/>
              <a:t>, we do not need to evict!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We access 4 memory blocks of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/>
              <a:t> in pass 2, and since there are 2 lines per set, we do not need to evict</a:t>
            </a:r>
            <a:endParaRPr/>
          </a:p>
        </p:txBody>
      </p:sp>
      <p:sp>
        <p:nvSpPr>
          <p:cNvPr id="655" name="Google Shape;655;g3c6b4467f57_0_434"/>
          <p:cNvSpPr/>
          <p:nvPr/>
        </p:nvSpPr>
        <p:spPr>
          <a:xfrm>
            <a:off x="2028600" y="31358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A[0-15]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6" name="Google Shape;656;g3c6b4467f57_0_434"/>
          <p:cNvSpPr/>
          <p:nvPr/>
        </p:nvSpPr>
        <p:spPr>
          <a:xfrm>
            <a:off x="2028600" y="36919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A[16-31]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7" name="Google Shape;657;g3c6b4467f57_0_434"/>
          <p:cNvSpPr/>
          <p:nvPr/>
        </p:nvSpPr>
        <p:spPr>
          <a:xfrm>
            <a:off x="2028600" y="42480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A[32-47]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8" name="Google Shape;658;g3c6b4467f57_0_434"/>
          <p:cNvSpPr/>
          <p:nvPr/>
        </p:nvSpPr>
        <p:spPr>
          <a:xfrm>
            <a:off x="2028600" y="48041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A[48-63]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59" name="Google Shape;659;g3c6b4467f57_0_434"/>
          <p:cNvSpPr/>
          <p:nvPr/>
        </p:nvSpPr>
        <p:spPr>
          <a:xfrm>
            <a:off x="5177525" y="31358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B[0-15]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0" name="Google Shape;660;g3c6b4467f57_0_434"/>
          <p:cNvSpPr/>
          <p:nvPr/>
        </p:nvSpPr>
        <p:spPr>
          <a:xfrm>
            <a:off x="5177525" y="36919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B[16-31]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1" name="Google Shape;661;g3c6b4467f57_0_434"/>
          <p:cNvSpPr/>
          <p:nvPr/>
        </p:nvSpPr>
        <p:spPr>
          <a:xfrm>
            <a:off x="5177525" y="42480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B[32-47]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2" name="Google Shape;662;g3c6b4467f57_0_434"/>
          <p:cNvSpPr/>
          <p:nvPr/>
        </p:nvSpPr>
        <p:spPr>
          <a:xfrm>
            <a:off x="5177525" y="4804125"/>
            <a:ext cx="2805900" cy="318300"/>
          </a:xfrm>
          <a:prstGeom prst="roundRect">
            <a:avLst>
              <a:gd fmla="val 16667" name="adj"/>
            </a:avLst>
          </a:prstGeom>
          <a:solidFill>
            <a:srgbClr val="D9D9D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B[48-63]</a:t>
            </a:r>
            <a:endParaRPr b="1" i="0" sz="1400" u="none" cap="none" strike="noStrike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3" name="Google Shape;663;g3c6b4467f57_0_434"/>
          <p:cNvSpPr txBox="1"/>
          <p:nvPr/>
        </p:nvSpPr>
        <p:spPr>
          <a:xfrm>
            <a:off x="908350" y="3123225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0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4" name="Google Shape;664;g3c6b4467f57_0_434"/>
          <p:cNvSpPr txBox="1"/>
          <p:nvPr/>
        </p:nvSpPr>
        <p:spPr>
          <a:xfrm>
            <a:off x="908350" y="3691925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1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5" name="Google Shape;665;g3c6b4467f57_0_434"/>
          <p:cNvSpPr txBox="1"/>
          <p:nvPr/>
        </p:nvSpPr>
        <p:spPr>
          <a:xfrm>
            <a:off x="908350" y="4255900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2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6" name="Google Shape;666;g3c6b4467f57_0_434"/>
          <p:cNvSpPr txBox="1"/>
          <p:nvPr/>
        </p:nvSpPr>
        <p:spPr>
          <a:xfrm>
            <a:off x="908350" y="4821450"/>
            <a:ext cx="8478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Set 3</a:t>
            </a:r>
            <a:endParaRPr b="1" i="0" sz="1500" u="none" cap="none" strike="noStrik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67" name="Google Shape;667;g3c6b4467f57_0_434"/>
          <p:cNvSpPr txBox="1"/>
          <p:nvPr>
            <p:ph idx="1" type="body"/>
          </p:nvPr>
        </p:nvSpPr>
        <p:spPr>
          <a:xfrm>
            <a:off x="414450" y="5360225"/>
            <a:ext cx="8315100" cy="6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Yay! Our cache was the same size as our working set.</a:t>
            </a:r>
            <a:endParaRPr b="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c6b4467f57_0_452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Cache 2 - Pass 2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73" name="Google Shape;673;g3c6b4467f57_0_452"/>
          <p:cNvSpPr txBox="1"/>
          <p:nvPr>
            <p:ph idx="1" type="body"/>
          </p:nvPr>
        </p:nvSpPr>
        <p:spPr>
          <a:xfrm>
            <a:off x="357025" y="1197675"/>
            <a:ext cx="8315100" cy="5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Now what is our miss rate?</a:t>
            </a:r>
            <a:endParaRPr/>
          </a:p>
        </p:txBody>
      </p:sp>
      <p:sp>
        <p:nvSpPr>
          <p:cNvPr id="674" name="Google Shape;674;g3c6b4467f57_0_452"/>
          <p:cNvSpPr txBox="1"/>
          <p:nvPr>
            <p:ph idx="1" type="body"/>
          </p:nvPr>
        </p:nvSpPr>
        <p:spPr>
          <a:xfrm>
            <a:off x="357025" y="1713425"/>
            <a:ext cx="8315100" cy="5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Font typeface="Calibri"/>
              <a:buChar char="■"/>
            </a:pPr>
            <a:r>
              <a:rPr lang="en-US"/>
              <a:t>Per batch of iterations, we have 4 hits to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/>
              <a:t>, 1 cold miss to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/>
              <a:t>, and 3 following hits to </a:t>
            </a:r>
            <a:r>
              <a:rPr b="1" lang="en-US"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/>
              <a:t>.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This yields a miss rate of 1/8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c7c06cd0a6_0_0"/>
          <p:cNvSpPr txBox="1"/>
          <p:nvPr>
            <p:ph type="title"/>
          </p:nvPr>
        </p:nvSpPr>
        <p:spPr>
          <a:xfrm>
            <a:off x="776262" y="304799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Virtual Memory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c7c06cd0a6_0_4"/>
          <p:cNvSpPr txBox="1"/>
          <p:nvPr>
            <p:ph type="title"/>
          </p:nvPr>
        </p:nvSpPr>
        <p:spPr>
          <a:xfrm>
            <a:off x="457200" y="274637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3300"/>
              <a:t>Virtual Memory - Review</a:t>
            </a:r>
            <a:endParaRPr sz="3300"/>
          </a:p>
        </p:txBody>
      </p:sp>
      <p:sp>
        <p:nvSpPr>
          <p:cNvPr id="685" name="Google Shape;685;g3c7c06cd0a6_0_4"/>
          <p:cNvSpPr txBox="1"/>
          <p:nvPr>
            <p:ph idx="1" type="body"/>
          </p:nvPr>
        </p:nvSpPr>
        <p:spPr>
          <a:xfrm>
            <a:off x="457200" y="1230312"/>
            <a:ext cx="40401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2200"/>
              <a:t>Physical Addressing</a:t>
            </a:r>
            <a:endParaRPr sz="2200"/>
          </a:p>
        </p:txBody>
      </p:sp>
      <p:sp>
        <p:nvSpPr>
          <p:cNvPr id="686" name="Google Shape;686;g3c7c06cd0a6_0_4"/>
          <p:cNvSpPr txBox="1"/>
          <p:nvPr>
            <p:ph idx="2" type="body"/>
          </p:nvPr>
        </p:nvSpPr>
        <p:spPr>
          <a:xfrm>
            <a:off x="457200" y="4466368"/>
            <a:ext cx="4040100" cy="13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400"/>
              <a:t>Memory address refers to an exact location in memory—only used in simple systems</a:t>
            </a:r>
            <a:endParaRPr sz="1400"/>
          </a:p>
        </p:txBody>
      </p:sp>
      <p:sp>
        <p:nvSpPr>
          <p:cNvPr id="687" name="Google Shape;687;g3c7c06cd0a6_0_4"/>
          <p:cNvSpPr txBox="1"/>
          <p:nvPr>
            <p:ph idx="3" type="body"/>
          </p:nvPr>
        </p:nvSpPr>
        <p:spPr>
          <a:xfrm>
            <a:off x="4645025" y="1230312"/>
            <a:ext cx="4041900" cy="6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i="1" lang="en-US" sz="2200"/>
              <a:t>Virtual Addressing</a:t>
            </a:r>
            <a:endParaRPr i="1" sz="2200"/>
          </a:p>
        </p:txBody>
      </p:sp>
      <p:sp>
        <p:nvSpPr>
          <p:cNvPr id="688" name="Google Shape;688;g3c7c06cd0a6_0_4"/>
          <p:cNvSpPr txBox="1"/>
          <p:nvPr>
            <p:ph idx="4" type="body"/>
          </p:nvPr>
        </p:nvSpPr>
        <p:spPr>
          <a:xfrm>
            <a:off x="4645025" y="4466472"/>
            <a:ext cx="4041900" cy="13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400"/>
              <a:t>Memory address refers to a process-specific address, mapped to physical memory via the hardware memory management unit.</a:t>
            </a:r>
            <a:endParaRPr sz="1400"/>
          </a:p>
        </p:txBody>
      </p:sp>
      <p:pic>
        <p:nvPicPr>
          <p:cNvPr id="689" name="Google Shape;689;g3c7c06cd0a6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9913" y="1870633"/>
            <a:ext cx="2354674" cy="1880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g3c7c06cd0a6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83150" y="1870635"/>
            <a:ext cx="3565656" cy="1946801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g3c7c06cd0a6_0_4"/>
          <p:cNvSpPr txBox="1"/>
          <p:nvPr/>
        </p:nvSpPr>
        <p:spPr>
          <a:xfrm>
            <a:off x="2386922" y="5682787"/>
            <a:ext cx="3985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of the Great Ideas Of Computer Science™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c7c06cd0a6_0_21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Virtual Memory - Page Table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697" name="Google Shape;697;g3c7c06cd0a6_0_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56263" y="1879767"/>
            <a:ext cx="5916870" cy="394044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g3c7c06cd0a6_0_21"/>
          <p:cNvSpPr txBox="1"/>
          <p:nvPr/>
        </p:nvSpPr>
        <p:spPr>
          <a:xfrm>
            <a:off x="357025" y="1730375"/>
            <a:ext cx="2599200" cy="40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Calibri"/>
              <a:buChar char="■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Virtual addresses are mapped to physical addresses in the page table. Each entry is called a page table entry.</a:t>
            </a:r>
            <a:b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1800"/>
              <a:buFont typeface="Calibri"/>
              <a:buChar char="■"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page fault raises an exception, which causes the OS to fetch the page from disk and evict a page from DRAM.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3c7c06cd0a6_0_29"/>
          <p:cNvSpPr txBox="1"/>
          <p:nvPr>
            <p:ph type="title"/>
          </p:nvPr>
        </p:nvSpPr>
        <p:spPr>
          <a:xfrm>
            <a:off x="357026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</a:pPr>
            <a:r>
              <a:rPr lang="en-US" sz="3300"/>
              <a:t>Virtual Memory - Multi-Level Page Tables</a:t>
            </a:r>
            <a:endParaRPr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04" name="Google Shape;704;g3c7c06cd0a6_0_29"/>
          <p:cNvSpPr txBox="1"/>
          <p:nvPr>
            <p:ph idx="1" type="body"/>
          </p:nvPr>
        </p:nvSpPr>
        <p:spPr>
          <a:xfrm>
            <a:off x="357025" y="1197675"/>
            <a:ext cx="8315100" cy="11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The size of a page table quickly gets out of control when we have to address large addresses space.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The solution is to nest page tables. The VPO/PPO acts as the pseudo-”block offset”</a:t>
            </a:r>
            <a:endParaRPr/>
          </a:p>
        </p:txBody>
      </p:sp>
      <p:pic>
        <p:nvPicPr>
          <p:cNvPr id="705" name="Google Shape;705;g3c7c06cd0a6_0_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225" y="3571975"/>
            <a:ext cx="4020751" cy="2371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g3c7c06cd0a6_0_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37350" y="3073023"/>
            <a:ext cx="4329124" cy="28705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g3c7c06cd0a6_0_36"/>
          <p:cNvSpPr txBox="1"/>
          <p:nvPr>
            <p:ph type="title"/>
          </p:nvPr>
        </p:nvSpPr>
        <p:spPr>
          <a:xfrm>
            <a:off x="414451" y="442600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- Multi-Level Page Table</a:t>
            </a:r>
            <a:endParaRPr sz="3300"/>
          </a:p>
        </p:txBody>
      </p:sp>
      <p:sp>
        <p:nvSpPr>
          <p:cNvPr id="713" name="Google Shape;713;g3c7c06cd0a6_0_36"/>
          <p:cNvSpPr txBox="1"/>
          <p:nvPr>
            <p:ph idx="1" type="body"/>
          </p:nvPr>
        </p:nvSpPr>
        <p:spPr>
          <a:xfrm>
            <a:off x="357025" y="1204600"/>
            <a:ext cx="8315100" cy="16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Consider a system with 32 bit virtual address space and a 24 bit physical address space. Page Size is 4KB. Assume the size of entries in the Page Table is 4 bytes.</a:t>
            </a:r>
            <a:endParaRPr/>
          </a:p>
        </p:txBody>
      </p:sp>
      <p:sp>
        <p:nvSpPr>
          <p:cNvPr id="714" name="Google Shape;714;g3c7c06cd0a6_0_36"/>
          <p:cNvSpPr txBox="1"/>
          <p:nvPr>
            <p:ph idx="1" type="body"/>
          </p:nvPr>
        </p:nvSpPr>
        <p:spPr>
          <a:xfrm>
            <a:off x="357025" y="2878275"/>
            <a:ext cx="8315100" cy="16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Question of interest : How would we map the virtual address space? Is a single-level page table enough? Do we need more levels? Let’s dive into it….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c7c06cd0a6_0_43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(Address Decomp.)</a:t>
            </a:r>
            <a:endParaRPr sz="3300"/>
          </a:p>
        </p:txBody>
      </p:sp>
      <p:sp>
        <p:nvSpPr>
          <p:cNvPr id="721" name="Google Shape;721;g3c7c06cd0a6_0_43"/>
          <p:cNvSpPr txBox="1"/>
          <p:nvPr>
            <p:ph idx="1" type="body"/>
          </p:nvPr>
        </p:nvSpPr>
        <p:spPr>
          <a:xfrm>
            <a:off x="357025" y="1197675"/>
            <a:ext cx="8315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Setup: 32 bit VA, 24 bit PA, Page Size = 4KB, PTE Size = 4 bytes</a:t>
            </a:r>
            <a:endParaRPr/>
          </a:p>
        </p:txBody>
      </p:sp>
      <p:sp>
        <p:nvSpPr>
          <p:cNvPr id="722" name="Google Shape;722;g3c7c06cd0a6_0_43"/>
          <p:cNvSpPr txBox="1"/>
          <p:nvPr>
            <p:ph idx="1" type="body"/>
          </p:nvPr>
        </p:nvSpPr>
        <p:spPr>
          <a:xfrm>
            <a:off x="357025" y="1908475"/>
            <a:ext cx="83151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Question 1: How many bits in the virtual/physical address for page offset?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23" name="Google Shape;723;g3c7c06cd0a6_0_43"/>
          <p:cNvSpPr txBox="1"/>
          <p:nvPr>
            <p:ph idx="1" type="body"/>
          </p:nvPr>
        </p:nvSpPr>
        <p:spPr>
          <a:xfrm>
            <a:off x="414450" y="2964775"/>
            <a:ext cx="83151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VPO = PPO = log</a:t>
            </a:r>
            <a:r>
              <a:rPr baseline="-25000" lang="en-US"/>
              <a:t>2</a:t>
            </a:r>
            <a:r>
              <a:rPr lang="en-US"/>
              <a:t>(page size) = 12 bits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graphicFrame>
        <p:nvGraphicFramePr>
          <p:cNvPr id="724" name="Google Shape;724;g3c7c06cd0a6_0_43"/>
          <p:cNvGraphicFramePr/>
          <p:nvPr/>
        </p:nvGraphicFramePr>
        <p:xfrm>
          <a:off x="895075" y="402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{CD6DAB59-661B-44F8-ABCA-D327844AECBB}</a:tableStyleId>
              </a:tblPr>
              <a:tblGrid>
                <a:gridCol w="4625675"/>
                <a:gridCol w="2613325"/>
              </a:tblGrid>
              <a:tr h="246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bits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 bits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  <a:tr h="246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to be discussed in later slides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US" sz="2000" u="none" cap="none" strike="noStrik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offset (VPO = PPO)</a:t>
                      </a:r>
                      <a:endParaRPr sz="20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c7c06cd0a6_0_52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(PTEs in Pages)</a:t>
            </a:r>
            <a:endParaRPr sz="3300"/>
          </a:p>
        </p:txBody>
      </p:sp>
      <p:sp>
        <p:nvSpPr>
          <p:cNvPr id="731" name="Google Shape;731;g3c7c06cd0a6_0_52"/>
          <p:cNvSpPr txBox="1"/>
          <p:nvPr>
            <p:ph idx="1" type="body"/>
          </p:nvPr>
        </p:nvSpPr>
        <p:spPr>
          <a:xfrm>
            <a:off x="357025" y="1197675"/>
            <a:ext cx="8315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Setup: 32 bit VA, 24 bit PA, Page Size = 4KB, PTE Size = 4 bytes</a:t>
            </a:r>
            <a:endParaRPr/>
          </a:p>
        </p:txBody>
      </p:sp>
      <p:sp>
        <p:nvSpPr>
          <p:cNvPr id="732" name="Google Shape;732;g3c7c06cd0a6_0_52"/>
          <p:cNvSpPr txBox="1"/>
          <p:nvPr>
            <p:ph idx="1" type="body"/>
          </p:nvPr>
        </p:nvSpPr>
        <p:spPr>
          <a:xfrm>
            <a:off x="357025" y="1908475"/>
            <a:ext cx="83151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Question 2: How many PTEs (page table entries) fit inside a single page?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33" name="Google Shape;733;g3c7c06cd0a6_0_52"/>
          <p:cNvSpPr txBox="1"/>
          <p:nvPr>
            <p:ph idx="1" type="body"/>
          </p:nvPr>
        </p:nvSpPr>
        <p:spPr>
          <a:xfrm>
            <a:off x="414450" y="2964775"/>
            <a:ext cx="83151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# of PTEs in a page = size of a page / size of a PTE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4KB/4B = 2^12/2^2 = 2^10 = 1024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734" name="Google Shape;734;g3c7c06cd0a6_0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34388" y="4191650"/>
            <a:ext cx="1285875" cy="125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c7c06cd0a6_0_61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(Mapping PTEs to VA)</a:t>
            </a:r>
            <a:endParaRPr sz="3300"/>
          </a:p>
        </p:txBody>
      </p:sp>
      <p:sp>
        <p:nvSpPr>
          <p:cNvPr id="741" name="Google Shape;741;g3c7c06cd0a6_0_61"/>
          <p:cNvSpPr txBox="1"/>
          <p:nvPr>
            <p:ph idx="1" type="body"/>
          </p:nvPr>
        </p:nvSpPr>
        <p:spPr>
          <a:xfrm>
            <a:off x="357025" y="1197675"/>
            <a:ext cx="8315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Setup: 32 bit VA, 24 bit PA, Page Size = 4KB, PTE Size = 4 bytes</a:t>
            </a:r>
            <a:endParaRPr/>
          </a:p>
        </p:txBody>
      </p:sp>
      <p:sp>
        <p:nvSpPr>
          <p:cNvPr id="742" name="Google Shape;742;g3c7c06cd0a6_0_61"/>
          <p:cNvSpPr txBox="1"/>
          <p:nvPr>
            <p:ph idx="1" type="body"/>
          </p:nvPr>
        </p:nvSpPr>
        <p:spPr>
          <a:xfrm>
            <a:off x="357025" y="1908475"/>
            <a:ext cx="83151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Question 3: How many PTEs are required to map the entire VA space?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43" name="Google Shape;743;g3c7c06cd0a6_0_61"/>
          <p:cNvSpPr txBox="1"/>
          <p:nvPr>
            <p:ph idx="1" type="body"/>
          </p:nvPr>
        </p:nvSpPr>
        <p:spPr>
          <a:xfrm>
            <a:off x="414450" y="2964775"/>
            <a:ext cx="8315100" cy="10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# of PTEs for VA space = size of VA space/size of a page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2^32/2^12 = 2^20 PTEs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c7c06cd0a6_0_69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(Multi-Level Storage)</a:t>
            </a:r>
            <a:endParaRPr sz="3300"/>
          </a:p>
        </p:txBody>
      </p:sp>
      <p:sp>
        <p:nvSpPr>
          <p:cNvPr id="750" name="Google Shape;750;g3c7c06cd0a6_0_69"/>
          <p:cNvSpPr txBox="1"/>
          <p:nvPr>
            <p:ph idx="1" type="body"/>
          </p:nvPr>
        </p:nvSpPr>
        <p:spPr>
          <a:xfrm>
            <a:off x="357025" y="1197675"/>
            <a:ext cx="8315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Setup: 32 bit VA, 24 bit PA, Page Size = 4KB, PTE Size = 4 bytes</a:t>
            </a:r>
            <a:endParaRPr/>
          </a:p>
        </p:txBody>
      </p:sp>
      <p:sp>
        <p:nvSpPr>
          <p:cNvPr id="751" name="Google Shape;751;g3c7c06cd0a6_0_69"/>
          <p:cNvSpPr txBox="1"/>
          <p:nvPr>
            <p:ph idx="1" type="body"/>
          </p:nvPr>
        </p:nvSpPr>
        <p:spPr>
          <a:xfrm>
            <a:off x="357025" y="3584875"/>
            <a:ext cx="8315100" cy="10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Now let’s talk about how we can extend this to a multi-level page table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52" name="Google Shape;752;g3c7c06cd0a6_0_69"/>
          <p:cNvSpPr txBox="1"/>
          <p:nvPr>
            <p:ph idx="1" type="body"/>
          </p:nvPr>
        </p:nvSpPr>
        <p:spPr>
          <a:xfrm>
            <a:off x="357025" y="1857875"/>
            <a:ext cx="8315100" cy="15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So far, we’ve discussed preliminary values that tell us how to map onto the entire VA space.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General/“Single-Level” Ideas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c7c06cd0a6_0_77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(Multi-Level Storage)</a:t>
            </a:r>
            <a:endParaRPr sz="3300"/>
          </a:p>
        </p:txBody>
      </p:sp>
      <p:sp>
        <p:nvSpPr>
          <p:cNvPr id="759" name="Google Shape;759;g3c7c06cd0a6_0_77"/>
          <p:cNvSpPr txBox="1"/>
          <p:nvPr>
            <p:ph idx="1" type="body"/>
          </p:nvPr>
        </p:nvSpPr>
        <p:spPr>
          <a:xfrm>
            <a:off x="357025" y="1197675"/>
            <a:ext cx="8315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Setup: 32 bit VA, 24 bit PA, Page Size = 4KB, PTE Size = 4 bytes</a:t>
            </a:r>
            <a:endParaRPr/>
          </a:p>
        </p:txBody>
      </p:sp>
      <p:sp>
        <p:nvSpPr>
          <p:cNvPr id="760" name="Google Shape;760;g3c7c06cd0a6_0_77"/>
          <p:cNvSpPr txBox="1"/>
          <p:nvPr>
            <p:ph idx="1" type="body"/>
          </p:nvPr>
        </p:nvSpPr>
        <p:spPr>
          <a:xfrm>
            <a:off x="357025" y="1832275"/>
            <a:ext cx="8315100" cy="10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Question 4: How many pages do we need to cover the single level page table?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61" name="Google Shape;761;g3c7c06cd0a6_0_77"/>
          <p:cNvSpPr txBox="1"/>
          <p:nvPr>
            <p:ph idx="1" type="body"/>
          </p:nvPr>
        </p:nvSpPr>
        <p:spPr>
          <a:xfrm>
            <a:off x="414450" y="3000275"/>
            <a:ext cx="8315100" cy="16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# of pages for Single Level = # of PTEs to map VA space/# of PTEs in a page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2^20/2^10 = 2^10 pages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pic>
        <p:nvPicPr>
          <p:cNvPr id="762" name="Google Shape;762;g3c7c06cd0a6_0_77"/>
          <p:cNvPicPr preferRelativeResize="0"/>
          <p:nvPr/>
        </p:nvPicPr>
        <p:blipFill rotWithShape="1">
          <a:blip r:embed="rId3">
            <a:alphaModFix/>
          </a:blip>
          <a:srcRect b="0" l="28052" r="0" t="28052"/>
          <a:stretch/>
        </p:blipFill>
        <p:spPr>
          <a:xfrm>
            <a:off x="4904825" y="3663850"/>
            <a:ext cx="3824724" cy="2868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c7c06cd0a6_0_86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(Multi-Level Storage)</a:t>
            </a:r>
            <a:endParaRPr sz="3300"/>
          </a:p>
        </p:txBody>
      </p:sp>
      <p:sp>
        <p:nvSpPr>
          <p:cNvPr id="769" name="Google Shape;769;g3c7c06cd0a6_0_86"/>
          <p:cNvSpPr txBox="1"/>
          <p:nvPr>
            <p:ph idx="1" type="body"/>
          </p:nvPr>
        </p:nvSpPr>
        <p:spPr>
          <a:xfrm>
            <a:off x="357025" y="1197675"/>
            <a:ext cx="8315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Setup: 32 bit VA, 24 bit PA, Page Size = 4KB, PTE Size = 4 bytes</a:t>
            </a:r>
            <a:endParaRPr/>
          </a:p>
        </p:txBody>
      </p:sp>
      <p:sp>
        <p:nvSpPr>
          <p:cNvPr id="770" name="Google Shape;770;g3c7c06cd0a6_0_86"/>
          <p:cNvSpPr txBox="1"/>
          <p:nvPr>
            <p:ph idx="1" type="body"/>
          </p:nvPr>
        </p:nvSpPr>
        <p:spPr>
          <a:xfrm>
            <a:off x="357025" y="1832275"/>
            <a:ext cx="8315100" cy="10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Question 5: How many pages do we need to represent the outer level page table?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71" name="Google Shape;771;g3c7c06cd0a6_0_86"/>
          <p:cNvSpPr txBox="1"/>
          <p:nvPr>
            <p:ph idx="1" type="body"/>
          </p:nvPr>
        </p:nvSpPr>
        <p:spPr>
          <a:xfrm>
            <a:off x="414450" y="3000275"/>
            <a:ext cx="8315100" cy="16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# of pages for Outer Level = # of pages for Single Level / # PTEs in a page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2^10/2^10 = 1 page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c7c06cd0a6_0_94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(Multi-Level Storage)</a:t>
            </a:r>
            <a:endParaRPr sz="3300"/>
          </a:p>
        </p:txBody>
      </p:sp>
      <p:sp>
        <p:nvSpPr>
          <p:cNvPr id="778" name="Google Shape;778;g3c7c06cd0a6_0_94"/>
          <p:cNvSpPr txBox="1"/>
          <p:nvPr>
            <p:ph idx="1" type="body"/>
          </p:nvPr>
        </p:nvSpPr>
        <p:spPr>
          <a:xfrm>
            <a:off x="357025" y="1197675"/>
            <a:ext cx="8315100" cy="5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A61C00"/>
              </a:buClr>
              <a:buSzPts val="2400"/>
              <a:buChar char="■"/>
            </a:pPr>
            <a:r>
              <a:rPr lang="en-US"/>
              <a:t>This is what our final multi-level page table would look like</a:t>
            </a:r>
            <a:endParaRPr/>
          </a:p>
        </p:txBody>
      </p:sp>
      <p:pic>
        <p:nvPicPr>
          <p:cNvPr id="779" name="Google Shape;779;g3c7c06cd0a6_0_94"/>
          <p:cNvPicPr preferRelativeResize="0"/>
          <p:nvPr/>
        </p:nvPicPr>
        <p:blipFill rotWithShape="1">
          <a:blip r:embed="rId3">
            <a:alphaModFix/>
          </a:blip>
          <a:srcRect b="0" l="3846" r="0" t="18943"/>
          <a:stretch/>
        </p:blipFill>
        <p:spPr>
          <a:xfrm>
            <a:off x="1166175" y="1838425"/>
            <a:ext cx="6696800" cy="4238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g3c7c06cd0a6_0_101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(Multi-Level Storage)</a:t>
            </a:r>
            <a:endParaRPr sz="3300"/>
          </a:p>
        </p:txBody>
      </p:sp>
      <p:sp>
        <p:nvSpPr>
          <p:cNvPr id="786" name="Google Shape;786;g3c7c06cd0a6_0_101"/>
          <p:cNvSpPr txBox="1"/>
          <p:nvPr>
            <p:ph idx="1" type="body"/>
          </p:nvPr>
        </p:nvSpPr>
        <p:spPr>
          <a:xfrm>
            <a:off x="357025" y="2431675"/>
            <a:ext cx="8315100" cy="16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Without the outer level, we would have to store the entirety of the single-level page table.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Oops that’s (2^20 PTEs x 4 bytes) = 2^22 bytes = 4096 KB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Can also think of as (2^10 Pages x 4 KB)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87" name="Google Shape;787;g3c7c06cd0a6_0_101"/>
          <p:cNvSpPr txBox="1"/>
          <p:nvPr>
            <p:ph idx="1" type="body"/>
          </p:nvPr>
        </p:nvSpPr>
        <p:spPr>
          <a:xfrm>
            <a:off x="357025" y="1248275"/>
            <a:ext cx="8315100" cy="10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Great, now we’ve setup a 2-level page table, let’s talk about the benefits we get.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3c7c06cd0a6_0_108"/>
          <p:cNvSpPr txBox="1"/>
          <p:nvPr>
            <p:ph type="title"/>
          </p:nvPr>
        </p:nvSpPr>
        <p:spPr>
          <a:xfrm>
            <a:off x="414451" y="435675"/>
            <a:ext cx="83151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300"/>
              <a:t>Example (Multi-Level Storage)</a:t>
            </a:r>
            <a:endParaRPr sz="3300"/>
          </a:p>
        </p:txBody>
      </p:sp>
      <p:sp>
        <p:nvSpPr>
          <p:cNvPr id="794" name="Google Shape;794;g3c7c06cd0a6_0_108"/>
          <p:cNvSpPr txBox="1"/>
          <p:nvPr>
            <p:ph idx="1" type="body"/>
          </p:nvPr>
        </p:nvSpPr>
        <p:spPr>
          <a:xfrm>
            <a:off x="357025" y="1248275"/>
            <a:ext cx="8315100" cy="16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Now we have two-levels. Suppose we have a single memory access (assuming the page table was empty at first). How many pages would be required?</a:t>
            </a:r>
            <a:endParaRPr/>
          </a:p>
        </p:txBody>
      </p:sp>
      <p:sp>
        <p:nvSpPr>
          <p:cNvPr id="795" name="Google Shape;795;g3c7c06cd0a6_0_108"/>
          <p:cNvSpPr txBox="1"/>
          <p:nvPr>
            <p:ph idx="1" type="body"/>
          </p:nvPr>
        </p:nvSpPr>
        <p:spPr>
          <a:xfrm>
            <a:off x="357025" y="2965075"/>
            <a:ext cx="8315100" cy="174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Entire outer level (there is only one page)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1 PTE needed from outer level =&gt; 1 page in inner level</a:t>
            </a:r>
            <a:endParaRPr/>
          </a:p>
          <a:p>
            <a:pPr indent="-3810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</a:pPr>
            <a:r>
              <a:rPr lang="en-US"/>
              <a:t>Total 2 pages! We saved a huge chunk of space.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</a:pPr>
            <a:r>
              <a:rPr lang="en-US"/>
              <a:t>2 pages = 8 KB &lt;&lt;&lt;&lt;&lt;&lt;&lt; 4096 KB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71"/>
          <p:cNvSpPr txBox="1"/>
          <p:nvPr>
            <p:ph type="title"/>
          </p:nvPr>
        </p:nvSpPr>
        <p:spPr>
          <a:xfrm>
            <a:off x="776250" y="68234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GOOD LUCK!!</a:t>
            </a:r>
            <a:endParaRPr/>
          </a:p>
        </p:txBody>
      </p:sp>
      <p:pic>
        <p:nvPicPr>
          <p:cNvPr id="801" name="Google Shape;801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7963" y="1753475"/>
            <a:ext cx="4468076" cy="3351049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71"/>
          <p:cNvSpPr txBox="1"/>
          <p:nvPr/>
        </p:nvSpPr>
        <p:spPr>
          <a:xfrm>
            <a:off x="2008925" y="5233550"/>
            <a:ext cx="5784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[Requin is studying with you guys too :)]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72"/>
          <p:cNvSpPr txBox="1"/>
          <p:nvPr>
            <p:ph type="title"/>
          </p:nvPr>
        </p:nvSpPr>
        <p:spPr>
          <a:xfrm>
            <a:off x="776262" y="3047995"/>
            <a:ext cx="75915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Q/A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g3c8b80adf3e_0_0"/>
          <p:cNvSpPr txBox="1"/>
          <p:nvPr>
            <p:ph idx="1" type="body"/>
          </p:nvPr>
        </p:nvSpPr>
        <p:spPr>
          <a:xfrm>
            <a:off x="357025" y="1274340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Nested indexing rules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13" name="Google Shape;813;g3c8b80adf3e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4" name="Google Shape;814;g3c8b80adf3e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4850" y="3284323"/>
            <a:ext cx="8058901" cy="1806725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g3c8b80adf3e_0_0"/>
          <p:cNvSpPr txBox="1"/>
          <p:nvPr>
            <p:ph idx="1" type="body"/>
          </p:nvPr>
        </p:nvSpPr>
        <p:spPr>
          <a:xfrm>
            <a:off x="350250" y="1804651"/>
            <a:ext cx="84435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Declared: </a:t>
            </a: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T A[R][C]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Contiguous chunk of space (think of multiple arrays lined up next to each other)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16" name="Google Shape;816;g3c8b80adf3e_0_0"/>
          <p:cNvSpPr txBox="1"/>
          <p:nvPr>
            <p:ph type="title"/>
          </p:nvPr>
        </p:nvSpPr>
        <p:spPr>
          <a:xfrm>
            <a:off x="296743" y="3929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3c8b80adf3e_0_8"/>
          <p:cNvSpPr txBox="1"/>
          <p:nvPr>
            <p:ph idx="1" type="body"/>
          </p:nvPr>
        </p:nvSpPr>
        <p:spPr>
          <a:xfrm>
            <a:off x="513200" y="1352328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Nested indexing rules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22" name="Google Shape;822;g3c8b80adf3e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g3c8b80adf3e_0_8"/>
          <p:cNvSpPr txBox="1"/>
          <p:nvPr>
            <p:ph idx="1" type="body"/>
          </p:nvPr>
        </p:nvSpPr>
        <p:spPr>
          <a:xfrm>
            <a:off x="410525" y="2081914"/>
            <a:ext cx="8443500" cy="15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Arranged in ROW-MAJOR ORDER - think of row vectors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Nunito"/>
              <a:buChar char="●"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A[i]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 is an array of C elements (“columns”) of type T</a:t>
            </a:r>
            <a:endParaRPr b="1" sz="2000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24" name="Google Shape;824;g3c8b80adf3e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3200" y="3209533"/>
            <a:ext cx="8117601" cy="3363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g3c8b80adf3e_0_8"/>
          <p:cNvSpPr txBox="1"/>
          <p:nvPr>
            <p:ph type="title"/>
          </p:nvPr>
        </p:nvSpPr>
        <p:spPr>
          <a:xfrm>
            <a:off x="357018" y="25825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c8b80adf3e_0_16"/>
          <p:cNvSpPr txBox="1"/>
          <p:nvPr>
            <p:ph idx="1" type="body"/>
          </p:nvPr>
        </p:nvSpPr>
        <p:spPr>
          <a:xfrm>
            <a:off x="357025" y="1274340"/>
            <a:ext cx="7896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u="sng">
                <a:latin typeface="Nunito"/>
                <a:ea typeface="Nunito"/>
                <a:cs typeface="Nunito"/>
                <a:sym typeface="Nunito"/>
              </a:rPr>
              <a:t>Nested indexing rules</a:t>
            </a:r>
            <a:r>
              <a:rPr b="1" lang="en-US">
                <a:latin typeface="Nunito"/>
                <a:ea typeface="Nunito"/>
                <a:cs typeface="Nunito"/>
                <a:sym typeface="Nunito"/>
              </a:rPr>
              <a:t>: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31" name="Google Shape;831;g3c8b80adf3e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2" name="Google Shape;832;g3c8b80adf3e_0_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550" y="2024733"/>
            <a:ext cx="8180900" cy="183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g3c8b80adf3e_0_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2200" y="3955067"/>
            <a:ext cx="6318400" cy="2618166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g3c8b80adf3e_0_16"/>
          <p:cNvSpPr txBox="1"/>
          <p:nvPr>
            <p:ph type="title"/>
          </p:nvPr>
        </p:nvSpPr>
        <p:spPr>
          <a:xfrm>
            <a:off x="357018" y="3929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38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" name="Google Shape;839;g3c8b80adf3e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40" name="Google Shape;840;g3c8b80adf3e_0_24"/>
          <p:cNvSpPr txBox="1"/>
          <p:nvPr>
            <p:ph idx="1" type="body"/>
          </p:nvPr>
        </p:nvSpPr>
        <p:spPr>
          <a:xfrm>
            <a:off x="357025" y="2339600"/>
            <a:ext cx="8589300" cy="27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Compiles	Bad Deref?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Size (bytes)</a:t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A1[3][5]	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*A2[3][5]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(*A3)[3][5]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*(A4[3][5])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(*A5[3])[5]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1" name="Google Shape;841;g3c8b80adf3e_0_24"/>
          <p:cNvSpPr txBox="1"/>
          <p:nvPr/>
        </p:nvSpPr>
        <p:spPr>
          <a:xfrm>
            <a:off x="443950" y="1379112"/>
            <a:ext cx="56979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Consider accessing elements of </a:t>
            </a:r>
            <a:r>
              <a:rPr b="1" i="0" lang="en-US" sz="2400" u="none" cap="none" strike="noStrike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…. </a:t>
            </a:r>
            <a:endParaRPr b="1" i="0" sz="2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2" name="Google Shape;842;g3c8b80adf3e_0_24"/>
          <p:cNvSpPr txBox="1"/>
          <p:nvPr>
            <p:ph type="title"/>
          </p:nvPr>
        </p:nvSpPr>
        <p:spPr>
          <a:xfrm>
            <a:off x="357018" y="5809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" name="Google Shape;847;g3c8b80adf3e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g3c8b80adf3e_0_31"/>
          <p:cNvSpPr txBox="1"/>
          <p:nvPr>
            <p:ph idx="1" type="body"/>
          </p:nvPr>
        </p:nvSpPr>
        <p:spPr>
          <a:xfrm>
            <a:off x="357025" y="2339600"/>
            <a:ext cx="8589300" cy="27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Compiles	Bad Deref?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Size (bytes)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A1[3][5]				Y			N		   3*5*(4) = 60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*A2[3][5]					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(*A3)[3][5]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*(A4[3][5])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(*A5[3])[5]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 sz="2000" u="sng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49" name="Google Shape;849;g3c8b80adf3e_0_31"/>
          <p:cNvSpPr txBox="1"/>
          <p:nvPr/>
        </p:nvSpPr>
        <p:spPr>
          <a:xfrm>
            <a:off x="443950" y="1379112"/>
            <a:ext cx="56979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Consider accessing elements of </a:t>
            </a:r>
            <a:r>
              <a:rPr b="1" i="0" lang="en-US" sz="2400" u="none" cap="none" strike="noStrike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…. </a:t>
            </a:r>
            <a:endParaRPr b="1" i="0" sz="2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0" name="Google Shape;850;g3c8b80adf3e_0_31"/>
          <p:cNvSpPr txBox="1"/>
          <p:nvPr>
            <p:ph type="title"/>
          </p:nvPr>
        </p:nvSpPr>
        <p:spPr>
          <a:xfrm>
            <a:off x="357018" y="5809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Google Shape;855;g3c8b80adf3e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56" name="Google Shape;856;g3c8b80adf3e_0_38"/>
          <p:cNvSpPr txBox="1"/>
          <p:nvPr>
            <p:ph idx="1" type="body"/>
          </p:nvPr>
        </p:nvSpPr>
        <p:spPr>
          <a:xfrm>
            <a:off x="357025" y="2339600"/>
            <a:ext cx="8589300" cy="27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Compiles	Bad Deref?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Size (bytes)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A1[3][5]				Y			N			3*5*(4) = 60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*A2[3][5]				Y			N			3*5*(8) = 120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(*A3)[3][5]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*(A4[3][5])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(*A5[3])[5]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7" name="Google Shape;857;g3c8b80adf3e_0_38"/>
          <p:cNvSpPr txBox="1"/>
          <p:nvPr/>
        </p:nvSpPr>
        <p:spPr>
          <a:xfrm>
            <a:off x="443950" y="1379112"/>
            <a:ext cx="56979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Consider accessing elements of </a:t>
            </a:r>
            <a:r>
              <a:rPr b="1" i="0" lang="en-US" sz="2400" u="none" cap="none" strike="noStrike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…. </a:t>
            </a:r>
            <a:endParaRPr b="1" i="0" sz="2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58" name="Google Shape;858;g3c8b80adf3e_0_38"/>
          <p:cNvSpPr txBox="1"/>
          <p:nvPr>
            <p:ph type="title"/>
          </p:nvPr>
        </p:nvSpPr>
        <p:spPr>
          <a:xfrm>
            <a:off x="357018" y="5809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" name="Google Shape;863;g3c8b80adf3e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g3c8b80adf3e_0_45"/>
          <p:cNvSpPr txBox="1"/>
          <p:nvPr>
            <p:ph idx="1" type="body"/>
          </p:nvPr>
        </p:nvSpPr>
        <p:spPr>
          <a:xfrm>
            <a:off x="357025" y="2339600"/>
            <a:ext cx="8589300" cy="27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Compiles	Bad Deref?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Size (bytes)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A1[3][5]				Y			N			3*5*(4) = 60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*A2[3][5]				Y			N			3*5*(8) = 120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(*A3)[3][5]</a:t>
            </a:r>
            <a:r>
              <a:rPr b="1" lang="en-US" sz="2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			</a:t>
            </a: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Y			N			1*8 = 8</a:t>
            </a:r>
            <a:endParaRPr b="1" sz="2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*(A4[3][5])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(*A5[3])[5]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5" name="Google Shape;865;g3c8b80adf3e_0_45"/>
          <p:cNvSpPr txBox="1"/>
          <p:nvPr/>
        </p:nvSpPr>
        <p:spPr>
          <a:xfrm>
            <a:off x="443950" y="1379112"/>
            <a:ext cx="56979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Consider accessing elements of </a:t>
            </a:r>
            <a:r>
              <a:rPr b="1" i="0" lang="en-US" sz="2400" u="none" cap="none" strike="noStrike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…. </a:t>
            </a:r>
            <a:endParaRPr b="1" i="0" sz="2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66" name="Google Shape;866;g3c8b80adf3e_0_45"/>
          <p:cNvSpPr txBox="1"/>
          <p:nvPr>
            <p:ph type="title"/>
          </p:nvPr>
        </p:nvSpPr>
        <p:spPr>
          <a:xfrm>
            <a:off x="357018" y="5809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Google Shape;871;g3c8b80adf3e_0_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72" name="Google Shape;872;g3c8b80adf3e_0_52"/>
          <p:cNvSpPr txBox="1"/>
          <p:nvPr/>
        </p:nvSpPr>
        <p:spPr>
          <a:xfrm>
            <a:off x="443950" y="1379112"/>
            <a:ext cx="56979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Consider accessing elements of </a:t>
            </a:r>
            <a:r>
              <a:rPr b="1" i="0" lang="en-US" sz="2400" u="none" cap="none" strike="noStrike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…. </a:t>
            </a:r>
            <a:endParaRPr b="1" i="0" sz="2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3" name="Google Shape;873;g3c8b80adf3e_0_52"/>
          <p:cNvSpPr txBox="1"/>
          <p:nvPr>
            <p:ph idx="1" type="body"/>
          </p:nvPr>
        </p:nvSpPr>
        <p:spPr>
          <a:xfrm>
            <a:off x="357025" y="2339600"/>
            <a:ext cx="8589300" cy="27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Compiles	Bad Deref?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Size (bytes)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A1[3][5]				Y			N			3*5*(4) = 60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*A2[3][5]				Y			N			3*5*(8) = 120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(*A3)[3][5]</a:t>
            </a:r>
            <a:r>
              <a:rPr b="1" lang="en-US" sz="2000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			</a:t>
            </a: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Y			N			1*8 = 8</a:t>
            </a:r>
            <a:endParaRPr b="1" sz="2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*(A4[3][5])			Y			N			3*5*(8) = 120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(*A5[3])[5]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74" name="Google Shape;874;g3c8b80adf3e_0_52"/>
          <p:cNvSpPr txBox="1"/>
          <p:nvPr>
            <p:ph type="title"/>
          </p:nvPr>
        </p:nvSpPr>
        <p:spPr>
          <a:xfrm>
            <a:off x="357018" y="5809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9" name="Google Shape;879;g3c8b80adf3e_0_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sp>
        <p:nvSpPr>
          <p:cNvPr id="880" name="Google Shape;880;g3c8b80adf3e_0_59"/>
          <p:cNvSpPr txBox="1"/>
          <p:nvPr/>
        </p:nvSpPr>
        <p:spPr>
          <a:xfrm>
            <a:off x="287275" y="1415262"/>
            <a:ext cx="5697900" cy="5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Consider accessing elements of </a:t>
            </a:r>
            <a:r>
              <a:rPr b="1" i="0" lang="en-US" sz="2400" u="none" cap="none" strike="noStrike">
                <a:solidFill>
                  <a:srgbClr val="CC0000"/>
                </a:solidFill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b="1" i="0" lang="en-US" sz="24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…. </a:t>
            </a:r>
            <a:endParaRPr b="1" i="0" sz="24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1" name="Google Shape;881;g3c8b80adf3e_0_59"/>
          <p:cNvSpPr txBox="1"/>
          <p:nvPr>
            <p:ph idx="1" type="body"/>
          </p:nvPr>
        </p:nvSpPr>
        <p:spPr>
          <a:xfrm>
            <a:off x="357025" y="2339600"/>
            <a:ext cx="8589300" cy="27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						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Compiles	Bad Deref?	</a:t>
            </a:r>
            <a:r>
              <a:rPr b="1" lang="en-US" sz="2000">
                <a:latin typeface="Nunito"/>
                <a:ea typeface="Nunito"/>
                <a:cs typeface="Nunito"/>
                <a:sym typeface="Nunito"/>
              </a:rPr>
              <a:t>	</a:t>
            </a:r>
            <a:r>
              <a:rPr b="1" lang="en-US" sz="2000" u="sng">
                <a:latin typeface="Nunito"/>
                <a:ea typeface="Nunito"/>
                <a:cs typeface="Nunito"/>
                <a:sym typeface="Nunito"/>
              </a:rPr>
              <a:t>Size (bytes)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A1[3][5]				Y			N			3*5*(4) = 60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*A2[3][5]				Y			N			3*5*(8) = 120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int (*A3)[3][5]			Y			N			1*8 = 8</a:t>
            </a:r>
            <a:endParaRPr b="1" sz="200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*(A4[3][5])			Y			N			3*5*(8) = 120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000">
                <a:latin typeface="Courier New"/>
                <a:ea typeface="Courier New"/>
                <a:cs typeface="Courier New"/>
                <a:sym typeface="Courier New"/>
              </a:rPr>
              <a:t>int (*A5[3])[5]			Y			N			3*8 = 24</a:t>
            </a:r>
            <a:endParaRPr b="1" sz="20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2" name="Google Shape;882;g3c8b80adf3e_0_59"/>
          <p:cNvSpPr txBox="1"/>
          <p:nvPr>
            <p:ph type="title"/>
          </p:nvPr>
        </p:nvSpPr>
        <p:spPr>
          <a:xfrm>
            <a:off x="357018" y="26752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7" name="Google Shape;887;g3c8b80adf3e_0_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g3c8b80adf3e_0_66"/>
          <p:cNvPicPr preferRelativeResize="0"/>
          <p:nvPr/>
        </p:nvPicPr>
        <p:blipFill rotWithShape="1">
          <a:blip r:embed="rId4">
            <a:alphaModFix/>
          </a:blip>
          <a:srcRect b="3006" l="0" r="0" t="0"/>
          <a:stretch/>
        </p:blipFill>
        <p:spPr>
          <a:xfrm>
            <a:off x="152400" y="1400867"/>
            <a:ext cx="8839199" cy="37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g3c8b80adf3e_0_66"/>
          <p:cNvSpPr txBox="1"/>
          <p:nvPr/>
        </p:nvSpPr>
        <p:spPr>
          <a:xfrm>
            <a:off x="443950" y="5267733"/>
            <a:ext cx="8330400" cy="137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ex.,		A3: 		pointer to a 3x5 int array</a:t>
            </a:r>
            <a:endParaRPr b="0" i="0" sz="18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    *A3: 		BAD, </a:t>
            </a:r>
            <a:r>
              <a:rPr b="0" i="0" lang="en-US" sz="1800" u="none" cap="none" strike="noStrike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3x5 int array (3 * 5 elements * each 4 bytes = 60)</a:t>
            </a:r>
            <a:endParaRPr b="0" i="0" sz="18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   **A3: 		BAD, but means stepping inside one of 3 “rows” c</a:t>
            </a:r>
            <a:endParaRPr b="0" i="0" sz="18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0" name="Google Shape;890;g3c8b80adf3e_0_66"/>
          <p:cNvSpPr txBox="1"/>
          <p:nvPr>
            <p:ph type="title"/>
          </p:nvPr>
        </p:nvSpPr>
        <p:spPr>
          <a:xfrm>
            <a:off x="308793" y="4603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g3c8b80adf3e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g3c8b80adf3e_0_73"/>
          <p:cNvPicPr preferRelativeResize="0"/>
          <p:nvPr/>
        </p:nvPicPr>
        <p:blipFill rotWithShape="1">
          <a:blip r:embed="rId4">
            <a:alphaModFix/>
          </a:blip>
          <a:srcRect b="3006" l="0" r="0" t="0"/>
          <a:stretch/>
        </p:blipFill>
        <p:spPr>
          <a:xfrm>
            <a:off x="152400" y="1400867"/>
            <a:ext cx="8839199" cy="3742100"/>
          </a:xfrm>
          <a:prstGeom prst="rect">
            <a:avLst/>
          </a:prstGeom>
          <a:noFill/>
          <a:ln>
            <a:noFill/>
          </a:ln>
        </p:spPr>
      </p:pic>
      <p:sp>
        <p:nvSpPr>
          <p:cNvPr id="897" name="Google Shape;897;g3c8b80adf3e_0_73"/>
          <p:cNvSpPr txBox="1"/>
          <p:nvPr/>
        </p:nvSpPr>
        <p:spPr>
          <a:xfrm>
            <a:off x="443950" y="5230733"/>
            <a:ext cx="7932000" cy="16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ex., 	  A5: 		array of 3 (int *) pointers</a:t>
            </a:r>
            <a:endParaRPr b="0" i="0" sz="18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 *A5: 		1 (int *) pointer, points to an array of 5 ints</a:t>
            </a:r>
            <a:endParaRPr b="0" i="0" sz="18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**A5: 		BAD, means accessing 5 individual ints of the pointer </a:t>
            </a:r>
            <a:endParaRPr b="0" i="0" sz="18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457200" lvl="0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Nunito"/>
                <a:ea typeface="Nunito"/>
                <a:cs typeface="Nunito"/>
                <a:sym typeface="Nunito"/>
              </a:rPr>
              <a:t>(stepping inside “row”)</a:t>
            </a:r>
            <a:endParaRPr b="0" i="0" sz="1800" u="none" cap="none" strike="noStrike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98" name="Google Shape;898;g3c8b80adf3e_0_73"/>
          <p:cNvSpPr txBox="1"/>
          <p:nvPr>
            <p:ph type="title"/>
          </p:nvPr>
        </p:nvSpPr>
        <p:spPr>
          <a:xfrm>
            <a:off x="357018" y="5809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3" name="Google Shape;903;g3c8b80adf3e_0_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494565"/>
            <a:ext cx="239118" cy="15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g3c8b80adf3e_0_8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1450" y="1279467"/>
            <a:ext cx="6681150" cy="5401134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g3c8b80adf3e_0_80"/>
          <p:cNvSpPr txBox="1"/>
          <p:nvPr>
            <p:ph type="title"/>
          </p:nvPr>
        </p:nvSpPr>
        <p:spPr>
          <a:xfrm>
            <a:off x="357018" y="412178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0" name="Google Shape;910;g3c8b80adf3e_0_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5925" y="392965"/>
            <a:ext cx="239118" cy="159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g3c8b80adf3e_0_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0100" y="1197667"/>
            <a:ext cx="7343801" cy="5571300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g3c8b80adf3e_0_86"/>
          <p:cNvSpPr txBox="1"/>
          <p:nvPr>
            <p:ph type="title"/>
          </p:nvPr>
        </p:nvSpPr>
        <p:spPr>
          <a:xfrm>
            <a:off x="344968" y="327803"/>
            <a:ext cx="7592100" cy="101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Arrays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5213-f24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plate200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