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42" r:id="rId2"/>
    <p:sldId id="1528" r:id="rId3"/>
    <p:sldId id="1541" r:id="rId4"/>
    <p:sldId id="1540" r:id="rId5"/>
    <p:sldId id="569" r:id="rId6"/>
    <p:sldId id="693" r:id="rId7"/>
    <p:sldId id="694" r:id="rId8"/>
    <p:sldId id="695" r:id="rId9"/>
    <p:sldId id="696" r:id="rId10"/>
    <p:sldId id="662" r:id="rId11"/>
    <p:sldId id="1539" r:id="rId12"/>
    <p:sldId id="1533" r:id="rId13"/>
    <p:sldId id="674" r:id="rId14"/>
    <p:sldId id="1531" r:id="rId15"/>
    <p:sldId id="1534" r:id="rId16"/>
    <p:sldId id="686" r:id="rId17"/>
    <p:sldId id="687" r:id="rId18"/>
    <p:sldId id="1535" r:id="rId19"/>
    <p:sldId id="1536" r:id="rId20"/>
    <p:sldId id="1537" r:id="rId21"/>
    <p:sldId id="1538" r:id="rId22"/>
    <p:sldId id="698" r:id="rId23"/>
    <p:sldId id="699" r:id="rId24"/>
    <p:sldId id="620" r:id="rId25"/>
    <p:sldId id="628" r:id="rId26"/>
    <p:sldId id="689" r:id="rId27"/>
    <p:sldId id="690" r:id="rId28"/>
    <p:sldId id="629" r:id="rId29"/>
    <p:sldId id="632" r:id="rId30"/>
    <p:sldId id="631" r:id="rId31"/>
    <p:sldId id="630" r:id="rId32"/>
    <p:sldId id="633" r:id="rId33"/>
    <p:sldId id="621" r:id="rId34"/>
    <p:sldId id="635" r:id="rId35"/>
    <p:sldId id="636" r:id="rId36"/>
    <p:sldId id="637" r:id="rId37"/>
    <p:sldId id="623" r:id="rId38"/>
    <p:sldId id="638" r:id="rId39"/>
    <p:sldId id="639" r:id="rId40"/>
    <p:sldId id="640" r:id="rId41"/>
    <p:sldId id="691" r:id="rId42"/>
    <p:sldId id="624" r:id="rId43"/>
    <p:sldId id="626" r:id="rId44"/>
    <p:sldId id="627" r:id="rId45"/>
    <p:sldId id="643" r:id="rId46"/>
    <p:sldId id="641" r:id="rId47"/>
    <p:sldId id="642" r:id="rId48"/>
    <p:sldId id="679" r:id="rId49"/>
    <p:sldId id="680" r:id="rId50"/>
    <p:sldId id="681" r:id="rId51"/>
    <p:sldId id="682" r:id="rId52"/>
    <p:sldId id="645" r:id="rId53"/>
    <p:sldId id="683" r:id="rId54"/>
    <p:sldId id="652" r:id="rId55"/>
    <p:sldId id="651" r:id="rId56"/>
    <p:sldId id="1529" r:id="rId57"/>
    <p:sldId id="653" r:id="rId58"/>
    <p:sldId id="1530" r:id="rId59"/>
    <p:sldId id="657" r:id="rId60"/>
    <p:sldId id="658" r:id="rId61"/>
    <p:sldId id="659" r:id="rId62"/>
  </p:sldIdLst>
  <p:sldSz cx="9144000" cy="6858000" type="screen4x3"/>
  <p:notesSz cx="7302500" cy="9586913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651C"/>
    <a:srgbClr val="C1655D"/>
    <a:srgbClr val="FFCC00"/>
    <a:srgbClr val="0046E2"/>
    <a:srgbClr val="EA00EA"/>
    <a:srgbClr val="F6F5BD"/>
    <a:srgbClr val="FFFF99"/>
    <a:srgbClr val="F0C8D3"/>
    <a:srgbClr val="9EF18B"/>
    <a:srgbClr val="ED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71EB7-6430-4D75-9330-3C5ACEC5C7D8}" v="2" dt="2018-11-27T05:33:1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7" autoAdjust="0"/>
    <p:restoredTop sz="94626" autoAdjust="0"/>
  </p:normalViewPr>
  <p:slideViewPr>
    <p:cSldViewPr snapToObjects="1">
      <p:cViewPr varScale="1">
        <p:scale>
          <a:sx n="84" d="100"/>
          <a:sy n="84" d="100"/>
        </p:scale>
        <p:origin x="1032" y="72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982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3F71EB7-6430-4D75-9330-3C5ACEC5C7D8}"/>
    <pc:docChg chg="undo custSel addSld delSld modSld">
      <pc:chgData name="Phil Gibbons" userId="f619c6e5d38ed7a7" providerId="LiveId" clId="{E3F71EB7-6430-4D75-9330-3C5ACEC5C7D8}" dt="2018-12-07T02:58:42.313" v="36" actId="20577"/>
      <pc:docMkLst>
        <pc:docMk/>
      </pc:docMkLst>
      <pc:sldChg chg="add">
        <pc:chgData name="Phil Gibbons" userId="f619c6e5d38ed7a7" providerId="LiveId" clId="{E3F71EB7-6430-4D75-9330-3C5ACEC5C7D8}" dt="2018-11-27T05:33:19.491" v="19"/>
        <pc:sldMkLst>
          <pc:docMk/>
          <pc:sldMk cId="2745294754" sldId="427"/>
        </pc:sldMkLst>
      </pc:sldChg>
      <pc:sldChg chg="addSp delSp modSp">
        <pc:chgData name="Phil Gibbons" userId="f619c6e5d38ed7a7" providerId="LiveId" clId="{E3F71EB7-6430-4D75-9330-3C5ACEC5C7D8}" dt="2018-11-27T05:32:39.495" v="17" actId="478"/>
        <pc:sldMkLst>
          <pc:docMk/>
          <pc:sldMk cId="0" sldId="542"/>
        </pc:sldMkLst>
        <pc:spChg chg="add del mod">
          <ac:chgData name="Phil Gibbons" userId="f619c6e5d38ed7a7" providerId="LiveId" clId="{E3F71EB7-6430-4D75-9330-3C5ACEC5C7D8}" dt="2018-11-27T05:32:39.495" v="17" actId="478"/>
          <ac:spMkLst>
            <pc:docMk/>
            <pc:sldMk cId="0" sldId="542"/>
            <ac:spMk id="3" creationId="{58D943F3-2D12-43FD-BD81-77905BF8EC4D}"/>
          </ac:spMkLst>
        </pc:spChg>
        <pc:spChg chg="mod">
          <ac:chgData name="Phil Gibbons" userId="f619c6e5d38ed7a7" providerId="LiveId" clId="{E3F71EB7-6430-4D75-9330-3C5ACEC5C7D8}" dt="2018-11-27T05:32:32.090" v="15" actId="20577"/>
          <ac:spMkLst>
            <pc:docMk/>
            <pc:sldMk cId="0" sldId="542"/>
            <ac:spMk id="9218" creationId="{00000000-0000-0000-0000-000000000000}"/>
          </ac:spMkLst>
        </pc:spChg>
        <pc:spChg chg="del">
          <ac:chgData name="Phil Gibbons" userId="f619c6e5d38ed7a7" providerId="LiveId" clId="{E3F71EB7-6430-4D75-9330-3C5ACEC5C7D8}" dt="2018-11-27T05:32:36.416" v="16" actId="478"/>
          <ac:spMkLst>
            <pc:docMk/>
            <pc:sldMk cId="0" sldId="542"/>
            <ac:spMk id="9219" creationId="{00000000-0000-0000-0000-000000000000}"/>
          </ac:spMkLst>
        </pc:spChg>
      </pc:sldChg>
      <pc:sldChg chg="modSp">
        <pc:chgData name="Phil Gibbons" userId="f619c6e5d38ed7a7" providerId="LiveId" clId="{E3F71EB7-6430-4D75-9330-3C5ACEC5C7D8}" dt="2018-12-07T02:58:42.313" v="36" actId="20577"/>
        <pc:sldMkLst>
          <pc:docMk/>
          <pc:sldMk cId="0" sldId="652"/>
        </pc:sldMkLst>
        <pc:spChg chg="mod">
          <ac:chgData name="Phil Gibbons" userId="f619c6e5d38ed7a7" providerId="LiveId" clId="{E3F71EB7-6430-4D75-9330-3C5ACEC5C7D8}" dt="2018-12-07T02:58:42.313" v="36" actId="20577"/>
          <ac:spMkLst>
            <pc:docMk/>
            <pc:sldMk cId="0" sldId="652"/>
            <ac:spMk id="3" creationId="{00000000-0000-0000-0000-000000000000}"/>
          </ac:spMkLst>
        </pc:spChg>
      </pc:sldChg>
      <pc:sldChg chg="add">
        <pc:chgData name="Phil Gibbons" userId="f619c6e5d38ed7a7" providerId="LiveId" clId="{E3F71EB7-6430-4D75-9330-3C5ACEC5C7D8}" dt="2018-11-27T05:32:03.279" v="0"/>
        <pc:sldMkLst>
          <pc:docMk/>
          <pc:sldMk cId="690093946" sldId="152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81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0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Speedup *over what*?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/>
              <a:t>Thread-Level Parallelism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15-213/15-503: Introduction to Computer Systems</a:t>
            </a:r>
            <a:br>
              <a:rPr lang="en-US" sz="2000" b="0" dirty="0"/>
            </a:br>
            <a:r>
              <a:rPr lang="en-US" sz="2000" b="0" dirty="0"/>
              <a:t>26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July 29,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ADCC9F-7F7D-E1D9-E0B6-79C0DE1C86E7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parallel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So far, we’ve used threads to deal with I/O delays</a:t>
            </a:r>
          </a:p>
          <a:p>
            <a:pPr lvl="1"/>
            <a:r>
              <a:rPr lang="en-US" sz="2200" dirty="0"/>
              <a:t>e.g., one thread per client to prevent one from delaying another</a:t>
            </a:r>
          </a:p>
          <a:p>
            <a:r>
              <a:rPr lang="en-US" sz="2600" dirty="0"/>
              <a:t>Multi-core CPUs offer another opportunity</a:t>
            </a:r>
          </a:p>
          <a:p>
            <a:pPr lvl="1"/>
            <a:r>
              <a:rPr lang="en-US" sz="2200" dirty="0"/>
              <a:t>Spread work over threads executing in parallel on N cores</a:t>
            </a:r>
          </a:p>
          <a:p>
            <a:pPr lvl="1"/>
            <a:r>
              <a:rPr lang="en-US" sz="2200" dirty="0"/>
              <a:t>Happens automatically, if many independent tasks</a:t>
            </a:r>
          </a:p>
          <a:p>
            <a:pPr lvl="2"/>
            <a:r>
              <a:rPr lang="en-US" dirty="0"/>
              <a:t>e.g., running many applications or serving many clients</a:t>
            </a:r>
          </a:p>
          <a:p>
            <a:pPr lvl="1"/>
            <a:r>
              <a:rPr lang="en-US" sz="2200" dirty="0"/>
              <a:t>Can also write code to make one big task go faster</a:t>
            </a:r>
          </a:p>
          <a:p>
            <a:pPr lvl="2"/>
            <a:r>
              <a:rPr lang="en-US" dirty="0"/>
              <a:t>by organizing it as multiple parallel sub-tasks</a:t>
            </a:r>
          </a:p>
          <a:p>
            <a:r>
              <a:rPr lang="en-US" sz="2600" dirty="0"/>
              <a:t>Shark machines can execute 16 threads at once</a:t>
            </a:r>
          </a:p>
          <a:p>
            <a:pPr lvl="1"/>
            <a:r>
              <a:rPr lang="en-US" sz="2200" dirty="0"/>
              <a:t>8 cores, each with 2-way </a:t>
            </a:r>
            <a:r>
              <a:rPr lang="en-US" sz="2200" dirty="0" err="1"/>
              <a:t>hyperthreading</a:t>
            </a:r>
            <a:endParaRPr lang="en-US" sz="2200" dirty="0"/>
          </a:p>
          <a:p>
            <a:pPr lvl="1"/>
            <a:r>
              <a:rPr lang="en-US" sz="2200" dirty="0"/>
              <a:t>Theoretical speedup of 16X</a:t>
            </a:r>
          </a:p>
          <a:p>
            <a:pPr lvl="2"/>
            <a:r>
              <a:rPr lang="en-US" dirty="0"/>
              <a:t>never achieved in our benchmarks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88511-2DF7-5F7E-309B-C6A18A511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Powerful, Parallel Computing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32562-954E-2E57-F842-DB87FFDEC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threads, with X and Y initialized to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FBB40A-DEC1-E84E-0906-F85CEBFC07A3}"/>
              </a:ext>
            </a:extLst>
          </p:cNvPr>
          <p:cNvSpPr txBox="1"/>
          <p:nvPr/>
        </p:nvSpPr>
        <p:spPr>
          <a:xfrm>
            <a:off x="762000" y="1981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 = 1</a:t>
            </a:r>
          </a:p>
          <a:p>
            <a:r>
              <a:rPr lang="en-US" dirty="0"/>
              <a:t>if (Y == 0) print Hello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45B4FC-8483-DA0A-E2FA-134DE114BF8E}"/>
              </a:ext>
            </a:extLst>
          </p:cNvPr>
          <p:cNvSpPr txBox="1"/>
          <p:nvPr/>
        </p:nvSpPr>
        <p:spPr>
          <a:xfrm>
            <a:off x="4114800" y="1981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 = 1</a:t>
            </a:r>
          </a:p>
          <a:p>
            <a:r>
              <a:rPr lang="en-US" dirty="0"/>
              <a:t>if (X == 0) print World</a:t>
            </a:r>
          </a:p>
        </p:txBody>
      </p:sp>
      <p:pic>
        <p:nvPicPr>
          <p:cNvPr id="6" name="Picture 2" descr="Spiderman Png - Free Transparent PNG Clipart Images Download">
            <a:extLst>
              <a:ext uri="{FF2B5EF4-FFF2-40B4-BE49-F238E27FC236}">
                <a16:creationId xmlns:a16="http://schemas.microsoft.com/office/drawing/2014/main" id="{1F16B36B-9E41-A2E3-FA79-CF4E0E091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37" y="2993322"/>
            <a:ext cx="28543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46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Coherence /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</a:t>
            </a:r>
          </a:p>
          <a:p>
            <a:pPr lvl="1"/>
            <a:endParaRPr lang="en-US" dirty="0"/>
          </a:p>
          <a:p>
            <a:r>
              <a:rPr lang="en-US" dirty="0"/>
              <a:t>How do the two threads really see the writes?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379091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C215000-C015-4B0B-9C37-49DD0BD881B7}"/>
              </a:ext>
            </a:extLst>
          </p:cNvPr>
          <p:cNvSpPr txBox="1"/>
          <p:nvPr/>
        </p:nvSpPr>
        <p:spPr>
          <a:xfrm>
            <a:off x="5219699" y="5271805"/>
            <a:ext cx="3392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At later points, a:2 and b:200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are written back to main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Modified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4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31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Modified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M</a:t>
              </a:r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M-tagged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>
                <a:latin typeface="Calibri" pitchFamily="34" charset="0"/>
              </a:rPr>
              <a:t>Supply</a:t>
            </a:r>
            <a:r>
              <a:rPr lang="en-US" sz="2000" b="0" kern="0" dirty="0">
                <a:latin typeface="Calibri" pitchFamily="34" charset="0"/>
              </a:rPr>
              <a:t> value from cache</a:t>
            </a:r>
            <a:br>
              <a:rPr lang="en-US" sz="2000" b="0" kern="0" dirty="0">
                <a:latin typeface="Calibri" pitchFamily="34" charset="0"/>
              </a:rPr>
            </a:br>
            <a:r>
              <a:rPr lang="en-US" sz="2000" b="0" kern="0" dirty="0">
                <a:latin typeface="Calibri" pitchFamily="34" charset="0"/>
              </a:rPr>
              <a:t>(Note: value in memory may be stale)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grpSp>
        <p:nvGrpSpPr>
          <p:cNvPr id="58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59" name="TextBox 58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60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65" name="Rectangle 64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61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63" name="Rectangle 62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62" name="Arc 61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50" name="TextBox 49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51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56" name="Rectangle 55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a:2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52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54" name="Rectangle 53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 2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53" name="Arc 52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56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910378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As if only one operation at a time, in an order consistent with the order of operations within each thread</a:t>
            </a:r>
          </a:p>
          <a:p>
            <a:pPr lvl="1"/>
            <a:r>
              <a:rPr lang="en-US" dirty="0"/>
              <a:t>Thus, overall effect consistent with each individual thread but otherwise allows an arbitrary interleaving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337938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/>
              <a:t>Impossible outputs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100</a:t>
            </a:r>
            <a:r>
              <a:rPr lang="en-US" dirty="0">
                <a:solidFill>
                  <a:srgbClr val="FF0000"/>
                </a:solidFill>
              </a:rPr>
              <a:t>, 1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1, </a:t>
            </a:r>
            <a:r>
              <a:rPr lang="en-US" dirty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/>
              <a:t>Would require reaching </a:t>
            </a:r>
            <a:r>
              <a:rPr lang="en-US" i="1" dirty="0"/>
              <a:t>both</a:t>
            </a:r>
            <a:r>
              <a:rPr lang="en-US" dirty="0"/>
              <a:t> Ra and </a:t>
            </a:r>
            <a:r>
              <a:rPr lang="en-US" dirty="0" err="1"/>
              <a:t>Rb</a:t>
            </a:r>
            <a:r>
              <a:rPr lang="en-US" dirty="0"/>
              <a:t> before </a:t>
            </a:r>
            <a:r>
              <a:rPr lang="en-US" i="1" dirty="0"/>
              <a:t>either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or Wb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9244" y="343483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2" name="Straight Connector 11"/>
          <p:cNvCxnSpPr>
            <a:stCxn id="11" idx="3"/>
          </p:cNvCxnSpPr>
          <p:nvPr/>
        </p:nvCxnSpPr>
        <p:spPr bwMode="auto">
          <a:xfrm flipV="1">
            <a:off x="3949381" y="3238500"/>
            <a:ext cx="876855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26236" y="30215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5964" y="302899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15595" y="30364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627923" y="323691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3"/>
          </p:cNvCxnSpPr>
          <p:nvPr/>
        </p:nvCxnSpPr>
        <p:spPr bwMode="auto">
          <a:xfrm>
            <a:off x="3949381" y="3619500"/>
            <a:ext cx="876855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826236" y="36311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24" name="Straight Connector 23"/>
          <p:cNvCxnSpPr>
            <a:stCxn id="23" idx="3"/>
          </p:cNvCxnSpPr>
          <p:nvPr/>
        </p:nvCxnSpPr>
        <p:spPr bwMode="auto">
          <a:xfrm flipV="1">
            <a:off x="5344327" y="3651766"/>
            <a:ext cx="751637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095964" y="344225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15595" y="344967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6627923" y="365017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23" idx="3"/>
          </p:cNvCxnSpPr>
          <p:nvPr/>
        </p:nvCxnSpPr>
        <p:spPr bwMode="auto">
          <a:xfrm>
            <a:off x="5344327" y="3815834"/>
            <a:ext cx="751637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095964" y="385552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15595" y="386294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6627923" y="4063444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427523" y="457465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3" name="Straight Connector 42"/>
          <p:cNvCxnSpPr>
            <a:stCxn id="42" idx="3"/>
          </p:cNvCxnSpPr>
          <p:nvPr/>
        </p:nvCxnSpPr>
        <p:spPr bwMode="auto">
          <a:xfrm flipV="1">
            <a:off x="3945614" y="4378324"/>
            <a:ext cx="858901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804515" y="416139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5236043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074243" y="416881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93874" y="417623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6606202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2" idx="3"/>
          </p:cNvCxnSpPr>
          <p:nvPr/>
        </p:nvCxnSpPr>
        <p:spPr bwMode="auto">
          <a:xfrm>
            <a:off x="3945614" y="4759324"/>
            <a:ext cx="858901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4804515" y="4770992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1" name="Straight Connector 50"/>
          <p:cNvCxnSpPr>
            <a:stCxn id="50" idx="3"/>
          </p:cNvCxnSpPr>
          <p:nvPr/>
        </p:nvCxnSpPr>
        <p:spPr bwMode="auto">
          <a:xfrm flipV="1">
            <a:off x="5304652" y="4791590"/>
            <a:ext cx="769591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6074243" y="45820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93874" y="45895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6606202" y="479000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3"/>
          </p:cNvCxnSpPr>
          <p:nvPr/>
        </p:nvCxnSpPr>
        <p:spPr bwMode="auto">
          <a:xfrm>
            <a:off x="5304652" y="4955658"/>
            <a:ext cx="769591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6074243" y="499534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93874" y="50027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6606202" y="520326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7847123" y="3009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47123" y="3478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847123" y="38481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847123" y="4152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1,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847123" y="4533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847123" y="5002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5256323" y="3238500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56852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9C67C96E-CFBE-4501-84DB-6EEF4028A256}"/>
              </a:ext>
            </a:extLst>
          </p:cNvPr>
          <p:cNvSpPr txBox="1"/>
          <p:nvPr/>
        </p:nvSpPr>
        <p:spPr>
          <a:xfrm>
            <a:off x="5288280" y="5203123"/>
            <a:ext cx="249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Sequentially consistent?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D8813F-25C9-484D-BD82-2593D7F26050}"/>
              </a:ext>
            </a:extLst>
          </p:cNvPr>
          <p:cNvSpPr txBox="1"/>
          <p:nvPr/>
        </p:nvSpPr>
        <p:spPr>
          <a:xfrm>
            <a:off x="7784926" y="520312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33858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191125"/>
          </a:xfrm>
        </p:spPr>
        <p:txBody>
          <a:bodyPr/>
          <a:lstStyle/>
          <a:p>
            <a:r>
              <a:rPr lang="en-US" dirty="0"/>
              <a:t>SFS due Friday August 1 at 11:59pm</a:t>
            </a:r>
          </a:p>
          <a:p>
            <a:pPr lvl="1"/>
            <a:r>
              <a:rPr lang="en-US" dirty="0"/>
              <a:t>NO late submissions</a:t>
            </a:r>
          </a:p>
          <a:p>
            <a:pPr lvl="1"/>
            <a:r>
              <a:rPr lang="en-US" dirty="0"/>
              <a:t>No extensions except for exceptional circumstances</a:t>
            </a:r>
          </a:p>
          <a:p>
            <a:pPr lvl="1"/>
            <a:endParaRPr lang="en-US" dirty="0"/>
          </a:p>
          <a:p>
            <a:r>
              <a:rPr lang="en-US" dirty="0"/>
              <a:t>Final Exam</a:t>
            </a:r>
          </a:p>
          <a:p>
            <a:pPr lvl="1"/>
            <a:r>
              <a:rPr lang="en-US" dirty="0"/>
              <a:t>Final will be on Thursday, July 31 at 12:30-3:30pm</a:t>
            </a:r>
          </a:p>
          <a:p>
            <a:pPr lvl="2"/>
            <a:r>
              <a:rPr lang="en-US" dirty="0"/>
              <a:t>Unless 8/23 at ?</a:t>
            </a:r>
          </a:p>
          <a:p>
            <a:pPr lvl="2"/>
            <a:r>
              <a:rPr lang="en-US" dirty="0"/>
              <a:t>Unless 12/? at ?</a:t>
            </a:r>
          </a:p>
          <a:p>
            <a:pPr lvl="1"/>
            <a:r>
              <a:rPr lang="en-US" dirty="0"/>
              <a:t>You can bring two 8.5”x11” / A4 cheat sheets, written or printed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609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45394"/>
            <a:ext cx="4572000" cy="923925"/>
          </a:xfrm>
        </p:spPr>
        <p:txBody>
          <a:bodyPr/>
          <a:lstStyle/>
          <a:p>
            <a:r>
              <a:rPr lang="en-US" dirty="0"/>
              <a:t>Coherent caches, but thread consistency constraints violated due to </a:t>
            </a:r>
            <a:r>
              <a:rPr lang="en-US" i="1" dirty="0"/>
              <a:t>operation reordering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8006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2578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2578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7338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6482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6474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84140" y="3962400"/>
            <a:ext cx="4572000" cy="1295401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295400"/>
            <a:chOff x="1600994" y="2895601"/>
            <a:chExt cx="5338644" cy="12954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2018506" cy="1295400"/>
              <a:chOff x="1600994" y="2895601"/>
              <a:chExt cx="2018506" cy="12954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flipH="1" flipV="1">
                <a:off x="1943894" y="3200401"/>
                <a:ext cx="1675606" cy="9906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1826" y="6071785"/>
            <a:ext cx="90914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Architecture lets reads finish before writes because single thread accesses different memory locations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3538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33" grpId="0"/>
      <p:bldP spid="36" grpId="0"/>
      <p:bldP spid="3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344CEF-12A4-48C3-ABEC-18546B33A4E8}"/>
              </a:ext>
            </a:extLst>
          </p:cNvPr>
          <p:cNvCxnSpPr/>
          <p:nvPr/>
        </p:nvCxnSpPr>
        <p:spPr bwMode="auto">
          <a:xfrm rot="5400000" flipH="1" flipV="1">
            <a:off x="1200987" y="253170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211199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466839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4668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64375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16629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02575" y="405271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058005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04951" y="5746486"/>
            <a:ext cx="84056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Fix: Add </a:t>
            </a:r>
            <a:r>
              <a:rPr lang="en-US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SFENCE</a:t>
            </a:r>
            <a:r>
              <a:rPr lang="en-US" kern="0" dirty="0"/>
              <a:t> instructions between </a:t>
            </a:r>
            <a:r>
              <a:rPr lang="en-US" kern="0" dirty="0" err="1"/>
              <a:t>Wa</a:t>
            </a:r>
            <a:r>
              <a:rPr lang="en-US" kern="0" dirty="0"/>
              <a:t> &amp; Rb and Wb &amp; Ra</a:t>
            </a:r>
          </a:p>
          <a:p>
            <a:r>
              <a:rPr lang="en-US" kern="0" dirty="0"/>
              <a:t>Fix: Use synchronization (properly written, it fences)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6B540F-4756-4152-937E-7B9B47D2DC7F}"/>
              </a:ext>
            </a:extLst>
          </p:cNvPr>
          <p:cNvSpPr/>
          <p:nvPr/>
        </p:nvSpPr>
        <p:spPr bwMode="auto">
          <a:xfrm>
            <a:off x="391179" y="1662159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Write Buffer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1DF0410-215D-4301-9349-514644051538}"/>
              </a:ext>
            </a:extLst>
          </p:cNvPr>
          <p:cNvCxnSpPr/>
          <p:nvPr/>
        </p:nvCxnSpPr>
        <p:spPr bwMode="auto">
          <a:xfrm rot="5400000" flipH="1" flipV="1">
            <a:off x="3734513" y="253249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259A8FB-D146-4832-8230-7100A4540FB8}"/>
              </a:ext>
            </a:extLst>
          </p:cNvPr>
          <p:cNvCxnSpPr/>
          <p:nvPr/>
        </p:nvCxnSpPr>
        <p:spPr bwMode="auto">
          <a:xfrm rot="5400000" flipH="1" flipV="1">
            <a:off x="3736101" y="40535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241ED208-01BB-4C04-BCD2-7C9EA4682DA9}"/>
              </a:ext>
            </a:extLst>
          </p:cNvPr>
          <p:cNvSpPr/>
          <p:nvPr/>
        </p:nvSpPr>
        <p:spPr bwMode="auto">
          <a:xfrm>
            <a:off x="2924705" y="1662953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Write Buffer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40430" y="2136692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386263" y="2102495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F6C36A1-2B89-42E6-82C7-F995BB5440AD}"/>
              </a:ext>
            </a:extLst>
          </p:cNvPr>
          <p:cNvSpPr/>
          <p:nvPr/>
        </p:nvSpPr>
        <p:spPr bwMode="auto">
          <a:xfrm>
            <a:off x="3409108" y="3297284"/>
            <a:ext cx="677598" cy="32451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C38ABC0-DD60-4D9A-BD83-42064E264344}"/>
              </a:ext>
            </a:extLst>
          </p:cNvPr>
          <p:cNvCxnSpPr>
            <a:cxnSpLocks/>
            <a:stCxn id="5" idx="3"/>
            <a:endCxn id="46" idx="2"/>
          </p:cNvCxnSpPr>
          <p:nvPr/>
        </p:nvCxnSpPr>
        <p:spPr bwMode="auto">
          <a:xfrm flipV="1">
            <a:off x="2209800" y="3621798"/>
            <a:ext cx="1538107" cy="119900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109298E-D780-4E9E-9FD3-34B33BDA7557}"/>
              </a:ext>
            </a:extLst>
          </p:cNvPr>
          <p:cNvCxnSpPr>
            <a:cxnSpLocks/>
            <a:stCxn id="6" idx="0"/>
            <a:endCxn id="50" idx="2"/>
          </p:cNvCxnSpPr>
          <p:nvPr/>
        </p:nvCxnSpPr>
        <p:spPr bwMode="auto">
          <a:xfrm flipH="1" flipV="1">
            <a:off x="1698669" y="3609449"/>
            <a:ext cx="1692231" cy="105895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F6599914-E202-4B2C-BE29-D3F1101E32D1}"/>
              </a:ext>
            </a:extLst>
          </p:cNvPr>
          <p:cNvSpPr/>
          <p:nvPr/>
        </p:nvSpPr>
        <p:spPr bwMode="auto">
          <a:xfrm>
            <a:off x="1355769" y="330464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F739EE4-3C21-40EB-A949-BE8175606057}"/>
              </a:ext>
            </a:extLst>
          </p:cNvPr>
          <p:cNvSpPr txBox="1">
            <a:spLocks/>
          </p:cNvSpPr>
          <p:nvPr/>
        </p:nvSpPr>
        <p:spPr bwMode="auto">
          <a:xfrm>
            <a:off x="5015012" y="3645640"/>
            <a:ext cx="4055667" cy="161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Why Reordered? Writes take long time.  Buffer write, let read go ahead. </a:t>
            </a:r>
            <a:r>
              <a:rPr lang="en-US" i="1" kern="0" dirty="0"/>
              <a:t>Instruction-level parallelism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48770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Sequentially Consistent:</a:t>
            </a:r>
          </a:p>
          <a:p>
            <a:pPr lvl="1"/>
            <a:r>
              <a:rPr lang="en-US" dirty="0"/>
              <a:t>Each thread executes in proper order, any interleaving</a:t>
            </a:r>
          </a:p>
          <a:p>
            <a:pPr lvl="1"/>
            <a:endParaRPr lang="en-US" dirty="0"/>
          </a:p>
          <a:p>
            <a:r>
              <a:rPr lang="en-US" dirty="0"/>
              <a:t>To ensure, requires</a:t>
            </a:r>
          </a:p>
          <a:p>
            <a:pPr lvl="1"/>
            <a:r>
              <a:rPr lang="en-US" dirty="0"/>
              <a:t>Proper cache/memory behavior</a:t>
            </a:r>
          </a:p>
          <a:p>
            <a:pPr lvl="1"/>
            <a:r>
              <a:rPr lang="en-US" dirty="0"/>
              <a:t>Proper intra-thread ordering constraints</a:t>
            </a:r>
          </a:p>
          <a:p>
            <a:pPr lvl="1"/>
            <a:endParaRPr lang="en-US" dirty="0"/>
          </a:p>
          <a:p>
            <a:r>
              <a:rPr lang="en-US" dirty="0"/>
              <a:t>Thread ordering constraints</a:t>
            </a:r>
          </a:p>
          <a:p>
            <a:pPr lvl="1"/>
            <a:r>
              <a:rPr lang="en-US" dirty="0"/>
              <a:t>Use synchronization to ensure the program is free of data races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74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Parallel  Computing Hardware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Multicore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Multiple separate processors on single chip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Hyperthreading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Efficient execution of multiple threads on single core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Consistency Models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43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/>
              <a:t>Sum numbers 0, …, N-1</a:t>
            </a:r>
          </a:p>
          <a:p>
            <a:pPr lvl="1"/>
            <a:r>
              <a:rPr lang="en-US" dirty="0"/>
              <a:t>Should add up to (N-1)*N/2</a:t>
            </a:r>
          </a:p>
          <a:p>
            <a:r>
              <a:rPr lang="en-US" dirty="0"/>
              <a:t>Partition into K ranges</a:t>
            </a:r>
          </a:p>
          <a:p>
            <a:pPr lvl="1"/>
            <a:r>
              <a:rPr lang="en-US" dirty="0">
                <a:sym typeface="Symbol"/>
              </a:rPr>
              <a:t>N</a:t>
            </a:r>
            <a:r>
              <a:rPr lang="en-US" dirty="0"/>
              <a:t>/K</a:t>
            </a:r>
            <a:r>
              <a:rPr lang="en-US" dirty="0">
                <a:sym typeface="Symbol"/>
              </a:rPr>
              <a:t></a:t>
            </a:r>
            <a:r>
              <a:rPr lang="en-US" dirty="0"/>
              <a:t> values each</a:t>
            </a:r>
          </a:p>
          <a:p>
            <a:pPr lvl="1"/>
            <a:r>
              <a:rPr lang="en-US" dirty="0"/>
              <a:t>Each of the </a:t>
            </a:r>
            <a:r>
              <a:rPr lang="en-US" i="1" dirty="0"/>
              <a:t>t</a:t>
            </a:r>
            <a:r>
              <a:rPr lang="en-US" dirty="0"/>
              <a:t> threads processes 1 range </a:t>
            </a:r>
          </a:p>
          <a:p>
            <a:pPr lvl="1"/>
            <a:r>
              <a:rPr lang="en-US" dirty="0"/>
              <a:t>Accumulate leftover values serially</a:t>
            </a:r>
          </a:p>
          <a:p>
            <a:r>
              <a:rPr lang="en-US" dirty="0"/>
              <a:t>Method #1: All threads update single global variable</a:t>
            </a:r>
          </a:p>
          <a:p>
            <a:pPr lvl="1"/>
            <a:r>
              <a:rPr lang="en-US" dirty="0"/>
              <a:t>1A: No synchronization</a:t>
            </a:r>
          </a:p>
          <a:p>
            <a:pPr lvl="1"/>
            <a:r>
              <a:rPr lang="en-US" dirty="0"/>
              <a:t>1B: Synchronize with </a:t>
            </a:r>
            <a:r>
              <a:rPr lang="en-US" dirty="0" err="1"/>
              <a:t>pthread</a:t>
            </a:r>
            <a:r>
              <a:rPr lang="en-US" dirty="0"/>
              <a:t> semaphore</a:t>
            </a:r>
          </a:p>
          <a:p>
            <a:pPr lvl="1"/>
            <a:r>
              <a:rPr lang="en-US" dirty="0"/>
              <a:t>1C: Synchronize with </a:t>
            </a:r>
            <a:r>
              <a:rPr lang="en-US" dirty="0" err="1"/>
              <a:t>pthread</a:t>
            </a:r>
            <a:r>
              <a:rPr lang="en-US" dirty="0"/>
              <a:t> </a:t>
            </a:r>
            <a:r>
              <a:rPr lang="en-US" dirty="0" err="1"/>
              <a:t>mutex</a:t>
            </a:r>
            <a:endParaRPr lang="en-US" dirty="0"/>
          </a:p>
          <a:p>
            <a:pPr lvl="2"/>
            <a:r>
              <a:rPr lang="en-US" dirty="0"/>
              <a:t>“Binary” semaphore.  Only values 0 &amp; 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sem_t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pthread_mutex_t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tid[MAXTHREADS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2393016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tid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3404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0886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i="1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06511" y="2534909"/>
            <a:ext cx="5277878" cy="2537856"/>
            <a:chOff x="3906511" y="2534909"/>
            <a:chExt cx="5277878" cy="2537856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5521281" y="2603967"/>
              <a:ext cx="1283600" cy="30677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3906511" y="2778100"/>
              <a:ext cx="1598145" cy="105164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259311" y="2534909"/>
              <a:ext cx="182880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 flipH="1">
              <a:off x="5833364" y="2946924"/>
              <a:ext cx="2288457" cy="8407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6977184" y="4364879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H="1" flipV="1">
              <a:off x="7106911" y="4052691"/>
              <a:ext cx="1014910" cy="312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No Synchronization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sum_race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AF533-3801-6456-B80F-A9CA12571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Hours and FCEs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C17E7-E2BA-7475-8ADE-13B31FB27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fill out your FCEs (faculty course evaluations)</a:t>
            </a:r>
          </a:p>
          <a:p>
            <a:pPr lvl="1"/>
            <a:r>
              <a:rPr lang="en-US" dirty="0"/>
              <a:t>Response rates have been declining in recent semesters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Lab Hours: (reflection)</a:t>
            </a:r>
          </a:p>
          <a:p>
            <a:pPr lvl="1"/>
            <a:r>
              <a:rPr lang="en-US" dirty="0"/>
              <a:t>Cachelab 21 hours, weekly time – 22</a:t>
            </a:r>
          </a:p>
          <a:p>
            <a:pPr lvl="1"/>
            <a:r>
              <a:rPr lang="en-US" dirty="0"/>
              <a:t>Malloc C 24 hours, weekly time – 15</a:t>
            </a:r>
          </a:p>
          <a:p>
            <a:pPr lvl="1"/>
            <a:r>
              <a:rPr lang="en-US" dirty="0"/>
              <a:t>Malloc F 27 hours, weekly time – 12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F891B9-FAC4-5E3C-0F66-7F0894C74DDA}"/>
              </a:ext>
            </a:extLst>
          </p:cNvPr>
          <p:cNvSpPr/>
          <p:nvPr/>
        </p:nvSpPr>
        <p:spPr bwMode="auto">
          <a:xfrm>
            <a:off x="0" y="2590800"/>
            <a:ext cx="7162800" cy="2667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5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Unsynchronized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/>
              <a:t>N = 2</a:t>
            </a:r>
            <a:r>
              <a:rPr lang="en-US" baseline="30000" dirty="0"/>
              <a:t>30</a:t>
            </a:r>
          </a:p>
          <a:p>
            <a:r>
              <a:rPr lang="en-US" dirty="0"/>
              <a:t>Best speedup = 2.86X</a:t>
            </a:r>
          </a:p>
          <a:p>
            <a:r>
              <a:rPr lang="en-US" dirty="0"/>
              <a:t>Gets </a:t>
            </a:r>
            <a:r>
              <a:rPr lang="en-US" dirty="0">
                <a:solidFill>
                  <a:srgbClr val="FF0000"/>
                </a:solidFill>
              </a:rPr>
              <a:t>wrong answer </a:t>
            </a:r>
            <a:r>
              <a:rPr lang="en-US" dirty="0"/>
              <a:t>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232323-CB19-48CA-AEC1-03C270BEE56C}"/>
              </a:ext>
            </a:extLst>
          </p:cNvPr>
          <p:cNvSpPr txBox="1"/>
          <p:nvPr/>
        </p:nvSpPr>
        <p:spPr>
          <a:xfrm>
            <a:off x="5715000" y="5889774"/>
            <a:ext cx="911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Why?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Semaphore / </a:t>
            </a:r>
            <a:r>
              <a:rPr lang="en-US" dirty="0" err="1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0046E2"/>
                  </a:solidFill>
                  <a:latin typeface="Courier New" pitchFamily="49" charset="0"/>
                </a:rPr>
                <a:t>sum_sem</a:t>
              </a:r>
              <a:r>
                <a:rPr lang="en-US" sz="1600" dirty="0">
                  <a:latin typeface="Courier New" pitchFamily="49" charset="0"/>
                </a:rPr>
                <a:t>(</a:t>
              </a: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solidFill>
                    <a:srgbClr val="00B050"/>
                  </a:solidFill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= *((</a:t>
              </a:r>
              <a:r>
                <a:rPr lang="en-US" sz="1600" dirty="0" err="1"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*)</a:t>
              </a:r>
              <a:r>
                <a:rPr lang="en-US" sz="1600" dirty="0" err="1"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start</a:t>
              </a:r>
              <a:r>
                <a:rPr lang="en-US" sz="1600" dirty="0">
                  <a:latin typeface="Courier New" pitchFamily="49" charset="0"/>
                </a:rPr>
                <a:t> = </a:t>
              </a:r>
              <a:r>
                <a:rPr lang="en-US" sz="1600" dirty="0" err="1"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*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end</a:t>
              </a:r>
              <a:r>
                <a:rPr lang="en-US" sz="1600" dirty="0">
                  <a:latin typeface="Courier New" pitchFamily="49" charset="0"/>
                </a:rPr>
                <a:t> = start +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for (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= start;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&lt; end;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    </a:t>
              </a: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>
                  <a:solidFill>
                    <a:srgbClr val="EA00EA"/>
                  </a:solidFill>
                  <a:latin typeface="Courier New" pitchFamily="49" charset="0"/>
                </a:rPr>
                <a:t>return</a:t>
              </a:r>
              <a:r>
                <a:rPr lang="en-US" sz="1600" dirty="0">
                  <a:latin typeface="Courier New" pitchFamily="49" charset="0"/>
                </a:rPr>
                <a:t>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Mutex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/ </a:t>
            </a:r>
            <a:r>
              <a:rPr lang="en-US" dirty="0" err="1"/>
              <a:t>Mutex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/>
              <a:t>Terrible Performance</a:t>
            </a:r>
          </a:p>
          <a:p>
            <a:pPr lvl="1"/>
            <a:r>
              <a:rPr lang="en-US" dirty="0"/>
              <a:t>2.5 seconds </a:t>
            </a:r>
            <a:r>
              <a:rPr lang="en-US" dirty="0">
                <a:sym typeface="Wingdings" pitchFamily="2" charset="2"/>
              </a:rPr>
              <a:t> ~10 minutes</a:t>
            </a:r>
            <a:endParaRPr lang="en-US" dirty="0"/>
          </a:p>
          <a:p>
            <a:r>
              <a:rPr lang="en-US" dirty="0" err="1"/>
              <a:t>Mutex</a:t>
            </a:r>
            <a:r>
              <a:rPr lang="en-US" dirty="0"/>
              <a:t> 3X faster than semaphore</a:t>
            </a:r>
          </a:p>
          <a:p>
            <a:r>
              <a:rPr lang="en-US" dirty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252460" y="4876800"/>
            <a:ext cx="389154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What is main reason for poor performance?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Accumulation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1838325"/>
          </a:xfrm>
        </p:spPr>
        <p:txBody>
          <a:bodyPr/>
          <a:lstStyle/>
          <a:p>
            <a:r>
              <a:rPr lang="en-US" dirty="0"/>
              <a:t>Method #2: Each thread accumulates into separate variable</a:t>
            </a:r>
          </a:p>
          <a:p>
            <a:pPr lvl="1"/>
            <a:r>
              <a:rPr lang="en-US" dirty="0"/>
              <a:t>2A: Accumulate in contiguous array elements</a:t>
            </a:r>
          </a:p>
          <a:p>
            <a:pPr lvl="1"/>
            <a:r>
              <a:rPr lang="en-US" dirty="0"/>
              <a:t>2B: Accumulate in spaced-apart array elements</a:t>
            </a:r>
          </a:p>
          <a:p>
            <a:pPr lvl="1"/>
            <a:r>
              <a:rPr lang="en-US" dirty="0"/>
              <a:t>2C: Accumulate in registers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366853" cy="132087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psum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*MAXSPACING];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C00000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spacing</a:t>
            </a:r>
            <a:r>
              <a:rPr lang="en-US" sz="1600" dirty="0">
                <a:latin typeface="Courier New" pitchFamily="49" charset="0"/>
              </a:rPr>
              <a:t> = 1;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Separate Accumulation: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508866" cy="501419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result += </a:t>
            </a:r>
            <a:r>
              <a:rPr lang="en-US" sz="1600" dirty="0" err="1">
                <a:latin typeface="Courier New" pitchFamily="49" charset="0"/>
              </a:rPr>
              <a:t>psum[i</a:t>
            </a:r>
            <a:r>
              <a:rPr lang="en-US" sz="1600" dirty="0">
                <a:latin typeface="Courier New" pitchFamily="49" charset="0"/>
              </a:rPr>
              <a:t>*spacing];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28600" y="4495800"/>
            <a:ext cx="8610600" cy="9906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/>
              <a:t>Thread Function: Memory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sum_global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78457" y="1524000"/>
            <a:ext cx="3714478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Where is the </a:t>
            </a:r>
            <a:r>
              <a:rPr lang="en-US" sz="3200" dirty="0" err="1">
                <a:latin typeface="Calibri" pitchFamily="34" charset="0"/>
              </a:rPr>
              <a:t>mutex</a:t>
            </a:r>
            <a:r>
              <a:rPr lang="en-US" sz="3200" dirty="0"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Adjacent speedup: 5 X</a:t>
            </a:r>
          </a:p>
          <a:p>
            <a:pPr lvl="1"/>
            <a:r>
              <a:rPr lang="en-US" dirty="0"/>
              <a:t>Spaced-apart speedup: 13.3 X (Only observed speedup &gt; 8)</a:t>
            </a:r>
          </a:p>
          <a:p>
            <a:r>
              <a:rPr lang="en-US" dirty="0"/>
              <a:t>Why does spacing the accumulators apart matter?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/>
              <a:t>Coherence maintained on cache blocks</a:t>
            </a:r>
          </a:p>
          <a:p>
            <a:r>
              <a:rPr lang="en-US" dirty="0"/>
              <a:t>To update </a:t>
            </a:r>
            <a:r>
              <a:rPr lang="en-US" dirty="0" err="1"/>
              <a:t>psum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], thread </a:t>
            </a:r>
            <a:r>
              <a:rPr lang="en-US" dirty="0" err="1"/>
              <a:t>i</a:t>
            </a:r>
            <a:r>
              <a:rPr lang="en-US" dirty="0"/>
              <a:t> must have exclusive access</a:t>
            </a:r>
          </a:p>
          <a:p>
            <a:pPr lvl="1"/>
            <a:r>
              <a:rPr lang="en-US" dirty="0"/>
              <a:t>Threads sharing common cache block will keep fighting each other for access to block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9812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44196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292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4196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248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2990850" y="15430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5429250" y="15811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417974" y="30596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30596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9200" y="21452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>
                <a:latin typeface="Calibri" pitchFamily="34" charset="0"/>
              </a:rPr>
              <a:t>psum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/>
              <a:t>Best spaced-apart performance 2.8 X better than best adjacent</a:t>
            </a:r>
          </a:p>
          <a:p>
            <a:r>
              <a:rPr lang="en-US" dirty="0"/>
              <a:t>Demonstrates cache block size = 64</a:t>
            </a:r>
          </a:p>
          <a:p>
            <a:pPr lvl="1"/>
            <a:r>
              <a:rPr lang="en-US" dirty="0"/>
              <a:t>8-byte values</a:t>
            </a:r>
          </a:p>
          <a:p>
            <a:pPr lvl="1"/>
            <a:r>
              <a:rPr lang="en-US" dirty="0"/>
              <a:t>No benefit increasing spacing beyond 8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/>
              <a:t>Thread Function: Register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00490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sum_local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data_t </a:t>
            </a:r>
            <a:r>
              <a:rPr lang="nn-NO" sz="1600" dirty="0">
                <a:solidFill>
                  <a:srgbClr val="C1651C"/>
                </a:solidFill>
                <a:latin typeface="Courier New" pitchFamily="49" charset="0"/>
              </a:rPr>
              <a:t>sum</a:t>
            </a:r>
            <a:r>
              <a:rPr lang="nn-NO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</a:t>
            </a:r>
            <a:r>
              <a:rPr lang="nn-NO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nn-NO" sz="1600" dirty="0">
                <a:latin typeface="Courier New" pitchFamily="49" charset="0"/>
              </a:rPr>
              <a:t>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psum[index] = sum;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E0AE8-DBA7-5C05-32B6-42FE893E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3F3A1-F175-6122-6005-5F3D19DE6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do not have time to fully cover the following content</a:t>
            </a:r>
          </a:p>
          <a:p>
            <a:pPr lvl="1"/>
            <a:r>
              <a:rPr lang="en-US" dirty="0"/>
              <a:t>Take -346, -410, -418 …</a:t>
            </a:r>
          </a:p>
          <a:p>
            <a:pPr lvl="1"/>
            <a:endParaRPr lang="en-US" dirty="0"/>
          </a:p>
          <a:p>
            <a:r>
              <a:rPr lang="en-US" dirty="0"/>
              <a:t>Valuable to know as you start writing parallel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275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Speedup = 7.5 X</a:t>
            </a:r>
          </a:p>
          <a:p>
            <a:r>
              <a:rPr lang="en-US" dirty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572000" y="5326390"/>
            <a:ext cx="4410951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Beware the speedup metric!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Sharing memory can be expensive</a:t>
            </a:r>
          </a:p>
          <a:p>
            <a:pPr lvl="1"/>
            <a:r>
              <a:rPr lang="en-US" dirty="0"/>
              <a:t>Pay attention to true sharing</a:t>
            </a:r>
          </a:p>
          <a:p>
            <a:pPr lvl="1"/>
            <a:r>
              <a:rPr lang="en-US" dirty="0"/>
              <a:t>Pay attention to false sharing</a:t>
            </a:r>
          </a:p>
          <a:p>
            <a:r>
              <a:rPr lang="en-US" dirty="0"/>
              <a:t>Use registers whenever possible</a:t>
            </a:r>
          </a:p>
          <a:p>
            <a:pPr lvl="1"/>
            <a:r>
              <a:rPr lang="en-US" dirty="0"/>
              <a:t>(Remember </a:t>
            </a:r>
            <a:r>
              <a:rPr lang="en-US" dirty="0" err="1"/>
              <a:t>cachelab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local cache whenever possible</a:t>
            </a:r>
          </a:p>
          <a:p>
            <a:r>
              <a:rPr lang="en-US" dirty="0"/>
              <a:t>Deal with leftovers</a:t>
            </a:r>
          </a:p>
          <a:p>
            <a:r>
              <a:rPr lang="en-US" dirty="0"/>
              <a:t>When examining performance, compare to best possible sequential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259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Substantial Example: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 set of N random numbers</a:t>
            </a:r>
          </a:p>
          <a:p>
            <a:r>
              <a:rPr lang="en-US" dirty="0"/>
              <a:t>Multiple possible algorithms</a:t>
            </a:r>
          </a:p>
          <a:p>
            <a:pPr lvl="1"/>
            <a:r>
              <a:rPr lang="en-US" dirty="0"/>
              <a:t>Use parallel version of </a:t>
            </a:r>
            <a:r>
              <a:rPr lang="en-US" dirty="0" err="1"/>
              <a:t>quicksort</a:t>
            </a:r>
            <a:endParaRPr lang="en-US" dirty="0"/>
          </a:p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Choose “pivot” p from X</a:t>
            </a:r>
          </a:p>
          <a:p>
            <a:pPr lvl="1"/>
            <a:r>
              <a:rPr lang="en-US" dirty="0"/>
              <a:t>Rearrange X into</a:t>
            </a:r>
          </a:p>
          <a:p>
            <a:pPr lvl="2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1"/>
            <a:r>
              <a:rPr lang="en-US" dirty="0"/>
              <a:t>Recursively sort L to get 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Recursively sort 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L2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R2</a:t>
              </a:r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Code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nele</a:t>
            </a:r>
            <a:r>
              <a:rPr lang="en-US" dirty="0"/>
              <a:t> elements starting at base</a:t>
            </a:r>
          </a:p>
          <a:p>
            <a:pPr lvl="1"/>
            <a:r>
              <a:rPr lang="en-US" dirty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If N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err="1"/>
              <a:t>Nthresh</a:t>
            </a:r>
            <a:r>
              <a:rPr lang="en-US" dirty="0"/>
              <a:t>, do sequential </a:t>
            </a:r>
            <a:r>
              <a:rPr lang="en-US" dirty="0" err="1"/>
              <a:t>quicksort</a:t>
            </a:r>
            <a:endParaRPr lang="en-US" dirty="0"/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Choose “pivot” p from X</a:t>
            </a:r>
          </a:p>
          <a:p>
            <a:pPr lvl="2"/>
            <a:r>
              <a:rPr lang="en-US" dirty="0"/>
              <a:t>Rearrange X into</a:t>
            </a:r>
          </a:p>
          <a:p>
            <a:pPr lvl="3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3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Recursively spawn separate threads</a:t>
            </a:r>
          </a:p>
          <a:p>
            <a:pPr lvl="3"/>
            <a:r>
              <a:rPr lang="en-US" dirty="0"/>
              <a:t>Sort L to get L</a:t>
            </a:r>
            <a:r>
              <a:rPr lang="en-US" dirty="0">
                <a:sym typeface="Symbol"/>
              </a:rPr>
              <a:t></a:t>
            </a:r>
          </a:p>
          <a:p>
            <a:pPr lvl="3"/>
            <a:r>
              <a:rPr lang="en-US" dirty="0">
                <a:sym typeface="Symbol"/>
              </a:rPr>
              <a:t>Sort </a:t>
            </a:r>
            <a:r>
              <a:rPr lang="en-US" dirty="0"/>
              <a:t>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2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p2</a:t>
                </a: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L2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R2</a:t>
                </a:r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  <a:r>
                  <a:rPr lang="en-US" dirty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Structure: Sorting Tasks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/>
              <a:t>Task: Sort </a:t>
            </a:r>
            <a:r>
              <a:rPr lang="en-US" dirty="0" err="1"/>
              <a:t>subrange</a:t>
            </a:r>
            <a:r>
              <a:rPr lang="en-US" dirty="0"/>
              <a:t> of data</a:t>
            </a:r>
          </a:p>
          <a:p>
            <a:pPr lvl="1"/>
            <a:r>
              <a:rPr lang="en-US" dirty="0"/>
              <a:t>Specify as: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base</a:t>
            </a:r>
            <a:r>
              <a:rPr lang="en-US" dirty="0"/>
              <a:t>: Starting address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nele</a:t>
            </a:r>
            <a:r>
              <a:rPr lang="en-US" dirty="0"/>
              <a:t>: Number of elements in </a:t>
            </a:r>
            <a:r>
              <a:rPr lang="en-US" dirty="0" err="1"/>
              <a:t>subrange</a:t>
            </a:r>
            <a:endParaRPr lang="en-US" dirty="0"/>
          </a:p>
          <a:p>
            <a:r>
              <a:rPr lang="en-US" dirty="0"/>
              <a:t>Run as separate thread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Sort Task Operation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subrange</a:t>
            </a:r>
            <a:r>
              <a:rPr lang="en-US" dirty="0"/>
              <a:t> using serial quicksort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/>
              <a:t>Parallel Computing Hardware</a:t>
            </a:r>
          </a:p>
          <a:p>
            <a:pPr lvl="1"/>
            <a:r>
              <a:rPr lang="en-US" dirty="0" err="1"/>
              <a:t>Multicore</a:t>
            </a:r>
            <a:endParaRPr lang="en-US" dirty="0"/>
          </a:p>
          <a:p>
            <a:pPr lvl="2"/>
            <a:r>
              <a:rPr lang="en-US" dirty="0"/>
              <a:t>Multiple separate processors on single chip</a:t>
            </a:r>
          </a:p>
          <a:p>
            <a:pPr lvl="1"/>
            <a:r>
              <a:rPr lang="en-US" dirty="0"/>
              <a:t>Hyperthreading</a:t>
            </a:r>
          </a:p>
          <a:p>
            <a:pPr lvl="2"/>
            <a:r>
              <a:rPr lang="en-US" dirty="0"/>
              <a:t>Efficient execution of multiple threads on single core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Sort Task Operation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X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Partition </a:t>
            </a:r>
            <a:r>
              <a:rPr lang="en-US" sz="1800" dirty="0" err="1">
                <a:latin typeface="Calibri" pitchFamily="34" charset="0"/>
              </a:rPr>
              <a:t>Subrange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Spawn 2 tasks</a:t>
            </a: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Function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Sets up data structures</a:t>
            </a:r>
          </a:p>
          <a:p>
            <a:r>
              <a:rPr lang="en-US" dirty="0"/>
              <a:t>Calls recursive sort routine</a:t>
            </a:r>
          </a:p>
          <a:p>
            <a:r>
              <a:rPr lang="en-US" dirty="0"/>
              <a:t>Keeps joining threads until none left</a:t>
            </a:r>
          </a:p>
          <a:p>
            <a:r>
              <a:rPr lang="en-US" dirty="0"/>
              <a:t>Frees data structures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sort routine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Small partition: Sort serially</a:t>
            </a:r>
          </a:p>
          <a:p>
            <a:r>
              <a:rPr lang="en-US" dirty="0"/>
              <a:t>Large partition: Spawn new sort task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601165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 task thread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8518525" cy="1353359"/>
          </a:xfrm>
        </p:spPr>
        <p:txBody>
          <a:bodyPr/>
          <a:lstStyle/>
          <a:p>
            <a:r>
              <a:rPr lang="en-US" dirty="0"/>
              <a:t>Get task parameters</a:t>
            </a:r>
          </a:p>
          <a:p>
            <a:r>
              <a:rPr lang="en-US" dirty="0"/>
              <a:t>Perform partitioning step</a:t>
            </a:r>
          </a:p>
          <a:p>
            <a:r>
              <a:rPr lang="en-US" dirty="0"/>
              <a:t>Call recursive sort routine on each partition (if size of part &gt; 1)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Serial fraction: Fraction of input at which do serial sort</a:t>
            </a:r>
          </a:p>
          <a:p>
            <a:r>
              <a:rPr lang="en-US" dirty="0"/>
              <a:t>Sort 2</a:t>
            </a:r>
            <a:r>
              <a:rPr lang="en-US" baseline="30000" dirty="0"/>
              <a:t>27</a:t>
            </a:r>
            <a:r>
              <a:rPr lang="en-US" dirty="0"/>
              <a:t> (134,217,728) random values</a:t>
            </a:r>
          </a:p>
          <a:p>
            <a:r>
              <a:rPr lang="en-US" dirty="0"/>
              <a:t>Best speedup = 6.84X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Good performance over wide range of fraction values</a:t>
            </a:r>
          </a:p>
          <a:p>
            <a:pPr lvl="1"/>
            <a:r>
              <a:rPr lang="en-US" dirty="0"/>
              <a:t>F too small: Not enough parallelism</a:t>
            </a:r>
          </a:p>
          <a:p>
            <a:pPr lvl="1"/>
            <a:r>
              <a:rPr lang="en-US" dirty="0"/>
              <a:t>F too large: Thread overhead too high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(Travel Analogy)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/>
              <a:t>Flying jet non-stop from PIT -&gt; LHR:	7.5 Hours	1</a:t>
            </a:r>
          </a:p>
          <a:p>
            <a:r>
              <a:rPr lang="en-US" dirty="0"/>
              <a:t>Or, old fashioned SST way: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/>
              <a:t>Fly FTL </a:t>
            </a:r>
            <a:r>
              <a:rPr lang="en-US" dirty="0"/>
              <a:t>from JFK -&gt; LHR: .01 Hours		</a:t>
            </a:r>
            <a:r>
              <a:rPr lang="en-US" sz="2400" b="1" dirty="0"/>
              <a:t>1.51 Hours	~5x</a:t>
            </a:r>
            <a:endParaRPr lang="en-US" dirty="0"/>
          </a:p>
          <a:p>
            <a:endParaRPr lang="en-US" dirty="0"/>
          </a:p>
          <a:p>
            <a:r>
              <a:rPr lang="en-US" dirty="0"/>
              <a:t>Best possible speed up is 5X, even with FTL because have to get to New York.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14710773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p 	Fraction of total that can be sped up (0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/>
              <a:t>T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pT</a:t>
            </a:r>
            <a:r>
              <a:rPr lang="en-US" dirty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k = </a:t>
            </a:r>
            <a:r>
              <a:rPr lang="en-US" dirty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(Travel Analogy)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/>
              <a:t>Flying jet non-stop from PIT -&gt; LHR:	7.5 Hours	1</a:t>
            </a:r>
          </a:p>
          <a:p>
            <a:r>
              <a:rPr lang="en-US" dirty="0"/>
              <a:t>Or, old fashioned SST way: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FTL from JFK -&gt; LHR: .01 Hours		</a:t>
            </a:r>
            <a:r>
              <a:rPr lang="en-US" sz="2400" b="1" dirty="0"/>
              <a:t>1.51 Hours	~5x</a:t>
            </a:r>
            <a:endParaRPr lang="en-US" dirty="0"/>
          </a:p>
          <a:p>
            <a:endParaRPr lang="en-US" dirty="0"/>
          </a:p>
          <a:p>
            <a:r>
              <a:rPr lang="en-US" dirty="0"/>
              <a:t>Best possible speed up is 5X, even with FTL because have to get </a:t>
            </a:r>
            <a:r>
              <a:rPr lang="en-US"/>
              <a:t>to New </a:t>
            </a:r>
            <a:r>
              <a:rPr lang="en-US" dirty="0"/>
              <a:t>York.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T=7.5, p=6/7.5=.8, k=</a:t>
            </a:r>
            <a:r>
              <a:rPr lang="en-US" dirty="0">
                <a:sym typeface="Symbol"/>
              </a:rPr>
              <a:t>  	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en-US" dirty="0">
                <a:sym typeface="Symbol"/>
              </a:rPr>
              <a:t>  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(1-p)T=1.5	 max speed-up =5x 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42815433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</a:t>
            </a:r>
            <a:r>
              <a:rPr lang="en-US" baseline="-25000" dirty="0"/>
              <a:t>9</a:t>
            </a:r>
            <a:r>
              <a:rPr lang="en-US" dirty="0"/>
              <a:t> = 0.9 * 10/9 + 0.1 * 10 = 1.0 + 1.0 = 2.0      (a 5x speedup)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Maximum possible speedup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0.1 * 10.0 = 1.0       (a 10x speedup)</a:t>
            </a:r>
          </a:p>
          <a:p>
            <a:pPr lvl="2">
              <a:tabLst>
                <a:tab pos="1662113" algn="l"/>
              </a:tabLst>
            </a:pPr>
            <a:r>
              <a:rPr lang="en-US" dirty="0">
                <a:sym typeface="Symbol"/>
              </a:rPr>
              <a:t>With </a:t>
            </a:r>
            <a:r>
              <a:rPr lang="en-US" b="1" dirty="0">
                <a:sym typeface="Symbol"/>
              </a:rPr>
              <a:t>infinite</a:t>
            </a:r>
            <a:r>
              <a:rPr lang="en-US" dirty="0">
                <a:sym typeface="Symbol"/>
              </a:rPr>
              <a:t> parallel computing resources!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Limit speedup shows </a:t>
            </a:r>
            <a:r>
              <a:rPr lang="en-US" b="1" dirty="0">
                <a:sym typeface="Symbol"/>
              </a:rPr>
              <a:t>algorithmic</a:t>
            </a:r>
            <a:r>
              <a:rPr lang="en-US" dirty="0">
                <a:sym typeface="Symbol"/>
              </a:rPr>
              <a:t> limitation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Multicore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812882"/>
            <a:ext cx="8366125" cy="923924"/>
          </a:xfrm>
        </p:spPr>
        <p:txBody>
          <a:bodyPr/>
          <a:lstStyle/>
          <a:p>
            <a:r>
              <a:rPr lang="en-US" dirty="0"/>
              <a:t>Multiple processors operating with coherent view of memory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914400" y="12954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>
                  <a:latin typeface="+mn-lt"/>
                </a:rPr>
                <a:t>L1 </a:t>
              </a:r>
            </a:p>
            <a:p>
              <a:r>
                <a:rPr lang="en-US" sz="1400" dirty="0">
                  <a:latin typeface="+mn-lt"/>
                </a:rPr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66026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+mn-lt"/>
                </a:rPr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41111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Core n-1</a:t>
              </a:r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03711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+mn-lt"/>
                </a:rPr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L3 unified cache</a:t>
              </a:r>
            </a:p>
            <a:p>
              <a:r>
                <a:rPr lang="en-US" sz="1400">
                  <a:latin typeface="+mn-lt"/>
                </a:rPr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</p:grp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9787" y="391665"/>
            <a:ext cx="2564485" cy="178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905988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&amp; 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bottleneck</a:t>
            </a:r>
          </a:p>
          <a:p>
            <a:pPr lvl="1"/>
            <a:r>
              <a:rPr lang="en-US" dirty="0"/>
              <a:t>Top-level partition: No speedup</a:t>
            </a:r>
          </a:p>
          <a:p>
            <a:pPr lvl="1"/>
            <a:r>
              <a:rPr lang="en-US" dirty="0"/>
              <a:t>Second level: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2X speedup</a:t>
            </a:r>
          </a:p>
          <a:p>
            <a:pPr lvl="1"/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level: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</a:t>
            </a:r>
            <a:r>
              <a:rPr lang="en-US" baseline="30000" dirty="0"/>
              <a:t>k-1</a:t>
            </a:r>
            <a:r>
              <a:rPr lang="en-US" dirty="0"/>
              <a:t>X speedup</a:t>
            </a:r>
          </a:p>
          <a:p>
            <a:r>
              <a:rPr lang="en-US" dirty="0"/>
              <a:t>Implications</a:t>
            </a:r>
          </a:p>
          <a:p>
            <a:pPr lvl="1"/>
            <a:r>
              <a:rPr lang="en-US" dirty="0"/>
              <a:t>Good performance for small-scale parallelism</a:t>
            </a:r>
          </a:p>
          <a:p>
            <a:pPr lvl="1"/>
            <a:r>
              <a:rPr lang="en-US" dirty="0"/>
              <a:t>Would need to parallelize partitioning step to get large-scale parallelism</a:t>
            </a:r>
          </a:p>
          <a:p>
            <a:pPr lvl="2"/>
            <a:r>
              <a:rPr lang="en-US" dirty="0"/>
              <a:t>Parallel Sorting by Regular Sampling</a:t>
            </a:r>
          </a:p>
          <a:p>
            <a:pPr lvl="3"/>
            <a:r>
              <a:rPr lang="en-US" dirty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parallelization strategy</a:t>
            </a:r>
          </a:p>
          <a:p>
            <a:pPr lvl="1"/>
            <a:r>
              <a:rPr lang="en-US" dirty="0"/>
              <a:t>Partition into K independent parts</a:t>
            </a:r>
          </a:p>
          <a:p>
            <a:pPr lvl="1"/>
            <a:r>
              <a:rPr lang="en-US" dirty="0"/>
              <a:t>Divide-and-conquer</a:t>
            </a:r>
          </a:p>
          <a:p>
            <a:r>
              <a:rPr lang="en-US" dirty="0"/>
              <a:t>Inner loops must be synchronization free</a:t>
            </a:r>
          </a:p>
          <a:p>
            <a:pPr lvl="1"/>
            <a:r>
              <a:rPr lang="en-US" dirty="0"/>
              <a:t>Synchronization operations very expensive</a:t>
            </a:r>
          </a:p>
          <a:p>
            <a:r>
              <a:rPr lang="en-US" dirty="0"/>
              <a:t>Watch out for hardware artifacts</a:t>
            </a:r>
          </a:p>
          <a:p>
            <a:pPr lvl="1"/>
            <a:r>
              <a:rPr lang="en-US" dirty="0"/>
              <a:t>Need to understand processor &amp; memory structure</a:t>
            </a:r>
          </a:p>
          <a:p>
            <a:pPr lvl="1"/>
            <a:r>
              <a:rPr lang="en-US" dirty="0"/>
              <a:t>Sharing and false sharing of global data</a:t>
            </a:r>
          </a:p>
          <a:p>
            <a:r>
              <a:rPr lang="en-US" dirty="0"/>
              <a:t>Beware of Amdahl’s Law</a:t>
            </a:r>
          </a:p>
          <a:p>
            <a:pPr lvl="1"/>
            <a:r>
              <a:rPr lang="en-US" dirty="0"/>
              <a:t>Serial code can become bottleneck</a:t>
            </a:r>
          </a:p>
          <a:p>
            <a:r>
              <a:rPr lang="en-US" dirty="0"/>
              <a:t>You can do it!</a:t>
            </a:r>
          </a:p>
          <a:p>
            <a:pPr lvl="1"/>
            <a:r>
              <a:rPr lang="en-US" dirty="0"/>
              <a:t>Achieving modest levels of parallelism is not difficult</a:t>
            </a:r>
          </a:p>
          <a:p>
            <a:pPr lvl="1"/>
            <a:r>
              <a:rPr lang="en-US" dirty="0"/>
              <a:t>Set up experimental framework and test multiple strategies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5678"/>
            <a:ext cx="8839200" cy="762000"/>
          </a:xfrm>
        </p:spPr>
        <p:txBody>
          <a:bodyPr/>
          <a:lstStyle/>
          <a:p>
            <a:r>
              <a:rPr lang="en-US" sz="3200" dirty="0"/>
              <a:t>Out-of-Order Processor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86378"/>
            <a:ext cx="8518525" cy="1228724"/>
          </a:xfrm>
        </p:spPr>
        <p:txBody>
          <a:bodyPr/>
          <a:lstStyle/>
          <a:p>
            <a:r>
              <a:rPr lang="en-US" dirty="0"/>
              <a:t>Instruction control dynamically converts program into stream of operations</a:t>
            </a:r>
          </a:p>
          <a:p>
            <a:r>
              <a:rPr lang="en-US" dirty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86176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85876"/>
            <a:ext cx="51816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81276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Registers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66876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619377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4029076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524378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438276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2009776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809876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323433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85977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809877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</a:t>
            </a: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619376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2171652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Hyperthreading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18112"/>
            <a:ext cx="8366125" cy="1228724"/>
          </a:xfrm>
        </p:spPr>
        <p:txBody>
          <a:bodyPr/>
          <a:lstStyle/>
          <a:p>
            <a:r>
              <a:rPr lang="en-US" dirty="0"/>
              <a:t>Replicate instruction control to process K instruction streams</a:t>
            </a:r>
          </a:p>
          <a:p>
            <a:r>
              <a:rPr lang="en-US" dirty="0"/>
              <a:t>K copies of all registers</a:t>
            </a:r>
          </a:p>
          <a:p>
            <a:r>
              <a:rPr lang="en-US" dirty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47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Int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>
                  <a:latin typeface="+mn-lt"/>
                </a:rPr>
                <a:t>Arith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219200" y="1219200"/>
            <a:ext cx="5638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52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 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181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429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B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43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410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010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6629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200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001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4800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524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200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A</a:t>
            </a:r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2971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048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4419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181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A</a:t>
            </a:r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5324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5924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B</a:t>
            </a: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011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40784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Get data about machine from /</a:t>
            </a:r>
            <a:r>
              <a:rPr lang="en-US" sz="2600" dirty="0" err="1"/>
              <a:t>proc</a:t>
            </a:r>
            <a:r>
              <a:rPr lang="en-US" sz="2600" dirty="0"/>
              <a:t>/</a:t>
            </a:r>
            <a:r>
              <a:rPr lang="en-US" sz="2600" dirty="0" err="1"/>
              <a:t>cpuinfo</a:t>
            </a:r>
            <a:endParaRPr lang="en-US" sz="2600" dirty="0"/>
          </a:p>
          <a:p>
            <a:r>
              <a:rPr lang="en-US" sz="2600" dirty="0"/>
              <a:t>Shark Machines</a:t>
            </a:r>
          </a:p>
          <a:p>
            <a:pPr lvl="1"/>
            <a:r>
              <a:rPr lang="en-US" dirty="0"/>
              <a:t>Intel Xeon E5520 @ 2.27 GHz</a:t>
            </a:r>
          </a:p>
          <a:p>
            <a:pPr lvl="1"/>
            <a:r>
              <a:rPr lang="en-US" dirty="0"/>
              <a:t>Nehalem, ca. 2010</a:t>
            </a:r>
          </a:p>
          <a:p>
            <a:pPr lvl="1"/>
            <a:r>
              <a:rPr lang="en-US" dirty="0"/>
              <a:t>8 Cores</a:t>
            </a:r>
          </a:p>
          <a:p>
            <a:pPr lvl="1"/>
            <a:r>
              <a:rPr lang="en-US" dirty="0"/>
              <a:t>Each can do 2x </a:t>
            </a:r>
            <a:r>
              <a:rPr lang="en-US" dirty="0" err="1"/>
              <a:t>hyperthreading</a:t>
            </a:r>
            <a:endParaRPr lang="en-US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5283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27614</TotalTime>
  <Words>4465</Words>
  <Application>Microsoft Office PowerPoint</Application>
  <PresentationFormat>On-screen Show (4:3)</PresentationFormat>
  <Paragraphs>904</Paragraphs>
  <Slides>61</Slides>
  <Notes>6</Notes>
  <HiddenSlides>6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1" baseType="lpstr">
      <vt:lpstr>Arial</vt:lpstr>
      <vt:lpstr>Arial Narrow</vt:lpstr>
      <vt:lpstr>Calibri</vt:lpstr>
      <vt:lpstr>Courier New</vt:lpstr>
      <vt:lpstr>Noto Sans Symbols</vt:lpstr>
      <vt:lpstr>Symbol</vt:lpstr>
      <vt:lpstr>Times New Roman</vt:lpstr>
      <vt:lpstr>Wingdings</vt:lpstr>
      <vt:lpstr>Wingdings 2</vt:lpstr>
      <vt:lpstr>template2007</vt:lpstr>
      <vt:lpstr>Thread-Level Parallelism  15-213/15-503: Introduction to Computer Systems 26th Lecture, July 29, 2025</vt:lpstr>
      <vt:lpstr>Logistics</vt:lpstr>
      <vt:lpstr>Hours and FCEs</vt:lpstr>
      <vt:lpstr>Disclaimer</vt:lpstr>
      <vt:lpstr>Today</vt:lpstr>
      <vt:lpstr>Typical Multicore Processor</vt:lpstr>
      <vt:lpstr>Out-of-Order Processor Structure</vt:lpstr>
      <vt:lpstr>Hyperthreading Implementation</vt:lpstr>
      <vt:lpstr>Benchmark Machine</vt:lpstr>
      <vt:lpstr>Exploiting parallel execution</vt:lpstr>
      <vt:lpstr>Powerful, Parallel Computing Is</vt:lpstr>
      <vt:lpstr>Memory Coherence / Consistency</vt:lpstr>
      <vt:lpstr>Non-Coherent Cache Scenario</vt:lpstr>
      <vt:lpstr>Snoopy Caches</vt:lpstr>
      <vt:lpstr>Snoopy Caches</vt:lpstr>
      <vt:lpstr>Memory Consistency</vt:lpstr>
      <vt:lpstr>Memory Consistency</vt:lpstr>
      <vt:lpstr>Sequential Consistency Example</vt:lpstr>
      <vt:lpstr>Non-Coherent Cache Scenario</vt:lpstr>
      <vt:lpstr>Non-Sequentially Consistent Scenario</vt:lpstr>
      <vt:lpstr>Non-Sequentially Consistent Scenario</vt:lpstr>
      <vt:lpstr>Memory Models</vt:lpstr>
      <vt:lpstr>Today</vt:lpstr>
      <vt:lpstr>Summation Example</vt:lpstr>
      <vt:lpstr>Accumulating in Single Global Variable: Declarations</vt:lpstr>
      <vt:lpstr>Accumulating in Single Global Variable: Declarations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Lessons learned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Amdahl’s Law (Travel Analogy)</vt:lpstr>
      <vt:lpstr>Amdahl’s Law</vt:lpstr>
      <vt:lpstr>Amdahl’s Law (Travel Analogy)</vt:lpstr>
      <vt:lpstr>Amdahl’s Law Example</vt:lpstr>
      <vt:lpstr>Amdahl’s Law &amp; Parallel Quicksort</vt:lpstr>
      <vt:lpstr>Lessons Learned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905</cp:revision>
  <cp:lastPrinted>2013-11-26T18:14:22Z</cp:lastPrinted>
  <dcterms:created xsi:type="dcterms:W3CDTF">2012-11-29T15:32:24Z</dcterms:created>
  <dcterms:modified xsi:type="dcterms:W3CDTF">2025-07-29T16:26:19Z</dcterms:modified>
</cp:coreProperties>
</file>