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542" r:id="rId2"/>
    <p:sldId id="543" r:id="rId3"/>
    <p:sldId id="584" r:id="rId4"/>
    <p:sldId id="592" r:id="rId5"/>
    <p:sldId id="593" r:id="rId6"/>
    <p:sldId id="619" r:id="rId7"/>
    <p:sldId id="620" r:id="rId8"/>
    <p:sldId id="612" r:id="rId9"/>
    <p:sldId id="630" r:id="rId10"/>
    <p:sldId id="631" r:id="rId11"/>
    <p:sldId id="617" r:id="rId12"/>
    <p:sldId id="594" r:id="rId13"/>
    <p:sldId id="595" r:id="rId14"/>
    <p:sldId id="613" r:id="rId15"/>
    <p:sldId id="629" r:id="rId16"/>
    <p:sldId id="598" r:id="rId17"/>
    <p:sldId id="597" r:id="rId18"/>
    <p:sldId id="545" r:id="rId19"/>
    <p:sldId id="599" r:id="rId20"/>
    <p:sldId id="583" r:id="rId21"/>
    <p:sldId id="546" r:id="rId22"/>
    <p:sldId id="548" r:id="rId23"/>
    <p:sldId id="621" r:id="rId24"/>
    <p:sldId id="547" r:id="rId25"/>
    <p:sldId id="600" r:id="rId26"/>
    <p:sldId id="550" r:id="rId27"/>
    <p:sldId id="602" r:id="rId28"/>
    <p:sldId id="601" r:id="rId29"/>
    <p:sldId id="604" r:id="rId30"/>
    <p:sldId id="605" r:id="rId31"/>
    <p:sldId id="603" r:id="rId32"/>
    <p:sldId id="551" r:id="rId33"/>
    <p:sldId id="567" r:id="rId34"/>
    <p:sldId id="552" r:id="rId35"/>
    <p:sldId id="553" r:id="rId36"/>
    <p:sldId id="554" r:id="rId37"/>
    <p:sldId id="589" r:id="rId38"/>
    <p:sldId id="590" r:id="rId39"/>
    <p:sldId id="591" r:id="rId40"/>
    <p:sldId id="632" r:id="rId41"/>
    <p:sldId id="555" r:id="rId42"/>
    <p:sldId id="556" r:id="rId43"/>
    <p:sldId id="557" r:id="rId44"/>
    <p:sldId id="558" r:id="rId45"/>
    <p:sldId id="559" r:id="rId46"/>
    <p:sldId id="569" r:id="rId47"/>
    <p:sldId id="560" r:id="rId48"/>
    <p:sldId id="561" r:id="rId49"/>
    <p:sldId id="618" r:id="rId50"/>
    <p:sldId id="562" r:id="rId51"/>
    <p:sldId id="563" r:id="rId52"/>
    <p:sldId id="564" r:id="rId53"/>
    <p:sldId id="627" r:id="rId54"/>
    <p:sldId id="565" r:id="rId55"/>
    <p:sldId id="574" r:id="rId56"/>
    <p:sldId id="570" r:id="rId57"/>
    <p:sldId id="572" r:id="rId58"/>
    <p:sldId id="608" r:id="rId59"/>
    <p:sldId id="622" r:id="rId60"/>
    <p:sldId id="623" r:id="rId61"/>
    <p:sldId id="624" r:id="rId62"/>
    <p:sldId id="625" r:id="rId63"/>
    <p:sldId id="626" r:id="rId64"/>
    <p:sldId id="609" r:id="rId65"/>
    <p:sldId id="610" r:id="rId66"/>
    <p:sldId id="615" r:id="rId67"/>
    <p:sldId id="573" r:id="rId68"/>
    <p:sldId id="579" r:id="rId69"/>
  </p:sldIdLst>
  <p:sldSz cx="9144000" cy="6858000" type="screen4x3"/>
  <p:notesSz cx="7302500" cy="9586913"/>
  <p:custDataLst>
    <p:tags r:id="rId7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EAEAFA"/>
    <a:srgbClr val="D5F1CF"/>
    <a:srgbClr val="F1C7C7"/>
    <a:srgbClr val="B3B3B3"/>
    <a:srgbClr val="E6E6E6"/>
    <a:srgbClr val="990000"/>
    <a:srgbClr val="D09E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86345" autoAdjust="0"/>
  </p:normalViewPr>
  <p:slideViewPr>
    <p:cSldViewPr snapToObjects="1">
      <p:cViewPr varScale="1">
        <p:scale>
          <a:sx n="76" d="100"/>
          <a:sy n="76" d="100"/>
        </p:scale>
        <p:origin x="115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622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09870080"/>
        <c:axId val="109896448"/>
      </c:barChart>
      <c:catAx>
        <c:axId val="109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96448"/>
        <c:crosses val="autoZero"/>
        <c:auto val="1"/>
        <c:lblAlgn val="ctr"/>
        <c:lblOffset val="100"/>
        <c:noMultiLvlLbl val="0"/>
      </c:catAx>
      <c:valAx>
        <c:axId val="109896448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870080"/>
        <c:crosses val="autoZero"/>
        <c:crossBetween val="between"/>
        <c:majorUnit val="1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7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7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7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7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6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1</c:v>
                </c:pt>
                <c:pt idx="79">
                  <c:v>6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12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7</c:v>
                </c:pt>
                <c:pt idx="98">
                  <c:v>0</c:v>
                </c:pt>
                <c:pt idx="9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182784"/>
        <c:axId val="110184320"/>
      </c:barChart>
      <c:catAx>
        <c:axId val="1101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84320"/>
        <c:crosses val="autoZero"/>
        <c:auto val="1"/>
        <c:lblAlgn val="ctr"/>
        <c:lblOffset val="100"/>
        <c:noMultiLvlLbl val="0"/>
      </c:catAx>
      <c:valAx>
        <c:axId val="11018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82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2</c:v>
                </c:pt>
                <c:pt idx="86">
                  <c:v>0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224896"/>
        <c:axId val="110226432"/>
      </c:barChart>
      <c:catAx>
        <c:axId val="1102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226432"/>
        <c:crosses val="autoZero"/>
        <c:auto val="1"/>
        <c:lblAlgn val="ctr"/>
        <c:lblOffset val="100"/>
        <c:noMultiLvlLbl val="0"/>
      </c:catAx>
      <c:valAx>
        <c:axId val="110226432"/>
        <c:scaling>
          <c:orientation val="minMax"/>
          <c:max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24896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5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 How do you handle receiving requests?</a:t>
            </a:r>
            <a:r>
              <a:rPr lang="en-US" baseline="0" dirty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46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0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50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23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052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957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592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9616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3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0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7415/quizzes/143241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/>
              <a:t>Concurrent Programming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15-213/15-503: Introduction to Computer Systems</a:t>
            </a:r>
            <a:br>
              <a:rPr lang="en-US" sz="2000" b="0" dirty="0"/>
            </a:br>
            <a:r>
              <a:rPr lang="en-US" sz="2000" b="0" dirty="0"/>
              <a:t>23</a:t>
            </a:r>
            <a:r>
              <a:rPr lang="en-US" sz="2000" b="0" baseline="30000" dirty="0"/>
              <a:t>rd</a:t>
            </a:r>
            <a:r>
              <a:rPr lang="en-US" sz="2000" b="0" dirty="0"/>
              <a:t> Lecture, July 22,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ABCD11-B889-D23B-68DC-4B9D0237800B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9600" y="3365942"/>
            <a:ext cx="8142246" cy="3046988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#0  0x00007ffff7b197fc in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lll_lock_wait_private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#1  0x00007ffff7a5b00e in _L_lock_1177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#2  0x00007ffff7a557f4 in 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IO_vfprintf_internal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#3  0x00007ffff7a604e9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format="Child %d exited with status %04x\n")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#4  0x0000000000400678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#5  &lt;signal handler called&gt;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#6  0x00007ffff7a5583f in 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IO_vfprintf_internal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#7  0x00007ffff7a604e9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format="Child #%d=%d started\n")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#8  0x00000000004006d2 in main ()</a:t>
            </a:r>
          </a:p>
        </p:txBody>
      </p:sp>
    </p:spTree>
    <p:extLst>
      <p:ext uri="{BB962C8B-B14F-4D97-AF65-F5344CB8AC3E}">
        <p14:creationId xmlns:p14="http://schemas.microsoft.com/office/powerpoint/2010/main" val="2310220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</a:t>
            </a:r>
            <a:r>
              <a:rPr lang="en-US" dirty="0" err="1"/>
              <a:t>Printf</a:t>
            </a:r>
            <a:r>
              <a:rPr lang="en-US" dirty="0"/>
              <a:t> require 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A6E2-FDAC-5749-9980-CCF2E968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err="1"/>
              <a:t>Printf</a:t>
            </a:r>
            <a:r>
              <a:rPr lang="en-US" dirty="0"/>
              <a:t> (and </a:t>
            </a:r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sprintf</a:t>
            </a:r>
            <a:r>
              <a:rPr lang="en-US" dirty="0"/>
              <a:t>) implement </a:t>
            </a:r>
            <a:r>
              <a:rPr lang="en-US" i="1" dirty="0"/>
              <a:t>buffered</a:t>
            </a:r>
            <a:r>
              <a:rPr lang="en-US" dirty="0"/>
              <a:t>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Require locks to access the shared buffers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9EB182A-7787-7B4D-81B3-08A9AC99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32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283DB2D5-AB9A-6E44-95F8-FE7879CCD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6332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D543DC17-9DE8-A94B-A53C-C722AD8B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332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927157B-723D-6F4C-9802-95F2906F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6332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30D3803C-CED5-EC47-98A5-CFB012ABD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6332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12" name="Arc 21">
            <a:extLst>
              <a:ext uri="{FF2B5EF4-FFF2-40B4-BE49-F238E27FC236}">
                <a16:creationId xmlns:a16="http://schemas.microsoft.com/office/drawing/2014/main" id="{B51EDF88-B21C-734C-89B2-55731382D314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854910" y="30882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6A8B75EB-88C2-104A-B9C0-C5CA5A42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010" y="33952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81A50B9C-8164-194C-B2A2-B442FE821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92186A69-1516-4148-B4E6-AD77F40B3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Line 25">
            <a:extLst>
              <a:ext uri="{FF2B5EF4-FFF2-40B4-BE49-F238E27FC236}">
                <a16:creationId xmlns:a16="http://schemas.microsoft.com/office/drawing/2014/main" id="{4DEC5844-662E-9347-A6A0-FCB128C37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3622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6D7FDA4C-1E17-DD42-9C42-15DDC4DC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098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3262121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0" y="1362075"/>
            <a:ext cx="3111500" cy="4972050"/>
          </a:xfrm>
        </p:spPr>
        <p:txBody>
          <a:bodyPr/>
          <a:lstStyle/>
          <a:p>
            <a:r>
              <a:rPr lang="en-US" dirty="0"/>
              <a:t>Yellow must yield to green</a:t>
            </a:r>
          </a:p>
          <a:p>
            <a:r>
              <a:rPr lang="en-US" dirty="0"/>
              <a:t>Continuous stream of green cars</a:t>
            </a:r>
          </a:p>
          <a:p>
            <a:r>
              <a:rPr lang="en-US" dirty="0"/>
              <a:t>Overall system makes progress, but some individuals wait indefinitely</a:t>
            </a:r>
          </a:p>
        </p:txBody>
      </p:sp>
      <p:pic>
        <p:nvPicPr>
          <p:cNvPr id="1026" name="Picture 2" descr="raffic example of star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019675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77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r>
              <a:rPr lang="en-US" sz="2600" dirty="0"/>
              <a:t>Many aspects of concurrent programming are beyond the scope of our course..</a:t>
            </a:r>
          </a:p>
          <a:p>
            <a:pPr lvl="1"/>
            <a:r>
              <a:rPr lang="en-US" sz="2200" dirty="0"/>
              <a:t>but, not all </a:t>
            </a:r>
            <a:r>
              <a:rPr lang="en-US" sz="2200" dirty="0">
                <a:sym typeface="Wingdings"/>
              </a:rPr>
              <a:t></a:t>
            </a:r>
          </a:p>
          <a:p>
            <a:pPr lvl="1"/>
            <a:r>
              <a:rPr lang="en-US" sz="2200" dirty="0">
                <a:sym typeface="Wingdings"/>
              </a:rPr>
              <a:t>We’ll cover some of these aspects in the next few lectures. 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60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it can be useful and sometimes necessary!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33930" y="3429000"/>
            <a:ext cx="4533870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more and more </a:t>
            </a:r>
            <a:r>
              <a:rPr lang="en-US" sz="3200" dirty="0">
                <a:latin typeface="Calibri" pitchFamily="34" charset="0"/>
              </a:rPr>
              <a:t>necessary!</a:t>
            </a:r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Reminder: Iterative Echo Server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 human mind tends to be sequential</a:t>
            </a:r>
          </a:p>
          <a:p>
            <a:endParaRPr lang="en-US" sz="2600" dirty="0"/>
          </a:p>
          <a:p>
            <a:r>
              <a:rPr lang="en-US" sz="2600" dirty="0"/>
              <a:t>The notion of time is often misleading</a:t>
            </a:r>
          </a:p>
          <a:p>
            <a:endParaRPr lang="en-US" sz="2600" dirty="0"/>
          </a:p>
          <a:p>
            <a:r>
              <a:rPr lang="en-US" sz="2600" dirty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Second Client Block?</a:t>
            </a:r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/>
              <a:t>Second client attempts to connect to iterative server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Call to connect returns</a:t>
            </a:r>
          </a:p>
          <a:p>
            <a:pPr lvl="1"/>
            <a:r>
              <a:rPr lang="en-US" sz="2000" dirty="0"/>
              <a:t>Even though connection not yet accepted</a:t>
            </a:r>
          </a:p>
          <a:p>
            <a:pPr lvl="1"/>
            <a:r>
              <a:rPr lang="en-US" sz="2000" dirty="0"/>
              <a:t>Server side TCP manager queues request</a:t>
            </a:r>
          </a:p>
          <a:p>
            <a:pPr lvl="1"/>
            <a:r>
              <a:rPr lang="en-US" sz="2000" dirty="0"/>
              <a:t>Feature known as “TCP listen backlog”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rio_writen</a:t>
            </a:r>
            <a:r>
              <a:rPr lang="en-US" sz="2400" dirty="0"/>
              <a:t> returns</a:t>
            </a:r>
          </a:p>
          <a:p>
            <a:pPr lvl="1"/>
            <a:r>
              <a:rPr lang="en-US" sz="2000" dirty="0"/>
              <a:t>Server side TCP manager buffers input data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rio_readlineb</a:t>
            </a:r>
            <a:r>
              <a:rPr lang="en-US" sz="2400" dirty="0"/>
              <a:t> blocks</a:t>
            </a:r>
          </a:p>
          <a:p>
            <a:pPr lvl="1"/>
            <a:r>
              <a:rPr lang="en-US" sz="2000" dirty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read 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from server</a:t>
            </a: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</a:t>
            </a:r>
            <a:r>
              <a:rPr lang="en-US" sz="2200" dirty="0">
                <a:solidFill>
                  <a:srgbClr val="FF0000"/>
                </a:solidFill>
              </a:rPr>
              <a:t>private</a:t>
            </a:r>
            <a:r>
              <a:rPr lang="en-US" sz="2200" dirty="0"/>
              <a:t>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</a:t>
            </a:r>
            <a:r>
              <a:rPr lang="en-US" sz="2200" dirty="0">
                <a:solidFill>
                  <a:srgbClr val="FF0000"/>
                </a:solidFill>
              </a:rPr>
              <a:t>same</a:t>
            </a:r>
            <a:r>
              <a:rPr lang="en-US" sz="2200" dirty="0"/>
              <a:t>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  <p:extLst>
      <p:ext uri="{BB962C8B-B14F-4D97-AF65-F5344CB8AC3E}">
        <p14:creationId xmlns:p14="http://schemas.microsoft.com/office/powerpoint/2010/main" val="3618312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echo(connfd);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Iterative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/>
              <a:t>Accept a connection request</a:t>
            </a:r>
          </a:p>
          <a:p>
            <a:pPr marL="165100" lvl="1" indent="-165100"/>
            <a:r>
              <a:rPr lang="en-US" sz="2400" b="0" kern="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 Echo Server</a:t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 </a:t>
            </a:r>
          </a:p>
          <a:p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/>
              <a:t>Concurrent 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 </a:t>
            </a:r>
            <a:r>
              <a:rPr lang="en-US" sz="20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Forks child to handle client.  Connection 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Process-based Server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child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/>
              <a:t>Both parent &amp; child 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b="1" dirty="0" err="1">
                <a:latin typeface="Courier New"/>
                <a:cs typeface="Courier New"/>
              </a:rPr>
              <a:t>connfd</a:t>
            </a:r>
            <a:endParaRPr lang="en-US" sz="2200" b="1" dirty="0">
              <a:latin typeface="Courier New"/>
              <a:cs typeface="Courier New"/>
            </a:endParaRPr>
          </a:p>
          <a:p>
            <a:pPr lvl="2"/>
            <a:r>
              <a:rPr lang="en-US" sz="2200" dirty="0"/>
              <a:t>Child should close </a:t>
            </a:r>
            <a:r>
              <a:rPr lang="en-US" sz="2200" b="1" dirty="0" err="1">
                <a:latin typeface="Courier New"/>
                <a:cs typeface="Courier New"/>
              </a:rPr>
              <a:t>listenfd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/>
              <a:t>Issues with Process-based Servers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Parent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count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2</a:t>
            </a:r>
            <a:endParaRPr lang="en-US" sz="2200" b="1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0</a:t>
            </a:r>
            <a:endParaRPr lang="en-US" sz="2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Process-based Servers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Nontrivial to share data between 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(This example too simple to demonstrate)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/>
              <a:t>Approach #2: Event-based Servers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/>
              <a:t>Server maintains set of active connections</a:t>
            </a:r>
          </a:p>
          <a:p>
            <a:pPr lvl="1"/>
            <a:r>
              <a:rPr lang="en-US" dirty="0"/>
              <a:t>Array of </a:t>
            </a:r>
            <a:r>
              <a:rPr lang="en-US" dirty="0" err="1"/>
              <a:t>connfd’s</a:t>
            </a:r>
            <a:endParaRPr lang="en-US" dirty="0"/>
          </a:p>
          <a:p>
            <a:r>
              <a:rPr lang="en-US" dirty="0"/>
              <a:t>Repeat:</a:t>
            </a:r>
          </a:p>
          <a:p>
            <a:pPr lvl="1"/>
            <a:r>
              <a:rPr lang="en-US" dirty="0"/>
              <a:t>Determine which descriptors (</a:t>
            </a:r>
            <a:r>
              <a:rPr lang="en-US" b="1" dirty="0" err="1">
                <a:latin typeface="Courier New"/>
                <a:cs typeface="Courier New"/>
              </a:rPr>
              <a:t>connfd</a:t>
            </a:r>
            <a:r>
              <a:rPr lang="en-US" dirty="0" err="1"/>
              <a:t>’s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listenfd</a:t>
            </a:r>
            <a:r>
              <a:rPr lang="en-US" dirty="0"/>
              <a:t>) have pending inputs</a:t>
            </a:r>
          </a:p>
          <a:p>
            <a:pPr lvl="2"/>
            <a:r>
              <a:rPr lang="en-US" dirty="0"/>
              <a:t>e.g., using </a:t>
            </a:r>
            <a:r>
              <a:rPr lang="en-US" b="1" dirty="0">
                <a:latin typeface="Courier New"/>
                <a:cs typeface="Courier New"/>
              </a:rPr>
              <a:t>select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arrival of pending input is an </a:t>
            </a:r>
            <a:r>
              <a:rPr lang="en-US" i="1" dirty="0"/>
              <a:t>event</a:t>
            </a:r>
          </a:p>
          <a:p>
            <a:pPr lvl="1"/>
            <a:r>
              <a:rPr lang="en-US" dirty="0"/>
              <a:t>If  </a:t>
            </a:r>
            <a:r>
              <a:rPr lang="en-US" dirty="0" err="1"/>
              <a:t>listenfd</a:t>
            </a:r>
            <a:r>
              <a:rPr lang="en-US" dirty="0"/>
              <a:t> has input, then </a:t>
            </a:r>
            <a:r>
              <a:rPr lang="en-US" b="1" dirty="0">
                <a:latin typeface="Courier New"/>
                <a:cs typeface="Courier New"/>
              </a:rPr>
              <a:t>accept</a:t>
            </a:r>
            <a:r>
              <a:rPr lang="en-US" dirty="0"/>
              <a:t> connection</a:t>
            </a:r>
          </a:p>
          <a:p>
            <a:pPr lvl="2"/>
            <a:r>
              <a:rPr lang="en-US" dirty="0"/>
              <a:t>and add new </a:t>
            </a:r>
            <a:r>
              <a:rPr lang="en-US" dirty="0" err="1"/>
              <a:t>connfd</a:t>
            </a:r>
            <a:r>
              <a:rPr lang="en-US" dirty="0"/>
              <a:t> to array</a:t>
            </a:r>
          </a:p>
          <a:p>
            <a:pPr lvl="1"/>
            <a:r>
              <a:rPr lang="en-US" dirty="0"/>
              <a:t>Service all </a:t>
            </a:r>
            <a:r>
              <a:rPr lang="en-US" dirty="0" err="1"/>
              <a:t>connfd’s</a:t>
            </a:r>
            <a:r>
              <a:rPr lang="en-US" dirty="0"/>
              <a:t> with pending inputs</a:t>
            </a:r>
          </a:p>
          <a:p>
            <a:endParaRPr lang="en-US" dirty="0"/>
          </a:p>
          <a:p>
            <a:r>
              <a:rPr lang="en-US" dirty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Multiplexed Event Processing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Anything</a:t>
            </a:r>
          </a:p>
          <a:p>
            <a:r>
              <a:rPr lang="en-US" sz="2800" dirty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Event-based Servers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 of choice for high-performance Web servers and search engines. e.g.,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/>
          </a:p>
          <a:p>
            <a:pPr marL="347663" indent="-347663"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Black"/>
              </a:rPr>
              <a:t>– </a:t>
            </a:r>
            <a:r>
              <a:rPr lang="en-US" dirty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</a:t>
            </a:r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779" y="1143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Google Shape;925;p39">
            <a:extLst>
              <a:ext uri="{FF2B5EF4-FFF2-40B4-BE49-F238E27FC236}">
                <a16:creationId xmlns:a16="http://schemas.microsoft.com/office/drawing/2014/main" id="{ED52E58C-8945-FA65-34E1-EF90617751A2}"/>
              </a:ext>
            </a:extLst>
          </p:cNvPr>
          <p:cNvSpPr/>
          <p:nvPr/>
        </p:nvSpPr>
        <p:spPr>
          <a:xfrm>
            <a:off x="330100" y="3717603"/>
            <a:ext cx="4636414" cy="295197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Global shared variable */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volatile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 err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600" b="1" dirty="0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Counter */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thread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 dirty="0" err="1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vargp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                 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 err="1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 dirty="0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niters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*((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*)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vargp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 </a:t>
            </a:r>
            <a:endParaRPr lang="en-US" dirty="0"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9D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&lt; niters;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++;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9D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0F7574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AC1A8-37D6-96D5-EE7D-9F3FF3C15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F7EA-28B0-4E0F-9E12-EC4FECA58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https://canvas.cmu.edu/courses/47415/quizzes/143241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069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#3: Thread-based Servers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(process-based)</a:t>
            </a:r>
          </a:p>
          <a:p>
            <a:pPr lvl="1"/>
            <a:r>
              <a:rPr lang="en-US" dirty="0"/>
              <a:t>	…</a:t>
            </a:r>
            <a:r>
              <a:rPr lang="en-US" sz="2200" dirty="0"/>
              <a:t>but using threads instead of processes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25767E-17 L -3.05556E-6 0.1923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3.88889E-6 1.1111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2504985"/>
            <a:ext cx="2591446" cy="4200615"/>
            <a:chOff x="3200400" y="2504985"/>
            <a:chExt cx="2591446" cy="4200615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38242" y="2504985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456138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C 0.04688 -0.06458 0.06337 -0.07454 0.09584 -0.09931 C 0.1257 -0.12222 0.14427 -0.12546 0.16962 -0.1287 C 0.19479 -0.13194 0.2283 -0.12523 0.2474 -0.11829 L 0.33629 -0.0868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803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6" y="-64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C 0.02205 -0.03218 0.05521 -0.08218 0.09879 -0.10764 C 0.14219 -0.13311 0.20382 -0.15232 0.26129 -0.15348 C 0.31858 -0.1544 0.37292 -0.15371 0.43768 -0.15533 C 0.50104 -0.15533 0.60938 -0.16366 0.63177 -0.1338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803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80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52" grpId="0" animBg="1"/>
      <p:bldP spid="80385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Threads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are </a:t>
            </a:r>
            <a:r>
              <a:rPr lang="en-US" sz="2600" i="1" dirty="0"/>
              <a:t>concurrent</a:t>
            </a:r>
            <a:r>
              <a:rPr lang="en-US" sz="2600" dirty="0"/>
              <a:t> if their flows 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 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Core Processor</a:t>
            </a:r>
          </a:p>
          <a:p>
            <a:pPr lvl="1"/>
            <a:r>
              <a:rPr lang="en-US" dirty="0"/>
              <a:t>Simulate parallelism by time slicing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Multi-Core Processor</a:t>
            </a:r>
          </a:p>
          <a:p>
            <a:pPr lvl="1"/>
            <a:r>
              <a:rPr lang="en-US" dirty="0"/>
              <a:t>Can have true parallelism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others (possibly on different cores)</a:t>
            </a:r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all code and data (except local stacks)</a:t>
            </a:r>
          </a:p>
          <a:p>
            <a:pPr lvl="2"/>
            <a:r>
              <a:rPr lang="en-US" dirty="0"/>
              <a:t>Processes 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twice as expensive as thread control</a:t>
            </a:r>
          </a:p>
          <a:p>
            <a:pPr lvl="2"/>
            <a:r>
              <a:rPr lang="en-US" dirty="0"/>
              <a:t>Linux 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vs. Signals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Signal handler shares state with regular program</a:t>
            </a:r>
          </a:p>
          <a:p>
            <a:pPr lvl="1"/>
            <a:r>
              <a:rPr lang="en-US" sz="2200" dirty="0"/>
              <a:t>Including stack</a:t>
            </a:r>
          </a:p>
          <a:p>
            <a:r>
              <a:rPr lang="en-US" sz="2600" dirty="0"/>
              <a:t>Signal handler interrupts normal program execution</a:t>
            </a:r>
          </a:p>
          <a:p>
            <a:pPr lvl="1"/>
            <a:r>
              <a:rPr lang="en-US" dirty="0"/>
              <a:t>Unexpected procedure call</a:t>
            </a:r>
          </a:p>
          <a:p>
            <a:pPr lvl="1"/>
            <a:r>
              <a:rPr lang="en-US" dirty="0"/>
              <a:t>Returns to regular execution stream</a:t>
            </a:r>
          </a:p>
          <a:p>
            <a:pPr lvl="1"/>
            <a:r>
              <a:rPr lang="en-US" i="1" dirty="0"/>
              <a:t>Not </a:t>
            </a:r>
            <a:r>
              <a:rPr lang="en-US" dirty="0"/>
              <a:t>a peer</a:t>
            </a:r>
          </a:p>
          <a:p>
            <a:r>
              <a:rPr lang="en-US" dirty="0"/>
              <a:t>Limited forms of synchronization</a:t>
            </a:r>
          </a:p>
          <a:p>
            <a:pPr lvl="1"/>
            <a:r>
              <a:rPr lang="en-US" dirty="0"/>
              <a:t>Main program can block / unblock signals</a:t>
            </a:r>
          </a:p>
          <a:p>
            <a:pPr lvl="1"/>
            <a:r>
              <a:rPr lang="en-US" dirty="0"/>
              <a:t>Main program can pause for signal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91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FB742DD-201D-4425-A11C-00F242DCC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237746"/>
              </p:ext>
            </p:extLst>
          </p:nvPr>
        </p:nvGraphicFramePr>
        <p:xfrm>
          <a:off x="1133475" y="1905000"/>
          <a:ext cx="6457950" cy="4450080"/>
        </p:xfrm>
        <a:graphic>
          <a:graphicData uri="http://schemas.openxmlformats.org/drawingml/2006/table">
            <a:tbl>
              <a:tblPr firstRow="1">
                <a:tableStyleId>{D27102A9-8310-4765-A935-A1911B00CA55}</a:tableStyleId>
              </a:tblPr>
              <a:tblGrid>
                <a:gridCol w="3228975">
                  <a:extLst>
                    <a:ext uri="{9D8B030D-6E8A-4147-A177-3AD203B41FA5}">
                      <a16:colId xmlns:a16="http://schemas.microsoft.com/office/drawing/2014/main" val="3226273748"/>
                    </a:ext>
                  </a:extLst>
                </a:gridCol>
                <a:gridCol w="3228975">
                  <a:extLst>
                    <a:ext uri="{9D8B030D-6E8A-4147-A177-3AD203B41FA5}">
                      <a16:colId xmlns:a16="http://schemas.microsoft.com/office/drawing/2014/main" val="1313714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Thread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 API analogue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588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Creating and reaping…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603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pthread_create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28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pthread_join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waitpid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1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Determining your ID…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303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pthread_self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getpid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40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Terminating execution…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7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pthread_exit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15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</a:t>
                      </a:r>
                      <a:r>
                        <a:rPr lang="en-US" dirty="0"/>
                        <a:t> from thread proc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</a:t>
                      </a:r>
                      <a:r>
                        <a:rPr lang="en-US" dirty="0"/>
                        <a:t> from 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6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Synchronizing operations…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61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pthread_mutex_lock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[no exact analogue]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03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pthread_mutex_unlock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358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                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Return 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Threaded 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807123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Or, …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609599" y="3364210"/>
            <a:ext cx="283157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doesn’t need to wait for 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00" y="5111799"/>
            <a:ext cx="35052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And many </a:t>
            </a:r>
            <a:r>
              <a:rPr lang="en-US" sz="2800" dirty="0" err="1">
                <a:latin typeface="Calibri" pitchFamily="34" charset="0"/>
              </a:rPr>
              <a:t>many</a:t>
            </a:r>
            <a:r>
              <a:rPr lang="en-US" sz="2800" dirty="0">
                <a:latin typeface="Calibri" pitchFamily="34" charset="0"/>
              </a:rPr>
              <a:t> more possible ways for this code to execute.</a:t>
            </a:r>
          </a:p>
        </p:txBody>
      </p:sp>
    </p:spTree>
    <p:extLst>
      <p:ext uri="{BB962C8B-B14F-4D97-AF65-F5344CB8AC3E}">
        <p14:creationId xmlns:p14="http://schemas.microsoft.com/office/powerpoint/2010/main" val="38675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  <p:bldP spid="2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/>
              <a:t>Spawn new thread for each client</a:t>
            </a:r>
          </a:p>
          <a:p>
            <a:pPr lvl="1"/>
            <a:r>
              <a:rPr lang="en-US" b="0" kern="0" dirty="0"/>
              <a:t>Pass it copy of connection file descriptor</a:t>
            </a:r>
          </a:p>
          <a:p>
            <a:pPr lvl="1"/>
            <a:r>
              <a:rPr lang="en-US" b="0" kern="0" dirty="0"/>
              <a:t>Note use of </a:t>
            </a:r>
            <a:r>
              <a:rPr lang="en-US" kern="0" dirty="0" err="1">
                <a:latin typeface="Courier New"/>
                <a:cs typeface="Courier New"/>
              </a:rPr>
              <a:t>Malloc</a:t>
            </a:r>
            <a:r>
              <a:rPr lang="en-US" kern="0" dirty="0">
                <a:latin typeface="Courier New"/>
                <a:cs typeface="Courier New"/>
              </a:rPr>
              <a:t>()</a:t>
            </a:r>
            <a:r>
              <a:rPr lang="en-US" b="0" kern="0" dirty="0"/>
              <a:t>! 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mode.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 automatically (by kernel) when 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endParaRPr lang="en-US" sz="2600" dirty="0">
              <a:latin typeface="+mn-lt"/>
              <a:cs typeface="Courier New"/>
            </a:endParaRPr>
          </a:p>
          <a:p>
            <a:pPr lvl="1"/>
            <a:r>
              <a:rPr lang="en-US" sz="2600" dirty="0">
                <a:latin typeface="+mn-lt"/>
                <a:cs typeface="Courier New"/>
              </a:rPr>
              <a:t>Close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r>
              <a:rPr lang="en-US" sz="2600" dirty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Thread-based Server 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individual peer thread</a:t>
            </a:r>
          </a:p>
          <a:p>
            <a:pPr lvl="1"/>
            <a:r>
              <a:rPr lang="en-US" sz="2600" dirty="0"/>
              <a:t>Threads share all process state except TID</a:t>
            </a:r>
          </a:p>
          <a:p>
            <a:pPr lvl="1"/>
            <a:r>
              <a:rPr lang="en-US" sz="2600" dirty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 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/>
              <a:t>detached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pthread_detach(pthread_self</a:t>
            </a:r>
            <a:r>
              <a:rPr lang="en-US" b="1" dirty="0">
                <a:latin typeface="Courier New" pitchFamily="49" charset="0"/>
              </a:rPr>
              <a:t>())</a:t>
            </a:r>
            <a:r>
              <a:rPr lang="en-US" b="1" dirty="0"/>
              <a:t> </a:t>
            </a:r>
            <a:r>
              <a:rPr lang="en-US" dirty="0"/>
              <a:t>to make 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b="1" dirty="0" err="1">
                <a:latin typeface="Courier New" pitchFamily="49" charset="0"/>
              </a:rPr>
              <a:t>Pthread_create(&amp;tid</a:t>
            </a:r>
            <a:r>
              <a:rPr lang="en-US" sz="1800" b="1" dirty="0">
                <a:latin typeface="Courier New" pitchFamily="49" charset="0"/>
              </a:rPr>
              <a:t>, NULL, thread, (void *)&amp;</a:t>
            </a:r>
            <a:r>
              <a:rPr lang="en-US" sz="1800" b="1" dirty="0" err="1">
                <a:latin typeface="Courier New" pitchFamily="49" charset="0"/>
              </a:rPr>
              <a:t>connfd</a:t>
            </a:r>
            <a:r>
              <a:rPr lang="en-US" sz="1800" b="1" dirty="0">
                <a:latin typeface="Courier New" pitchFamily="49" charset="0"/>
              </a:rPr>
              <a:t>);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024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276600"/>
            <a:ext cx="3843586" cy="1663918"/>
            <a:chOff x="5124214" y="3549860"/>
            <a:chExt cx="3843586" cy="1663918"/>
          </a:xfrm>
        </p:grpSpPr>
        <p:sp>
          <p:nvSpPr>
            <p:cNvPr id="7" name="Line 93"/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4"/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5"/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Line 96"/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Line 97"/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101"/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6" name="Text Box 102"/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4003" y="3549860"/>
              <a:ext cx="9709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55371" y="3962400"/>
              <a:ext cx="91242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(Try to)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8176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6608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ALL memory is shared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385053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5946775" y="3748088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5946775" y="40132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5946775" y="4253349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5715000" y="5266174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5946775" y="4488299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5946775" y="4808974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5946775" y="5113774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108700" y="5536049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1408926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6476345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634910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28432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29387" y="891118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40496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Could this race occur?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100;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</a:t>
            </a:r>
          </a:p>
          <a:p>
            <a:r>
              <a:rPr lang="en-US" sz="1800" dirty="0">
                <a:latin typeface="Courier New" pitchFamily="49" charset="0"/>
              </a:rPr>
              <a:t>                 thread,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/>
              <a:t>Race Test</a:t>
            </a:r>
          </a:p>
          <a:p>
            <a:pPr lvl="1"/>
            <a:r>
              <a:rPr lang="en-US" sz="2200" dirty="0"/>
              <a:t>If no race, then each thread would get different value of </a:t>
            </a:r>
            <a:r>
              <a:rPr lang="en-US" sz="2200" b="1" dirty="0" err="1">
                <a:latin typeface="Courier New"/>
                <a:cs typeface="Courier New"/>
              </a:rPr>
              <a:t>i</a:t>
            </a:r>
            <a:endParaRPr lang="en-US" sz="2200" b="1" dirty="0">
              <a:latin typeface="Courier New"/>
              <a:cs typeface="Courier New"/>
            </a:endParaRPr>
          </a:p>
          <a:p>
            <a:pPr lvl="1"/>
            <a:r>
              <a:rPr lang="en-US" sz="2200" dirty="0"/>
              <a:t>Set of saved values would consist of one copy each of 0 through 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save_value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Experimental Results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/>
              <a:t>The race can really happen!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 Race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57200" y="3364468"/>
            <a:ext cx="8153399" cy="3036332"/>
            <a:chOff x="457200" y="3364468"/>
            <a:chExt cx="8153399" cy="3036332"/>
          </a:xfrm>
        </p:grpSpPr>
        <p:sp>
          <p:nvSpPr>
            <p:cNvPr id="10" name="TextBox 9"/>
            <p:cNvSpPr txBox="1"/>
            <p:nvPr/>
          </p:nvSpPr>
          <p:spPr>
            <a:xfrm>
              <a:off x="495300" y="3364468"/>
              <a:ext cx="1763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Multicore</a:t>
              </a:r>
              <a:r>
                <a:rPr lang="en-US" sz="1800" dirty="0">
                  <a:latin typeface="Calibri" pitchFamily="34" charset="0"/>
                </a:rPr>
                <a:t> server</a:t>
              </a:r>
            </a:p>
          </p:txBody>
        </p:sp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807079588"/>
                </p:ext>
              </p:extLst>
            </p:nvPr>
          </p:nvGraphicFramePr>
          <p:xfrm>
            <a:off x="457200" y="3657600"/>
            <a:ext cx="8153399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495300" y="2088119"/>
            <a:ext cx="8153399" cy="1359932"/>
            <a:chOff x="495300" y="2088119"/>
            <a:chExt cx="8153399" cy="1359932"/>
          </a:xfrm>
        </p:grpSpPr>
        <p:sp>
          <p:nvSpPr>
            <p:cNvPr id="15" name="TextBox 14"/>
            <p:cNvSpPr txBox="1"/>
            <p:nvPr/>
          </p:nvSpPr>
          <p:spPr>
            <a:xfrm>
              <a:off x="495300" y="2088119"/>
              <a:ext cx="1889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Single core laptop</a:t>
              </a:r>
            </a:p>
          </p:txBody>
        </p:sp>
        <p:graphicFrame>
          <p:nvGraphicFramePr>
            <p:cNvPr id="17" name="Chart 16"/>
            <p:cNvGraphicFramePr/>
            <p:nvPr>
              <p:extLst>
                <p:ext uri="{D42A27DB-BD31-4B8C-83A1-F6EECF244321}">
                  <p14:modId xmlns:p14="http://schemas.microsoft.com/office/powerpoint/2010/main" val="2617729828"/>
                </p:ext>
              </p:extLst>
            </p:nvPr>
          </p:nvGraphicFramePr>
          <p:xfrm>
            <a:off x="495300" y="2381251"/>
            <a:ext cx="8153399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Correct passing of thread arguments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253349" y="1219200"/>
            <a:ext cx="6538970" cy="14465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Main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 . . . 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0" kern="0" dirty="0"/>
              <a:t>Producer-Consumer Model</a:t>
            </a:r>
          </a:p>
          <a:p>
            <a:pPr lvl="1"/>
            <a:r>
              <a:rPr lang="en-US" b="0" kern="0" dirty="0"/>
              <a:t>Allocate in main</a:t>
            </a:r>
          </a:p>
          <a:p>
            <a:pPr lvl="1"/>
            <a:r>
              <a:rPr lang="en-US" b="0" kern="0" dirty="0"/>
              <a:t>Free in thread routine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43200"/>
            <a:ext cx="4628190" cy="230832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55884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cache</a:t>
            </a:r>
          </a:p>
          <a:p>
            <a:r>
              <a:rPr lang="en-US" sz="2600" dirty="0"/>
              <a:t>+ Threads are more efficient than processes</a:t>
            </a:r>
          </a:p>
          <a:p>
            <a:endParaRPr lang="en-US" sz="1400" dirty="0"/>
          </a:p>
          <a:p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threads</a:t>
            </a:r>
          </a:p>
          <a:p>
            <a:pPr lvl="1"/>
            <a:r>
              <a:rPr lang="en-US" sz="2200" dirty="0"/>
              <a:t>Hard to know which data shared &amp; which private</a:t>
            </a:r>
          </a:p>
          <a:p>
            <a:pPr lvl="1"/>
            <a:r>
              <a:rPr lang="en-US" sz="2200" dirty="0"/>
              <a:t>Hard to detect by testing</a:t>
            </a:r>
          </a:p>
          <a:p>
            <a:pPr lvl="2"/>
            <a:r>
              <a:rPr lang="en-US" dirty="0"/>
              <a:t>Probability of bad race outcome very low</a:t>
            </a:r>
          </a:p>
          <a:p>
            <a:pPr lvl="2"/>
            <a:r>
              <a:rPr lang="en-US" dirty="0"/>
              <a:t>But nonzero!</a:t>
            </a:r>
          </a:p>
          <a:p>
            <a:pPr lvl="1"/>
            <a:r>
              <a:rPr lang="en-US" sz="2200" dirty="0"/>
              <a:t>Future lectures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/>
              <a:t>Summary: 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multi-core</a:t>
            </a:r>
            <a:endParaRPr lang="en-US" sz="2600" b="0" dirty="0"/>
          </a:p>
          <a:p>
            <a:pPr>
              <a:lnSpc>
                <a:spcPct val="85000"/>
              </a:lnSpc>
            </a:pPr>
            <a:r>
              <a:rPr lang="en-US" sz="2600" dirty="0"/>
              <a:t>Thread-based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Event orderings not repeatable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  <a:p>
            <a:r>
              <a:rPr lang="en-US" dirty="0"/>
              <a:t>What if signal handler interrupts call to </a:t>
            </a:r>
            <a:r>
              <a:rPr lang="en-US" dirty="0" err="1"/>
              <a:t>printf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4084638" y="332444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090988" y="392928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6489700" y="393563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3581400" y="364670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3581400" y="384355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1189" y="327660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557" y="3689140"/>
            <a:ext cx="912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(Try to)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6489700" y="418211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5079278" y="328930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signal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88550" y="4519831"/>
            <a:ext cx="1752600" cy="433169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Deadlocked!</a:t>
            </a:r>
          </a:p>
        </p:txBody>
      </p:sp>
    </p:spTree>
    <p:extLst>
      <p:ext uri="{BB962C8B-B14F-4D97-AF65-F5344CB8AC3E}">
        <p14:creationId xmlns:p14="http://schemas.microsoft.com/office/powerpoint/2010/main" val="3829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3992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3119721"/>
            <a:ext cx="4419600" cy="3293209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#0=1234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#1=1235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#2=1236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#3=1237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1234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#4=1238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1235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1236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#3566=16979 started</a:t>
            </a:r>
          </a:p>
          <a:p>
            <a:r>
              <a:rPr lang="en-US" sz="1600" i="1" dirty="0">
                <a:solidFill>
                  <a:srgbClr val="C0000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and then, silence</a:t>
            </a:r>
          </a:p>
        </p:txBody>
      </p:sp>
    </p:spTree>
    <p:extLst>
      <p:ext uri="{BB962C8B-B14F-4D97-AF65-F5344CB8AC3E}">
        <p14:creationId xmlns:p14="http://schemas.microsoft.com/office/powerpoint/2010/main" val="1666543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34527</TotalTime>
  <Words>5478</Words>
  <Application>Microsoft Office PowerPoint</Application>
  <PresentationFormat>On-screen Show (4:3)</PresentationFormat>
  <Paragraphs>1215</Paragraphs>
  <Slides>68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0" baseType="lpstr">
      <vt:lpstr>Arial</vt:lpstr>
      <vt:lpstr>Arial Black</vt:lpstr>
      <vt:lpstr>Arial Narrow</vt:lpstr>
      <vt:lpstr>Bookman Old Style</vt:lpstr>
      <vt:lpstr>Calibri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Concurrent Programming  15-213/15-503: Introduction to Computer Systems 23rd Lecture, July 22, 2025</vt:lpstr>
      <vt:lpstr>Concurrent Programming is Hard!</vt:lpstr>
      <vt:lpstr>Concurrent Programming is Hard!</vt:lpstr>
      <vt:lpstr>Data Race</vt:lpstr>
      <vt:lpstr>Deadlock</vt:lpstr>
      <vt:lpstr>Deadlock</vt:lpstr>
      <vt:lpstr>Deadlock</vt:lpstr>
      <vt:lpstr>Testing Printf Deadlock</vt:lpstr>
      <vt:lpstr>Testing Printf Deadlock</vt:lpstr>
      <vt:lpstr>Testing Printf Deadlock</vt:lpstr>
      <vt:lpstr>Why Does Printf require Locks?</vt:lpstr>
      <vt:lpstr>Livelock</vt:lpstr>
      <vt:lpstr>Livelock</vt:lpstr>
      <vt:lpstr>Starvation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Quiz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Threads vs. Signals</vt:lpstr>
      <vt:lpstr>Posix Threads (Pthreads) Interface</vt:lpstr>
      <vt:lpstr>The Pthreads "hello, world" Program</vt:lpstr>
      <vt:lpstr>Execution of Threaded “hello, world”</vt:lpstr>
      <vt:lpstr>Or, …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A Process With Multiple Threads</vt:lpstr>
      <vt:lpstr>But ALL memory is shared</vt:lpstr>
      <vt:lpstr>PowerPoint Presentation</vt:lpstr>
      <vt:lpstr>PowerPoint Presentation</vt:lpstr>
      <vt:lpstr>PowerPoint Presentation</vt:lpstr>
      <vt:lpstr>Could this race occur?</vt:lpstr>
      <vt:lpstr>Experimental Results</vt:lpstr>
      <vt:lpstr>Correct passing of thread arguments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999</cp:revision>
  <cp:lastPrinted>2012-11-14T01:18:46Z</cp:lastPrinted>
  <dcterms:created xsi:type="dcterms:W3CDTF">2012-11-14T01:16:09Z</dcterms:created>
  <dcterms:modified xsi:type="dcterms:W3CDTF">2025-07-23T17:59:13Z</dcterms:modified>
</cp:coreProperties>
</file>