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542" r:id="rId2"/>
    <p:sldId id="827" r:id="rId3"/>
    <p:sldId id="661" r:id="rId4"/>
    <p:sldId id="833" r:id="rId5"/>
    <p:sldId id="948" r:id="rId6"/>
    <p:sldId id="835" r:id="rId7"/>
    <p:sldId id="878" r:id="rId8"/>
    <p:sldId id="946" r:id="rId9"/>
    <p:sldId id="965" r:id="rId10"/>
    <p:sldId id="972" r:id="rId11"/>
    <p:sldId id="966" r:id="rId12"/>
    <p:sldId id="932" r:id="rId13"/>
    <p:sldId id="933" r:id="rId14"/>
    <p:sldId id="971" r:id="rId15"/>
    <p:sldId id="935" r:id="rId16"/>
    <p:sldId id="841" r:id="rId17"/>
    <p:sldId id="840" r:id="rId18"/>
    <p:sldId id="842" r:id="rId19"/>
    <p:sldId id="930" r:id="rId20"/>
    <p:sldId id="883" r:id="rId21"/>
    <p:sldId id="931" r:id="rId22"/>
    <p:sldId id="847" r:id="rId23"/>
    <p:sldId id="887" r:id="rId24"/>
    <p:sldId id="849" r:id="rId25"/>
    <p:sldId id="851" r:id="rId26"/>
    <p:sldId id="893" r:id="rId27"/>
    <p:sldId id="894" r:id="rId28"/>
    <p:sldId id="942" r:id="rId29"/>
    <p:sldId id="943" r:id="rId30"/>
    <p:sldId id="925" r:id="rId31"/>
    <p:sldId id="856" r:id="rId32"/>
    <p:sldId id="929" r:id="rId33"/>
    <p:sldId id="857" r:id="rId34"/>
    <p:sldId id="952" r:id="rId35"/>
    <p:sldId id="908" r:id="rId36"/>
    <p:sldId id="909" r:id="rId37"/>
    <p:sldId id="911" r:id="rId38"/>
    <p:sldId id="912" r:id="rId39"/>
    <p:sldId id="914" r:id="rId40"/>
    <p:sldId id="915" r:id="rId41"/>
    <p:sldId id="918" r:id="rId42"/>
    <p:sldId id="919" r:id="rId43"/>
    <p:sldId id="968" r:id="rId44"/>
    <p:sldId id="926" r:id="rId45"/>
    <p:sldId id="920" r:id="rId46"/>
    <p:sldId id="921" r:id="rId47"/>
    <p:sldId id="922" r:id="rId48"/>
    <p:sldId id="923" r:id="rId49"/>
    <p:sldId id="924" r:id="rId50"/>
    <p:sldId id="927" r:id="rId51"/>
    <p:sldId id="928" r:id="rId52"/>
    <p:sldId id="970" r:id="rId53"/>
    <p:sldId id="689" r:id="rId54"/>
    <p:sldId id="704" r:id="rId55"/>
    <p:sldId id="664" r:id="rId56"/>
    <p:sldId id="665" r:id="rId57"/>
  </p:sldIdLst>
  <p:sldSz cx="9144000" cy="6858000" type="screen4x3"/>
  <p:notesSz cx="6985000" cy="9283700"/>
  <p:custDataLst>
    <p:tags r:id="rId6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19">
          <p15:clr>
            <a:srgbClr val="A4A3A4"/>
          </p15:clr>
        </p15:guide>
        <p15:guide id="2" pos="2300">
          <p15:clr>
            <a:srgbClr val="A4A3A4"/>
          </p15:clr>
        </p15:guide>
        <p15:guide id="3" orient="horz" pos="2924">
          <p15:clr>
            <a:srgbClr val="A4A3A4"/>
          </p15:clr>
        </p15:guide>
        <p15:guide id="4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6F5BD"/>
    <a:srgbClr val="CC6600"/>
    <a:srgbClr val="D5F1CF"/>
    <a:srgbClr val="F1C7C7"/>
    <a:srgbClr val="CDF1C5"/>
    <a:srgbClr val="FF9999"/>
    <a:srgbClr val="A8E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AF16D-0B86-4855-958F-277E4017D337}" v="584" dt="2018-09-24T18:51:49.5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9" autoAdjust="0"/>
    <p:restoredTop sz="89796" autoAdjust="0"/>
  </p:normalViewPr>
  <p:slideViewPr>
    <p:cSldViewPr snapToObjects="1">
      <p:cViewPr varScale="1">
        <p:scale>
          <a:sx n="65" d="100"/>
          <a:sy n="65" d="100"/>
        </p:scale>
        <p:origin x="1637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568"/>
    </p:cViewPr>
  </p:sorterViewPr>
  <p:notesViewPr>
    <p:cSldViewPr snapToObjects="1">
      <p:cViewPr varScale="1">
        <p:scale>
          <a:sx n="42" d="100"/>
          <a:sy n="42" d="100"/>
        </p:scale>
        <p:origin x="-1728" y="-120"/>
      </p:cViewPr>
      <p:guideLst>
        <p:guide orient="horz" pos="3019"/>
        <p:guide pos="2300"/>
        <p:guide orient="horz" pos="2924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gs" Target="tags/tag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 Gibbons" userId="f619c6e5d38ed7a7" providerId="LiveId" clId="{5D9B25C3-DD59-488C-8427-4A5039A4C0BA}"/>
    <pc:docChg chg="undo custSel modSld">
      <pc:chgData name="Phil Gibbons" userId="f619c6e5d38ed7a7" providerId="LiveId" clId="{5D9B25C3-DD59-488C-8427-4A5039A4C0BA}" dt="2018-09-20T00:45:48.358" v="277" actId="207"/>
      <pc:docMkLst>
        <pc:docMk/>
      </pc:docMkLst>
      <pc:sldChg chg="modSp">
        <pc:chgData name="Phil Gibbons" userId="f619c6e5d38ed7a7" providerId="LiveId" clId="{5D9B25C3-DD59-488C-8427-4A5039A4C0BA}" dt="2018-09-19T22:52:21.193" v="4" actId="20577"/>
        <pc:sldMkLst>
          <pc:docMk/>
          <pc:sldMk cId="0" sldId="851"/>
        </pc:sldMkLst>
        <pc:spChg chg="mod">
          <ac:chgData name="Phil Gibbons" userId="f619c6e5d38ed7a7" providerId="LiveId" clId="{5D9B25C3-DD59-488C-8427-4A5039A4C0BA}" dt="2018-09-19T22:52:21.193" v="4" actId="20577"/>
          <ac:spMkLst>
            <pc:docMk/>
            <pc:sldMk cId="0" sldId="851"/>
            <ac:spMk id="15" creationId="{00000000-0000-0000-0000-000000000000}"/>
          </ac:spMkLst>
        </pc:spChg>
      </pc:sldChg>
      <pc:sldChg chg="modSp">
        <pc:chgData name="Phil Gibbons" userId="f619c6e5d38ed7a7" providerId="LiveId" clId="{5D9B25C3-DD59-488C-8427-4A5039A4C0BA}" dt="2018-09-19T23:19:19.652" v="24" actId="14100"/>
        <pc:sldMkLst>
          <pc:docMk/>
          <pc:sldMk cId="0" sldId="857"/>
        </pc:sldMkLst>
        <pc:spChg chg="mod">
          <ac:chgData name="Phil Gibbons" userId="f619c6e5d38ed7a7" providerId="LiveId" clId="{5D9B25C3-DD59-488C-8427-4A5039A4C0BA}" dt="2018-09-19T23:19:19.652" v="24" actId="14100"/>
          <ac:spMkLst>
            <pc:docMk/>
            <pc:sldMk cId="0" sldId="857"/>
            <ac:spMk id="324611" creationId="{00000000-0000-0000-0000-000000000000}"/>
          </ac:spMkLst>
        </pc:spChg>
      </pc:sldChg>
      <pc:sldChg chg="modSp">
        <pc:chgData name="Phil Gibbons" userId="f619c6e5d38ed7a7" providerId="LiveId" clId="{5D9B25C3-DD59-488C-8427-4A5039A4C0BA}" dt="2018-09-19T23:18:06.870" v="7" actId="14100"/>
        <pc:sldMkLst>
          <pc:docMk/>
          <pc:sldMk cId="0" sldId="893"/>
        </pc:sldMkLst>
        <pc:spChg chg="mod">
          <ac:chgData name="Phil Gibbons" userId="f619c6e5d38ed7a7" providerId="LiveId" clId="{5D9B25C3-DD59-488C-8427-4A5039A4C0BA}" dt="2018-09-19T23:18:06.870" v="7" actId="14100"/>
          <ac:spMkLst>
            <pc:docMk/>
            <pc:sldMk cId="0" sldId="893"/>
            <ac:spMk id="8" creationId="{00000000-0000-0000-0000-000000000000}"/>
          </ac:spMkLst>
        </pc:spChg>
      </pc:sldChg>
      <pc:sldChg chg="modSp">
        <pc:chgData name="Phil Gibbons" userId="f619c6e5d38ed7a7" providerId="LiveId" clId="{5D9B25C3-DD59-488C-8427-4A5039A4C0BA}" dt="2018-09-19T23:31:02.026" v="114" actId="20577"/>
        <pc:sldMkLst>
          <pc:docMk/>
          <pc:sldMk cId="3003296182" sldId="908"/>
        </pc:sldMkLst>
        <pc:spChg chg="mod">
          <ac:chgData name="Phil Gibbons" userId="f619c6e5d38ed7a7" providerId="LiveId" clId="{5D9B25C3-DD59-488C-8427-4A5039A4C0BA}" dt="2018-09-19T23:31:02.026" v="114" actId="20577"/>
          <ac:spMkLst>
            <pc:docMk/>
            <pc:sldMk cId="3003296182" sldId="908"/>
            <ac:spMk id="22532" creationId="{00000000-0000-0000-0000-000000000000}"/>
          </ac:spMkLst>
        </pc:spChg>
      </pc:sldChg>
      <pc:sldChg chg="modSp">
        <pc:chgData name="Phil Gibbons" userId="f619c6e5d38ed7a7" providerId="LiveId" clId="{5D9B25C3-DD59-488C-8427-4A5039A4C0BA}" dt="2018-09-19T23:30:44.081" v="110" actId="20577"/>
        <pc:sldMkLst>
          <pc:docMk/>
          <pc:sldMk cId="3413684367" sldId="909"/>
        </pc:sldMkLst>
        <pc:spChg chg="mod">
          <ac:chgData name="Phil Gibbons" userId="f619c6e5d38ed7a7" providerId="LiveId" clId="{5D9B25C3-DD59-488C-8427-4A5039A4C0BA}" dt="2018-09-19T23:30:44.081" v="110" actId="20577"/>
          <ac:spMkLst>
            <pc:docMk/>
            <pc:sldMk cId="3413684367" sldId="909"/>
            <ac:spMk id="22532" creationId="{00000000-0000-0000-0000-000000000000}"/>
          </ac:spMkLst>
        </pc:spChg>
      </pc:sldChg>
      <pc:sldChg chg="addSp modSp">
        <pc:chgData name="Phil Gibbons" userId="f619c6e5d38ed7a7" providerId="LiveId" clId="{5D9B25C3-DD59-488C-8427-4A5039A4C0BA}" dt="2018-09-20T00:45:35.751" v="276" actId="207"/>
        <pc:sldMkLst>
          <pc:docMk/>
          <pc:sldMk cId="3484172126" sldId="912"/>
        </pc:sldMkLst>
        <pc:spChg chg="add mod">
          <ac:chgData name="Phil Gibbons" userId="f619c6e5d38ed7a7" providerId="LiveId" clId="{5D9B25C3-DD59-488C-8427-4A5039A4C0BA}" dt="2018-09-20T00:45:35.751" v="276" actId="207"/>
          <ac:spMkLst>
            <pc:docMk/>
            <pc:sldMk cId="3484172126" sldId="912"/>
            <ac:spMk id="24" creationId="{D312B90D-6A25-493F-9A80-C80C345D8E69}"/>
          </ac:spMkLst>
        </pc:spChg>
        <pc:spChg chg="mod">
          <ac:chgData name="Phil Gibbons" userId="f619c6e5d38ed7a7" providerId="LiveId" clId="{5D9B25C3-DD59-488C-8427-4A5039A4C0BA}" dt="2018-09-19T23:31:47.525" v="115" actId="113"/>
          <ac:spMkLst>
            <pc:docMk/>
            <pc:sldMk cId="3484172126" sldId="912"/>
            <ac:spMk id="25605" creationId="{00000000-0000-0000-0000-000000000000}"/>
          </ac:spMkLst>
        </pc:spChg>
      </pc:sldChg>
      <pc:sldChg chg="addSp delSp modSp">
        <pc:chgData name="Phil Gibbons" userId="f619c6e5d38ed7a7" providerId="LiveId" clId="{5D9B25C3-DD59-488C-8427-4A5039A4C0BA}" dt="2018-09-20T00:45:48.358" v="277" actId="207"/>
        <pc:sldMkLst>
          <pc:docMk/>
          <pc:sldMk cId="1469510984" sldId="914"/>
        </pc:sldMkLst>
        <pc:spChg chg="add del mod">
          <ac:chgData name="Phil Gibbons" userId="f619c6e5d38ed7a7" providerId="LiveId" clId="{5D9B25C3-DD59-488C-8427-4A5039A4C0BA}" dt="2018-09-20T00:44:08.765" v="248"/>
          <ac:spMkLst>
            <pc:docMk/>
            <pc:sldMk cId="1469510984" sldId="914"/>
            <ac:spMk id="2" creationId="{4EB539A4-3F31-47D7-A072-95981FC6CEFA}"/>
          </ac:spMkLst>
        </pc:spChg>
        <pc:spChg chg="add mod">
          <ac:chgData name="Phil Gibbons" userId="f619c6e5d38ed7a7" providerId="LiveId" clId="{5D9B25C3-DD59-488C-8427-4A5039A4C0BA}" dt="2018-09-20T00:45:48.358" v="277" actId="207"/>
          <ac:spMkLst>
            <pc:docMk/>
            <pc:sldMk cId="1469510984" sldId="914"/>
            <ac:spMk id="5" creationId="{69BB4D0E-8FE4-401E-BBB4-5B154340C2FD}"/>
          </ac:spMkLst>
        </pc:spChg>
      </pc:sldChg>
      <pc:sldChg chg="addSp modSp modAnim">
        <pc:chgData name="Phil Gibbons" userId="f619c6e5d38ed7a7" providerId="LiveId" clId="{5D9B25C3-DD59-488C-8427-4A5039A4C0BA}" dt="2018-09-19T23:29:06.927" v="104"/>
        <pc:sldMkLst>
          <pc:docMk/>
          <pc:sldMk cId="2314109731" sldId="919"/>
        </pc:sldMkLst>
        <pc:spChg chg="add mod">
          <ac:chgData name="Phil Gibbons" userId="f619c6e5d38ed7a7" providerId="LiveId" clId="{5D9B25C3-DD59-488C-8427-4A5039A4C0BA}" dt="2018-09-19T23:28:18.770" v="75" actId="1076"/>
          <ac:spMkLst>
            <pc:docMk/>
            <pc:sldMk cId="2314109731" sldId="919"/>
            <ac:spMk id="2" creationId="{91903FDB-DB90-45AD-B76E-0870D5396EDC}"/>
          </ac:spMkLst>
        </pc:spChg>
        <pc:spChg chg="add mod">
          <ac:chgData name="Phil Gibbons" userId="f619c6e5d38ed7a7" providerId="LiveId" clId="{5D9B25C3-DD59-488C-8427-4A5039A4C0BA}" dt="2018-09-19T23:28:55.123" v="102" actId="1076"/>
          <ac:spMkLst>
            <pc:docMk/>
            <pc:sldMk cId="2314109731" sldId="919"/>
            <ac:spMk id="20" creationId="{79669F17-5823-4381-A996-BAA2938FECBB}"/>
          </ac:spMkLst>
        </pc:spChg>
        <pc:spChg chg="mod">
          <ac:chgData name="Phil Gibbons" userId="f619c6e5d38ed7a7" providerId="LiveId" clId="{5D9B25C3-DD59-488C-8427-4A5039A4C0BA}" dt="2018-09-19T23:28:26.696" v="96" actId="20577"/>
          <ac:spMkLst>
            <pc:docMk/>
            <pc:sldMk cId="2314109731" sldId="919"/>
            <ac:spMk id="27652" creationId="{00000000-0000-0000-0000-000000000000}"/>
          </ac:spMkLst>
        </pc:spChg>
      </pc:sldChg>
      <pc:sldChg chg="addSp modSp modAnim">
        <pc:chgData name="Phil Gibbons" userId="f619c6e5d38ed7a7" providerId="LiveId" clId="{5D9B25C3-DD59-488C-8427-4A5039A4C0BA}" dt="2018-09-20T00:40:54.433" v="245"/>
        <pc:sldMkLst>
          <pc:docMk/>
          <pc:sldMk cId="1925688954" sldId="927"/>
        </pc:sldMkLst>
        <pc:spChg chg="mod">
          <ac:chgData name="Phil Gibbons" userId="f619c6e5d38ed7a7" providerId="LiveId" clId="{5D9B25C3-DD59-488C-8427-4A5039A4C0BA}" dt="2018-09-20T00:37:11.929" v="239" actId="20577"/>
          <ac:spMkLst>
            <pc:docMk/>
            <pc:sldMk cId="1925688954" sldId="927"/>
            <ac:spMk id="3" creationId="{00000000-0000-0000-0000-000000000000}"/>
          </ac:spMkLst>
        </pc:spChg>
        <pc:spChg chg="add mod">
          <ac:chgData name="Phil Gibbons" userId="f619c6e5d38ed7a7" providerId="LiveId" clId="{5D9B25C3-DD59-488C-8427-4A5039A4C0BA}" dt="2018-09-20T00:33:01.809" v="200" actId="1076"/>
          <ac:spMkLst>
            <pc:docMk/>
            <pc:sldMk cId="1925688954" sldId="927"/>
            <ac:spMk id="4" creationId="{124BC0E4-8FF8-4366-9D08-6DF46FB178F4}"/>
          </ac:spMkLst>
        </pc:spChg>
        <pc:spChg chg="add mod">
          <ac:chgData name="Phil Gibbons" userId="f619c6e5d38ed7a7" providerId="LiveId" clId="{5D9B25C3-DD59-488C-8427-4A5039A4C0BA}" dt="2018-09-20T00:33:06.323" v="201" actId="1076"/>
          <ac:spMkLst>
            <pc:docMk/>
            <pc:sldMk cId="1925688954" sldId="927"/>
            <ac:spMk id="5" creationId="{B43045C4-480C-43DD-9F1F-14AB1029578F}"/>
          </ac:spMkLst>
        </pc:spChg>
        <pc:spChg chg="add mod">
          <ac:chgData name="Phil Gibbons" userId="f619c6e5d38ed7a7" providerId="LiveId" clId="{5D9B25C3-DD59-488C-8427-4A5039A4C0BA}" dt="2018-09-20T00:40:50.541" v="244" actId="1076"/>
          <ac:spMkLst>
            <pc:docMk/>
            <pc:sldMk cId="1925688954" sldId="927"/>
            <ac:spMk id="6" creationId="{120C7EF3-652D-4BBF-B7AA-1FC6E5D6DAA5}"/>
          </ac:spMkLst>
        </pc:spChg>
      </pc:sldChg>
      <pc:sldChg chg="addSp">
        <pc:chgData name="Phil Gibbons" userId="f619c6e5d38ed7a7" providerId="LiveId" clId="{5D9B25C3-DD59-488C-8427-4A5039A4C0BA}" dt="2018-09-19T22:40:00.190" v="2"/>
        <pc:sldMkLst>
          <pc:docMk/>
          <pc:sldMk cId="2947979647" sldId="932"/>
        </pc:sldMkLst>
        <pc:grpChg chg="add">
          <ac:chgData name="Phil Gibbons" userId="f619c6e5d38ed7a7" providerId="LiveId" clId="{5D9B25C3-DD59-488C-8427-4A5039A4C0BA}" dt="2018-09-19T22:40:00.190" v="2"/>
          <ac:grpSpMkLst>
            <pc:docMk/>
            <pc:sldMk cId="2947979647" sldId="932"/>
            <ac:grpSpMk id="5" creationId="{C6B81DF3-831F-4DCC-BC3D-E2488A3B4A0E}"/>
          </ac:grpSpMkLst>
        </pc:grpChg>
        <pc:grpChg chg="add">
          <ac:chgData name="Phil Gibbons" userId="f619c6e5d38ed7a7" providerId="LiveId" clId="{5D9B25C3-DD59-488C-8427-4A5039A4C0BA}" dt="2018-09-19T22:40:00.190" v="2"/>
          <ac:grpSpMkLst>
            <pc:docMk/>
            <pc:sldMk cId="2947979647" sldId="932"/>
            <ac:grpSpMk id="15" creationId="{B2AD142D-3351-427D-9EAC-16716D43EAD5}"/>
          </ac:grpSpMkLst>
        </pc:grpChg>
      </pc:sldChg>
      <pc:sldChg chg="modSp">
        <pc:chgData name="Phil Gibbons" userId="f619c6e5d38ed7a7" providerId="LiveId" clId="{5D9B25C3-DD59-488C-8427-4A5039A4C0BA}" dt="2018-09-20T00:39:35.326" v="240" actId="207"/>
        <pc:sldMkLst>
          <pc:docMk/>
          <pc:sldMk cId="2579228660" sldId="943"/>
        </pc:sldMkLst>
        <pc:spChg chg="mod">
          <ac:chgData name="Phil Gibbons" userId="f619c6e5d38ed7a7" providerId="LiveId" clId="{5D9B25C3-DD59-488C-8427-4A5039A4C0BA}" dt="2018-09-20T00:39:35.326" v="240" actId="207"/>
          <ac:spMkLst>
            <pc:docMk/>
            <pc:sldMk cId="2579228660" sldId="943"/>
            <ac:spMk id="4" creationId="{00000000-0000-0000-0000-000000000000}"/>
          </ac:spMkLst>
        </pc:spChg>
      </pc:sldChg>
      <pc:sldChg chg="addSp modSp modAnim">
        <pc:chgData name="Phil Gibbons" userId="f619c6e5d38ed7a7" providerId="LiveId" clId="{5D9B25C3-DD59-488C-8427-4A5039A4C0BA}" dt="2018-09-19T23:40:20.826" v="126"/>
        <pc:sldMkLst>
          <pc:docMk/>
          <pc:sldMk cId="3922105061" sldId="944"/>
        </pc:sldMkLst>
        <pc:spChg chg="add mod">
          <ac:chgData name="Phil Gibbons" userId="f619c6e5d38ed7a7" providerId="LiveId" clId="{5D9B25C3-DD59-488C-8427-4A5039A4C0BA}" dt="2018-09-19T23:38:27.996" v="125" actId="1076"/>
          <ac:spMkLst>
            <pc:docMk/>
            <pc:sldMk cId="3922105061" sldId="944"/>
            <ac:spMk id="2" creationId="{E81F4A3C-D3A7-4689-A472-34F5D74D857F}"/>
          </ac:spMkLst>
        </pc:spChg>
      </pc:sldChg>
      <pc:sldChg chg="addSp modSp modAnim">
        <pc:chgData name="Phil Gibbons" userId="f619c6e5d38ed7a7" providerId="LiveId" clId="{5D9B25C3-DD59-488C-8427-4A5039A4C0BA}" dt="2018-09-20T00:01:23.107" v="131" actId="1076"/>
        <pc:sldMkLst>
          <pc:docMk/>
          <pc:sldMk cId="1886489678" sldId="945"/>
        </pc:sldMkLst>
        <pc:spChg chg="add mod">
          <ac:chgData name="Phil Gibbons" userId="f619c6e5d38ed7a7" providerId="LiveId" clId="{5D9B25C3-DD59-488C-8427-4A5039A4C0BA}" dt="2018-09-20T00:01:23.107" v="131" actId="1076"/>
          <ac:spMkLst>
            <pc:docMk/>
            <pc:sldMk cId="1886489678" sldId="945"/>
            <ac:spMk id="46" creationId="{42012E2D-FB7E-4536-A349-BA91F1BEEA58}"/>
          </ac:spMkLst>
        </pc:spChg>
        <pc:picChg chg="mod">
          <ac:chgData name="Phil Gibbons" userId="f619c6e5d38ed7a7" providerId="LiveId" clId="{5D9B25C3-DD59-488C-8427-4A5039A4C0BA}" dt="2018-09-20T00:01:13.810" v="130" actId="1076"/>
          <ac:picMkLst>
            <pc:docMk/>
            <pc:sldMk cId="1886489678" sldId="945"/>
            <ac:picMk id="2050" creationId="{00000000-0000-0000-0000-000000000000}"/>
          </ac:picMkLst>
        </pc:picChg>
      </pc:sldChg>
      <pc:sldChg chg="modSp">
        <pc:chgData name="Phil Gibbons" userId="f619c6e5d38ed7a7" providerId="LiveId" clId="{5D9B25C3-DD59-488C-8427-4A5039A4C0BA}" dt="2018-09-19T22:35:53.999" v="1" actId="2085"/>
        <pc:sldMkLst>
          <pc:docMk/>
          <pc:sldMk cId="3854044575" sldId="946"/>
        </pc:sldMkLst>
        <pc:spChg chg="mod">
          <ac:chgData name="Phil Gibbons" userId="f619c6e5d38ed7a7" providerId="LiveId" clId="{5D9B25C3-DD59-488C-8427-4A5039A4C0BA}" dt="2018-09-19T22:35:53.999" v="1" actId="2085"/>
          <ac:spMkLst>
            <pc:docMk/>
            <pc:sldMk cId="3854044575" sldId="946"/>
            <ac:spMk id="5" creationId="{00000000-0000-0000-0000-000000000000}"/>
          </ac:spMkLst>
        </pc:spChg>
      </pc:sldChg>
    </pc:docChg>
  </pc:docChgLst>
  <pc:docChgLst>
    <pc:chgData name="Phil Gibbons" userId="f619c6e5d38ed7a7" providerId="LiveId" clId="{A8BAF16D-0B86-4855-958F-277E4017D337}"/>
    <pc:docChg chg="custSel addSld delSld modSld">
      <pc:chgData name="Phil Gibbons" userId="f619c6e5d38ed7a7" providerId="LiveId" clId="{A8BAF16D-0B86-4855-958F-277E4017D337}" dt="2018-09-24T18:51:49.523" v="306" actId="478"/>
      <pc:docMkLst>
        <pc:docMk/>
      </pc:docMkLst>
      <pc:sldChg chg="addSp delSp add del">
        <pc:chgData name="Phil Gibbons" userId="f619c6e5d38ed7a7" providerId="LiveId" clId="{A8BAF16D-0B86-4855-958F-277E4017D337}" dt="2018-09-24T18:51:49.523" v="306" actId="478"/>
        <pc:sldMkLst>
          <pc:docMk/>
          <pc:sldMk cId="1836215328" sldId="689"/>
        </pc:sldMkLst>
        <pc:spChg chg="del">
          <ac:chgData name="Phil Gibbons" userId="f619c6e5d38ed7a7" providerId="LiveId" clId="{A8BAF16D-0B86-4855-958F-277E4017D337}" dt="2018-09-24T18:51:49.523" v="306" actId="478"/>
          <ac:spMkLst>
            <pc:docMk/>
            <pc:sldMk cId="1836215328" sldId="689"/>
            <ac:spMk id="2" creationId="{00000000-0000-0000-0000-000000000000}"/>
          </ac:spMkLst>
        </pc:spChg>
        <pc:spChg chg="add del">
          <ac:chgData name="Phil Gibbons" userId="f619c6e5d38ed7a7" providerId="LiveId" clId="{A8BAF16D-0B86-4855-958F-277E4017D337}" dt="2018-09-24T18:51:25.862" v="303"/>
          <ac:spMkLst>
            <pc:docMk/>
            <pc:sldMk cId="1836215328" sldId="689"/>
            <ac:spMk id="3" creationId="{93C1B6C3-3EB6-4EF0-B065-360605548360}"/>
          </ac:spMkLst>
        </pc:spChg>
        <pc:inkChg chg="add">
          <ac:chgData name="Phil Gibbons" userId="f619c6e5d38ed7a7" providerId="LiveId" clId="{A8BAF16D-0B86-4855-958F-277E4017D337}" dt="2018-09-20T17:31:02.290" v="139"/>
          <ac:inkMkLst>
            <pc:docMk/>
            <pc:sldMk cId="1836215328" sldId="689"/>
            <ac:inkMk id="2" creationId="{E186D6E3-8E16-46EE-9124-44614368254C}"/>
          </ac:inkMkLst>
        </pc:inkChg>
      </pc:sldChg>
      <pc:sldChg chg="modSp">
        <pc:chgData name="Phil Gibbons" userId="f619c6e5d38ed7a7" providerId="LiveId" clId="{A8BAF16D-0B86-4855-958F-277E4017D337}" dt="2018-09-24T18:40:07.103" v="149" actId="20577"/>
        <pc:sldMkLst>
          <pc:docMk/>
          <pc:sldMk cId="0" sldId="857"/>
        </pc:sldMkLst>
        <pc:spChg chg="mod">
          <ac:chgData name="Phil Gibbons" userId="f619c6e5d38ed7a7" providerId="LiveId" clId="{A8BAF16D-0B86-4855-958F-277E4017D337}" dt="2018-09-24T18:40:07.103" v="149" actId="20577"/>
          <ac:spMkLst>
            <pc:docMk/>
            <pc:sldMk cId="0" sldId="857"/>
            <ac:spMk id="18" creationId="{00000000-0000-0000-0000-000000000000}"/>
          </ac:spMkLst>
        </pc:spChg>
      </pc:sldChg>
      <pc:sldChg chg="modSp">
        <pc:chgData name="Phil Gibbons" userId="f619c6e5d38ed7a7" providerId="LiveId" clId="{A8BAF16D-0B86-4855-958F-277E4017D337}" dt="2018-09-20T17:19:05.492" v="138" actId="20577"/>
        <pc:sldMkLst>
          <pc:docMk/>
          <pc:sldMk cId="3003296182" sldId="908"/>
        </pc:sldMkLst>
        <pc:spChg chg="mod">
          <ac:chgData name="Phil Gibbons" userId="f619c6e5d38ed7a7" providerId="LiveId" clId="{A8BAF16D-0B86-4855-958F-277E4017D337}" dt="2018-09-20T17:19:05.492" v="138" actId="20577"/>
          <ac:spMkLst>
            <pc:docMk/>
            <pc:sldMk cId="3003296182" sldId="908"/>
            <ac:spMk id="22532" creationId="{00000000-0000-0000-0000-000000000000}"/>
          </ac:spMkLst>
        </pc:spChg>
      </pc:sldChg>
      <pc:sldChg chg="modSp">
        <pc:chgData name="Phil Gibbons" userId="f619c6e5d38ed7a7" providerId="LiveId" clId="{A8BAF16D-0B86-4855-958F-277E4017D337}" dt="2018-09-24T18:48:37.745" v="301" actId="114"/>
        <pc:sldMkLst>
          <pc:docMk/>
          <pc:sldMk cId="3413684367" sldId="909"/>
        </pc:sldMkLst>
        <pc:spChg chg="mod">
          <ac:chgData name="Phil Gibbons" userId="f619c6e5d38ed7a7" providerId="LiveId" clId="{A8BAF16D-0B86-4855-958F-277E4017D337}" dt="2018-09-24T18:48:37.745" v="301" actId="114"/>
          <ac:spMkLst>
            <pc:docMk/>
            <pc:sldMk cId="3413684367" sldId="909"/>
            <ac:spMk id="22532" creationId="{00000000-0000-0000-0000-000000000000}"/>
          </ac:spMkLst>
        </pc:spChg>
      </pc:sldChg>
      <pc:sldChg chg="modSp add del">
        <pc:chgData name="Phil Gibbons" userId="f619c6e5d38ed7a7" providerId="LiveId" clId="{A8BAF16D-0B86-4855-958F-277E4017D337}" dt="2018-09-24T18:38:02.642" v="140" actId="2696"/>
        <pc:sldMkLst>
          <pc:docMk/>
          <pc:sldMk cId="741573784" sldId="952"/>
        </pc:sldMkLst>
        <pc:spChg chg="mod">
          <ac:chgData name="Phil Gibbons" userId="f619c6e5d38ed7a7" providerId="LiveId" clId="{A8BAF16D-0B86-4855-958F-277E4017D337}" dt="2018-09-20T17:06:16.718" v="30" actId="20577"/>
          <ac:spMkLst>
            <pc:docMk/>
            <pc:sldMk cId="741573784" sldId="952"/>
            <ac:spMk id="2" creationId="{41AF730F-C095-4F1E-93EF-A37FB863816D}"/>
          </ac:spMkLst>
        </pc:spChg>
        <pc:spChg chg="mod">
          <ac:chgData name="Phil Gibbons" userId="f619c6e5d38ed7a7" providerId="LiveId" clId="{A8BAF16D-0B86-4855-958F-277E4017D337}" dt="2018-09-20T17:07:44.026" v="120" actId="20577"/>
          <ac:spMkLst>
            <pc:docMk/>
            <pc:sldMk cId="741573784" sldId="952"/>
            <ac:spMk id="3" creationId="{0DDC9B46-188B-446F-929F-A43CFF34A7A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693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896" y="0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63575"/>
            <a:ext cx="4721225" cy="3541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530" y="4427398"/>
            <a:ext cx="5102087" cy="41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4795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896" y="8854795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2071915-553D-485B-9739-70522BB42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85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ＭＳ Ｐゴシック" pitchFamily="-9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21854C-CD98-4EFD-A870-B2B265F3BDC4}" type="slidenum">
              <a:rPr lang="en-US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latin typeface="Times New Roman" pitchFamily="-96" charset="0"/>
              </a:rPr>
              <a:t>Board:</a:t>
            </a:r>
            <a:r>
              <a:rPr lang="en-US" baseline="0" dirty="0">
                <a:latin typeface="Times New Roman" pitchFamily="-96" charset="0"/>
              </a:rPr>
              <a:t> show 3D example: a[2][3][2] to illustrate the idea of row major as enumerating indices from right to left</a:t>
            </a:r>
            <a:endParaRPr lang="en-US" dirty="0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2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latin typeface="Times New Roman" pitchFamily="-96" charset="0"/>
              </a:rPr>
              <a:t>Why multiply?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latin typeface="Times New Roman" pitchFamily="-96" charset="0"/>
              </a:rPr>
              <a:t>Stop and ask students to work out what this</a:t>
            </a:r>
            <a:r>
              <a:rPr lang="en-US" baseline="0" dirty="0">
                <a:latin typeface="Times New Roman" pitchFamily="-96" charset="0"/>
              </a:rPr>
              <a:t> might print.</a:t>
            </a:r>
            <a:endParaRPr lang="en-US" dirty="0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30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034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46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0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 the pseudo</a:t>
            </a:r>
            <a:r>
              <a:rPr lang="en-US" baseline="0" dirty="0"/>
              <a:t>-code for the assembly, which field / element is being accessed?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9309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44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entury Gothic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51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D5372-C1B4-4827-AFE9-AFE92E264492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52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3967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F64717-A5A5-4C4E-9291-2F18B7410B0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11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07255-7FB1-440B-9751-06EC07147747}" type="slidenum">
              <a:rPr lang="en-US" smtClean="0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7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-9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74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721E2-1DC1-4E8F-B6C1-4E2A97596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1EEA-0EE7-455B-84E0-A1D5385EF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D7CDF-11A6-4581-B2F6-AFA3C9339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40C2-5008-4721-AB4B-59993B87C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03C22-4C3E-4B43-ABAD-83C5D58BF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2D0FF-28DA-4C73-BF5F-423BAD45C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37EE-5478-4A3C-9752-18944DF43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C6A7-D06C-4975-B69B-6E2D89BA8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ABA64-6EE5-4C31-8331-7CC8CEE2D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591-A7E5-40FB-B180-76ABF36D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2D90-7953-4C6D-B4C9-CEC3ABF77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5DE4E-3B4F-4E92-A21D-BBD0DF700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B48-E6B6-4EF7-9E54-55DE399D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385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>
                <a:latin typeface="Calibri" pitchFamily="34" charset="0"/>
              </a:rPr>
              <a:t>Bryant</a:t>
            </a:r>
            <a:r>
              <a:rPr lang="en-US" sz="1000" b="0" i="0" baseline="0" dirty="0">
                <a:latin typeface="Calibri" pitchFamily="34" charset="0"/>
              </a:rPr>
              <a:t> and </a:t>
            </a:r>
            <a:r>
              <a:rPr lang="en-US" sz="1000" b="0" i="0" baseline="0" dirty="0" err="1">
                <a:latin typeface="Calibri" pitchFamily="34" charset="0"/>
              </a:rPr>
              <a:t>O’Hallaron</a:t>
            </a:r>
            <a:r>
              <a:rPr lang="en-US" sz="1000" b="0" i="0" baseline="0" dirty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/>
  <p:hf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-96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cmu.edu/courses/40739/quizzes/123403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685800" y="1784350"/>
            <a:ext cx="8134672" cy="2406650"/>
          </a:xfrm>
        </p:spPr>
        <p:txBody>
          <a:bodyPr/>
          <a:lstStyle/>
          <a:p>
            <a:pPr marL="0" indent="0"/>
            <a:r>
              <a:rPr lang="en-US" dirty="0">
                <a:latin typeface="Calibri" pitchFamily="-96" charset="0"/>
              </a:rPr>
              <a:t>Machine-Level Programming IV: Data</a:t>
            </a:r>
            <a:br>
              <a:rPr lang="en-US" dirty="0">
                <a:latin typeface="Calibri" pitchFamily="-96" charset="0"/>
              </a:rPr>
            </a:br>
            <a:br>
              <a:rPr lang="en-US" dirty="0">
                <a:latin typeface="Calibri" pitchFamily="-96" charset="0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15-213/15-513: Introduction to Computer Systems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</a:br>
            <a:r>
              <a:rPr lang="en-US" sz="2000" b="0" dirty="0">
                <a:solidFill>
                  <a:srgbClr val="000000"/>
                </a:solidFill>
                <a:latin typeface="Calibri"/>
                <a:sym typeface="Calibri Bold" charset="0"/>
              </a:rPr>
              <a:t>6</a:t>
            </a:r>
            <a:r>
              <a:rPr kumimoji="0" lang="en-US" sz="2000" b="0" i="0" u="none" strike="noStrike" kern="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 Lecture,  </a:t>
            </a:r>
            <a:r>
              <a:rPr lang="en-US" sz="2000" b="0" dirty="0">
                <a:solidFill>
                  <a:srgbClr val="000000"/>
                </a:solidFill>
                <a:latin typeface="Calibri"/>
                <a:sym typeface="Calibri Bold" charset="0"/>
              </a:rPr>
              <a:t>May 24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, 2024</a:t>
            </a:r>
            <a:endParaRPr lang="en-US" sz="2000" b="0" dirty="0">
              <a:latin typeface="Calibri" pitchFamily="-9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512FB-6CFF-015E-167F-58F6F9390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9DD5D-1F00-2C1B-E3BA-3AC69372F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269424256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Pointers &amp; Arrays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/>
              <a:t>Comp: Compiles (Y/N)</a:t>
            </a:r>
          </a:p>
          <a:p>
            <a:r>
              <a:rPr lang="en-US" dirty="0"/>
              <a:t>Bad: Possible bad pointer reference (Y/N)</a:t>
            </a:r>
          </a:p>
          <a:p>
            <a:r>
              <a:rPr lang="en-US" dirty="0"/>
              <a:t>Size: Value returned by </a:t>
            </a:r>
            <a:r>
              <a:rPr lang="en-US" dirty="0" err="1">
                <a:latin typeface="Courier New"/>
                <a:cs typeface="Courier New"/>
              </a:rPr>
              <a:t>sizeof</a:t>
            </a:r>
            <a:endParaRPr lang="en-US" dirty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467544" y="1340768"/>
          <a:ext cx="6048672" cy="1497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A1 , A2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*A1 , *A2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A1[3]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*A2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77483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Pointers &amp; Arrays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/>
              <a:t>Comp: Compiles (Y/N)</a:t>
            </a:r>
          </a:p>
          <a:p>
            <a:r>
              <a:rPr lang="en-US" dirty="0"/>
              <a:t>Bad: Possible bad pointer reference (Y/N)</a:t>
            </a:r>
          </a:p>
          <a:p>
            <a:r>
              <a:rPr lang="en-US" dirty="0"/>
              <a:t>Size: Value returned by </a:t>
            </a:r>
            <a:r>
              <a:rPr lang="en-US" dirty="0" err="1">
                <a:latin typeface="Courier New"/>
                <a:cs typeface="Courier New"/>
              </a:rPr>
              <a:t>sizeof</a:t>
            </a:r>
            <a:endParaRPr lang="en-US" dirty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6471"/>
              </p:ext>
            </p:extLst>
          </p:nvPr>
        </p:nvGraphicFramePr>
        <p:xfrm>
          <a:off x="467544" y="1340768"/>
          <a:ext cx="6048672" cy="1497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A1 , A2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*A1 , *A2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A1[3]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*A2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C6B81DF3-831F-4DCC-BC3D-E2488A3B4A0E}"/>
              </a:ext>
            </a:extLst>
          </p:cNvPr>
          <p:cNvGrpSpPr/>
          <p:nvPr/>
        </p:nvGrpSpPr>
        <p:grpSpPr>
          <a:xfrm>
            <a:off x="467544" y="3140968"/>
            <a:ext cx="4002918" cy="770602"/>
            <a:chOff x="1979712" y="3140968"/>
            <a:chExt cx="4002918" cy="770602"/>
          </a:xfrm>
        </p:grpSpPr>
        <p:sp>
          <p:nvSpPr>
            <p:cNvPr id="7" name="Rectangle 27">
              <a:extLst>
                <a:ext uri="{FF2B5EF4-FFF2-40B4-BE49-F238E27FC236}">
                  <a16:creationId xmlns:a16="http://schemas.microsoft.com/office/drawing/2014/main" id="{30DC615B-3688-4474-B863-E03D5B18E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056" y="364502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8" name="Rectangle 26">
              <a:extLst>
                <a:ext uri="{FF2B5EF4-FFF2-40B4-BE49-F238E27FC236}">
                  <a16:creationId xmlns:a16="http://schemas.microsoft.com/office/drawing/2014/main" id="{47221B57-D979-4D54-95F8-36755DC29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57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 27">
              <a:extLst>
                <a:ext uri="{FF2B5EF4-FFF2-40B4-BE49-F238E27FC236}">
                  <a16:creationId xmlns:a16="http://schemas.microsoft.com/office/drawing/2014/main" id="{64D7BF50-837F-424D-BCAF-CBCFED77B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5776" y="364502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0" name="Text Box 33">
              <a:extLst>
                <a:ext uri="{FF2B5EF4-FFF2-40B4-BE49-F238E27FC236}">
                  <a16:creationId xmlns:a16="http://schemas.microsoft.com/office/drawing/2014/main" id="{B1BF761A-EAFB-4AD6-A94D-20EE47CE3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9712" y="314096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A1</a:t>
              </a:r>
            </a:p>
          </p:txBody>
        </p:sp>
        <p:sp>
          <p:nvSpPr>
            <p:cNvPr id="11" name="Text Box 33">
              <a:extLst>
                <a:ext uri="{FF2B5EF4-FFF2-40B4-BE49-F238E27FC236}">
                  <a16:creationId xmlns:a16="http://schemas.microsoft.com/office/drawing/2014/main" id="{3FCA1ABF-D147-4D6B-9B6C-0C151CACEF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9712" y="3573016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A2</a:t>
              </a:r>
            </a:p>
          </p:txBody>
        </p:sp>
        <p:sp>
          <p:nvSpPr>
            <p:cNvPr id="12" name="Rectangle 26">
              <a:extLst>
                <a:ext uri="{FF2B5EF4-FFF2-40B4-BE49-F238E27FC236}">
                  <a16:creationId xmlns:a16="http://schemas.microsoft.com/office/drawing/2014/main" id="{B2988408-4858-4086-ABD7-D89CEDA71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5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3" name="Rectangle 26">
              <a:extLst>
                <a:ext uri="{FF2B5EF4-FFF2-40B4-BE49-F238E27FC236}">
                  <a16:creationId xmlns:a16="http://schemas.microsoft.com/office/drawing/2014/main" id="{8F22FB69-F0E6-4FB6-9C34-3902DAC32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59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1D6F4A0-8888-4258-B2DD-C3CD44320A58}"/>
                </a:ext>
              </a:extLst>
            </p:cNvPr>
            <p:cNvCxnSpPr>
              <a:endCxn id="7" idx="1"/>
            </p:cNvCxnSpPr>
            <p:nvPr/>
          </p:nvCxnSpPr>
          <p:spPr bwMode="auto">
            <a:xfrm>
              <a:off x="3419872" y="3759506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AD142D-3351-427D-9EAC-16716D43EAD5}"/>
              </a:ext>
            </a:extLst>
          </p:cNvPr>
          <p:cNvGrpSpPr/>
          <p:nvPr/>
        </p:nvGrpSpPr>
        <p:grpSpPr>
          <a:xfrm>
            <a:off x="5220072" y="3140968"/>
            <a:ext cx="3701008" cy="1202650"/>
            <a:chOff x="5364088" y="5610726"/>
            <a:chExt cx="3701008" cy="1202650"/>
          </a:xfrm>
        </p:grpSpPr>
        <p:sp>
          <p:nvSpPr>
            <p:cNvPr id="16" name="Rectangle 26">
              <a:extLst>
                <a:ext uri="{FF2B5EF4-FFF2-40B4-BE49-F238E27FC236}">
                  <a16:creationId xmlns:a16="http://schemas.microsoft.com/office/drawing/2014/main" id="{33288B2D-E9F1-49B6-B483-894C34D37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16C3B47F-D1A4-4467-8C89-4FB9C1AD4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8" name="Text Box 33">
              <a:extLst>
                <a:ext uri="{FF2B5EF4-FFF2-40B4-BE49-F238E27FC236}">
                  <a16:creationId xmlns:a16="http://schemas.microsoft.com/office/drawing/2014/main" id="{ADB4336F-1DFD-4169-AADD-B5789552ED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13981160-CB6F-4574-AD0E-AC7C7D4A8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0" name="Text Box 33">
              <a:extLst>
                <a:ext uri="{FF2B5EF4-FFF2-40B4-BE49-F238E27FC236}">
                  <a16:creationId xmlns:a16="http://schemas.microsoft.com/office/drawing/2014/main" id="{EBA6860F-87ED-4562-9D22-D1C09A767D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pointer</a:t>
              </a:r>
            </a:p>
          </p:txBody>
        </p:sp>
        <p:sp>
          <p:nvSpPr>
            <p:cNvPr id="21" name="Text Box 33">
              <a:extLst>
                <a:ext uri="{FF2B5EF4-FFF2-40B4-BE49-F238E27FC236}">
                  <a16:creationId xmlns:a16="http://schemas.microsoft.com/office/drawing/2014/main" id="{71B3756B-FF3A-452B-8CB9-327A04B8E8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pointer</a:t>
              </a:r>
            </a:p>
          </p:txBody>
        </p:sp>
        <p:sp>
          <p:nvSpPr>
            <p:cNvPr id="22" name="Text Box 33">
              <a:extLst>
                <a:ext uri="{FF2B5EF4-FFF2-40B4-BE49-F238E27FC236}">
                  <a16:creationId xmlns:a16="http://schemas.microsoft.com/office/drawing/2014/main" id="{F1619AF9-3F49-4F51-B8DA-FBA3FC212C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23" name="Rectangle 27">
              <a:extLst>
                <a:ext uri="{FF2B5EF4-FFF2-40B4-BE49-F238E27FC236}">
                  <a16:creationId xmlns:a16="http://schemas.microsoft.com/office/drawing/2014/main" id="{74C3D659-C6D6-4D46-9144-E1335CAF8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97964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Pointers &amp; Arrays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4797151"/>
            <a:ext cx="7896225" cy="1536973"/>
          </a:xfrm>
        </p:spPr>
        <p:txBody>
          <a:bodyPr/>
          <a:lstStyle/>
          <a:p>
            <a:r>
              <a:rPr lang="en-US" dirty="0"/>
              <a:t>Comp: Compiles (Y/N)</a:t>
            </a:r>
          </a:p>
          <a:p>
            <a:r>
              <a:rPr lang="en-US" dirty="0"/>
              <a:t>Bad: Possible bad pointer reference (Y/N)</a:t>
            </a:r>
          </a:p>
          <a:p>
            <a:r>
              <a:rPr lang="en-US" dirty="0"/>
              <a:t>Size: Value returned by </a:t>
            </a:r>
            <a:r>
              <a:rPr lang="en-US" dirty="0" err="1">
                <a:latin typeface="Courier New"/>
                <a:cs typeface="Courier New"/>
              </a:rPr>
              <a:t>sizeof</a:t>
            </a:r>
            <a:endParaRPr lang="en-US" dirty="0">
              <a:latin typeface="Courier New"/>
              <a:cs typeface="Courier New"/>
            </a:endParaRP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018736"/>
              </p:ext>
            </p:extLst>
          </p:nvPr>
        </p:nvGraphicFramePr>
        <p:xfrm>
          <a:off x="467544" y="1340768"/>
          <a:ext cx="6048672" cy="1497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60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A1 , A2</a:t>
                      </a:r>
                      <a:endParaRPr lang="en-US" b="1" i="1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*A1 , *A2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Comp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A1[3]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*A2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4" name="Group 53"/>
          <p:cNvGrpSpPr/>
          <p:nvPr/>
        </p:nvGrpSpPr>
        <p:grpSpPr>
          <a:xfrm>
            <a:off x="467544" y="3140968"/>
            <a:ext cx="4002918" cy="770602"/>
            <a:chOff x="1979712" y="3140968"/>
            <a:chExt cx="4002918" cy="770602"/>
          </a:xfrm>
        </p:grpSpPr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5076056" y="364502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7" name="Rectangle 26"/>
            <p:cNvSpPr>
              <a:spLocks noChangeArrowheads="1"/>
            </p:cNvSpPr>
            <p:nvPr/>
          </p:nvSpPr>
          <p:spPr bwMode="auto">
            <a:xfrm>
              <a:off x="25557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2555776" y="364502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3" name="Text Box 33"/>
            <p:cNvSpPr txBox="1">
              <a:spLocks noChangeArrowheads="1"/>
            </p:cNvSpPr>
            <p:nvPr/>
          </p:nvSpPr>
          <p:spPr bwMode="auto">
            <a:xfrm>
              <a:off x="1979712" y="314096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A1</a:t>
              </a:r>
            </a:p>
          </p:txBody>
        </p:sp>
        <p:sp>
          <p:nvSpPr>
            <p:cNvPr id="45" name="Text Box 33"/>
            <p:cNvSpPr txBox="1">
              <a:spLocks noChangeArrowheads="1"/>
            </p:cNvSpPr>
            <p:nvPr/>
          </p:nvSpPr>
          <p:spPr bwMode="auto">
            <a:xfrm>
              <a:off x="1979712" y="3573016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A2</a:t>
              </a:r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34415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4355976" y="321297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49" name="Straight Arrow Connector 48"/>
            <p:cNvCxnSpPr>
              <a:endCxn id="29" idx="1"/>
            </p:cNvCxnSpPr>
            <p:nvPr/>
          </p:nvCxnSpPr>
          <p:spPr bwMode="auto">
            <a:xfrm>
              <a:off x="3419872" y="3759506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5220072" y="3140968"/>
            <a:ext cx="3701008" cy="1202650"/>
            <a:chOff x="5364088" y="5610726"/>
            <a:chExt cx="3701008" cy="1202650"/>
          </a:xfrm>
        </p:grpSpPr>
        <p:sp>
          <p:nvSpPr>
            <p:cNvPr id="39" name="Rectangle 26"/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2" name="Text Box 33"/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44" name="Rectangle 27"/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pointer</a:t>
              </a:r>
            </a:p>
          </p:txBody>
        </p:sp>
        <p:sp>
          <p:nvSpPr>
            <p:cNvPr id="50" name="Text Box 33"/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pointer</a:t>
              </a:r>
            </a:p>
          </p:txBody>
        </p:sp>
        <p:sp>
          <p:nvSpPr>
            <p:cNvPr id="51" name="Text Box 33"/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619936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Pointers &amp; Arrays #2</a:t>
            </a: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2994260"/>
              </p:ext>
            </p:extLst>
          </p:nvPr>
        </p:nvGraphicFramePr>
        <p:xfrm>
          <a:off x="251521" y="1266138"/>
          <a:ext cx="8642352" cy="18722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3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A1[3]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*A2[3]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int (*A3)[3]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solidFill>
                          <a:srgbClr val="990000"/>
                        </a:solidFill>
                        <a:latin typeface="Courier New"/>
                        <a:cs typeface="Courier Ne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8" name="Group 57"/>
          <p:cNvGrpSpPr/>
          <p:nvPr/>
        </p:nvGrpSpPr>
        <p:grpSpPr>
          <a:xfrm>
            <a:off x="467544" y="3861048"/>
            <a:ext cx="3290664" cy="338554"/>
            <a:chOff x="467544" y="3861048"/>
            <a:chExt cx="3290664" cy="338554"/>
          </a:xfrm>
        </p:grpSpPr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10436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467544" y="386104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A1</a:t>
              </a: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9294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28438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4293096"/>
            <a:ext cx="6472808" cy="733020"/>
            <a:chOff x="0" y="4293096"/>
            <a:chExt cx="6472808" cy="733020"/>
          </a:xfrm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1433178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0436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9" name="Text Box 33"/>
            <p:cNvSpPr txBox="1">
              <a:spLocks noChangeArrowheads="1"/>
            </p:cNvSpPr>
            <p:nvPr/>
          </p:nvSpPr>
          <p:spPr bwMode="auto">
            <a:xfrm>
              <a:off x="0" y="4293096"/>
              <a:ext cx="954088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A2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907704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8438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46440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275856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3750382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>
              <a:off x="5118534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5593060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3" name="Group 2"/>
          <p:cNvGrpSpPr/>
          <p:nvPr/>
        </p:nvGrpSpPr>
        <p:grpSpPr>
          <a:xfrm>
            <a:off x="5192862" y="5432284"/>
            <a:ext cx="3701008" cy="1202650"/>
            <a:chOff x="5364088" y="5610726"/>
            <a:chExt cx="3701008" cy="1202650"/>
          </a:xfrm>
        </p:grpSpPr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0" name="Rectangle 27"/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pointer</a:t>
              </a:r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pointer</a:t>
              </a:r>
            </a:p>
          </p:txBody>
        </p:sp>
        <p:sp>
          <p:nvSpPr>
            <p:cNvPr id="13" name="Text Box 33"/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7544" y="5157192"/>
            <a:ext cx="5803118" cy="338554"/>
            <a:chOff x="467544" y="5157192"/>
            <a:chExt cx="5803118" cy="338554"/>
          </a:xfrm>
        </p:grpSpPr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043608" y="5229200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9" name="Text Box 33"/>
            <p:cNvSpPr txBox="1">
              <a:spLocks noChangeArrowheads="1"/>
            </p:cNvSpPr>
            <p:nvPr/>
          </p:nvSpPr>
          <p:spPr bwMode="auto">
            <a:xfrm>
              <a:off x="467544" y="5157192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A3</a:t>
              </a:r>
            </a:p>
          </p:txBody>
        </p:sp>
        <p:cxnSp>
          <p:nvCxnSpPr>
            <p:cNvPr id="52" name="Straight Arrow Connector 51"/>
            <p:cNvCxnSpPr>
              <a:endCxn id="45" idx="1"/>
            </p:cNvCxnSpPr>
            <p:nvPr/>
          </p:nvCxnSpPr>
          <p:spPr bwMode="auto">
            <a:xfrm>
              <a:off x="1907704" y="5343682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grpSp>
          <p:nvGrpSpPr>
            <p:cNvPr id="4" name="Group 3"/>
            <p:cNvGrpSpPr/>
            <p:nvPr/>
          </p:nvGrpSpPr>
          <p:grpSpPr>
            <a:xfrm>
              <a:off x="3563888" y="5229200"/>
              <a:ext cx="2706774" cy="228964"/>
              <a:chOff x="3563888" y="5229200"/>
              <a:chExt cx="2706774" cy="228964"/>
            </a:xfrm>
          </p:grpSpPr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57514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Rectangle 27"/>
              <p:cNvSpPr>
                <a:spLocks noChangeArrowheads="1"/>
              </p:cNvSpPr>
              <p:nvPr/>
            </p:nvSpPr>
            <p:spPr bwMode="auto">
              <a:xfrm>
                <a:off x="53640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2706774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666655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Pointers &amp; Arrays #2</a:t>
            </a: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3643174"/>
              </p:ext>
            </p:extLst>
          </p:nvPr>
        </p:nvGraphicFramePr>
        <p:xfrm>
          <a:off x="251521" y="1266138"/>
          <a:ext cx="8642352" cy="18722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3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9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4442"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 err="1">
                          <a:latin typeface="Calibri"/>
                          <a:cs typeface="Calibri"/>
                        </a:rPr>
                        <a:t>Decl</a:t>
                      </a:r>
                      <a:endParaRPr lang="en-US" b="1" i="0" dirty="0"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latin typeface="Courier New"/>
                          <a:cs typeface="Courier New"/>
                        </a:rPr>
                        <a:t>**A</a:t>
                      </a:r>
                      <a:r>
                        <a:rPr lang="en-US" b="1" i="1" dirty="0"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ctr"/>
                      <a:endParaRPr lang="en-US" b="1" i="0" dirty="0">
                        <a:latin typeface="Courier New"/>
                        <a:cs typeface="Courier New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Cmp</a:t>
                      </a:r>
                      <a:endParaRPr lang="en-US" b="0" i="0" dirty="0">
                        <a:solidFill>
                          <a:srgbClr val="F6F5BD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Bad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F6F5BD"/>
                          </a:solidFill>
                          <a:latin typeface="Calibri"/>
                          <a:cs typeface="Calibri"/>
                        </a:rPr>
                        <a:t>Size</a:t>
                      </a:r>
                    </a:p>
                  </a:txBody>
                  <a:tcPr>
                    <a:solidFill>
                      <a:srgbClr val="333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A1[3]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 *A2[3]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4442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ourier New"/>
                          <a:cs typeface="Courier New"/>
                        </a:rPr>
                        <a:t>int (*A3)[3]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990000"/>
                          </a:solidFill>
                          <a:latin typeface="Courier New"/>
                          <a:cs typeface="Courier New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8" name="Group 57"/>
          <p:cNvGrpSpPr/>
          <p:nvPr/>
        </p:nvGrpSpPr>
        <p:grpSpPr>
          <a:xfrm>
            <a:off x="467544" y="3861048"/>
            <a:ext cx="3290664" cy="338554"/>
            <a:chOff x="467544" y="3861048"/>
            <a:chExt cx="3290664" cy="338554"/>
          </a:xfrm>
        </p:grpSpPr>
        <p:sp>
          <p:nvSpPr>
            <p:cNvPr id="16" name="Rectangle 26"/>
            <p:cNvSpPr>
              <a:spLocks noChangeArrowheads="1"/>
            </p:cNvSpPr>
            <p:nvPr/>
          </p:nvSpPr>
          <p:spPr bwMode="auto">
            <a:xfrm>
              <a:off x="10436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467544" y="3861048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A1</a:t>
              </a: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9294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>
              <a:off x="2843808" y="3933056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0" y="4293096"/>
            <a:ext cx="6472808" cy="733020"/>
            <a:chOff x="0" y="4293096"/>
            <a:chExt cx="6472808" cy="733020"/>
          </a:xfrm>
        </p:grpSpPr>
        <p:sp>
          <p:nvSpPr>
            <p:cNvPr id="15" name="Rectangle 27"/>
            <p:cNvSpPr>
              <a:spLocks noChangeArrowheads="1"/>
            </p:cNvSpPr>
            <p:nvPr/>
          </p:nvSpPr>
          <p:spPr bwMode="auto">
            <a:xfrm>
              <a:off x="1433178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0436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9" name="Text Box 33"/>
            <p:cNvSpPr txBox="1">
              <a:spLocks noChangeArrowheads="1"/>
            </p:cNvSpPr>
            <p:nvPr/>
          </p:nvSpPr>
          <p:spPr bwMode="auto">
            <a:xfrm>
              <a:off x="0" y="4293096"/>
              <a:ext cx="954088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A2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907704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8438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4644008" y="436510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3275856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3750382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>
              <a:off x="5118534" y="4797152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5593060" y="4509120"/>
              <a:ext cx="0" cy="2880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</p:grpSp>
      <p:grpSp>
        <p:nvGrpSpPr>
          <p:cNvPr id="3" name="Group 2"/>
          <p:cNvGrpSpPr/>
          <p:nvPr/>
        </p:nvGrpSpPr>
        <p:grpSpPr>
          <a:xfrm>
            <a:off x="5192862" y="5432284"/>
            <a:ext cx="3701008" cy="1202650"/>
            <a:chOff x="5364088" y="5610726"/>
            <a:chExt cx="3701008" cy="1202650"/>
          </a:xfrm>
        </p:grpSpPr>
        <p:sp>
          <p:nvSpPr>
            <p:cNvPr id="7" name="Rectangle 26"/>
            <p:cNvSpPr>
              <a:spLocks noChangeArrowheads="1"/>
            </p:cNvSpPr>
            <p:nvPr/>
          </p:nvSpPr>
          <p:spPr bwMode="auto">
            <a:xfrm>
              <a:off x="7236296" y="6258798"/>
              <a:ext cx="914400" cy="2289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8" name="Rectangle 27"/>
            <p:cNvSpPr>
              <a:spLocks noChangeArrowheads="1"/>
            </p:cNvSpPr>
            <p:nvPr/>
          </p:nvSpPr>
          <p:spPr bwMode="auto">
            <a:xfrm>
              <a:off x="7236296" y="5970766"/>
              <a:ext cx="1828800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5364088" y="6186790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10" name="Rectangle 27"/>
            <p:cNvSpPr>
              <a:spLocks noChangeArrowheads="1"/>
            </p:cNvSpPr>
            <p:nvPr/>
          </p:nvSpPr>
          <p:spPr bwMode="auto">
            <a:xfrm>
              <a:off x="7236296" y="5682734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5364088" y="5898758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pointer</a:t>
              </a:r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5364088" y="5610726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Allocated  pointer</a:t>
              </a:r>
            </a:p>
          </p:txBody>
        </p:sp>
        <p:sp>
          <p:nvSpPr>
            <p:cNvPr id="13" name="Text Box 33"/>
            <p:cNvSpPr txBox="1">
              <a:spLocks noChangeArrowheads="1"/>
            </p:cNvSpPr>
            <p:nvPr/>
          </p:nvSpPr>
          <p:spPr bwMode="auto">
            <a:xfrm>
              <a:off x="5364088" y="6474822"/>
              <a:ext cx="185469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b="0" dirty="0">
                  <a:latin typeface="Calibri" pitchFamily="-96" charset="0"/>
                </a:rPr>
                <a:t>Unallocated  </a:t>
              </a:r>
              <a:r>
                <a:rPr lang="en-US" sz="1600" b="0" dirty="0" err="1">
                  <a:latin typeface="Calibri" pitchFamily="-96" charset="0"/>
                </a:rPr>
                <a:t>int</a:t>
              </a:r>
              <a:endParaRPr lang="en-US" sz="1600" b="0" dirty="0">
                <a:latin typeface="Calibri" pitchFamily="-96" charset="0"/>
              </a:endParaRP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7236296" y="6525344"/>
              <a:ext cx="906574" cy="2289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7544" y="5157192"/>
            <a:ext cx="5803118" cy="338554"/>
            <a:chOff x="467544" y="5157192"/>
            <a:chExt cx="5803118" cy="338554"/>
          </a:xfrm>
        </p:grpSpPr>
        <p:sp>
          <p:nvSpPr>
            <p:cNvPr id="47" name="Rectangle 27"/>
            <p:cNvSpPr>
              <a:spLocks noChangeArrowheads="1"/>
            </p:cNvSpPr>
            <p:nvPr/>
          </p:nvSpPr>
          <p:spPr bwMode="auto">
            <a:xfrm>
              <a:off x="1043608" y="5229200"/>
              <a:ext cx="1828800" cy="22896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sz="1600" dirty="0">
                <a:latin typeface="Calibri" pitchFamily="34" charset="0"/>
                <a:ea typeface="+mn-ea"/>
                <a:cs typeface="+mn-cs"/>
              </a:endParaRPr>
            </a:p>
          </p:txBody>
        </p:sp>
        <p:sp>
          <p:nvSpPr>
            <p:cNvPr id="49" name="Text Box 33"/>
            <p:cNvSpPr txBox="1">
              <a:spLocks noChangeArrowheads="1"/>
            </p:cNvSpPr>
            <p:nvPr/>
          </p:nvSpPr>
          <p:spPr bwMode="auto">
            <a:xfrm>
              <a:off x="467544" y="5157192"/>
              <a:ext cx="4865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600" dirty="0">
                  <a:latin typeface="Courier New"/>
                  <a:cs typeface="Courier New"/>
                </a:rPr>
                <a:t>A3</a:t>
              </a:r>
            </a:p>
          </p:txBody>
        </p:sp>
        <p:cxnSp>
          <p:nvCxnSpPr>
            <p:cNvPr id="52" name="Straight Arrow Connector 51"/>
            <p:cNvCxnSpPr>
              <a:endCxn id="45" idx="1"/>
            </p:cNvCxnSpPr>
            <p:nvPr/>
          </p:nvCxnSpPr>
          <p:spPr bwMode="auto">
            <a:xfrm>
              <a:off x="1907704" y="5343682"/>
              <a:ext cx="1656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oval" w="lg" len="lg"/>
              <a:tailEnd type="arrow"/>
            </a:ln>
            <a:effectLst/>
          </p:spPr>
        </p:cxnSp>
        <p:grpSp>
          <p:nvGrpSpPr>
            <p:cNvPr id="4" name="Group 3"/>
            <p:cNvGrpSpPr/>
            <p:nvPr/>
          </p:nvGrpSpPr>
          <p:grpSpPr>
            <a:xfrm>
              <a:off x="3563888" y="5229200"/>
              <a:ext cx="2706774" cy="228964"/>
              <a:chOff x="3563888" y="5229200"/>
              <a:chExt cx="2706774" cy="228964"/>
            </a:xfrm>
          </p:grpSpPr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57514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5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3" name="Rectangle 27"/>
              <p:cNvSpPr>
                <a:spLocks noChangeArrowheads="1"/>
              </p:cNvSpPr>
              <p:nvPr/>
            </p:nvSpPr>
            <p:spPr bwMode="auto">
              <a:xfrm>
                <a:off x="5364088" y="5229200"/>
                <a:ext cx="906574" cy="2289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1" name="Rectangle 27"/>
              <p:cNvSpPr>
                <a:spLocks noChangeArrowheads="1"/>
              </p:cNvSpPr>
              <p:nvPr/>
            </p:nvSpPr>
            <p:spPr bwMode="auto">
              <a:xfrm>
                <a:off x="3563888" y="5229200"/>
                <a:ext cx="2706774" cy="22896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33797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3"/>
            <a:ext cx="80772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Multidimensional (Nested) Arrays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35063"/>
            <a:ext cx="4433888" cy="336073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Declaration</a:t>
            </a:r>
          </a:p>
          <a:p>
            <a:pPr lvl="1">
              <a:buFont typeface="Wingdings" pitchFamily="-96" charset="2"/>
              <a:buNone/>
            </a:pPr>
            <a:r>
              <a:rPr lang="en-US" i="1" dirty="0">
                <a:latin typeface="Calibri" pitchFamily="-96" charset="0"/>
              </a:rPr>
              <a:t>T</a:t>
            </a:r>
            <a:r>
              <a:rPr lang="en-US" dirty="0">
                <a:latin typeface="Calibri" pitchFamily="-96" charset="0"/>
              </a:rPr>
              <a:t>   </a:t>
            </a:r>
            <a:r>
              <a:rPr lang="en-US" b="1" dirty="0">
                <a:latin typeface="Courier New" pitchFamily="-96" charset="0"/>
              </a:rPr>
              <a:t>A</a:t>
            </a:r>
            <a:r>
              <a:rPr lang="en-US" dirty="0">
                <a:latin typeface="Courier New" pitchFamily="-96" charset="0"/>
              </a:rPr>
              <a:t>[</a:t>
            </a:r>
            <a:r>
              <a:rPr lang="en-US" i="1" dirty="0">
                <a:latin typeface="Calibri" pitchFamily="-96" charset="0"/>
              </a:rPr>
              <a:t>R</a:t>
            </a:r>
            <a:r>
              <a:rPr lang="en-US" dirty="0">
                <a:latin typeface="Courier New" pitchFamily="-96" charset="0"/>
              </a:rPr>
              <a:t>][</a:t>
            </a:r>
            <a:r>
              <a:rPr lang="en-US" i="1" dirty="0">
                <a:latin typeface="Calibri" pitchFamily="-96" charset="0"/>
              </a:rPr>
              <a:t>C</a:t>
            </a:r>
            <a:r>
              <a:rPr lang="en-US" dirty="0">
                <a:latin typeface="Courier New" pitchFamily="-96" charset="0"/>
              </a:rPr>
              <a:t>];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2D array of data type </a:t>
            </a:r>
            <a:r>
              <a:rPr lang="en-US" i="1" dirty="0">
                <a:latin typeface="Calibri" pitchFamily="-96" charset="0"/>
              </a:rPr>
              <a:t>T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i="1" dirty="0">
                <a:latin typeface="Calibri" pitchFamily="-96" charset="0"/>
              </a:rPr>
              <a:t>R</a:t>
            </a:r>
            <a:r>
              <a:rPr lang="en-US" dirty="0">
                <a:latin typeface="Calibri" pitchFamily="-96" charset="0"/>
              </a:rPr>
              <a:t> rows, </a:t>
            </a:r>
            <a:r>
              <a:rPr lang="en-US" i="1" dirty="0">
                <a:latin typeface="Calibri" pitchFamily="-96" charset="0"/>
              </a:rPr>
              <a:t>C</a:t>
            </a:r>
            <a:r>
              <a:rPr lang="en-US" dirty="0">
                <a:latin typeface="Calibri" pitchFamily="-96" charset="0"/>
              </a:rPr>
              <a:t> columns</a:t>
            </a:r>
          </a:p>
          <a:p>
            <a:r>
              <a:rPr lang="en-US" dirty="0">
                <a:latin typeface="Calibri" pitchFamily="-96" charset="0"/>
              </a:rPr>
              <a:t>Array Size</a:t>
            </a:r>
          </a:p>
          <a:p>
            <a:pPr lvl="1"/>
            <a:r>
              <a:rPr lang="en-US" i="1" dirty="0">
                <a:latin typeface="Calibri" pitchFamily="-96" charset="0"/>
              </a:rPr>
              <a:t>R</a:t>
            </a:r>
            <a:r>
              <a:rPr lang="en-US" dirty="0">
                <a:latin typeface="Calibri" pitchFamily="-96" charset="0"/>
              </a:rPr>
              <a:t> * </a:t>
            </a:r>
            <a:r>
              <a:rPr lang="en-US" i="1" dirty="0">
                <a:latin typeface="Calibri" pitchFamily="-96" charset="0"/>
              </a:rPr>
              <a:t>C </a:t>
            </a:r>
            <a:r>
              <a:rPr lang="en-US" dirty="0">
                <a:latin typeface="Calibri" pitchFamily="-96" charset="0"/>
              </a:rPr>
              <a:t>*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sizeof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>
                <a:latin typeface="Calibri" pitchFamily="-96" charset="0"/>
              </a:rPr>
              <a:t>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i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bytes</a:t>
            </a:r>
          </a:p>
          <a:p>
            <a:r>
              <a:rPr lang="en-US" dirty="0">
                <a:latin typeface="Calibri" pitchFamily="-96" charset="0"/>
              </a:rPr>
              <a:t>Arrangement</a:t>
            </a:r>
          </a:p>
          <a:p>
            <a:pPr lvl="1"/>
            <a:r>
              <a:rPr lang="en-US" dirty="0">
                <a:latin typeface="Calibri" pitchFamily="-96" charset="0"/>
              </a:rPr>
              <a:t>Row-Major Ordering</a:t>
            </a:r>
          </a:p>
        </p:txBody>
      </p:sp>
      <p:grpSp>
        <p:nvGrpSpPr>
          <p:cNvPr id="78851" name="Group 4"/>
          <p:cNvGrpSpPr>
            <a:grpSpLocks/>
          </p:cNvGrpSpPr>
          <p:nvPr/>
        </p:nvGrpSpPr>
        <p:grpSpPr bwMode="auto">
          <a:xfrm>
            <a:off x="4876800" y="1143000"/>
            <a:ext cx="4038600" cy="2209800"/>
            <a:chOff x="2208" y="2688"/>
            <a:chExt cx="2544" cy="1392"/>
          </a:xfrm>
        </p:grpSpPr>
        <p:sp>
          <p:nvSpPr>
            <p:cNvPr id="78871" name="Rectangle 5"/>
            <p:cNvSpPr>
              <a:spLocks noChangeArrowheads="1"/>
            </p:cNvSpPr>
            <p:nvPr/>
          </p:nvSpPr>
          <p:spPr bwMode="auto">
            <a:xfrm>
              <a:off x="2304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A[0][0]</a:t>
              </a:r>
            </a:p>
          </p:txBody>
        </p:sp>
        <p:sp>
          <p:nvSpPr>
            <p:cNvPr id="78872" name="Rectangle 6"/>
            <p:cNvSpPr>
              <a:spLocks noChangeArrowheads="1"/>
            </p:cNvSpPr>
            <p:nvPr/>
          </p:nvSpPr>
          <p:spPr bwMode="auto">
            <a:xfrm>
              <a:off x="3936" y="278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A[0][C-1]</a:t>
              </a:r>
            </a:p>
          </p:txBody>
        </p:sp>
        <p:sp>
          <p:nvSpPr>
            <p:cNvPr id="78873" name="Rectangle 7"/>
            <p:cNvSpPr>
              <a:spLocks noChangeArrowheads="1"/>
            </p:cNvSpPr>
            <p:nvPr/>
          </p:nvSpPr>
          <p:spPr bwMode="auto">
            <a:xfrm>
              <a:off x="2304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A[R-1][0]</a:t>
              </a:r>
            </a:p>
          </p:txBody>
        </p:sp>
        <p:sp>
          <p:nvSpPr>
            <p:cNvPr id="78874" name="Rectangle 8"/>
            <p:cNvSpPr>
              <a:spLocks noChangeArrowheads="1"/>
            </p:cNvSpPr>
            <p:nvPr/>
          </p:nvSpPr>
          <p:spPr bwMode="auto">
            <a:xfrm>
              <a:off x="3120" y="278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5" name="Rectangle 9"/>
            <p:cNvSpPr>
              <a:spLocks noChangeArrowheads="1"/>
            </p:cNvSpPr>
            <p:nvPr/>
          </p:nvSpPr>
          <p:spPr bwMode="auto">
            <a:xfrm>
              <a:off x="3168" y="3744"/>
              <a:ext cx="576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 • •</a:t>
              </a:r>
            </a:p>
          </p:txBody>
        </p:sp>
        <p:sp>
          <p:nvSpPr>
            <p:cNvPr id="78876" name="Rectangle 10"/>
            <p:cNvSpPr>
              <a:spLocks noChangeArrowheads="1"/>
            </p:cNvSpPr>
            <p:nvPr/>
          </p:nvSpPr>
          <p:spPr bwMode="auto">
            <a:xfrm>
              <a:off x="3936" y="3744"/>
              <a:ext cx="768" cy="288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A[R-1][C-1]</a:t>
              </a:r>
            </a:p>
          </p:txBody>
        </p:sp>
        <p:sp>
          <p:nvSpPr>
            <p:cNvPr id="78877" name="Rectangle 11"/>
            <p:cNvSpPr>
              <a:spLocks noChangeArrowheads="1"/>
            </p:cNvSpPr>
            <p:nvPr/>
          </p:nvSpPr>
          <p:spPr bwMode="auto">
            <a:xfrm>
              <a:off x="2592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8" name="Rectangle 12"/>
            <p:cNvSpPr>
              <a:spLocks noChangeArrowheads="1"/>
            </p:cNvSpPr>
            <p:nvPr/>
          </p:nvSpPr>
          <p:spPr bwMode="auto">
            <a:xfrm>
              <a:off x="4080" y="3168"/>
              <a:ext cx="288" cy="48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  <a:p>
              <a:pPr eaLnBrk="0" hangingPunct="0"/>
              <a:r>
                <a:rPr lang="en-US" sz="1800">
                  <a:latin typeface="Courier New" pitchFamily="-96" charset="0"/>
                </a:rPr>
                <a:t>•</a:t>
              </a:r>
            </a:p>
          </p:txBody>
        </p:sp>
        <p:sp>
          <p:nvSpPr>
            <p:cNvPr id="78879" name="Freeform 13"/>
            <p:cNvSpPr>
              <a:spLocks/>
            </p:cNvSpPr>
            <p:nvPr/>
          </p:nvSpPr>
          <p:spPr bwMode="auto">
            <a:xfrm>
              <a:off x="2208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78880" name="Freeform 14"/>
            <p:cNvSpPr>
              <a:spLocks/>
            </p:cNvSpPr>
            <p:nvPr/>
          </p:nvSpPr>
          <p:spPr bwMode="auto">
            <a:xfrm flipH="1">
              <a:off x="4656" y="2688"/>
              <a:ext cx="96" cy="1392"/>
            </a:xfrm>
            <a:custGeom>
              <a:avLst/>
              <a:gdLst>
                <a:gd name="T0" fmla="*/ 96 w 96"/>
                <a:gd name="T1" fmla="*/ 0 h 1392"/>
                <a:gd name="T2" fmla="*/ 0 w 96"/>
                <a:gd name="T3" fmla="*/ 0 h 1392"/>
                <a:gd name="T4" fmla="*/ 0 w 96"/>
                <a:gd name="T5" fmla="*/ 1392 h 1392"/>
                <a:gd name="T6" fmla="*/ 96 w 96"/>
                <a:gd name="T7" fmla="*/ 1392 h 13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1392"/>
                <a:gd name="T14" fmla="*/ 96 w 96"/>
                <a:gd name="T15" fmla="*/ 1392 h 13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1392">
                  <a:moveTo>
                    <a:pt x="96" y="0"/>
                  </a:moveTo>
                  <a:lnTo>
                    <a:pt x="0" y="0"/>
                  </a:lnTo>
                  <a:lnTo>
                    <a:pt x="0" y="1392"/>
                  </a:lnTo>
                  <a:lnTo>
                    <a:pt x="96" y="1392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</p:grpSp>
      <p:sp>
        <p:nvSpPr>
          <p:cNvPr id="309263" name="Text Box 15"/>
          <p:cNvSpPr txBox="1">
            <a:spLocks noChangeArrowheads="1"/>
          </p:cNvSpPr>
          <p:nvPr/>
        </p:nvSpPr>
        <p:spPr bwMode="auto">
          <a:xfrm>
            <a:off x="323850" y="4725144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57200" y="5125194"/>
            <a:ext cx="8229600" cy="990600"/>
            <a:chOff x="336" y="3408"/>
            <a:chExt cx="5184" cy="624"/>
          </a:xfrm>
        </p:grpSpPr>
        <p:grpSp>
          <p:nvGrpSpPr>
            <p:cNvPr id="78858" name="Group 17"/>
            <p:cNvGrpSpPr>
              <a:grpSpLocks/>
            </p:cNvGrpSpPr>
            <p:nvPr/>
          </p:nvGrpSpPr>
          <p:grpSpPr bwMode="auto">
            <a:xfrm>
              <a:off x="336" y="3408"/>
              <a:ext cx="1344" cy="624"/>
              <a:chOff x="1488" y="3504"/>
              <a:chExt cx="1344" cy="624"/>
            </a:xfrm>
          </p:grpSpPr>
          <p:sp>
            <p:nvSpPr>
              <p:cNvPr id="78868" name="Rectangle 2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9" name="Rectangle 1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70" name="Rectangle 19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59" name="Group 21"/>
            <p:cNvGrpSpPr>
              <a:grpSpLocks/>
            </p:cNvGrpSpPr>
            <p:nvPr/>
          </p:nvGrpSpPr>
          <p:grpSpPr bwMode="auto">
            <a:xfrm>
              <a:off x="1680" y="3408"/>
              <a:ext cx="1344" cy="624"/>
              <a:chOff x="1488" y="3504"/>
              <a:chExt cx="1344" cy="624"/>
            </a:xfrm>
          </p:grpSpPr>
          <p:sp>
            <p:nvSpPr>
              <p:cNvPr id="78865" name="Rectangle 24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6F5BD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6" name="Rectangle 2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7" name="Rectangle 23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grpSp>
          <p:nvGrpSpPr>
            <p:cNvPr id="78860" name="Group 25"/>
            <p:cNvGrpSpPr>
              <a:grpSpLocks/>
            </p:cNvGrpSpPr>
            <p:nvPr/>
          </p:nvGrpSpPr>
          <p:grpSpPr bwMode="auto">
            <a:xfrm>
              <a:off x="4176" y="3408"/>
              <a:ext cx="1344" cy="624"/>
              <a:chOff x="1488" y="3504"/>
              <a:chExt cx="1344" cy="624"/>
            </a:xfrm>
          </p:grpSpPr>
          <p:sp>
            <p:nvSpPr>
              <p:cNvPr id="78862" name="Rectangle 28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ourier New" pitchFamily="-96" charset="0"/>
                  </a:rPr>
                  <a:t>• • •</a:t>
                </a:r>
              </a:p>
            </p:txBody>
          </p:sp>
          <p:sp>
            <p:nvSpPr>
              <p:cNvPr id="78863" name="Rectangle 26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78864" name="Rectangle 27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78861" name="Rectangle 29"/>
            <p:cNvSpPr>
              <a:spLocks noChangeArrowheads="1"/>
            </p:cNvSpPr>
            <p:nvPr/>
          </p:nvSpPr>
          <p:spPr bwMode="auto">
            <a:xfrm>
              <a:off x="3024" y="3408"/>
              <a:ext cx="1152" cy="62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1600" b="0">
                  <a:latin typeface="Courier New" pitchFamily="-96" charset="0"/>
                </a:rPr>
                <a:t>•  •  •</a:t>
              </a:r>
            </a:p>
          </p:txBody>
        </p:sp>
      </p:grpSp>
      <p:sp>
        <p:nvSpPr>
          <p:cNvPr id="309278" name="Line 30"/>
          <p:cNvSpPr>
            <a:spLocks noChangeShapeType="1"/>
          </p:cNvSpPr>
          <p:nvPr/>
        </p:nvSpPr>
        <p:spPr bwMode="auto">
          <a:xfrm>
            <a:off x="457200" y="6191994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79" name="Line 31"/>
          <p:cNvSpPr>
            <a:spLocks noChangeShapeType="1"/>
          </p:cNvSpPr>
          <p:nvPr/>
        </p:nvSpPr>
        <p:spPr bwMode="auto">
          <a:xfrm>
            <a:off x="8686800" y="6191994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0" name="Line 32"/>
          <p:cNvSpPr>
            <a:spLocks noChangeShapeType="1"/>
          </p:cNvSpPr>
          <p:nvPr/>
        </p:nvSpPr>
        <p:spPr bwMode="auto">
          <a:xfrm>
            <a:off x="457200" y="6344394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81" name="Rectangle 33"/>
          <p:cNvSpPr>
            <a:spLocks noChangeArrowheads="1"/>
          </p:cNvSpPr>
          <p:nvPr/>
        </p:nvSpPr>
        <p:spPr bwMode="auto">
          <a:xfrm>
            <a:off x="3505200" y="6191994"/>
            <a:ext cx="1447800" cy="3810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4*R*C</a:t>
            </a:r>
            <a:r>
              <a:rPr lang="en-US" sz="1800" b="0">
                <a:latin typeface="Calibri" pitchFamily="-96" charset="0"/>
              </a:rPr>
              <a:t>  Bytes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57200"/>
            <a:ext cx="63754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Example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953000"/>
            <a:ext cx="8001000" cy="1905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“</a:t>
            </a:r>
            <a:r>
              <a:rPr lang="en-US" dirty="0" err="1">
                <a:latin typeface="Courier New" pitchFamily="-96" charset="0"/>
              </a:rPr>
              <a:t>zip_dig</a:t>
            </a:r>
            <a:r>
              <a:rPr lang="en-US" dirty="0">
                <a:latin typeface="Courier New" pitchFamily="-96" charset="0"/>
              </a:rPr>
              <a:t> </a:t>
            </a:r>
            <a:r>
              <a:rPr lang="en-US" dirty="0" err="1">
                <a:latin typeface="Courier New" pitchFamily="-96" charset="0"/>
              </a:rPr>
              <a:t>pgh</a:t>
            </a:r>
            <a:r>
              <a:rPr lang="en-US" dirty="0">
                <a:latin typeface="Courier New" pitchFamily="-96" charset="0"/>
              </a:rPr>
              <a:t>[4]</a:t>
            </a:r>
            <a:r>
              <a:rPr lang="en-US" dirty="0">
                <a:latin typeface="Calibri" pitchFamily="-96" charset="0"/>
              </a:rPr>
              <a:t>” equivalent to “</a:t>
            </a:r>
            <a:r>
              <a:rPr lang="en-US" dirty="0" err="1">
                <a:latin typeface="Courier New" pitchFamily="-96" charset="0"/>
              </a:rPr>
              <a:t>int</a:t>
            </a:r>
            <a:r>
              <a:rPr lang="en-US" dirty="0">
                <a:latin typeface="Courier New" pitchFamily="-96" charset="0"/>
              </a:rPr>
              <a:t> </a:t>
            </a:r>
            <a:r>
              <a:rPr lang="en-US" dirty="0" err="1">
                <a:latin typeface="Courier New" pitchFamily="-96" charset="0"/>
              </a:rPr>
              <a:t>pgh</a:t>
            </a:r>
            <a:r>
              <a:rPr lang="en-US" dirty="0">
                <a:latin typeface="Courier New" pitchFamily="-96" charset="0"/>
              </a:rPr>
              <a:t>[4][5]</a:t>
            </a:r>
            <a:r>
              <a:rPr lang="en-US" dirty="0">
                <a:latin typeface="Calibri" pitchFamily="-96" charset="0"/>
              </a:rPr>
              <a:t>”</a:t>
            </a:r>
          </a:p>
          <a:p>
            <a:pPr lvl="1"/>
            <a:r>
              <a:rPr lang="en-US" dirty="0">
                <a:latin typeface="Calibri" pitchFamily="-96" charset="0"/>
              </a:rPr>
              <a:t>Variable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dirty="0">
                <a:latin typeface="Calibri" pitchFamily="-96" charset="0"/>
              </a:rPr>
              <a:t>: array of 4 elements, allocated contiguously</a:t>
            </a:r>
          </a:p>
          <a:p>
            <a:pPr lvl="1"/>
            <a:r>
              <a:rPr lang="en-US" dirty="0">
                <a:latin typeface="Calibri" pitchFamily="-96" charset="0"/>
              </a:rPr>
              <a:t>Each element is an array of 5 </a:t>
            </a:r>
            <a:r>
              <a:rPr lang="en-US" b="1" dirty="0" err="1">
                <a:latin typeface="Courier New" pitchFamily="-96" charset="0"/>
              </a:rPr>
              <a:t>int</a:t>
            </a:r>
            <a:r>
              <a:rPr lang="en-US" dirty="0" err="1">
                <a:latin typeface="Calibri" pitchFamily="-96" charset="0"/>
              </a:rPr>
              <a:t>’s</a:t>
            </a:r>
            <a:r>
              <a:rPr lang="en-US" dirty="0">
                <a:latin typeface="Calibri" pitchFamily="-96" charset="0"/>
              </a:rPr>
              <a:t>, allocated contiguously</a:t>
            </a:r>
          </a:p>
          <a:p>
            <a:r>
              <a:rPr lang="en-US" dirty="0">
                <a:latin typeface="Calibri" pitchFamily="-96" charset="0"/>
              </a:rPr>
              <a:t>“Row-Major” ordering of all elements in memory</a:t>
            </a:r>
          </a:p>
        </p:txBody>
      </p:sp>
      <p:sp>
        <p:nvSpPr>
          <p:cNvPr id="76803" name="Rectangle 4"/>
          <p:cNvSpPr>
            <a:spLocks noChangeArrowheads="1"/>
          </p:cNvSpPr>
          <p:nvPr/>
        </p:nvSpPr>
        <p:spPr bwMode="auto">
          <a:xfrm>
            <a:off x="606053" y="1061329"/>
            <a:ext cx="4924425" cy="2305759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#define PCOUNT 4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typedef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[5];</a:t>
            </a:r>
          </a:p>
          <a:p>
            <a:pPr eaLnBrk="0" hangingPunct="0"/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[PCOUNT] =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{{1, 5, 2, 0, 6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3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1, 7 },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{1, 5, 2, 2, 1 }};</a:t>
            </a:r>
          </a:p>
        </p:txBody>
      </p:sp>
      <p:sp>
        <p:nvSpPr>
          <p:cNvPr id="76804" name="Text Box 6"/>
          <p:cNvSpPr txBox="1">
            <a:spLocks noChangeArrowheads="1"/>
          </p:cNvSpPr>
          <p:nvPr/>
        </p:nvSpPr>
        <p:spPr bwMode="auto">
          <a:xfrm>
            <a:off x="455613" y="3519488"/>
            <a:ext cx="114458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</a:t>
            </a:r>
          </a:p>
          <a:p>
            <a:pPr algn="r" eaLnBrk="0" hangingPunct="0"/>
            <a:r>
              <a:rPr lang="en-US" sz="1800">
                <a:latin typeface="Courier New" pitchFamily="-96" charset="0"/>
              </a:rPr>
              <a:t>pgh[4];</a:t>
            </a:r>
          </a:p>
        </p:txBody>
      </p:sp>
      <p:sp>
        <p:nvSpPr>
          <p:cNvPr id="308232" name="Line 8"/>
          <p:cNvSpPr>
            <a:spLocks noChangeShapeType="1"/>
          </p:cNvSpPr>
          <p:nvPr/>
        </p:nvSpPr>
        <p:spPr bwMode="auto">
          <a:xfrm flipV="1">
            <a:off x="1905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3" name="Text Box 9"/>
          <p:cNvSpPr txBox="1">
            <a:spLocks noChangeArrowheads="1"/>
          </p:cNvSpPr>
          <p:nvPr/>
        </p:nvSpPr>
        <p:spPr bwMode="auto">
          <a:xfrm>
            <a:off x="1676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76</a:t>
            </a:r>
          </a:p>
        </p:txBody>
      </p:sp>
      <p:sp>
        <p:nvSpPr>
          <p:cNvPr id="308234" name="Line 10"/>
          <p:cNvSpPr>
            <a:spLocks noChangeShapeType="1"/>
          </p:cNvSpPr>
          <p:nvPr/>
        </p:nvSpPr>
        <p:spPr bwMode="auto">
          <a:xfrm flipV="1">
            <a:off x="3429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5" name="Text Box 11"/>
          <p:cNvSpPr txBox="1">
            <a:spLocks noChangeArrowheads="1"/>
          </p:cNvSpPr>
          <p:nvPr/>
        </p:nvSpPr>
        <p:spPr bwMode="auto">
          <a:xfrm>
            <a:off x="3200400" y="4357688"/>
            <a:ext cx="458788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96</a:t>
            </a:r>
          </a:p>
        </p:txBody>
      </p:sp>
      <p:sp>
        <p:nvSpPr>
          <p:cNvPr id="308236" name="Line 12"/>
          <p:cNvSpPr>
            <a:spLocks noChangeShapeType="1"/>
          </p:cNvSpPr>
          <p:nvPr/>
        </p:nvSpPr>
        <p:spPr bwMode="auto">
          <a:xfrm flipV="1">
            <a:off x="4953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7" name="Text Box 13"/>
          <p:cNvSpPr txBox="1">
            <a:spLocks noChangeArrowheads="1"/>
          </p:cNvSpPr>
          <p:nvPr/>
        </p:nvSpPr>
        <p:spPr bwMode="auto">
          <a:xfrm>
            <a:off x="4656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116</a:t>
            </a:r>
          </a:p>
        </p:txBody>
      </p:sp>
      <p:sp>
        <p:nvSpPr>
          <p:cNvPr id="308238" name="Line 14"/>
          <p:cNvSpPr>
            <a:spLocks noChangeShapeType="1"/>
          </p:cNvSpPr>
          <p:nvPr/>
        </p:nvSpPr>
        <p:spPr bwMode="auto">
          <a:xfrm flipV="1">
            <a:off x="6477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39" name="Text Box 15"/>
          <p:cNvSpPr txBox="1">
            <a:spLocks noChangeArrowheads="1"/>
          </p:cNvSpPr>
          <p:nvPr/>
        </p:nvSpPr>
        <p:spPr bwMode="auto">
          <a:xfrm>
            <a:off x="6180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136</a:t>
            </a:r>
          </a:p>
        </p:txBody>
      </p:sp>
      <p:sp>
        <p:nvSpPr>
          <p:cNvPr id="308240" name="Line 16"/>
          <p:cNvSpPr>
            <a:spLocks noChangeShapeType="1"/>
          </p:cNvSpPr>
          <p:nvPr/>
        </p:nvSpPr>
        <p:spPr bwMode="auto">
          <a:xfrm flipV="1">
            <a:off x="8001000" y="4205288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41" name="Text Box 17"/>
          <p:cNvSpPr txBox="1">
            <a:spLocks noChangeArrowheads="1"/>
          </p:cNvSpPr>
          <p:nvPr/>
        </p:nvSpPr>
        <p:spPr bwMode="auto">
          <a:xfrm>
            <a:off x="7704138" y="4357688"/>
            <a:ext cx="5953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156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905000" y="3443288"/>
            <a:ext cx="1524000" cy="762000"/>
            <a:chOff x="816" y="2640"/>
            <a:chExt cx="960" cy="480"/>
          </a:xfrm>
        </p:grpSpPr>
        <p:sp>
          <p:nvSpPr>
            <p:cNvPr id="76838" name="Rectangle 20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9" name="Rectangle 21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40" name="Rectangle 22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41" name="Rectangle 23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0</a:t>
              </a:r>
            </a:p>
          </p:txBody>
        </p:sp>
        <p:sp>
          <p:nvSpPr>
            <p:cNvPr id="76842" name="Rectangle 24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1C7C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6</a:t>
              </a:r>
            </a:p>
          </p:txBody>
        </p: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3429000" y="3443288"/>
            <a:ext cx="1524000" cy="762000"/>
            <a:chOff x="816" y="2640"/>
            <a:chExt cx="960" cy="480"/>
          </a:xfrm>
        </p:grpSpPr>
        <p:sp>
          <p:nvSpPr>
            <p:cNvPr id="76833" name="Rectangle 26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4" name="Rectangle 27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35" name="Rectangle 28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36" name="Rectangle 29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37" name="Rectangle 30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F6F5B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3</a:t>
              </a: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4953000" y="3443288"/>
            <a:ext cx="1524000" cy="762000"/>
            <a:chOff x="816" y="2640"/>
            <a:chExt cx="960" cy="480"/>
          </a:xfrm>
        </p:grpSpPr>
        <p:sp>
          <p:nvSpPr>
            <p:cNvPr id="308256" name="Rectangle 32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57" name="Rectangle 33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308258" name="Rectangle 34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08259" name="Rectangle 35"/>
            <p:cNvSpPr>
              <a:spLocks noChangeArrowheads="1"/>
            </p:cNvSpPr>
            <p:nvPr/>
          </p:nvSpPr>
          <p:spPr bwMode="auto">
            <a:xfrm>
              <a:off x="1392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308260" name="Rectangle 36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US" sz="1800">
                  <a:latin typeface="Courier New" pitchFamily="49" charset="0"/>
                  <a:ea typeface="+mn-ea"/>
                  <a:cs typeface="+mn-cs"/>
                </a:rPr>
                <a:t>7</a:t>
              </a:r>
            </a:p>
          </p:txBody>
        </p:sp>
      </p:grpSp>
      <p:grpSp>
        <p:nvGrpSpPr>
          <p:cNvPr id="8" name="Group 37"/>
          <p:cNvGrpSpPr>
            <a:grpSpLocks/>
          </p:cNvGrpSpPr>
          <p:nvPr/>
        </p:nvGrpSpPr>
        <p:grpSpPr bwMode="auto">
          <a:xfrm>
            <a:off x="6477000" y="3438525"/>
            <a:ext cx="1524000" cy="766763"/>
            <a:chOff x="816" y="2637"/>
            <a:chExt cx="960" cy="483"/>
          </a:xfrm>
        </p:grpSpPr>
        <p:sp>
          <p:nvSpPr>
            <p:cNvPr id="76823" name="Rectangle 38"/>
            <p:cNvSpPr>
              <a:spLocks noChangeArrowheads="1"/>
            </p:cNvSpPr>
            <p:nvPr/>
          </p:nvSpPr>
          <p:spPr bwMode="auto">
            <a:xfrm>
              <a:off x="816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  <p:sp>
          <p:nvSpPr>
            <p:cNvPr id="76824" name="Rectangle 39"/>
            <p:cNvSpPr>
              <a:spLocks noChangeArrowheads="1"/>
            </p:cNvSpPr>
            <p:nvPr/>
          </p:nvSpPr>
          <p:spPr bwMode="auto">
            <a:xfrm>
              <a:off x="1008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5</a:t>
              </a:r>
            </a:p>
          </p:txBody>
        </p:sp>
        <p:sp>
          <p:nvSpPr>
            <p:cNvPr id="76825" name="Rectangle 40"/>
            <p:cNvSpPr>
              <a:spLocks noChangeArrowheads="1"/>
            </p:cNvSpPr>
            <p:nvPr/>
          </p:nvSpPr>
          <p:spPr bwMode="auto">
            <a:xfrm>
              <a:off x="1200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6" name="Rectangle 41"/>
            <p:cNvSpPr>
              <a:spLocks noChangeArrowheads="1"/>
            </p:cNvSpPr>
            <p:nvPr/>
          </p:nvSpPr>
          <p:spPr bwMode="auto">
            <a:xfrm>
              <a:off x="1392" y="2637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2</a:t>
              </a:r>
            </a:p>
          </p:txBody>
        </p:sp>
        <p:sp>
          <p:nvSpPr>
            <p:cNvPr id="76827" name="Rectangle 42"/>
            <p:cNvSpPr>
              <a:spLocks noChangeArrowheads="1"/>
            </p:cNvSpPr>
            <p:nvPr/>
          </p:nvSpPr>
          <p:spPr bwMode="auto">
            <a:xfrm>
              <a:off x="1584" y="2640"/>
              <a:ext cx="192" cy="480"/>
            </a:xfrm>
            <a:prstGeom prst="rect">
              <a:avLst/>
            </a:prstGeom>
            <a:solidFill>
              <a:srgbClr val="D5F1C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800">
                  <a:latin typeface="Courier New" pitchFamily="-96" charset="0"/>
                </a:rPr>
                <a:t>1</a:t>
              </a:r>
            </a:p>
          </p:txBody>
        </p:sp>
      </p:grpSp>
      <p:sp>
        <p:nvSpPr>
          <p:cNvPr id="308267" name="Rectangle 43"/>
          <p:cNvSpPr>
            <a:spLocks noChangeArrowheads="1"/>
          </p:cNvSpPr>
          <p:nvPr/>
        </p:nvSpPr>
        <p:spPr bwMode="auto">
          <a:xfrm>
            <a:off x="1905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8" name="Rectangle 44"/>
          <p:cNvSpPr>
            <a:spLocks noChangeArrowheads="1"/>
          </p:cNvSpPr>
          <p:nvPr/>
        </p:nvSpPr>
        <p:spPr bwMode="auto">
          <a:xfrm>
            <a:off x="3429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69" name="Rectangle 45"/>
          <p:cNvSpPr>
            <a:spLocks noChangeArrowheads="1"/>
          </p:cNvSpPr>
          <p:nvPr/>
        </p:nvSpPr>
        <p:spPr bwMode="auto">
          <a:xfrm>
            <a:off x="4953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  <p:sp>
        <p:nvSpPr>
          <p:cNvPr id="308270" name="Rectangle 46"/>
          <p:cNvSpPr>
            <a:spLocks noChangeArrowheads="1"/>
          </p:cNvSpPr>
          <p:nvPr/>
        </p:nvSpPr>
        <p:spPr bwMode="auto">
          <a:xfrm>
            <a:off x="6477000" y="3443288"/>
            <a:ext cx="1524000" cy="762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sz="1800">
              <a:latin typeface="Calibri" pitchFamily="-96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6793383" cy="1450975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Row Vectors</a:t>
            </a:r>
          </a:p>
          <a:p>
            <a:pPr lvl="1"/>
            <a:r>
              <a:rPr lang="en-US" dirty="0">
                <a:latin typeface="Calibri" pitchFamily="-96" charset="0"/>
              </a:rPr>
              <a:t> </a:t>
            </a:r>
            <a:r>
              <a:rPr lang="en-US" b="1" dirty="0">
                <a:latin typeface="Courier New" pitchFamily="-96" charset="0"/>
              </a:rPr>
              <a:t>A</a:t>
            </a:r>
            <a:r>
              <a:rPr lang="en-US" b="1" dirty="0">
                <a:solidFill>
                  <a:srgbClr val="C00000"/>
                </a:solidFill>
                <a:latin typeface="Courier New" pitchFamily="-96" charset="0"/>
              </a:rPr>
              <a:t>[i]</a:t>
            </a:r>
            <a:r>
              <a:rPr lang="en-US" dirty="0">
                <a:solidFill>
                  <a:srgbClr val="C00000"/>
                </a:solidFill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 array of </a:t>
            </a:r>
            <a:r>
              <a:rPr lang="en-US" i="1" dirty="0">
                <a:latin typeface="Calibri" pitchFamily="-96" charset="0"/>
              </a:rPr>
              <a:t>C</a:t>
            </a:r>
            <a:r>
              <a:rPr lang="en-US" dirty="0">
                <a:latin typeface="Calibri" pitchFamily="-96" charset="0"/>
              </a:rPr>
              <a:t> elements of type </a:t>
            </a:r>
            <a:r>
              <a:rPr lang="en-US" i="1" dirty="0">
                <a:latin typeface="Calibri" pitchFamily="-96" charset="0"/>
              </a:rPr>
              <a:t>T</a:t>
            </a:r>
          </a:p>
          <a:p>
            <a:pPr lvl="1"/>
            <a:r>
              <a:rPr lang="en-US" dirty="0">
                <a:latin typeface="Calibri" pitchFamily="-96" charset="0"/>
              </a:rPr>
              <a:t>Starting address </a:t>
            </a:r>
            <a:r>
              <a:rPr lang="en-US" b="1" dirty="0">
                <a:latin typeface="Courier New" pitchFamily="-96" charset="0"/>
              </a:rPr>
              <a:t>A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* (C *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sizeof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i="1" dirty="0">
                <a:cs typeface="Calibri" panose="020F0502020204030204" pitchFamily="34" charset="0"/>
              </a:rPr>
              <a:t>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</p:txBody>
      </p:sp>
      <p:grpSp>
        <p:nvGrpSpPr>
          <p:cNvPr id="80900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0927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497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[0]</a:t>
                </a:r>
              </a:p>
            </p:txBody>
          </p:sp>
          <p:sp>
            <p:nvSpPr>
              <p:cNvPr id="310280" name="Rectangle 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solidFill>
                      <a:srgbClr val="C00000"/>
                    </a:solidFill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[C-1]</a:t>
                </a:r>
              </a:p>
            </p:txBody>
          </p:sp>
        </p:grpSp>
        <p:sp>
          <p:nvSpPr>
            <p:cNvPr id="80928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9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0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1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32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 dirty="0">
                  <a:latin typeface="Courier New" pitchFamily="-96" charset="0"/>
                </a:rPr>
                <a:t>A</a:t>
              </a:r>
              <a:r>
                <a:rPr lang="en-US" sz="1600" dirty="0">
                  <a:solidFill>
                    <a:srgbClr val="C00000"/>
                  </a:solidFill>
                  <a:latin typeface="Courier New" pitchFamily="-96" charset="0"/>
                </a:rPr>
                <a:t>[i]</a:t>
              </a:r>
              <a:endParaRPr lang="en-US" sz="1600" b="0" dirty="0">
                <a:solidFill>
                  <a:srgbClr val="C00000"/>
                </a:solidFill>
                <a:latin typeface="Calibri" pitchFamily="-96" charset="0"/>
              </a:endParaRPr>
            </a:p>
          </p:txBody>
        </p:sp>
      </p:grpSp>
      <p:grpSp>
        <p:nvGrpSpPr>
          <p:cNvPr id="80901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0919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0924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25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C00000"/>
                    </a:solidFill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26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C00000"/>
                    </a:solidFill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20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1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2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23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 dirty="0">
                  <a:latin typeface="Courier New" pitchFamily="-96" charset="0"/>
                </a:rPr>
                <a:t>A</a:t>
              </a:r>
              <a:r>
                <a:rPr lang="en-US" sz="1600" dirty="0">
                  <a:solidFill>
                    <a:srgbClr val="C00000"/>
                  </a:solidFill>
                  <a:latin typeface="Courier New" pitchFamily="-96" charset="0"/>
                </a:rPr>
                <a:t>[R-1]</a:t>
              </a:r>
              <a:endParaRPr lang="en-US" sz="1600" b="0" dirty="0">
                <a:solidFill>
                  <a:srgbClr val="C00000"/>
                </a:solidFill>
                <a:latin typeface="Calibri" pitchFamily="-96" charset="0"/>
              </a:endParaRPr>
            </a:p>
          </p:txBody>
        </p:sp>
      </p:grpSp>
      <p:sp>
        <p:nvSpPr>
          <p:cNvPr id="80902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0903" name="Text Box 25"/>
          <p:cNvSpPr txBox="1">
            <a:spLocks noChangeArrowheads="1"/>
          </p:cNvSpPr>
          <p:nvPr/>
        </p:nvSpPr>
        <p:spPr bwMode="auto">
          <a:xfrm>
            <a:off x="338138" y="571817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0904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05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0906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0911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0916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0917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C00000"/>
                    </a:solidFill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0918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C00000"/>
                    </a:solidFill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 dirty="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0912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3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4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 dirty="0">
                  <a:latin typeface="Courier New" pitchFamily="-96" charset="0"/>
                </a:rPr>
                <a:t>A</a:t>
              </a:r>
              <a:r>
                <a:rPr lang="en-US" sz="1600" dirty="0">
                  <a:solidFill>
                    <a:srgbClr val="C00000"/>
                  </a:solidFill>
                  <a:latin typeface="Courier New" pitchFamily="-96" charset="0"/>
                </a:rPr>
                <a:t>[0]</a:t>
              </a:r>
              <a:endParaRPr lang="en-US" sz="1600" b="0" dirty="0">
                <a:solidFill>
                  <a:srgbClr val="C00000"/>
                </a:solidFill>
                <a:latin typeface="Calibri" pitchFamily="-96" charset="0"/>
              </a:endParaRPr>
            </a:p>
          </p:txBody>
        </p:sp>
        <p:sp>
          <p:nvSpPr>
            <p:cNvPr id="80915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0310" name="Text Box 38"/>
          <p:cNvSpPr txBox="1">
            <a:spLocks noChangeArrowheads="1"/>
          </p:cNvSpPr>
          <p:nvPr/>
        </p:nvSpPr>
        <p:spPr bwMode="auto">
          <a:xfrm>
            <a:off x="3595688" y="5715000"/>
            <a:ext cx="181451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A+(i</a:t>
            </a:r>
            <a:r>
              <a:rPr lang="en-US" sz="1800" dirty="0">
                <a:latin typeface="Courier New" pitchFamily="-96" charset="0"/>
              </a:rPr>
              <a:t>*C*4)</a:t>
            </a:r>
          </a:p>
        </p:txBody>
      </p:sp>
      <p:sp>
        <p:nvSpPr>
          <p:cNvPr id="310311" name="Text Box 39"/>
          <p:cNvSpPr txBox="1">
            <a:spLocks noChangeArrowheads="1"/>
          </p:cNvSpPr>
          <p:nvPr/>
        </p:nvSpPr>
        <p:spPr bwMode="auto">
          <a:xfrm>
            <a:off x="6553200" y="5715000"/>
            <a:ext cx="22860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A+((R-1)*C*4)</a:t>
            </a:r>
          </a:p>
        </p:txBody>
      </p:sp>
      <p:sp>
        <p:nvSpPr>
          <p:cNvPr id="80909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10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493713"/>
            <a:ext cx="7645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Row Access Code</a:t>
            </a:r>
          </a:p>
        </p:txBody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0700" y="4267200"/>
            <a:ext cx="7404100" cy="24384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Row Vector</a:t>
            </a:r>
          </a:p>
          <a:p>
            <a:pPr lvl="1"/>
            <a:r>
              <a:rPr lang="en-US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[index]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 array of 5 </a:t>
            </a:r>
            <a:r>
              <a:rPr lang="en-US" b="1" dirty="0" err="1">
                <a:latin typeface="Courier New" pitchFamily="-96" charset="0"/>
              </a:rPr>
              <a:t>int</a:t>
            </a:r>
            <a:r>
              <a:rPr lang="en-US" dirty="0" err="1">
                <a:latin typeface="Calibri" pitchFamily="-96" charset="0"/>
              </a:rPr>
              <a:t>’s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Starting address </a:t>
            </a:r>
            <a:r>
              <a:rPr lang="en-US" b="1" dirty="0">
                <a:latin typeface="Courier New" pitchFamily="-96" charset="0"/>
              </a:rPr>
              <a:t>pgh+20*index</a:t>
            </a:r>
          </a:p>
          <a:p>
            <a:r>
              <a:rPr lang="en-US" dirty="0">
                <a:latin typeface="Calibri" pitchFamily="-96" charset="0"/>
              </a:rPr>
              <a:t>Machine Code</a:t>
            </a:r>
          </a:p>
          <a:p>
            <a:pPr lvl="1"/>
            <a:r>
              <a:rPr lang="en-US" dirty="0">
                <a:latin typeface="Calibri" pitchFamily="-96" charset="0"/>
              </a:rPr>
              <a:t>Computes and returns address</a:t>
            </a:r>
          </a:p>
          <a:p>
            <a:pPr lvl="1"/>
            <a:r>
              <a:rPr lang="en-US" dirty="0">
                <a:latin typeface="Calibri" pitchFamily="-96" charset="0"/>
              </a:rPr>
              <a:t>Compute as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+ 4*(index+4*index)</a:t>
            </a:r>
          </a:p>
          <a:p>
            <a:endParaRPr lang="en-US" b="0" i="1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</p:txBody>
      </p:sp>
      <p:sp>
        <p:nvSpPr>
          <p:cNvPr id="84995" name="Rectangle 4"/>
          <p:cNvSpPr>
            <a:spLocks noChangeArrowheads="1"/>
          </p:cNvSpPr>
          <p:nvPr/>
        </p:nvSpPr>
        <p:spPr bwMode="auto">
          <a:xfrm>
            <a:off x="4777680" y="1988840"/>
            <a:ext cx="4114800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*</a:t>
            </a:r>
            <a:r>
              <a:rPr lang="en-US" sz="1800" dirty="0" err="1">
                <a:latin typeface="Courier New" pitchFamily="-96" charset="0"/>
              </a:rPr>
              <a:t>get_pgh_zip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index)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495300" y="3204779"/>
            <a:ext cx="6781800" cy="92551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=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(%rdi,%rdi,4),%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5 * index</a:t>
            </a:r>
          </a:p>
          <a:p>
            <a:pPr eaLnBrk="0" hangingPunct="0">
              <a:tabLst>
                <a:tab pos="342900" algn="l"/>
                <a:tab pos="2628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(,%rax,4),%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(20 * index)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6700" y="1124341"/>
            <a:ext cx="6324600" cy="1288495"/>
            <a:chOff x="1066800" y="2671762"/>
            <a:chExt cx="6324600" cy="1288495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295400" y="34385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066800" y="3590925"/>
              <a:ext cx="600232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>
                  <a:latin typeface="Courier New" pitchFamily="-96" charset="0"/>
                </a:rPr>
                <a:t>pgh</a:t>
              </a:r>
              <a:endParaRPr lang="en-US" sz="1800" dirty="0">
                <a:latin typeface="Courier New" pitchFamily="-96" charset="0"/>
              </a:endParaRPr>
            </a:p>
          </p:txBody>
        </p: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1295400" y="2676525"/>
              <a:ext cx="1524000" cy="762000"/>
              <a:chOff x="816" y="2640"/>
              <a:chExt cx="960" cy="480"/>
            </a:xfrm>
          </p:grpSpPr>
          <p:sp>
            <p:nvSpPr>
              <p:cNvPr id="19" name="Rectangle 20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0" name="Rectangle 21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1" name="Rectangle 22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2" name="Rectangle 23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0</a:t>
                </a:r>
              </a:p>
            </p:txBody>
          </p:sp>
          <p:sp>
            <p:nvSpPr>
              <p:cNvPr id="23" name="Rectangle 24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6</a:t>
                </a:r>
              </a:p>
            </p:txBody>
          </p:sp>
        </p:grpSp>
        <p:grpSp>
          <p:nvGrpSpPr>
            <p:cNvPr id="24" name="Group 25"/>
            <p:cNvGrpSpPr>
              <a:grpSpLocks/>
            </p:cNvGrpSpPr>
            <p:nvPr/>
          </p:nvGrpSpPr>
          <p:grpSpPr bwMode="auto">
            <a:xfrm>
              <a:off x="2819400" y="2676525"/>
              <a:ext cx="1524000" cy="762000"/>
              <a:chOff x="816" y="2640"/>
              <a:chExt cx="960" cy="480"/>
            </a:xfrm>
          </p:grpSpPr>
          <p:sp>
            <p:nvSpPr>
              <p:cNvPr id="25" name="Rectangle 26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7" name="Rectangle 28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8" name="Rectangle 29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9" name="Rectangle 30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</a:t>
                </a:r>
              </a:p>
            </p:txBody>
          </p:sp>
        </p:grpSp>
        <p:grpSp>
          <p:nvGrpSpPr>
            <p:cNvPr id="30" name="Group 31"/>
            <p:cNvGrpSpPr>
              <a:grpSpLocks/>
            </p:cNvGrpSpPr>
            <p:nvPr/>
          </p:nvGrpSpPr>
          <p:grpSpPr bwMode="auto">
            <a:xfrm>
              <a:off x="4343400" y="2676525"/>
              <a:ext cx="1524000" cy="762000"/>
              <a:chOff x="816" y="2640"/>
              <a:chExt cx="960" cy="480"/>
            </a:xfrm>
          </p:grpSpPr>
          <p:sp>
            <p:nvSpPr>
              <p:cNvPr id="31" name="Rectangle 32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2" name="Rectangle 33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33" name="Rectangle 34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34" name="Rectangle 35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5" name="Rectangle 36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7</a:t>
                </a:r>
              </a:p>
            </p:txBody>
          </p:sp>
        </p:grp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5867400" y="2671762"/>
              <a:ext cx="1524000" cy="766763"/>
              <a:chOff x="816" y="2637"/>
              <a:chExt cx="960" cy="483"/>
            </a:xfrm>
          </p:grpSpPr>
          <p:sp>
            <p:nvSpPr>
              <p:cNvPr id="37" name="Rectangle 38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8" name="Rectangle 39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9" name="Rectangle 40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40" name="Rectangle 41"/>
              <p:cNvSpPr>
                <a:spLocks noChangeArrowheads="1"/>
              </p:cNvSpPr>
              <p:nvPr/>
            </p:nvSpPr>
            <p:spPr bwMode="auto">
              <a:xfrm>
                <a:off x="1392" y="2637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41" name="Rectangle 42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</p:grp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1295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2819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4" name="Rectangle 45"/>
            <p:cNvSpPr>
              <a:spLocks noChangeArrowheads="1"/>
            </p:cNvSpPr>
            <p:nvPr/>
          </p:nvSpPr>
          <p:spPr bwMode="auto">
            <a:xfrm>
              <a:off x="4343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5" name="Rectangle 46"/>
            <p:cNvSpPr>
              <a:spLocks noChangeArrowheads="1"/>
            </p:cNvSpPr>
            <p:nvPr/>
          </p:nvSpPr>
          <p:spPr bwMode="auto">
            <a:xfrm>
              <a:off x="5867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46" name="Line 8"/>
            <p:cNvSpPr>
              <a:spLocks noChangeShapeType="1"/>
            </p:cNvSpPr>
            <p:nvPr/>
          </p:nvSpPr>
          <p:spPr bwMode="auto">
            <a:xfrm flipV="1">
              <a:off x="4334732" y="3438525"/>
              <a:ext cx="0" cy="22860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Text Box 9"/>
            <p:cNvSpPr txBox="1">
              <a:spLocks noChangeArrowheads="1"/>
            </p:cNvSpPr>
            <p:nvPr/>
          </p:nvSpPr>
          <p:spPr bwMode="auto">
            <a:xfrm>
              <a:off x="4106132" y="3590925"/>
              <a:ext cx="1011815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C00000"/>
                  </a:solidFill>
                  <a:latin typeface="Courier New" pitchFamily="-96" charset="0"/>
                </a:rPr>
                <a:t>pgh</a:t>
              </a:r>
              <a:r>
                <a:rPr lang="en-US" sz="1800" dirty="0">
                  <a:solidFill>
                    <a:srgbClr val="C00000"/>
                  </a:solidFill>
                  <a:latin typeface="Courier New" pitchFamily="-96" charset="0"/>
                </a:rPr>
                <a:t>[2]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060175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>
                <a:latin typeface="Calibri" pitchFamily="-96" charset="0"/>
              </a:rPr>
              <a:t>Multi-level</a:t>
            </a:r>
          </a:p>
          <a:p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Alignment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ChangeArrowheads="1"/>
          </p:cNvSpPr>
          <p:nvPr/>
        </p:nvSpPr>
        <p:spPr bwMode="auto">
          <a:xfrm>
            <a:off x="57912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69342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Nested Array Element Access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42913" y="1292225"/>
            <a:ext cx="7786687" cy="1450975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Elements </a:t>
            </a:r>
            <a:endParaRPr lang="en-US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 </a:t>
            </a:r>
            <a:r>
              <a:rPr lang="en-US" b="1" dirty="0">
                <a:latin typeface="Courier New" pitchFamily="-96" charset="0"/>
              </a:rPr>
              <a:t>A[</a:t>
            </a:r>
            <a:r>
              <a:rPr lang="en-US" b="1" dirty="0" err="1">
                <a:solidFill>
                  <a:srgbClr val="0070C0"/>
                </a:solidFill>
                <a:latin typeface="Courier New" pitchFamily="-96" charset="0"/>
              </a:rPr>
              <a:t>i</a:t>
            </a:r>
            <a:r>
              <a:rPr lang="en-US" b="1" dirty="0">
                <a:latin typeface="Courier New" pitchFamily="-96" charset="0"/>
              </a:rPr>
              <a:t>][</a:t>
            </a:r>
            <a:r>
              <a:rPr lang="en-US" b="1" dirty="0">
                <a:solidFill>
                  <a:srgbClr val="C00000"/>
                </a:solidFill>
                <a:latin typeface="Courier New" pitchFamily="-96" charset="0"/>
              </a:rPr>
              <a:t>j</a:t>
            </a:r>
            <a:r>
              <a:rPr lang="en-US" b="1" dirty="0">
                <a:latin typeface="Courier New" pitchFamily="-96" charset="0"/>
              </a:rPr>
              <a:t>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 element of type </a:t>
            </a:r>
            <a:r>
              <a:rPr lang="en-US" i="1" dirty="0">
                <a:latin typeface="Calibri" pitchFamily="-96" charset="0"/>
              </a:rPr>
              <a:t>T, </a:t>
            </a:r>
            <a:r>
              <a:rPr lang="en-US" dirty="0">
                <a:latin typeface="Calibri" pitchFamily="-96" charset="0"/>
              </a:rPr>
              <a:t>which requires </a:t>
            </a:r>
            <a:r>
              <a:rPr lang="en-US" i="1" dirty="0">
                <a:latin typeface="Calibri" pitchFamily="-96" charset="0"/>
              </a:rPr>
              <a:t>K</a:t>
            </a:r>
            <a:r>
              <a:rPr lang="en-US" dirty="0">
                <a:latin typeface="Calibri" pitchFamily="-96" charset="0"/>
              </a:rPr>
              <a:t> bytes</a:t>
            </a:r>
            <a:endParaRPr lang="en-US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Address  </a:t>
            </a:r>
            <a:r>
              <a:rPr lang="en-US" b="1" dirty="0">
                <a:latin typeface="Courier New" pitchFamily="-96" charset="0"/>
              </a:rPr>
              <a:t>A +</a:t>
            </a:r>
            <a:r>
              <a:rPr lang="en-US" dirty="0">
                <a:latin typeface="Courier New" pitchFamily="-96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* (C * K)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+  </a:t>
            </a:r>
            <a:r>
              <a:rPr lang="en-US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* K </a:t>
            </a:r>
            <a:br>
              <a:rPr lang="en-US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pl-PL" b="1" dirty="0">
                <a:latin typeface="Courier New" panose="02070309020205020404" pitchFamily="49" charset="0"/>
                <a:cs typeface="Courier New" panose="02070309020205020404" pitchFamily="49" charset="0"/>
              </a:rPr>
              <a:t>A + (i * C + j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pl-PL" b="1" dirty="0">
                <a:latin typeface="Courier New" panose="02070309020205020404" pitchFamily="49" charset="0"/>
                <a:cs typeface="Courier New" panose="02070309020205020404" pitchFamily="49" charset="0"/>
              </a:rPr>
              <a:t>* K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87044" name="Group 5"/>
          <p:cNvGrpSpPr>
            <a:grpSpLocks/>
          </p:cNvGrpSpPr>
          <p:nvPr/>
        </p:nvGrpSpPr>
        <p:grpSpPr bwMode="auto">
          <a:xfrm>
            <a:off x="3657600" y="3973513"/>
            <a:ext cx="2133600" cy="1524000"/>
            <a:chOff x="1680" y="2064"/>
            <a:chExt cx="1344" cy="960"/>
          </a:xfrm>
        </p:grpSpPr>
        <p:grpSp>
          <p:nvGrpSpPr>
            <p:cNvPr id="87073" name="Group 6"/>
            <p:cNvGrpSpPr>
              <a:grpSpLocks/>
            </p:cNvGrpSpPr>
            <p:nvPr/>
          </p:nvGrpSpPr>
          <p:grpSpPr bwMode="auto">
            <a:xfrm>
              <a:off x="1680" y="2400"/>
              <a:ext cx="1344" cy="624"/>
              <a:chOff x="1488" y="3504"/>
              <a:chExt cx="1344" cy="624"/>
            </a:xfrm>
          </p:grpSpPr>
          <p:sp>
            <p:nvSpPr>
              <p:cNvPr id="310281" name="Rectangle 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600" b="0" dirty="0">
                    <a:latin typeface="Calibri" pitchFamily="34" charset="0"/>
                    <a:ea typeface="+mn-ea"/>
                    <a:cs typeface="+mn-cs"/>
                  </a:rPr>
                  <a:t> • • •                      • • •</a:t>
                </a:r>
              </a:p>
            </p:txBody>
          </p:sp>
          <p:sp>
            <p:nvSpPr>
              <p:cNvPr id="310279" name="Rectangle 7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384" cy="62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</a:t>
                </a:r>
                <a:r>
                  <a:rPr lang="en-US" sz="1600" dirty="0" err="1">
                    <a:latin typeface="Courier New" pitchFamily="49" charset="0"/>
                    <a:ea typeface="+mn-ea"/>
                    <a:cs typeface="+mn-cs"/>
                  </a:rPr>
                  <a:t>i</a:t>
                </a: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]</a:t>
                </a:r>
              </a:p>
              <a:p>
                <a:pPr algn="ctr" eaLnBrk="0" hangingPunct="0">
                  <a:defRPr/>
                </a:pPr>
                <a:r>
                  <a:rPr lang="en-US" sz="1600" dirty="0">
                    <a:latin typeface="Courier New" pitchFamily="49" charset="0"/>
                    <a:ea typeface="+mn-ea"/>
                    <a:cs typeface="+mn-cs"/>
                  </a:rPr>
                  <a:t>[j]</a:t>
                </a:r>
              </a:p>
            </p:txBody>
          </p:sp>
        </p:grpSp>
        <p:sp>
          <p:nvSpPr>
            <p:cNvPr id="87074" name="Line 10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5" name="Line 11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6" name="Line 12"/>
            <p:cNvSpPr>
              <a:spLocks noChangeShapeType="1"/>
            </p:cNvSpPr>
            <p:nvPr/>
          </p:nvSpPr>
          <p:spPr bwMode="auto">
            <a:xfrm>
              <a:off x="302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7" name="Line 13"/>
            <p:cNvSpPr>
              <a:spLocks noChangeShapeType="1"/>
            </p:cNvSpPr>
            <p:nvPr/>
          </p:nvSpPr>
          <p:spPr bwMode="auto">
            <a:xfrm>
              <a:off x="1680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78" name="Rectangle 14"/>
            <p:cNvSpPr>
              <a:spLocks noChangeArrowheads="1"/>
            </p:cNvSpPr>
            <p:nvPr/>
          </p:nvSpPr>
          <p:spPr bwMode="auto">
            <a:xfrm>
              <a:off x="2112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A[i]</a:t>
              </a:r>
              <a:endParaRPr lang="en-US" sz="1600" b="0">
                <a:latin typeface="Calibri" pitchFamily="-96" charset="0"/>
              </a:endParaRPr>
            </a:p>
          </p:txBody>
        </p:sp>
      </p:grpSp>
      <p:grpSp>
        <p:nvGrpSpPr>
          <p:cNvPr id="87045" name="Group 15"/>
          <p:cNvGrpSpPr>
            <a:grpSpLocks/>
          </p:cNvGrpSpPr>
          <p:nvPr/>
        </p:nvGrpSpPr>
        <p:grpSpPr bwMode="auto">
          <a:xfrm>
            <a:off x="6705600" y="3973513"/>
            <a:ext cx="2133600" cy="1524000"/>
            <a:chOff x="4176" y="2064"/>
            <a:chExt cx="1344" cy="960"/>
          </a:xfrm>
        </p:grpSpPr>
        <p:grpSp>
          <p:nvGrpSpPr>
            <p:cNvPr id="87065" name="Group 16"/>
            <p:cNvGrpSpPr>
              <a:grpSpLocks/>
            </p:cNvGrpSpPr>
            <p:nvPr/>
          </p:nvGrpSpPr>
          <p:grpSpPr bwMode="auto">
            <a:xfrm>
              <a:off x="4176" y="2400"/>
              <a:ext cx="1344" cy="624"/>
              <a:chOff x="1488" y="3504"/>
              <a:chExt cx="1344" cy="624"/>
            </a:xfrm>
          </p:grpSpPr>
          <p:sp>
            <p:nvSpPr>
              <p:cNvPr id="87070" name="Rectangle 19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D5F1C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71" name="Rectangle 17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72" name="Rectangle 18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[R-1]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66" name="Line 20"/>
            <p:cNvSpPr>
              <a:spLocks noChangeShapeType="1"/>
            </p:cNvSpPr>
            <p:nvPr/>
          </p:nvSpPr>
          <p:spPr bwMode="auto">
            <a:xfrm>
              <a:off x="417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7" name="Line 21"/>
            <p:cNvSpPr>
              <a:spLocks noChangeShapeType="1"/>
            </p:cNvSpPr>
            <p:nvPr/>
          </p:nvSpPr>
          <p:spPr bwMode="auto">
            <a:xfrm>
              <a:off x="552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8" name="Line 22"/>
            <p:cNvSpPr>
              <a:spLocks noChangeShapeType="1"/>
            </p:cNvSpPr>
            <p:nvPr/>
          </p:nvSpPr>
          <p:spPr bwMode="auto">
            <a:xfrm>
              <a:off x="417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9" name="Rectangle 23"/>
            <p:cNvSpPr>
              <a:spLocks noChangeArrowheads="1"/>
            </p:cNvSpPr>
            <p:nvPr/>
          </p:nvSpPr>
          <p:spPr bwMode="auto">
            <a:xfrm>
              <a:off x="460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A[R-1]</a:t>
              </a:r>
              <a:endParaRPr lang="en-US" sz="1600" b="0">
                <a:latin typeface="Calibri" pitchFamily="-96" charset="0"/>
              </a:endParaRPr>
            </a:p>
          </p:txBody>
        </p:sp>
      </p:grpSp>
      <p:sp>
        <p:nvSpPr>
          <p:cNvPr id="87046" name="Rectangle 24"/>
          <p:cNvSpPr>
            <a:spLocks noChangeArrowheads="1"/>
          </p:cNvSpPr>
          <p:nvPr/>
        </p:nvSpPr>
        <p:spPr bwMode="auto">
          <a:xfrm>
            <a:off x="2667000" y="4506913"/>
            <a:ext cx="990600" cy="990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r>
              <a:rPr lang="en-US" b="0">
                <a:latin typeface="Calibri" pitchFamily="-96" charset="0"/>
              </a:rPr>
              <a:t>•  •  •</a:t>
            </a:r>
          </a:p>
        </p:txBody>
      </p:sp>
      <p:sp>
        <p:nvSpPr>
          <p:cNvPr id="87047" name="Text Box 25"/>
          <p:cNvSpPr txBox="1">
            <a:spLocks noChangeArrowheads="1"/>
          </p:cNvSpPr>
          <p:nvPr/>
        </p:nvSpPr>
        <p:spPr bwMode="auto">
          <a:xfrm>
            <a:off x="331788" y="5724525"/>
            <a:ext cx="3968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>
                <a:latin typeface="Courier New" pitchFamily="-96" charset="0"/>
              </a:rPr>
              <a:t>A</a:t>
            </a:r>
          </a:p>
        </p:txBody>
      </p:sp>
      <p:sp>
        <p:nvSpPr>
          <p:cNvPr id="87048" name="Line 26"/>
          <p:cNvSpPr>
            <a:spLocks noChangeShapeType="1"/>
          </p:cNvSpPr>
          <p:nvPr/>
        </p:nvSpPr>
        <p:spPr bwMode="auto">
          <a:xfrm flipV="1">
            <a:off x="5334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9" name="Line 27"/>
          <p:cNvSpPr>
            <a:spLocks noChangeShapeType="1"/>
          </p:cNvSpPr>
          <p:nvPr/>
        </p:nvSpPr>
        <p:spPr bwMode="auto">
          <a:xfrm flipV="1">
            <a:off x="3657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050" name="Group 28"/>
          <p:cNvGrpSpPr>
            <a:grpSpLocks/>
          </p:cNvGrpSpPr>
          <p:nvPr/>
        </p:nvGrpSpPr>
        <p:grpSpPr bwMode="auto">
          <a:xfrm>
            <a:off x="533400" y="3973513"/>
            <a:ext cx="2133600" cy="1524000"/>
            <a:chOff x="336" y="2064"/>
            <a:chExt cx="1344" cy="960"/>
          </a:xfrm>
        </p:grpSpPr>
        <p:grpSp>
          <p:nvGrpSpPr>
            <p:cNvPr id="87057" name="Group 29"/>
            <p:cNvGrpSpPr>
              <a:grpSpLocks/>
            </p:cNvGrpSpPr>
            <p:nvPr/>
          </p:nvGrpSpPr>
          <p:grpSpPr bwMode="auto">
            <a:xfrm>
              <a:off x="336" y="2400"/>
              <a:ext cx="1344" cy="624"/>
              <a:chOff x="1488" y="3504"/>
              <a:chExt cx="1344" cy="624"/>
            </a:xfrm>
          </p:grpSpPr>
          <p:sp>
            <p:nvSpPr>
              <p:cNvPr id="87062" name="Rectangle 32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1344" cy="624"/>
              </a:xfrm>
              <a:prstGeom prst="rect">
                <a:avLst/>
              </a:prstGeom>
              <a:solidFill>
                <a:srgbClr val="F1C7C7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 b="0">
                    <a:latin typeface="Calibri" pitchFamily="-96" charset="0"/>
                  </a:rPr>
                  <a:t>• • •</a:t>
                </a:r>
              </a:p>
            </p:txBody>
          </p:sp>
          <p:sp>
            <p:nvSpPr>
              <p:cNvPr id="87063" name="Rectangle 30"/>
              <p:cNvSpPr>
                <a:spLocks noChangeArrowheads="1"/>
              </p:cNvSpPr>
              <p:nvPr/>
            </p:nvSpPr>
            <p:spPr bwMode="auto">
              <a:xfrm>
                <a:off x="148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</p:txBody>
          </p:sp>
          <p:sp>
            <p:nvSpPr>
              <p:cNvPr id="87064" name="Rectangle 31"/>
              <p:cNvSpPr>
                <a:spLocks noChangeArrowheads="1"/>
              </p:cNvSpPr>
              <p:nvPr/>
            </p:nvSpPr>
            <p:spPr bwMode="auto">
              <a:xfrm>
                <a:off x="2448" y="3504"/>
                <a:ext cx="384" cy="624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A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[0]</a:t>
                </a:r>
              </a:p>
              <a:p>
                <a:pPr algn="ctr" eaLnBrk="0" hangingPunct="0"/>
                <a:r>
                  <a:rPr lang="en-US" sz="1600">
                    <a:latin typeface="Courier New" pitchFamily="-96" charset="0"/>
                  </a:rPr>
                  <a:t>[C-1]</a:t>
                </a:r>
              </a:p>
            </p:txBody>
          </p:sp>
        </p:grpSp>
        <p:sp>
          <p:nvSpPr>
            <p:cNvPr id="87058" name="Line 33"/>
            <p:cNvSpPr>
              <a:spLocks noChangeShapeType="1"/>
            </p:cNvSpPr>
            <p:nvPr/>
          </p:nvSpPr>
          <p:spPr bwMode="auto">
            <a:xfrm>
              <a:off x="336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9" name="Line 34"/>
            <p:cNvSpPr>
              <a:spLocks noChangeShapeType="1"/>
            </p:cNvSpPr>
            <p:nvPr/>
          </p:nvSpPr>
          <p:spPr bwMode="auto">
            <a:xfrm>
              <a:off x="336" y="2208"/>
              <a:ext cx="134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60" name="Rectangle 35"/>
            <p:cNvSpPr>
              <a:spLocks noChangeArrowheads="1"/>
            </p:cNvSpPr>
            <p:nvPr/>
          </p:nvSpPr>
          <p:spPr bwMode="auto">
            <a:xfrm>
              <a:off x="768" y="2064"/>
              <a:ext cx="528" cy="240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n-US" sz="1600">
                  <a:latin typeface="Courier New" pitchFamily="-96" charset="0"/>
                </a:rPr>
                <a:t>A[0]</a:t>
              </a:r>
              <a:endParaRPr lang="en-US" sz="1600" b="0">
                <a:latin typeface="Calibri" pitchFamily="-96" charset="0"/>
              </a:endParaRPr>
            </a:p>
          </p:txBody>
        </p:sp>
        <p:sp>
          <p:nvSpPr>
            <p:cNvPr id="87061" name="Line 36"/>
            <p:cNvSpPr>
              <a:spLocks noChangeShapeType="1"/>
            </p:cNvSpPr>
            <p:nvPr/>
          </p:nvSpPr>
          <p:spPr bwMode="auto">
            <a:xfrm>
              <a:off x="1680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051" name="Text Box 38"/>
          <p:cNvSpPr txBox="1">
            <a:spLocks noChangeArrowheads="1"/>
          </p:cNvSpPr>
          <p:nvPr/>
        </p:nvSpPr>
        <p:spPr bwMode="auto">
          <a:xfrm>
            <a:off x="2944813" y="5724525"/>
            <a:ext cx="14478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dirty="0" err="1">
                <a:latin typeface="Courier New" pitchFamily="-96" charset="0"/>
              </a:rPr>
              <a:t>A+(i</a:t>
            </a:r>
            <a:r>
              <a:rPr lang="en-US" sz="1800" dirty="0">
                <a:latin typeface="Courier New" pitchFamily="-96" charset="0"/>
              </a:rPr>
              <a:t>*C*4)</a:t>
            </a:r>
          </a:p>
        </p:txBody>
      </p:sp>
      <p:sp>
        <p:nvSpPr>
          <p:cNvPr id="87052" name="Text Box 39"/>
          <p:cNvSpPr txBox="1">
            <a:spLocks noChangeArrowheads="1"/>
          </p:cNvSpPr>
          <p:nvPr/>
        </p:nvSpPr>
        <p:spPr bwMode="auto">
          <a:xfrm>
            <a:off x="6324600" y="5724525"/>
            <a:ext cx="205740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dirty="0">
                <a:latin typeface="Courier New" pitchFamily="-96" charset="0"/>
              </a:rPr>
              <a:t>A+((R-1)*C*4)</a:t>
            </a:r>
          </a:p>
        </p:txBody>
      </p:sp>
      <p:sp>
        <p:nvSpPr>
          <p:cNvPr id="87053" name="Line 40"/>
          <p:cNvSpPr>
            <a:spLocks noChangeShapeType="1"/>
          </p:cNvSpPr>
          <p:nvPr/>
        </p:nvSpPr>
        <p:spPr bwMode="auto">
          <a:xfrm flipV="1">
            <a:off x="6705600" y="5497513"/>
            <a:ext cx="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54" name="Text Box 15"/>
          <p:cNvSpPr txBox="1">
            <a:spLocks noChangeArrowheads="1"/>
          </p:cNvSpPr>
          <p:nvPr/>
        </p:nvSpPr>
        <p:spPr bwMode="auto">
          <a:xfrm>
            <a:off x="425450" y="3429000"/>
            <a:ext cx="2012950" cy="396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2000">
                <a:latin typeface="Courier New" pitchFamily="-96" charset="0"/>
              </a:rPr>
              <a:t>int A[R][C];</a:t>
            </a:r>
          </a:p>
        </p:txBody>
      </p:sp>
      <p:sp>
        <p:nvSpPr>
          <p:cNvPr id="87055" name="Line 27"/>
          <p:cNvSpPr>
            <a:spLocks noChangeShapeType="1"/>
          </p:cNvSpPr>
          <p:nvPr/>
        </p:nvSpPr>
        <p:spPr bwMode="auto">
          <a:xfrm flipV="1">
            <a:off x="4648200" y="5497513"/>
            <a:ext cx="0" cy="674687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 type="triangle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 Box 38"/>
          <p:cNvSpPr txBox="1">
            <a:spLocks noChangeArrowheads="1"/>
          </p:cNvSpPr>
          <p:nvPr/>
        </p:nvSpPr>
        <p:spPr bwMode="auto">
          <a:xfrm>
            <a:off x="3370263" y="6168379"/>
            <a:ext cx="2954337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err="1">
                <a:solidFill>
                  <a:srgbClr val="990000"/>
                </a:solidFill>
                <a:latin typeface="Courier New" pitchFamily="-96" charset="0"/>
              </a:rPr>
              <a:t>A+(i</a:t>
            </a:r>
            <a:r>
              <a:rPr lang="en-US" dirty="0">
                <a:solidFill>
                  <a:srgbClr val="990000"/>
                </a:solidFill>
                <a:latin typeface="Courier New" pitchFamily="-96" charset="0"/>
              </a:rPr>
              <a:t>*C*4)+(j*4)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93713"/>
            <a:ext cx="82804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Nested Array Element Access Code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653136"/>
            <a:ext cx="8320088" cy="1749896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Elements </a:t>
            </a:r>
            <a:endParaRPr lang="en-US" dirty="0">
              <a:latin typeface="Courier New" pitchFamily="-96" charset="0"/>
            </a:endParaRPr>
          </a:p>
          <a:p>
            <a:pPr lvl="1"/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[index][dig]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dirty="0">
                <a:latin typeface="Calibri" pitchFamily="-96" charset="0"/>
              </a:rPr>
              <a:t>is</a:t>
            </a:r>
            <a:r>
              <a:rPr lang="en-US" b="1" dirty="0">
                <a:latin typeface="Calibri" pitchFamily="-96" charset="0"/>
              </a:rPr>
              <a:t> </a:t>
            </a:r>
            <a:r>
              <a:rPr lang="en-US" b="1" dirty="0" err="1">
                <a:latin typeface="Courier New" pitchFamily="-96" charset="0"/>
              </a:rPr>
              <a:t>int</a:t>
            </a:r>
            <a:endParaRPr lang="en-US" b="1" dirty="0">
              <a:latin typeface="Courier New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Address: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+ 20*index + 4*dig</a:t>
            </a:r>
          </a:p>
          <a:p>
            <a:pPr marL="914400" lvl="2" indent="0">
              <a:buNone/>
            </a:pPr>
            <a:r>
              <a:rPr lang="en-US" dirty="0"/>
              <a:t>=   </a:t>
            </a:r>
            <a:r>
              <a:rPr lang="en-US" b="1" dirty="0" err="1">
                <a:latin typeface="Courier New" pitchFamily="-96" charset="0"/>
              </a:rPr>
              <a:t>pgh</a:t>
            </a:r>
            <a:r>
              <a:rPr lang="en-US" b="1" dirty="0">
                <a:latin typeface="Courier New" pitchFamily="-96" charset="0"/>
              </a:rPr>
              <a:t> + 4*(5*index + dig)</a:t>
            </a:r>
          </a:p>
        </p:txBody>
      </p:sp>
      <p:sp>
        <p:nvSpPr>
          <p:cNvPr id="89091" name="Rectangle 4"/>
          <p:cNvSpPr>
            <a:spLocks noChangeArrowheads="1"/>
          </p:cNvSpPr>
          <p:nvPr/>
        </p:nvSpPr>
        <p:spPr bwMode="auto">
          <a:xfrm>
            <a:off x="3679080" y="2115453"/>
            <a:ext cx="5357416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get_pgh_digit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dig)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[index][dig];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474140" y="3680778"/>
            <a:ext cx="8001000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(%rdi,%rdi,4),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5*index</a:t>
            </a: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5*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index+dig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968375" algn="l"/>
                <a:tab pos="40005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(,%rsi,4),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	# M[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pgh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+ 4*(5*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index+dig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)]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66700" y="1124341"/>
            <a:ext cx="6324600" cy="1503459"/>
            <a:chOff x="1066800" y="2671762"/>
            <a:chExt cx="6324600" cy="1503459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1295400" y="3438525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1066800" y="3590925"/>
              <a:ext cx="600232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>
                  <a:latin typeface="Courier New" pitchFamily="-96" charset="0"/>
                </a:rPr>
                <a:t>pgh</a:t>
              </a:r>
              <a:endParaRPr lang="en-US" sz="1800" dirty="0">
                <a:latin typeface="Courier New" pitchFamily="-96" charset="0"/>
              </a:endParaRPr>
            </a:p>
          </p:txBody>
        </p: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1295400" y="2676525"/>
              <a:ext cx="1524000" cy="762000"/>
              <a:chOff x="816" y="2640"/>
              <a:chExt cx="960" cy="480"/>
            </a:xfrm>
          </p:grpSpPr>
          <p:sp>
            <p:nvSpPr>
              <p:cNvPr id="33" name="Rectangle 20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4" name="Rectangle 21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5" name="Rectangle 22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36" name="Rectangle 23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0</a:t>
                </a:r>
              </a:p>
            </p:txBody>
          </p:sp>
          <p:sp>
            <p:nvSpPr>
              <p:cNvPr id="37" name="Rectangle 24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1C7C7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6</a:t>
                </a:r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819400" y="2676525"/>
              <a:ext cx="1524000" cy="762000"/>
              <a:chOff x="816" y="2640"/>
              <a:chExt cx="960" cy="480"/>
            </a:xfrm>
          </p:grpSpPr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 dirty="0">
                    <a:solidFill>
                      <a:srgbClr val="C00000"/>
                    </a:solidFill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F6F5B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</a:t>
                </a:r>
              </a:p>
            </p:txBody>
          </p:sp>
        </p:grpSp>
        <p:grpSp>
          <p:nvGrpSpPr>
            <p:cNvPr id="12" name="Group 31"/>
            <p:cNvGrpSpPr>
              <a:grpSpLocks/>
            </p:cNvGrpSpPr>
            <p:nvPr/>
          </p:nvGrpSpPr>
          <p:grpSpPr bwMode="auto">
            <a:xfrm>
              <a:off x="4343400" y="2676525"/>
              <a:ext cx="1524000" cy="762000"/>
              <a:chOff x="816" y="2640"/>
              <a:chExt cx="960" cy="480"/>
            </a:xfrm>
          </p:grpSpPr>
          <p:sp>
            <p:nvSpPr>
              <p:cNvPr id="23" name="Rectangle 32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Rectangle 33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392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7" name="Rectangle 36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r>
                  <a:rPr lang="en-US" sz="1800">
                    <a:latin typeface="Courier New" pitchFamily="49" charset="0"/>
                    <a:ea typeface="+mn-ea"/>
                    <a:cs typeface="+mn-cs"/>
                  </a:rPr>
                  <a:t>7</a:t>
                </a:r>
              </a:p>
            </p:txBody>
          </p:sp>
        </p:grpSp>
        <p:grpSp>
          <p:nvGrpSpPr>
            <p:cNvPr id="13" name="Group 37"/>
            <p:cNvGrpSpPr>
              <a:grpSpLocks/>
            </p:cNvGrpSpPr>
            <p:nvPr/>
          </p:nvGrpSpPr>
          <p:grpSpPr bwMode="auto">
            <a:xfrm>
              <a:off x="5867400" y="2671762"/>
              <a:ext cx="1524000" cy="766763"/>
              <a:chOff x="816" y="2637"/>
              <a:chExt cx="960" cy="483"/>
            </a:xfrm>
          </p:grpSpPr>
          <p:sp>
            <p:nvSpPr>
              <p:cNvPr id="18" name="Rectangle 38"/>
              <p:cNvSpPr>
                <a:spLocks noChangeArrowheads="1"/>
              </p:cNvSpPr>
              <p:nvPr/>
            </p:nvSpPr>
            <p:spPr bwMode="auto">
              <a:xfrm>
                <a:off x="816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  <p:sp>
            <p:nvSpPr>
              <p:cNvPr id="19" name="Rectangle 39"/>
              <p:cNvSpPr>
                <a:spLocks noChangeArrowheads="1"/>
              </p:cNvSpPr>
              <p:nvPr/>
            </p:nvSpPr>
            <p:spPr bwMode="auto">
              <a:xfrm>
                <a:off x="1008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</a:t>
                </a:r>
              </a:p>
            </p:txBody>
          </p:sp>
          <p:sp>
            <p:nvSpPr>
              <p:cNvPr id="20" name="Rectangle 40"/>
              <p:cNvSpPr>
                <a:spLocks noChangeArrowheads="1"/>
              </p:cNvSpPr>
              <p:nvPr/>
            </p:nvSpPr>
            <p:spPr bwMode="auto">
              <a:xfrm>
                <a:off x="1200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1" name="Rectangle 41"/>
              <p:cNvSpPr>
                <a:spLocks noChangeArrowheads="1"/>
              </p:cNvSpPr>
              <p:nvPr/>
            </p:nvSpPr>
            <p:spPr bwMode="auto">
              <a:xfrm>
                <a:off x="1392" y="2637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2</a:t>
                </a:r>
              </a:p>
            </p:txBody>
          </p:sp>
          <p:sp>
            <p:nvSpPr>
              <p:cNvPr id="22" name="Rectangle 42"/>
              <p:cNvSpPr>
                <a:spLocks noChangeArrowheads="1"/>
              </p:cNvSpPr>
              <p:nvPr/>
            </p:nvSpPr>
            <p:spPr bwMode="auto">
              <a:xfrm>
                <a:off x="1584" y="2640"/>
                <a:ext cx="192" cy="480"/>
              </a:xfrm>
              <a:prstGeom prst="rect">
                <a:avLst/>
              </a:prstGeom>
              <a:solidFill>
                <a:srgbClr val="D5F1C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</a:t>
                </a:r>
              </a:p>
            </p:txBody>
          </p:sp>
        </p:grpSp>
        <p:sp>
          <p:nvSpPr>
            <p:cNvPr id="14" name="Rectangle 43"/>
            <p:cNvSpPr>
              <a:spLocks noChangeArrowheads="1"/>
            </p:cNvSpPr>
            <p:nvPr/>
          </p:nvSpPr>
          <p:spPr bwMode="auto">
            <a:xfrm>
              <a:off x="1295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5" name="Rectangle 44"/>
            <p:cNvSpPr>
              <a:spLocks noChangeArrowheads="1"/>
            </p:cNvSpPr>
            <p:nvPr/>
          </p:nvSpPr>
          <p:spPr bwMode="auto">
            <a:xfrm>
              <a:off x="2819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6" name="Rectangle 45"/>
            <p:cNvSpPr>
              <a:spLocks noChangeArrowheads="1"/>
            </p:cNvSpPr>
            <p:nvPr/>
          </p:nvSpPr>
          <p:spPr bwMode="auto">
            <a:xfrm>
              <a:off x="4343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17" name="Rectangle 46"/>
            <p:cNvSpPr>
              <a:spLocks noChangeArrowheads="1"/>
            </p:cNvSpPr>
            <p:nvPr/>
          </p:nvSpPr>
          <p:spPr bwMode="auto">
            <a:xfrm>
              <a:off x="5867400" y="2676525"/>
              <a:ext cx="1524000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sz="1800">
                <a:latin typeface="Calibri" pitchFamily="-96" charset="0"/>
              </a:endParaRPr>
            </a:p>
          </p:txBody>
        </p:sp>
        <p:sp>
          <p:nvSpPr>
            <p:cNvPr id="38" name="Line 8"/>
            <p:cNvSpPr>
              <a:spLocks noChangeShapeType="1"/>
            </p:cNvSpPr>
            <p:nvPr/>
          </p:nvSpPr>
          <p:spPr bwMode="auto">
            <a:xfrm flipV="1">
              <a:off x="3581400" y="3438525"/>
              <a:ext cx="0" cy="22860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3071926" y="3805889"/>
              <a:ext cx="1425390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dirty="0" err="1">
                  <a:solidFill>
                    <a:srgbClr val="C00000"/>
                  </a:solidFill>
                  <a:latin typeface="Courier New" pitchFamily="-96" charset="0"/>
                </a:rPr>
                <a:t>pgh</a:t>
              </a:r>
              <a:r>
                <a:rPr lang="en-US" sz="1800" dirty="0">
                  <a:solidFill>
                    <a:srgbClr val="C00000"/>
                  </a:solidFill>
                  <a:latin typeface="Courier New" pitchFamily="-96" charset="0"/>
                </a:rPr>
                <a:t>[1][2]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910050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1120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Multi-Level Array Example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38800" y="1265238"/>
            <a:ext cx="3505200" cy="2286000"/>
          </a:xfrm>
        </p:spPr>
        <p:txBody>
          <a:bodyPr/>
          <a:lstStyle/>
          <a:p>
            <a:r>
              <a:rPr lang="en-US" sz="2000" dirty="0">
                <a:latin typeface="Calibri" pitchFamily="-96" charset="0"/>
              </a:rPr>
              <a:t>Variable </a:t>
            </a:r>
            <a:r>
              <a:rPr lang="en-US" sz="2000" dirty="0" err="1">
                <a:latin typeface="Courier New" pitchFamily="-96" charset="0"/>
              </a:rPr>
              <a:t>univ</a:t>
            </a:r>
            <a:r>
              <a:rPr lang="en-US" sz="2000" dirty="0">
                <a:latin typeface="Calibri" pitchFamily="-96" charset="0"/>
              </a:rPr>
              <a:t> denotes array of 3 elements</a:t>
            </a:r>
          </a:p>
          <a:p>
            <a:r>
              <a:rPr lang="en-US" sz="2000" dirty="0">
                <a:latin typeface="Calibri" pitchFamily="-96" charset="0"/>
              </a:rPr>
              <a:t>Each element is a pointer</a:t>
            </a:r>
          </a:p>
          <a:p>
            <a:pPr lvl="1"/>
            <a:r>
              <a:rPr lang="en-US" dirty="0">
                <a:latin typeface="Calibri" pitchFamily="-96" charset="0"/>
              </a:rPr>
              <a:t>8 bytes</a:t>
            </a:r>
          </a:p>
          <a:p>
            <a:r>
              <a:rPr lang="en-US" sz="2000" dirty="0">
                <a:latin typeface="Calibri" pitchFamily="-96" charset="0"/>
              </a:rPr>
              <a:t>Each pointer points to array of </a:t>
            </a:r>
            <a:r>
              <a:rPr lang="en-US" sz="2000" dirty="0" err="1">
                <a:latin typeface="Courier New" pitchFamily="-96" charset="0"/>
              </a:rPr>
              <a:t>int</a:t>
            </a:r>
            <a:r>
              <a:rPr lang="en-US" sz="2000" dirty="0" err="1">
                <a:latin typeface="Calibri" pitchFamily="-96" charset="0"/>
              </a:rPr>
              <a:t>’s</a:t>
            </a:r>
            <a:r>
              <a:rPr lang="en-US" sz="2000" dirty="0">
                <a:latin typeface="Calibri" pitchFamily="-96" charset="0"/>
              </a:rPr>
              <a:t> </a:t>
            </a:r>
          </a:p>
        </p:txBody>
      </p:sp>
      <p:sp>
        <p:nvSpPr>
          <p:cNvPr id="95235" name="Rectangle 4"/>
          <p:cNvSpPr>
            <a:spLocks noChangeArrowheads="1"/>
          </p:cNvSpPr>
          <p:nvPr/>
        </p:nvSpPr>
        <p:spPr bwMode="auto">
          <a:xfrm>
            <a:off x="228600" y="1371600"/>
            <a:ext cx="5257800" cy="92551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zip_dig cmu = { 1, 5, 2, 1, 3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mit = { 0, 2, 1, 3, 9 };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zip_dig ucb = { 9, 4, 7, 2, 0 };</a:t>
            </a:r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228600" y="2438400"/>
            <a:ext cx="5257800" cy="65087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ourier New" pitchFamily="-96" charset="0"/>
              </a:rPr>
              <a:t>#define UCOUNT 3</a:t>
            </a:r>
          </a:p>
          <a:p>
            <a:pPr eaLnBrk="0" hangingPunct="0"/>
            <a:r>
              <a:rPr lang="en-US" sz="1800">
                <a:latin typeface="Courier New" pitchFamily="-96" charset="0"/>
              </a:rPr>
              <a:t>int *univ[UCOUNT] = {mit, cmu, ucb};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74650" y="3733800"/>
            <a:ext cx="8616950" cy="2663825"/>
            <a:chOff x="374650" y="3733800"/>
            <a:chExt cx="8616950" cy="266382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74650" y="4191000"/>
              <a:ext cx="1987549" cy="1530350"/>
              <a:chOff x="188" y="2112"/>
              <a:chExt cx="1252" cy="964"/>
            </a:xfrm>
          </p:grpSpPr>
          <p:sp>
            <p:nvSpPr>
              <p:cNvPr id="95301" name="Rectangle 8"/>
              <p:cNvSpPr>
                <a:spLocks noChangeArrowheads="1"/>
              </p:cNvSpPr>
              <p:nvPr/>
            </p:nvSpPr>
            <p:spPr bwMode="auto">
              <a:xfrm>
                <a:off x="864" y="235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36</a:t>
                </a:r>
              </a:p>
            </p:txBody>
          </p:sp>
          <p:sp>
            <p:nvSpPr>
              <p:cNvPr id="95302" name="Line 9"/>
              <p:cNvSpPr>
                <a:spLocks noChangeShapeType="1"/>
              </p:cNvSpPr>
              <p:nvPr/>
            </p:nvSpPr>
            <p:spPr bwMode="auto">
              <a:xfrm flipV="1">
                <a:off x="576" y="248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3" name="Text Box 10"/>
              <p:cNvSpPr txBox="1">
                <a:spLocks noChangeArrowheads="1"/>
              </p:cNvSpPr>
              <p:nvPr/>
            </p:nvSpPr>
            <p:spPr bwMode="auto">
              <a:xfrm>
                <a:off x="201" y="2363"/>
                <a:ext cx="375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>
                    <a:latin typeface="Courier New" pitchFamily="-96" charset="0"/>
                  </a:rPr>
                  <a:t>160</a:t>
                </a:r>
              </a:p>
            </p:txBody>
          </p:sp>
          <p:sp>
            <p:nvSpPr>
              <p:cNvPr id="95304" name="Rectangle 11"/>
              <p:cNvSpPr>
                <a:spLocks noChangeArrowheads="1"/>
              </p:cNvSpPr>
              <p:nvPr/>
            </p:nvSpPr>
            <p:spPr bwMode="auto">
              <a:xfrm>
                <a:off x="864" y="259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16</a:t>
                </a:r>
              </a:p>
            </p:txBody>
          </p:sp>
          <p:sp>
            <p:nvSpPr>
              <p:cNvPr id="95305" name="Rectangle 12"/>
              <p:cNvSpPr>
                <a:spLocks noChangeArrowheads="1"/>
              </p:cNvSpPr>
              <p:nvPr/>
            </p:nvSpPr>
            <p:spPr bwMode="auto">
              <a:xfrm>
                <a:off x="864" y="2832"/>
                <a:ext cx="576" cy="240"/>
              </a:xfrm>
              <a:prstGeom prst="rect">
                <a:avLst/>
              </a:prstGeom>
              <a:solidFill>
                <a:srgbClr val="F1C7C7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r>
                  <a:rPr lang="en-US" sz="1800">
                    <a:latin typeface="Courier New" pitchFamily="-96" charset="0"/>
                  </a:rPr>
                  <a:t>56</a:t>
                </a:r>
              </a:p>
            </p:txBody>
          </p:sp>
          <p:sp>
            <p:nvSpPr>
              <p:cNvPr id="95306" name="Line 13"/>
              <p:cNvSpPr>
                <a:spLocks noChangeShapeType="1"/>
              </p:cNvSpPr>
              <p:nvPr/>
            </p:nvSpPr>
            <p:spPr bwMode="auto">
              <a:xfrm flipV="1">
                <a:off x="576" y="272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7" name="Line 14"/>
              <p:cNvSpPr>
                <a:spLocks noChangeShapeType="1"/>
              </p:cNvSpPr>
              <p:nvPr/>
            </p:nvSpPr>
            <p:spPr bwMode="auto">
              <a:xfrm flipV="1">
                <a:off x="576" y="2965"/>
                <a:ext cx="2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08" name="Text Box 15"/>
              <p:cNvSpPr txBox="1">
                <a:spLocks noChangeArrowheads="1"/>
              </p:cNvSpPr>
              <p:nvPr/>
            </p:nvSpPr>
            <p:spPr bwMode="auto">
              <a:xfrm>
                <a:off x="191" y="2612"/>
                <a:ext cx="375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 dirty="0">
                    <a:latin typeface="Courier New" pitchFamily="-96" charset="0"/>
                  </a:rPr>
                  <a:t>168</a:t>
                </a:r>
              </a:p>
            </p:txBody>
          </p:sp>
          <p:sp>
            <p:nvSpPr>
              <p:cNvPr id="95309" name="Text Box 16"/>
              <p:cNvSpPr txBox="1">
                <a:spLocks noChangeArrowheads="1"/>
              </p:cNvSpPr>
              <p:nvPr/>
            </p:nvSpPr>
            <p:spPr bwMode="auto">
              <a:xfrm>
                <a:off x="188" y="2843"/>
                <a:ext cx="378" cy="23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 dirty="0">
                    <a:latin typeface="Courier New" pitchFamily="-96" charset="0"/>
                  </a:rPr>
                  <a:t>176</a:t>
                </a:r>
              </a:p>
            </p:txBody>
          </p:sp>
          <p:sp>
            <p:nvSpPr>
              <p:cNvPr id="95310" name="Text Box 17"/>
              <p:cNvSpPr txBox="1">
                <a:spLocks noChangeArrowheads="1"/>
              </p:cNvSpPr>
              <p:nvPr/>
            </p:nvSpPr>
            <p:spPr bwMode="auto">
              <a:xfrm>
                <a:off x="864" y="2112"/>
                <a:ext cx="462" cy="23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r" eaLnBrk="0" hangingPunct="0"/>
                <a:r>
                  <a:rPr lang="en-US" sz="1800">
                    <a:latin typeface="Courier New" pitchFamily="-96" charset="0"/>
                  </a:rPr>
                  <a:t>univ</a:t>
                </a:r>
              </a:p>
            </p:txBody>
          </p:sp>
          <p:sp>
            <p:nvSpPr>
              <p:cNvPr id="95311" name="Oval 18"/>
              <p:cNvSpPr>
                <a:spLocks noChangeArrowheads="1"/>
              </p:cNvSpPr>
              <p:nvPr/>
            </p:nvSpPr>
            <p:spPr bwMode="auto">
              <a:xfrm>
                <a:off x="1200" y="244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  <p:sp>
            <p:nvSpPr>
              <p:cNvPr id="95312" name="Oval 19"/>
              <p:cNvSpPr>
                <a:spLocks noChangeArrowheads="1"/>
              </p:cNvSpPr>
              <p:nvPr/>
            </p:nvSpPr>
            <p:spPr bwMode="auto">
              <a:xfrm>
                <a:off x="1200" y="268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  <p:sp>
            <p:nvSpPr>
              <p:cNvPr id="95313" name="Oval 20"/>
              <p:cNvSpPr>
                <a:spLocks noChangeArrowheads="1"/>
              </p:cNvSpPr>
              <p:nvPr/>
            </p:nvSpPr>
            <p:spPr bwMode="auto">
              <a:xfrm>
                <a:off x="1200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800">
                  <a:latin typeface="Calibri" pitchFamily="-96" charset="0"/>
                </a:endParaRPr>
              </a:p>
            </p:txBody>
          </p:sp>
        </p:grpSp>
        <p:sp>
          <p:nvSpPr>
            <p:cNvPr id="315413" name="Text Box 21"/>
            <p:cNvSpPr txBox="1">
              <a:spLocks noChangeArrowheads="1"/>
            </p:cNvSpPr>
            <p:nvPr/>
          </p:nvSpPr>
          <p:spPr bwMode="auto">
            <a:xfrm>
              <a:off x="3122613" y="3733800"/>
              <a:ext cx="59531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cmu</a:t>
              </a:r>
            </a:p>
          </p:txBody>
        </p:sp>
        <p:sp>
          <p:nvSpPr>
            <p:cNvPr id="315433" name="Text Box 41"/>
            <p:cNvSpPr txBox="1">
              <a:spLocks noChangeArrowheads="1"/>
            </p:cNvSpPr>
            <p:nvPr/>
          </p:nvSpPr>
          <p:spPr bwMode="auto">
            <a:xfrm>
              <a:off x="3198813" y="4572000"/>
              <a:ext cx="595312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mit</a:t>
              </a:r>
            </a:p>
          </p:txBody>
        </p:sp>
        <p:sp>
          <p:nvSpPr>
            <p:cNvPr id="315453" name="Text Box 61"/>
            <p:cNvSpPr txBox="1">
              <a:spLocks noChangeArrowheads="1"/>
            </p:cNvSpPr>
            <p:nvPr/>
          </p:nvSpPr>
          <p:spPr bwMode="auto">
            <a:xfrm>
              <a:off x="3122613" y="5272088"/>
              <a:ext cx="595312" cy="36671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>
                  <a:latin typeface="Courier New" pitchFamily="-96" charset="0"/>
                </a:rPr>
                <a:t>ucb</a:t>
              </a:r>
            </a:p>
          </p:txBody>
        </p:sp>
        <p:grpSp>
          <p:nvGrpSpPr>
            <p:cNvPr id="84" name="Group 24"/>
            <p:cNvGrpSpPr>
              <a:grpSpLocks/>
            </p:cNvGrpSpPr>
            <p:nvPr/>
          </p:nvGrpSpPr>
          <p:grpSpPr bwMode="auto">
            <a:xfrm>
              <a:off x="3554413" y="4006850"/>
              <a:ext cx="5435600" cy="750888"/>
              <a:chOff x="2412765" y="3429000"/>
              <a:chExt cx="5435835" cy="771209"/>
            </a:xfrm>
          </p:grpSpPr>
          <p:grpSp>
            <p:nvGrpSpPr>
              <p:cNvPr id="95283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98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99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100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01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102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3</a:t>
                  </a:r>
                </a:p>
              </p:txBody>
            </p:sp>
          </p:grpSp>
          <p:sp>
            <p:nvSpPr>
              <p:cNvPr id="95284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16</a:t>
                </a:r>
              </a:p>
            </p:txBody>
          </p:sp>
          <p:sp>
            <p:nvSpPr>
              <p:cNvPr id="95285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20</a:t>
                </a:r>
              </a:p>
            </p:txBody>
          </p:sp>
          <p:sp>
            <p:nvSpPr>
              <p:cNvPr id="95286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87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88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24</a:t>
                </a:r>
              </a:p>
            </p:txBody>
          </p:sp>
          <p:sp>
            <p:nvSpPr>
              <p:cNvPr id="95289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0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28</a:t>
                </a:r>
              </a:p>
            </p:txBody>
          </p:sp>
          <p:sp>
            <p:nvSpPr>
              <p:cNvPr id="95291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2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32</a:t>
                </a:r>
              </a:p>
            </p:txBody>
          </p:sp>
          <p:sp>
            <p:nvSpPr>
              <p:cNvPr id="95293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94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36</a:t>
                </a:r>
              </a:p>
            </p:txBody>
          </p:sp>
          <p:sp>
            <p:nvSpPr>
              <p:cNvPr id="95295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3" name="Group 24"/>
            <p:cNvGrpSpPr>
              <a:grpSpLocks/>
            </p:cNvGrpSpPr>
            <p:nvPr/>
          </p:nvGrpSpPr>
          <p:grpSpPr bwMode="auto">
            <a:xfrm>
              <a:off x="3556000" y="4808538"/>
              <a:ext cx="5435600" cy="750887"/>
              <a:chOff x="2412765" y="3429000"/>
              <a:chExt cx="5435835" cy="771209"/>
            </a:xfrm>
          </p:grpSpPr>
          <p:grpSp>
            <p:nvGrpSpPr>
              <p:cNvPr id="95265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117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118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19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1</a:t>
                  </a:r>
                </a:p>
              </p:txBody>
            </p:sp>
            <p:sp>
              <p:nvSpPr>
                <p:cNvPr id="120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121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9</a:t>
                  </a:r>
                </a:p>
              </p:txBody>
            </p:sp>
          </p:grpSp>
          <p:sp>
            <p:nvSpPr>
              <p:cNvPr id="95266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36</a:t>
                </a:r>
              </a:p>
            </p:txBody>
          </p:sp>
          <p:sp>
            <p:nvSpPr>
              <p:cNvPr id="95267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40</a:t>
                </a:r>
              </a:p>
            </p:txBody>
          </p:sp>
          <p:sp>
            <p:nvSpPr>
              <p:cNvPr id="95268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9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0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44</a:t>
                </a:r>
              </a:p>
            </p:txBody>
          </p:sp>
          <p:sp>
            <p:nvSpPr>
              <p:cNvPr id="95271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2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48</a:t>
                </a:r>
              </a:p>
            </p:txBody>
          </p:sp>
          <p:sp>
            <p:nvSpPr>
              <p:cNvPr id="95273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4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52</a:t>
                </a:r>
              </a:p>
            </p:txBody>
          </p:sp>
          <p:sp>
            <p:nvSpPr>
              <p:cNvPr id="95275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6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56</a:t>
                </a:r>
              </a:p>
            </p:txBody>
          </p:sp>
          <p:sp>
            <p:nvSpPr>
              <p:cNvPr id="95277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2" name="Group 24"/>
            <p:cNvGrpSpPr>
              <a:grpSpLocks/>
            </p:cNvGrpSpPr>
            <p:nvPr/>
          </p:nvGrpSpPr>
          <p:grpSpPr bwMode="auto">
            <a:xfrm>
              <a:off x="3554413" y="5646738"/>
              <a:ext cx="5435600" cy="750887"/>
              <a:chOff x="2412765" y="3429000"/>
              <a:chExt cx="5435835" cy="771209"/>
            </a:xfrm>
          </p:grpSpPr>
          <p:grpSp>
            <p:nvGrpSpPr>
              <p:cNvPr id="95247" name="Group 25"/>
              <p:cNvGrpSpPr>
                <a:grpSpLocks/>
              </p:cNvGrpSpPr>
              <p:nvPr/>
            </p:nvGrpSpPr>
            <p:grpSpPr bwMode="auto">
              <a:xfrm>
                <a:off x="2743200" y="3429000"/>
                <a:ext cx="4572000" cy="228600"/>
                <a:chOff x="1008" y="1968"/>
                <a:chExt cx="2880" cy="144"/>
              </a:xfrm>
            </p:grpSpPr>
            <p:sp>
              <p:nvSpPr>
                <p:cNvPr id="136" name="Rectangle 26"/>
                <p:cNvSpPr>
                  <a:spLocks noChangeArrowheads="1"/>
                </p:cNvSpPr>
                <p:nvPr/>
              </p:nvSpPr>
              <p:spPr bwMode="auto">
                <a:xfrm>
                  <a:off x="1008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9</a:t>
                  </a:r>
                </a:p>
              </p:txBody>
            </p:sp>
            <p:sp>
              <p:nvSpPr>
                <p:cNvPr id="137" name="Rectangle 27"/>
                <p:cNvSpPr>
                  <a:spLocks noChangeArrowheads="1"/>
                </p:cNvSpPr>
                <p:nvPr/>
              </p:nvSpPr>
              <p:spPr bwMode="auto">
                <a:xfrm>
                  <a:off x="1584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138" name="Rectangle 28"/>
                <p:cNvSpPr>
                  <a:spLocks noChangeArrowheads="1"/>
                </p:cNvSpPr>
                <p:nvPr/>
              </p:nvSpPr>
              <p:spPr bwMode="auto">
                <a:xfrm>
                  <a:off x="2160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7</a:t>
                  </a:r>
                </a:p>
              </p:txBody>
            </p:sp>
            <p:sp>
              <p:nvSpPr>
                <p:cNvPr id="139" name="Rectangle 29"/>
                <p:cNvSpPr>
                  <a:spLocks noChangeArrowheads="1"/>
                </p:cNvSpPr>
                <p:nvPr/>
              </p:nvSpPr>
              <p:spPr bwMode="auto">
                <a:xfrm>
                  <a:off x="2736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140" name="Rectangle 30"/>
                <p:cNvSpPr>
                  <a:spLocks noChangeArrowheads="1"/>
                </p:cNvSpPr>
                <p:nvPr/>
              </p:nvSpPr>
              <p:spPr bwMode="auto">
                <a:xfrm>
                  <a:off x="3312" y="1968"/>
                  <a:ext cx="576" cy="14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defRPr/>
                  </a:pPr>
                  <a:r>
                    <a:rPr lang="en-US" sz="1800" dirty="0">
                      <a:latin typeface="Calibri" pitchFamily="34" charset="0"/>
                      <a:ea typeface="+mn-ea"/>
                      <a:cs typeface="+mn-cs"/>
                    </a:rPr>
                    <a:t>0</a:t>
                  </a:r>
                </a:p>
              </p:txBody>
            </p:sp>
          </p:grpSp>
          <p:sp>
            <p:nvSpPr>
              <p:cNvPr id="95248" name="Text Box 32"/>
              <p:cNvSpPr txBox="1">
                <a:spLocks noChangeArrowheads="1"/>
              </p:cNvSpPr>
              <p:nvPr/>
            </p:nvSpPr>
            <p:spPr bwMode="auto">
              <a:xfrm>
                <a:off x="2412765" y="3810528"/>
                <a:ext cx="668366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56</a:t>
                </a:r>
              </a:p>
            </p:txBody>
          </p:sp>
          <p:sp>
            <p:nvSpPr>
              <p:cNvPr id="95249" name="Text Box 33"/>
              <p:cNvSpPr txBox="1">
                <a:spLocks noChangeArrowheads="1"/>
              </p:cNvSpPr>
              <p:nvPr/>
            </p:nvSpPr>
            <p:spPr bwMode="auto">
              <a:xfrm>
                <a:off x="3182736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60</a:t>
                </a:r>
              </a:p>
            </p:txBody>
          </p:sp>
          <p:sp>
            <p:nvSpPr>
              <p:cNvPr id="95250" name="Line 34"/>
              <p:cNvSpPr>
                <a:spLocks noChangeShapeType="1"/>
              </p:cNvSpPr>
              <p:nvPr/>
            </p:nvSpPr>
            <p:spPr bwMode="auto">
              <a:xfrm flipV="1">
                <a:off x="2743200" y="3643313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1" name="Line 35"/>
              <p:cNvSpPr>
                <a:spLocks noChangeShapeType="1"/>
              </p:cNvSpPr>
              <p:nvPr/>
            </p:nvSpPr>
            <p:spPr bwMode="auto">
              <a:xfrm flipV="1">
                <a:off x="36576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2" name="Text Box 36"/>
              <p:cNvSpPr txBox="1">
                <a:spLocks noChangeArrowheads="1"/>
              </p:cNvSpPr>
              <p:nvPr/>
            </p:nvSpPr>
            <p:spPr bwMode="auto">
              <a:xfrm>
                <a:off x="4097175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64</a:t>
                </a:r>
              </a:p>
            </p:txBody>
          </p:sp>
          <p:sp>
            <p:nvSpPr>
              <p:cNvPr id="95253" name="Line 37"/>
              <p:cNvSpPr>
                <a:spLocks noChangeShapeType="1"/>
              </p:cNvSpPr>
              <p:nvPr/>
            </p:nvSpPr>
            <p:spPr bwMode="auto">
              <a:xfrm flipV="1">
                <a:off x="45720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4" name="Text Box 38"/>
              <p:cNvSpPr txBox="1">
                <a:spLocks noChangeArrowheads="1"/>
              </p:cNvSpPr>
              <p:nvPr/>
            </p:nvSpPr>
            <p:spPr bwMode="auto">
              <a:xfrm>
                <a:off x="5029078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68</a:t>
                </a:r>
              </a:p>
            </p:txBody>
          </p:sp>
          <p:sp>
            <p:nvSpPr>
              <p:cNvPr id="95255" name="Line 39"/>
              <p:cNvSpPr>
                <a:spLocks noChangeShapeType="1"/>
              </p:cNvSpPr>
              <p:nvPr/>
            </p:nvSpPr>
            <p:spPr bwMode="auto">
              <a:xfrm flipV="1">
                <a:off x="54864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6" name="Text Box 40"/>
              <p:cNvSpPr txBox="1">
                <a:spLocks noChangeArrowheads="1"/>
              </p:cNvSpPr>
              <p:nvPr/>
            </p:nvSpPr>
            <p:spPr bwMode="auto">
              <a:xfrm>
                <a:off x="5943518" y="3823572"/>
                <a:ext cx="990642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72</a:t>
                </a:r>
              </a:p>
            </p:txBody>
          </p:sp>
          <p:sp>
            <p:nvSpPr>
              <p:cNvPr id="95257" name="Line 41"/>
              <p:cNvSpPr>
                <a:spLocks noChangeShapeType="1"/>
              </p:cNvSpPr>
              <p:nvPr/>
            </p:nvSpPr>
            <p:spPr bwMode="auto">
              <a:xfrm flipV="1">
                <a:off x="64008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58" name="Text Box 42"/>
              <p:cNvSpPr txBox="1">
                <a:spLocks noChangeArrowheads="1"/>
              </p:cNvSpPr>
              <p:nvPr/>
            </p:nvSpPr>
            <p:spPr bwMode="auto">
              <a:xfrm>
                <a:off x="6857957" y="3823572"/>
                <a:ext cx="990643" cy="37663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800" b="0">
                    <a:latin typeface="Calibri" pitchFamily="-96" charset="0"/>
                  </a:rPr>
                  <a:t>76</a:t>
                </a:r>
              </a:p>
            </p:txBody>
          </p:sp>
          <p:sp>
            <p:nvSpPr>
              <p:cNvPr id="95259" name="Line 43"/>
              <p:cNvSpPr>
                <a:spLocks noChangeShapeType="1"/>
              </p:cNvSpPr>
              <p:nvPr/>
            </p:nvSpPr>
            <p:spPr bwMode="auto">
              <a:xfrm flipV="1">
                <a:off x="7315200" y="3657600"/>
                <a:ext cx="0" cy="228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>
              <a:off x="2052638" y="4159250"/>
              <a:ext cx="1693862" cy="1022350"/>
            </a:xfrm>
            <a:custGeom>
              <a:avLst/>
              <a:gdLst>
                <a:gd name="T0" fmla="*/ 0 w 1694329"/>
                <a:gd name="T1" fmla="*/ 1021976 h 1021976"/>
                <a:gd name="T2" fmla="*/ 654423 w 1694329"/>
                <a:gd name="T3" fmla="*/ 340658 h 1021976"/>
                <a:gd name="T4" fmla="*/ 1694329 w 1694329"/>
                <a:gd name="T5" fmla="*/ 0 h 1021976"/>
                <a:gd name="T6" fmla="*/ 0 60000 65536"/>
                <a:gd name="T7" fmla="*/ 0 60000 65536"/>
                <a:gd name="T8" fmla="*/ 0 60000 65536"/>
                <a:gd name="T9" fmla="*/ 0 w 1694329"/>
                <a:gd name="T10" fmla="*/ 0 h 1021976"/>
                <a:gd name="T11" fmla="*/ 1694329 w 1694329"/>
                <a:gd name="T12" fmla="*/ 1021976 h 10219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94329" h="1021976">
                  <a:moveTo>
                    <a:pt x="0" y="1021976"/>
                  </a:moveTo>
                  <a:cubicBezTo>
                    <a:pt x="186017" y="766481"/>
                    <a:pt x="372035" y="510987"/>
                    <a:pt x="654423" y="340658"/>
                  </a:cubicBezTo>
                  <a:cubicBezTo>
                    <a:pt x="936811" y="170329"/>
                    <a:pt x="1315570" y="85164"/>
                    <a:pt x="1694329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43" name="Freeform 142"/>
            <p:cNvSpPr>
              <a:spLocks noChangeArrowheads="1"/>
            </p:cNvSpPr>
            <p:nvPr/>
          </p:nvSpPr>
          <p:spPr bwMode="auto">
            <a:xfrm>
              <a:off x="2070100" y="4787900"/>
              <a:ext cx="1703388" cy="330200"/>
            </a:xfrm>
            <a:custGeom>
              <a:avLst/>
              <a:gdLst>
                <a:gd name="T0" fmla="*/ 0 w 1703294"/>
                <a:gd name="T1" fmla="*/ 0 h 331694"/>
                <a:gd name="T2" fmla="*/ 905435 w 1703294"/>
                <a:gd name="T3" fmla="*/ 304800 h 331694"/>
                <a:gd name="T4" fmla="*/ 1703294 w 1703294"/>
                <a:gd name="T5" fmla="*/ 161365 h 331694"/>
                <a:gd name="T6" fmla="*/ 0 60000 65536"/>
                <a:gd name="T7" fmla="*/ 0 60000 65536"/>
                <a:gd name="T8" fmla="*/ 0 60000 65536"/>
                <a:gd name="T9" fmla="*/ 0 w 1703294"/>
                <a:gd name="T10" fmla="*/ 0 h 331694"/>
                <a:gd name="T11" fmla="*/ 1703294 w 1703294"/>
                <a:gd name="T12" fmla="*/ 331694 h 3316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03294" h="331694">
                  <a:moveTo>
                    <a:pt x="0" y="0"/>
                  </a:moveTo>
                  <a:cubicBezTo>
                    <a:pt x="310776" y="138953"/>
                    <a:pt x="621553" y="277906"/>
                    <a:pt x="905435" y="304800"/>
                  </a:cubicBezTo>
                  <a:cubicBezTo>
                    <a:pt x="1189317" y="331694"/>
                    <a:pt x="1446305" y="246529"/>
                    <a:pt x="1703294" y="161365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  <p:sp>
          <p:nvSpPr>
            <p:cNvPr id="144" name="Freeform 143"/>
            <p:cNvSpPr>
              <a:spLocks noChangeArrowheads="1"/>
            </p:cNvSpPr>
            <p:nvPr/>
          </p:nvSpPr>
          <p:spPr bwMode="auto">
            <a:xfrm>
              <a:off x="2052638" y="5557838"/>
              <a:ext cx="1739900" cy="385762"/>
            </a:xfrm>
            <a:custGeom>
              <a:avLst/>
              <a:gdLst>
                <a:gd name="T0" fmla="*/ 0 w 1739153"/>
                <a:gd name="T1" fmla="*/ 0 h 385482"/>
                <a:gd name="T2" fmla="*/ 699247 w 1739153"/>
                <a:gd name="T3" fmla="*/ 349623 h 385482"/>
                <a:gd name="T4" fmla="*/ 1739153 w 1739153"/>
                <a:gd name="T5" fmla="*/ 215153 h 385482"/>
                <a:gd name="T6" fmla="*/ 0 60000 65536"/>
                <a:gd name="T7" fmla="*/ 0 60000 65536"/>
                <a:gd name="T8" fmla="*/ 0 60000 65536"/>
                <a:gd name="T9" fmla="*/ 0 w 1739153"/>
                <a:gd name="T10" fmla="*/ 0 h 385482"/>
                <a:gd name="T11" fmla="*/ 1739153 w 1739153"/>
                <a:gd name="T12" fmla="*/ 385482 h 3854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39153" h="385482">
                  <a:moveTo>
                    <a:pt x="0" y="0"/>
                  </a:moveTo>
                  <a:cubicBezTo>
                    <a:pt x="204694" y="156882"/>
                    <a:pt x="409388" y="313764"/>
                    <a:pt x="699247" y="349623"/>
                  </a:cubicBezTo>
                  <a:cubicBezTo>
                    <a:pt x="989106" y="385482"/>
                    <a:pt x="1364129" y="300317"/>
                    <a:pt x="1739153" y="215153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/>
            </a:p>
          </p:txBody>
        </p:sp>
      </p:grp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title"/>
          </p:nvPr>
        </p:nvSpPr>
        <p:spPr>
          <a:xfrm>
            <a:off x="461963" y="493713"/>
            <a:ext cx="7767637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Element Access in Multi-Level Array</a:t>
            </a: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4648200"/>
            <a:ext cx="8472487" cy="2122488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Computation</a:t>
            </a:r>
          </a:p>
          <a:p>
            <a:pPr lvl="1"/>
            <a:r>
              <a:rPr lang="en-US" dirty="0">
                <a:latin typeface="Calibri" pitchFamily="-96" charset="0"/>
              </a:rPr>
              <a:t>Element access </a:t>
            </a:r>
            <a:r>
              <a:rPr lang="en-US" b="1" dirty="0" err="1">
                <a:latin typeface="Courier New" pitchFamily="-96" charset="0"/>
              </a:rPr>
              <a:t>Mem</a:t>
            </a:r>
            <a:r>
              <a:rPr lang="en-US" b="1" dirty="0">
                <a:latin typeface="Courier New" pitchFamily="-96" charset="0"/>
              </a:rPr>
              <a:t>[</a:t>
            </a:r>
            <a:r>
              <a:rPr lang="en-US" b="1" dirty="0" err="1">
                <a:latin typeface="Courier New" pitchFamily="-96" charset="0"/>
              </a:rPr>
              <a:t>Mem</a:t>
            </a:r>
            <a:r>
              <a:rPr lang="en-US" b="1" dirty="0">
                <a:latin typeface="Courier New" pitchFamily="-96" charset="0"/>
              </a:rPr>
              <a:t>[univ+8*index]+4*digit]</a:t>
            </a:r>
          </a:p>
          <a:p>
            <a:pPr lvl="1"/>
            <a:r>
              <a:rPr lang="en-US" dirty="0">
                <a:latin typeface="Calibri" pitchFamily="-96" charset="0"/>
              </a:rPr>
              <a:t>Must do two memory reads</a:t>
            </a:r>
          </a:p>
          <a:p>
            <a:pPr lvl="2"/>
            <a:r>
              <a:rPr lang="en-US" dirty="0">
                <a:latin typeface="Calibri" pitchFamily="-96" charset="0"/>
              </a:rPr>
              <a:t>First get pointer to row array</a:t>
            </a:r>
          </a:p>
          <a:p>
            <a:pPr lvl="2"/>
            <a:r>
              <a:rPr lang="en-US" dirty="0">
                <a:latin typeface="Calibri" pitchFamily="-96" charset="0"/>
              </a:rPr>
              <a:t>Then access element within array</a:t>
            </a:r>
          </a:p>
        </p:txBody>
      </p:sp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533400" y="3021013"/>
            <a:ext cx="8382000" cy="119776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salq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$2,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        # 4*digit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(,%rdi,8),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# p =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univ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[index] + 4*digit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(%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    # return *p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ret	</a:t>
            </a:r>
          </a:p>
        </p:txBody>
      </p:sp>
      <p:sp>
        <p:nvSpPr>
          <p:cNvPr id="99332" name="Rectangle 5"/>
          <p:cNvSpPr>
            <a:spLocks noChangeArrowheads="1"/>
          </p:cNvSpPr>
          <p:nvPr/>
        </p:nvSpPr>
        <p:spPr bwMode="auto">
          <a:xfrm>
            <a:off x="442913" y="1196752"/>
            <a:ext cx="439864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get_univ_digit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digit)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univ</a:t>
            </a:r>
            <a:r>
              <a:rPr lang="en-US" sz="1800" dirty="0">
                <a:latin typeface="Courier New" pitchFamily="-96" charset="0"/>
              </a:rPr>
              <a:t>[index][digit];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195599"/>
            <a:ext cx="3996721" cy="13251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457200"/>
            <a:ext cx="7591425" cy="762000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Element Accesses</a:t>
            </a:r>
          </a:p>
        </p:txBody>
      </p:sp>
      <p:sp>
        <p:nvSpPr>
          <p:cNvPr id="101378" name="Rectangle 4"/>
          <p:cNvSpPr>
            <a:spLocks noChangeArrowheads="1"/>
          </p:cNvSpPr>
          <p:nvPr/>
        </p:nvSpPr>
        <p:spPr bwMode="auto">
          <a:xfrm>
            <a:off x="251520" y="1725613"/>
            <a:ext cx="430778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get_pgh_digit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digit)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pgh</a:t>
            </a:r>
            <a:r>
              <a:rPr lang="en-US" sz="1800" dirty="0">
                <a:latin typeface="Courier New" pitchFamily="-96" charset="0"/>
              </a:rPr>
              <a:t>[index][digit];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01379" name="Rectangle 8"/>
          <p:cNvSpPr>
            <a:spLocks noChangeArrowheads="1"/>
          </p:cNvSpPr>
          <p:nvPr/>
        </p:nvSpPr>
        <p:spPr bwMode="auto">
          <a:xfrm>
            <a:off x="4648200" y="1725613"/>
            <a:ext cx="4388296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get_univ_digit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index,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digit)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</a:t>
            </a:r>
            <a:r>
              <a:rPr lang="en-US" sz="1800" dirty="0" err="1">
                <a:latin typeface="Courier New" pitchFamily="-96" charset="0"/>
              </a:rPr>
              <a:t>univ</a:t>
            </a:r>
            <a:r>
              <a:rPr lang="en-US" sz="1800" dirty="0">
                <a:latin typeface="Courier New" pitchFamily="-96" charset="0"/>
              </a:rPr>
              <a:t>[index][digit];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01380" name="TextBox 11"/>
          <p:cNvSpPr txBox="1">
            <a:spLocks noChangeArrowheads="1"/>
          </p:cNvSpPr>
          <p:nvPr/>
        </p:nvSpPr>
        <p:spPr bwMode="auto">
          <a:xfrm>
            <a:off x="368300" y="1382713"/>
            <a:ext cx="1406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Nested array</a:t>
            </a:r>
          </a:p>
        </p:txBody>
      </p:sp>
      <p:sp>
        <p:nvSpPr>
          <p:cNvPr id="101381" name="TextBox 12"/>
          <p:cNvSpPr txBox="1">
            <a:spLocks noChangeArrowheads="1"/>
          </p:cNvSpPr>
          <p:nvPr/>
        </p:nvSpPr>
        <p:spPr bwMode="auto">
          <a:xfrm>
            <a:off x="4559300" y="1371600"/>
            <a:ext cx="176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latin typeface="Calibri" pitchFamily="-96" charset="0"/>
              </a:rPr>
              <a:t>Multi-level array</a:t>
            </a:r>
          </a:p>
        </p:txBody>
      </p:sp>
      <p:pic>
        <p:nvPicPr>
          <p:cNvPr id="101382" name="Picture 2" descr="C:\Documents and Settings\pueschel\My Documents\teaching\18-243-CMUspring09\08-05Feb09\mult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657600"/>
            <a:ext cx="3505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TextBox 15"/>
          <p:cNvSpPr txBox="1">
            <a:spLocks noChangeArrowheads="1"/>
          </p:cNvSpPr>
          <p:nvPr/>
        </p:nvSpPr>
        <p:spPr bwMode="auto">
          <a:xfrm>
            <a:off x="248904" y="4961720"/>
            <a:ext cx="87162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b="0" dirty="0">
                <a:latin typeface="Calibri" pitchFamily="-96" charset="0"/>
              </a:rPr>
              <a:t>Accesses looks similar in C, but address computations very different: </a:t>
            </a:r>
          </a:p>
        </p:txBody>
      </p:sp>
      <p:sp>
        <p:nvSpPr>
          <p:cNvPr id="101385" name="Rectangle 16"/>
          <p:cNvSpPr>
            <a:spLocks noChangeArrowheads="1"/>
          </p:cNvSpPr>
          <p:nvPr/>
        </p:nvSpPr>
        <p:spPr bwMode="auto">
          <a:xfrm>
            <a:off x="262036" y="5802313"/>
            <a:ext cx="40324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[pgh+20*index+4*digit]</a:t>
            </a:r>
          </a:p>
        </p:txBody>
      </p:sp>
      <p:sp>
        <p:nvSpPr>
          <p:cNvPr id="101386" name="Rectangle 17"/>
          <p:cNvSpPr>
            <a:spLocks noChangeArrowheads="1"/>
          </p:cNvSpPr>
          <p:nvPr/>
        </p:nvSpPr>
        <p:spPr bwMode="auto">
          <a:xfrm>
            <a:off x="4376793" y="5791200"/>
            <a:ext cx="48020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 typeface="Wingdings" pitchFamily="-96" charset="2"/>
              <a:buNone/>
            </a:pP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</a:t>
            </a:r>
            <a:r>
              <a:rPr lang="en-US" sz="2000" dirty="0" err="1">
                <a:latin typeface="Courier New" pitchFamily="-96" charset="0"/>
              </a:rPr>
              <a:t>Mem</a:t>
            </a:r>
            <a:r>
              <a:rPr lang="en-US" sz="2000" dirty="0">
                <a:latin typeface="Courier New" pitchFamily="-96" charset="0"/>
              </a:rPr>
              <a:t>[univ+8*index]+4*digit]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558" y="3429000"/>
            <a:ext cx="3973140" cy="122880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>
          <a:xfrm>
            <a:off x="261622" y="277320"/>
            <a:ext cx="3302266" cy="1127618"/>
          </a:xfrm>
        </p:spPr>
        <p:txBody>
          <a:bodyPr>
            <a:normAutofit fontScale="90000"/>
          </a:bodyPr>
          <a:lstStyle/>
          <a:p>
            <a:r>
              <a:rPr lang="en-US" i="1" dirty="0">
                <a:latin typeface="Calibri" pitchFamily="-96" charset="0"/>
              </a:rPr>
              <a:t>N</a:t>
            </a:r>
            <a:r>
              <a:rPr lang="en-US" dirty="0">
                <a:latin typeface="Calibri" pitchFamily="-96" charset="0"/>
              </a:rPr>
              <a:t> X </a:t>
            </a:r>
            <a:r>
              <a:rPr lang="en-US" i="1" dirty="0">
                <a:latin typeface="Calibri" pitchFamily="-96" charset="0"/>
              </a:rPr>
              <a:t>N</a:t>
            </a:r>
            <a:r>
              <a:rPr lang="en-US" dirty="0">
                <a:latin typeface="Calibri" pitchFamily="-96" charset="0"/>
              </a:rPr>
              <a:t> Matrix Code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04938"/>
            <a:ext cx="3481382" cy="5224462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itchFamily="-96" charset="0"/>
              </a:rPr>
              <a:t>Fixed dimensions</a:t>
            </a:r>
          </a:p>
          <a:p>
            <a:pPr lvl="1"/>
            <a:r>
              <a:rPr lang="en-US" dirty="0">
                <a:latin typeface="Calibri" pitchFamily="-96" charset="0"/>
              </a:rPr>
              <a:t>Know value of </a:t>
            </a:r>
            <a:r>
              <a:rPr lang="en-US" i="1" dirty="0">
                <a:latin typeface="Calibri" pitchFamily="-96" charset="0"/>
              </a:rPr>
              <a:t>N</a:t>
            </a:r>
            <a:r>
              <a:rPr lang="en-US" dirty="0">
                <a:latin typeface="Calibri" pitchFamily="-96" charset="0"/>
              </a:rPr>
              <a:t> at compile time</a:t>
            </a:r>
          </a:p>
          <a:p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Variable dimensions, explicit indexing</a:t>
            </a:r>
          </a:p>
          <a:p>
            <a:pPr lvl="1"/>
            <a:r>
              <a:rPr lang="en-US" dirty="0">
                <a:latin typeface="Calibri" pitchFamily="-96" charset="0"/>
              </a:rPr>
              <a:t>Traditional way to implement dynamic arrays</a:t>
            </a:r>
          </a:p>
          <a:p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Variable dimensions, implicit indexing</a:t>
            </a:r>
          </a:p>
          <a:p>
            <a:pPr lvl="1"/>
            <a:r>
              <a:rPr lang="en-US" dirty="0">
                <a:latin typeface="Calibri" pitchFamily="-96" charset="0"/>
              </a:rPr>
              <a:t>Not in K&amp;R; added to language in 1999</a:t>
            </a: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3707904" y="500042"/>
            <a:ext cx="5302779" cy="23057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#define N 16</a:t>
            </a:r>
          </a:p>
          <a:p>
            <a:pPr eaLnBrk="0" hangingPunct="0"/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typedef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int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fix_matrix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[N][N];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fix_ele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>
                <a:latin typeface="Courier New" pitchFamily="-96" charset="0"/>
              </a:rPr>
              <a:t>,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    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07524" name="Rectangle 5"/>
          <p:cNvSpPr>
            <a:spLocks noChangeArrowheads="1"/>
          </p:cNvSpPr>
          <p:nvPr/>
        </p:nvSpPr>
        <p:spPr bwMode="auto">
          <a:xfrm>
            <a:off x="3707904" y="2857496"/>
            <a:ext cx="5302779" cy="202876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>
                <a:solidFill>
                  <a:srgbClr val="C00000"/>
                </a:solidFill>
                <a:latin typeface="Courier New" pitchFamily="-96" charset="0"/>
              </a:rPr>
              <a:t>#define IDX(n, i, j) ((i)*(n)+(j))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vec_ele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Courier New" pitchFamily="-96" charset="0"/>
              </a:rPr>
              <a:t>size_t</a:t>
            </a:r>
            <a:r>
              <a:rPr lang="en-US" sz="1800" dirty="0">
                <a:solidFill>
                  <a:srgbClr val="00B050"/>
                </a:solidFill>
                <a:latin typeface="Courier New" pitchFamily="-96" charset="0"/>
              </a:rPr>
              <a:t> n</a:t>
            </a:r>
            <a:r>
              <a:rPr lang="en-US" sz="1800" dirty="0">
                <a:latin typeface="Courier New" pitchFamily="-96" charset="0"/>
              </a:rPr>
              <a:t>, </a:t>
            </a:r>
            <a:r>
              <a:rPr lang="en-US" sz="1800" dirty="0" err="1">
                <a:solidFill>
                  <a:srgbClr val="7030A0"/>
                </a:solidFill>
                <a:latin typeface="Courier New" pitchFamily="-96" charset="0"/>
              </a:rPr>
              <a:t>int</a:t>
            </a:r>
            <a:r>
              <a:rPr lang="en-US" sz="1800" dirty="0">
                <a:solidFill>
                  <a:srgbClr val="7030A0"/>
                </a:solidFill>
                <a:latin typeface="Courier New" pitchFamily="-96" charset="0"/>
              </a:rPr>
              <a:t> *A</a:t>
            </a:r>
            <a:r>
              <a:rPr lang="en-US" sz="1800" dirty="0">
                <a:latin typeface="Courier New" pitchFamily="-96" charset="0"/>
              </a:rPr>
              <a:t>,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    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j)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A[IDX(</a:t>
            </a:r>
            <a:r>
              <a:rPr lang="en-US" sz="1800" dirty="0" err="1">
                <a:latin typeface="Courier New" pitchFamily="-96" charset="0"/>
              </a:rPr>
              <a:t>n,i,j</a:t>
            </a:r>
            <a:r>
              <a:rPr lang="en-US" sz="1800" dirty="0">
                <a:latin typeface="Courier New" pitchFamily="-96" charset="0"/>
              </a:rPr>
              <a:t>)];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707282" y="5000636"/>
            <a:ext cx="5312926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int var_ele(</a:t>
            </a:r>
            <a:r>
              <a:rPr lang="pt-BR" sz="1800" dirty="0">
                <a:solidFill>
                  <a:srgbClr val="00B050"/>
                </a:solidFill>
                <a:latin typeface="Courier New" pitchFamily="-96" charset="0"/>
              </a:rPr>
              <a:t>size_t n</a:t>
            </a:r>
            <a:r>
              <a:rPr lang="pt-BR" sz="1800" dirty="0">
                <a:latin typeface="Courier New" pitchFamily="-96" charset="0"/>
              </a:rPr>
              <a:t>, </a:t>
            </a:r>
            <a:r>
              <a:rPr lang="pt-BR" sz="1800" dirty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>
                <a:latin typeface="Courier New" pitchFamily="-96" charset="0"/>
              </a:rPr>
              <a:t>,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            </a:t>
            </a:r>
            <a:r>
              <a:rPr lang="pt-BR" sz="1800" dirty="0" err="1">
                <a:latin typeface="Courier New" pitchFamily="-96" charset="0"/>
              </a:rPr>
              <a:t>size_t</a:t>
            </a:r>
            <a:r>
              <a:rPr lang="pt-BR" sz="1800" dirty="0">
                <a:latin typeface="Courier New" pitchFamily="-96" charset="0"/>
              </a:rPr>
              <a:t> i, </a:t>
            </a:r>
            <a:r>
              <a:rPr lang="pt-BR" sz="1800" dirty="0" err="1">
                <a:latin typeface="Courier New" pitchFamily="-96" charset="0"/>
              </a:rPr>
              <a:t>size_t</a:t>
            </a:r>
            <a:r>
              <a:rPr lang="pt-BR" sz="1800" dirty="0">
                <a:latin typeface="Courier New" pitchFamily="-96" charset="0"/>
              </a:rPr>
              <a:t> j) {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16 X 16 Matrix Access</a:t>
            </a:r>
          </a:p>
        </p:txBody>
      </p:sp>
      <p:sp>
        <p:nvSpPr>
          <p:cNvPr id="107523" name="Rectangle 4"/>
          <p:cNvSpPr>
            <a:spLocks noChangeArrowheads="1"/>
          </p:cNvSpPr>
          <p:nvPr/>
        </p:nvSpPr>
        <p:spPr bwMode="auto">
          <a:xfrm>
            <a:off x="1000100" y="2955770"/>
            <a:ext cx="678661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fix_ele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solidFill>
                  <a:srgbClr val="7030A0"/>
                </a:solidFill>
                <a:latin typeface="Courier New" pitchFamily="-96" charset="0"/>
              </a:rPr>
              <a:t>fix_matrix</a:t>
            </a:r>
            <a:r>
              <a:rPr lang="en-US" sz="1800" dirty="0">
                <a:solidFill>
                  <a:srgbClr val="7030A0"/>
                </a:solidFill>
                <a:latin typeface="Courier New" pitchFamily="-96" charset="0"/>
              </a:rPr>
              <a:t> A</a:t>
            </a:r>
            <a:r>
              <a:rPr lang="en-US" sz="1800" dirty="0">
                <a:latin typeface="Courier New" pitchFamily="-96" charset="0"/>
              </a:rPr>
              <a:t>, </a:t>
            </a:r>
            <a:r>
              <a:rPr lang="en-US" sz="1800" dirty="0" err="1">
                <a:solidFill>
                  <a:srgbClr val="0070C0"/>
                </a:solidFill>
                <a:latin typeface="Courier New" pitchFamily="-96" charset="0"/>
              </a:rPr>
              <a:t>size_t</a:t>
            </a:r>
            <a:r>
              <a:rPr lang="en-US" sz="1800" dirty="0">
                <a:solidFill>
                  <a:srgbClr val="0070C0"/>
                </a:solidFill>
                <a:latin typeface="Courier New" pitchFamily="-96" charset="0"/>
              </a:rPr>
              <a:t> i</a:t>
            </a:r>
            <a:r>
              <a:rPr lang="en-US" sz="1800" dirty="0">
                <a:latin typeface="Courier New" pitchFamily="-96" charset="0"/>
              </a:rPr>
              <a:t>, </a:t>
            </a:r>
            <a:r>
              <a:rPr lang="en-US" sz="1800" dirty="0" err="1">
                <a:solidFill>
                  <a:srgbClr val="C00000"/>
                </a:solidFill>
                <a:latin typeface="Courier New" pitchFamily="-96" charset="0"/>
              </a:rPr>
              <a:t>size_t</a:t>
            </a:r>
            <a:r>
              <a:rPr lang="en-US" sz="1800" dirty="0">
                <a:solidFill>
                  <a:srgbClr val="C00000"/>
                </a:solidFill>
                <a:latin typeface="Courier New" pitchFamily="-96" charset="0"/>
              </a:rPr>
              <a:t> j</a:t>
            </a:r>
            <a:r>
              <a:rPr lang="en-US" sz="1800" dirty="0">
                <a:latin typeface="Courier New" pitchFamily="-96" charset="0"/>
              </a:rPr>
              <a:t>)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00100" y="4249006"/>
            <a:ext cx="7460332" cy="14747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A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i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j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salq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$6,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         # 64*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       # A + 64*i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(%rdi,%rdx,4),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Mem[A + 64*i + 4*j]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ret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42913" y="1292225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A[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16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+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i * (C * K)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+ 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j * 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>
                <a:latin typeface="Calibri" pitchFamily="-96" charset="0"/>
              </a:rPr>
              <a:t>C = 16, K = 4</a:t>
            </a:r>
            <a:endParaRPr kumimoji="0" lang="en-US" sz="20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1216" y="3238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Calibri" pitchFamily="-96" charset="0"/>
              </a:rPr>
              <a:t>n</a:t>
            </a:r>
            <a:r>
              <a:rPr lang="en-US" dirty="0">
                <a:latin typeface="Calibri" pitchFamily="-96" charset="0"/>
              </a:rPr>
              <a:t> X </a:t>
            </a:r>
            <a:r>
              <a:rPr lang="en-US" i="1" dirty="0">
                <a:latin typeface="Calibri" pitchFamily="-96" charset="0"/>
              </a:rPr>
              <a:t>n</a:t>
            </a:r>
            <a:r>
              <a:rPr lang="en-US" dirty="0">
                <a:latin typeface="Calibri" pitchFamily="-96" charset="0"/>
              </a:rPr>
              <a:t> Matrix Access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827584" y="3501008"/>
            <a:ext cx="7603208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pt-BR" sz="1800" dirty="0">
                <a:latin typeface="Courier New" pitchFamily="-96" charset="0"/>
              </a:rPr>
              <a:t>/* Get element A[i][j] */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int var_ele(</a:t>
            </a:r>
            <a:r>
              <a:rPr lang="pt-BR" sz="1800" dirty="0">
                <a:solidFill>
                  <a:srgbClr val="00B050"/>
                </a:solidFill>
                <a:latin typeface="Courier New" pitchFamily="-96" charset="0"/>
              </a:rPr>
              <a:t>size_t n</a:t>
            </a:r>
            <a:r>
              <a:rPr lang="pt-BR" sz="1800" dirty="0">
                <a:latin typeface="Courier New" pitchFamily="-96" charset="0"/>
              </a:rPr>
              <a:t>, </a:t>
            </a:r>
            <a:r>
              <a:rPr lang="pt-BR" sz="1800" dirty="0">
                <a:solidFill>
                  <a:srgbClr val="7030A0"/>
                </a:solidFill>
                <a:latin typeface="Courier New" pitchFamily="-96" charset="0"/>
              </a:rPr>
              <a:t>int A[n][n]</a:t>
            </a:r>
            <a:r>
              <a:rPr lang="pt-BR" sz="1800" dirty="0">
                <a:latin typeface="Courier New" pitchFamily="-96" charset="0"/>
              </a:rPr>
              <a:t>, </a:t>
            </a:r>
            <a:r>
              <a:rPr lang="pt-BR" sz="1800" dirty="0">
                <a:solidFill>
                  <a:srgbClr val="0070C0"/>
                </a:solidFill>
                <a:latin typeface="Courier New" pitchFamily="-96" charset="0"/>
              </a:rPr>
              <a:t>size_t i</a:t>
            </a:r>
            <a:r>
              <a:rPr lang="pt-BR" sz="1800" dirty="0">
                <a:latin typeface="Courier New" pitchFamily="-96" charset="0"/>
              </a:rPr>
              <a:t>, </a:t>
            </a:r>
            <a:r>
              <a:rPr lang="pt-BR" sz="1800" dirty="0">
                <a:solidFill>
                  <a:srgbClr val="C00000"/>
                </a:solidFill>
                <a:latin typeface="Courier New" pitchFamily="-96" charset="0"/>
              </a:rPr>
              <a:t>size_t j</a:t>
            </a:r>
            <a:r>
              <a:rPr lang="pt-BR" sz="1800" dirty="0">
                <a:latin typeface="Courier New" pitchFamily="-96" charset="0"/>
              </a:rPr>
              <a:t>) {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  return A[i][j];</a:t>
            </a:r>
          </a:p>
          <a:p>
            <a:pPr eaLnBrk="0" hangingPunct="0"/>
            <a:r>
              <a:rPr lang="pt-BR" sz="1800" dirty="0">
                <a:latin typeface="Courier New" pitchFamily="-96" charset="0"/>
              </a:rPr>
              <a:t>}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47948" y="5102485"/>
            <a:ext cx="7603208" cy="14747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n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A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i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j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rcx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imulq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       # n*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i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(%rsi,%rdi,4),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</a:t>
            </a:r>
            <a:r>
              <a:rPr lang="en-US" sz="1800" dirty="0">
                <a:solidFill>
                  <a:srgbClr val="7030A0"/>
                </a:solidFill>
                <a:latin typeface="Courier New" pitchFamily="49" charset="0"/>
                <a:ea typeface="+mn-ea"/>
                <a:cs typeface="+mn-cs"/>
              </a:rPr>
              <a:t>A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ea typeface="+mn-ea"/>
                <a:cs typeface="+mn-cs"/>
              </a:rPr>
              <a:t>4*n*i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  (%rax,%rcx,4),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Mem[</a:t>
            </a:r>
            <a:r>
              <a:rPr lang="en-US" sz="1800" dirty="0">
                <a:solidFill>
                  <a:srgbClr val="7030A0"/>
                </a:solidFill>
                <a:latin typeface="Courier New" pitchFamily="49" charset="0"/>
                <a:ea typeface="+mn-ea"/>
                <a:cs typeface="+mn-cs"/>
              </a:rPr>
              <a:t>A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</a:t>
            </a:r>
            <a:r>
              <a:rPr lang="en-US" sz="1800" dirty="0">
                <a:solidFill>
                  <a:srgbClr val="0070C0"/>
                </a:solidFill>
                <a:latin typeface="Courier New" pitchFamily="49" charset="0"/>
                <a:ea typeface="+mn-ea"/>
                <a:cs typeface="+mn-cs"/>
              </a:rPr>
              <a:t>4*n*i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+ </a:t>
            </a:r>
            <a:r>
              <a:rPr lang="en-US" sz="1800" dirty="0">
                <a:solidFill>
                  <a:srgbClr val="C00000"/>
                </a:solidFill>
                <a:latin typeface="Courier New" pitchFamily="49" charset="0"/>
                <a:ea typeface="+mn-ea"/>
                <a:cs typeface="+mn-cs"/>
              </a:rPr>
              <a:t>4*j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eaLnBrk="0" hangingPunct="0">
              <a:tabLst>
                <a:tab pos="342900" algn="l"/>
                <a:tab pos="1201738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ret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2913" y="1185937"/>
            <a:ext cx="7786687" cy="14509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  <a:cs typeface="ＭＳ Ｐゴシック" pitchFamily="-96" charset="-128"/>
              </a:rPr>
              <a:t>Array Elements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-96" charset="0"/>
              <a:ea typeface="ＭＳ Ｐゴシック" pitchFamily="-96" charset="-128"/>
            </a:endParaRPr>
          </a:p>
          <a:p>
            <a:pPr marL="742950" lvl="1" indent="-285750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-96" charset="2"/>
              <a:buChar char="§"/>
              <a:defRPr/>
            </a:pPr>
            <a:r>
              <a:rPr lang="en-US" sz="20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n;</a:t>
            </a:r>
          </a:p>
          <a:p>
            <a:pPr marL="742950" lvl="1" indent="-285750">
              <a:spcBef>
                <a:spcPct val="20000"/>
              </a:spcBef>
              <a:buClr>
                <a:srgbClr val="990000"/>
              </a:buClr>
              <a:buSzPct val="110000"/>
              <a:buFont typeface="Wingdings" pitchFamily="-96" charset="2"/>
              <a:buChar char="§"/>
              <a:defRPr/>
            </a:pPr>
            <a:r>
              <a:rPr lang="en-US" sz="20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A[</a:t>
            </a:r>
            <a:r>
              <a:rPr lang="en-US" sz="2000" kern="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][</a:t>
            </a:r>
            <a:r>
              <a:rPr lang="en-US" sz="2000" kern="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sz="20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Address  </a:t>
            </a:r>
            <a:r>
              <a:rPr lang="en-US" sz="2000" kern="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-96" charset="0"/>
                <a:ea typeface="ＭＳ Ｐゴシック" pitchFamily="-96" charset="-128"/>
              </a:rPr>
              <a:t>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i * (C * K)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+  </a:t>
            </a:r>
            <a:r>
              <a:rPr kumimoji="0" lang="en-US" sz="20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j * K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lang="en-US" sz="2000" b="0" kern="0" dirty="0">
                <a:latin typeface="Calibri" pitchFamily="-96" charset="0"/>
              </a:rPr>
              <a:t>C = n, K = 4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tabLst/>
              <a:defRPr/>
            </a:pPr>
            <a:r>
              <a:rPr kumimoji="0" lang="en-US" sz="2000" b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Must perform</a:t>
            </a:r>
            <a:r>
              <a:rPr kumimoji="0" lang="en-US" sz="2000" b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96" charset="0"/>
                <a:ea typeface="ＭＳ Ｐゴシック" pitchFamily="-96" charset="-128"/>
              </a:rPr>
              <a:t> integer multiplication</a:t>
            </a:r>
            <a:endParaRPr kumimoji="0" lang="en-US" sz="20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96" charset="0"/>
              <a:ea typeface="ＭＳ Ｐゴシック" pitchFamily="-96" charset="-128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Example: Array Access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457200" y="1124744"/>
            <a:ext cx="4114800" cy="5386536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  <a:cs typeface="ＭＳ Ｐゴシック" pitchFamily="-96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ZLEN 5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PCOUNT 4</a:t>
            </a: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typedef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zip_dig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[ZLEN];</a:t>
            </a: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char**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zip_dig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[PCOUNT] = 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{{1, 5, 2, 0, 6},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5, 2, 1, 3 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5, 2, 1, 7 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5, 2, 2, 1 }};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14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*) </a:t>
            </a:r>
            <a:r>
              <a:rPr 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zip2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*) </a:t>
            </a:r>
            <a:r>
              <a:rPr 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[2];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[0][0] 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[7] 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*(</a:t>
            </a:r>
            <a:r>
              <a:rPr lang="en-US" sz="14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+ 8) 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zip2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[1];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("result: %d\n", </a:t>
            </a:r>
            <a:r>
              <a:rPr lang="en-US" sz="14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0;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6012160" y="3356992"/>
            <a:ext cx="2520280" cy="561117"/>
          </a:xfrm>
          <a:prstGeom prst="rect">
            <a:avLst/>
          </a:prstGeom>
          <a:solidFill>
            <a:srgbClr val="E6E6E6"/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/>
                <a:ea typeface="msgothic" charset="0"/>
                <a:cs typeface="Courier New"/>
              </a:rPr>
              <a:t>linux</a:t>
            </a:r>
            <a:r>
              <a:rPr lang="en-GB" sz="1600" dirty="0">
                <a:latin typeface="Courier New"/>
                <a:ea typeface="msgothic" charset="0"/>
                <a:cs typeface="Courier New"/>
              </a:rPr>
              <a:t>&gt; ./array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latin typeface="Courier New"/>
              <a:ea typeface="msgothic" charset="0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993951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itchFamily="-96" charset="0"/>
              </a:rPr>
              <a:t>Example: Array Access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124744"/>
            <a:ext cx="4114800" cy="5386536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  <a:cs typeface="ＭＳ Ｐゴシック" pitchFamily="-96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ZLEN 5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PCOUNT 4</a:t>
            </a: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typedef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zip_dig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[ZLEN];</a:t>
            </a: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char**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zip_dig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[PCOUNT] = 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{{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5, 2, 0, 6},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5, </a:t>
            </a:r>
            <a:r>
              <a:rPr lang="en-US" sz="14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3 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</a:t>
            </a:r>
            <a:r>
              <a:rPr lang="en-US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2, 1, 7 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{1, 5, 2, 2, 1 }};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*)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*zip2 =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*)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[2];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result = 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pgh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[0][0]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[7]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*(</a:t>
            </a:r>
            <a:r>
              <a:rPr lang="en-US" sz="1400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linear_zip</a:t>
            </a:r>
            <a:r>
              <a:rPr lang="en-US" sz="1400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+ 8)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+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zip2[1]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("result: %d\n", result);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0;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12160" y="3356992"/>
            <a:ext cx="2520280" cy="55746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24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>
                <a:latin typeface="Courier New"/>
                <a:ea typeface="msgothic" charset="0"/>
                <a:cs typeface="Courier New"/>
              </a:rPr>
              <a:t>linux</a:t>
            </a:r>
            <a:r>
              <a:rPr lang="en-GB" sz="1600" dirty="0">
                <a:latin typeface="Courier New"/>
                <a:ea typeface="msgothic" charset="0"/>
                <a:cs typeface="Courier New"/>
              </a:rPr>
              <a:t>&gt; ./array</a:t>
            </a:r>
          </a:p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latin typeface="Courier New"/>
                <a:ea typeface="msgothic" charset="0"/>
                <a:cs typeface="Courier New"/>
              </a:rPr>
              <a:t>result: 9</a:t>
            </a:r>
          </a:p>
        </p:txBody>
      </p:sp>
    </p:spTree>
    <p:extLst>
      <p:ext uri="{BB962C8B-B14F-4D97-AF65-F5344CB8AC3E}">
        <p14:creationId xmlns:p14="http://schemas.microsoft.com/office/powerpoint/2010/main" val="25792286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 dirty="0"/>
              <a:t>Reminder: Memory Organization</a:t>
            </a:r>
          </a:p>
        </p:txBody>
      </p:sp>
      <p:sp>
        <p:nvSpPr>
          <p:cNvPr id="46085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Memory locations do not have data types</a:t>
            </a:r>
          </a:p>
          <a:p>
            <a:pPr lvl="1"/>
            <a:r>
              <a:rPr lang="en-US" sz="2000" dirty="0"/>
              <a:t>Types are implicit in how machine instructions </a:t>
            </a:r>
            <a:r>
              <a:rPr lang="en-US" sz="2000" i="1" dirty="0"/>
              <a:t>use</a:t>
            </a:r>
            <a:r>
              <a:rPr lang="en-US" sz="2000" dirty="0"/>
              <a:t>  memory</a:t>
            </a:r>
          </a:p>
          <a:p>
            <a:pPr eaLnBrk="1" hangingPunct="1"/>
            <a:r>
              <a:rPr lang="en-US" dirty="0"/>
              <a:t>Addresses specify byte locations</a:t>
            </a:r>
          </a:p>
          <a:p>
            <a:pPr marL="552450" lvl="1" eaLnBrk="1" hangingPunct="1"/>
            <a:r>
              <a:rPr lang="en-US" sz="2000" dirty="0"/>
              <a:t>Address of a larger datum is the address of its first byte</a:t>
            </a:r>
          </a:p>
          <a:p>
            <a:pPr marL="552450" lvl="1" eaLnBrk="1" hangingPunct="1"/>
            <a:r>
              <a:rPr lang="en-US" sz="2000" dirty="0"/>
              <a:t>Addresses of successive items differ by the item’s size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47FCE70-4F2A-4AA4-A96D-CC24D0C3C821}"/>
              </a:ext>
            </a:extLst>
          </p:cNvPr>
          <p:cNvGrpSpPr/>
          <p:nvPr/>
        </p:nvGrpSpPr>
        <p:grpSpPr>
          <a:xfrm>
            <a:off x="4633914" y="1241922"/>
            <a:ext cx="3645131" cy="5339730"/>
            <a:chOff x="2640184" y="1037436"/>
            <a:chExt cx="3645131" cy="5339730"/>
          </a:xfrm>
        </p:grpSpPr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id="{FF6CEBCB-62FA-4DA2-8A58-2088A1CF0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14255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4000</a:t>
              </a: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id="{52408CE1-BE59-4882-9FDF-CDE3CCEF5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17303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4001</a:t>
              </a: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id="{E095AD74-D2D3-44E6-90AA-DDC79943A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20351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4002</a:t>
              </a: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id="{571D9ADD-6948-4785-A4F8-63C4610E0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23399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4003</a:t>
              </a: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id="{98D4ED77-D825-4A7B-A383-4A754000F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26447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4004</a:t>
              </a: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id="{4073F48A-5704-47DA-8E7F-F960EBF83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29495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4005</a:t>
              </a:r>
            </a:p>
          </p:txBody>
        </p:sp>
        <p:sp>
          <p:nvSpPr>
            <p:cNvPr id="83" name="Rectangle 24">
              <a:extLst>
                <a:ext uri="{FF2B5EF4-FFF2-40B4-BE49-F238E27FC236}">
                  <a16:creationId xmlns:a16="http://schemas.microsoft.com/office/drawing/2014/main" id="{F34489B8-0EB2-47CB-902E-8E95DFCF7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32543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4006</a:t>
              </a:r>
            </a:p>
          </p:txBody>
        </p: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id="{5B0F9506-23AF-49F6-831B-9A0AD9B43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35591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4007</a:t>
              </a:r>
            </a:p>
          </p:txBody>
        </p:sp>
        <p:sp>
          <p:nvSpPr>
            <p:cNvPr id="85" name="Rectangle 26">
              <a:extLst>
                <a:ext uri="{FF2B5EF4-FFF2-40B4-BE49-F238E27FC236}">
                  <a16:creationId xmlns:a16="http://schemas.microsoft.com/office/drawing/2014/main" id="{45B1BBC6-9709-4B0D-9CCE-785D5331F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38639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4008</a:t>
              </a:r>
            </a:p>
          </p:txBody>
        </p: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id="{4B0F9B71-5EA2-40BF-93ED-7DE002755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41687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4009</a:t>
              </a:r>
            </a:p>
          </p:txBody>
        </p:sp>
        <p:sp>
          <p:nvSpPr>
            <p:cNvPr id="87" name="Rectangle 28">
              <a:extLst>
                <a:ext uri="{FF2B5EF4-FFF2-40B4-BE49-F238E27FC236}">
                  <a16:creationId xmlns:a16="http://schemas.microsoft.com/office/drawing/2014/main" id="{D86B87BA-40CA-4BED-8618-5B57D1795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44735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400A</a:t>
              </a:r>
            </a:p>
          </p:txBody>
        </p: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id="{75B36F17-54FF-4509-8EBD-B9A44E1DC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47783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400B</a:t>
              </a:r>
            </a:p>
          </p:txBody>
        </p:sp>
        <p:sp>
          <p:nvSpPr>
            <p:cNvPr id="89" name="Rectangle 38">
              <a:extLst>
                <a:ext uri="{FF2B5EF4-FFF2-40B4-BE49-F238E27FC236}">
                  <a16:creationId xmlns:a16="http://schemas.microsoft.com/office/drawing/2014/main" id="{15D54489-931B-4D88-927B-776DEE93E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868" y="1037436"/>
              <a:ext cx="651781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 anchor="b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dirty="0" err="1">
                  <a:solidFill>
                    <a:srgbClr val="000066"/>
                  </a:solidFill>
                  <a:latin typeface="Consolas" panose="020B0609020204030204" pitchFamily="49" charset="0"/>
                  <a:ea typeface="Helvetica" charset="0"/>
                  <a:cs typeface="Helvetica" charset="0"/>
                  <a:sym typeface="Helvetica" charset="0"/>
                </a:rPr>
                <a:t>int</a:t>
              </a:r>
              <a:r>
                <a:rPr lang="en-US" sz="1800" dirty="0" err="1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</a:t>
              </a:r>
              <a:endParaRPr lang="en-US" sz="1800" dirty="0">
                <a:solidFill>
                  <a:srgbClr val="000066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90" name="Rectangle 39">
              <a:extLst>
                <a:ext uri="{FF2B5EF4-FFF2-40B4-BE49-F238E27FC236}">
                  <a16:creationId xmlns:a16="http://schemas.microsoft.com/office/drawing/2014/main" id="{B368B1DF-96CA-4F6C-9DDC-C39F3AFE4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225" y="1037436"/>
              <a:ext cx="778418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 anchor="b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66"/>
                  </a:solidFill>
                  <a:latin typeface="Consolas" panose="020B0609020204030204" pitchFamily="49" charset="0"/>
                  <a:ea typeface="Helvetica" charset="0"/>
                  <a:cs typeface="Helvetica" charset="0"/>
                  <a:sym typeface="Helvetica" charset="0"/>
                </a:rPr>
                <a:t>char</a:t>
              </a:r>
              <a:r>
                <a:rPr lang="en-US" sz="1800" dirty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</a:t>
              </a:r>
            </a:p>
          </p:txBody>
        </p:sp>
        <p:sp>
          <p:nvSpPr>
            <p:cNvPr id="91" name="Rectangle 40">
              <a:extLst>
                <a:ext uri="{FF2B5EF4-FFF2-40B4-BE49-F238E27FC236}">
                  <a16:creationId xmlns:a16="http://schemas.microsoft.com/office/drawing/2014/main" id="{D3BE9805-71FA-46B0-BC2E-562BE2AC8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184" y="1037436"/>
              <a:ext cx="1066960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 anchor="b">
              <a:prstTxWarp prst="textNoShape">
                <a:avLst/>
              </a:prstTxWarp>
              <a:spAutoFit/>
            </a:bodyPr>
            <a:lstStyle/>
            <a:p>
              <a:pPr algn="r" eaLnBrk="1" hangingPunct="1"/>
              <a:r>
                <a:rPr lang="en-US" sz="1800" dirty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Address</a:t>
              </a:r>
            </a:p>
          </p:txBody>
        </p:sp>
        <p:sp>
          <p:nvSpPr>
            <p:cNvPr id="92" name="Rectangle 42">
              <a:extLst>
                <a:ext uri="{FF2B5EF4-FFF2-40B4-BE49-F238E27FC236}">
                  <a16:creationId xmlns:a16="http://schemas.microsoft.com/office/drawing/2014/main" id="{F0B76F06-D33B-4D68-8734-DF77FA2F0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50831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400C</a:t>
              </a:r>
            </a:p>
          </p:txBody>
        </p:sp>
        <p:sp>
          <p:nvSpPr>
            <p:cNvPr id="93" name="Rectangle 44">
              <a:extLst>
                <a:ext uri="{FF2B5EF4-FFF2-40B4-BE49-F238E27FC236}">
                  <a16:creationId xmlns:a16="http://schemas.microsoft.com/office/drawing/2014/main" id="{88B28E23-6002-4074-8F71-5D1725F88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53879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400D</a:t>
              </a:r>
            </a:p>
          </p:txBody>
        </p:sp>
        <p:sp>
          <p:nvSpPr>
            <p:cNvPr id="94" name="Rectangle 46">
              <a:extLst>
                <a:ext uri="{FF2B5EF4-FFF2-40B4-BE49-F238E27FC236}">
                  <a16:creationId xmlns:a16="http://schemas.microsoft.com/office/drawing/2014/main" id="{F78025A2-7F31-469A-B070-539F73455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56927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400E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822AEF7-457A-4C46-9176-E23935EF1262}"/>
                </a:ext>
              </a:extLst>
            </p:cNvPr>
            <p:cNvGrpSpPr/>
            <p:nvPr/>
          </p:nvGrpSpPr>
          <p:grpSpPr>
            <a:xfrm>
              <a:off x="3834730" y="1473200"/>
              <a:ext cx="609600" cy="4876800"/>
              <a:chOff x="3834730" y="1473200"/>
              <a:chExt cx="609600" cy="4876800"/>
            </a:xfrm>
          </p:grpSpPr>
          <p:sp>
            <p:nvSpPr>
              <p:cNvPr id="124" name="Rectangle 6">
                <a:extLst>
                  <a:ext uri="{FF2B5EF4-FFF2-40B4-BE49-F238E27FC236}">
                    <a16:creationId xmlns:a16="http://schemas.microsoft.com/office/drawing/2014/main" id="{8C3FD236-AC86-4B64-9786-26C8D8B77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14732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5" name="Rectangle 7">
                <a:extLst>
                  <a:ext uri="{FF2B5EF4-FFF2-40B4-BE49-F238E27FC236}">
                    <a16:creationId xmlns:a16="http://schemas.microsoft.com/office/drawing/2014/main" id="{2F5E5744-A184-4A12-9C42-CE7A85C87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17780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6" name="Rectangle 8">
                <a:extLst>
                  <a:ext uri="{FF2B5EF4-FFF2-40B4-BE49-F238E27FC236}">
                    <a16:creationId xmlns:a16="http://schemas.microsoft.com/office/drawing/2014/main" id="{45A60251-8AE7-4C7A-9EB9-AE3C8E023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20828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7" name="Rectangle 9">
                <a:extLst>
                  <a:ext uri="{FF2B5EF4-FFF2-40B4-BE49-F238E27FC236}">
                    <a16:creationId xmlns:a16="http://schemas.microsoft.com/office/drawing/2014/main" id="{4D2F1812-4155-4F97-A8FB-0277D4FFF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23876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8" name="Rectangle 10">
                <a:extLst>
                  <a:ext uri="{FF2B5EF4-FFF2-40B4-BE49-F238E27FC236}">
                    <a16:creationId xmlns:a16="http://schemas.microsoft.com/office/drawing/2014/main" id="{8EAF1B07-2063-4AD2-A5C7-C9D7A8700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26924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9" name="Rectangle 11">
                <a:extLst>
                  <a:ext uri="{FF2B5EF4-FFF2-40B4-BE49-F238E27FC236}">
                    <a16:creationId xmlns:a16="http://schemas.microsoft.com/office/drawing/2014/main" id="{B7FF0B92-7345-4EF0-8C10-D4815AE34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29972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0" name="Rectangle 12">
                <a:extLst>
                  <a:ext uri="{FF2B5EF4-FFF2-40B4-BE49-F238E27FC236}">
                    <a16:creationId xmlns:a16="http://schemas.microsoft.com/office/drawing/2014/main" id="{5EE9A855-A9AA-4567-98AA-6C5F9E208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33020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1" name="Rectangle 13">
                <a:extLst>
                  <a:ext uri="{FF2B5EF4-FFF2-40B4-BE49-F238E27FC236}">
                    <a16:creationId xmlns:a16="http://schemas.microsoft.com/office/drawing/2014/main" id="{01C8BC96-3B55-46CA-8B08-9A8D46622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36068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2" name="Rectangle 14">
                <a:extLst>
                  <a:ext uri="{FF2B5EF4-FFF2-40B4-BE49-F238E27FC236}">
                    <a16:creationId xmlns:a16="http://schemas.microsoft.com/office/drawing/2014/main" id="{70EF1180-39F8-4D9F-B338-04D99328A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39116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3" name="Rectangle 15">
                <a:extLst>
                  <a:ext uri="{FF2B5EF4-FFF2-40B4-BE49-F238E27FC236}">
                    <a16:creationId xmlns:a16="http://schemas.microsoft.com/office/drawing/2014/main" id="{40E05643-DBB7-4058-BD1F-43A74EE6A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42164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4" name="Rectangle 16">
                <a:extLst>
                  <a:ext uri="{FF2B5EF4-FFF2-40B4-BE49-F238E27FC236}">
                    <a16:creationId xmlns:a16="http://schemas.microsoft.com/office/drawing/2014/main" id="{08450946-9092-4B5E-BB3C-4F3A8026E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45212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5" name="Rectangle 17">
                <a:extLst>
                  <a:ext uri="{FF2B5EF4-FFF2-40B4-BE49-F238E27FC236}">
                    <a16:creationId xmlns:a16="http://schemas.microsoft.com/office/drawing/2014/main" id="{FF071825-029D-4FAD-A339-0F05B08C4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48260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6" name="Rectangle 41">
                <a:extLst>
                  <a:ext uri="{FF2B5EF4-FFF2-40B4-BE49-F238E27FC236}">
                    <a16:creationId xmlns:a16="http://schemas.microsoft.com/office/drawing/2014/main" id="{0CCE9027-45D6-46FF-834D-BCD7E6D35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51308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7" name="Rectangle 43">
                <a:extLst>
                  <a:ext uri="{FF2B5EF4-FFF2-40B4-BE49-F238E27FC236}">
                    <a16:creationId xmlns:a16="http://schemas.microsoft.com/office/drawing/2014/main" id="{3B0A05E4-2C5B-4BAE-8642-09C32CE27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54356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8" name="Rectangle 45">
                <a:extLst>
                  <a:ext uri="{FF2B5EF4-FFF2-40B4-BE49-F238E27FC236}">
                    <a16:creationId xmlns:a16="http://schemas.microsoft.com/office/drawing/2014/main" id="{8B79FB59-A1D1-4A0C-95A9-ED96C3A47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57404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39" name="Rectangle 47">
                <a:extLst>
                  <a:ext uri="{FF2B5EF4-FFF2-40B4-BE49-F238E27FC236}">
                    <a16:creationId xmlns:a16="http://schemas.microsoft.com/office/drawing/2014/main" id="{85287253-0D5E-4982-88AB-852D8CC85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730" y="6045200"/>
                <a:ext cx="609600" cy="3048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</p:grpSp>
        <p:sp>
          <p:nvSpPr>
            <p:cNvPr id="96" name="Rectangle 48">
              <a:extLst>
                <a:ext uri="{FF2B5EF4-FFF2-40B4-BE49-F238E27FC236}">
                  <a16:creationId xmlns:a16="http://schemas.microsoft.com/office/drawing/2014/main" id="{8B88A300-7101-4515-B005-B086EB80B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082" y="5997575"/>
              <a:ext cx="695062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800" b="0" dirty="0">
                  <a:solidFill>
                    <a:srgbClr val="000066"/>
                  </a:solidFill>
                  <a:latin typeface="Courier New" charset="0"/>
                  <a:ea typeface="Courier New" charset="0"/>
                  <a:cs typeface="Courier New" charset="0"/>
                  <a:sym typeface="Courier New" charset="0"/>
                </a:rPr>
                <a:t>400F</a:t>
              </a:r>
            </a:p>
          </p:txBody>
        </p:sp>
        <p:sp>
          <p:nvSpPr>
            <p:cNvPr id="97" name="Rectangle 49">
              <a:extLst>
                <a:ext uri="{FF2B5EF4-FFF2-40B4-BE49-F238E27FC236}">
                  <a16:creationId xmlns:a16="http://schemas.microsoft.com/office/drawing/2014/main" id="{000F9B50-55DE-4F5C-9F4B-27280703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7" y="1037436"/>
              <a:ext cx="778418" cy="3795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50800" tIns="50800" bIns="50800" anchor="b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66"/>
                  </a:solidFill>
                  <a:latin typeface="Consolas" panose="020B0609020204030204" pitchFamily="49" charset="0"/>
                  <a:ea typeface="Helvetica" charset="0"/>
                  <a:cs typeface="Helvetica" charset="0"/>
                  <a:sym typeface="Helvetica" charset="0"/>
                </a:rPr>
                <a:t>long</a:t>
              </a:r>
              <a:r>
                <a:rPr lang="en-US" sz="1800" dirty="0">
                  <a:solidFill>
                    <a:srgbClr val="000066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s</a:t>
              </a: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B5294BD-02C8-4A17-A987-D2D68FF0429D}"/>
                </a:ext>
              </a:extLst>
            </p:cNvPr>
            <p:cNvGrpSpPr/>
            <p:nvPr/>
          </p:nvGrpSpPr>
          <p:grpSpPr>
            <a:xfrm>
              <a:off x="4701947" y="1473387"/>
              <a:ext cx="622300" cy="4876800"/>
              <a:chOff x="4701947" y="1473387"/>
              <a:chExt cx="622300" cy="4876800"/>
            </a:xfrm>
          </p:grpSpPr>
          <p:sp>
            <p:nvSpPr>
              <p:cNvPr id="108" name="Rectangle 34">
                <a:extLst>
                  <a:ext uri="{FF2B5EF4-FFF2-40B4-BE49-F238E27FC236}">
                    <a16:creationId xmlns:a16="http://schemas.microsoft.com/office/drawing/2014/main" id="{31FF58A5-903B-406F-8AA0-E503564E5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1473387"/>
                <a:ext cx="609600" cy="12192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09" name="Rectangle 35">
                <a:extLst>
                  <a:ext uri="{FF2B5EF4-FFF2-40B4-BE49-F238E27FC236}">
                    <a16:creationId xmlns:a16="http://schemas.microsoft.com/office/drawing/2014/main" id="{6AD0E7C1-0EF5-4DD5-90B8-A0057E6DD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2692587"/>
                <a:ext cx="609600" cy="12192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10" name="Rectangle 36">
                <a:extLst>
                  <a:ext uri="{FF2B5EF4-FFF2-40B4-BE49-F238E27FC236}">
                    <a16:creationId xmlns:a16="http://schemas.microsoft.com/office/drawing/2014/main" id="{5E56E2EB-B81D-4F6F-BD41-CB59033D0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3911787"/>
                <a:ext cx="609600" cy="12192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11" name="Rectangle 37">
                <a:extLst>
                  <a:ext uri="{FF2B5EF4-FFF2-40B4-BE49-F238E27FC236}">
                    <a16:creationId xmlns:a16="http://schemas.microsoft.com/office/drawing/2014/main" id="{11CC74B0-2045-4DAF-AF45-3C198F9A4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5130987"/>
                <a:ext cx="609600" cy="12192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12" name="Rectangle 52">
                <a:extLst>
                  <a:ext uri="{FF2B5EF4-FFF2-40B4-BE49-F238E27FC236}">
                    <a16:creationId xmlns:a16="http://schemas.microsoft.com/office/drawing/2014/main" id="{2C653DBE-E392-4F2E-A3F5-22A744670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1701987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13" name="Rectangle 53">
                <a:extLst>
                  <a:ext uri="{FF2B5EF4-FFF2-40B4-BE49-F238E27FC236}">
                    <a16:creationId xmlns:a16="http://schemas.microsoft.com/office/drawing/2014/main" id="{FC5C7286-BC7C-405C-AD78-09D8D6BCE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2921187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14" name="Rectangle 54">
                <a:extLst>
                  <a:ext uri="{FF2B5EF4-FFF2-40B4-BE49-F238E27FC236}">
                    <a16:creationId xmlns:a16="http://schemas.microsoft.com/office/drawing/2014/main" id="{3CB10BFE-AE6A-4832-91E7-10A742454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4140387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15" name="Rectangle 55">
                <a:extLst>
                  <a:ext uri="{FF2B5EF4-FFF2-40B4-BE49-F238E27FC236}">
                    <a16:creationId xmlns:a16="http://schemas.microsoft.com/office/drawing/2014/main" id="{DC66CC71-A199-4218-979E-4A7BE6E0B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947" y="5359587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16" name="Rectangle 58">
                <a:extLst>
                  <a:ext uri="{FF2B5EF4-FFF2-40B4-BE49-F238E27FC236}">
                    <a16:creationId xmlns:a16="http://schemas.microsoft.com/office/drawing/2014/main" id="{77726487-5BD0-4EAB-B4AB-2CB207756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147" y="2159188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17" name="Rectangle 59">
                <a:extLst>
                  <a:ext uri="{FF2B5EF4-FFF2-40B4-BE49-F238E27FC236}">
                    <a16:creationId xmlns:a16="http://schemas.microsoft.com/office/drawing/2014/main" id="{B1F80290-E49F-45F5-957F-3EDED69B8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22" y="2122675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4000</a:t>
                </a:r>
              </a:p>
            </p:txBody>
          </p:sp>
          <p:sp>
            <p:nvSpPr>
              <p:cNvPr id="118" name="Rectangle 61">
                <a:extLst>
                  <a:ext uri="{FF2B5EF4-FFF2-40B4-BE49-F238E27FC236}">
                    <a16:creationId xmlns:a16="http://schemas.microsoft.com/office/drawing/2014/main" id="{CA3907D1-0A0B-47ED-96BF-33A24D850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147" y="3378388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19" name="Rectangle 62">
                <a:extLst>
                  <a:ext uri="{FF2B5EF4-FFF2-40B4-BE49-F238E27FC236}">
                    <a16:creationId xmlns:a16="http://schemas.microsoft.com/office/drawing/2014/main" id="{FAF072F9-580B-464C-848C-D2E2E2959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22" y="3341875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4004</a:t>
                </a:r>
              </a:p>
            </p:txBody>
          </p:sp>
          <p:sp>
            <p:nvSpPr>
              <p:cNvPr id="120" name="Rectangle 64">
                <a:extLst>
                  <a:ext uri="{FF2B5EF4-FFF2-40B4-BE49-F238E27FC236}">
                    <a16:creationId xmlns:a16="http://schemas.microsoft.com/office/drawing/2014/main" id="{0AC38B28-5010-4688-825F-58EE3795D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147" y="4597588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1" name="Rectangle 65">
                <a:extLst>
                  <a:ext uri="{FF2B5EF4-FFF2-40B4-BE49-F238E27FC236}">
                    <a16:creationId xmlns:a16="http://schemas.microsoft.com/office/drawing/2014/main" id="{6DA885C9-B699-4134-A72D-CB5E8126E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22" y="4561075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4008</a:t>
                </a:r>
              </a:p>
            </p:txBody>
          </p:sp>
          <p:sp>
            <p:nvSpPr>
              <p:cNvPr id="122" name="Rectangle 67">
                <a:extLst>
                  <a:ext uri="{FF2B5EF4-FFF2-40B4-BE49-F238E27FC236}">
                    <a16:creationId xmlns:a16="http://schemas.microsoft.com/office/drawing/2014/main" id="{1C9C27C6-9DEC-48F2-85AD-71356A2CE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147" y="5816788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23" name="Rectangle 68">
                <a:extLst>
                  <a:ext uri="{FF2B5EF4-FFF2-40B4-BE49-F238E27FC236}">
                    <a16:creationId xmlns:a16="http://schemas.microsoft.com/office/drawing/2014/main" id="{73F84B8D-9381-4C26-92F7-DC1B90940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222" y="5780275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400C</a:t>
                </a: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67EB4FB-E2FE-4A5E-B45E-6DD9835C9B6B}"/>
                </a:ext>
              </a:extLst>
            </p:cNvPr>
            <p:cNvGrpSpPr/>
            <p:nvPr/>
          </p:nvGrpSpPr>
          <p:grpSpPr>
            <a:xfrm>
              <a:off x="5584956" y="1473200"/>
              <a:ext cx="622300" cy="4876800"/>
              <a:chOff x="5584956" y="1473200"/>
              <a:chExt cx="622300" cy="4876800"/>
            </a:xfrm>
          </p:grpSpPr>
          <p:sp>
            <p:nvSpPr>
              <p:cNvPr id="100" name="Rectangle 31">
                <a:extLst>
                  <a:ext uri="{FF2B5EF4-FFF2-40B4-BE49-F238E27FC236}">
                    <a16:creationId xmlns:a16="http://schemas.microsoft.com/office/drawing/2014/main" id="{AA6EF928-6D57-463E-B761-690F4F694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56" y="3911600"/>
                <a:ext cx="609600" cy="24384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01" name="Rectangle 32">
                <a:extLst>
                  <a:ext uri="{FF2B5EF4-FFF2-40B4-BE49-F238E27FC236}">
                    <a16:creationId xmlns:a16="http://schemas.microsoft.com/office/drawing/2014/main" id="{E5CCE4DC-BCD6-4DB4-B40F-B7FBBBB53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56" y="1473200"/>
                <a:ext cx="609600" cy="243840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02" name="Rectangle 50">
                <a:extLst>
                  <a:ext uri="{FF2B5EF4-FFF2-40B4-BE49-F238E27FC236}">
                    <a16:creationId xmlns:a16="http://schemas.microsoft.com/office/drawing/2014/main" id="{63CD44EA-E742-48B4-803D-E79F7C19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56" y="2311400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03" name="Rectangle 51">
                <a:extLst>
                  <a:ext uri="{FF2B5EF4-FFF2-40B4-BE49-F238E27FC236}">
                    <a16:creationId xmlns:a16="http://schemas.microsoft.com/office/drawing/2014/main" id="{FE7FA8DE-535E-42D1-8B61-F49DEB278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956" y="4673600"/>
                <a:ext cx="622300" cy="730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50800" tIns="50800" bIns="50800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Addr </a:t>
                </a:r>
              </a:p>
              <a:p>
                <a:pPr algn="ctr" eaLnBrk="1" hangingPunct="1"/>
                <a:r>
                  <a:rPr lang="en-US" sz="1400">
                    <a:solidFill>
                      <a:srgbClr val="000066"/>
                    </a:solidFill>
                    <a:latin typeface="Helvetica" charset="0"/>
                    <a:ea typeface="Helvetica" charset="0"/>
                    <a:cs typeface="Helvetica" charset="0"/>
                    <a:sym typeface="Helvetica" charset="0"/>
                  </a:rPr>
                  <a:t>=</a:t>
                </a:r>
              </a:p>
              <a:p>
                <a:pPr algn="ctr" eaLnBrk="1" hangingPunct="1"/>
                <a:r>
                  <a:rPr lang="en-US" sz="1400" b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??</a:t>
                </a:r>
              </a:p>
            </p:txBody>
          </p:sp>
          <p:sp>
            <p:nvSpPr>
              <p:cNvPr id="104" name="Rectangle 71">
                <a:extLst>
                  <a:ext uri="{FF2B5EF4-FFF2-40B4-BE49-F238E27FC236}">
                    <a16:creationId xmlns:a16="http://schemas.microsoft.com/office/drawing/2014/main" id="{E9B4DB07-C068-47BA-84A2-CAD6DD2A7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1156" y="2768601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05" name="Rectangle 72">
                <a:extLst>
                  <a:ext uri="{FF2B5EF4-FFF2-40B4-BE49-F238E27FC236}">
                    <a16:creationId xmlns:a16="http://schemas.microsoft.com/office/drawing/2014/main" id="{F7305188-ED34-4C62-BE0D-2D075B7C3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6231" y="2732088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4000</a:t>
                </a:r>
              </a:p>
            </p:txBody>
          </p:sp>
          <p:sp>
            <p:nvSpPr>
              <p:cNvPr id="106" name="Rectangle 74">
                <a:extLst>
                  <a:ext uri="{FF2B5EF4-FFF2-40B4-BE49-F238E27FC236}">
                    <a16:creationId xmlns:a16="http://schemas.microsoft.com/office/drawing/2014/main" id="{A392A6B5-30DC-4658-A50A-17EFFE96C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1156" y="5130801"/>
                <a:ext cx="457200" cy="228600"/>
              </a:xfrm>
              <a:prstGeom prst="rect">
                <a:avLst/>
              </a:prstGeom>
              <a:solidFill>
                <a:srgbClr val="FFFF99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107" name="Rectangle 75">
                <a:extLst>
                  <a:ext uri="{FF2B5EF4-FFF2-40B4-BE49-F238E27FC236}">
                    <a16:creationId xmlns:a16="http://schemas.microsoft.com/office/drawing/2014/main" id="{DD8A3EA0-9CE3-460B-9D31-471B6829F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6231" y="5094288"/>
                <a:ext cx="527050" cy="3016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400" b="0" dirty="0">
                    <a:solidFill>
                      <a:srgbClr val="000066"/>
                    </a:solidFill>
                    <a:latin typeface="Courier New" charset="0"/>
                    <a:ea typeface="Courier New" charset="0"/>
                    <a:cs typeface="Courier New" charset="0"/>
                    <a:sym typeface="Courier New" charset="0"/>
                  </a:rPr>
                  <a:t>4008</a:t>
                </a:r>
              </a:p>
            </p:txBody>
          </p:sp>
        </p:grpSp>
      </p:grp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Alignment</a:t>
            </a:r>
          </a:p>
        </p:txBody>
      </p:sp>
    </p:spTree>
    <p:extLst>
      <p:ext uri="{BB962C8B-B14F-4D97-AF65-F5344CB8AC3E}">
        <p14:creationId xmlns:p14="http://schemas.microsoft.com/office/powerpoint/2010/main" val="38805853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573088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Structure Representation</a:t>
            </a:r>
          </a:p>
        </p:txBody>
      </p:sp>
      <p:sp>
        <p:nvSpPr>
          <p:cNvPr id="323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2" y="3170238"/>
            <a:ext cx="7737871" cy="286385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Structure represented as block of memory</a:t>
            </a:r>
          </a:p>
          <a:p>
            <a:pPr lvl="1"/>
            <a:r>
              <a:rPr lang="en-US" b="1" dirty="0">
                <a:latin typeface="Calibri" pitchFamily="-96" charset="0"/>
                <a:cs typeface="Courier New"/>
              </a:rPr>
              <a:t>Big enough to hold all the fields</a:t>
            </a:r>
          </a:p>
          <a:p>
            <a:r>
              <a:rPr lang="en-US" dirty="0">
                <a:latin typeface="Calibri" pitchFamily="-96" charset="0"/>
                <a:cs typeface="Courier New"/>
              </a:rPr>
              <a:t>Fields ordered according to declaration</a:t>
            </a:r>
          </a:p>
          <a:p>
            <a:pPr lvl="1"/>
            <a:r>
              <a:rPr lang="en-US" b="1" dirty="0">
                <a:latin typeface="Calibri" pitchFamily="-96" charset="0"/>
                <a:cs typeface="Courier New"/>
              </a:rPr>
              <a:t>Even if another ordering could be more compact</a:t>
            </a:r>
          </a:p>
          <a:p>
            <a:r>
              <a:rPr lang="en-US" dirty="0">
                <a:latin typeface="Calibri" pitchFamily="-96" charset="0"/>
                <a:cs typeface="Courier New"/>
              </a:rPr>
              <a:t>Compiler determines overall size + positions of fields</a:t>
            </a:r>
          </a:p>
          <a:p>
            <a:pPr lvl="1"/>
            <a:r>
              <a:rPr lang="en-US" b="1" dirty="0">
                <a:latin typeface="Calibri" pitchFamily="-96" charset="0"/>
                <a:cs typeface="Courier New"/>
              </a:rPr>
              <a:t>In assembly, we see only offsets, not field names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427984" y="1826627"/>
            <a:ext cx="1739478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83968" y="1024921"/>
            <a:ext cx="3979019" cy="1611991"/>
            <a:chOff x="4283968" y="1024921"/>
            <a:chExt cx="3979019" cy="1611991"/>
          </a:xfrm>
        </p:grpSpPr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4436368" y="140592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4283968" y="1024921"/>
              <a:ext cx="36671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latin typeface="Courier New" pitchFamily="-96" charset="0"/>
                </a:rPr>
                <a:t>r</a:t>
              </a: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6161106" y="1826627"/>
              <a:ext cx="876300" cy="431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err="1">
                  <a:latin typeface="Courier New" pitchFamily="-96" charset="0"/>
                </a:rPr>
                <a:t>i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7037406" y="1826627"/>
              <a:ext cx="869944" cy="431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>
                  <a:latin typeface="Courier New" pitchFamily="-96" charset="0"/>
                </a:rPr>
                <a:t>next</a:t>
              </a: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4355976" y="2242552"/>
              <a:ext cx="333375" cy="3937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0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5886488" y="2239367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16</a:t>
              </a:r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6794518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24</a:t>
              </a:r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7772419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32</a:t>
              </a:r>
            </a:p>
          </p:txBody>
        </p:sp>
      </p:grp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555625" y="1297012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a[4];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*next;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ChangeArrowheads="1"/>
          </p:cNvSpPr>
          <p:nvPr/>
        </p:nvSpPr>
        <p:spPr bwMode="auto">
          <a:xfrm>
            <a:off x="4062483" y="4929198"/>
            <a:ext cx="4541966" cy="9207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r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idx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in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rsi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leaq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(%rdi,%rsi,4),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endParaRPr lang="en-US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033463" algn="l"/>
                <a:tab pos="32639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ret</a:t>
            </a:r>
          </a:p>
        </p:txBody>
      </p:sp>
      <p:sp>
        <p:nvSpPr>
          <p:cNvPr id="323588" name="Rectangle 4"/>
          <p:cNvSpPr>
            <a:spLocks noChangeArrowheads="1"/>
          </p:cNvSpPr>
          <p:nvPr/>
        </p:nvSpPr>
        <p:spPr bwMode="auto">
          <a:xfrm>
            <a:off x="4062482" y="3170238"/>
            <a:ext cx="4325942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*</a:t>
            </a:r>
            <a:r>
              <a:rPr lang="en-US" sz="1800" dirty="0" err="1">
                <a:latin typeface="Courier New" pitchFamily="-96" charset="0"/>
              </a:rPr>
              <a:t>get_ap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(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*r,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&amp;r-&gt;a[</a:t>
            </a:r>
            <a:r>
              <a:rPr lang="en-US" sz="1800" dirty="0" err="1">
                <a:latin typeface="Courier New" pitchFamily="-96" charset="0"/>
              </a:rPr>
              <a:t>idx</a:t>
            </a:r>
            <a:r>
              <a:rPr lang="en-US" sz="1800" dirty="0">
                <a:latin typeface="Courier New" pitchFamily="-96" charset="0"/>
              </a:rPr>
              <a:t>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119811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573088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Generating Pointer to Structure Member</a:t>
            </a:r>
          </a:p>
        </p:txBody>
      </p:sp>
      <p:sp>
        <p:nvSpPr>
          <p:cNvPr id="323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3170238"/>
            <a:ext cx="3924300" cy="286385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Generating Pointer to Array Element</a:t>
            </a:r>
          </a:p>
          <a:p>
            <a:pPr lvl="1"/>
            <a:r>
              <a:rPr lang="en-US" dirty="0">
                <a:latin typeface="Calibri" pitchFamily="-96" charset="0"/>
              </a:rPr>
              <a:t>Offset of each structure member determined at compile time</a:t>
            </a:r>
          </a:p>
          <a:p>
            <a:pPr lvl="1"/>
            <a:r>
              <a:rPr lang="en-US" dirty="0">
                <a:latin typeface="Calibri" pitchFamily="-96" charset="0"/>
              </a:rPr>
              <a:t>Compute as </a:t>
            </a:r>
            <a:r>
              <a:rPr lang="en-US" b="1" dirty="0">
                <a:latin typeface="Courier New"/>
                <a:cs typeface="Courier New"/>
              </a:rPr>
              <a:t>r + 4*</a:t>
            </a:r>
            <a:r>
              <a:rPr lang="en-US" b="1" dirty="0" err="1">
                <a:latin typeface="Courier New"/>
                <a:cs typeface="Courier New"/>
              </a:rPr>
              <a:t>idx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5322905" y="1405921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5170505" y="1024921"/>
            <a:ext cx="147753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latin typeface="Courier New" pitchFamily="-96" charset="0"/>
              </a:rPr>
              <a:t>r+4*</a:t>
            </a:r>
            <a:r>
              <a:rPr lang="en-US" dirty="0" err="1">
                <a:latin typeface="Courier New" pitchFamily="-96" charset="0"/>
              </a:rPr>
              <a:t>idx</a:t>
            </a:r>
            <a:endParaRPr lang="en-US" dirty="0">
              <a:latin typeface="Courier New" pitchFamily="-96" charset="0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427984" y="1826627"/>
            <a:ext cx="1739478" cy="431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eaLnBrk="0" hangingPunct="0">
              <a:defRPr/>
            </a:pPr>
            <a:r>
              <a:rPr lang="en-US" sz="2000">
                <a:latin typeface="Courier New" pitchFamily="49" charset="0"/>
                <a:ea typeface="+mn-ea"/>
                <a:cs typeface="+mn-cs"/>
              </a:rPr>
              <a:t>a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83968" y="1024921"/>
            <a:ext cx="3979019" cy="1611991"/>
            <a:chOff x="4283968" y="1024921"/>
            <a:chExt cx="3979019" cy="1611991"/>
          </a:xfrm>
        </p:grpSpPr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4436368" y="140592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4283968" y="1024921"/>
              <a:ext cx="36671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latin typeface="Courier New" pitchFamily="-96" charset="0"/>
                </a:rPr>
                <a:t>r</a:t>
              </a: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6161106" y="1826627"/>
              <a:ext cx="876300" cy="431800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err="1">
                  <a:latin typeface="Courier New" pitchFamily="-96" charset="0"/>
                </a:rPr>
                <a:t>i</a:t>
              </a:r>
              <a:endParaRPr lang="en-US" sz="2000" dirty="0">
                <a:latin typeface="Courier New" pitchFamily="-96" charset="0"/>
              </a:endParaRP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7037406" y="1826627"/>
              <a:ext cx="869944" cy="431800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7" tIns="44450" rIns="90487" bIns="44450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>
                  <a:latin typeface="Courier New" pitchFamily="-96" charset="0"/>
                </a:rPr>
                <a:t>next</a:t>
              </a: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4355976" y="2242552"/>
              <a:ext cx="333375" cy="3937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0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5886488" y="2239367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16</a:t>
              </a:r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6794518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24</a:t>
              </a:r>
            </a:p>
          </p:txBody>
        </p:sp>
        <p:sp>
          <p:nvSpPr>
            <p:cNvPr id="27" name="Rectangle 16"/>
            <p:cNvSpPr>
              <a:spLocks noChangeArrowheads="1"/>
            </p:cNvSpPr>
            <p:nvPr/>
          </p:nvSpPr>
          <p:spPr bwMode="auto">
            <a:xfrm>
              <a:off x="7772419" y="2225089"/>
              <a:ext cx="490568" cy="39754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487" tIns="44450" rIns="90487" bIns="4445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>
                  <a:latin typeface="Courier New" pitchFamily="-96" charset="0"/>
                </a:rPr>
                <a:t>32</a:t>
              </a:r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55625" y="1297012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a[4];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*next;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837443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7" grpId="0" animBg="1"/>
      <p:bldP spid="32358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1054496" y="4819456"/>
            <a:ext cx="7357886" cy="147476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.L11:                      # loop: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addq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$1, %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rax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#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++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movq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24(%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rdi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 %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rdi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  </a:t>
            </a:r>
            <a:r>
              <a:rPr lang="cs-CZ" sz="1800" dirty="0" err="1">
                <a:latin typeface="Courier New" pitchFamily="49" charset="0"/>
              </a:rPr>
              <a:t>r</a:t>
            </a:r>
            <a:r>
              <a:rPr lang="cs-CZ" sz="1800" dirty="0">
                <a:latin typeface="Courier New" pitchFamily="49" charset="0"/>
              </a:rPr>
              <a:t> = M</a:t>
            </a:r>
            <a:r>
              <a:rPr lang="en-US" sz="1800" dirty="0" err="1">
                <a:latin typeface="Courier New" pitchFamily="49" charset="0"/>
              </a:rPr>
              <a:t>em</a:t>
            </a:r>
            <a:r>
              <a:rPr lang="cs-CZ" sz="1800" dirty="0">
                <a:latin typeface="Courier New" pitchFamily="49" charset="0"/>
              </a:rPr>
              <a:t>[r+24]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testq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  %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%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rdi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#   Test r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jne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    .L11             #   If != 0,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goto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loop</a:t>
            </a:r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179512" y="1697430"/>
            <a:ext cx="3944711" cy="2582758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long length(struct rec*r) {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long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0L;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while (r) {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++;</a:t>
            </a:r>
          </a:p>
          <a:p>
            <a:r>
              <a:rPr lang="en-US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 = r-&gt;next;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}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return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eaLnBrk="0" hangingPunct="0"/>
            <a:endParaRPr lang="nn-NO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186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2263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Following Linked List #1</a:t>
            </a:r>
          </a:p>
        </p:txBody>
      </p:sp>
      <p:sp>
        <p:nvSpPr>
          <p:cNvPr id="12186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3652481" cy="3505944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Code</a:t>
            </a: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endParaRPr lang="en-US" dirty="0">
              <a:latin typeface="Calibri" pitchFamily="-96" charset="0"/>
            </a:endParaRPr>
          </a:p>
          <a:p>
            <a:r>
              <a:rPr lang="en-US" dirty="0">
                <a:latin typeface="Calibri" pitchFamily="-96" charset="0"/>
              </a:rPr>
              <a:t>Loop assembly code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75048"/>
              </p:ext>
            </p:extLst>
          </p:nvPr>
        </p:nvGraphicFramePr>
        <p:xfrm>
          <a:off x="5121316" y="3253983"/>
          <a:ext cx="28956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itchFamily="34" charset="0"/>
                        </a:rPr>
                        <a:t>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itchFamily="34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rdi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rax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len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116087" y="332656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a[4];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*next;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06EF662-C004-C44E-BCA0-A855D620E2E6}"/>
              </a:ext>
            </a:extLst>
          </p:cNvPr>
          <p:cNvGrpSpPr/>
          <p:nvPr/>
        </p:nvGrpSpPr>
        <p:grpSpPr>
          <a:xfrm>
            <a:off x="4450943" y="1506560"/>
            <a:ext cx="4223157" cy="1611991"/>
            <a:chOff x="4450943" y="1506560"/>
            <a:chExt cx="4223157" cy="1611991"/>
          </a:xfrm>
        </p:grpSpPr>
        <p:grpSp>
          <p:nvGrpSpPr>
            <p:cNvPr id="2" name="Group 1"/>
            <p:cNvGrpSpPr/>
            <p:nvPr/>
          </p:nvGrpSpPr>
          <p:grpSpPr>
            <a:xfrm>
              <a:off x="4450943" y="1506560"/>
              <a:ext cx="3979019" cy="1611991"/>
              <a:chOff x="4563315" y="1484784"/>
              <a:chExt cx="3979019" cy="161199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563315" y="1484784"/>
                <a:ext cx="3979019" cy="1611991"/>
                <a:chOff x="4283968" y="1024921"/>
                <a:chExt cx="3979019" cy="1611991"/>
              </a:xfrm>
            </p:grpSpPr>
            <p:sp>
              <p:nvSpPr>
                <p:cNvPr id="20" name="Line 16"/>
                <p:cNvSpPr>
                  <a:spLocks noChangeShapeType="1"/>
                </p:cNvSpPr>
                <p:nvPr/>
              </p:nvSpPr>
              <p:spPr bwMode="auto">
                <a:xfrm>
                  <a:off x="4436368" y="1405921"/>
                  <a:ext cx="0" cy="38100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4283968" y="1024921"/>
                  <a:ext cx="366713" cy="4572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>
                      <a:latin typeface="Courier New" pitchFamily="-96" charset="0"/>
                    </a:rPr>
                    <a:t>r</a:t>
                  </a:r>
                </a:p>
              </p:txBody>
            </p:sp>
            <p:sp>
              <p:nvSpPr>
                <p:cNvPr id="22" name="Rectangle 10"/>
                <p:cNvSpPr>
                  <a:spLocks noChangeArrowheads="1"/>
                </p:cNvSpPr>
                <p:nvPr/>
              </p:nvSpPr>
              <p:spPr bwMode="auto">
                <a:xfrm>
                  <a:off x="6161106" y="1826627"/>
                  <a:ext cx="876300" cy="431800"/>
                </a:xfrm>
                <a:prstGeom prst="rect">
                  <a:avLst/>
                </a:prstGeom>
                <a:solidFill>
                  <a:srgbClr val="F1C7C7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 err="1">
                      <a:latin typeface="Courier New" pitchFamily="-96" charset="0"/>
                    </a:rPr>
                    <a:t>i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3" name="Rectangle 12"/>
                <p:cNvSpPr>
                  <a:spLocks noChangeArrowheads="1"/>
                </p:cNvSpPr>
                <p:nvPr/>
              </p:nvSpPr>
              <p:spPr bwMode="auto">
                <a:xfrm>
                  <a:off x="7037406" y="1826627"/>
                  <a:ext cx="869944" cy="431800"/>
                </a:xfrm>
                <a:prstGeom prst="rect">
                  <a:avLst/>
                </a:prstGeom>
                <a:solidFill>
                  <a:srgbClr val="D5F1C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>
                      <a:latin typeface="Courier New" pitchFamily="-96" charset="0"/>
                    </a:rPr>
                    <a:t>next</a:t>
                  </a:r>
                </a:p>
              </p:txBody>
            </p:sp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55976" y="2242552"/>
                  <a:ext cx="333375" cy="3937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0</a:t>
                  </a:r>
                </a:p>
              </p:txBody>
            </p:sp>
            <p:sp>
              <p:nvSpPr>
                <p:cNvPr id="25" name="Rectangle 14"/>
                <p:cNvSpPr>
                  <a:spLocks noChangeArrowheads="1"/>
                </p:cNvSpPr>
                <p:nvPr/>
              </p:nvSpPr>
              <p:spPr bwMode="auto">
                <a:xfrm>
                  <a:off x="5886488" y="2239367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16</a:t>
                  </a:r>
                </a:p>
              </p:txBody>
            </p:sp>
            <p:sp>
              <p:nvSpPr>
                <p:cNvPr id="26" name="Rectangle 15"/>
                <p:cNvSpPr>
                  <a:spLocks noChangeArrowheads="1"/>
                </p:cNvSpPr>
                <p:nvPr/>
              </p:nvSpPr>
              <p:spPr bwMode="auto">
                <a:xfrm>
                  <a:off x="6794518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24</a:t>
                  </a:r>
                </a:p>
              </p:txBody>
            </p:sp>
            <p:sp>
              <p:nvSpPr>
                <p:cNvPr id="27" name="Rectangle 16"/>
                <p:cNvSpPr>
                  <a:spLocks noChangeArrowheads="1"/>
                </p:cNvSpPr>
                <p:nvPr/>
              </p:nvSpPr>
              <p:spPr bwMode="auto">
                <a:xfrm>
                  <a:off x="7772419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32</a:t>
                  </a:r>
                </a:p>
              </p:txBody>
            </p:sp>
          </p:grpSp>
          <p:sp>
            <p:nvSpPr>
              <p:cNvPr id="33" name="Rectangle 11"/>
              <p:cNvSpPr>
                <a:spLocks noChangeArrowheads="1"/>
              </p:cNvSpPr>
              <p:nvPr/>
            </p:nvSpPr>
            <p:spPr bwMode="auto">
              <a:xfrm>
                <a:off x="4700975" y="2286490"/>
                <a:ext cx="1739478" cy="431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eaLnBrk="0" hangingPunct="0">
                  <a:defRPr/>
                </a:pPr>
                <a:r>
                  <a:rPr lang="en-US" sz="200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</p:txBody>
          </p:sp>
        </p:grpSp>
        <p:sp>
          <p:nvSpPr>
            <p:cNvPr id="47" name="Freeform 16"/>
            <p:cNvSpPr>
              <a:spLocks/>
            </p:cNvSpPr>
            <p:nvPr/>
          </p:nvSpPr>
          <p:spPr bwMode="auto">
            <a:xfrm flipH="1">
              <a:off x="7683500" y="1963760"/>
              <a:ext cx="990600" cy="457200"/>
            </a:xfrm>
            <a:custGeom>
              <a:avLst/>
              <a:gdLst>
                <a:gd name="T0" fmla="*/ 624 w 624"/>
                <a:gd name="T1" fmla="*/ 288 h 288"/>
                <a:gd name="T2" fmla="*/ 576 w 624"/>
                <a:gd name="T3" fmla="*/ 0 h 288"/>
                <a:gd name="T4" fmla="*/ 96 w 624"/>
                <a:gd name="T5" fmla="*/ 0 h 288"/>
                <a:gd name="T6" fmla="*/ 0 w 624"/>
                <a:gd name="T7" fmla="*/ 144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4"/>
                <a:gd name="T13" fmla="*/ 0 h 288"/>
                <a:gd name="T14" fmla="*/ 624 w 62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4" h="288">
                  <a:moveTo>
                    <a:pt x="624" y="288"/>
                  </a:moveTo>
                  <a:lnTo>
                    <a:pt x="576" y="0"/>
                  </a:lnTo>
                  <a:lnTo>
                    <a:pt x="96" y="0"/>
                  </a:lnTo>
                  <a:lnTo>
                    <a:pt x="0" y="144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latin typeface="Calibri" pitchFamily="-9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ChangeArrowheads="1"/>
          </p:cNvSpPr>
          <p:nvPr/>
        </p:nvSpPr>
        <p:spPr bwMode="auto">
          <a:xfrm>
            <a:off x="1054496" y="4819456"/>
            <a:ext cx="7357886" cy="175176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</a:rPr>
              <a:t>.L11:                       # </a:t>
            </a:r>
            <a:r>
              <a:rPr lang="cs-CZ" sz="1800" dirty="0" err="1">
                <a:latin typeface="Courier New" pitchFamily="49" charset="0"/>
              </a:rPr>
              <a:t>loop</a:t>
            </a:r>
            <a:r>
              <a:rPr lang="cs-CZ" sz="1800" dirty="0">
                <a:latin typeface="Courier New" pitchFamily="49" charset="0"/>
              </a:rPr>
              <a:t>: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solidFill>
                  <a:srgbClr val="00B050"/>
                </a:solidFill>
                <a:latin typeface="Courier New" pitchFamily="49" charset="0"/>
                <a:ea typeface="+mn-ea"/>
                <a:cs typeface="+mn-cs"/>
              </a:rPr>
              <a:t>movq</a:t>
            </a:r>
            <a:r>
              <a:rPr lang="cs-CZ" sz="1800" dirty="0">
                <a:solidFill>
                  <a:srgbClr val="00B050"/>
                </a:solidFill>
                <a:latin typeface="Courier New" pitchFamily="49" charset="0"/>
                <a:ea typeface="+mn-ea"/>
                <a:cs typeface="+mn-cs"/>
              </a:rPr>
              <a:t>  16(%rdi), %</a:t>
            </a:r>
            <a:r>
              <a:rPr lang="cs-CZ" sz="1800" dirty="0" err="1">
                <a:solidFill>
                  <a:srgbClr val="00B050"/>
                </a:solidFill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>
                <a:solidFill>
                  <a:srgbClr val="00B050"/>
                </a:solidFill>
                <a:latin typeface="Courier New" pitchFamily="49" charset="0"/>
                <a:ea typeface="+mn-ea"/>
                <a:cs typeface="+mn-cs"/>
              </a:rPr>
              <a:t>  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#   i = M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em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[r+16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]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solidFill>
                  <a:schemeClr val="accent6"/>
                </a:solidFill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cs-CZ" sz="1800" dirty="0">
                <a:solidFill>
                  <a:schemeClr val="accent6"/>
                </a:solidFill>
                <a:latin typeface="Courier New" pitchFamily="49" charset="0"/>
                <a:ea typeface="+mn-ea"/>
                <a:cs typeface="+mn-cs"/>
              </a:rPr>
              <a:t>  %esi, (%rdi,%rax,4)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#   M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em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[r+4*i] = val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movq</a:t>
            </a: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24(%rdi), %rdi      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#   r = M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em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[r+24]</a:t>
            </a: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testq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%rdi, %rdi          #   Test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114300" algn="l"/>
                <a:tab pos="1255713" algn="l"/>
                <a:tab pos="3944938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jne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.L11                # 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if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!=0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loop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324612" name="Rectangle 4"/>
          <p:cNvSpPr>
            <a:spLocks noChangeArrowheads="1"/>
          </p:cNvSpPr>
          <p:nvPr/>
        </p:nvSpPr>
        <p:spPr bwMode="auto">
          <a:xfrm>
            <a:off x="123382" y="1706365"/>
            <a:ext cx="3971924" cy="285975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nn-NO" sz="1800" dirty="0">
                <a:latin typeface="Courier New" pitchFamily="-96" charset="0"/>
              </a:rPr>
              <a:t>void set_val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(struct rec *r, int val)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while (r) {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  </a:t>
            </a:r>
            <a:r>
              <a:rPr lang="nn-NO" sz="1800" dirty="0" err="1">
                <a:solidFill>
                  <a:srgbClr val="00B050"/>
                </a:solidFill>
                <a:latin typeface="Courier New" pitchFamily="-96" charset="0"/>
              </a:rPr>
              <a:t>size_t</a:t>
            </a:r>
            <a:r>
              <a:rPr lang="nn-NO" sz="1800" dirty="0">
                <a:solidFill>
                  <a:srgbClr val="00B050"/>
                </a:solidFill>
                <a:latin typeface="Courier New" pitchFamily="-96" charset="0"/>
              </a:rPr>
              <a:t> i = r-&gt;i</a:t>
            </a:r>
            <a:r>
              <a:rPr lang="nn-NO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  // No </a:t>
            </a:r>
            <a:r>
              <a:rPr lang="nn-NO" sz="1800" dirty="0" err="1">
                <a:latin typeface="Courier New" pitchFamily="-96" charset="0"/>
              </a:rPr>
              <a:t>bounds</a:t>
            </a:r>
            <a:r>
              <a:rPr lang="nn-NO" sz="1800" dirty="0">
                <a:latin typeface="Courier New" pitchFamily="-96" charset="0"/>
              </a:rPr>
              <a:t> </a:t>
            </a:r>
            <a:r>
              <a:rPr lang="nn-NO" sz="1800" dirty="0" err="1">
                <a:latin typeface="Courier New" pitchFamily="-96" charset="0"/>
              </a:rPr>
              <a:t>check</a:t>
            </a:r>
            <a:endParaRPr lang="nn-NO" sz="1800" dirty="0">
              <a:latin typeface="Courier New" pitchFamily="-96" charset="0"/>
            </a:endParaRP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  </a:t>
            </a:r>
            <a:r>
              <a:rPr lang="nn-NO" sz="1800" dirty="0">
                <a:solidFill>
                  <a:schemeClr val="accent6"/>
                </a:solidFill>
                <a:latin typeface="Courier New" pitchFamily="-96" charset="0"/>
              </a:rPr>
              <a:t>r-&gt;a[r-&gt;i] = val</a:t>
            </a:r>
            <a:r>
              <a:rPr lang="nn-NO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  </a:t>
            </a:r>
            <a:r>
              <a:rPr lang="nn-NO" sz="1800" dirty="0">
                <a:solidFill>
                  <a:srgbClr val="FF0000"/>
                </a:solidFill>
                <a:latin typeface="Courier New" pitchFamily="-96" charset="0"/>
              </a:rPr>
              <a:t>r = r-&gt;</a:t>
            </a:r>
            <a:r>
              <a:rPr lang="nn-NO" sz="1800" dirty="0" err="1">
                <a:solidFill>
                  <a:srgbClr val="FF0000"/>
                </a:solidFill>
                <a:latin typeface="Courier New" pitchFamily="-96" charset="0"/>
              </a:rPr>
              <a:t>next</a:t>
            </a:r>
            <a:r>
              <a:rPr lang="nn-NO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  }</a:t>
            </a:r>
          </a:p>
          <a:p>
            <a:pPr eaLnBrk="0" hangingPunct="0"/>
            <a:r>
              <a:rPr lang="nn-NO" sz="1800" dirty="0">
                <a:latin typeface="Courier New" pitchFamily="-96" charset="0"/>
              </a:rPr>
              <a:t>}</a:t>
            </a:r>
          </a:p>
        </p:txBody>
      </p:sp>
      <p:sp>
        <p:nvSpPr>
          <p:cNvPr id="12186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69913"/>
            <a:ext cx="72263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Following Linked List #2</a:t>
            </a:r>
          </a:p>
        </p:txBody>
      </p:sp>
      <p:sp>
        <p:nvSpPr>
          <p:cNvPr id="12186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3044825" cy="709602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Code</a:t>
            </a:r>
          </a:p>
        </p:txBody>
      </p:sp>
      <p:graphicFrame>
        <p:nvGraphicFramePr>
          <p:cNvPr id="50" name="Table 49"/>
          <p:cNvGraphicFramePr>
            <a:graphicFrameLocks noGrp="1"/>
          </p:cNvGraphicFramePr>
          <p:nvPr/>
        </p:nvGraphicFramePr>
        <p:xfrm>
          <a:off x="6140289" y="3565984"/>
          <a:ext cx="289560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itchFamily="34" charset="0"/>
                        </a:rPr>
                        <a:t>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itchFamily="34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rdi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itchFamily="49" charset="0"/>
                          <a:cs typeface="Courier New" pitchFamily="49" charset="0"/>
                        </a:rPr>
                        <a:t>%</a:t>
                      </a:r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rsi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latin typeface="Courier New" pitchFamily="49" charset="0"/>
                          <a:cs typeface="Courier New" pitchFamily="49" charset="0"/>
                        </a:rPr>
                        <a:t>val</a:t>
                      </a:r>
                      <a:endParaRPr lang="en-US" b="1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5116087" y="332656"/>
            <a:ext cx="3296295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rec</a:t>
            </a:r>
            <a:r>
              <a:rPr lang="en-US" sz="1800" dirty="0">
                <a:latin typeface="Courier New" pitchFamily="-96" charset="0"/>
              </a:rPr>
              <a:t>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a[4];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</a:t>
            </a:r>
            <a:r>
              <a:rPr lang="en-US" sz="1800" dirty="0" err="1">
                <a:latin typeface="Courier New" pitchFamily="-96" charset="0"/>
              </a:rPr>
              <a:t>struct</a:t>
            </a:r>
            <a:r>
              <a:rPr lang="en-US" sz="1800" dirty="0">
                <a:latin typeface="Courier New" pitchFamily="-96" charset="0"/>
              </a:rPr>
              <a:t> rec *next;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};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50943" y="1506560"/>
            <a:ext cx="4223157" cy="1992331"/>
            <a:chOff x="4450943" y="1049360"/>
            <a:chExt cx="4223157" cy="1992331"/>
          </a:xfrm>
        </p:grpSpPr>
        <p:sp>
          <p:nvSpPr>
            <p:cNvPr id="48" name="Line 17"/>
            <p:cNvSpPr>
              <a:spLocks noChangeShapeType="1"/>
            </p:cNvSpPr>
            <p:nvPr/>
          </p:nvSpPr>
          <p:spPr bwMode="auto">
            <a:xfrm flipV="1">
              <a:off x="5454489" y="2279691"/>
              <a:ext cx="0" cy="3810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18"/>
            <p:cNvSpPr>
              <a:spLocks noChangeArrowheads="1"/>
            </p:cNvSpPr>
            <p:nvPr/>
          </p:nvSpPr>
          <p:spPr bwMode="auto">
            <a:xfrm>
              <a:off x="4616289" y="2660691"/>
              <a:ext cx="1524000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223838" indent="-223838" defTabSz="895350" eaLnBrk="0" hangingPunct="0">
                <a:spcBef>
                  <a:spcPct val="30000"/>
                </a:spcBef>
              </a:pPr>
              <a:r>
                <a:rPr lang="en-US">
                  <a:solidFill>
                    <a:schemeClr val="tx2"/>
                  </a:solidFill>
                  <a:latin typeface="Calibri" pitchFamily="-96" charset="0"/>
                </a:rPr>
                <a:t>Element </a:t>
              </a:r>
              <a:r>
                <a:rPr lang="en-US">
                  <a:latin typeface="Courier New" pitchFamily="-96" charset="0"/>
                </a:rPr>
                <a:t>i</a:t>
              </a:r>
              <a:endParaRPr lang="en-US">
                <a:solidFill>
                  <a:schemeClr val="tx2"/>
                </a:solidFill>
                <a:latin typeface="Calibri" pitchFamily="-96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450943" y="1049360"/>
              <a:ext cx="3979019" cy="1611991"/>
              <a:chOff x="4563315" y="1484784"/>
              <a:chExt cx="3979019" cy="161199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563315" y="1484784"/>
                <a:ext cx="3979019" cy="1611991"/>
                <a:chOff x="4283968" y="1024921"/>
                <a:chExt cx="3979019" cy="1611991"/>
              </a:xfrm>
            </p:grpSpPr>
            <p:sp>
              <p:nvSpPr>
                <p:cNvPr id="20" name="Line 16"/>
                <p:cNvSpPr>
                  <a:spLocks noChangeShapeType="1"/>
                </p:cNvSpPr>
                <p:nvPr/>
              </p:nvSpPr>
              <p:spPr bwMode="auto">
                <a:xfrm>
                  <a:off x="4436368" y="1405921"/>
                  <a:ext cx="0" cy="38100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4283968" y="1024921"/>
                  <a:ext cx="366713" cy="4572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>
                      <a:latin typeface="Courier New" pitchFamily="-96" charset="0"/>
                    </a:rPr>
                    <a:t>r</a:t>
                  </a:r>
                </a:p>
              </p:txBody>
            </p:sp>
            <p:sp>
              <p:nvSpPr>
                <p:cNvPr id="22" name="Rectangle 10"/>
                <p:cNvSpPr>
                  <a:spLocks noChangeArrowheads="1"/>
                </p:cNvSpPr>
                <p:nvPr/>
              </p:nvSpPr>
              <p:spPr bwMode="auto">
                <a:xfrm>
                  <a:off x="6161106" y="1826627"/>
                  <a:ext cx="876300" cy="431800"/>
                </a:xfrm>
                <a:prstGeom prst="rect">
                  <a:avLst/>
                </a:prstGeom>
                <a:solidFill>
                  <a:srgbClr val="F1C7C7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 err="1">
                      <a:latin typeface="Courier New" pitchFamily="-96" charset="0"/>
                    </a:rPr>
                    <a:t>i</a:t>
                  </a:r>
                  <a:endParaRPr lang="en-US" sz="2000" dirty="0">
                    <a:latin typeface="Courier New" pitchFamily="-96" charset="0"/>
                  </a:endParaRPr>
                </a:p>
              </p:txBody>
            </p:sp>
            <p:sp>
              <p:nvSpPr>
                <p:cNvPr id="23" name="Rectangle 12"/>
                <p:cNvSpPr>
                  <a:spLocks noChangeArrowheads="1"/>
                </p:cNvSpPr>
                <p:nvPr/>
              </p:nvSpPr>
              <p:spPr bwMode="auto">
                <a:xfrm>
                  <a:off x="7037406" y="1826627"/>
                  <a:ext cx="869944" cy="431800"/>
                </a:xfrm>
                <a:prstGeom prst="rect">
                  <a:avLst/>
                </a:prstGeom>
                <a:solidFill>
                  <a:srgbClr val="D5F1CF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0487" tIns="44450" rIns="90487" bIns="44450" anchor="ctr">
                  <a:prstTxWarp prst="textNoShape">
                    <a:avLst/>
                  </a:prstTxWarp>
                </a:bodyPr>
                <a:lstStyle/>
                <a:p>
                  <a:pPr algn="ctr" eaLnBrk="0" hangingPunct="0"/>
                  <a:r>
                    <a:rPr lang="en-US" sz="2000" dirty="0">
                      <a:latin typeface="Courier New" pitchFamily="-96" charset="0"/>
                    </a:rPr>
                    <a:t>next</a:t>
                  </a:r>
                </a:p>
              </p:txBody>
            </p:sp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4355976" y="2242552"/>
                  <a:ext cx="333375" cy="39370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0</a:t>
                  </a:r>
                </a:p>
              </p:txBody>
            </p:sp>
            <p:sp>
              <p:nvSpPr>
                <p:cNvPr id="25" name="Rectangle 14"/>
                <p:cNvSpPr>
                  <a:spLocks noChangeArrowheads="1"/>
                </p:cNvSpPr>
                <p:nvPr/>
              </p:nvSpPr>
              <p:spPr bwMode="auto">
                <a:xfrm>
                  <a:off x="5886488" y="2239367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16</a:t>
                  </a:r>
                </a:p>
              </p:txBody>
            </p:sp>
            <p:sp>
              <p:nvSpPr>
                <p:cNvPr id="26" name="Rectangle 15"/>
                <p:cNvSpPr>
                  <a:spLocks noChangeArrowheads="1"/>
                </p:cNvSpPr>
                <p:nvPr/>
              </p:nvSpPr>
              <p:spPr bwMode="auto">
                <a:xfrm>
                  <a:off x="6794518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24</a:t>
                  </a:r>
                </a:p>
              </p:txBody>
            </p:sp>
            <p:sp>
              <p:nvSpPr>
                <p:cNvPr id="27" name="Rectangle 16"/>
                <p:cNvSpPr>
                  <a:spLocks noChangeArrowheads="1"/>
                </p:cNvSpPr>
                <p:nvPr/>
              </p:nvSpPr>
              <p:spPr bwMode="auto">
                <a:xfrm>
                  <a:off x="7772419" y="2225089"/>
                  <a:ext cx="490568" cy="397545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</p:spPr>
              <p:txBody>
                <a:bodyPr wrap="none" lIns="90487" tIns="44450" rIns="90487" bIns="44450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2000" dirty="0">
                      <a:latin typeface="Courier New" pitchFamily="-96" charset="0"/>
                    </a:rPr>
                    <a:t>32</a:t>
                  </a:r>
                </a:p>
              </p:txBody>
            </p:sp>
          </p:grpSp>
          <p:sp>
            <p:nvSpPr>
              <p:cNvPr id="33" name="Rectangle 11"/>
              <p:cNvSpPr>
                <a:spLocks noChangeArrowheads="1"/>
              </p:cNvSpPr>
              <p:nvPr/>
            </p:nvSpPr>
            <p:spPr bwMode="auto">
              <a:xfrm>
                <a:off x="4700975" y="2286490"/>
                <a:ext cx="1739478" cy="431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eaLnBrk="0" hangingPunct="0">
                  <a:defRPr/>
                </a:pPr>
                <a:r>
                  <a:rPr lang="en-US" sz="2000">
                    <a:latin typeface="Courier New" pitchFamily="49" charset="0"/>
                    <a:ea typeface="+mn-ea"/>
                    <a:cs typeface="+mn-cs"/>
                  </a:rPr>
                  <a:t>a</a:t>
                </a:r>
              </a:p>
            </p:txBody>
          </p:sp>
        </p:grpSp>
        <p:sp>
          <p:nvSpPr>
            <p:cNvPr id="47" name="Freeform 16"/>
            <p:cNvSpPr>
              <a:spLocks/>
            </p:cNvSpPr>
            <p:nvPr/>
          </p:nvSpPr>
          <p:spPr bwMode="auto">
            <a:xfrm flipH="1">
              <a:off x="7683500" y="1506560"/>
              <a:ext cx="990600" cy="457200"/>
            </a:xfrm>
            <a:custGeom>
              <a:avLst/>
              <a:gdLst>
                <a:gd name="T0" fmla="*/ 624 w 624"/>
                <a:gd name="T1" fmla="*/ 288 h 288"/>
                <a:gd name="T2" fmla="*/ 576 w 624"/>
                <a:gd name="T3" fmla="*/ 0 h 288"/>
                <a:gd name="T4" fmla="*/ 96 w 624"/>
                <a:gd name="T5" fmla="*/ 0 h 288"/>
                <a:gd name="T6" fmla="*/ 0 w 624"/>
                <a:gd name="T7" fmla="*/ 144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4"/>
                <a:gd name="T13" fmla="*/ 0 h 288"/>
                <a:gd name="T14" fmla="*/ 624 w 62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4" h="288">
                  <a:moveTo>
                    <a:pt x="624" y="288"/>
                  </a:moveTo>
                  <a:lnTo>
                    <a:pt x="576" y="0"/>
                  </a:lnTo>
                  <a:lnTo>
                    <a:pt x="96" y="0"/>
                  </a:lnTo>
                  <a:lnTo>
                    <a:pt x="0" y="144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latin typeface="Calibri" pitchFamily="-9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0115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Structures &amp; Alignment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197679"/>
            <a:ext cx="7896225" cy="3602922"/>
          </a:xfrm>
          <a:ln/>
        </p:spPr>
        <p:txBody>
          <a:bodyPr/>
          <a:lstStyle/>
          <a:p>
            <a:r>
              <a:rPr lang="en-US" dirty="0"/>
              <a:t>Unaligned Data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Aligned Data</a:t>
            </a:r>
          </a:p>
          <a:p>
            <a:pPr marL="552450" lvl="1"/>
            <a:r>
              <a:rPr lang="en-US" dirty="0"/>
              <a:t>Primitive data type requires </a:t>
            </a:r>
            <a:r>
              <a:rPr lang="en-US" dirty="0">
                <a:latin typeface="Calibri Bold Italic" charset="0"/>
                <a:cs typeface="Calibri Bold Italic" charset="0"/>
                <a:sym typeface="Calibri Bold Italic" charset="0"/>
              </a:rPr>
              <a:t>B</a:t>
            </a:r>
            <a:r>
              <a:rPr lang="en-US" dirty="0"/>
              <a:t> bytes implies</a:t>
            </a:r>
          </a:p>
          <a:p>
            <a:pPr marL="266700" lvl="1" indent="0">
              <a:buNone/>
            </a:pPr>
            <a:r>
              <a:rPr lang="en-US" dirty="0"/>
              <a:t>     Address must be multiple of </a:t>
            </a:r>
            <a:r>
              <a:rPr lang="en-US" dirty="0">
                <a:latin typeface="Calibri Bold Italic" charset="0"/>
                <a:cs typeface="Calibri Bold Italic" charset="0"/>
                <a:sym typeface="Calibri Bold Italic" charset="0"/>
              </a:rPr>
              <a:t>B</a:t>
            </a:r>
            <a:endParaRPr lang="en-US" dirty="0"/>
          </a:p>
        </p:txBody>
      </p:sp>
      <p:sp>
        <p:nvSpPr>
          <p:cNvPr id="6" name="Rectangle 7"/>
          <p:cNvSpPr>
            <a:spLocks/>
          </p:cNvSpPr>
          <p:nvPr/>
        </p:nvSpPr>
        <p:spPr bwMode="auto">
          <a:xfrm>
            <a:off x="633413" y="45720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7" name="Rectangle 8"/>
          <p:cNvSpPr>
            <a:spLocks/>
          </p:cNvSpPr>
          <p:nvPr/>
        </p:nvSpPr>
        <p:spPr bwMode="auto">
          <a:xfrm>
            <a:off x="190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8" name="Rectangle 9"/>
          <p:cNvSpPr>
            <a:spLocks/>
          </p:cNvSpPr>
          <p:nvPr/>
        </p:nvSpPr>
        <p:spPr bwMode="auto">
          <a:xfrm>
            <a:off x="3173413" y="45720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5713413" y="45720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10" name="Rectangle 11"/>
          <p:cNvSpPr>
            <a:spLocks/>
          </p:cNvSpPr>
          <p:nvPr/>
        </p:nvSpPr>
        <p:spPr bwMode="auto">
          <a:xfrm>
            <a:off x="950913" y="457200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1" name="Rectangle 12"/>
          <p:cNvSpPr>
            <a:spLocks/>
          </p:cNvSpPr>
          <p:nvPr/>
        </p:nvSpPr>
        <p:spPr bwMode="auto">
          <a:xfrm>
            <a:off x="4443413" y="4572000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12" name="Rectangle 13"/>
          <p:cNvSpPr>
            <a:spLocks/>
          </p:cNvSpPr>
          <p:nvPr/>
        </p:nvSpPr>
        <p:spPr bwMode="auto">
          <a:xfrm>
            <a:off x="3810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13" name="Rectangle 14"/>
          <p:cNvSpPr>
            <a:spLocks/>
          </p:cNvSpPr>
          <p:nvPr/>
        </p:nvSpPr>
        <p:spPr bwMode="auto">
          <a:xfrm>
            <a:off x="1652588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14" name="Rectangle 15"/>
          <p:cNvSpPr>
            <a:spLocks/>
          </p:cNvSpPr>
          <p:nvPr/>
        </p:nvSpPr>
        <p:spPr bwMode="auto">
          <a:xfrm>
            <a:off x="2908300" y="49657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15" name="Rectangle 16"/>
          <p:cNvSpPr>
            <a:spLocks/>
          </p:cNvSpPr>
          <p:nvPr/>
        </p:nvSpPr>
        <p:spPr bwMode="auto">
          <a:xfrm>
            <a:off x="538797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16" name="Rectangle 17"/>
          <p:cNvSpPr>
            <a:spLocks/>
          </p:cNvSpPr>
          <p:nvPr/>
        </p:nvSpPr>
        <p:spPr bwMode="auto">
          <a:xfrm>
            <a:off x="7934325" y="49657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rot="10800000" flipH="1">
            <a:off x="190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19"/>
          <p:cNvSpPr>
            <a:spLocks/>
          </p:cNvSpPr>
          <p:nvPr/>
        </p:nvSpPr>
        <p:spPr bwMode="auto">
          <a:xfrm>
            <a:off x="1382713" y="5648325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19" name="Rectangle 20"/>
          <p:cNvSpPr>
            <a:spLocks/>
          </p:cNvSpPr>
          <p:nvPr/>
        </p:nvSpPr>
        <p:spPr bwMode="auto">
          <a:xfrm>
            <a:off x="4799013" y="5648325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rot="10800000" flipH="1">
            <a:off x="5713413" y="5314950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Rectangle 22"/>
          <p:cNvSpPr>
            <a:spLocks/>
          </p:cNvSpPr>
          <p:nvPr/>
        </p:nvSpPr>
        <p:spPr bwMode="auto">
          <a:xfrm>
            <a:off x="4048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rot="10800000" flipH="1">
            <a:off x="63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3" name="Rectangle 24"/>
          <p:cNvSpPr>
            <a:spLocks/>
          </p:cNvSpPr>
          <p:nvPr/>
        </p:nvSpPr>
        <p:spPr bwMode="auto">
          <a:xfrm>
            <a:off x="6945313" y="6159500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rot="10800000" flipH="1">
            <a:off x="8253413" y="5314950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" name="Rectangle 7"/>
          <p:cNvSpPr>
            <a:spLocks/>
          </p:cNvSpPr>
          <p:nvPr/>
        </p:nvSpPr>
        <p:spPr bwMode="auto">
          <a:xfrm>
            <a:off x="633413" y="17526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6" name="Rectangle 8"/>
          <p:cNvSpPr>
            <a:spLocks/>
          </p:cNvSpPr>
          <p:nvPr/>
        </p:nvSpPr>
        <p:spPr bwMode="auto">
          <a:xfrm>
            <a:off x="93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7" name="Rectangle 9"/>
          <p:cNvSpPr>
            <a:spLocks/>
          </p:cNvSpPr>
          <p:nvPr/>
        </p:nvSpPr>
        <p:spPr bwMode="auto">
          <a:xfrm>
            <a:off x="2206625" y="17526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[1]</a:t>
            </a:r>
          </a:p>
        </p:txBody>
      </p:sp>
      <p:sp>
        <p:nvSpPr>
          <p:cNvPr id="28" name="Rectangle 10"/>
          <p:cNvSpPr>
            <a:spLocks/>
          </p:cNvSpPr>
          <p:nvPr/>
        </p:nvSpPr>
        <p:spPr bwMode="auto">
          <a:xfrm>
            <a:off x="3449638" y="1752600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533400" y="2146300"/>
            <a:ext cx="214802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</a:p>
        </p:txBody>
      </p:sp>
      <p:sp>
        <p:nvSpPr>
          <p:cNvPr id="32" name="Rectangle 14"/>
          <p:cNvSpPr>
            <a:spLocks/>
          </p:cNvSpPr>
          <p:nvPr/>
        </p:nvSpPr>
        <p:spPr bwMode="auto">
          <a:xfrm>
            <a:off x="838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</a:t>
            </a:r>
          </a:p>
        </p:txBody>
      </p:sp>
      <p:sp>
        <p:nvSpPr>
          <p:cNvPr id="33" name="Rectangle 15"/>
          <p:cNvSpPr>
            <a:spLocks/>
          </p:cNvSpPr>
          <p:nvPr/>
        </p:nvSpPr>
        <p:spPr bwMode="auto">
          <a:xfrm>
            <a:off x="1941512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p+5</a:t>
            </a:r>
          </a:p>
        </p:txBody>
      </p:sp>
      <p:sp>
        <p:nvSpPr>
          <p:cNvPr id="34" name="Rectangle 16"/>
          <p:cNvSpPr>
            <a:spLocks/>
          </p:cNvSpPr>
          <p:nvPr/>
        </p:nvSpPr>
        <p:spPr bwMode="auto">
          <a:xfrm>
            <a:off x="3124200" y="2146300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p+9</a:t>
            </a:r>
          </a:p>
        </p:txBody>
      </p:sp>
      <p:sp>
        <p:nvSpPr>
          <p:cNvPr id="35" name="Rectangle 17"/>
          <p:cNvSpPr>
            <a:spLocks/>
          </p:cNvSpPr>
          <p:nvPr/>
        </p:nvSpPr>
        <p:spPr bwMode="auto">
          <a:xfrm>
            <a:off x="5670550" y="2146300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p+17</a:t>
            </a:r>
          </a:p>
        </p:txBody>
      </p:sp>
      <p:sp>
        <p:nvSpPr>
          <p:cNvPr id="44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</p:spTree>
    <p:extLst>
      <p:ext uri="{BB962C8B-B14F-4D97-AF65-F5344CB8AC3E}">
        <p14:creationId xmlns:p14="http://schemas.microsoft.com/office/powerpoint/2010/main" val="3003296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Alignment Principles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362075"/>
            <a:ext cx="8423597" cy="4972050"/>
          </a:xfrm>
          <a:ln/>
        </p:spPr>
        <p:txBody>
          <a:bodyPr/>
          <a:lstStyle/>
          <a:p>
            <a:r>
              <a:rPr lang="en-US" dirty="0"/>
              <a:t>Aligned Data</a:t>
            </a:r>
          </a:p>
          <a:p>
            <a:pPr marL="552450" lvl="1"/>
            <a:r>
              <a:rPr lang="en-US" dirty="0"/>
              <a:t>Primitive data type requires </a:t>
            </a:r>
            <a:r>
              <a:rPr lang="en-US" dirty="0">
                <a:latin typeface="Calibri Bold Italic" charset="0"/>
                <a:cs typeface="Calibri Bold Italic" charset="0"/>
                <a:sym typeface="Calibri Bold Italic" charset="0"/>
              </a:rPr>
              <a:t>B</a:t>
            </a:r>
            <a:r>
              <a:rPr lang="en-US" dirty="0"/>
              <a:t> bytes</a:t>
            </a:r>
          </a:p>
          <a:p>
            <a:pPr marL="552450" lvl="1"/>
            <a:r>
              <a:rPr lang="en-US" dirty="0"/>
              <a:t>Address must be multiple of </a:t>
            </a:r>
            <a:r>
              <a:rPr lang="en-US" dirty="0">
                <a:latin typeface="Calibri Bold Italic" charset="0"/>
                <a:cs typeface="Calibri Bold Italic" charset="0"/>
                <a:sym typeface="Calibri Bold Italic" charset="0"/>
              </a:rPr>
              <a:t>B</a:t>
            </a:r>
            <a:endParaRPr lang="en-US" dirty="0"/>
          </a:p>
          <a:p>
            <a:pPr marL="552450" lvl="1"/>
            <a:r>
              <a:rPr lang="en-US" dirty="0"/>
              <a:t>Required on some machines; advised on x86-64</a:t>
            </a:r>
          </a:p>
          <a:p>
            <a:r>
              <a:rPr lang="en-US" dirty="0"/>
              <a:t>Motivation for Aligning Data</a:t>
            </a:r>
          </a:p>
          <a:p>
            <a:pPr marL="552450" lvl="1"/>
            <a:r>
              <a:rPr lang="en-US" dirty="0"/>
              <a:t>Memory accessed by (aligned) chunks of 4 or 8 bytes (system dependent)</a:t>
            </a:r>
          </a:p>
          <a:p>
            <a:pPr marL="838200" lvl="2"/>
            <a:r>
              <a:rPr lang="en-US" dirty="0"/>
              <a:t>Inefficient to load or store datum that spans cache lines (64 bytes).  Intel states should avoid crossing 16 byte boundaries.</a:t>
            </a:r>
          </a:p>
          <a:p>
            <a:pPr marL="1066800" lvl="3" indent="0">
              <a:buNone/>
            </a:pPr>
            <a:r>
              <a:rPr lang="en-US" i="1" dirty="0"/>
              <a:t>[Cache lines will be discussed in Lecture 10.]</a:t>
            </a:r>
          </a:p>
          <a:p>
            <a:pPr marL="838200" lvl="2"/>
            <a:r>
              <a:rPr lang="en-US" dirty="0"/>
              <a:t>Virtual memory trickier when datum spans 2 pages (4 KB pages)</a:t>
            </a:r>
          </a:p>
          <a:p>
            <a:pPr marL="1066800" lvl="3" indent="0">
              <a:buNone/>
            </a:pPr>
            <a:r>
              <a:rPr lang="en-US" i="1" dirty="0"/>
              <a:t>[Virtual memory pages will be discussed in Lecture 17.]</a:t>
            </a:r>
          </a:p>
          <a:p>
            <a:r>
              <a:rPr lang="en-US" dirty="0"/>
              <a:t>Compiler</a:t>
            </a:r>
          </a:p>
          <a:p>
            <a:pPr marL="552450" lvl="1"/>
            <a:r>
              <a:rPr lang="en-US" dirty="0"/>
              <a:t>Inserts gaps in structure to ensure correct alignment of fields</a:t>
            </a:r>
          </a:p>
        </p:txBody>
      </p:sp>
    </p:spTree>
    <p:extLst>
      <p:ext uri="{BB962C8B-B14F-4D97-AF65-F5344CB8AC3E}">
        <p14:creationId xmlns:p14="http://schemas.microsoft.com/office/powerpoint/2010/main" val="341368436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Specific Cases of Alignment (x86-64)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6875" y="1219200"/>
            <a:ext cx="7896225" cy="4972050"/>
          </a:xfrm>
          <a:ln/>
        </p:spPr>
        <p:txBody>
          <a:bodyPr/>
          <a:lstStyle/>
          <a:p>
            <a:r>
              <a:rPr lang="en-US" dirty="0"/>
              <a:t>1 byte: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char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no restrictions on address</a:t>
            </a:r>
          </a:p>
          <a:p>
            <a:r>
              <a:rPr lang="en-US" dirty="0"/>
              <a:t>2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short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1 bit of address must be 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4 bytes: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int</a:t>
            </a:r>
            <a:r>
              <a:rPr lang="en-US" dirty="0"/>
              <a:t>,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float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2 bits of address must be 00</a:t>
            </a:r>
            <a:r>
              <a:rPr lang="en-US" baseline="-6000" dirty="0"/>
              <a:t>2</a:t>
            </a:r>
            <a:endParaRPr lang="en-US" dirty="0"/>
          </a:p>
          <a:p>
            <a:r>
              <a:rPr lang="en-US" dirty="0"/>
              <a:t>8 bytes: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, </a:t>
            </a:r>
            <a:r>
              <a:rPr lang="en-US" dirty="0">
                <a:latin typeface="Courier New"/>
                <a:cs typeface="Courier New"/>
              </a:rPr>
              <a:t>long,</a:t>
            </a:r>
            <a:r>
              <a:rPr lang="en-US" dirty="0"/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char *</a:t>
            </a:r>
            <a:r>
              <a:rPr lang="en-US" dirty="0"/>
              <a:t>, …</a:t>
            </a:r>
          </a:p>
          <a:p>
            <a:pPr marL="552450" lvl="1"/>
            <a:r>
              <a:rPr lang="en-US" dirty="0"/>
              <a:t>lowest 3 bits of address must be 000</a:t>
            </a:r>
            <a:r>
              <a:rPr lang="en-US" baseline="-6000" dirty="0"/>
              <a:t>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638541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/>
          </p:cNvSpPr>
          <p:nvPr/>
        </p:nvSpPr>
        <p:spPr bwMode="auto">
          <a:xfrm>
            <a:off x="6642100" y="1355724"/>
            <a:ext cx="2222500" cy="1539875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S1 {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int i[2];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Satisfying Alignment with Structures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130300"/>
            <a:ext cx="8382000" cy="3187700"/>
          </a:xfrm>
          <a:ln/>
        </p:spPr>
        <p:txBody>
          <a:bodyPr/>
          <a:lstStyle/>
          <a:p>
            <a:r>
              <a:rPr lang="en-US" dirty="0"/>
              <a:t>Within structure:</a:t>
            </a:r>
          </a:p>
          <a:p>
            <a:pPr marL="552450" lvl="1"/>
            <a:r>
              <a:rPr lang="en-US" dirty="0"/>
              <a:t>Must satisfy each element’s alignment requirement</a:t>
            </a:r>
          </a:p>
          <a:p>
            <a:r>
              <a:rPr lang="en-US" dirty="0"/>
              <a:t>Overall structure placement</a:t>
            </a:r>
          </a:p>
          <a:p>
            <a:pPr marL="552450" lvl="1"/>
            <a:r>
              <a:rPr lang="en-US" dirty="0"/>
              <a:t>Each structure has alignment requirement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 dirty="0"/>
          </a:p>
          <a:p>
            <a:pPr marL="838200" lvl="2"/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r>
              <a:rPr lang="en-US" dirty="0"/>
              <a:t> = Largest alignment of any element</a:t>
            </a:r>
          </a:p>
          <a:p>
            <a:pPr marL="552450" lvl="1"/>
            <a:r>
              <a:rPr lang="en-US" dirty="0"/>
              <a:t>Initial address &amp; structure length must be multiples of </a:t>
            </a:r>
            <a:r>
              <a:rPr lang="en-US" dirty="0"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K</a:t>
            </a:r>
            <a:endParaRPr lang="en-US" dirty="0"/>
          </a:p>
          <a:p>
            <a:r>
              <a:rPr lang="en-US" dirty="0"/>
              <a:t>Example:</a:t>
            </a:r>
          </a:p>
          <a:p>
            <a:pPr marL="552450" lvl="1"/>
            <a:r>
              <a:rPr lang="en-US" b="1" dirty="0"/>
              <a:t>K</a:t>
            </a:r>
            <a:r>
              <a:rPr lang="en-US" dirty="0"/>
              <a:t> = 8, due to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double</a:t>
            </a:r>
            <a:r>
              <a:rPr lang="en-US" dirty="0"/>
              <a:t> element</a:t>
            </a:r>
            <a:br>
              <a:rPr lang="en-US" dirty="0"/>
            </a:br>
            <a:r>
              <a:rPr lang="en-US" dirty="0"/>
              <a:t>NOTE: K &lt; </a:t>
            </a:r>
            <a:r>
              <a:rPr lang="en-US" dirty="0" err="1"/>
              <a:t>sizeof</a:t>
            </a:r>
            <a:r>
              <a:rPr lang="en-US" dirty="0"/>
              <a:t>(struct S1)</a:t>
            </a: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633413" y="4654252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25608" name="Rectangle 8"/>
          <p:cNvSpPr>
            <a:spLocks/>
          </p:cNvSpPr>
          <p:nvPr/>
        </p:nvSpPr>
        <p:spPr bwMode="auto">
          <a:xfrm>
            <a:off x="1903413" y="4654252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i[0]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3173413" y="4654252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i[1]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5713413" y="4654252"/>
            <a:ext cx="2540000" cy="381000"/>
          </a:xfrm>
          <a:prstGeom prst="rect">
            <a:avLst/>
          </a:prstGeom>
          <a:solidFill>
            <a:srgbClr val="D6D6F4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950913" y="4654252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25612" name="Rectangle 12"/>
          <p:cNvSpPr>
            <a:spLocks/>
          </p:cNvSpPr>
          <p:nvPr/>
        </p:nvSpPr>
        <p:spPr bwMode="auto">
          <a:xfrm>
            <a:off x="4443413" y="4654252"/>
            <a:ext cx="12700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4 bytes</a:t>
            </a:r>
          </a:p>
        </p:txBody>
      </p:sp>
      <p:sp>
        <p:nvSpPr>
          <p:cNvPr id="25613" name="Rectangle 13"/>
          <p:cNvSpPr>
            <a:spLocks/>
          </p:cNvSpPr>
          <p:nvPr/>
        </p:nvSpPr>
        <p:spPr bwMode="auto">
          <a:xfrm>
            <a:off x="381000" y="5047952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p+0</a:t>
            </a: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1652588" y="5047952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p+4</a:t>
            </a:r>
          </a:p>
        </p:txBody>
      </p:sp>
      <p:sp>
        <p:nvSpPr>
          <p:cNvPr id="25615" name="Rectangle 15"/>
          <p:cNvSpPr>
            <a:spLocks/>
          </p:cNvSpPr>
          <p:nvPr/>
        </p:nvSpPr>
        <p:spPr bwMode="auto">
          <a:xfrm>
            <a:off x="2908300" y="5047952"/>
            <a:ext cx="490519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p+8</a:t>
            </a:r>
          </a:p>
        </p:txBody>
      </p:sp>
      <p:sp>
        <p:nvSpPr>
          <p:cNvPr id="25616" name="Rectangle 16"/>
          <p:cNvSpPr>
            <a:spLocks/>
          </p:cNvSpPr>
          <p:nvPr/>
        </p:nvSpPr>
        <p:spPr bwMode="auto">
          <a:xfrm>
            <a:off x="5387975" y="5047952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p+16</a:t>
            </a:r>
          </a:p>
        </p:txBody>
      </p:sp>
      <p:sp>
        <p:nvSpPr>
          <p:cNvPr id="25617" name="Rectangle 17"/>
          <p:cNvSpPr>
            <a:spLocks/>
          </p:cNvSpPr>
          <p:nvPr/>
        </p:nvSpPr>
        <p:spPr bwMode="auto">
          <a:xfrm>
            <a:off x="7934325" y="5047952"/>
            <a:ext cx="628377" cy="353943"/>
          </a:xfrm>
          <a:prstGeom prst="rect">
            <a:avLst/>
          </a:prstGeom>
          <a:noFill/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p+24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rot="10800000" flipH="1">
            <a:off x="1903413" y="5397202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19" name="Rectangle 19"/>
          <p:cNvSpPr>
            <a:spLocks/>
          </p:cNvSpPr>
          <p:nvPr/>
        </p:nvSpPr>
        <p:spPr bwMode="auto">
          <a:xfrm>
            <a:off x="1382713" y="5730577"/>
            <a:ext cx="20701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4</a:t>
            </a:r>
          </a:p>
        </p:txBody>
      </p:sp>
      <p:sp>
        <p:nvSpPr>
          <p:cNvPr id="25620" name="Rectangle 20"/>
          <p:cNvSpPr>
            <a:spLocks/>
          </p:cNvSpPr>
          <p:nvPr/>
        </p:nvSpPr>
        <p:spPr bwMode="auto">
          <a:xfrm>
            <a:off x="4799013" y="5730577"/>
            <a:ext cx="19050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rot="10800000" flipH="1">
            <a:off x="5713413" y="5397202"/>
            <a:ext cx="0" cy="3810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2" name="Rectangle 22"/>
          <p:cNvSpPr>
            <a:spLocks/>
          </p:cNvSpPr>
          <p:nvPr/>
        </p:nvSpPr>
        <p:spPr bwMode="auto">
          <a:xfrm>
            <a:off x="404813" y="6241752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rot="10800000" flipH="1">
            <a:off x="633413" y="5397202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5624" name="Rectangle 24"/>
          <p:cNvSpPr>
            <a:spLocks/>
          </p:cNvSpPr>
          <p:nvPr/>
        </p:nvSpPr>
        <p:spPr bwMode="auto">
          <a:xfrm>
            <a:off x="6945313" y="6241752"/>
            <a:ext cx="1536700" cy="355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/>
          <a:lstStyle/>
          <a:p>
            <a:pPr marL="185738" indent="-185738">
              <a:spcBef>
                <a:spcPts val="638"/>
              </a:spcBef>
            </a:pPr>
            <a:r>
              <a:rPr lang="en-US" sz="1800">
                <a:solidFill>
                  <a:schemeClr val="tx1"/>
                </a:solidFill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Multiple of 8</a:t>
            </a:r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rot="10800000" flipH="1">
            <a:off x="8253413" y="5397202"/>
            <a:ext cx="0" cy="83820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427163" y="5067126"/>
            <a:ext cx="3651250" cy="1746250"/>
            <a:chOff x="1427163" y="4953000"/>
            <a:chExt cx="3651250" cy="17462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12B90D-6A25-493F-9A80-C80C345D8E69}"/>
                </a:ext>
              </a:extLst>
            </p:cNvPr>
            <p:cNvSpPr txBox="1"/>
            <p:nvPr/>
          </p:nvSpPr>
          <p:spPr>
            <a:xfrm>
              <a:off x="3066560" y="6329918"/>
              <a:ext cx="1760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990000"/>
                  </a:solidFill>
                  <a:latin typeface="Calibri" pitchFamily="34" charset="0"/>
                </a:rPr>
                <a:t>Internal padding</a:t>
              </a:r>
            </a:p>
          </p:txBody>
        </p:sp>
        <p:cxnSp>
          <p:nvCxnSpPr>
            <p:cNvPr id="27" name="Curved Connector 26"/>
            <p:cNvCxnSpPr>
              <a:stCxn id="26" idx="0"/>
            </p:cNvCxnSpPr>
            <p:nvPr/>
          </p:nvCxnSpPr>
          <p:spPr bwMode="auto">
            <a:xfrm rot="5400000" flipH="1" flipV="1">
              <a:off x="3860992" y="5112497"/>
              <a:ext cx="1303134" cy="1131708"/>
            </a:xfrm>
            <a:prstGeom prst="curvedConnector3">
              <a:avLst/>
            </a:prstGeom>
            <a:noFill/>
            <a:ln w="762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Curved Connector 27"/>
            <p:cNvCxnSpPr>
              <a:stCxn id="26" idx="0"/>
            </p:cNvCxnSpPr>
            <p:nvPr/>
          </p:nvCxnSpPr>
          <p:spPr bwMode="auto">
            <a:xfrm rot="16200000" flipV="1">
              <a:off x="1998475" y="4381688"/>
              <a:ext cx="1376918" cy="2519542"/>
            </a:xfrm>
            <a:prstGeom prst="curvedConnector3">
              <a:avLst>
                <a:gd name="adj1" fmla="val 43425"/>
              </a:avLst>
            </a:prstGeom>
            <a:noFill/>
            <a:ln w="7620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84172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357018" y="435678"/>
            <a:ext cx="8359945" cy="762000"/>
          </a:xfrm>
          <a:ln/>
        </p:spPr>
        <p:txBody>
          <a:bodyPr/>
          <a:lstStyle/>
          <a:p>
            <a:pPr marL="119063" indent="-119063"/>
            <a:r>
              <a:rPr lang="en-US" dirty="0"/>
              <a:t>Meeting Overall Alignment Requirement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  <a:p>
            <a:r>
              <a:rPr lang="en-US" dirty="0"/>
              <a:t>For largest alignment requirement K</a:t>
            </a:r>
          </a:p>
          <a:p>
            <a:r>
              <a:rPr lang="en-US" dirty="0"/>
              <a:t>Overall structure must be multiple of K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6069012" y="1905000"/>
            <a:ext cx="2224088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v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i[2];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p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</a:p>
        </p:txBody>
      </p:sp>
      <p:graphicFrame>
        <p:nvGraphicFramePr>
          <p:cNvPr id="13" name="Group 7"/>
          <p:cNvGraphicFramePr>
            <a:graphicFrameLocks noGrp="1"/>
          </p:cNvGraphicFramePr>
          <p:nvPr/>
        </p:nvGraphicFramePr>
        <p:xfrm>
          <a:off x="381000" y="44958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F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p+16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p+24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3" name="Straight Arrow Connector 2"/>
          <p:cNvCxnSpPr/>
          <p:nvPr/>
        </p:nvCxnSpPr>
        <p:spPr bwMode="auto">
          <a:xfrm flipV="1">
            <a:off x="7467600" y="5257800"/>
            <a:ext cx="685800" cy="685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840437" y="594360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>
                <a:latin typeface="Calibri" pitchFamily="34" charset="0"/>
              </a:rPr>
              <a:t>Multiple of K=8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BB4D0E-8FE4-401E-BBB4-5B154340C2FD}"/>
              </a:ext>
            </a:extLst>
          </p:cNvPr>
          <p:cNvSpPr txBox="1"/>
          <p:nvPr/>
        </p:nvSpPr>
        <p:spPr>
          <a:xfrm>
            <a:off x="6357331" y="4126468"/>
            <a:ext cx="179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990000"/>
                </a:solidFill>
                <a:latin typeface="Calibri" pitchFamily="34" charset="0"/>
              </a:rPr>
              <a:t>External padding</a:t>
            </a:r>
          </a:p>
        </p:txBody>
      </p:sp>
    </p:spTree>
    <p:extLst>
      <p:ext uri="{BB962C8B-B14F-4D97-AF65-F5344CB8AC3E}">
        <p14:creationId xmlns:p14="http://schemas.microsoft.com/office/powerpoint/2010/main" val="146951098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59436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Allocation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838200"/>
            <a:ext cx="8307387" cy="1616075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declaration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name[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lvl="1"/>
            <a:r>
              <a:rPr lang="en-US" dirty="0">
                <a:latin typeface="Calibri" pitchFamily="-96" charset="0"/>
              </a:rPr>
              <a:t>Array of data type </a:t>
            </a:r>
            <a:r>
              <a:rPr lang="en-US" i="1" dirty="0" err="1">
                <a:latin typeface="Calibri" pitchFamily="-96" charset="0"/>
              </a:rPr>
              <a:t>Type</a:t>
            </a:r>
            <a:r>
              <a:rPr lang="en-US" dirty="0">
                <a:latin typeface="Calibri" pitchFamily="-96" charset="0"/>
              </a:rPr>
              <a:t> and length </a:t>
            </a:r>
            <a:r>
              <a:rPr lang="en-US" i="1" dirty="0" err="1">
                <a:latin typeface="Calibri" pitchFamily="-96" charset="0"/>
              </a:rPr>
              <a:t>Length</a:t>
            </a:r>
            <a:endParaRPr lang="en-US" dirty="0">
              <a:latin typeface="Calibri" pitchFamily="-96" charset="0"/>
            </a:endParaRPr>
          </a:p>
          <a:p>
            <a:pPr lvl="1"/>
            <a:r>
              <a:rPr lang="en-US" dirty="0">
                <a:latin typeface="Calibri" pitchFamily="-96" charset="0"/>
              </a:rPr>
              <a:t>Contiguously allocated region of </a:t>
            </a:r>
            <a:r>
              <a:rPr lang="en-US" i="1" dirty="0">
                <a:latin typeface="Calibri" pitchFamily="-96" charset="0"/>
              </a:rPr>
              <a:t>Length</a:t>
            </a:r>
            <a:r>
              <a:rPr lang="en-US" dirty="0">
                <a:latin typeface="Calibri" pitchFamily="-96" charset="0"/>
              </a:rPr>
              <a:t> * </a:t>
            </a:r>
            <a:r>
              <a:rPr lang="en-US" b="1" dirty="0" err="1">
                <a:latin typeface="Courier New" pitchFamily="-96" charset="0"/>
              </a:rPr>
              <a:t>sizeof</a:t>
            </a:r>
            <a:r>
              <a:rPr lang="en-US" dirty="0">
                <a:latin typeface="Courier New" pitchFamily="-96" charset="0"/>
              </a:rPr>
              <a:t>(</a:t>
            </a:r>
            <a:r>
              <a:rPr lang="en-US" i="1" dirty="0">
                <a:latin typeface="Calibri" pitchFamily="-96" charset="0"/>
              </a:rPr>
              <a:t>Type</a:t>
            </a:r>
            <a:r>
              <a:rPr lang="en-US" dirty="0">
                <a:latin typeface="Courier New" pitchFamily="-96" charset="0"/>
              </a:rPr>
              <a:t>)</a:t>
            </a:r>
            <a:r>
              <a:rPr lang="en-US" dirty="0">
                <a:latin typeface="Calibri" pitchFamily="-96" charset="0"/>
              </a:rPr>
              <a:t> bytes</a:t>
            </a:r>
            <a:br>
              <a:rPr lang="en-US" dirty="0">
                <a:latin typeface="Calibri" pitchFamily="-96" charset="0"/>
              </a:rPr>
            </a:br>
            <a:r>
              <a:rPr lang="en-US" dirty="0">
                <a:latin typeface="Calibri" pitchFamily="-96" charset="0"/>
              </a:rPr>
              <a:t>in memory</a:t>
            </a:r>
          </a:p>
        </p:txBody>
      </p:sp>
      <p:sp>
        <p:nvSpPr>
          <p:cNvPr id="301061" name="Text Box 5"/>
          <p:cNvSpPr txBox="1">
            <a:spLocks noChangeArrowheads="1"/>
          </p:cNvSpPr>
          <p:nvPr/>
        </p:nvSpPr>
        <p:spPr bwMode="auto">
          <a:xfrm>
            <a:off x="28575" y="2617788"/>
            <a:ext cx="21351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char string[12];</a:t>
            </a:r>
          </a:p>
        </p:txBody>
      </p:sp>
      <p:grpSp>
        <p:nvGrpSpPr>
          <p:cNvPr id="99" name="Group 98"/>
          <p:cNvGrpSpPr>
            <a:grpSpLocks/>
          </p:cNvGrpSpPr>
          <p:nvPr/>
        </p:nvGrpSpPr>
        <p:grpSpPr bwMode="auto">
          <a:xfrm>
            <a:off x="2057400" y="2667000"/>
            <a:ext cx="3505200" cy="731838"/>
            <a:chOff x="2514600" y="2667000"/>
            <a:chExt cx="3505200" cy="732254"/>
          </a:xfrm>
        </p:grpSpPr>
        <p:grpSp>
          <p:nvGrpSpPr>
            <p:cNvPr id="56388" name="Group 7"/>
            <p:cNvGrpSpPr>
              <a:grpSpLocks/>
            </p:cNvGrpSpPr>
            <p:nvPr/>
          </p:nvGrpSpPr>
          <p:grpSpPr bwMode="auto">
            <a:xfrm>
              <a:off x="2743200" y="2667000"/>
              <a:ext cx="2743200" cy="228600"/>
              <a:chOff x="1008" y="1776"/>
              <a:chExt cx="1728" cy="144"/>
            </a:xfrm>
          </p:grpSpPr>
          <p:sp>
            <p:nvSpPr>
              <p:cNvPr id="301064" name="Rectangle 8"/>
              <p:cNvSpPr>
                <a:spLocks noChangeArrowheads="1"/>
              </p:cNvSpPr>
              <p:nvPr/>
            </p:nvSpPr>
            <p:spPr bwMode="auto">
              <a:xfrm>
                <a:off x="100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5" name="Rectangle 9"/>
              <p:cNvSpPr>
                <a:spLocks noChangeArrowheads="1"/>
              </p:cNvSpPr>
              <p:nvPr/>
            </p:nvSpPr>
            <p:spPr bwMode="auto">
              <a:xfrm>
                <a:off x="115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6" name="Rectangle 10"/>
              <p:cNvSpPr>
                <a:spLocks noChangeArrowheads="1"/>
              </p:cNvSpPr>
              <p:nvPr/>
            </p:nvSpPr>
            <p:spPr bwMode="auto">
              <a:xfrm>
                <a:off x="129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7" name="Rectangle 11"/>
              <p:cNvSpPr>
                <a:spLocks noChangeArrowheads="1"/>
              </p:cNvSpPr>
              <p:nvPr/>
            </p:nvSpPr>
            <p:spPr bwMode="auto">
              <a:xfrm>
                <a:off x="144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8" name="Rectangle 12"/>
              <p:cNvSpPr>
                <a:spLocks noChangeArrowheads="1"/>
              </p:cNvSpPr>
              <p:nvPr/>
            </p:nvSpPr>
            <p:spPr bwMode="auto">
              <a:xfrm>
                <a:off x="158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69" name="Rectangle 13"/>
              <p:cNvSpPr>
                <a:spLocks noChangeArrowheads="1"/>
              </p:cNvSpPr>
              <p:nvPr/>
            </p:nvSpPr>
            <p:spPr bwMode="auto">
              <a:xfrm>
                <a:off x="172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0" name="Rectangle 14"/>
              <p:cNvSpPr>
                <a:spLocks noChangeArrowheads="1"/>
              </p:cNvSpPr>
              <p:nvPr/>
            </p:nvSpPr>
            <p:spPr bwMode="auto">
              <a:xfrm>
                <a:off x="187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1" name="Rectangle 15"/>
              <p:cNvSpPr>
                <a:spLocks noChangeArrowheads="1"/>
              </p:cNvSpPr>
              <p:nvPr/>
            </p:nvSpPr>
            <p:spPr bwMode="auto">
              <a:xfrm>
                <a:off x="2016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2" name="Rectangle 16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3" name="Rectangle 17"/>
              <p:cNvSpPr>
                <a:spLocks noChangeArrowheads="1"/>
              </p:cNvSpPr>
              <p:nvPr/>
            </p:nvSpPr>
            <p:spPr bwMode="auto">
              <a:xfrm>
                <a:off x="2304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4" name="Rectangle 18"/>
              <p:cNvSpPr>
                <a:spLocks noChangeArrowheads="1"/>
              </p:cNvSpPr>
              <p:nvPr/>
            </p:nvSpPr>
            <p:spPr bwMode="auto">
              <a:xfrm>
                <a:off x="2448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75" name="Rectangle 19"/>
              <p:cNvSpPr>
                <a:spLocks noChangeArrowheads="1"/>
              </p:cNvSpPr>
              <p:nvPr/>
            </p:nvSpPr>
            <p:spPr bwMode="auto">
              <a:xfrm>
                <a:off x="2592" y="1776"/>
                <a:ext cx="144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89" name="Text Box 20"/>
            <p:cNvSpPr txBox="1">
              <a:spLocks noChangeArrowheads="1"/>
            </p:cNvSpPr>
            <p:nvPr/>
          </p:nvSpPr>
          <p:spPr bwMode="auto">
            <a:xfrm>
              <a:off x="2514600" y="3062512"/>
              <a:ext cx="396875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</a:t>
              </a:r>
            </a:p>
          </p:txBody>
        </p:sp>
        <p:sp>
          <p:nvSpPr>
            <p:cNvPr id="56390" name="Text Box 21"/>
            <p:cNvSpPr txBox="1">
              <a:spLocks noChangeArrowheads="1"/>
            </p:cNvSpPr>
            <p:nvPr/>
          </p:nvSpPr>
          <p:spPr bwMode="auto">
            <a:xfrm>
              <a:off x="5029200" y="3062512"/>
              <a:ext cx="990600" cy="3367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 </a:t>
              </a:r>
              <a:r>
                <a:rPr lang="en-US" sz="1600" b="0" dirty="0">
                  <a:latin typeface="Calibri" pitchFamily="-96" charset="0"/>
                </a:rPr>
                <a:t>+ 12</a:t>
              </a:r>
              <a:endParaRPr lang="en-US" sz="1600" b="0" i="1" dirty="0">
                <a:latin typeface="Calibri" pitchFamily="-96" charset="0"/>
              </a:endParaRPr>
            </a:p>
          </p:txBody>
        </p:sp>
        <p:sp>
          <p:nvSpPr>
            <p:cNvPr id="56391" name="Line 22"/>
            <p:cNvSpPr>
              <a:spLocks noChangeShapeType="1"/>
            </p:cNvSpPr>
            <p:nvPr/>
          </p:nvSpPr>
          <p:spPr bwMode="auto">
            <a:xfrm flipV="1">
              <a:off x="27432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2" name="Line 23"/>
            <p:cNvSpPr>
              <a:spLocks noChangeShapeType="1"/>
            </p:cNvSpPr>
            <p:nvPr/>
          </p:nvSpPr>
          <p:spPr bwMode="auto">
            <a:xfrm flipV="1">
              <a:off x="5486400" y="2895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087" name="Text Box 31"/>
          <p:cNvSpPr txBox="1">
            <a:spLocks noChangeArrowheads="1"/>
          </p:cNvSpPr>
          <p:nvPr/>
        </p:nvSpPr>
        <p:spPr bwMode="auto">
          <a:xfrm>
            <a:off x="638175" y="3585642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int val[5];</a:t>
            </a:r>
          </a:p>
        </p:txBody>
      </p:sp>
      <p:grpSp>
        <p:nvGrpSpPr>
          <p:cNvPr id="98" name="Group 97"/>
          <p:cNvGrpSpPr>
            <a:grpSpLocks/>
          </p:cNvGrpSpPr>
          <p:nvPr/>
        </p:nvGrpSpPr>
        <p:grpSpPr bwMode="auto">
          <a:xfrm>
            <a:off x="2057400" y="3633267"/>
            <a:ext cx="5334000" cy="731837"/>
            <a:chOff x="2514600" y="3429000"/>
            <a:chExt cx="5334000" cy="730672"/>
          </a:xfrm>
        </p:grpSpPr>
        <p:grpSp>
          <p:nvGrpSpPr>
            <p:cNvPr id="5637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301082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3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4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5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086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71" name="Text Box 32"/>
            <p:cNvSpPr txBox="1">
              <a:spLocks noChangeArrowheads="1"/>
            </p:cNvSpPr>
            <p:nvPr/>
          </p:nvSpPr>
          <p:spPr bwMode="auto">
            <a:xfrm>
              <a:off x="2514600" y="3809393"/>
              <a:ext cx="396875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72" name="Text Box 33"/>
            <p:cNvSpPr txBox="1">
              <a:spLocks noChangeArrowheads="1"/>
            </p:cNvSpPr>
            <p:nvPr/>
          </p:nvSpPr>
          <p:spPr bwMode="auto">
            <a:xfrm>
              <a:off x="31829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+ 4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5" name="Text Box 36"/>
            <p:cNvSpPr txBox="1">
              <a:spLocks noChangeArrowheads="1"/>
            </p:cNvSpPr>
            <p:nvPr/>
          </p:nvSpPr>
          <p:spPr bwMode="auto">
            <a:xfrm>
              <a:off x="4097338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Text Box 38"/>
            <p:cNvSpPr txBox="1">
              <a:spLocks noChangeArrowheads="1"/>
            </p:cNvSpPr>
            <p:nvPr/>
          </p:nvSpPr>
          <p:spPr bwMode="auto">
            <a:xfrm>
              <a:off x="50292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+ 12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7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9" name="Text Box 40"/>
            <p:cNvSpPr txBox="1">
              <a:spLocks noChangeArrowheads="1"/>
            </p:cNvSpPr>
            <p:nvPr/>
          </p:nvSpPr>
          <p:spPr bwMode="auto">
            <a:xfrm>
              <a:off x="59436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+ 16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Text Box 42"/>
            <p:cNvSpPr txBox="1">
              <a:spLocks noChangeArrowheads="1"/>
            </p:cNvSpPr>
            <p:nvPr/>
          </p:nvSpPr>
          <p:spPr bwMode="auto">
            <a:xfrm>
              <a:off x="6858000" y="3823658"/>
              <a:ext cx="990600" cy="33601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+ 20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8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01" name="Text Box 45"/>
          <p:cNvSpPr txBox="1">
            <a:spLocks noChangeArrowheads="1"/>
          </p:cNvSpPr>
          <p:nvPr/>
        </p:nvSpPr>
        <p:spPr bwMode="auto">
          <a:xfrm>
            <a:off x="515938" y="4581128"/>
            <a:ext cx="1647825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>
                <a:latin typeface="Courier New" pitchFamily="-96" charset="0"/>
              </a:rPr>
              <a:t>double a[3];</a:t>
            </a:r>
          </a:p>
        </p:txBody>
      </p:sp>
      <p:grpSp>
        <p:nvGrpSpPr>
          <p:cNvPr id="97" name="Group 96"/>
          <p:cNvGrpSpPr>
            <a:grpSpLocks/>
          </p:cNvGrpSpPr>
          <p:nvPr/>
        </p:nvGrpSpPr>
        <p:grpSpPr bwMode="auto">
          <a:xfrm>
            <a:off x="2050442" y="4649391"/>
            <a:ext cx="6399213" cy="719553"/>
            <a:chOff x="2515700" y="4343402"/>
            <a:chExt cx="6399700" cy="719554"/>
          </a:xfrm>
        </p:grpSpPr>
        <p:grpSp>
          <p:nvGrpSpPr>
            <p:cNvPr id="56358" name="Group 47"/>
            <p:cNvGrpSpPr>
              <a:grpSpLocks/>
            </p:cNvGrpSpPr>
            <p:nvPr/>
          </p:nvGrpSpPr>
          <p:grpSpPr bwMode="auto">
            <a:xfrm>
              <a:off x="2748919" y="4343402"/>
              <a:ext cx="5613070" cy="228600"/>
              <a:chOff x="1008" y="2208"/>
              <a:chExt cx="3456" cy="144"/>
            </a:xfrm>
          </p:grpSpPr>
          <p:sp>
            <p:nvSpPr>
              <p:cNvPr id="301104" name="Rectangle 48"/>
              <p:cNvSpPr>
                <a:spLocks noChangeArrowheads="1"/>
              </p:cNvSpPr>
              <p:nvPr/>
            </p:nvSpPr>
            <p:spPr bwMode="auto">
              <a:xfrm>
                <a:off x="1008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5" name="Rectangle 49"/>
              <p:cNvSpPr>
                <a:spLocks noChangeArrowheads="1"/>
              </p:cNvSpPr>
              <p:nvPr/>
            </p:nvSpPr>
            <p:spPr bwMode="auto">
              <a:xfrm>
                <a:off x="2160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1106" name="Rectangle 50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56359" name="Line 52"/>
            <p:cNvSpPr>
              <a:spLocks noChangeShapeType="1"/>
            </p:cNvSpPr>
            <p:nvPr/>
          </p:nvSpPr>
          <p:spPr bwMode="auto">
            <a:xfrm flipV="1">
              <a:off x="8383100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0" name="Text Box 55"/>
            <p:cNvSpPr txBox="1">
              <a:spLocks noChangeArrowheads="1"/>
            </p:cNvSpPr>
            <p:nvPr/>
          </p:nvSpPr>
          <p:spPr bwMode="auto">
            <a:xfrm>
              <a:off x="7902498" y="4724402"/>
              <a:ext cx="1012902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 </a:t>
              </a:r>
              <a:r>
                <a:rPr lang="en-US" sz="1600" b="0" dirty="0">
                  <a:latin typeface="Calibri" pitchFamily="-96" charset="0"/>
                </a:rPr>
                <a:t>+ 24</a:t>
              </a:r>
              <a:endParaRPr lang="en-US" sz="1600" b="0" i="1" dirty="0">
                <a:latin typeface="Calibri" pitchFamily="-96" charset="0"/>
              </a:endParaRPr>
            </a:p>
          </p:txBody>
        </p:sp>
        <p:sp>
          <p:nvSpPr>
            <p:cNvPr id="56361" name="Text Box 56"/>
            <p:cNvSpPr txBox="1">
              <a:spLocks noChangeArrowheads="1"/>
            </p:cNvSpPr>
            <p:nvPr/>
          </p:nvSpPr>
          <p:spPr bwMode="auto">
            <a:xfrm>
              <a:off x="2515700" y="4710115"/>
              <a:ext cx="406431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56362" name="Line 57"/>
            <p:cNvSpPr>
              <a:spLocks noChangeShapeType="1"/>
            </p:cNvSpPr>
            <p:nvPr/>
          </p:nvSpPr>
          <p:spPr bwMode="auto">
            <a:xfrm flipV="1">
              <a:off x="2749578" y="4570322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3" name="Text Box 58"/>
            <p:cNvSpPr txBox="1">
              <a:spLocks noChangeArrowheads="1"/>
            </p:cNvSpPr>
            <p:nvPr/>
          </p:nvSpPr>
          <p:spPr bwMode="auto">
            <a:xfrm>
              <a:off x="4114434" y="4724402"/>
              <a:ext cx="101449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56364" name="Line 59"/>
            <p:cNvSpPr>
              <a:spLocks noChangeShapeType="1"/>
            </p:cNvSpPr>
            <p:nvPr/>
          </p:nvSpPr>
          <p:spPr bwMode="auto">
            <a:xfrm flipV="1">
              <a:off x="4620601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5" name="Text Box 60"/>
            <p:cNvSpPr txBox="1">
              <a:spLocks noChangeArrowheads="1"/>
            </p:cNvSpPr>
            <p:nvPr/>
          </p:nvSpPr>
          <p:spPr bwMode="auto">
            <a:xfrm>
              <a:off x="5997353" y="4724402"/>
              <a:ext cx="1012902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 </a:t>
              </a:r>
              <a:r>
                <a:rPr lang="en-US" sz="1600" b="0" dirty="0">
                  <a:latin typeface="Calibri" pitchFamily="-96" charset="0"/>
                </a:rPr>
                <a:t>+ 16</a:t>
              </a:r>
              <a:endParaRPr lang="en-US" sz="1600" b="0" i="1" dirty="0">
                <a:latin typeface="Calibri" pitchFamily="-96" charset="0"/>
              </a:endParaRPr>
            </a:p>
          </p:txBody>
        </p:sp>
        <p:sp>
          <p:nvSpPr>
            <p:cNvPr id="56366" name="Line 61"/>
            <p:cNvSpPr>
              <a:spLocks noChangeShapeType="1"/>
            </p:cNvSpPr>
            <p:nvPr/>
          </p:nvSpPr>
          <p:spPr bwMode="auto">
            <a:xfrm flipV="1">
              <a:off x="6491624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1118" name="Text Box 62"/>
          <p:cNvSpPr txBox="1">
            <a:spLocks noChangeArrowheads="1"/>
          </p:cNvSpPr>
          <p:nvPr/>
        </p:nvSpPr>
        <p:spPr bwMode="auto">
          <a:xfrm>
            <a:off x="638175" y="5580488"/>
            <a:ext cx="1525588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 dirty="0">
                <a:latin typeface="Courier New" pitchFamily="-96" charset="0"/>
              </a:rPr>
              <a:t>char *p[3];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1BC17AD-CF36-4C95-B82A-B09E743E3956}"/>
              </a:ext>
            </a:extLst>
          </p:cNvPr>
          <p:cNvGrpSpPr>
            <a:grpSpLocks/>
          </p:cNvGrpSpPr>
          <p:nvPr/>
        </p:nvGrpSpPr>
        <p:grpSpPr bwMode="auto">
          <a:xfrm>
            <a:off x="2050442" y="5700055"/>
            <a:ext cx="6399213" cy="719553"/>
            <a:chOff x="2515700" y="4343402"/>
            <a:chExt cx="6399700" cy="719554"/>
          </a:xfrm>
        </p:grpSpPr>
        <p:grpSp>
          <p:nvGrpSpPr>
            <p:cNvPr id="72" name="Group 47">
              <a:extLst>
                <a:ext uri="{FF2B5EF4-FFF2-40B4-BE49-F238E27FC236}">
                  <a16:creationId xmlns:a16="http://schemas.microsoft.com/office/drawing/2014/main" id="{CD01B975-8C78-4FA9-9D54-3049CCCED0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8919" y="4343402"/>
              <a:ext cx="5613070" cy="228600"/>
              <a:chOff x="1008" y="2208"/>
              <a:chExt cx="3456" cy="144"/>
            </a:xfrm>
          </p:grpSpPr>
          <p:sp>
            <p:nvSpPr>
              <p:cNvPr id="81" name="Rectangle 48">
                <a:extLst>
                  <a:ext uri="{FF2B5EF4-FFF2-40B4-BE49-F238E27FC236}">
                    <a16:creationId xmlns:a16="http://schemas.microsoft.com/office/drawing/2014/main" id="{A0A2C96A-111A-4347-86F4-E8A421934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49">
                <a:extLst>
                  <a:ext uri="{FF2B5EF4-FFF2-40B4-BE49-F238E27FC236}">
                    <a16:creationId xmlns:a16="http://schemas.microsoft.com/office/drawing/2014/main" id="{9FC50787-F473-47B6-B273-91FBE45D4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50">
                <a:extLst>
                  <a:ext uri="{FF2B5EF4-FFF2-40B4-BE49-F238E27FC236}">
                    <a16:creationId xmlns:a16="http://schemas.microsoft.com/office/drawing/2014/main" id="{B4CE26F5-9A4A-470B-8FE0-3026680AE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1152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 sz="1600" dirty="0">
                  <a:latin typeface="Calibri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3" name="Line 52">
              <a:extLst>
                <a:ext uri="{FF2B5EF4-FFF2-40B4-BE49-F238E27FC236}">
                  <a16:creationId xmlns:a16="http://schemas.microsoft.com/office/drawing/2014/main" id="{3240161B-796B-424C-8A7E-C42BF42286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83100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Text Box 55">
              <a:extLst>
                <a:ext uri="{FF2B5EF4-FFF2-40B4-BE49-F238E27FC236}">
                  <a16:creationId xmlns:a16="http://schemas.microsoft.com/office/drawing/2014/main" id="{D8D01180-7292-4A74-9AC6-693201432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2498" y="4724402"/>
              <a:ext cx="1012902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 </a:t>
              </a:r>
              <a:r>
                <a:rPr lang="en-US" sz="1600" b="0" dirty="0">
                  <a:latin typeface="Calibri" pitchFamily="-96" charset="0"/>
                </a:rPr>
                <a:t>+ 24</a:t>
              </a:r>
              <a:endParaRPr lang="en-US" sz="1600" b="0" i="1" dirty="0">
                <a:latin typeface="Calibri" pitchFamily="-96" charset="0"/>
              </a:endParaRPr>
            </a:p>
          </p:txBody>
        </p:sp>
        <p:sp>
          <p:nvSpPr>
            <p:cNvPr id="75" name="Text Box 56">
              <a:extLst>
                <a:ext uri="{FF2B5EF4-FFF2-40B4-BE49-F238E27FC236}">
                  <a16:creationId xmlns:a16="http://schemas.microsoft.com/office/drawing/2014/main" id="{84490849-EAAF-49F6-8106-5819845180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700" y="4710115"/>
              <a:ext cx="406431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</a:t>
              </a:r>
            </a:p>
          </p:txBody>
        </p:sp>
        <p:sp>
          <p:nvSpPr>
            <p:cNvPr id="76" name="Line 57">
              <a:extLst>
                <a:ext uri="{FF2B5EF4-FFF2-40B4-BE49-F238E27FC236}">
                  <a16:creationId xmlns:a16="http://schemas.microsoft.com/office/drawing/2014/main" id="{20D36262-82DD-4741-801E-A4DA61478F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9578" y="4570322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Text Box 58">
              <a:extLst>
                <a:ext uri="{FF2B5EF4-FFF2-40B4-BE49-F238E27FC236}">
                  <a16:creationId xmlns:a16="http://schemas.microsoft.com/office/drawing/2014/main" id="{5826B637-FE6D-441E-B45C-BAC1919841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4434" y="4724402"/>
              <a:ext cx="101449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>
                  <a:latin typeface="Calibri" pitchFamily="-96" charset="0"/>
                </a:rPr>
                <a:t>x </a:t>
              </a:r>
              <a:r>
                <a:rPr lang="en-US" sz="1600" b="0">
                  <a:latin typeface="Calibri" pitchFamily="-96" charset="0"/>
                </a:rPr>
                <a:t>+ 8</a:t>
              </a:r>
              <a:endParaRPr lang="en-US" sz="1600" b="0" i="1">
                <a:latin typeface="Calibri" pitchFamily="-96" charset="0"/>
              </a:endParaRPr>
            </a:p>
          </p:txBody>
        </p:sp>
        <p:sp>
          <p:nvSpPr>
            <p:cNvPr id="78" name="Line 59">
              <a:extLst>
                <a:ext uri="{FF2B5EF4-FFF2-40B4-BE49-F238E27FC236}">
                  <a16:creationId xmlns:a16="http://schemas.microsoft.com/office/drawing/2014/main" id="{9DD2B5A4-20A1-4F8A-AADA-8D05CE6376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20601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Text Box 60">
              <a:extLst>
                <a:ext uri="{FF2B5EF4-FFF2-40B4-BE49-F238E27FC236}">
                  <a16:creationId xmlns:a16="http://schemas.microsoft.com/office/drawing/2014/main" id="{A7B39848-B7DF-477B-97CE-CDA1E772A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7353" y="4724402"/>
              <a:ext cx="1012902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0" i="1" dirty="0">
                  <a:latin typeface="Calibri" pitchFamily="-96" charset="0"/>
                </a:rPr>
                <a:t>x </a:t>
              </a:r>
              <a:r>
                <a:rPr lang="en-US" sz="1600" b="0" dirty="0">
                  <a:latin typeface="Calibri" pitchFamily="-96" charset="0"/>
                </a:rPr>
                <a:t>+ 16</a:t>
              </a:r>
              <a:endParaRPr lang="en-US" sz="1600" b="0" i="1" dirty="0">
                <a:latin typeface="Calibri" pitchFamily="-96" charset="0"/>
              </a:endParaRPr>
            </a:p>
          </p:txBody>
        </p:sp>
        <p:sp>
          <p:nvSpPr>
            <p:cNvPr id="80" name="Line 61">
              <a:extLst>
                <a:ext uri="{FF2B5EF4-FFF2-40B4-BE49-F238E27FC236}">
                  <a16:creationId xmlns:a16="http://schemas.microsoft.com/office/drawing/2014/main" id="{67BC6669-370E-4A77-BF5D-CB403E8664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91624" y="458461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1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reeform 1"/>
          <p:cNvSpPr>
            <a:spLocks/>
          </p:cNvSpPr>
          <p:nvPr/>
        </p:nvSpPr>
        <p:spPr bwMode="auto">
          <a:xfrm>
            <a:off x="711200" y="3708400"/>
            <a:ext cx="7670800" cy="2032000"/>
          </a:xfrm>
          <a:custGeom>
            <a:avLst/>
            <a:gdLst/>
            <a:ahLst/>
            <a:cxnLst>
              <a:cxn ang="0">
                <a:pos x="7617" y="0"/>
              </a:cxn>
              <a:cxn ang="0">
                <a:pos x="0" y="21465"/>
              </a:cxn>
              <a:cxn ang="0">
                <a:pos x="21600" y="21600"/>
              </a:cxn>
              <a:cxn ang="0">
                <a:pos x="13017" y="0"/>
              </a:cxn>
              <a:cxn ang="0">
                <a:pos x="7617" y="0"/>
              </a:cxn>
              <a:cxn ang="0">
                <a:pos x="7617" y="0"/>
              </a:cxn>
            </a:cxnLst>
            <a:rect l="0" t="0" r="r" b="b"/>
            <a:pathLst>
              <a:path w="21600" h="21600">
                <a:moveTo>
                  <a:pt x="7617" y="0"/>
                </a:moveTo>
                <a:lnTo>
                  <a:pt x="0" y="21465"/>
                </a:lnTo>
                <a:lnTo>
                  <a:pt x="21600" y="21600"/>
                </a:lnTo>
                <a:lnTo>
                  <a:pt x="13017" y="0"/>
                </a:lnTo>
                <a:lnTo>
                  <a:pt x="7617" y="0"/>
                </a:lnTo>
                <a:close/>
                <a:moveTo>
                  <a:pt x="7617" y="0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Arrays of Structures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6063208" cy="977900"/>
          </a:xfrm>
          <a:ln/>
        </p:spPr>
        <p:txBody>
          <a:bodyPr/>
          <a:lstStyle/>
          <a:p>
            <a:r>
              <a:rPr lang="en-US" dirty="0"/>
              <a:t>No padding in between array elements</a:t>
            </a:r>
          </a:p>
          <a:p>
            <a:r>
              <a:rPr lang="en-US" dirty="0"/>
              <a:t>Overall structure length multiple of K</a:t>
            </a:r>
          </a:p>
          <a:p>
            <a:r>
              <a:rPr lang="en-US" dirty="0"/>
              <a:t>Satisfy alignment requirement </a:t>
            </a:r>
            <a:br>
              <a:rPr lang="en-US" dirty="0"/>
            </a:br>
            <a:r>
              <a:rPr lang="en-US" dirty="0"/>
              <a:t>for every element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6642100" y="1213553"/>
            <a:ext cx="2222500" cy="1529647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S2 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double v;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[2];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graphicFrame>
        <p:nvGraphicFramePr>
          <p:cNvPr id="28679" name="Group 7"/>
          <p:cNvGraphicFramePr>
            <a:graphicFrameLocks noGrp="1"/>
          </p:cNvGraphicFramePr>
          <p:nvPr/>
        </p:nvGraphicFramePr>
        <p:xfrm>
          <a:off x="381000" y="5715000"/>
          <a:ext cx="8335963" cy="76200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c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B2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7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a+32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791" name="Group 119"/>
          <p:cNvGraphicFramePr>
            <a:graphicFrameLocks noGrp="1"/>
          </p:cNvGraphicFramePr>
          <p:nvPr/>
        </p:nvGraphicFramePr>
        <p:xfrm>
          <a:off x="1181100" y="3314700"/>
          <a:ext cx="8240168" cy="76200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805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a[1]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a[2]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a+24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a+48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" pitchFamily="49" charset="0"/>
                          <a:cs typeface="Courier New Bold" charset="0"/>
                          <a:sym typeface="Courier New Bold" charset="0"/>
                        </a:rPr>
                        <a:t>a+72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" pitchFamily="49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7900" y="50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464855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reeform 1"/>
          <p:cNvSpPr>
            <a:spLocks/>
          </p:cNvSpPr>
          <p:nvPr/>
        </p:nvSpPr>
        <p:spPr bwMode="auto">
          <a:xfrm>
            <a:off x="3111500" y="3860800"/>
            <a:ext cx="4445000" cy="812800"/>
          </a:xfrm>
          <a:custGeom>
            <a:avLst/>
            <a:gdLst/>
            <a:ahLst/>
            <a:cxnLst>
              <a:cxn ang="0">
                <a:pos x="6171" y="338"/>
              </a:cxn>
              <a:cxn ang="0">
                <a:pos x="0" y="21600"/>
              </a:cxn>
              <a:cxn ang="0">
                <a:pos x="21600" y="21600"/>
              </a:cxn>
              <a:cxn ang="0">
                <a:pos x="15552" y="0"/>
              </a:cxn>
              <a:cxn ang="0">
                <a:pos x="6171" y="338"/>
              </a:cxn>
              <a:cxn ang="0">
                <a:pos x="6171" y="338"/>
              </a:cxn>
            </a:cxnLst>
            <a:rect l="0" t="0" r="r" b="b"/>
            <a:pathLst>
              <a:path w="21600" h="21600">
                <a:moveTo>
                  <a:pt x="6171" y="338"/>
                </a:moveTo>
                <a:lnTo>
                  <a:pt x="0" y="21600"/>
                </a:lnTo>
                <a:lnTo>
                  <a:pt x="21600" y="21600"/>
                </a:lnTo>
                <a:lnTo>
                  <a:pt x="15552" y="0"/>
                </a:lnTo>
                <a:lnTo>
                  <a:pt x="6171" y="338"/>
                </a:lnTo>
                <a:close/>
                <a:moveTo>
                  <a:pt x="6171" y="338"/>
                </a:moveTo>
              </a:path>
            </a:pathLst>
          </a:custGeom>
          <a:solidFill>
            <a:srgbClr val="E6E6E6"/>
          </a:solidFill>
          <a:ln w="381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/>
              <a:t>Accessing Array Elements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97000"/>
            <a:ext cx="8382000" cy="2070100"/>
          </a:xfrm>
          <a:ln/>
        </p:spPr>
        <p:txBody>
          <a:bodyPr/>
          <a:lstStyle/>
          <a:p>
            <a:r>
              <a:rPr lang="en-US" dirty="0"/>
              <a:t>Compute array offset 12*</a:t>
            </a:r>
            <a:r>
              <a:rPr lang="en-US" dirty="0" err="1"/>
              <a:t>idx</a:t>
            </a:r>
            <a:endParaRPr lang="en-US" dirty="0"/>
          </a:p>
          <a:p>
            <a:pPr marL="552450" lvl="1"/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sizeof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(S3)</a:t>
            </a:r>
            <a:r>
              <a:rPr lang="en-US" dirty="0"/>
              <a:t>, including alignment spacers</a:t>
            </a:r>
          </a:p>
          <a:p>
            <a:r>
              <a:rPr lang="en-US" dirty="0"/>
              <a:t>Element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j</a:t>
            </a:r>
            <a:r>
              <a:rPr lang="en-US" dirty="0"/>
              <a:t> is at offset 8 within structure</a:t>
            </a:r>
          </a:p>
          <a:p>
            <a:r>
              <a:rPr lang="en-US" dirty="0"/>
              <a:t>Assembler gives offset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a+8</a:t>
            </a:r>
            <a:endParaRPr lang="en-US" dirty="0"/>
          </a:p>
          <a:p>
            <a:pPr marL="552450" lvl="1"/>
            <a:r>
              <a:rPr lang="en-US" dirty="0"/>
              <a:t>Resolved during linking</a:t>
            </a:r>
          </a:p>
        </p:txBody>
      </p:sp>
      <p:sp>
        <p:nvSpPr>
          <p:cNvPr id="29702" name="Rectangle 6"/>
          <p:cNvSpPr>
            <a:spLocks/>
          </p:cNvSpPr>
          <p:nvPr/>
        </p:nvSpPr>
        <p:spPr bwMode="auto">
          <a:xfrm>
            <a:off x="6396038" y="609600"/>
            <a:ext cx="2222500" cy="15240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 S3 {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i;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float v;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short j;</a:t>
            </a:r>
            <a:endParaRPr lang="en-US" sz="1800" b="1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a[10];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457200" y="5410200"/>
            <a:ext cx="3289300" cy="11176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short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get_j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(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idx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)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{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return a[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idx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].j;</a:t>
            </a:r>
            <a:endParaRPr lang="en-US" sz="24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</a:t>
            </a:r>
          </a:p>
        </p:txBody>
      </p:sp>
      <p:sp>
        <p:nvSpPr>
          <p:cNvPr id="29704" name="Rectangle 8"/>
          <p:cNvSpPr>
            <a:spLocks/>
          </p:cNvSpPr>
          <p:nvPr/>
        </p:nvSpPr>
        <p:spPr bwMode="auto">
          <a:xfrm>
            <a:off x="3886200" y="5537200"/>
            <a:ext cx="4660900" cy="863600"/>
          </a:xfrm>
          <a:prstGeom prst="rect">
            <a:avLst/>
          </a:prstGeom>
          <a:solidFill>
            <a:srgbClr val="9CE0FF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# %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rdi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leaq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(%rdi,%rdi,2),%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rax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# 3*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idx</a:t>
            </a:r>
            <a:endParaRPr lang="en-US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>
              <a:tabLst>
                <a:tab pos="114300" algn="l"/>
                <a:tab pos="114300" algn="l"/>
                <a:tab pos="114300" algn="l"/>
              </a:tabLst>
            </a:pP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movzwl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 a+8(,%rax,4),%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ea typeface="Monaco" charset="0"/>
                <a:cs typeface="Courier New" pitchFamily="49" charset="0"/>
                <a:sym typeface="Courier New Bold" charset="0"/>
              </a:rPr>
              <a:t>eax</a:t>
            </a:r>
            <a:endParaRPr lang="en-US" sz="1800" dirty="0">
              <a:solidFill>
                <a:schemeClr val="tx1"/>
              </a:solidFill>
              <a:latin typeface="Courier New" pitchFamily="49" charset="0"/>
              <a:ea typeface="Monaco" charset="0"/>
              <a:cs typeface="Courier New" pitchFamily="49" charset="0"/>
              <a:sym typeface="Courier New Bold" charset="0"/>
            </a:endParaRPr>
          </a:p>
        </p:txBody>
      </p:sp>
      <p:graphicFrame>
        <p:nvGraphicFramePr>
          <p:cNvPr id="29705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54956"/>
              </p:ext>
            </p:extLst>
          </p:nvPr>
        </p:nvGraphicFramePr>
        <p:xfrm>
          <a:off x="241300" y="3479800"/>
          <a:ext cx="8329613" cy="76200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97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7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206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a[0]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•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a[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]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 •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 Bold" charset="0"/>
                          <a:cs typeface="Courier New Bold" charset="0"/>
                          <a:sym typeface="Courier New Bold" charset="0"/>
                        </a:rPr>
                        <a:t> •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a+0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798" name="Group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889802"/>
              </p:ext>
            </p:extLst>
          </p:nvPr>
        </p:nvGraphicFramePr>
        <p:xfrm>
          <a:off x="1370013" y="4648200"/>
          <a:ext cx="6429375" cy="596900"/>
        </p:xfrm>
        <a:graphic>
          <a:graphicData uri="http://schemas.openxmlformats.org/drawingml/2006/table">
            <a:tbl>
              <a:tblPr/>
              <a:tblGrid>
                <a:gridCol w="24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13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13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13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13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476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j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F1C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 Italic" charset="0"/>
                          <a:ea typeface="Calibri Bold Italic" charset="0"/>
                          <a:cs typeface="Calibri Bold Italic" charset="0"/>
                          <a:sym typeface="Calibri Bold Italic" charset="0"/>
                        </a:rPr>
                        <a:t>2 bytes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4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idx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ヒラギノ角ゴ ProN W6" charset="0"/>
                        <a:cs typeface="Courier New" pitchFamily="49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  <a:sym typeface="Courier New Bold" charset="0"/>
                        </a:rPr>
                        <a:t>a+12*idx+8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00"/>
                        </a:buClr>
                        <a:buSzPct val="60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 Bold" charset="0"/>
                        <a:ea typeface="ヒラギノ角ゴ ProN W6" charset="0"/>
                        <a:cs typeface="ヒラギノ角ゴ ProN W6" charset="0"/>
                        <a:sym typeface="Courier New Bold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8329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119063" indent="-119063"/>
            <a:r>
              <a:rPr lang="en-US" dirty="0"/>
              <a:t>Saving Space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6875" y="1362075"/>
            <a:ext cx="8495605" cy="4972050"/>
          </a:xfrm>
          <a:ln/>
        </p:spPr>
        <p:txBody>
          <a:bodyPr/>
          <a:lstStyle/>
          <a:p>
            <a:r>
              <a:rPr lang="en-US" dirty="0"/>
              <a:t>Put large data types first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(largest alignment requirement K=4)</a:t>
            </a:r>
          </a:p>
        </p:txBody>
      </p:sp>
      <p:sp>
        <p:nvSpPr>
          <p:cNvPr id="27653" name="Rectangle 5"/>
          <p:cNvSpPr>
            <a:spLocks/>
          </p:cNvSpPr>
          <p:nvPr/>
        </p:nvSpPr>
        <p:spPr bwMode="auto">
          <a:xfrm>
            <a:off x="1549400" y="2019300"/>
            <a:ext cx="2222500" cy="1562100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S4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5353050" y="2017712"/>
            <a:ext cx="2224088" cy="1563688"/>
          </a:xfrm>
          <a:prstGeom prst="rect">
            <a:avLst/>
          </a:prstGeom>
          <a:solidFill>
            <a:srgbClr val="FFFEB2"/>
          </a:solidFill>
          <a:ln w="127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38100" tIns="38100" rIns="38100" bIns="38100"/>
          <a:lstStyle/>
          <a:p>
            <a:pPr algn="l"/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struct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S5 {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int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  char c;</a:t>
            </a:r>
          </a:p>
          <a:p>
            <a:pPr algn="l"/>
            <a:r>
              <a:rPr lang="en-US" sz="1800" b="1" dirty="0">
                <a:latin typeface="Courier New" pitchFamily="49" charset="0"/>
                <a:ea typeface="Lucida Grande" charset="0"/>
                <a:cs typeface="Courier New" pitchFamily="49" charset="0"/>
                <a:sym typeface="Courier New Bold" charset="0"/>
              </a:rPr>
              <a:t>  char d;</a:t>
            </a:r>
            <a:endParaRPr lang="en-US" sz="1800" b="1" dirty="0">
              <a:solidFill>
                <a:schemeClr val="tx1"/>
              </a:solidFill>
              <a:latin typeface="Courier New" pitchFamily="49" charset="0"/>
              <a:ea typeface="Lucida Grande" charset="0"/>
              <a:cs typeface="Courier New" pitchFamily="49" charset="0"/>
              <a:sym typeface="Arial Narrow" charset="0"/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} *p;</a:t>
            </a:r>
          </a:p>
        </p:txBody>
      </p:sp>
      <p:sp>
        <p:nvSpPr>
          <p:cNvPr id="27655" name="AutoShape 7"/>
          <p:cNvSpPr>
            <a:spLocks/>
          </p:cNvSpPr>
          <p:nvPr/>
        </p:nvSpPr>
        <p:spPr bwMode="auto">
          <a:xfrm>
            <a:off x="4140200" y="2298700"/>
            <a:ext cx="914400" cy="68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821D10"/>
          </a:solidFill>
          <a:ln w="25400" cap="flat">
            <a:noFill/>
            <a:round/>
            <a:headEnd type="none" w="med" len="med"/>
            <a:tailEnd type="triangle" w="med" len="med"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633413" y="378904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1903413" y="378904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15" name="Rectangle 11"/>
          <p:cNvSpPr>
            <a:spLocks/>
          </p:cNvSpPr>
          <p:nvPr/>
        </p:nvSpPr>
        <p:spPr bwMode="auto">
          <a:xfrm>
            <a:off x="950913" y="378904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3149600" y="378904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</a:p>
        </p:txBody>
      </p:sp>
      <p:sp>
        <p:nvSpPr>
          <p:cNvPr id="17" name="Rectangle 11"/>
          <p:cNvSpPr>
            <a:spLocks/>
          </p:cNvSpPr>
          <p:nvPr/>
        </p:nvSpPr>
        <p:spPr bwMode="auto">
          <a:xfrm>
            <a:off x="3467100" y="3789040"/>
            <a:ext cx="952500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3 bytes</a:t>
            </a: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18923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c</a:t>
            </a:r>
          </a:p>
        </p:txBody>
      </p:sp>
      <p:sp>
        <p:nvSpPr>
          <p:cNvPr id="19" name="Rectangle 8"/>
          <p:cNvSpPr>
            <a:spLocks/>
          </p:cNvSpPr>
          <p:nvPr/>
        </p:nvSpPr>
        <p:spPr bwMode="auto">
          <a:xfrm>
            <a:off x="635000" y="5257800"/>
            <a:ext cx="1270000" cy="381000"/>
          </a:xfrm>
          <a:prstGeom prst="rect">
            <a:avLst/>
          </a:prstGeom>
          <a:solidFill>
            <a:srgbClr val="D5F1C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i</a:t>
            </a:r>
            <a:endParaRPr lang="en-US" sz="2000" dirty="0">
              <a:solidFill>
                <a:schemeClr val="tx1"/>
              </a:solidFill>
              <a:latin typeface="Courier New" pitchFamily="49" charset="0"/>
              <a:cs typeface="Courier New" pitchFamily="49" charset="0"/>
              <a:sym typeface="Courier New Bold" charset="0"/>
            </a:endParaRPr>
          </a:p>
        </p:txBody>
      </p:sp>
      <p:sp>
        <p:nvSpPr>
          <p:cNvPr id="21" name="Rectangle 7"/>
          <p:cNvSpPr>
            <a:spLocks/>
          </p:cNvSpPr>
          <p:nvPr/>
        </p:nvSpPr>
        <p:spPr bwMode="auto">
          <a:xfrm>
            <a:off x="2159000" y="5257800"/>
            <a:ext cx="317500" cy="381000"/>
          </a:xfrm>
          <a:prstGeom prst="rect">
            <a:avLst/>
          </a:prstGeom>
          <a:solidFill>
            <a:srgbClr val="F6F5BD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sym typeface="Courier New Bold" charset="0"/>
              </a:rPr>
              <a:t>d</a:t>
            </a:r>
          </a:p>
        </p:txBody>
      </p:sp>
      <p:sp>
        <p:nvSpPr>
          <p:cNvPr id="22" name="Rectangle 11"/>
          <p:cNvSpPr>
            <a:spLocks/>
          </p:cNvSpPr>
          <p:nvPr/>
        </p:nvSpPr>
        <p:spPr bwMode="auto">
          <a:xfrm>
            <a:off x="2476500" y="5257800"/>
            <a:ext cx="696913" cy="381000"/>
          </a:xfrm>
          <a:prstGeom prst="rect">
            <a:avLst/>
          </a:prstGeom>
          <a:solidFill>
            <a:srgbClr val="B2B2B2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ctr"/>
            <a:r>
              <a:rPr lang="en-US" sz="1400" dirty="0">
                <a:solidFill>
                  <a:srgbClr val="FFFFFF"/>
                </a:solidFill>
                <a:latin typeface="Calibri Bold Italic" charset="0"/>
                <a:ea typeface="Calibri Bold Italic" charset="0"/>
                <a:cs typeface="Calibri Bold Italic" charset="0"/>
                <a:sym typeface="Calibri Bold Italic" charset="0"/>
              </a:rPr>
              <a:t>2 bytes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903FDB-DB90-45AD-B76E-0870D5396EDC}"/>
              </a:ext>
            </a:extLst>
          </p:cNvPr>
          <p:cNvSpPr txBox="1"/>
          <p:nvPr/>
        </p:nvSpPr>
        <p:spPr>
          <a:xfrm>
            <a:off x="4455285" y="3826226"/>
            <a:ext cx="9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12 bytes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669F17-5823-4381-A996-BAA2938FECBB}"/>
              </a:ext>
            </a:extLst>
          </p:cNvPr>
          <p:cNvSpPr txBox="1"/>
          <p:nvPr/>
        </p:nvSpPr>
        <p:spPr>
          <a:xfrm>
            <a:off x="3236473" y="5257800"/>
            <a:ext cx="87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8 bytes</a:t>
            </a:r>
          </a:p>
        </p:txBody>
      </p:sp>
    </p:spTree>
    <p:extLst>
      <p:ext uri="{BB962C8B-B14F-4D97-AF65-F5344CB8AC3E}">
        <p14:creationId xmlns:p14="http://schemas.microsoft.com/office/powerpoint/2010/main" val="2314109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2" grpId="0" animBg="1"/>
      <p:bldP spid="2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51236-FB3B-4BC0-8274-1747B8BB1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8EBCD-36BA-453B-9153-F62814238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https://canvas.cmu.edu/courses/40739/quizzes/123403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7417507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Today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Alignment</a:t>
            </a:r>
          </a:p>
        </p:txBody>
      </p:sp>
    </p:spTree>
    <p:extLst>
      <p:ext uri="{BB962C8B-B14F-4D97-AF65-F5344CB8AC3E}">
        <p14:creationId xmlns:p14="http://schemas.microsoft.com/office/powerpoint/2010/main" val="38805853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  <a:p>
            <a:pPr lvl="1"/>
            <a:r>
              <a:rPr lang="en-US" dirty="0"/>
              <a:t>x87 FP</a:t>
            </a:r>
          </a:p>
          <a:p>
            <a:pPr lvl="2"/>
            <a:r>
              <a:rPr lang="en-US" dirty="0"/>
              <a:t>Legacy, very ugly</a:t>
            </a:r>
          </a:p>
          <a:p>
            <a:pPr lvl="1"/>
            <a:r>
              <a:rPr lang="en-US" dirty="0"/>
              <a:t>SSE FP</a:t>
            </a:r>
          </a:p>
          <a:p>
            <a:pPr lvl="2"/>
            <a:r>
              <a:rPr lang="en-US" dirty="0"/>
              <a:t>Supported by Shark machines</a:t>
            </a:r>
          </a:p>
          <a:p>
            <a:pPr lvl="2"/>
            <a:r>
              <a:rPr lang="en-US" dirty="0"/>
              <a:t>Special case use of vector instructions</a:t>
            </a:r>
          </a:p>
          <a:p>
            <a:pPr lvl="1"/>
            <a:r>
              <a:rPr lang="en-US" dirty="0"/>
              <a:t>AVX FP</a:t>
            </a:r>
          </a:p>
          <a:p>
            <a:pPr lvl="2"/>
            <a:r>
              <a:rPr lang="en-US" dirty="0"/>
              <a:t>Newest version</a:t>
            </a:r>
          </a:p>
          <a:p>
            <a:pPr lvl="2"/>
            <a:r>
              <a:rPr lang="en-US" dirty="0"/>
              <a:t>Similar to SSE (but registers are 32 bytes instead of 16)</a:t>
            </a:r>
          </a:p>
          <a:p>
            <a:pPr lvl="2"/>
            <a:r>
              <a:rPr lang="en-US" dirty="0"/>
              <a:t>Documented in book</a:t>
            </a:r>
          </a:p>
        </p:txBody>
      </p:sp>
    </p:spTree>
    <p:extLst>
      <p:ext uri="{BB962C8B-B14F-4D97-AF65-F5344CB8AC3E}">
        <p14:creationId xmlns:p14="http://schemas.microsoft.com/office/powerpoint/2010/main" val="415343065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3428" y="44624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Programming with SSE4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692398"/>
            <a:ext cx="8307387" cy="5378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ea typeface="+mn-ea"/>
              </a:rPr>
              <a:t>XMM Registers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16 total, each 16 bytes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16 single-byte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8 16-bit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4 32-bit integers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4 single-precision floats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2 double-precision floats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1 single-precision float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1 double-precision float</a:t>
            </a:r>
          </a:p>
        </p:txBody>
      </p:sp>
      <p:grpSp>
        <p:nvGrpSpPr>
          <p:cNvPr id="39940" name="Group 20"/>
          <p:cNvGrpSpPr>
            <a:grpSpLocks/>
          </p:cNvGrpSpPr>
          <p:nvPr/>
        </p:nvGrpSpPr>
        <p:grpSpPr bwMode="auto">
          <a:xfrm>
            <a:off x="609600" y="1911598"/>
            <a:ext cx="7315200" cy="304800"/>
            <a:chOff x="768" y="864"/>
            <a:chExt cx="4608" cy="192"/>
          </a:xfrm>
        </p:grpSpPr>
        <p:sp>
          <p:nvSpPr>
            <p:cNvPr id="40063" name="Rectangle 4"/>
            <p:cNvSpPr>
              <a:spLocks noChangeArrowheads="1"/>
            </p:cNvSpPr>
            <p:nvPr/>
          </p:nvSpPr>
          <p:spPr bwMode="auto">
            <a:xfrm>
              <a:off x="76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4" name="Rectangle 5"/>
            <p:cNvSpPr>
              <a:spLocks noChangeArrowheads="1"/>
            </p:cNvSpPr>
            <p:nvPr/>
          </p:nvSpPr>
          <p:spPr bwMode="auto">
            <a:xfrm>
              <a:off x="105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5" name="Rectangle 6"/>
            <p:cNvSpPr>
              <a:spLocks noChangeArrowheads="1"/>
            </p:cNvSpPr>
            <p:nvPr/>
          </p:nvSpPr>
          <p:spPr bwMode="auto">
            <a:xfrm>
              <a:off x="134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6" name="Rectangle 7"/>
            <p:cNvSpPr>
              <a:spLocks noChangeArrowheads="1"/>
            </p:cNvSpPr>
            <p:nvPr/>
          </p:nvSpPr>
          <p:spPr bwMode="auto">
            <a:xfrm>
              <a:off x="163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7" name="Rectangle 8"/>
            <p:cNvSpPr>
              <a:spLocks noChangeArrowheads="1"/>
            </p:cNvSpPr>
            <p:nvPr/>
          </p:nvSpPr>
          <p:spPr bwMode="auto">
            <a:xfrm>
              <a:off x="192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8" name="Rectangle 9"/>
            <p:cNvSpPr>
              <a:spLocks noChangeArrowheads="1"/>
            </p:cNvSpPr>
            <p:nvPr/>
          </p:nvSpPr>
          <p:spPr bwMode="auto">
            <a:xfrm>
              <a:off x="220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69" name="Rectangle 10"/>
            <p:cNvSpPr>
              <a:spLocks noChangeArrowheads="1"/>
            </p:cNvSpPr>
            <p:nvPr/>
          </p:nvSpPr>
          <p:spPr bwMode="auto">
            <a:xfrm>
              <a:off x="249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0" name="Rectangle 11"/>
            <p:cNvSpPr>
              <a:spLocks noChangeArrowheads="1"/>
            </p:cNvSpPr>
            <p:nvPr/>
          </p:nvSpPr>
          <p:spPr bwMode="auto">
            <a:xfrm>
              <a:off x="278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1" name="Rectangle 12"/>
            <p:cNvSpPr>
              <a:spLocks noChangeArrowheads="1"/>
            </p:cNvSpPr>
            <p:nvPr/>
          </p:nvSpPr>
          <p:spPr bwMode="auto">
            <a:xfrm>
              <a:off x="307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2" name="Rectangle 13"/>
            <p:cNvSpPr>
              <a:spLocks noChangeArrowheads="1"/>
            </p:cNvSpPr>
            <p:nvPr/>
          </p:nvSpPr>
          <p:spPr bwMode="auto">
            <a:xfrm>
              <a:off x="336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3" name="Rectangle 14"/>
            <p:cNvSpPr>
              <a:spLocks noChangeArrowheads="1"/>
            </p:cNvSpPr>
            <p:nvPr/>
          </p:nvSpPr>
          <p:spPr bwMode="auto">
            <a:xfrm>
              <a:off x="364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4" name="Rectangle 15"/>
            <p:cNvSpPr>
              <a:spLocks noChangeArrowheads="1"/>
            </p:cNvSpPr>
            <p:nvPr/>
          </p:nvSpPr>
          <p:spPr bwMode="auto">
            <a:xfrm>
              <a:off x="3936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5" name="Rectangle 16"/>
            <p:cNvSpPr>
              <a:spLocks noChangeArrowheads="1"/>
            </p:cNvSpPr>
            <p:nvPr/>
          </p:nvSpPr>
          <p:spPr bwMode="auto">
            <a:xfrm>
              <a:off x="4224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6" name="Rectangle 17"/>
            <p:cNvSpPr>
              <a:spLocks noChangeArrowheads="1"/>
            </p:cNvSpPr>
            <p:nvPr/>
          </p:nvSpPr>
          <p:spPr bwMode="auto">
            <a:xfrm>
              <a:off x="4512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7" name="Rectangle 18"/>
            <p:cNvSpPr>
              <a:spLocks noChangeArrowheads="1"/>
            </p:cNvSpPr>
            <p:nvPr/>
          </p:nvSpPr>
          <p:spPr bwMode="auto">
            <a:xfrm>
              <a:off x="4800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40078" name="Rectangle 19"/>
            <p:cNvSpPr>
              <a:spLocks noChangeArrowheads="1"/>
            </p:cNvSpPr>
            <p:nvPr/>
          </p:nvSpPr>
          <p:spPr bwMode="auto">
            <a:xfrm>
              <a:off x="5088" y="864"/>
              <a:ext cx="288" cy="192"/>
            </a:xfrm>
            <a:prstGeom prst="rect">
              <a:avLst/>
            </a:prstGeom>
            <a:solidFill>
              <a:srgbClr val="FFCCCC"/>
            </a:solidFill>
            <a:ln w="28575">
              <a:solidFill>
                <a:schemeClr val="tx2"/>
              </a:solidFill>
              <a:miter lim="800000"/>
              <a:headEnd/>
              <a:tailEnd type="none" w="sm" len="sm"/>
            </a:ln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09600" y="2620144"/>
            <a:ext cx="7315200" cy="304800"/>
            <a:chOff x="609600" y="2546350"/>
            <a:chExt cx="7315200" cy="304800"/>
          </a:xfrm>
        </p:grpSpPr>
        <p:grpSp>
          <p:nvGrpSpPr>
            <p:cNvPr id="39941" name="Group 21"/>
            <p:cNvGrpSpPr>
              <a:grpSpLocks/>
            </p:cNvGrpSpPr>
            <p:nvPr/>
          </p:nvGrpSpPr>
          <p:grpSpPr bwMode="auto">
            <a:xfrm>
              <a:off x="609600" y="2546350"/>
              <a:ext cx="7315200" cy="304800"/>
              <a:chOff x="768" y="864"/>
              <a:chExt cx="4608" cy="192"/>
            </a:xfrm>
          </p:grpSpPr>
          <p:sp>
            <p:nvSpPr>
              <p:cNvPr id="40047" name="Rectangle 22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8" name="Rectangle 23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9" name="Rectangle 24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0" name="Rectangle 25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1" name="Rectangle 26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2" name="Rectangle 27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3" name="Rectangle 28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4" name="Rectangle 29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5" name="Rectangle 30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6" name="Rectangle 31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7" name="Rectangle 32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8" name="Rectangle 33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59" name="Rectangle 34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0" name="Rectangle 35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1" name="Rectangle 36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62" name="Rectangle 37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45" name="Rectangle 89"/>
            <p:cNvSpPr>
              <a:spLocks noChangeArrowheads="1"/>
            </p:cNvSpPr>
            <p:nvPr/>
          </p:nvSpPr>
          <p:spPr bwMode="auto">
            <a:xfrm>
              <a:off x="6096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6" name="Rectangle 90"/>
            <p:cNvSpPr>
              <a:spLocks noChangeArrowheads="1"/>
            </p:cNvSpPr>
            <p:nvPr/>
          </p:nvSpPr>
          <p:spPr bwMode="auto">
            <a:xfrm>
              <a:off x="15240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7" name="Rectangle 91"/>
            <p:cNvSpPr>
              <a:spLocks noChangeArrowheads="1"/>
            </p:cNvSpPr>
            <p:nvPr/>
          </p:nvSpPr>
          <p:spPr bwMode="auto">
            <a:xfrm>
              <a:off x="24384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8" name="Rectangle 92"/>
            <p:cNvSpPr>
              <a:spLocks noChangeArrowheads="1"/>
            </p:cNvSpPr>
            <p:nvPr/>
          </p:nvSpPr>
          <p:spPr bwMode="auto">
            <a:xfrm>
              <a:off x="33528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49" name="Rectangle 93"/>
            <p:cNvSpPr>
              <a:spLocks noChangeArrowheads="1"/>
            </p:cNvSpPr>
            <p:nvPr/>
          </p:nvSpPr>
          <p:spPr bwMode="auto">
            <a:xfrm>
              <a:off x="42672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0" name="Rectangle 94"/>
            <p:cNvSpPr>
              <a:spLocks noChangeArrowheads="1"/>
            </p:cNvSpPr>
            <p:nvPr/>
          </p:nvSpPr>
          <p:spPr bwMode="auto">
            <a:xfrm>
              <a:off x="51816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1" name="Rectangle 95"/>
            <p:cNvSpPr>
              <a:spLocks noChangeArrowheads="1"/>
            </p:cNvSpPr>
            <p:nvPr/>
          </p:nvSpPr>
          <p:spPr bwMode="auto">
            <a:xfrm>
              <a:off x="60960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2" name="Rectangle 96"/>
            <p:cNvSpPr>
              <a:spLocks noChangeArrowheads="1"/>
            </p:cNvSpPr>
            <p:nvPr/>
          </p:nvSpPr>
          <p:spPr bwMode="auto">
            <a:xfrm>
              <a:off x="7010400" y="2546350"/>
              <a:ext cx="9144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9600" y="3340224"/>
            <a:ext cx="7315200" cy="304800"/>
            <a:chOff x="609600" y="3308350"/>
            <a:chExt cx="7315200" cy="304800"/>
          </a:xfrm>
        </p:grpSpPr>
        <p:grpSp>
          <p:nvGrpSpPr>
            <p:cNvPr id="39942" name="Group 38"/>
            <p:cNvGrpSpPr>
              <a:grpSpLocks/>
            </p:cNvGrpSpPr>
            <p:nvPr/>
          </p:nvGrpSpPr>
          <p:grpSpPr bwMode="auto">
            <a:xfrm>
              <a:off x="609600" y="3308350"/>
              <a:ext cx="7315200" cy="304800"/>
              <a:chOff x="768" y="864"/>
              <a:chExt cx="4608" cy="192"/>
            </a:xfrm>
          </p:grpSpPr>
          <p:sp>
            <p:nvSpPr>
              <p:cNvPr id="40031" name="Rectangle 39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2" name="Rectangle 40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3" name="Rectangle 41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4" name="Rectangle 42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5" name="Rectangle 43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6" name="Rectangle 44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7" name="Rectangle 45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8" name="Rectangle 46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9" name="Rectangle 47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0" name="Rectangle 48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1" name="Rectangle 49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2" name="Rectangle 50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3" name="Rectangle 51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4" name="Rectangle 52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5" name="Rectangle 53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46" name="Rectangle 54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FFCCCC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53" name="Rectangle 97"/>
            <p:cNvSpPr>
              <a:spLocks noChangeArrowheads="1"/>
            </p:cNvSpPr>
            <p:nvPr/>
          </p:nvSpPr>
          <p:spPr bwMode="auto">
            <a:xfrm>
              <a:off x="6096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4" name="Rectangle 98"/>
            <p:cNvSpPr>
              <a:spLocks noChangeArrowheads="1"/>
            </p:cNvSpPr>
            <p:nvPr/>
          </p:nvSpPr>
          <p:spPr bwMode="auto">
            <a:xfrm>
              <a:off x="24384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5" name="Rectangle 99"/>
            <p:cNvSpPr>
              <a:spLocks noChangeArrowheads="1"/>
            </p:cNvSpPr>
            <p:nvPr/>
          </p:nvSpPr>
          <p:spPr bwMode="auto">
            <a:xfrm>
              <a:off x="42672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6" name="Rectangle 100"/>
            <p:cNvSpPr>
              <a:spLocks noChangeArrowheads="1"/>
            </p:cNvSpPr>
            <p:nvPr/>
          </p:nvSpPr>
          <p:spPr bwMode="auto">
            <a:xfrm>
              <a:off x="6096000" y="3308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9600" y="4043536"/>
            <a:ext cx="7315200" cy="304800"/>
            <a:chOff x="609600" y="4070350"/>
            <a:chExt cx="7315200" cy="304800"/>
          </a:xfrm>
        </p:grpSpPr>
        <p:grpSp>
          <p:nvGrpSpPr>
            <p:cNvPr id="39943" name="Group 55"/>
            <p:cNvGrpSpPr>
              <a:grpSpLocks/>
            </p:cNvGrpSpPr>
            <p:nvPr/>
          </p:nvGrpSpPr>
          <p:grpSpPr bwMode="auto">
            <a:xfrm>
              <a:off x="609600" y="4070350"/>
              <a:ext cx="7315200" cy="304800"/>
              <a:chOff x="768" y="864"/>
              <a:chExt cx="4608" cy="192"/>
            </a:xfrm>
          </p:grpSpPr>
          <p:sp>
            <p:nvSpPr>
              <p:cNvPr id="40015" name="Rectangle 56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6" name="Rectangle 57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7" name="Rectangle 58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8" name="Rectangle 59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9" name="Rectangle 60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0" name="Rectangle 61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1" name="Rectangle 62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2" name="Rectangle 63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3" name="Rectangle 64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4" name="Rectangle 65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5" name="Rectangle 66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6" name="Rectangle 67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7" name="Rectangle 68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8" name="Rectangle 69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29" name="Rectangle 70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30" name="Rectangle 71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57" name="Rectangle 101"/>
            <p:cNvSpPr>
              <a:spLocks noChangeArrowheads="1"/>
            </p:cNvSpPr>
            <p:nvPr/>
          </p:nvSpPr>
          <p:spPr bwMode="auto">
            <a:xfrm>
              <a:off x="6096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8" name="Rectangle 102"/>
            <p:cNvSpPr>
              <a:spLocks noChangeArrowheads="1"/>
            </p:cNvSpPr>
            <p:nvPr/>
          </p:nvSpPr>
          <p:spPr bwMode="auto">
            <a:xfrm>
              <a:off x="24384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59" name="Rectangle 103"/>
            <p:cNvSpPr>
              <a:spLocks noChangeArrowheads="1"/>
            </p:cNvSpPr>
            <p:nvPr/>
          </p:nvSpPr>
          <p:spPr bwMode="auto">
            <a:xfrm>
              <a:off x="42672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60" name="Rectangle 104"/>
            <p:cNvSpPr>
              <a:spLocks noChangeArrowheads="1"/>
            </p:cNvSpPr>
            <p:nvPr/>
          </p:nvSpPr>
          <p:spPr bwMode="auto">
            <a:xfrm>
              <a:off x="6096000" y="407035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9600" y="4852392"/>
            <a:ext cx="7315200" cy="304800"/>
            <a:chOff x="609600" y="4832350"/>
            <a:chExt cx="7315200" cy="304800"/>
          </a:xfrm>
        </p:grpSpPr>
        <p:grpSp>
          <p:nvGrpSpPr>
            <p:cNvPr id="39944" name="Group 72"/>
            <p:cNvGrpSpPr>
              <a:grpSpLocks/>
            </p:cNvGrpSpPr>
            <p:nvPr/>
          </p:nvGrpSpPr>
          <p:grpSpPr bwMode="auto">
            <a:xfrm>
              <a:off x="609600" y="4832350"/>
              <a:ext cx="7315200" cy="304800"/>
              <a:chOff x="768" y="864"/>
              <a:chExt cx="4608" cy="192"/>
            </a:xfrm>
          </p:grpSpPr>
          <p:sp>
            <p:nvSpPr>
              <p:cNvPr id="39999" name="Rectangle 73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0" name="Rectangle 74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1" name="Rectangle 75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2" name="Rectangle 76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3" name="Rectangle 77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4" name="Rectangle 78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5" name="Rectangle 79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6" name="Rectangle 80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7" name="Rectangle 81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8" name="Rectangle 82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09" name="Rectangle 83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0" name="Rectangle 84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1" name="Rectangle 85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2" name="Rectangle 86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3" name="Rectangle 87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0014" name="Rectangle 88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1" name="Rectangle 105"/>
            <p:cNvSpPr>
              <a:spLocks noChangeArrowheads="1"/>
            </p:cNvSpPr>
            <p:nvPr/>
          </p:nvSpPr>
          <p:spPr bwMode="auto">
            <a:xfrm>
              <a:off x="609600" y="483235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  <p:sp>
          <p:nvSpPr>
            <p:cNvPr id="39962" name="Rectangle 109"/>
            <p:cNvSpPr>
              <a:spLocks noChangeArrowheads="1"/>
            </p:cNvSpPr>
            <p:nvPr/>
          </p:nvSpPr>
          <p:spPr bwMode="auto">
            <a:xfrm>
              <a:off x="4267200" y="483235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9600" y="5572472"/>
            <a:ext cx="7315200" cy="304800"/>
            <a:chOff x="609600" y="5638800"/>
            <a:chExt cx="7315200" cy="304800"/>
          </a:xfrm>
        </p:grpSpPr>
        <p:grpSp>
          <p:nvGrpSpPr>
            <p:cNvPr id="39963" name="Group 110"/>
            <p:cNvGrpSpPr>
              <a:grpSpLocks/>
            </p:cNvGrpSpPr>
            <p:nvPr/>
          </p:nvGrpSpPr>
          <p:grpSpPr bwMode="auto">
            <a:xfrm>
              <a:off x="609600" y="5638800"/>
              <a:ext cx="7315200" cy="304800"/>
              <a:chOff x="768" y="864"/>
              <a:chExt cx="4608" cy="192"/>
            </a:xfrm>
          </p:grpSpPr>
          <p:sp>
            <p:nvSpPr>
              <p:cNvPr id="39983" name="Rectangle 111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4" name="Rectangle 112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5" name="Rectangle 113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6" name="Rectangle 114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7" name="Rectangle 115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8" name="Rectangle 116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9" name="Rectangle 117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0" name="Rectangle 118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1" name="Rectangle 119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2" name="Rectangle 120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3" name="Rectangle 121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4" name="Rectangle 122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5" name="Rectangle 123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6" name="Rectangle 124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7" name="Rectangle 125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98" name="Rectangle 126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4" name="Rectangle 127"/>
            <p:cNvSpPr>
              <a:spLocks noChangeArrowheads="1"/>
            </p:cNvSpPr>
            <p:nvPr/>
          </p:nvSpPr>
          <p:spPr bwMode="auto">
            <a:xfrm>
              <a:off x="609600" y="5638800"/>
              <a:ext cx="18288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9600" y="6193054"/>
            <a:ext cx="7315200" cy="304800"/>
            <a:chOff x="609600" y="6324600"/>
            <a:chExt cx="7315200" cy="304800"/>
          </a:xfrm>
        </p:grpSpPr>
        <p:grpSp>
          <p:nvGrpSpPr>
            <p:cNvPr id="39965" name="Group 131"/>
            <p:cNvGrpSpPr>
              <a:grpSpLocks/>
            </p:cNvGrpSpPr>
            <p:nvPr/>
          </p:nvGrpSpPr>
          <p:grpSpPr bwMode="auto">
            <a:xfrm>
              <a:off x="609600" y="6324600"/>
              <a:ext cx="7315200" cy="304800"/>
              <a:chOff x="768" y="864"/>
              <a:chExt cx="4608" cy="192"/>
            </a:xfrm>
          </p:grpSpPr>
          <p:sp>
            <p:nvSpPr>
              <p:cNvPr id="39967" name="Rectangle 132"/>
              <p:cNvSpPr>
                <a:spLocks noChangeArrowheads="1"/>
              </p:cNvSpPr>
              <p:nvPr/>
            </p:nvSpPr>
            <p:spPr bwMode="auto">
              <a:xfrm>
                <a:off x="76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68" name="Rectangle 133"/>
              <p:cNvSpPr>
                <a:spLocks noChangeArrowheads="1"/>
              </p:cNvSpPr>
              <p:nvPr/>
            </p:nvSpPr>
            <p:spPr bwMode="auto">
              <a:xfrm>
                <a:off x="105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69" name="Rectangle 134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0" name="Rectangle 135"/>
              <p:cNvSpPr>
                <a:spLocks noChangeArrowheads="1"/>
              </p:cNvSpPr>
              <p:nvPr/>
            </p:nvSpPr>
            <p:spPr bwMode="auto">
              <a:xfrm>
                <a:off x="163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1" name="Rectangle 136"/>
              <p:cNvSpPr>
                <a:spLocks noChangeArrowheads="1"/>
              </p:cNvSpPr>
              <p:nvPr/>
            </p:nvSpPr>
            <p:spPr bwMode="auto">
              <a:xfrm>
                <a:off x="192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2" name="Rectangle 137"/>
              <p:cNvSpPr>
                <a:spLocks noChangeArrowheads="1"/>
              </p:cNvSpPr>
              <p:nvPr/>
            </p:nvSpPr>
            <p:spPr bwMode="auto">
              <a:xfrm>
                <a:off x="220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3" name="Rectangle 138"/>
              <p:cNvSpPr>
                <a:spLocks noChangeArrowheads="1"/>
              </p:cNvSpPr>
              <p:nvPr/>
            </p:nvSpPr>
            <p:spPr bwMode="auto">
              <a:xfrm>
                <a:off x="249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4" name="Rectangle 139"/>
              <p:cNvSpPr>
                <a:spLocks noChangeArrowheads="1"/>
              </p:cNvSpPr>
              <p:nvPr/>
            </p:nvSpPr>
            <p:spPr bwMode="auto">
              <a:xfrm>
                <a:off x="278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5" name="Rectangle 140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6" name="Rectangle 141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7" name="Rectangle 142"/>
              <p:cNvSpPr>
                <a:spLocks noChangeArrowheads="1"/>
              </p:cNvSpPr>
              <p:nvPr/>
            </p:nvSpPr>
            <p:spPr bwMode="auto">
              <a:xfrm>
                <a:off x="364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8" name="Rectangle 143"/>
              <p:cNvSpPr>
                <a:spLocks noChangeArrowheads="1"/>
              </p:cNvSpPr>
              <p:nvPr/>
            </p:nvSpPr>
            <p:spPr bwMode="auto">
              <a:xfrm>
                <a:off x="3936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79" name="Rectangle 144"/>
              <p:cNvSpPr>
                <a:spLocks noChangeArrowheads="1"/>
              </p:cNvSpPr>
              <p:nvPr/>
            </p:nvSpPr>
            <p:spPr bwMode="auto">
              <a:xfrm>
                <a:off x="4224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0" name="Rectangle 145"/>
              <p:cNvSpPr>
                <a:spLocks noChangeArrowheads="1"/>
              </p:cNvSpPr>
              <p:nvPr/>
            </p:nvSpPr>
            <p:spPr bwMode="auto">
              <a:xfrm>
                <a:off x="4512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1" name="Rectangle 146"/>
              <p:cNvSpPr>
                <a:spLocks noChangeArrowheads="1"/>
              </p:cNvSpPr>
              <p:nvPr/>
            </p:nvSpPr>
            <p:spPr bwMode="auto">
              <a:xfrm>
                <a:off x="4800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982" name="Rectangle 147"/>
              <p:cNvSpPr>
                <a:spLocks noChangeArrowheads="1"/>
              </p:cNvSpPr>
              <p:nvPr/>
            </p:nvSpPr>
            <p:spPr bwMode="auto">
              <a:xfrm>
                <a:off x="5088" y="864"/>
                <a:ext cx="288" cy="192"/>
              </a:xfrm>
              <a:prstGeom prst="rect">
                <a:avLst/>
              </a:prstGeom>
              <a:solidFill>
                <a:srgbClr val="CCECFF"/>
              </a:solidFill>
              <a:ln w="6350">
                <a:solidFill>
                  <a:schemeClr val="tx2"/>
                </a:solidFill>
                <a:miter lim="800000"/>
                <a:headEnd/>
                <a:tailEnd type="none" w="sm" len="sm"/>
              </a:ln>
            </p:spPr>
            <p:txBody>
              <a:bodyPr wrap="none" lIns="45720" rIns="4572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9966" name="Rectangle 148"/>
            <p:cNvSpPr>
              <a:spLocks noChangeArrowheads="1"/>
            </p:cNvSpPr>
            <p:nvPr/>
          </p:nvSpPr>
          <p:spPr bwMode="auto">
            <a:xfrm>
              <a:off x="609600" y="6324600"/>
              <a:ext cx="3657600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5720" rIns="45720"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36525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04813" y="127670"/>
            <a:ext cx="8716962" cy="7810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</a:rPr>
              <a:t>Scalar &amp; SIMD Operations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714846"/>
            <a:ext cx="8307387" cy="5378450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Scalar Operations: Single Precision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>
              <a:ea typeface="+mn-ea"/>
            </a:endParaRP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SIMD Operations: Single Precision</a:t>
            </a: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>
              <a:ea typeface="+mn-ea"/>
            </a:endParaRPr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sz="1800" dirty="0"/>
          </a:p>
          <a:p>
            <a:pPr lvl="1" eaLnBrk="1" hangingPunct="1">
              <a:buFont typeface="Wingdings" pitchFamily="2" charset="2"/>
              <a:buChar char="n"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n"/>
              <a:defRPr/>
            </a:pPr>
            <a:r>
              <a:rPr lang="en-US" dirty="0"/>
              <a:t>Scalar Operations: Double Precision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9037" y="762427"/>
            <a:ext cx="8557969" cy="5904656"/>
            <a:chOff x="228600" y="685800"/>
            <a:chExt cx="8881060" cy="6127576"/>
          </a:xfrm>
        </p:grpSpPr>
        <p:grpSp>
          <p:nvGrpSpPr>
            <p:cNvPr id="40964" name="Group 332"/>
            <p:cNvGrpSpPr>
              <a:grpSpLocks/>
            </p:cNvGrpSpPr>
            <p:nvPr/>
          </p:nvGrpSpPr>
          <p:grpSpPr bwMode="auto">
            <a:xfrm>
              <a:off x="228600" y="685800"/>
              <a:ext cx="8880475" cy="1889126"/>
              <a:chOff x="144" y="432"/>
              <a:chExt cx="5594" cy="1190"/>
            </a:xfrm>
          </p:grpSpPr>
          <p:grpSp>
            <p:nvGrpSpPr>
              <p:cNvPr id="41084" name="Group 331"/>
              <p:cNvGrpSpPr>
                <a:grpSpLocks/>
              </p:cNvGrpSpPr>
              <p:nvPr/>
            </p:nvGrpSpPr>
            <p:grpSpPr bwMode="auto">
              <a:xfrm>
                <a:off x="144" y="672"/>
                <a:ext cx="4608" cy="192"/>
                <a:chOff x="144" y="672"/>
                <a:chExt cx="4608" cy="192"/>
              </a:xfrm>
            </p:grpSpPr>
            <p:grpSp>
              <p:nvGrpSpPr>
                <p:cNvPr id="41112" name="Group 55"/>
                <p:cNvGrpSpPr>
                  <a:grpSpLocks/>
                </p:cNvGrpSpPr>
                <p:nvPr/>
              </p:nvGrpSpPr>
              <p:grpSpPr bwMode="auto">
                <a:xfrm>
                  <a:off x="144" y="672"/>
                  <a:ext cx="4608" cy="192"/>
                  <a:chOff x="768" y="864"/>
                  <a:chExt cx="4608" cy="192"/>
                </a:xfrm>
              </p:grpSpPr>
              <p:sp>
                <p:nvSpPr>
                  <p:cNvPr id="41114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5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6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8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9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0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1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3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4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6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7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29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508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1113" name="Rectangle 101"/>
                <p:cNvSpPr>
                  <a:spLocks noChangeArrowheads="1"/>
                </p:cNvSpPr>
                <p:nvPr/>
              </p:nvSpPr>
              <p:spPr bwMode="auto">
                <a:xfrm>
                  <a:off x="144" y="672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85" name="Group 330"/>
              <p:cNvGrpSpPr>
                <a:grpSpLocks/>
              </p:cNvGrpSpPr>
              <p:nvPr/>
            </p:nvGrpSpPr>
            <p:grpSpPr bwMode="auto">
              <a:xfrm>
                <a:off x="144" y="1392"/>
                <a:ext cx="4608" cy="192"/>
                <a:chOff x="144" y="1392"/>
                <a:chExt cx="4608" cy="192"/>
              </a:xfrm>
            </p:grpSpPr>
            <p:grpSp>
              <p:nvGrpSpPr>
                <p:cNvPr id="41094" name="Group 148"/>
                <p:cNvGrpSpPr>
                  <a:grpSpLocks/>
                </p:cNvGrpSpPr>
                <p:nvPr/>
              </p:nvGrpSpPr>
              <p:grpSpPr bwMode="auto">
                <a:xfrm>
                  <a:off x="144" y="1392"/>
                  <a:ext cx="4608" cy="192"/>
                  <a:chOff x="768" y="864"/>
                  <a:chExt cx="4608" cy="192"/>
                </a:xfrm>
              </p:grpSpPr>
              <p:sp>
                <p:nvSpPr>
                  <p:cNvPr id="41096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97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98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99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0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1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2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3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4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5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6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7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8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09" name="Rectangle 162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0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111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508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1095" name="Rectangle 165"/>
                <p:cNvSpPr>
                  <a:spLocks noChangeArrowheads="1"/>
                </p:cNvSpPr>
                <p:nvPr/>
              </p:nvSpPr>
              <p:spPr bwMode="auto">
                <a:xfrm>
                  <a:off x="144" y="1392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86" name="Group 174"/>
              <p:cNvGrpSpPr>
                <a:grpSpLocks/>
              </p:cNvGrpSpPr>
              <p:nvPr/>
            </p:nvGrpSpPr>
            <p:grpSpPr bwMode="auto">
              <a:xfrm>
                <a:off x="528" y="864"/>
                <a:ext cx="432" cy="528"/>
                <a:chOff x="720" y="864"/>
                <a:chExt cx="432" cy="528"/>
              </a:xfrm>
            </p:grpSpPr>
            <p:sp>
              <p:nvSpPr>
                <p:cNvPr id="41090" name="Oval 169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1091" name="Line 170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92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93" name="Line 17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087" name="Text Box 190"/>
              <p:cNvSpPr txBox="1">
                <a:spLocks noChangeArrowheads="1"/>
              </p:cNvSpPr>
              <p:nvPr/>
            </p:nvSpPr>
            <p:spPr bwMode="auto">
              <a:xfrm>
                <a:off x="4819" y="673"/>
                <a:ext cx="54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%xmm0</a:t>
                </a:r>
              </a:p>
            </p:txBody>
          </p:sp>
          <p:sp>
            <p:nvSpPr>
              <p:cNvPr id="41088" name="Text Box 191"/>
              <p:cNvSpPr txBox="1">
                <a:spLocks noChangeArrowheads="1"/>
              </p:cNvSpPr>
              <p:nvPr/>
            </p:nvSpPr>
            <p:spPr bwMode="auto">
              <a:xfrm>
                <a:off x="4840" y="1370"/>
                <a:ext cx="54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%xmm1</a:t>
                </a:r>
              </a:p>
            </p:txBody>
          </p:sp>
          <p:sp>
            <p:nvSpPr>
              <p:cNvPr id="41089" name="Text Box 192"/>
              <p:cNvSpPr txBox="1">
                <a:spLocks noChangeArrowheads="1"/>
              </p:cNvSpPr>
              <p:nvPr/>
            </p:nvSpPr>
            <p:spPr bwMode="auto">
              <a:xfrm>
                <a:off x="4032" y="432"/>
                <a:ext cx="170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 err="1">
                    <a:latin typeface="Courier New" charset="0"/>
                  </a:rPr>
                  <a:t>addss</a:t>
                </a:r>
                <a:r>
                  <a:rPr lang="en-US" sz="2000" dirty="0">
                    <a:latin typeface="Courier New" charset="0"/>
                  </a:rPr>
                  <a:t> %xmm0,%xmm1</a:t>
                </a:r>
              </a:p>
            </p:txBody>
          </p:sp>
        </p:grpSp>
        <p:grpSp>
          <p:nvGrpSpPr>
            <p:cNvPr id="40965" name="Group 194"/>
            <p:cNvGrpSpPr>
              <a:grpSpLocks/>
            </p:cNvGrpSpPr>
            <p:nvPr/>
          </p:nvGrpSpPr>
          <p:grpSpPr bwMode="auto">
            <a:xfrm>
              <a:off x="228600" y="2780928"/>
              <a:ext cx="8880475" cy="1889126"/>
              <a:chOff x="144" y="432"/>
              <a:chExt cx="5594" cy="1190"/>
            </a:xfrm>
          </p:grpSpPr>
          <p:grpSp>
            <p:nvGrpSpPr>
              <p:cNvPr id="41017" name="Group 195"/>
              <p:cNvGrpSpPr>
                <a:grpSpLocks/>
              </p:cNvGrpSpPr>
              <p:nvPr/>
            </p:nvGrpSpPr>
            <p:grpSpPr bwMode="auto">
              <a:xfrm>
                <a:off x="144" y="672"/>
                <a:ext cx="4608" cy="192"/>
                <a:chOff x="384" y="2564"/>
                <a:chExt cx="4608" cy="192"/>
              </a:xfrm>
            </p:grpSpPr>
            <p:grpSp>
              <p:nvGrpSpPr>
                <p:cNvPr id="41063" name="Group 196"/>
                <p:cNvGrpSpPr>
                  <a:grpSpLocks/>
                </p:cNvGrpSpPr>
                <p:nvPr/>
              </p:nvGrpSpPr>
              <p:grpSpPr bwMode="auto">
                <a:xfrm>
                  <a:off x="384" y="2564"/>
                  <a:ext cx="4608" cy="192"/>
                  <a:chOff x="768" y="864"/>
                  <a:chExt cx="4608" cy="192"/>
                </a:xfrm>
              </p:grpSpPr>
              <p:sp>
                <p:nvSpPr>
                  <p:cNvPr id="41068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69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0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1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2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3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4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5" name="Rectangle 204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6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7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8" name="Rectangle 207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79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80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81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82" name="Rectangle 211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83" name="Rectangle 212"/>
                  <p:cNvSpPr>
                    <a:spLocks noChangeArrowheads="1"/>
                  </p:cNvSpPr>
                  <p:nvPr/>
                </p:nvSpPr>
                <p:spPr bwMode="auto">
                  <a:xfrm>
                    <a:off x="508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1064" name="Rectangle 213"/>
                <p:cNvSpPr>
                  <a:spLocks noChangeArrowheads="1"/>
                </p:cNvSpPr>
                <p:nvPr/>
              </p:nvSpPr>
              <p:spPr bwMode="auto">
                <a:xfrm>
                  <a:off x="384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5" name="Rectangle 214"/>
                <p:cNvSpPr>
                  <a:spLocks noChangeArrowheads="1"/>
                </p:cNvSpPr>
                <p:nvPr/>
              </p:nvSpPr>
              <p:spPr bwMode="auto">
                <a:xfrm>
                  <a:off x="1536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6" name="Rectangle 215"/>
                <p:cNvSpPr>
                  <a:spLocks noChangeArrowheads="1"/>
                </p:cNvSpPr>
                <p:nvPr/>
              </p:nvSpPr>
              <p:spPr bwMode="auto">
                <a:xfrm>
                  <a:off x="2688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67" name="Rectangle 216"/>
                <p:cNvSpPr>
                  <a:spLocks noChangeArrowheads="1"/>
                </p:cNvSpPr>
                <p:nvPr/>
              </p:nvSpPr>
              <p:spPr bwMode="auto">
                <a:xfrm>
                  <a:off x="3840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18" name="Group 217"/>
              <p:cNvGrpSpPr>
                <a:grpSpLocks/>
              </p:cNvGrpSpPr>
              <p:nvPr/>
            </p:nvGrpSpPr>
            <p:grpSpPr bwMode="auto">
              <a:xfrm>
                <a:off x="144" y="1392"/>
                <a:ext cx="4608" cy="192"/>
                <a:chOff x="384" y="2564"/>
                <a:chExt cx="4608" cy="192"/>
              </a:xfrm>
            </p:grpSpPr>
            <p:grpSp>
              <p:nvGrpSpPr>
                <p:cNvPr id="41042" name="Group 218"/>
                <p:cNvGrpSpPr>
                  <a:grpSpLocks/>
                </p:cNvGrpSpPr>
                <p:nvPr/>
              </p:nvGrpSpPr>
              <p:grpSpPr bwMode="auto">
                <a:xfrm>
                  <a:off x="384" y="2564"/>
                  <a:ext cx="4608" cy="192"/>
                  <a:chOff x="768" y="864"/>
                  <a:chExt cx="4608" cy="192"/>
                </a:xfrm>
              </p:grpSpPr>
              <p:sp>
                <p:nvSpPr>
                  <p:cNvPr id="41047" name="Rectangle 219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48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49" name="Rectangle 221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0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1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2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3" name="Rectangle 225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4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5" name="Rectangle 227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6" name="Rectangle 228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7" name="Rectangle 229"/>
                  <p:cNvSpPr>
                    <a:spLocks noChangeArrowheads="1"/>
                  </p:cNvSpPr>
                  <p:nvPr/>
                </p:nvSpPr>
                <p:spPr bwMode="auto">
                  <a:xfrm>
                    <a:off x="364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8" name="Rectangle 230"/>
                  <p:cNvSpPr>
                    <a:spLocks noChangeArrowheads="1"/>
                  </p:cNvSpPr>
                  <p:nvPr/>
                </p:nvSpPr>
                <p:spPr bwMode="auto">
                  <a:xfrm>
                    <a:off x="3936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59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60" name="Rectangle 232"/>
                  <p:cNvSpPr>
                    <a:spLocks noChangeArrowheads="1"/>
                  </p:cNvSpPr>
                  <p:nvPr/>
                </p:nvSpPr>
                <p:spPr bwMode="auto">
                  <a:xfrm>
                    <a:off x="4512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61" name="Rectangle 233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062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5088" y="864"/>
                    <a:ext cx="288" cy="192"/>
                  </a:xfrm>
                  <a:prstGeom prst="rect">
                    <a:avLst/>
                  </a:prstGeom>
                  <a:solidFill>
                    <a:srgbClr val="CCECFF"/>
                  </a:solidFill>
                  <a:ln w="6350">
                    <a:solidFill>
                      <a:schemeClr val="tx2"/>
                    </a:solidFill>
                    <a:miter lim="800000"/>
                    <a:headEnd/>
                    <a:tailEnd type="none" w="sm" len="sm"/>
                  </a:ln>
                </p:spPr>
                <p:txBody>
                  <a:bodyPr wrap="none" lIns="45720" rIns="4572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1043" name="Rectangle 235"/>
                <p:cNvSpPr>
                  <a:spLocks noChangeArrowheads="1"/>
                </p:cNvSpPr>
                <p:nvPr/>
              </p:nvSpPr>
              <p:spPr bwMode="auto">
                <a:xfrm>
                  <a:off x="384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4" name="Rectangle 236"/>
                <p:cNvSpPr>
                  <a:spLocks noChangeArrowheads="1"/>
                </p:cNvSpPr>
                <p:nvPr/>
              </p:nvSpPr>
              <p:spPr bwMode="auto">
                <a:xfrm>
                  <a:off x="1536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5" name="Rectangle 237"/>
                <p:cNvSpPr>
                  <a:spLocks noChangeArrowheads="1"/>
                </p:cNvSpPr>
                <p:nvPr/>
              </p:nvSpPr>
              <p:spPr bwMode="auto">
                <a:xfrm>
                  <a:off x="2688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6" name="Rectangle 238"/>
                <p:cNvSpPr>
                  <a:spLocks noChangeArrowheads="1"/>
                </p:cNvSpPr>
                <p:nvPr/>
              </p:nvSpPr>
              <p:spPr bwMode="auto">
                <a:xfrm>
                  <a:off x="3840" y="2564"/>
                  <a:ext cx="1152" cy="192"/>
                </a:xfrm>
                <a:prstGeom prst="rect">
                  <a:avLst/>
                </a:prstGeom>
                <a:noFill/>
                <a:ln w="28575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19" name="Group 239"/>
              <p:cNvGrpSpPr>
                <a:grpSpLocks/>
              </p:cNvGrpSpPr>
              <p:nvPr/>
            </p:nvGrpSpPr>
            <p:grpSpPr bwMode="auto">
              <a:xfrm>
                <a:off x="528" y="864"/>
                <a:ext cx="432" cy="528"/>
                <a:chOff x="720" y="864"/>
                <a:chExt cx="432" cy="528"/>
              </a:xfrm>
            </p:grpSpPr>
            <p:sp>
              <p:nvSpPr>
                <p:cNvPr id="41038" name="Oval 24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1039" name="Line 24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0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41" name="Line 24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20" name="Group 244"/>
              <p:cNvGrpSpPr>
                <a:grpSpLocks/>
              </p:cNvGrpSpPr>
              <p:nvPr/>
            </p:nvGrpSpPr>
            <p:grpSpPr bwMode="auto">
              <a:xfrm>
                <a:off x="1680" y="864"/>
                <a:ext cx="432" cy="528"/>
                <a:chOff x="720" y="864"/>
                <a:chExt cx="432" cy="528"/>
              </a:xfrm>
            </p:grpSpPr>
            <p:sp>
              <p:nvSpPr>
                <p:cNvPr id="41034" name="Oval 245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1035" name="Line 246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36" name="Line 247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37" name="Line 24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21" name="Group 249"/>
              <p:cNvGrpSpPr>
                <a:grpSpLocks/>
              </p:cNvGrpSpPr>
              <p:nvPr/>
            </p:nvGrpSpPr>
            <p:grpSpPr bwMode="auto">
              <a:xfrm>
                <a:off x="2832" y="864"/>
                <a:ext cx="432" cy="528"/>
                <a:chOff x="720" y="864"/>
                <a:chExt cx="432" cy="528"/>
              </a:xfrm>
            </p:grpSpPr>
            <p:sp>
              <p:nvSpPr>
                <p:cNvPr id="41030" name="Oval 250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1031" name="Line 251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32" name="Line 252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33" name="Line 25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1022" name="Group 254"/>
              <p:cNvGrpSpPr>
                <a:grpSpLocks/>
              </p:cNvGrpSpPr>
              <p:nvPr/>
            </p:nvGrpSpPr>
            <p:grpSpPr bwMode="auto">
              <a:xfrm>
                <a:off x="3984" y="864"/>
                <a:ext cx="432" cy="528"/>
                <a:chOff x="720" y="864"/>
                <a:chExt cx="432" cy="528"/>
              </a:xfrm>
            </p:grpSpPr>
            <p:sp>
              <p:nvSpPr>
                <p:cNvPr id="41026" name="Oval 255"/>
                <p:cNvSpPr>
                  <a:spLocks noChangeArrowheads="1"/>
                </p:cNvSpPr>
                <p:nvPr/>
              </p:nvSpPr>
              <p:spPr bwMode="auto">
                <a:xfrm>
                  <a:off x="816" y="1008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1027" name="Line 256"/>
                <p:cNvSpPr>
                  <a:spLocks noChangeShapeType="1"/>
                </p:cNvSpPr>
                <p:nvPr/>
              </p:nvSpPr>
              <p:spPr bwMode="auto">
                <a:xfrm>
                  <a:off x="720" y="864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28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720" y="1200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29" name="Line 25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984" y="1224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023" name="Text Box 259"/>
              <p:cNvSpPr txBox="1">
                <a:spLocks noChangeArrowheads="1"/>
              </p:cNvSpPr>
              <p:nvPr/>
            </p:nvSpPr>
            <p:spPr bwMode="auto">
              <a:xfrm>
                <a:off x="4819" y="673"/>
                <a:ext cx="54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%xmm0</a:t>
                </a:r>
              </a:p>
            </p:txBody>
          </p:sp>
          <p:sp>
            <p:nvSpPr>
              <p:cNvPr id="41024" name="Text Box 260"/>
              <p:cNvSpPr txBox="1">
                <a:spLocks noChangeArrowheads="1"/>
              </p:cNvSpPr>
              <p:nvPr/>
            </p:nvSpPr>
            <p:spPr bwMode="auto">
              <a:xfrm>
                <a:off x="4840" y="1370"/>
                <a:ext cx="54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%xmm1</a:t>
                </a:r>
              </a:p>
            </p:txBody>
          </p:sp>
          <p:sp>
            <p:nvSpPr>
              <p:cNvPr id="41025" name="Text Box 261"/>
              <p:cNvSpPr txBox="1">
                <a:spLocks noChangeArrowheads="1"/>
              </p:cNvSpPr>
              <p:nvPr/>
            </p:nvSpPr>
            <p:spPr bwMode="auto">
              <a:xfrm>
                <a:off x="4032" y="432"/>
                <a:ext cx="170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 err="1">
                    <a:latin typeface="Courier New" charset="0"/>
                  </a:rPr>
                  <a:t>addps</a:t>
                </a:r>
                <a:r>
                  <a:rPr lang="en-US" sz="2000" dirty="0">
                    <a:latin typeface="Courier New" charset="0"/>
                  </a:rPr>
                  <a:t> %xmm0,%xmm1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28600" y="4924191"/>
              <a:ext cx="8881060" cy="1889185"/>
              <a:chOff x="228600" y="4924191"/>
              <a:chExt cx="8881060" cy="1889185"/>
            </a:xfrm>
          </p:grpSpPr>
          <p:grpSp>
            <p:nvGrpSpPr>
              <p:cNvPr id="40966" name="Group 264"/>
              <p:cNvGrpSpPr>
                <a:grpSpLocks/>
              </p:cNvGrpSpPr>
              <p:nvPr/>
            </p:nvGrpSpPr>
            <p:grpSpPr bwMode="auto">
              <a:xfrm>
                <a:off x="228600" y="5305192"/>
                <a:ext cx="7315200" cy="304800"/>
                <a:chOff x="768" y="864"/>
                <a:chExt cx="4608" cy="192"/>
              </a:xfrm>
            </p:grpSpPr>
            <p:sp>
              <p:nvSpPr>
                <p:cNvPr id="41001" name="Rectangle 265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2" name="Rectangle 266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3" name="Rectangle 267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4" name="Rectangle 268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5" name="Rectangle 269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6" name="Rectangle 270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7" name="Rectangle 271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8" name="Rectangle 272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9" name="Rectangle 273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0" name="Rectangle 274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1" name="Rectangle 275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2" name="Rectangle 276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3" name="Rectangle 277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4" name="Rectangle 278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5" name="Rectangle 279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16" name="Rectangle 280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967" name="Rectangle 281"/>
              <p:cNvSpPr>
                <a:spLocks noChangeArrowheads="1"/>
              </p:cNvSpPr>
              <p:nvPr/>
            </p:nvSpPr>
            <p:spPr bwMode="auto">
              <a:xfrm>
                <a:off x="228600" y="5305191"/>
                <a:ext cx="3657600" cy="30480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40969" name="Group 286"/>
              <p:cNvGrpSpPr>
                <a:grpSpLocks/>
              </p:cNvGrpSpPr>
              <p:nvPr/>
            </p:nvGrpSpPr>
            <p:grpSpPr bwMode="auto">
              <a:xfrm>
                <a:off x="228600" y="6448192"/>
                <a:ext cx="7315200" cy="304800"/>
                <a:chOff x="768" y="864"/>
                <a:chExt cx="4608" cy="192"/>
              </a:xfrm>
            </p:grpSpPr>
            <p:sp>
              <p:nvSpPr>
                <p:cNvPr id="40985" name="Rectangle 287"/>
                <p:cNvSpPr>
                  <a:spLocks noChangeArrowheads="1"/>
                </p:cNvSpPr>
                <p:nvPr/>
              </p:nvSpPr>
              <p:spPr bwMode="auto">
                <a:xfrm>
                  <a:off x="76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6" name="Rectangle 288"/>
                <p:cNvSpPr>
                  <a:spLocks noChangeArrowheads="1"/>
                </p:cNvSpPr>
                <p:nvPr/>
              </p:nvSpPr>
              <p:spPr bwMode="auto">
                <a:xfrm>
                  <a:off x="105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7" name="Rectangle 289"/>
                <p:cNvSpPr>
                  <a:spLocks noChangeArrowheads="1"/>
                </p:cNvSpPr>
                <p:nvPr/>
              </p:nvSpPr>
              <p:spPr bwMode="auto">
                <a:xfrm>
                  <a:off x="134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8" name="Rectangle 290"/>
                <p:cNvSpPr>
                  <a:spLocks noChangeArrowheads="1"/>
                </p:cNvSpPr>
                <p:nvPr/>
              </p:nvSpPr>
              <p:spPr bwMode="auto">
                <a:xfrm>
                  <a:off x="163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9" name="Rectangle 291"/>
                <p:cNvSpPr>
                  <a:spLocks noChangeArrowheads="1"/>
                </p:cNvSpPr>
                <p:nvPr/>
              </p:nvSpPr>
              <p:spPr bwMode="auto">
                <a:xfrm>
                  <a:off x="192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0" name="Rectangle 292"/>
                <p:cNvSpPr>
                  <a:spLocks noChangeArrowheads="1"/>
                </p:cNvSpPr>
                <p:nvPr/>
              </p:nvSpPr>
              <p:spPr bwMode="auto">
                <a:xfrm>
                  <a:off x="220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1" name="Rectangle 293"/>
                <p:cNvSpPr>
                  <a:spLocks noChangeArrowheads="1"/>
                </p:cNvSpPr>
                <p:nvPr/>
              </p:nvSpPr>
              <p:spPr bwMode="auto">
                <a:xfrm>
                  <a:off x="249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2" name="Rectangle 294"/>
                <p:cNvSpPr>
                  <a:spLocks noChangeArrowheads="1"/>
                </p:cNvSpPr>
                <p:nvPr/>
              </p:nvSpPr>
              <p:spPr bwMode="auto">
                <a:xfrm>
                  <a:off x="278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3" name="Rectangle 295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4" name="Rectangle 296"/>
                <p:cNvSpPr>
                  <a:spLocks noChangeArrowheads="1"/>
                </p:cNvSpPr>
                <p:nvPr/>
              </p:nvSpPr>
              <p:spPr bwMode="auto">
                <a:xfrm>
                  <a:off x="336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5" name="Rectangle 297"/>
                <p:cNvSpPr>
                  <a:spLocks noChangeArrowheads="1"/>
                </p:cNvSpPr>
                <p:nvPr/>
              </p:nvSpPr>
              <p:spPr bwMode="auto">
                <a:xfrm>
                  <a:off x="364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6" name="Rectangle 298"/>
                <p:cNvSpPr>
                  <a:spLocks noChangeArrowheads="1"/>
                </p:cNvSpPr>
                <p:nvPr/>
              </p:nvSpPr>
              <p:spPr bwMode="auto">
                <a:xfrm>
                  <a:off x="3936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7" name="Rectangle 299"/>
                <p:cNvSpPr>
                  <a:spLocks noChangeArrowheads="1"/>
                </p:cNvSpPr>
                <p:nvPr/>
              </p:nvSpPr>
              <p:spPr bwMode="auto">
                <a:xfrm>
                  <a:off x="4224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8" name="Rectangle 300"/>
                <p:cNvSpPr>
                  <a:spLocks noChangeArrowheads="1"/>
                </p:cNvSpPr>
                <p:nvPr/>
              </p:nvSpPr>
              <p:spPr bwMode="auto">
                <a:xfrm>
                  <a:off x="4512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99" name="Rectangle 301"/>
                <p:cNvSpPr>
                  <a:spLocks noChangeArrowheads="1"/>
                </p:cNvSpPr>
                <p:nvPr/>
              </p:nvSpPr>
              <p:spPr bwMode="auto">
                <a:xfrm>
                  <a:off x="4800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000" name="Rectangle 302"/>
                <p:cNvSpPr>
                  <a:spLocks noChangeArrowheads="1"/>
                </p:cNvSpPr>
                <p:nvPr/>
              </p:nvSpPr>
              <p:spPr bwMode="auto">
                <a:xfrm>
                  <a:off x="5088" y="864"/>
                  <a:ext cx="288" cy="192"/>
                </a:xfrm>
                <a:prstGeom prst="rect">
                  <a:avLst/>
                </a:prstGeom>
                <a:solidFill>
                  <a:srgbClr val="CCECFF"/>
                </a:solidFill>
                <a:ln w="6350">
                  <a:solidFill>
                    <a:schemeClr val="tx2"/>
                  </a:solidFill>
                  <a:miter lim="800000"/>
                  <a:headEnd/>
                  <a:tailEnd type="none" w="sm" len="sm"/>
                </a:ln>
              </p:spPr>
              <p:txBody>
                <a:bodyPr wrap="none"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970" name="Rectangle 303"/>
              <p:cNvSpPr>
                <a:spLocks noChangeArrowheads="1"/>
              </p:cNvSpPr>
              <p:nvPr/>
            </p:nvSpPr>
            <p:spPr bwMode="auto">
              <a:xfrm>
                <a:off x="228600" y="6448191"/>
                <a:ext cx="3657600" cy="30480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  <a:miter lim="800000"/>
                <a:headEnd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rIns="45720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40972" name="Group 335"/>
              <p:cNvGrpSpPr>
                <a:grpSpLocks/>
              </p:cNvGrpSpPr>
              <p:nvPr/>
            </p:nvGrpSpPr>
            <p:grpSpPr bwMode="auto">
              <a:xfrm>
                <a:off x="1752600" y="5609991"/>
                <a:ext cx="685800" cy="838200"/>
                <a:chOff x="528" y="3408"/>
                <a:chExt cx="432" cy="528"/>
              </a:xfrm>
            </p:grpSpPr>
            <p:sp>
              <p:nvSpPr>
                <p:cNvPr id="40981" name="Oval 308"/>
                <p:cNvSpPr>
                  <a:spLocks noChangeArrowheads="1"/>
                </p:cNvSpPr>
                <p:nvPr/>
              </p:nvSpPr>
              <p:spPr bwMode="auto">
                <a:xfrm>
                  <a:off x="624" y="3552"/>
                  <a:ext cx="215" cy="217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2"/>
                  </a:solidFill>
                  <a:round/>
                  <a:headEnd/>
                  <a:tailEnd type="none" w="sm" len="sm"/>
                </a:ln>
              </p:spPr>
              <p:txBody>
                <a:bodyPr wrap="none" lIns="45720" rIns="45720" anchor="ctr"/>
                <a:lstStyle/>
                <a:p>
                  <a:pPr algn="ctr"/>
                  <a:r>
                    <a:rPr lang="en-US">
                      <a:latin typeface="Courier New" charset="0"/>
                    </a:rPr>
                    <a:t>+</a:t>
                  </a:r>
                </a:p>
              </p:txBody>
            </p:sp>
            <p:sp>
              <p:nvSpPr>
                <p:cNvPr id="40982" name="Line 309"/>
                <p:cNvSpPr>
                  <a:spLocks noChangeShapeType="1"/>
                </p:cNvSpPr>
                <p:nvPr/>
              </p:nvSpPr>
              <p:spPr bwMode="auto">
                <a:xfrm>
                  <a:off x="528" y="3408"/>
                  <a:ext cx="144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3" name="Line 310"/>
                <p:cNvSpPr>
                  <a:spLocks noChangeShapeType="1"/>
                </p:cNvSpPr>
                <p:nvPr/>
              </p:nvSpPr>
              <p:spPr bwMode="auto">
                <a:xfrm flipV="1">
                  <a:off x="528" y="3744"/>
                  <a:ext cx="144" cy="192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984" name="Line 31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792" y="3768"/>
                  <a:ext cx="192" cy="14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lg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45720" rIns="4572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974" name="Text Box 327"/>
              <p:cNvSpPr txBox="1">
                <a:spLocks noChangeArrowheads="1"/>
              </p:cNvSpPr>
              <p:nvPr/>
            </p:nvSpPr>
            <p:spPr bwMode="auto">
              <a:xfrm>
                <a:off x="7650163" y="5306779"/>
                <a:ext cx="8619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%xmm0</a:t>
                </a:r>
              </a:p>
            </p:txBody>
          </p:sp>
          <p:sp>
            <p:nvSpPr>
              <p:cNvPr id="40975" name="Text Box 328"/>
              <p:cNvSpPr txBox="1">
                <a:spLocks noChangeArrowheads="1"/>
              </p:cNvSpPr>
              <p:nvPr/>
            </p:nvSpPr>
            <p:spPr bwMode="auto">
              <a:xfrm>
                <a:off x="7683500" y="6413266"/>
                <a:ext cx="8619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>
                    <a:latin typeface="Courier New" charset="0"/>
                  </a:rPr>
                  <a:t>%xmm1</a:t>
                </a:r>
              </a:p>
            </p:txBody>
          </p:sp>
          <p:sp>
            <p:nvSpPr>
              <p:cNvPr id="40976" name="Text Box 329"/>
              <p:cNvSpPr txBox="1">
                <a:spLocks noChangeArrowheads="1"/>
              </p:cNvSpPr>
              <p:nvPr/>
            </p:nvSpPr>
            <p:spPr bwMode="auto">
              <a:xfrm>
                <a:off x="6400800" y="4924191"/>
                <a:ext cx="270886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 type="none" w="sm" len="sm"/>
                  </a14:hiddenLine>
                </a:ext>
              </a:extLst>
            </p:spPr>
            <p:txBody>
              <a:bodyPr wrap="none" lIns="45720" rIns="45720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Helvetica" charset="0"/>
                    <a:ea typeface="ＭＳ Ｐゴシック" charset="0"/>
                  </a:defRPr>
                </a:lvl9pPr>
              </a:lstStyle>
              <a:p>
                <a:r>
                  <a:rPr lang="en-US" sz="2000" dirty="0" err="1">
                    <a:latin typeface="Courier New" charset="0"/>
                  </a:rPr>
                  <a:t>addsd</a:t>
                </a:r>
                <a:r>
                  <a:rPr lang="en-US" sz="2000" dirty="0">
                    <a:latin typeface="Courier New" charset="0"/>
                  </a:rPr>
                  <a:t> %xmm0,%xmm1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1406245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634877"/>
          </a:xfrm>
        </p:spPr>
        <p:txBody>
          <a:bodyPr/>
          <a:lstStyle/>
          <a:p>
            <a:r>
              <a:rPr lang="en-US" dirty="0"/>
              <a:t>Arguments passed in </a:t>
            </a:r>
            <a:r>
              <a:rPr lang="en-US" dirty="0">
                <a:latin typeface="Courier New"/>
                <a:cs typeface="Courier New"/>
              </a:rPr>
              <a:t>%xmm0</a:t>
            </a:r>
            <a:r>
              <a:rPr lang="en-US" dirty="0"/>
              <a:t>, </a:t>
            </a:r>
            <a:r>
              <a:rPr lang="en-US" dirty="0">
                <a:latin typeface="Courier New"/>
                <a:cs typeface="Courier New"/>
              </a:rPr>
              <a:t>%xmm1</a:t>
            </a:r>
            <a:r>
              <a:rPr lang="en-US" dirty="0"/>
              <a:t>, ...</a:t>
            </a:r>
          </a:p>
          <a:p>
            <a:r>
              <a:rPr lang="en-US" dirty="0"/>
              <a:t>Result returned in </a:t>
            </a:r>
            <a:r>
              <a:rPr lang="en-US" dirty="0">
                <a:latin typeface="Courier New"/>
                <a:cs typeface="Courier New"/>
              </a:rPr>
              <a:t>%xmm0</a:t>
            </a:r>
            <a:endParaRPr lang="en-US" dirty="0"/>
          </a:p>
          <a:p>
            <a:r>
              <a:rPr lang="en-US" dirty="0"/>
              <a:t>All XMM registers caller-saved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1867" y="2780928"/>
            <a:ext cx="4360133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float </a:t>
            </a:r>
            <a:r>
              <a:rPr lang="en-US" sz="1800" dirty="0" err="1">
                <a:latin typeface="Courier New" pitchFamily="-96" charset="0"/>
              </a:rPr>
              <a:t>fadd</a:t>
            </a:r>
            <a:r>
              <a:rPr lang="en-US" sz="1800" dirty="0">
                <a:latin typeface="Courier New" pitchFamily="-96" charset="0"/>
              </a:rPr>
              <a:t>(float x, float y)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return x + y;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059" y="2774036"/>
            <a:ext cx="4432141" cy="119776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double </a:t>
            </a:r>
            <a:r>
              <a:rPr lang="en-US" sz="1800" dirty="0" err="1">
                <a:latin typeface="Courier New" pitchFamily="-96" charset="0"/>
              </a:rPr>
              <a:t>dadd</a:t>
            </a:r>
            <a:r>
              <a:rPr lang="en-US" sz="1800" dirty="0">
                <a:latin typeface="Courier New" pitchFamily="-96" charset="0"/>
              </a:rPr>
              <a:t>(double x, double y)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return x + y;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1867" y="4293096"/>
            <a:ext cx="4360133" cy="92076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  # x in %xmm0, y in %xmm1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addss</a:t>
            </a:r>
            <a:r>
              <a:rPr lang="en-US" sz="1800" dirty="0">
                <a:latin typeface="Courier New" pitchFamily="-96" charset="0"/>
              </a:rPr>
              <a:t>   %xmm1, %xmm0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75059" y="4293096"/>
            <a:ext cx="4360133" cy="92076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 # x in %xmm0, y in %xmm1   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addsd</a:t>
            </a:r>
            <a:r>
              <a:rPr lang="en-US" sz="1800" dirty="0">
                <a:latin typeface="Courier New" pitchFamily="-96" charset="0"/>
              </a:rPr>
              <a:t>   %xmm1, %xmm0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</a:t>
            </a:r>
          </a:p>
        </p:txBody>
      </p:sp>
    </p:spTree>
    <p:extLst>
      <p:ext uri="{BB962C8B-B14F-4D97-AF65-F5344CB8AC3E}">
        <p14:creationId xmlns:p14="http://schemas.microsoft.com/office/powerpoint/2010/main" val="281327337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 Memory Referencing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268760"/>
            <a:ext cx="8423597" cy="1944216"/>
          </a:xfrm>
        </p:spPr>
        <p:txBody>
          <a:bodyPr/>
          <a:lstStyle/>
          <a:p>
            <a:r>
              <a:rPr lang="en-US" dirty="0"/>
              <a:t>Integer (and pointer) arguments passed in regular registers</a:t>
            </a:r>
          </a:p>
          <a:p>
            <a:r>
              <a:rPr lang="en-US" dirty="0"/>
              <a:t>FP values passed in XMM registers</a:t>
            </a:r>
          </a:p>
          <a:p>
            <a:r>
              <a:rPr lang="en-US" dirty="0"/>
              <a:t>Different </a:t>
            </a:r>
            <a:r>
              <a:rPr lang="en-US" dirty="0" err="1"/>
              <a:t>mov</a:t>
            </a:r>
            <a:r>
              <a:rPr lang="en-US" dirty="0"/>
              <a:t> instructions to move between XMM registers, and between memory and XMM registers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417" y="2924944"/>
            <a:ext cx="4792181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ro-RO" sz="1800" dirty="0">
                <a:latin typeface="Courier New" pitchFamily="-96" charset="0"/>
              </a:rPr>
              <a:t>double dincr(double *p, double v)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double x = *p;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*p = x + v;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    return x;</a:t>
            </a:r>
          </a:p>
          <a:p>
            <a:pPr eaLnBrk="0" hangingPunct="0"/>
            <a:r>
              <a:rPr lang="ro-RO" sz="1800" dirty="0">
                <a:latin typeface="Courier New" pitchFamily="-96" charset="0"/>
              </a:rPr>
              <a:t>}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04615" y="4725144"/>
            <a:ext cx="6304349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  # p in 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>
                <a:latin typeface="Courier New" pitchFamily="-96" charset="0"/>
              </a:rPr>
              <a:t>, v in %xmm0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movapd</a:t>
            </a:r>
            <a:r>
              <a:rPr lang="en-US" sz="1800" dirty="0">
                <a:latin typeface="Courier New" pitchFamily="-96" charset="0"/>
              </a:rPr>
              <a:t>  %xmm0, %xmm1   # Copy v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movsd</a:t>
            </a:r>
            <a:r>
              <a:rPr lang="en-US" sz="1800" dirty="0">
                <a:latin typeface="Courier New" pitchFamily="-96" charset="0"/>
              </a:rPr>
              <a:t>   (%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>
                <a:latin typeface="Courier New" pitchFamily="-96" charset="0"/>
              </a:rPr>
              <a:t>), %xmm0  # x = *p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addsd</a:t>
            </a:r>
            <a:r>
              <a:rPr lang="en-US" sz="1800" dirty="0">
                <a:latin typeface="Courier New" pitchFamily="-96" charset="0"/>
              </a:rPr>
              <a:t>   %xmm0, %xmm1   # t = x + v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movsd</a:t>
            </a:r>
            <a:r>
              <a:rPr lang="en-US" sz="1800" dirty="0">
                <a:latin typeface="Courier New" pitchFamily="-96" charset="0"/>
              </a:rPr>
              <a:t>   %xmm1, (%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>
                <a:latin typeface="Courier New" pitchFamily="-96" charset="0"/>
              </a:rPr>
              <a:t>)  # *p = t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</a:t>
            </a:r>
          </a:p>
        </p:txBody>
      </p:sp>
    </p:spTree>
    <p:extLst>
      <p:ext uri="{BB962C8B-B14F-4D97-AF65-F5344CB8AC3E}">
        <p14:creationId xmlns:p14="http://schemas.microsoft.com/office/powerpoint/2010/main" val="70878029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7513"/>
            <a:ext cx="5562600" cy="573087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Access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64500" cy="5715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C declaration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name[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Length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lvl="1"/>
            <a:r>
              <a:rPr lang="en-US" dirty="0">
                <a:latin typeface="Calibri" pitchFamily="-96" charset="0"/>
              </a:rPr>
              <a:t>Array of data type </a:t>
            </a:r>
            <a:r>
              <a:rPr lang="en-US" i="1" dirty="0" err="1">
                <a:latin typeface="Calibri" pitchFamily="-96" charset="0"/>
              </a:rPr>
              <a:t>Type</a:t>
            </a:r>
            <a:r>
              <a:rPr lang="en-US" dirty="0">
                <a:latin typeface="Calibri" pitchFamily="-96" charset="0"/>
              </a:rPr>
              <a:t> and length </a:t>
            </a:r>
            <a:r>
              <a:rPr lang="en-US" i="1" dirty="0" err="1">
                <a:latin typeface="Calibri" pitchFamily="-96" charset="0"/>
              </a:rPr>
              <a:t>Length</a:t>
            </a: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Identifier </a:t>
            </a:r>
            <a:r>
              <a:rPr lang="en-US" b="1" dirty="0">
                <a:latin typeface="Courier New" pitchFamily="-96" charset="0"/>
              </a:rPr>
              <a:t>name</a:t>
            </a:r>
            <a:r>
              <a:rPr lang="en-US" dirty="0">
                <a:latin typeface="Calibri" pitchFamily="-96" charset="0"/>
              </a:rPr>
              <a:t> acts like</a:t>
            </a:r>
            <a:r>
              <a:rPr lang="en-US" baseline="30000" dirty="0">
                <a:latin typeface="Calibri" pitchFamily="-96" charset="0"/>
              </a:rPr>
              <a:t>1</a:t>
            </a:r>
            <a:r>
              <a:rPr lang="en-US" dirty="0">
                <a:latin typeface="Calibri" pitchFamily="-96" charset="0"/>
              </a:rPr>
              <a:t> a pointer to array element 0</a:t>
            </a:r>
            <a:endParaRPr lang="en-US" i="1" dirty="0">
              <a:latin typeface="Calibri" pitchFamily="-96" charset="0"/>
            </a:endParaRP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560388" lvl="1" indent="-222250" defTabSz="895350"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buNone/>
              <a:tabLst>
                <a:tab pos="1943100" algn="l"/>
                <a:tab pos="3660775" algn="l"/>
              </a:tabLst>
            </a:pPr>
            <a:endParaRPr lang="en-US" dirty="0">
              <a:latin typeface="Calibri" pitchFamily="-96" charset="0"/>
            </a:endParaRPr>
          </a:p>
          <a:p>
            <a:pPr marL="223838" indent="-223838" defTabSz="895350">
              <a:tabLst>
                <a:tab pos="1943100" algn="l"/>
                <a:tab pos="3660775" algn="l"/>
              </a:tabLst>
            </a:pPr>
            <a:r>
              <a:rPr lang="en-US" dirty="0">
                <a:latin typeface="Calibri" pitchFamily="-96" charset="0"/>
              </a:rPr>
              <a:t>Expression	Type               Value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B23B69-58A6-4098-9402-D9F5E812546D}"/>
              </a:ext>
            </a:extLst>
          </p:cNvPr>
          <p:cNvGrpSpPr/>
          <p:nvPr/>
        </p:nvGrpSpPr>
        <p:grpSpPr>
          <a:xfrm>
            <a:off x="967255" y="2468145"/>
            <a:ext cx="6956711" cy="833423"/>
            <a:chOff x="967255" y="2468145"/>
            <a:chExt cx="6956711" cy="833423"/>
          </a:xfrm>
        </p:grpSpPr>
        <p:sp>
          <p:nvSpPr>
            <p:cNvPr id="60419" name="Text Box 31"/>
            <p:cNvSpPr txBox="1">
              <a:spLocks noChangeArrowheads="1"/>
            </p:cNvSpPr>
            <p:nvPr/>
          </p:nvSpPr>
          <p:spPr bwMode="auto">
            <a:xfrm>
              <a:off x="967255" y="2468145"/>
              <a:ext cx="1701800" cy="3667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0" hangingPunct="0"/>
              <a:r>
                <a:rPr lang="en-US" sz="1800" dirty="0" err="1">
                  <a:latin typeface="Courier New" pitchFamily="-96" charset="0"/>
                </a:rPr>
                <a:t>int</a:t>
              </a:r>
              <a:r>
                <a:rPr lang="en-US" sz="1800" dirty="0">
                  <a:latin typeface="Courier New" pitchFamily="-96" charset="0"/>
                </a:rPr>
                <a:t> </a:t>
              </a:r>
              <a:r>
                <a:rPr lang="en-US" sz="1800" dirty="0" err="1">
                  <a:latin typeface="Courier New" pitchFamily="-96" charset="0"/>
                </a:rPr>
                <a:t>val</a:t>
              </a:r>
              <a:r>
                <a:rPr lang="en-US" sz="1800" dirty="0">
                  <a:latin typeface="Courier New" pitchFamily="-96" charset="0"/>
                </a:rPr>
                <a:t>[5];</a:t>
              </a:r>
            </a:p>
          </p:txBody>
        </p:sp>
        <p:sp>
          <p:nvSpPr>
            <p:cNvPr id="39" name="Rectangle 26"/>
            <p:cNvSpPr>
              <a:spLocks noChangeArrowheads="1"/>
            </p:cNvSpPr>
            <p:nvPr/>
          </p:nvSpPr>
          <p:spPr bwMode="auto">
            <a:xfrm>
              <a:off x="2794467" y="2515768"/>
              <a:ext cx="914400" cy="2225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3708867" y="2515768"/>
              <a:ext cx="914400" cy="2225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5</a:t>
              </a:r>
            </a:p>
          </p:txBody>
        </p:sp>
        <p:sp>
          <p:nvSpPr>
            <p:cNvPr id="41" name="Rectangle 28"/>
            <p:cNvSpPr>
              <a:spLocks noChangeArrowheads="1"/>
            </p:cNvSpPr>
            <p:nvPr/>
          </p:nvSpPr>
          <p:spPr bwMode="auto">
            <a:xfrm>
              <a:off x="4623267" y="2515768"/>
              <a:ext cx="914400" cy="2225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2</a:t>
              </a:r>
            </a:p>
          </p:txBody>
        </p:sp>
        <p:sp>
          <p:nvSpPr>
            <p:cNvPr id="42" name="Rectangle 29"/>
            <p:cNvSpPr>
              <a:spLocks noChangeArrowheads="1"/>
            </p:cNvSpPr>
            <p:nvPr/>
          </p:nvSpPr>
          <p:spPr bwMode="auto">
            <a:xfrm>
              <a:off x="5537667" y="2515768"/>
              <a:ext cx="914400" cy="2225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43" name="Rectangle 30"/>
            <p:cNvSpPr>
              <a:spLocks noChangeArrowheads="1"/>
            </p:cNvSpPr>
            <p:nvPr/>
          </p:nvSpPr>
          <p:spPr bwMode="auto">
            <a:xfrm>
              <a:off x="6452067" y="2515768"/>
              <a:ext cx="914400" cy="2225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</a:rPr>
                <a:t>3</a:t>
              </a:r>
            </a:p>
          </p:txBody>
        </p:sp>
        <p:sp>
          <p:nvSpPr>
            <p:cNvPr id="60422" name="Text Box 32"/>
            <p:cNvSpPr txBox="1">
              <a:spLocks noChangeArrowheads="1"/>
            </p:cNvSpPr>
            <p:nvPr/>
          </p:nvSpPr>
          <p:spPr bwMode="auto">
            <a:xfrm>
              <a:off x="2600485" y="2963014"/>
              <a:ext cx="396875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endParaRPr 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23" name="Text Box 33"/>
            <p:cNvSpPr txBox="1">
              <a:spLocks noChangeArrowheads="1"/>
            </p:cNvSpPr>
            <p:nvPr/>
          </p:nvSpPr>
          <p:spPr bwMode="auto">
            <a:xfrm>
              <a:off x="3215795" y="2963014"/>
              <a:ext cx="9906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+ 4</a:t>
              </a:r>
            </a:p>
          </p:txBody>
        </p:sp>
        <p:sp>
          <p:nvSpPr>
            <p:cNvPr id="60424" name="Line 34"/>
            <p:cNvSpPr>
              <a:spLocks noChangeShapeType="1"/>
            </p:cNvSpPr>
            <p:nvPr/>
          </p:nvSpPr>
          <p:spPr bwMode="auto">
            <a:xfrm flipV="1">
              <a:off x="2794467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25" name="Line 35"/>
            <p:cNvSpPr>
              <a:spLocks noChangeShapeType="1"/>
            </p:cNvSpPr>
            <p:nvPr/>
          </p:nvSpPr>
          <p:spPr bwMode="auto">
            <a:xfrm flipV="1">
              <a:off x="3708867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26" name="Text Box 36"/>
            <p:cNvSpPr txBox="1">
              <a:spLocks noChangeArrowheads="1"/>
            </p:cNvSpPr>
            <p:nvPr/>
          </p:nvSpPr>
          <p:spPr bwMode="auto">
            <a:xfrm>
              <a:off x="4132943" y="2963014"/>
              <a:ext cx="9906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x + 8</a:t>
              </a:r>
            </a:p>
          </p:txBody>
        </p:sp>
        <p:sp>
          <p:nvSpPr>
            <p:cNvPr id="60427" name="Line 37"/>
            <p:cNvSpPr>
              <a:spLocks noChangeShapeType="1"/>
            </p:cNvSpPr>
            <p:nvPr/>
          </p:nvSpPr>
          <p:spPr bwMode="auto">
            <a:xfrm flipV="1">
              <a:off x="4623267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28" name="Text Box 38"/>
            <p:cNvSpPr txBox="1">
              <a:spLocks noChangeArrowheads="1"/>
            </p:cNvSpPr>
            <p:nvPr/>
          </p:nvSpPr>
          <p:spPr bwMode="auto">
            <a:xfrm>
              <a:off x="5113591" y="2963014"/>
              <a:ext cx="9906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x + 12</a:t>
              </a:r>
            </a:p>
          </p:txBody>
        </p:sp>
        <p:sp>
          <p:nvSpPr>
            <p:cNvPr id="60429" name="Line 39"/>
            <p:cNvSpPr>
              <a:spLocks noChangeShapeType="1"/>
            </p:cNvSpPr>
            <p:nvPr/>
          </p:nvSpPr>
          <p:spPr bwMode="auto">
            <a:xfrm flipV="1">
              <a:off x="5545639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30" name="Text Box 40"/>
            <p:cNvSpPr txBox="1">
              <a:spLocks noChangeArrowheads="1"/>
            </p:cNvSpPr>
            <p:nvPr/>
          </p:nvSpPr>
          <p:spPr bwMode="auto">
            <a:xfrm>
              <a:off x="6037942" y="2963014"/>
              <a:ext cx="9906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x + 16</a:t>
              </a:r>
            </a:p>
          </p:txBody>
        </p:sp>
        <p:sp>
          <p:nvSpPr>
            <p:cNvPr id="60431" name="Line 41"/>
            <p:cNvSpPr>
              <a:spLocks noChangeShapeType="1"/>
            </p:cNvSpPr>
            <p:nvPr/>
          </p:nvSpPr>
          <p:spPr bwMode="auto">
            <a:xfrm flipV="1">
              <a:off x="6461234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60432" name="Text Box 42"/>
            <p:cNvSpPr txBox="1">
              <a:spLocks noChangeArrowheads="1"/>
            </p:cNvSpPr>
            <p:nvPr/>
          </p:nvSpPr>
          <p:spPr bwMode="auto">
            <a:xfrm>
              <a:off x="6933366" y="2963014"/>
              <a:ext cx="990600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x + 20</a:t>
              </a:r>
            </a:p>
          </p:txBody>
        </p:sp>
        <p:sp>
          <p:nvSpPr>
            <p:cNvPr id="60433" name="Line 43"/>
            <p:cNvSpPr>
              <a:spLocks noChangeShapeType="1"/>
            </p:cNvSpPr>
            <p:nvPr/>
          </p:nvSpPr>
          <p:spPr bwMode="auto">
            <a:xfrm flipV="1">
              <a:off x="7359321" y="2724452"/>
              <a:ext cx="0" cy="2225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FD0D7A4-D581-42D3-99C0-FD02765FF8B0}"/>
              </a:ext>
            </a:extLst>
          </p:cNvPr>
          <p:cNvSpPr txBox="1"/>
          <p:nvPr/>
        </p:nvSpPr>
        <p:spPr>
          <a:xfrm>
            <a:off x="5436096" y="6453336"/>
            <a:ext cx="3250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baseline="30000" dirty="0">
                <a:latin typeface="Calibri" pitchFamily="34" charset="0"/>
              </a:rPr>
              <a:t>1</a:t>
            </a:r>
            <a:r>
              <a:rPr lang="en-US" sz="1800" b="0" dirty="0">
                <a:latin typeface="Calibri" pitchFamily="34" charset="0"/>
              </a:rPr>
              <a:t> in most contexts (but not all)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C9CA4B40-A214-47C5-8F90-F6632F025BA9}"/>
              </a:ext>
            </a:extLst>
          </p:cNvPr>
          <p:cNvSpPr txBox="1">
            <a:spLocks/>
          </p:cNvSpPr>
          <p:nvPr/>
        </p:nvSpPr>
        <p:spPr bwMode="auto">
          <a:xfrm>
            <a:off x="733298" y="3949790"/>
            <a:ext cx="1341537" cy="235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  <a:cs typeface="ＭＳ Ｐゴシック" pitchFamily="-96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 err="1">
                <a:latin typeface="Courier New" pitchFamily="-96" charset="0"/>
              </a:rPr>
              <a:t>val</a:t>
            </a:r>
            <a:r>
              <a:rPr lang="en-US" sz="1800" kern="0" dirty="0">
                <a:latin typeface="Courier New" pitchFamily="-96" charset="0"/>
              </a:rPr>
              <a:t>[4]</a:t>
            </a: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 err="1">
                <a:latin typeface="Courier New" pitchFamily="-96" charset="0"/>
              </a:rPr>
              <a:t>val</a:t>
            </a:r>
            <a:r>
              <a:rPr lang="en-US" sz="1800" kern="0" dirty="0">
                <a:latin typeface="Courier New" pitchFamily="-96" charset="0"/>
              </a:rPr>
              <a:t>[5]</a:t>
            </a:r>
            <a:endParaRPr lang="en-US" sz="1800" kern="0" dirty="0">
              <a:latin typeface="Calibri" pitchFamily="-96" charset="0"/>
            </a:endParaRP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>
                <a:latin typeface="Courier New" pitchFamily="-96" charset="0"/>
              </a:rPr>
              <a:t>*(val+3)</a:t>
            </a:r>
            <a:endParaRPr lang="en-US" sz="1800" kern="0" dirty="0">
              <a:latin typeface="Calibri" pitchFamily="-96" charset="0"/>
            </a:endParaRP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 err="1">
                <a:latin typeface="Courier New" pitchFamily="-96" charset="0"/>
              </a:rPr>
              <a:t>val</a:t>
            </a:r>
            <a:endParaRPr lang="en-US" sz="18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>
                <a:latin typeface="Courier New" pitchFamily="-96" charset="0"/>
              </a:rPr>
              <a:t>val+1</a:t>
            </a:r>
            <a:endParaRPr lang="en-US" sz="18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>
                <a:latin typeface="Courier New" pitchFamily="-96" charset="0"/>
              </a:rPr>
              <a:t>&amp;</a:t>
            </a:r>
            <a:r>
              <a:rPr lang="en-US" sz="1800" kern="0" dirty="0" err="1">
                <a:latin typeface="Courier New" pitchFamily="-96" charset="0"/>
              </a:rPr>
              <a:t>val</a:t>
            </a:r>
            <a:r>
              <a:rPr lang="en-US" sz="1800" kern="0" dirty="0">
                <a:latin typeface="Courier New" pitchFamily="-96" charset="0"/>
              </a:rPr>
              <a:t>[2]</a:t>
            </a:r>
            <a:r>
              <a:rPr lang="en-US" sz="1800" kern="0" dirty="0">
                <a:latin typeface="Calibri" pitchFamily="-96" charset="0"/>
              </a:rPr>
              <a:t> </a:t>
            </a:r>
          </a:p>
          <a:p>
            <a:pPr marL="160338" indent="-222250" defTabSz="895350">
              <a:buFont typeface="Wingdings 2" pitchFamily="-96" charset="2"/>
              <a:buNone/>
              <a:tabLst>
                <a:tab pos="1943100" algn="l"/>
                <a:tab pos="3660775" algn="l"/>
                <a:tab pos="5086350" algn="l"/>
              </a:tabLst>
            </a:pPr>
            <a:r>
              <a:rPr lang="en-US" sz="1800" kern="0" dirty="0" err="1">
                <a:latin typeface="Courier New" pitchFamily="-96" charset="0"/>
              </a:rPr>
              <a:t>val</a:t>
            </a:r>
            <a:r>
              <a:rPr lang="en-US" sz="1800" kern="0" dirty="0">
                <a:latin typeface="Courier New" pitchFamily="-96" charset="0"/>
              </a:rPr>
              <a:t> + </a:t>
            </a:r>
            <a:r>
              <a:rPr lang="en-US" sz="1800" i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sz="18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798DC7A3-F165-4FCE-A154-4A6868983EE7}"/>
              </a:ext>
            </a:extLst>
          </p:cNvPr>
          <p:cNvSpPr txBox="1">
            <a:spLocks/>
          </p:cNvSpPr>
          <p:nvPr/>
        </p:nvSpPr>
        <p:spPr>
          <a:xfrm>
            <a:off x="2411999" y="3949790"/>
            <a:ext cx="6338664" cy="242696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-96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  <a:cs typeface="ＭＳ Ｐゴシック" pitchFamily="-96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-96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96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        3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        ??        // access past end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        1         // same as </a:t>
            </a:r>
            <a:r>
              <a:rPr lang="en-US" sz="18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[3]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*	     x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*	     x + 4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*	     x + 8     // same as val+2</a:t>
            </a:r>
          </a:p>
          <a:p>
            <a:pPr marL="0" indent="0">
              <a:buFont typeface="Wingdings 2" pitchFamily="-96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int *	     x + 4*</a:t>
            </a:r>
            <a:r>
              <a:rPr lang="en-US" sz="1800" i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 // same as &amp;</a:t>
            </a:r>
            <a:r>
              <a:rPr lang="en-US" sz="18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i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Font typeface="Wingdings 2" pitchFamily="-96" charset="2"/>
              <a:buNone/>
            </a:pPr>
            <a:endParaRPr lang="en-US" sz="28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176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Aspects of FP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21663" cy="4972050"/>
          </a:xfrm>
        </p:spPr>
        <p:txBody>
          <a:bodyPr/>
          <a:lstStyle/>
          <a:p>
            <a:r>
              <a:rPr lang="en-US" i="1" dirty="0"/>
              <a:t>Lots</a:t>
            </a:r>
            <a:r>
              <a:rPr lang="en-US" dirty="0"/>
              <a:t> of instructions</a:t>
            </a:r>
          </a:p>
          <a:p>
            <a:pPr lvl="1"/>
            <a:r>
              <a:rPr lang="en-US" dirty="0"/>
              <a:t>Different operations, different formats, ...</a:t>
            </a:r>
          </a:p>
          <a:p>
            <a:r>
              <a:rPr lang="en-US" dirty="0"/>
              <a:t>Floating-point comparisons</a:t>
            </a:r>
          </a:p>
          <a:p>
            <a:pPr lvl="1"/>
            <a:r>
              <a:rPr lang="en-US" dirty="0"/>
              <a:t>Instructions </a:t>
            </a:r>
            <a:r>
              <a:rPr lang="en-US" b="1" dirty="0" err="1">
                <a:latin typeface="Courier New"/>
                <a:cs typeface="Courier New"/>
              </a:rPr>
              <a:t>ucomiss</a:t>
            </a:r>
            <a:r>
              <a:rPr lang="en-US" dirty="0"/>
              <a:t> and </a:t>
            </a:r>
            <a:r>
              <a:rPr lang="en-US" b="1" dirty="0" err="1">
                <a:latin typeface="Courier New"/>
                <a:cs typeface="Courier New"/>
              </a:rPr>
              <a:t>ucomisd</a:t>
            </a:r>
            <a:endParaRPr lang="en-US" b="1" dirty="0">
              <a:latin typeface="Courier New"/>
              <a:cs typeface="Courier New"/>
            </a:endParaRPr>
          </a:p>
          <a:p>
            <a:pPr lvl="1"/>
            <a:r>
              <a:rPr lang="en-US" dirty="0"/>
              <a:t>Set condition codes ZF, PF and CF</a:t>
            </a:r>
          </a:p>
          <a:p>
            <a:pPr lvl="1"/>
            <a:r>
              <a:rPr lang="en-US" dirty="0"/>
              <a:t>Zeros OF and SF</a:t>
            </a:r>
          </a:p>
          <a:p>
            <a:r>
              <a:rPr lang="en-US" dirty="0"/>
              <a:t>Using constant values</a:t>
            </a:r>
          </a:p>
          <a:p>
            <a:pPr lvl="1"/>
            <a:r>
              <a:rPr lang="en-US" dirty="0"/>
              <a:t>Set XMM0 register to 0 with instruction</a:t>
            </a:r>
            <a:r>
              <a:rPr lang="en-US" b="1" dirty="0">
                <a:latin typeface="Courier New"/>
                <a:cs typeface="Courier New"/>
              </a:rPr>
              <a:t> </a:t>
            </a:r>
            <a:r>
              <a:rPr lang="en-US" b="1" dirty="0" err="1">
                <a:latin typeface="Courier New"/>
                <a:cs typeface="Courier New"/>
              </a:rPr>
              <a:t>xorpd</a:t>
            </a:r>
            <a:r>
              <a:rPr lang="en-US" b="1" dirty="0">
                <a:latin typeface="Courier New"/>
                <a:cs typeface="Courier New"/>
              </a:rPr>
              <a:t> %xmm0, %xmm0</a:t>
            </a:r>
          </a:p>
          <a:p>
            <a:pPr lvl="1"/>
            <a:r>
              <a:rPr lang="en-US" dirty="0"/>
              <a:t>Others loaded from memory</a:t>
            </a:r>
            <a:endParaRPr lang="en-US" b="1" dirty="0">
              <a:latin typeface="Courier New"/>
              <a:cs typeface="Courier New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4BC0E4-8FF8-4366-9D08-6DF46FB178F4}"/>
              </a:ext>
            </a:extLst>
          </p:cNvPr>
          <p:cNvSpPr/>
          <p:nvPr/>
        </p:nvSpPr>
        <p:spPr bwMode="auto">
          <a:xfrm>
            <a:off x="3628671" y="2955958"/>
            <a:ext cx="360040" cy="40103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3045C4-480C-43DD-9F1F-14AB1029578F}"/>
              </a:ext>
            </a:extLst>
          </p:cNvPr>
          <p:cNvSpPr txBox="1"/>
          <p:nvPr/>
        </p:nvSpPr>
        <p:spPr>
          <a:xfrm>
            <a:off x="3779912" y="3313615"/>
            <a:ext cx="1182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solidFill>
                  <a:srgbClr val="FF0000"/>
                </a:solidFill>
                <a:latin typeface="Calibri" pitchFamily="34" charset="0"/>
              </a:rPr>
              <a:t>Parity Flag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C7EF3-652D-4BBF-B7AA-1FC6E5D6DAA5}"/>
              </a:ext>
            </a:extLst>
          </p:cNvPr>
          <p:cNvSpPr txBox="1"/>
          <p:nvPr/>
        </p:nvSpPr>
        <p:spPr>
          <a:xfrm>
            <a:off x="5674893" y="2664700"/>
            <a:ext cx="3094886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UNORDERED: ZF,PF,CF←111</a:t>
            </a:r>
          </a:p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GREATER_THAN: ZF,PF,CF←000</a:t>
            </a:r>
          </a:p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LESS_THAN: ZF,PF,CF←001</a:t>
            </a:r>
          </a:p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EQUAL: ZF,PF,CF←100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889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Summary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Elements packed into contiguous region of memory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Use index arithmetic to locate individual elements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Elements packed into single region of memory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Access using offsets determined by compiler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Possible require internal and external padding to ensure alignment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Combinations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Can nest structure and array code arbitrarily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Floating Point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Data held and operated on in XMM registers</a:t>
            </a:r>
          </a:p>
        </p:txBody>
      </p:sp>
    </p:spTree>
    <p:extLst>
      <p:ext uri="{BB962C8B-B14F-4D97-AF65-F5344CB8AC3E}">
        <p14:creationId xmlns:p14="http://schemas.microsoft.com/office/powerpoint/2010/main" val="3914138085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57188" y="457200"/>
            <a:ext cx="7591425" cy="762000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Summary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Elements packed into contiguous region of memory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Use index arithmetic to locate individual elements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Elements packed into single region of memory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Access using offsets determined by compiler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Possible require internal and external padding to ensure alignment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Combinations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Can nest structure and array code arbitrarily</a:t>
            </a:r>
          </a:p>
          <a:p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Floating Point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pitchFamily="-96" charset="0"/>
              </a:rPr>
              <a:t>Data held and operated on in XMM registers</a:t>
            </a:r>
          </a:p>
          <a:p>
            <a:endParaRPr lang="en-US" dirty="0">
              <a:solidFill>
                <a:srgbClr val="000000"/>
              </a:solidFill>
              <a:latin typeface="Calibri" pitchFamily="-9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995786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Arrays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One-dimensional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Multi-dimensional (nested)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Multi-level</a:t>
            </a:r>
          </a:p>
          <a:p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Structures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Allocation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Access</a:t>
            </a:r>
          </a:p>
          <a:p>
            <a:pPr lvl="1"/>
            <a:r>
              <a:rPr lang="en-US" dirty="0">
                <a:solidFill>
                  <a:srgbClr val="7F7F7F"/>
                </a:solidFill>
                <a:latin typeface="Calibri" pitchFamily="-96" charset="0"/>
              </a:rPr>
              <a:t>Alignment</a:t>
            </a:r>
            <a:endParaRPr lang="en-US" dirty="0">
              <a:solidFill>
                <a:srgbClr val="A6A6A6"/>
              </a:solidFill>
            </a:endParaRPr>
          </a:p>
          <a:p>
            <a:r>
              <a:rPr lang="en-US" dirty="0"/>
              <a:t>Byte Ordering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</a:t>
            </a:r>
          </a:p>
        </p:txBody>
      </p:sp>
      <p:sp>
        <p:nvSpPr>
          <p:cNvPr id="48133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So, how are the bytes within a multi-byte word ordered in memory?</a:t>
            </a:r>
          </a:p>
          <a:p>
            <a:pPr eaLnBrk="1" hangingPunct="1"/>
            <a:r>
              <a:rPr lang="en-US" dirty="0"/>
              <a:t>Conventions</a:t>
            </a:r>
          </a:p>
          <a:p>
            <a:pPr marL="552450" lvl="1" eaLnBrk="1" hangingPunct="1"/>
            <a:r>
              <a:rPr lang="en-US" dirty="0"/>
              <a:t>Big Endian: Sun (Oracle SPARC), PPC Mac, </a:t>
            </a:r>
            <a:r>
              <a:rPr lang="en-US" i="1" dirty="0">
                <a:solidFill>
                  <a:srgbClr val="C00000"/>
                </a:solidFill>
              </a:rPr>
              <a:t>Internet</a:t>
            </a:r>
          </a:p>
          <a:p>
            <a:pPr marL="838200" lvl="2" eaLnBrk="1" hangingPunct="1"/>
            <a:r>
              <a:rPr lang="en-US" dirty="0"/>
              <a:t>Least significant byte has highest address</a:t>
            </a:r>
          </a:p>
          <a:p>
            <a:pPr marL="552450" lvl="1" eaLnBrk="1" hangingPunct="1"/>
            <a:r>
              <a:rPr lang="en-US" dirty="0"/>
              <a:t>Little Endian: </a:t>
            </a:r>
            <a:r>
              <a:rPr lang="en-US" i="1" dirty="0">
                <a:solidFill>
                  <a:srgbClr val="C00000"/>
                </a:solidFill>
              </a:rPr>
              <a:t>x86</a:t>
            </a:r>
            <a:r>
              <a:rPr lang="en-US" dirty="0"/>
              <a:t>, ARM processors running Android, iOS, and Linux</a:t>
            </a:r>
          </a:p>
          <a:p>
            <a:pPr marL="838200" lvl="2" eaLnBrk="1" hangingPunct="1"/>
            <a:r>
              <a:rPr lang="en-US" dirty="0"/>
              <a:t>Least significant byte has lowest address</a:t>
            </a:r>
          </a:p>
          <a:p>
            <a:pPr marL="292100"/>
            <a:r>
              <a:rPr lang="en-US" dirty="0"/>
              <a:t>Becomes a concern when data is communicated</a:t>
            </a:r>
          </a:p>
          <a:p>
            <a:pPr marL="552450" lvl="1"/>
            <a:r>
              <a:rPr lang="en-US" dirty="0"/>
              <a:t>Over a network, via files, etc. </a:t>
            </a:r>
          </a:p>
          <a:p>
            <a:pPr marL="292100"/>
            <a:r>
              <a:rPr lang="en-US" dirty="0"/>
              <a:t>Important notes</a:t>
            </a:r>
          </a:p>
          <a:p>
            <a:pPr marL="552450" lvl="1"/>
            <a:r>
              <a:rPr lang="en-US" dirty="0"/>
              <a:t>Bits are not reversed, as the low order bit is the reference point. </a:t>
            </a:r>
          </a:p>
          <a:p>
            <a:pPr marL="552450" lvl="1"/>
            <a:r>
              <a:rPr lang="en-US" dirty="0"/>
              <a:t>Doesn’t affect chars, or strings (arrays of chars), as chars are only one byte</a:t>
            </a:r>
          </a:p>
          <a:p>
            <a:pPr marL="3175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651545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Byte Ordering Example</a:t>
            </a:r>
          </a:p>
        </p:txBody>
      </p:sp>
      <p:sp>
        <p:nvSpPr>
          <p:cNvPr id="49157" name="Rectangle 4"/>
          <p:cNvSpPr>
            <a:spLocks noGrp="1" noChangeArrowheads="1"/>
          </p:cNvSpPr>
          <p:nvPr>
            <p:ph idx="1"/>
          </p:nvPr>
        </p:nvSpPr>
        <p:spPr>
          <a:xfrm>
            <a:off x="396875" y="1524001"/>
            <a:ext cx="7896225" cy="4810124"/>
          </a:xfrm>
        </p:spPr>
        <p:txBody>
          <a:bodyPr/>
          <a:lstStyle/>
          <a:p>
            <a:pPr eaLnBrk="1" hangingPunct="1"/>
            <a:r>
              <a:rPr lang="en-US" dirty="0"/>
              <a:t>Example</a:t>
            </a:r>
          </a:p>
          <a:p>
            <a:pPr marL="552450" lvl="1" eaLnBrk="1" hangingPunct="1"/>
            <a:r>
              <a:rPr lang="en-US" dirty="0"/>
              <a:t>Variable </a:t>
            </a:r>
            <a:r>
              <a:rPr lang="en-US" dirty="0" err="1"/>
              <a:t>x</a:t>
            </a:r>
            <a:r>
              <a:rPr lang="en-US" dirty="0"/>
              <a:t> has 4-byte value of 0x01234567</a:t>
            </a:r>
          </a:p>
          <a:p>
            <a:pPr marL="552450" lvl="1" eaLnBrk="1" hangingPunct="1"/>
            <a:r>
              <a:rPr lang="en-US" dirty="0"/>
              <a:t>Address given by &amp;</a:t>
            </a:r>
            <a:r>
              <a:rPr lang="en-US" dirty="0" err="1"/>
              <a:t>x</a:t>
            </a:r>
            <a:r>
              <a:rPr lang="en-US" dirty="0"/>
              <a:t> is 0x100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057400" y="3479800"/>
            <a:ext cx="5486400" cy="635000"/>
            <a:chOff x="0" y="0"/>
            <a:chExt cx="3456" cy="400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42" name="Rectangle 7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3" name="Rectangle 8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 dirty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40" name="Rectangle 10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41" name="Rectangle 11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38" name="Rectangle 13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9" name="Rectangle 14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36" name="Rectangle 1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7" name="Rectangle 1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220" name="Rectangle 18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1" name="Rectangle 19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34" name="Rectangle 21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5" name="Rectangle 22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32" name="Rectangle 24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3" name="Rectangle 25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30" name="Rectangle 2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31" name="Rectangle 28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0" name="Group 29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28" name="Rectangle 3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29" name="Rectangle 3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sp>
          <p:nvSpPr>
            <p:cNvPr id="49226" name="Rectangle 32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227" name="Rectangle 33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2057400" y="4318000"/>
            <a:ext cx="5486400" cy="635000"/>
            <a:chOff x="0" y="0"/>
            <a:chExt cx="3456" cy="400"/>
          </a:xfrm>
        </p:grpSpPr>
        <p:grpSp>
          <p:nvGrpSpPr>
            <p:cNvPr id="12" name="Group 35"/>
            <p:cNvGrpSpPr>
              <a:grpSpLocks/>
            </p:cNvGrpSpPr>
            <p:nvPr/>
          </p:nvGrpSpPr>
          <p:grpSpPr bwMode="auto">
            <a:xfrm>
              <a:off x="864" y="0"/>
              <a:ext cx="433" cy="192"/>
              <a:chOff x="0" y="0"/>
              <a:chExt cx="433" cy="192"/>
            </a:xfrm>
          </p:grpSpPr>
          <p:sp>
            <p:nvSpPr>
              <p:cNvPr id="49214" name="Rectangle 36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5" name="Rectangle 37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0x100</a:t>
                </a:r>
              </a:p>
            </p:txBody>
          </p:sp>
        </p:grpSp>
        <p:grpSp>
          <p:nvGrpSpPr>
            <p:cNvPr id="13" name="Group 38"/>
            <p:cNvGrpSpPr>
              <a:grpSpLocks/>
            </p:cNvGrpSpPr>
            <p:nvPr/>
          </p:nvGrpSpPr>
          <p:grpSpPr bwMode="auto">
            <a:xfrm>
              <a:off x="1296" y="0"/>
              <a:ext cx="433" cy="192"/>
              <a:chOff x="0" y="0"/>
              <a:chExt cx="433" cy="192"/>
            </a:xfrm>
          </p:grpSpPr>
          <p:sp>
            <p:nvSpPr>
              <p:cNvPr id="49212" name="Rectangle 39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3" name="Rectangle 40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0x101</a:t>
                </a:r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1728" y="0"/>
              <a:ext cx="433" cy="192"/>
              <a:chOff x="0" y="0"/>
              <a:chExt cx="433" cy="192"/>
            </a:xfrm>
          </p:grpSpPr>
          <p:sp>
            <p:nvSpPr>
              <p:cNvPr id="49210" name="Rectangle 42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11" name="Rectangle 43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0x102</a:t>
                </a:r>
              </a:p>
            </p:txBody>
          </p:sp>
        </p:grp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2160" y="0"/>
              <a:ext cx="433" cy="192"/>
              <a:chOff x="0" y="0"/>
              <a:chExt cx="433" cy="192"/>
            </a:xfrm>
          </p:grpSpPr>
          <p:sp>
            <p:nvSpPr>
              <p:cNvPr id="49208" name="Rectangle 45"/>
              <p:cNvSpPr>
                <a:spLocks/>
              </p:cNvSpPr>
              <p:nvPr/>
            </p:nvSpPr>
            <p:spPr bwMode="auto">
              <a:xfrm>
                <a:off x="0" y="0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9" name="Rectangle 46"/>
              <p:cNvSpPr>
                <a:spLocks/>
              </p:cNvSpPr>
              <p:nvPr/>
            </p:nvSpPr>
            <p:spPr bwMode="auto">
              <a:xfrm>
                <a:off x="0" y="0"/>
                <a:ext cx="433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4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0x103</a:t>
                </a:r>
              </a:p>
            </p:txBody>
          </p:sp>
        </p:grpSp>
        <p:sp>
          <p:nvSpPr>
            <p:cNvPr id="49192" name="Rectangle 47"/>
            <p:cNvSpPr>
              <a:spLocks/>
            </p:cNvSpPr>
            <p:nvPr/>
          </p:nvSpPr>
          <p:spPr bwMode="auto">
            <a:xfrm>
              <a:off x="0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3" name="Rectangle 48"/>
            <p:cNvSpPr>
              <a:spLocks/>
            </p:cNvSpPr>
            <p:nvPr/>
          </p:nvSpPr>
          <p:spPr bwMode="auto">
            <a:xfrm>
              <a:off x="43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grpSp>
          <p:nvGrpSpPr>
            <p:cNvPr id="16" name="Group 49"/>
            <p:cNvGrpSpPr>
              <a:grpSpLocks/>
            </p:cNvGrpSpPr>
            <p:nvPr/>
          </p:nvGrpSpPr>
          <p:grpSpPr bwMode="auto">
            <a:xfrm>
              <a:off x="864" y="176"/>
              <a:ext cx="432" cy="224"/>
              <a:chOff x="0" y="0"/>
              <a:chExt cx="432" cy="224"/>
            </a:xfrm>
          </p:grpSpPr>
          <p:sp>
            <p:nvSpPr>
              <p:cNvPr id="49206" name="Rectangle 5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7" name="Rectangle 51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1296" y="176"/>
              <a:ext cx="432" cy="224"/>
              <a:chOff x="0" y="0"/>
              <a:chExt cx="432" cy="224"/>
            </a:xfrm>
          </p:grpSpPr>
          <p:sp>
            <p:nvSpPr>
              <p:cNvPr id="49204" name="Rectangle 5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5" name="Rectangle 54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18" name="Group 55"/>
            <p:cNvGrpSpPr>
              <a:grpSpLocks/>
            </p:cNvGrpSpPr>
            <p:nvPr/>
          </p:nvGrpSpPr>
          <p:grpSpPr bwMode="auto">
            <a:xfrm>
              <a:off x="1728" y="176"/>
              <a:ext cx="432" cy="224"/>
              <a:chOff x="0" y="0"/>
              <a:chExt cx="432" cy="224"/>
            </a:xfrm>
          </p:grpSpPr>
          <p:sp>
            <p:nvSpPr>
              <p:cNvPr id="49202" name="Rectangle 5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3" name="Rectangle 57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19" name="Group 58"/>
            <p:cNvGrpSpPr>
              <a:grpSpLocks/>
            </p:cNvGrpSpPr>
            <p:nvPr/>
          </p:nvGrpSpPr>
          <p:grpSpPr bwMode="auto">
            <a:xfrm>
              <a:off x="2160" y="176"/>
              <a:ext cx="432" cy="224"/>
              <a:chOff x="0" y="0"/>
              <a:chExt cx="432" cy="224"/>
            </a:xfrm>
          </p:grpSpPr>
          <p:sp>
            <p:nvSpPr>
              <p:cNvPr id="49200" name="Rectangle 5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201" name="Rectangle 60"/>
              <p:cNvSpPr>
                <a:spLocks/>
              </p:cNvSpPr>
              <p:nvPr/>
            </p:nvSpPr>
            <p:spPr bwMode="auto">
              <a:xfrm>
                <a:off x="80" y="0"/>
                <a:ext cx="271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800" b="0">
                    <a:solidFill>
                      <a:srgbClr val="FFFFFF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sp>
          <p:nvSpPr>
            <p:cNvPr id="49198" name="Rectangle 61"/>
            <p:cNvSpPr>
              <a:spLocks/>
            </p:cNvSpPr>
            <p:nvPr/>
          </p:nvSpPr>
          <p:spPr bwMode="auto">
            <a:xfrm>
              <a:off x="2592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49199" name="Rectangle 62"/>
            <p:cNvSpPr>
              <a:spLocks/>
            </p:cNvSpPr>
            <p:nvPr/>
          </p:nvSpPr>
          <p:spPr bwMode="auto">
            <a:xfrm>
              <a:off x="3024" y="192"/>
              <a:ext cx="432" cy="1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66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  <p:sp>
        <p:nvSpPr>
          <p:cNvPr id="49160" name="Rectangle 63"/>
          <p:cNvSpPr>
            <a:spLocks/>
          </p:cNvSpPr>
          <p:nvPr/>
        </p:nvSpPr>
        <p:spPr bwMode="auto">
          <a:xfrm>
            <a:off x="838200" y="34036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Big Endian</a:t>
            </a:r>
          </a:p>
        </p:txBody>
      </p:sp>
      <p:sp>
        <p:nvSpPr>
          <p:cNvPr id="49161" name="Rectangle 64"/>
          <p:cNvSpPr>
            <a:spLocks/>
          </p:cNvSpPr>
          <p:nvPr/>
        </p:nvSpPr>
        <p:spPr bwMode="auto">
          <a:xfrm>
            <a:off x="838200" y="4241800"/>
            <a:ext cx="17907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25400" tIns="25400" rIns="63500" bIns="25400">
            <a:prstTxWarp prst="textNoShape">
              <a:avLst/>
            </a:prstTxWarp>
          </a:bodyPr>
          <a:lstStyle/>
          <a:p>
            <a:pPr marL="12700" eaLnBrk="1" hangingPunct="1">
              <a:lnSpc>
                <a:spcPct val="95000"/>
              </a:lnSpc>
            </a:pPr>
            <a:r>
              <a:rPr lang="en-US" sz="1800">
                <a:solidFill>
                  <a:srgbClr val="980002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Little Endian</a:t>
            </a:r>
          </a:p>
        </p:txBody>
      </p:sp>
      <p:grpSp>
        <p:nvGrpSpPr>
          <p:cNvPr id="20" name="Group 65"/>
          <p:cNvGrpSpPr>
            <a:grpSpLocks/>
          </p:cNvGrpSpPr>
          <p:nvPr/>
        </p:nvGrpSpPr>
        <p:grpSpPr bwMode="auto">
          <a:xfrm>
            <a:off x="3429000" y="3759200"/>
            <a:ext cx="2743200" cy="355600"/>
            <a:chOff x="0" y="0"/>
            <a:chExt cx="1728" cy="224"/>
          </a:xfrm>
        </p:grpSpPr>
        <p:grpSp>
          <p:nvGrpSpPr>
            <p:cNvPr id="21" name="Group 66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86" name="Rectangle 67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7" name="Rectangle 68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  <p:grpSp>
          <p:nvGrpSpPr>
            <p:cNvPr id="22" name="Group 69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84" name="Rectangle 7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5" name="Rectangle 7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3" name="Group 72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82" name="Rectangle 7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3" name="Rectangle 7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4" name="Group 75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80" name="Rectangle 7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81" name="Rectangle 7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</p:grpSp>
      <p:grpSp>
        <p:nvGrpSpPr>
          <p:cNvPr id="25" name="Group 78"/>
          <p:cNvGrpSpPr>
            <a:grpSpLocks/>
          </p:cNvGrpSpPr>
          <p:nvPr/>
        </p:nvGrpSpPr>
        <p:grpSpPr bwMode="auto">
          <a:xfrm>
            <a:off x="3429000" y="4597400"/>
            <a:ext cx="2743200" cy="355600"/>
            <a:chOff x="0" y="0"/>
            <a:chExt cx="1728" cy="224"/>
          </a:xfrm>
        </p:grpSpPr>
        <p:grpSp>
          <p:nvGrpSpPr>
            <p:cNvPr id="26" name="Group 79"/>
            <p:cNvGrpSpPr>
              <a:grpSpLocks/>
            </p:cNvGrpSpPr>
            <p:nvPr/>
          </p:nvGrpSpPr>
          <p:grpSpPr bwMode="auto">
            <a:xfrm>
              <a:off x="0" y="0"/>
              <a:ext cx="432" cy="224"/>
              <a:chOff x="0" y="0"/>
              <a:chExt cx="432" cy="224"/>
            </a:xfrm>
          </p:grpSpPr>
          <p:sp>
            <p:nvSpPr>
              <p:cNvPr id="49174" name="Rectangle 80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5" name="Rectangle 81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 dirty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67</a:t>
                </a:r>
              </a:p>
            </p:txBody>
          </p:sp>
        </p:grpSp>
        <p:grpSp>
          <p:nvGrpSpPr>
            <p:cNvPr id="27" name="Group 82"/>
            <p:cNvGrpSpPr>
              <a:grpSpLocks/>
            </p:cNvGrpSpPr>
            <p:nvPr/>
          </p:nvGrpSpPr>
          <p:grpSpPr bwMode="auto">
            <a:xfrm>
              <a:off x="432" y="0"/>
              <a:ext cx="432" cy="224"/>
              <a:chOff x="0" y="0"/>
              <a:chExt cx="432" cy="224"/>
            </a:xfrm>
          </p:grpSpPr>
          <p:sp>
            <p:nvSpPr>
              <p:cNvPr id="49172" name="Rectangle 83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3" name="Rectangle 84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45</a:t>
                </a:r>
              </a:p>
            </p:txBody>
          </p:sp>
        </p:grpSp>
        <p:grpSp>
          <p:nvGrpSpPr>
            <p:cNvPr id="28" name="Group 85"/>
            <p:cNvGrpSpPr>
              <a:grpSpLocks/>
            </p:cNvGrpSpPr>
            <p:nvPr/>
          </p:nvGrpSpPr>
          <p:grpSpPr bwMode="auto">
            <a:xfrm>
              <a:off x="864" y="0"/>
              <a:ext cx="432" cy="224"/>
              <a:chOff x="0" y="0"/>
              <a:chExt cx="432" cy="224"/>
            </a:xfrm>
          </p:grpSpPr>
          <p:sp>
            <p:nvSpPr>
              <p:cNvPr id="49170" name="Rectangle 86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71" name="Rectangle 87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23</a:t>
                </a:r>
              </a:p>
            </p:txBody>
          </p:sp>
        </p:grpSp>
        <p:grpSp>
          <p:nvGrpSpPr>
            <p:cNvPr id="29" name="Group 88"/>
            <p:cNvGrpSpPr>
              <a:grpSpLocks/>
            </p:cNvGrpSpPr>
            <p:nvPr/>
          </p:nvGrpSpPr>
          <p:grpSpPr bwMode="auto">
            <a:xfrm>
              <a:off x="1296" y="0"/>
              <a:ext cx="432" cy="224"/>
              <a:chOff x="0" y="0"/>
              <a:chExt cx="432" cy="224"/>
            </a:xfrm>
          </p:grpSpPr>
          <p:sp>
            <p:nvSpPr>
              <p:cNvPr id="49168" name="Rectangle 89"/>
              <p:cNvSpPr>
                <a:spLocks/>
              </p:cNvSpPr>
              <p:nvPr/>
            </p:nvSpPr>
            <p:spPr bwMode="auto">
              <a:xfrm>
                <a:off x="0" y="16"/>
                <a:ext cx="432" cy="192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rgbClr val="003300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</a:bodyPr>
              <a:lstStyle/>
              <a:p>
                <a:pPr algn="ctr" eaLnBrk="1" hangingPunct="1"/>
                <a:endParaRPr lang="en-US" sz="4200" b="0">
                  <a:solidFill>
                    <a:srgbClr val="000000"/>
                  </a:solidFill>
                  <a:latin typeface="Gill Sans" charset="0"/>
                  <a:ea typeface="ヒラギノ角ゴ ProN W3" charset="-128"/>
                  <a:cs typeface="ヒラギノ角ゴ ProN W3" charset="-128"/>
                  <a:sym typeface="Gill Sans" charset="0"/>
                </a:endParaRPr>
              </a:p>
            </p:txBody>
          </p:sp>
          <p:sp>
            <p:nvSpPr>
              <p:cNvPr id="49169" name="Rectangle 90"/>
              <p:cNvSpPr>
                <a:spLocks/>
              </p:cNvSpPr>
              <p:nvPr/>
            </p:nvSpPr>
            <p:spPr bwMode="auto">
              <a:xfrm>
                <a:off x="93" y="0"/>
                <a:ext cx="245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50800" tIns="50800" rIns="45720" bIns="50800" anchor="ctr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lnSpc>
                    <a:spcPct val="90000"/>
                  </a:lnSpc>
                </a:pPr>
                <a:r>
                  <a:rPr lang="en-US" sz="1800" b="0">
                    <a:solidFill>
                      <a:srgbClr val="000066"/>
                    </a:solidFill>
                    <a:latin typeface="Courier New Bold" charset="0"/>
                    <a:ea typeface="Courier New Bold" charset="0"/>
                    <a:cs typeface="Courier New Bold" charset="0"/>
                    <a:sym typeface="Courier New Bold" charset="0"/>
                  </a:rPr>
                  <a:t>01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/>
          </p:cNvSpPr>
          <p:nvPr/>
        </p:nvSpPr>
        <p:spPr bwMode="auto">
          <a:xfrm>
            <a:off x="354980" y="2998594"/>
            <a:ext cx="8166100" cy="11938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</p:spPr>
        <p:txBody>
          <a:bodyPr lIns="50800" tIns="50800" rIns="45720" bIns="50800">
            <a:prstTxWarp prst="textNoShape">
              <a:avLst/>
            </a:prstTxWarp>
          </a:bodyPr>
          <a:lstStyle/>
          <a:p>
            <a:pPr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sz="1800" dirty="0">
                <a:solidFill>
                  <a:srgbClr val="8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Address	Instruction Code	Assembly Rendition</a:t>
            </a:r>
          </a:p>
          <a:p>
            <a:pPr algn="l" eaLnBrk="1" hangingPunct="1">
              <a:tabLst>
                <a:tab pos="1651000" algn="l"/>
                <a:tab pos="4737100" algn="l"/>
                <a:tab pos="5486400" algn="l"/>
              </a:tabLst>
            </a:pP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 8048365</a:t>
            </a:r>
            <a:r>
              <a:rPr lang="en-US" sz="180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     5b                	pop    %</a:t>
            </a:r>
            <a:r>
              <a:rPr lang="en-US" sz="1800" b="0" dirty="0" err="1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ebx</a:t>
            </a:r>
            <a:b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</a:b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 8048366   81 c3 ab 12 00 00  	add    $0x12ab,%ebx</a:t>
            </a:r>
            <a:b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</a:b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 804836c</a:t>
            </a:r>
            <a:r>
              <a:rPr lang="en-US" sz="180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83 bb 28 00 00 00 00 	</a:t>
            </a:r>
            <a:r>
              <a:rPr lang="en-US" sz="1800" b="0" dirty="0" err="1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cmpl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   $0x0,0x28(%</a:t>
            </a:r>
            <a:r>
              <a:rPr lang="en-US" sz="1800" b="0" dirty="0" err="1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ebx</a:t>
            </a:r>
            <a:r>
              <a:rPr lang="en-US" sz="1800" b="0" dirty="0">
                <a:solidFill>
                  <a:srgbClr val="000066"/>
                </a:solidFill>
                <a:latin typeface="Courier New Bold" charset="0"/>
                <a:ea typeface="Courier New Bold" charset="0"/>
                <a:cs typeface="Courier New Bold" charset="0"/>
                <a:sym typeface="Courier New Bold" charset="0"/>
              </a:rPr>
              <a:t>)</a:t>
            </a:r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19063" indent="-119063" eaLnBrk="1" hangingPunct="1"/>
            <a:r>
              <a:rPr lang="en-US"/>
              <a:t>Reading Byte-Reversed Listings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5981700" algn="r"/>
              </a:tabLst>
            </a:pPr>
            <a:r>
              <a:rPr lang="en-US" dirty="0"/>
              <a:t>Disassembly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 dirty="0"/>
              <a:t>Text representation of binary machine code</a:t>
            </a:r>
          </a:p>
          <a:p>
            <a:pPr marL="552450" lvl="1" eaLnBrk="1" hangingPunct="1">
              <a:tabLst>
                <a:tab pos="5981700" algn="r"/>
              </a:tabLst>
            </a:pPr>
            <a:r>
              <a:rPr lang="en-US" dirty="0"/>
              <a:t>Generated by program that reads the machine code</a:t>
            </a:r>
          </a:p>
          <a:p>
            <a:pPr eaLnBrk="1" hangingPunct="1">
              <a:tabLst>
                <a:tab pos="5981700" algn="r"/>
              </a:tabLst>
            </a:pPr>
            <a:r>
              <a:rPr lang="en-US" dirty="0"/>
              <a:t>Example Fragment</a:t>
            </a:r>
          </a:p>
          <a:p>
            <a:pPr eaLnBrk="1" hangingPunct="1">
              <a:spcBef>
                <a:spcPts val="11100"/>
              </a:spcBef>
              <a:tabLst>
                <a:tab pos="5981700" algn="r"/>
              </a:tabLst>
            </a:pPr>
            <a:r>
              <a:rPr lang="en-US" dirty="0"/>
              <a:t>Deciphering Numbers</a:t>
            </a:r>
          </a:p>
          <a:p>
            <a:pPr marL="552450" lvl="1">
              <a:tabLst>
                <a:tab pos="5981700" algn="r"/>
              </a:tabLst>
            </a:pPr>
            <a:r>
              <a:rPr lang="en-US" dirty="0"/>
              <a:t>Value:	</a:t>
            </a:r>
            <a:r>
              <a:rPr lang="en-US" sz="1800" b="1" dirty="0">
                <a:latin typeface="Courier New" panose="02070309020205020404" pitchFamily="49" charset="0"/>
                <a:ea typeface="Monaco" charset="0"/>
                <a:cs typeface="Courier New" panose="02070309020205020404" pitchFamily="49" charset="0"/>
                <a:sym typeface="Monaco" charset="0"/>
              </a:rPr>
              <a:t>0x12ab</a:t>
            </a:r>
            <a:endParaRPr lang="en-US" sz="1800" b="1" dirty="0">
              <a:latin typeface="Courier New" panose="02070309020205020404" pitchFamily="49" charset="0"/>
              <a:ea typeface="Monaco" charset="0"/>
              <a:cs typeface="Courier New" panose="02070309020205020404" pitchFamily="49" charset="0"/>
            </a:endParaRPr>
          </a:p>
          <a:p>
            <a:pPr marL="552450" lvl="1">
              <a:tabLst>
                <a:tab pos="5981700" algn="r"/>
              </a:tabLst>
            </a:pPr>
            <a:r>
              <a:rPr lang="en-US" dirty="0"/>
              <a:t>Pad to 32 bits:	</a:t>
            </a:r>
            <a:r>
              <a:rPr lang="en-US" sz="1800" b="1" dirty="0">
                <a:latin typeface="Courier New" panose="02070309020205020404" pitchFamily="49" charset="0"/>
                <a:ea typeface="Monaco" charset="0"/>
                <a:cs typeface="Courier New" panose="02070309020205020404" pitchFamily="49" charset="0"/>
                <a:sym typeface="Monaco" charset="0"/>
              </a:rPr>
              <a:t>0x000012ab</a:t>
            </a:r>
            <a:endParaRPr lang="en-US" sz="1800" b="1" dirty="0">
              <a:latin typeface="Courier New" panose="02070309020205020404" pitchFamily="49" charset="0"/>
              <a:ea typeface="Monaco" charset="0"/>
              <a:cs typeface="Courier New" panose="02070309020205020404" pitchFamily="49" charset="0"/>
            </a:endParaRPr>
          </a:p>
          <a:p>
            <a:pPr marL="552450" lvl="1">
              <a:tabLst>
                <a:tab pos="5981700" algn="r"/>
              </a:tabLst>
            </a:pPr>
            <a:r>
              <a:rPr lang="en-US" dirty="0"/>
              <a:t>Split into bytes:	</a:t>
            </a:r>
            <a:r>
              <a:rPr lang="en-US" sz="1800" b="1" dirty="0">
                <a:latin typeface="Courier New" panose="02070309020205020404" pitchFamily="49" charset="0"/>
                <a:ea typeface="Monaco" charset="0"/>
                <a:cs typeface="Courier New" panose="02070309020205020404" pitchFamily="49" charset="0"/>
                <a:sym typeface="Monaco" charset="0"/>
              </a:rPr>
              <a:t>00 00 12 ab</a:t>
            </a:r>
            <a:endParaRPr lang="en-US" sz="1800" b="1" dirty="0">
              <a:latin typeface="Courier New" panose="02070309020205020404" pitchFamily="49" charset="0"/>
              <a:ea typeface="Monaco" charset="0"/>
              <a:cs typeface="Courier New" panose="02070309020205020404" pitchFamily="49" charset="0"/>
            </a:endParaRPr>
          </a:p>
          <a:p>
            <a:pPr marL="552450" lvl="1">
              <a:tabLst>
                <a:tab pos="5981700" algn="r"/>
              </a:tabLst>
            </a:pPr>
            <a:r>
              <a:rPr lang="en-US" dirty="0"/>
              <a:t>Reverse:	</a:t>
            </a:r>
            <a:r>
              <a:rPr lang="en-US" sz="1800" b="1" dirty="0">
                <a:latin typeface="Courier New" panose="02070309020205020404" pitchFamily="49" charset="0"/>
                <a:ea typeface="Monaco" charset="0"/>
                <a:cs typeface="Courier New" panose="02070309020205020404" pitchFamily="49" charset="0"/>
                <a:sym typeface="Monaco" charset="0"/>
              </a:rPr>
              <a:t>ab 12 00 00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5867400" y="3886200"/>
            <a:ext cx="609600" cy="9144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ctr" eaLnBrk="1" hangingPunct="1"/>
            <a:endParaRPr lang="en-US" sz="4200" b="0">
              <a:solidFill>
                <a:srgbClr val="000000"/>
              </a:solidFill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71800" y="3886200"/>
            <a:ext cx="1866900" cy="2286000"/>
            <a:chOff x="0" y="0"/>
            <a:chExt cx="1176" cy="1440"/>
          </a:xfrm>
        </p:grpSpPr>
        <p:sp>
          <p:nvSpPr>
            <p:cNvPr id="50185" name="Freeform 8"/>
            <p:cNvSpPr>
              <a:spLocks/>
            </p:cNvSpPr>
            <p:nvPr/>
          </p:nvSpPr>
          <p:spPr bwMode="auto">
            <a:xfrm rot="-5400000">
              <a:off x="476" y="-476"/>
              <a:ext cx="56" cy="1007"/>
            </a:xfrm>
            <a:custGeom>
              <a:avLst/>
              <a:gdLst>
                <a:gd name="T0" fmla="*/ 21600 w 21600"/>
                <a:gd name="T1" fmla="*/ 0 h 21600"/>
                <a:gd name="T2" fmla="*/ 10800 w 21600"/>
                <a:gd name="T3" fmla="*/ 1800 h 21600"/>
                <a:gd name="T4" fmla="*/ 10800 w 21600"/>
                <a:gd name="T5" fmla="*/ 9000 h 21600"/>
                <a:gd name="T6" fmla="*/ 0 w 21600"/>
                <a:gd name="T7" fmla="*/ 10800 h 21600"/>
                <a:gd name="T8" fmla="*/ 10800 w 21600"/>
                <a:gd name="T9" fmla="*/ 12600 h 21600"/>
                <a:gd name="T10" fmla="*/ 10800 w 21600"/>
                <a:gd name="T11" fmla="*/ 19800 h 21600"/>
                <a:gd name="T12" fmla="*/ 21600 w 21600"/>
                <a:gd name="T13" fmla="*/ 2160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1600" y="0"/>
                  </a:moveTo>
                  <a:cubicBezTo>
                    <a:pt x="15635" y="0"/>
                    <a:pt x="10800" y="806"/>
                    <a:pt x="10800" y="1800"/>
                  </a:cubicBezTo>
                  <a:lnTo>
                    <a:pt x="10800" y="9000"/>
                  </a:lnTo>
                  <a:cubicBezTo>
                    <a:pt x="10800" y="9994"/>
                    <a:pt x="5965" y="10800"/>
                    <a:pt x="0" y="10800"/>
                  </a:cubicBezTo>
                  <a:cubicBezTo>
                    <a:pt x="5965" y="10800"/>
                    <a:pt x="10800" y="11606"/>
                    <a:pt x="10800" y="12600"/>
                  </a:cubicBezTo>
                  <a:lnTo>
                    <a:pt x="10800" y="19800"/>
                  </a:lnTo>
                  <a:cubicBezTo>
                    <a:pt x="10800" y="20794"/>
                    <a:pt x="15635" y="21600"/>
                    <a:pt x="21600" y="21600"/>
                  </a:cubicBezTo>
                </a:path>
              </a:pathLst>
            </a:custGeom>
            <a:noFill/>
            <a:ln w="28575">
              <a:solidFill>
                <a:srgbClr val="FF505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  <p:sp>
          <p:nvSpPr>
            <p:cNvPr id="50186" name="Line 9"/>
            <p:cNvSpPr>
              <a:spLocks noChangeShapeType="1"/>
            </p:cNvSpPr>
            <p:nvPr/>
          </p:nvSpPr>
          <p:spPr bwMode="auto">
            <a:xfrm rot="10800000">
              <a:off x="512" y="60"/>
              <a:ext cx="664" cy="1380"/>
            </a:xfrm>
            <a:prstGeom prst="line">
              <a:avLst/>
            </a:prstGeom>
            <a:noFill/>
            <a:ln w="38100">
              <a:solidFill>
                <a:srgbClr val="FF5050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4200" b="0">
                <a:solidFill>
                  <a:srgbClr val="000000"/>
                </a:solidFill>
                <a:latin typeface="Gill Sans" charset="0"/>
                <a:ea typeface="ヒラギノ角ゴ ProN W3" charset="-128"/>
                <a:cs typeface="ヒラギノ角ゴ ProN W3" charset="-128"/>
                <a:sym typeface="Gill Sans" charset="0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473700" cy="573088"/>
          </a:xfrm>
        </p:spPr>
        <p:txBody>
          <a:bodyPr/>
          <a:lstStyle/>
          <a:p>
            <a:r>
              <a:rPr lang="en-US">
                <a:latin typeface="Calibri" pitchFamily="-96" charset="0"/>
              </a:rPr>
              <a:t>Array Example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484195"/>
            <a:ext cx="8382000" cy="1377950"/>
          </a:xfrm>
        </p:spPr>
        <p:txBody>
          <a:bodyPr/>
          <a:lstStyle/>
          <a:p>
            <a:r>
              <a:rPr lang="en-US" sz="2000" dirty="0">
                <a:latin typeface="Calibri" pitchFamily="-96" charset="0"/>
              </a:rPr>
              <a:t>Declaration “</a:t>
            </a:r>
            <a:r>
              <a:rPr lang="en-US" sz="2000" dirty="0" err="1">
                <a:latin typeface="Courier New" pitchFamily="-96" charset="0"/>
              </a:rPr>
              <a:t>zip_dig</a:t>
            </a:r>
            <a:r>
              <a:rPr lang="en-US" sz="2000" dirty="0">
                <a:latin typeface="Courier New" pitchFamily="-96" charset="0"/>
              </a:rPr>
              <a:t> </a:t>
            </a:r>
            <a:r>
              <a:rPr lang="en-US" sz="2000" dirty="0" err="1">
                <a:latin typeface="Courier New" pitchFamily="-96" charset="0"/>
              </a:rPr>
              <a:t>cmu</a:t>
            </a:r>
            <a:r>
              <a:rPr lang="en-US" sz="2000" dirty="0">
                <a:latin typeface="Calibri" pitchFamily="-96" charset="0"/>
              </a:rPr>
              <a:t>” equivalent to “</a:t>
            </a:r>
            <a:r>
              <a:rPr lang="en-US" sz="2000" dirty="0" err="1">
                <a:latin typeface="Courier New" pitchFamily="-96" charset="0"/>
              </a:rPr>
              <a:t>int</a:t>
            </a:r>
            <a:r>
              <a:rPr lang="en-US" sz="2000" dirty="0">
                <a:latin typeface="Courier New" pitchFamily="-96" charset="0"/>
              </a:rPr>
              <a:t> </a:t>
            </a:r>
            <a:r>
              <a:rPr lang="en-US" sz="2000" dirty="0" err="1">
                <a:latin typeface="Courier New" pitchFamily="-96" charset="0"/>
              </a:rPr>
              <a:t>cmu</a:t>
            </a:r>
            <a:r>
              <a:rPr lang="en-US" sz="2000" dirty="0">
                <a:latin typeface="Courier New" pitchFamily="-96" charset="0"/>
              </a:rPr>
              <a:t>[5]</a:t>
            </a:r>
            <a:r>
              <a:rPr lang="en-US" sz="2000" dirty="0">
                <a:latin typeface="Calibri" pitchFamily="-96" charset="0"/>
              </a:rPr>
              <a:t>”</a:t>
            </a:r>
          </a:p>
          <a:p>
            <a:r>
              <a:rPr lang="en-US" sz="2000" dirty="0">
                <a:latin typeface="Calibri" pitchFamily="-96" charset="0"/>
              </a:rPr>
              <a:t>Example arrays were allocated in successive 20 byte blocks</a:t>
            </a:r>
          </a:p>
          <a:p>
            <a:pPr lvl="1"/>
            <a:r>
              <a:rPr lang="en-US" dirty="0">
                <a:latin typeface="Calibri" pitchFamily="-96" charset="0"/>
              </a:rPr>
              <a:t>Not guaranteed to happen in general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609600" y="1124744"/>
            <a:ext cx="4924425" cy="175176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#define ZLEN 5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typedef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[ZLEN];</a:t>
            </a:r>
          </a:p>
          <a:p>
            <a:pPr eaLnBrk="0" hangingPunct="0"/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cmu</a:t>
            </a:r>
            <a:r>
              <a:rPr lang="en-US" sz="1800" dirty="0">
                <a:latin typeface="Courier New" pitchFamily="-96" charset="0"/>
              </a:rPr>
              <a:t> = { 1, 5, 2, 1, 3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mit</a:t>
            </a:r>
            <a:r>
              <a:rPr lang="en-US" sz="1800" dirty="0">
                <a:latin typeface="Courier New" pitchFamily="-96" charset="0"/>
              </a:rPr>
              <a:t> = { 0, 2, 1, 3, 9 };</a:t>
            </a:r>
          </a:p>
          <a:p>
            <a:pPr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ucb</a:t>
            </a:r>
            <a:r>
              <a:rPr lang="en-US" sz="1800" dirty="0">
                <a:latin typeface="Courier New" pitchFamily="-96" charset="0"/>
              </a:rPr>
              <a:t> = { 9, 4, 7, 2, 0 };</a:t>
            </a:r>
          </a:p>
        </p:txBody>
      </p:sp>
      <p:sp>
        <p:nvSpPr>
          <p:cNvPr id="69" name="Text Box 31"/>
          <p:cNvSpPr txBox="1">
            <a:spLocks noChangeArrowheads="1"/>
          </p:cNvSpPr>
          <p:nvPr/>
        </p:nvSpPr>
        <p:spPr bwMode="auto">
          <a:xfrm>
            <a:off x="76200" y="3078832"/>
            <a:ext cx="22352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70" name="Group 24"/>
          <p:cNvGrpSpPr>
            <a:grpSpLocks/>
          </p:cNvGrpSpPr>
          <p:nvPr/>
        </p:nvGrpSpPr>
        <p:grpSpPr bwMode="auto">
          <a:xfrm>
            <a:off x="2259013" y="3126457"/>
            <a:ext cx="5435600" cy="750887"/>
            <a:chOff x="2412765" y="3429000"/>
            <a:chExt cx="5435835" cy="771209"/>
          </a:xfrm>
        </p:grpSpPr>
        <p:grpSp>
          <p:nvGrpSpPr>
            <p:cNvPr id="6251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8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8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8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8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251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251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251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251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251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252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52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77788" y="3880519"/>
            <a:ext cx="22336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mit;</a:t>
            </a:r>
          </a:p>
        </p:txBody>
      </p:sp>
      <p:grpSp>
        <p:nvGrpSpPr>
          <p:cNvPr id="90" name="Group 24"/>
          <p:cNvGrpSpPr>
            <a:grpSpLocks/>
          </p:cNvGrpSpPr>
          <p:nvPr/>
        </p:nvGrpSpPr>
        <p:grpSpPr bwMode="auto">
          <a:xfrm>
            <a:off x="2260600" y="3928144"/>
            <a:ext cx="5435600" cy="750888"/>
            <a:chOff x="2412765" y="3429000"/>
            <a:chExt cx="5435835" cy="771209"/>
          </a:xfrm>
        </p:grpSpPr>
        <p:grpSp>
          <p:nvGrpSpPr>
            <p:cNvPr id="62492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0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10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0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10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</p:grpSp>
        <p:sp>
          <p:nvSpPr>
            <p:cNvPr id="62493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2494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40</a:t>
              </a:r>
            </a:p>
          </p:txBody>
        </p:sp>
        <p:sp>
          <p:nvSpPr>
            <p:cNvPr id="62495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6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7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44</a:t>
              </a:r>
            </a:p>
          </p:txBody>
        </p:sp>
        <p:sp>
          <p:nvSpPr>
            <p:cNvPr id="62498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9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48</a:t>
              </a:r>
            </a:p>
          </p:txBody>
        </p:sp>
        <p:sp>
          <p:nvSpPr>
            <p:cNvPr id="62500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1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52</a:t>
              </a:r>
            </a:p>
          </p:txBody>
        </p:sp>
        <p:sp>
          <p:nvSpPr>
            <p:cNvPr id="62502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3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504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 Box 31"/>
          <p:cNvSpPr txBox="1">
            <a:spLocks noChangeArrowheads="1"/>
          </p:cNvSpPr>
          <p:nvPr/>
        </p:nvSpPr>
        <p:spPr bwMode="auto">
          <a:xfrm>
            <a:off x="76200" y="4718719"/>
            <a:ext cx="22352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ucb</a:t>
            </a:r>
            <a:r>
              <a:rPr lang="en-US" sz="1800" dirty="0">
                <a:latin typeface="Courier New" pitchFamily="-96" charset="0"/>
              </a:rPr>
              <a:t>;</a:t>
            </a:r>
          </a:p>
        </p:txBody>
      </p:sp>
      <p:grpSp>
        <p:nvGrpSpPr>
          <p:cNvPr id="110" name="Group 24"/>
          <p:cNvGrpSpPr>
            <a:grpSpLocks/>
          </p:cNvGrpSpPr>
          <p:nvPr/>
        </p:nvGrpSpPr>
        <p:grpSpPr bwMode="auto">
          <a:xfrm>
            <a:off x="2259013" y="4766344"/>
            <a:ext cx="5435600" cy="750888"/>
            <a:chOff x="2412765" y="3429000"/>
            <a:chExt cx="5435835" cy="771209"/>
          </a:xfrm>
        </p:grpSpPr>
        <p:grpSp>
          <p:nvGrpSpPr>
            <p:cNvPr id="62474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124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9</a:t>
                </a:r>
              </a:p>
            </p:txBody>
          </p:sp>
          <p:sp>
            <p:nvSpPr>
              <p:cNvPr id="125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4</a:t>
                </a:r>
              </a:p>
            </p:txBody>
          </p:sp>
          <p:sp>
            <p:nvSpPr>
              <p:cNvPr id="126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7</a:t>
                </a:r>
              </a:p>
            </p:txBody>
          </p:sp>
          <p:sp>
            <p:nvSpPr>
              <p:cNvPr id="127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128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0</a:t>
                </a:r>
              </a:p>
            </p:txBody>
          </p:sp>
        </p:grpSp>
        <p:sp>
          <p:nvSpPr>
            <p:cNvPr id="62475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56</a:t>
              </a:r>
            </a:p>
          </p:txBody>
        </p:sp>
        <p:sp>
          <p:nvSpPr>
            <p:cNvPr id="62476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60</a:t>
              </a:r>
            </a:p>
          </p:txBody>
        </p:sp>
        <p:sp>
          <p:nvSpPr>
            <p:cNvPr id="62477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8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9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64</a:t>
              </a:r>
            </a:p>
          </p:txBody>
        </p:sp>
        <p:sp>
          <p:nvSpPr>
            <p:cNvPr id="62480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1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68</a:t>
              </a:r>
            </a:p>
          </p:txBody>
        </p:sp>
        <p:sp>
          <p:nvSpPr>
            <p:cNvPr id="62482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3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72</a:t>
              </a:r>
            </a:p>
          </p:txBody>
        </p:sp>
        <p:sp>
          <p:nvSpPr>
            <p:cNvPr id="62484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5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76</a:t>
              </a:r>
            </a:p>
          </p:txBody>
        </p:sp>
        <p:sp>
          <p:nvSpPr>
            <p:cNvPr id="62486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pitchFamily="-96" charset="0"/>
              </a:rPr>
              <a:t>Array Accessing Example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7818" y="3529794"/>
            <a:ext cx="3429000" cy="2981325"/>
          </a:xfrm>
        </p:spPr>
        <p:txBody>
          <a:bodyPr/>
          <a:lstStyle/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>
                <a:latin typeface="Calibri" pitchFamily="-96" charset="0"/>
              </a:rPr>
              <a:t>Register </a:t>
            </a:r>
            <a:r>
              <a:rPr lang="en-US" sz="2000" dirty="0">
                <a:latin typeface="Courier New" pitchFamily="-96" charset="0"/>
              </a:rPr>
              <a:t>%</a:t>
            </a:r>
            <a:r>
              <a:rPr lang="en-US" sz="2000" dirty="0" err="1">
                <a:latin typeface="Courier New" pitchFamily="-96" charset="0"/>
              </a:rPr>
              <a:t>rdi</a:t>
            </a:r>
            <a:r>
              <a:rPr lang="en-US" sz="2000" dirty="0">
                <a:latin typeface="Calibri" pitchFamily="-96" charset="0"/>
              </a:rPr>
              <a:t> contains starting address of array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>
                <a:latin typeface="Calibri" pitchFamily="-96" charset="0"/>
              </a:rPr>
              <a:t>Register </a:t>
            </a:r>
            <a:r>
              <a:rPr lang="en-US" sz="2000" dirty="0">
                <a:latin typeface="Courier New" pitchFamily="-96" charset="0"/>
              </a:rPr>
              <a:t>%</a:t>
            </a:r>
            <a:r>
              <a:rPr lang="en-US" sz="2000" dirty="0" err="1">
                <a:latin typeface="Courier New" pitchFamily="-96" charset="0"/>
              </a:rPr>
              <a:t>rsi</a:t>
            </a:r>
            <a:r>
              <a:rPr lang="en-US" sz="2000" dirty="0">
                <a:latin typeface="Calibri" pitchFamily="-96" charset="0"/>
              </a:rPr>
              <a:t> contains </a:t>
            </a:r>
            <a:br>
              <a:rPr lang="en-US" sz="2000" dirty="0">
                <a:latin typeface="Calibri" pitchFamily="-96" charset="0"/>
              </a:rPr>
            </a:br>
            <a:r>
              <a:rPr lang="en-US" sz="2000" dirty="0">
                <a:latin typeface="Calibri" pitchFamily="-96" charset="0"/>
              </a:rPr>
              <a:t>array index</a:t>
            </a: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>
                <a:latin typeface="Calibri" pitchFamily="-96" charset="0"/>
              </a:rPr>
              <a:t>Desired digit at </a:t>
            </a:r>
            <a:br>
              <a:rPr lang="en-US" sz="2000" dirty="0">
                <a:latin typeface="Calibri" pitchFamily="-96" charset="0"/>
              </a:rPr>
            </a:br>
            <a:r>
              <a:rPr lang="en-US" sz="2000" dirty="0">
                <a:latin typeface="Courier New" pitchFamily="-96" charset="0"/>
              </a:rPr>
              <a:t>%</a:t>
            </a:r>
            <a:r>
              <a:rPr lang="en-US" sz="2000" dirty="0" err="1">
                <a:latin typeface="Courier New" pitchFamily="-96" charset="0"/>
              </a:rPr>
              <a:t>rdi</a:t>
            </a:r>
            <a:r>
              <a:rPr lang="en-US" sz="2000" dirty="0">
                <a:latin typeface="Courier New" pitchFamily="-96" charset="0"/>
              </a:rPr>
              <a:t> + 4*%</a:t>
            </a:r>
            <a:r>
              <a:rPr lang="en-US" sz="2000" dirty="0" err="1">
                <a:latin typeface="Courier New" pitchFamily="-96" charset="0"/>
              </a:rPr>
              <a:t>rsi</a:t>
            </a:r>
            <a:endParaRPr lang="en-US" sz="2000" dirty="0">
              <a:latin typeface="Calibri" pitchFamily="-96" charset="0"/>
            </a:endParaRPr>
          </a:p>
          <a:p>
            <a:pPr marL="401638" indent="-246063">
              <a:spcBef>
                <a:spcPct val="25000"/>
              </a:spcBef>
              <a:buClr>
                <a:schemeClr val="hlink"/>
              </a:buClr>
              <a:buSzPct val="75000"/>
              <a:buFont typeface="Wingdings" pitchFamily="-96" charset="2"/>
              <a:buChar char="n"/>
            </a:pPr>
            <a:r>
              <a:rPr lang="en-US" sz="2000" dirty="0">
                <a:latin typeface="Calibri" pitchFamily="-96" charset="0"/>
              </a:rPr>
              <a:t>Use memory reference </a:t>
            </a:r>
            <a:r>
              <a:rPr lang="en-US" sz="2000" dirty="0">
                <a:latin typeface="Courier New" pitchFamily="-96" charset="0"/>
              </a:rPr>
              <a:t>(%rdi,%rsi,4)</a:t>
            </a:r>
            <a:endParaRPr lang="en-US" sz="2000" dirty="0">
              <a:latin typeface="Calibri" pitchFamily="-96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527050" y="2792413"/>
            <a:ext cx="368491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get_digit</a:t>
            </a:r>
            <a:endParaRPr lang="en-US" sz="1800" dirty="0">
              <a:latin typeface="Courier New" pitchFamily="-96" charset="0"/>
            </a:endParaRP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(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z, </a:t>
            </a:r>
            <a:r>
              <a:rPr lang="en-US" sz="1800" dirty="0" err="1">
                <a:latin typeface="Courier New" pitchFamily="-96" charset="0"/>
              </a:rPr>
              <a:t>int</a:t>
            </a:r>
            <a:r>
              <a:rPr lang="en-US" sz="1800" dirty="0">
                <a:latin typeface="Courier New" pitchFamily="-96" charset="0"/>
              </a:rPr>
              <a:t> digit)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return z[digit];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304800" y="4876800"/>
            <a:ext cx="5334000" cy="92076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 dirty="0">
                <a:latin typeface="Courier New" pitchFamily="-96" charset="0"/>
              </a:rPr>
              <a:t>  # %</a:t>
            </a:r>
            <a:r>
              <a:rPr lang="en-US" sz="1800" dirty="0" err="1">
                <a:latin typeface="Courier New" pitchFamily="-96" charset="0"/>
              </a:rPr>
              <a:t>rdi</a:t>
            </a:r>
            <a:r>
              <a:rPr lang="en-US" sz="1800" dirty="0">
                <a:latin typeface="Courier New" pitchFamily="-96" charset="0"/>
              </a:rPr>
              <a:t> = z</a:t>
            </a: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en-US" sz="1800" dirty="0">
                <a:latin typeface="Courier New" pitchFamily="-96" charset="0"/>
              </a:rPr>
              <a:t>  # %</a:t>
            </a:r>
            <a:r>
              <a:rPr lang="en-US" sz="1800" dirty="0" err="1">
                <a:latin typeface="Courier New" pitchFamily="-96" charset="0"/>
              </a:rPr>
              <a:t>rsi</a:t>
            </a:r>
            <a:r>
              <a:rPr lang="en-US" sz="1800" dirty="0">
                <a:latin typeface="Courier New" pitchFamily="-96" charset="0"/>
              </a:rPr>
              <a:t> = digit</a:t>
            </a:r>
            <a:endParaRPr lang="cs-CZ" sz="1800" dirty="0">
              <a:latin typeface="Courier New" pitchFamily="-96" charset="0"/>
            </a:endParaRPr>
          </a:p>
          <a:p>
            <a:pPr eaLnBrk="0" hangingPunct="0">
              <a:tabLst>
                <a:tab pos="342900" algn="l"/>
                <a:tab pos="2628900" algn="l"/>
              </a:tabLst>
            </a:pPr>
            <a:r>
              <a:rPr lang="cs-CZ" sz="1800" dirty="0" err="1">
                <a:latin typeface="Courier New" pitchFamily="-96" charset="0"/>
              </a:rPr>
              <a:t>movl</a:t>
            </a:r>
            <a:r>
              <a:rPr lang="cs-CZ" sz="1800" dirty="0">
                <a:latin typeface="Courier New" pitchFamily="-96" charset="0"/>
              </a:rPr>
              <a:t> (%rdi,%rsi,4), %</a:t>
            </a:r>
            <a:r>
              <a:rPr lang="cs-CZ" sz="1800" dirty="0" err="1">
                <a:latin typeface="Courier New" pitchFamily="-96" charset="0"/>
              </a:rPr>
              <a:t>eax</a:t>
            </a:r>
            <a:r>
              <a:rPr lang="en-US" sz="1800" dirty="0">
                <a:latin typeface="Courier New" pitchFamily="-96" charset="0"/>
              </a:rPr>
              <a:t>  # z[digit]</a:t>
            </a:r>
          </a:p>
        </p:txBody>
      </p:sp>
      <p:sp>
        <p:nvSpPr>
          <p:cNvPr id="64517" name="TextBox 6"/>
          <p:cNvSpPr txBox="1">
            <a:spLocks noChangeArrowheads="1"/>
          </p:cNvSpPr>
          <p:nvPr/>
        </p:nvSpPr>
        <p:spPr bwMode="auto">
          <a:xfrm>
            <a:off x="420688" y="4392613"/>
            <a:ext cx="10711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latin typeface="Calibri" pitchFamily="-96" charset="0"/>
              </a:rPr>
              <a:t>x86-64</a:t>
            </a:r>
          </a:p>
        </p:txBody>
      </p:sp>
      <p:sp>
        <p:nvSpPr>
          <p:cNvPr id="64518" name="Text Box 31"/>
          <p:cNvSpPr txBox="1">
            <a:spLocks noChangeArrowheads="1"/>
          </p:cNvSpPr>
          <p:nvPr/>
        </p:nvSpPr>
        <p:spPr bwMode="auto">
          <a:xfrm>
            <a:off x="304800" y="1408113"/>
            <a:ext cx="19304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800">
                <a:latin typeface="Courier New" pitchFamily="-96" charset="0"/>
              </a:rPr>
              <a:t>zip_dig cmu;</a:t>
            </a:r>
          </a:p>
        </p:txBody>
      </p:sp>
      <p:grpSp>
        <p:nvGrpSpPr>
          <p:cNvPr id="64519" name="Group 24"/>
          <p:cNvGrpSpPr>
            <a:grpSpLocks/>
          </p:cNvGrpSpPr>
          <p:nvPr/>
        </p:nvGrpSpPr>
        <p:grpSpPr bwMode="auto">
          <a:xfrm>
            <a:off x="2184400" y="1455738"/>
            <a:ext cx="5435600" cy="750887"/>
            <a:chOff x="2412765" y="3429000"/>
            <a:chExt cx="5435835" cy="771209"/>
          </a:xfrm>
        </p:grpSpPr>
        <p:grpSp>
          <p:nvGrpSpPr>
            <p:cNvPr id="64520" name="Group 25"/>
            <p:cNvGrpSpPr>
              <a:grpSpLocks/>
            </p:cNvGrpSpPr>
            <p:nvPr/>
          </p:nvGrpSpPr>
          <p:grpSpPr bwMode="auto">
            <a:xfrm>
              <a:off x="2743200" y="3429000"/>
              <a:ext cx="4572000" cy="228600"/>
              <a:chOff x="1008" y="1968"/>
              <a:chExt cx="2880" cy="144"/>
            </a:xfrm>
          </p:grpSpPr>
          <p:sp>
            <p:nvSpPr>
              <p:cNvPr id="23" name="Rectangle 26"/>
              <p:cNvSpPr>
                <a:spLocks noChangeArrowheads="1"/>
              </p:cNvSpPr>
              <p:nvPr/>
            </p:nvSpPr>
            <p:spPr bwMode="auto">
              <a:xfrm>
                <a:off x="1008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4" name="Rectangle 27"/>
              <p:cNvSpPr>
                <a:spLocks noChangeArrowheads="1"/>
              </p:cNvSpPr>
              <p:nvPr/>
            </p:nvSpPr>
            <p:spPr bwMode="auto">
              <a:xfrm>
                <a:off x="1584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5</a:t>
                </a:r>
              </a:p>
            </p:txBody>
          </p:sp>
          <p:sp>
            <p:nvSpPr>
              <p:cNvPr id="25" name="Rectangle 28"/>
              <p:cNvSpPr>
                <a:spLocks noChangeArrowheads="1"/>
              </p:cNvSpPr>
              <p:nvPr/>
            </p:nvSpPr>
            <p:spPr bwMode="auto">
              <a:xfrm>
                <a:off x="2160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6" name="Rectangle 29"/>
              <p:cNvSpPr>
                <a:spLocks noChangeArrowheads="1"/>
              </p:cNvSpPr>
              <p:nvPr/>
            </p:nvSpPr>
            <p:spPr bwMode="auto">
              <a:xfrm>
                <a:off x="2736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3312" y="1968"/>
                <a:ext cx="576" cy="14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lang="en-US" sz="1800" dirty="0">
                    <a:latin typeface="Calibri" pitchFamily="34" charset="0"/>
                    <a:ea typeface="+mn-ea"/>
                    <a:cs typeface="+mn-cs"/>
                  </a:rPr>
                  <a:t>3</a:t>
                </a:r>
              </a:p>
            </p:txBody>
          </p:sp>
        </p:grpSp>
        <p:sp>
          <p:nvSpPr>
            <p:cNvPr id="64521" name="Text Box 32"/>
            <p:cNvSpPr txBox="1">
              <a:spLocks noChangeArrowheads="1"/>
            </p:cNvSpPr>
            <p:nvPr/>
          </p:nvSpPr>
          <p:spPr bwMode="auto">
            <a:xfrm>
              <a:off x="2412765" y="3810528"/>
              <a:ext cx="668366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16</a:t>
              </a:r>
            </a:p>
          </p:txBody>
        </p:sp>
        <p:sp>
          <p:nvSpPr>
            <p:cNvPr id="64522" name="Text Box 33"/>
            <p:cNvSpPr txBox="1">
              <a:spLocks noChangeArrowheads="1"/>
            </p:cNvSpPr>
            <p:nvPr/>
          </p:nvSpPr>
          <p:spPr bwMode="auto">
            <a:xfrm>
              <a:off x="3182736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20</a:t>
              </a:r>
            </a:p>
          </p:txBody>
        </p:sp>
        <p:sp>
          <p:nvSpPr>
            <p:cNvPr id="64523" name="Line 34"/>
            <p:cNvSpPr>
              <a:spLocks noChangeShapeType="1"/>
            </p:cNvSpPr>
            <p:nvPr/>
          </p:nvSpPr>
          <p:spPr bwMode="auto">
            <a:xfrm flipV="1">
              <a:off x="2743200" y="3643313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4" name="Line 35"/>
            <p:cNvSpPr>
              <a:spLocks noChangeShapeType="1"/>
            </p:cNvSpPr>
            <p:nvPr/>
          </p:nvSpPr>
          <p:spPr bwMode="auto">
            <a:xfrm flipV="1">
              <a:off x="36576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5" name="Text Box 36"/>
            <p:cNvSpPr txBox="1">
              <a:spLocks noChangeArrowheads="1"/>
            </p:cNvSpPr>
            <p:nvPr/>
          </p:nvSpPr>
          <p:spPr bwMode="auto">
            <a:xfrm>
              <a:off x="4097175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24</a:t>
              </a:r>
            </a:p>
          </p:txBody>
        </p:sp>
        <p:sp>
          <p:nvSpPr>
            <p:cNvPr id="64526" name="Line 37"/>
            <p:cNvSpPr>
              <a:spLocks noChangeShapeType="1"/>
            </p:cNvSpPr>
            <p:nvPr/>
          </p:nvSpPr>
          <p:spPr bwMode="auto">
            <a:xfrm flipV="1">
              <a:off x="45720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7" name="Text Box 38"/>
            <p:cNvSpPr txBox="1">
              <a:spLocks noChangeArrowheads="1"/>
            </p:cNvSpPr>
            <p:nvPr/>
          </p:nvSpPr>
          <p:spPr bwMode="auto">
            <a:xfrm>
              <a:off x="5029078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28</a:t>
              </a:r>
            </a:p>
          </p:txBody>
        </p:sp>
        <p:sp>
          <p:nvSpPr>
            <p:cNvPr id="64528" name="Line 39"/>
            <p:cNvSpPr>
              <a:spLocks noChangeShapeType="1"/>
            </p:cNvSpPr>
            <p:nvPr/>
          </p:nvSpPr>
          <p:spPr bwMode="auto">
            <a:xfrm flipV="1">
              <a:off x="54864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9" name="Text Box 40"/>
            <p:cNvSpPr txBox="1">
              <a:spLocks noChangeArrowheads="1"/>
            </p:cNvSpPr>
            <p:nvPr/>
          </p:nvSpPr>
          <p:spPr bwMode="auto">
            <a:xfrm>
              <a:off x="5943518" y="3823572"/>
              <a:ext cx="990642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32</a:t>
              </a:r>
            </a:p>
          </p:txBody>
        </p:sp>
        <p:sp>
          <p:nvSpPr>
            <p:cNvPr id="64530" name="Line 41"/>
            <p:cNvSpPr>
              <a:spLocks noChangeShapeType="1"/>
            </p:cNvSpPr>
            <p:nvPr/>
          </p:nvSpPr>
          <p:spPr bwMode="auto">
            <a:xfrm flipV="1">
              <a:off x="64008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1" name="Text Box 42"/>
            <p:cNvSpPr txBox="1">
              <a:spLocks noChangeArrowheads="1"/>
            </p:cNvSpPr>
            <p:nvPr/>
          </p:nvSpPr>
          <p:spPr bwMode="auto">
            <a:xfrm>
              <a:off x="6857957" y="3823572"/>
              <a:ext cx="990643" cy="3766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800" b="0">
                  <a:latin typeface="Calibri" pitchFamily="-96" charset="0"/>
                </a:rPr>
                <a:t>36</a:t>
              </a:r>
            </a:p>
          </p:txBody>
        </p:sp>
        <p:sp>
          <p:nvSpPr>
            <p:cNvPr id="64532" name="Line 43"/>
            <p:cNvSpPr>
              <a:spLocks noChangeShapeType="1"/>
            </p:cNvSpPr>
            <p:nvPr/>
          </p:nvSpPr>
          <p:spPr bwMode="auto">
            <a:xfrm flipV="1">
              <a:off x="7315200" y="36576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928662" y="3500438"/>
            <a:ext cx="7099722" cy="285975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= z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$0,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 = 0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jmp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.L3               # 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.L4:                        #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loop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: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  $1, (%rdi,%rax,4) #   z[i]++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$1,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.L3:                        #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cmpq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$4,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i:4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jbe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.L4               # 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if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&lt;=,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loop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rep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; ret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83820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Loop Example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76500" y="1357298"/>
            <a:ext cx="403860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void </a:t>
            </a:r>
            <a:r>
              <a:rPr lang="en-US" sz="1800" dirty="0" err="1">
                <a:latin typeface="Courier New" pitchFamily="-96" charset="0"/>
              </a:rPr>
              <a:t>zincr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for (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 = 0;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 &lt; ZLEN;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z[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]++;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716016" y="3500438"/>
            <a:ext cx="3312368" cy="285975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endParaRPr lang="cs-CZ" sz="1800" dirty="0">
              <a:latin typeface="Courier New" pitchFamily="49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044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928662" y="3500438"/>
            <a:ext cx="7099722" cy="285975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0487" tIns="44450" rIns="90487" bIns="44450">
            <a:spAutoFit/>
          </a:bodyPr>
          <a:lstStyle/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 # %</a:t>
            </a:r>
            <a:r>
              <a:rPr lang="en-US" sz="1800" dirty="0" err="1">
                <a:latin typeface="Courier New" pitchFamily="49" charset="0"/>
                <a:ea typeface="+mn-ea"/>
                <a:cs typeface="+mn-cs"/>
              </a:rPr>
              <a:t>rdi</a:t>
            </a:r>
            <a:r>
              <a:rPr lang="en-US" sz="1800" dirty="0">
                <a:latin typeface="Courier New" pitchFamily="49" charset="0"/>
                <a:ea typeface="+mn-ea"/>
                <a:cs typeface="+mn-cs"/>
              </a:rPr>
              <a:t> = z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movl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$0,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eax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 = 0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jmp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.L3               # 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.L4:                        #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loop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: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addl</a:t>
            </a:r>
            <a:r>
              <a:rPr lang="cs-CZ" sz="1800" dirty="0">
                <a:solidFill>
                  <a:srgbClr val="FF0000"/>
                </a:solidFill>
                <a:latin typeface="Courier New" pitchFamily="49" charset="0"/>
                <a:ea typeface="+mn-ea"/>
                <a:cs typeface="+mn-cs"/>
              </a:rPr>
              <a:t>    $1, (%rdi,%rax,4) #   z[i]++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addq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$1,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i++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.L3:                        #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middle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cmpq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$4, %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rax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     #   i:4</a:t>
            </a: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jbe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   .L4               # 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if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&lt;=,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goto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loop</a:t>
            </a:r>
            <a:endParaRPr lang="cs-CZ" sz="1800" dirty="0">
              <a:latin typeface="Courier New" pitchFamily="49" charset="0"/>
              <a:ea typeface="+mn-ea"/>
              <a:cs typeface="+mn-cs"/>
            </a:endParaRPr>
          </a:p>
          <a:p>
            <a:pPr eaLnBrk="0" hangingPunct="0">
              <a:tabLst>
                <a:tab pos="342900" algn="l"/>
                <a:tab pos="1147763" algn="l"/>
                <a:tab pos="3657600" algn="l"/>
              </a:tabLst>
              <a:defRPr/>
            </a:pP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cs-CZ" sz="1800" dirty="0" err="1">
                <a:latin typeface="Courier New" pitchFamily="49" charset="0"/>
                <a:ea typeface="+mn-ea"/>
                <a:cs typeface="+mn-cs"/>
              </a:rPr>
              <a:t>rep</a:t>
            </a:r>
            <a:r>
              <a:rPr lang="cs-CZ" sz="1800" dirty="0">
                <a:latin typeface="Courier New" pitchFamily="49" charset="0"/>
                <a:ea typeface="+mn-ea"/>
                <a:cs typeface="+mn-cs"/>
              </a:rPr>
              <a:t>; ret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417513"/>
            <a:ext cx="8382000" cy="573087"/>
          </a:xfrm>
        </p:spPr>
        <p:txBody>
          <a:bodyPr/>
          <a:lstStyle/>
          <a:p>
            <a:r>
              <a:rPr lang="en-US" dirty="0">
                <a:latin typeface="Calibri" pitchFamily="-96" charset="0"/>
              </a:rPr>
              <a:t>Array Loop Example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476500" y="1357298"/>
            <a:ext cx="4038600" cy="147476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dirty="0">
                <a:latin typeface="Courier New" pitchFamily="-96" charset="0"/>
              </a:rPr>
              <a:t>void </a:t>
            </a:r>
            <a:r>
              <a:rPr lang="en-US" sz="1800" dirty="0" err="1">
                <a:latin typeface="Courier New" pitchFamily="-96" charset="0"/>
              </a:rPr>
              <a:t>zincr</a:t>
            </a:r>
            <a:r>
              <a:rPr lang="en-US" sz="1800" dirty="0">
                <a:latin typeface="Courier New" pitchFamily="-96" charset="0"/>
              </a:rPr>
              <a:t>(</a:t>
            </a:r>
            <a:r>
              <a:rPr lang="en-US" sz="1800" dirty="0" err="1">
                <a:latin typeface="Courier New" pitchFamily="-96" charset="0"/>
              </a:rPr>
              <a:t>zip_dig</a:t>
            </a:r>
            <a:r>
              <a:rPr lang="en-US" sz="1800" dirty="0">
                <a:latin typeface="Courier New" pitchFamily="-96" charset="0"/>
              </a:rPr>
              <a:t> z) {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</a:t>
            </a:r>
            <a:r>
              <a:rPr lang="en-US" sz="1800" dirty="0" err="1">
                <a:latin typeface="Courier New" pitchFamily="-96" charset="0"/>
              </a:rPr>
              <a:t>size_t</a:t>
            </a:r>
            <a:r>
              <a:rPr lang="en-US" sz="1800" dirty="0">
                <a:latin typeface="Courier New" pitchFamily="-96" charset="0"/>
              </a:rPr>
              <a:t>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for (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 = 0;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 &lt; ZLEN; 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++)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    z[</a:t>
            </a:r>
            <a:r>
              <a:rPr lang="en-US" sz="1800" dirty="0" err="1">
                <a:latin typeface="Courier New" pitchFamily="-96" charset="0"/>
              </a:rPr>
              <a:t>i</a:t>
            </a:r>
            <a:r>
              <a:rPr lang="en-US" sz="1800" dirty="0">
                <a:latin typeface="Courier New" pitchFamily="-96" charset="0"/>
              </a:rPr>
              <a:t>]++;</a:t>
            </a:r>
          </a:p>
          <a:p>
            <a:pPr eaLnBrk="0" hangingPunct="0"/>
            <a:r>
              <a:rPr lang="en-US" sz="1800" dirty="0">
                <a:latin typeface="Courier New" pitchFamily="-96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4937420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26852</TotalTime>
  <Words>5450</Words>
  <Application>Microsoft Office PowerPoint</Application>
  <PresentationFormat>On-screen Show (4:3)</PresentationFormat>
  <Paragraphs>1337</Paragraphs>
  <Slides>56</Slides>
  <Notes>36</Notes>
  <HiddenSlides>13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72" baseType="lpstr">
      <vt:lpstr>Arial</vt:lpstr>
      <vt:lpstr>Arial Narrow</vt:lpstr>
      <vt:lpstr>Calibri</vt:lpstr>
      <vt:lpstr>Calibri Bold</vt:lpstr>
      <vt:lpstr>Calibri Bold Italic</vt:lpstr>
      <vt:lpstr>Century Gothic</vt:lpstr>
      <vt:lpstr>Consolas</vt:lpstr>
      <vt:lpstr>Courier</vt:lpstr>
      <vt:lpstr>Courier New</vt:lpstr>
      <vt:lpstr>Courier New Bold</vt:lpstr>
      <vt:lpstr>Gill Sans</vt:lpstr>
      <vt:lpstr>Helvetica</vt:lpstr>
      <vt:lpstr>Times New Roman</vt:lpstr>
      <vt:lpstr>Wingdings</vt:lpstr>
      <vt:lpstr>Wingdings 2</vt:lpstr>
      <vt:lpstr>template2007</vt:lpstr>
      <vt:lpstr>Machine-Level Programming IV: Data  15-213/15-513: Introduction to Computer Systems 6th Lecture,  May 24, 2024</vt:lpstr>
      <vt:lpstr>Today</vt:lpstr>
      <vt:lpstr>Reminder: Memory Organization</vt:lpstr>
      <vt:lpstr>Array Allocation</vt:lpstr>
      <vt:lpstr>Array Access</vt:lpstr>
      <vt:lpstr>Array Example</vt:lpstr>
      <vt:lpstr>Array Accessing Example</vt:lpstr>
      <vt:lpstr>Array Loop Example</vt:lpstr>
      <vt:lpstr>Array Loop Example</vt:lpstr>
      <vt:lpstr>Activity</vt:lpstr>
      <vt:lpstr>Understanding Pointers &amp; Arrays #1</vt:lpstr>
      <vt:lpstr>Understanding Pointers &amp; Arrays #1</vt:lpstr>
      <vt:lpstr>Understanding Pointers &amp; Arrays #1</vt:lpstr>
      <vt:lpstr>Understanding Pointers &amp; Arrays #2</vt:lpstr>
      <vt:lpstr>Understanding Pointers &amp; Arrays #2</vt:lpstr>
      <vt:lpstr>Multidimensional (Nested) Arrays</vt:lpstr>
      <vt:lpstr>Nested Array Example</vt:lpstr>
      <vt:lpstr>Nested Array Row Access</vt:lpstr>
      <vt:lpstr>Nested Array Row Access Code</vt:lpstr>
      <vt:lpstr>Nested Array Element Access</vt:lpstr>
      <vt:lpstr>Nested Array Element Access Code</vt:lpstr>
      <vt:lpstr>Multi-Level Array Example</vt:lpstr>
      <vt:lpstr>Element Access in Multi-Level Array</vt:lpstr>
      <vt:lpstr>Array Element Accesses</vt:lpstr>
      <vt:lpstr>N X N Matrix Code</vt:lpstr>
      <vt:lpstr>16 X 16 Matrix Access</vt:lpstr>
      <vt:lpstr>n X n Matrix Access</vt:lpstr>
      <vt:lpstr>Example: Array Access</vt:lpstr>
      <vt:lpstr>Example: Array Access</vt:lpstr>
      <vt:lpstr>Today</vt:lpstr>
      <vt:lpstr>Structure Representation</vt:lpstr>
      <vt:lpstr>Generating Pointer to Structure Member</vt:lpstr>
      <vt:lpstr>Following Linked List #1</vt:lpstr>
      <vt:lpstr>Following Linked List #2</vt:lpstr>
      <vt:lpstr>Structures &amp; Alignment</vt:lpstr>
      <vt:lpstr>Alignment Principles</vt:lpstr>
      <vt:lpstr>Specific Cases of Alignment (x86-64)</vt:lpstr>
      <vt:lpstr>Satisfying Alignment with Structures</vt:lpstr>
      <vt:lpstr>Meeting Overall Alignment Requirement</vt:lpstr>
      <vt:lpstr>Arrays of Structures</vt:lpstr>
      <vt:lpstr>Accessing Array Elements</vt:lpstr>
      <vt:lpstr>Saving Space</vt:lpstr>
      <vt:lpstr>Quiz</vt:lpstr>
      <vt:lpstr>Today</vt:lpstr>
      <vt:lpstr>Background</vt:lpstr>
      <vt:lpstr>Programming with SSE4</vt:lpstr>
      <vt:lpstr>Scalar &amp; SIMD Operations</vt:lpstr>
      <vt:lpstr>FP Basics</vt:lpstr>
      <vt:lpstr>FP Memory Referencing</vt:lpstr>
      <vt:lpstr>Other Aspects of FP Code</vt:lpstr>
      <vt:lpstr>Summary</vt:lpstr>
      <vt:lpstr>Summary</vt:lpstr>
      <vt:lpstr>Today</vt:lpstr>
      <vt:lpstr>Byte Ordering</vt:lpstr>
      <vt:lpstr>Byte Ordering Example</vt:lpstr>
      <vt:lpstr>Reading Byte-Reversed Listings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Brian Railing</cp:lastModifiedBy>
  <cp:revision>844</cp:revision>
  <cp:lastPrinted>2017-02-09T18:13:43Z</cp:lastPrinted>
  <dcterms:created xsi:type="dcterms:W3CDTF">2012-09-20T14:26:38Z</dcterms:created>
  <dcterms:modified xsi:type="dcterms:W3CDTF">2024-05-24T15:46:22Z</dcterms:modified>
</cp:coreProperties>
</file>