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529" r:id="rId2"/>
    <p:sldId id="1386" r:id="rId3"/>
    <p:sldId id="1528" r:id="rId4"/>
    <p:sldId id="569" r:id="rId5"/>
    <p:sldId id="693" r:id="rId6"/>
    <p:sldId id="694" r:id="rId7"/>
    <p:sldId id="695" r:id="rId8"/>
    <p:sldId id="696" r:id="rId9"/>
    <p:sldId id="662" r:id="rId10"/>
    <p:sldId id="672" r:id="rId11"/>
    <p:sldId id="674" r:id="rId12"/>
    <p:sldId id="675" r:id="rId13"/>
    <p:sldId id="676" r:id="rId14"/>
    <p:sldId id="686" r:id="rId15"/>
    <p:sldId id="687" r:id="rId16"/>
    <p:sldId id="673" r:id="rId17"/>
    <p:sldId id="688" r:id="rId18"/>
    <p:sldId id="697" r:id="rId19"/>
    <p:sldId id="1527" r:id="rId20"/>
    <p:sldId id="698" r:id="rId21"/>
    <p:sldId id="699" r:id="rId22"/>
    <p:sldId id="620" r:id="rId23"/>
    <p:sldId id="628" r:id="rId24"/>
    <p:sldId id="689" r:id="rId25"/>
    <p:sldId id="690" r:id="rId26"/>
    <p:sldId id="629" r:id="rId27"/>
    <p:sldId id="632" r:id="rId28"/>
    <p:sldId id="631" r:id="rId29"/>
    <p:sldId id="630" r:id="rId30"/>
    <p:sldId id="633" r:id="rId31"/>
    <p:sldId id="621" r:id="rId32"/>
    <p:sldId id="635" r:id="rId33"/>
    <p:sldId id="636" r:id="rId34"/>
    <p:sldId id="637" r:id="rId35"/>
    <p:sldId id="623" r:id="rId36"/>
    <p:sldId id="638" r:id="rId37"/>
    <p:sldId id="639" r:id="rId38"/>
    <p:sldId id="640" r:id="rId39"/>
    <p:sldId id="691" r:id="rId40"/>
    <p:sldId id="310" r:id="rId41"/>
    <p:sldId id="624" r:id="rId42"/>
    <p:sldId id="626" r:id="rId43"/>
    <p:sldId id="627" r:id="rId44"/>
    <p:sldId id="643" r:id="rId45"/>
    <p:sldId id="641" r:id="rId46"/>
    <p:sldId id="642" r:id="rId47"/>
    <p:sldId id="679" r:id="rId48"/>
    <p:sldId id="680" r:id="rId49"/>
    <p:sldId id="681" r:id="rId50"/>
    <p:sldId id="682" r:id="rId51"/>
    <p:sldId id="645" r:id="rId52"/>
    <p:sldId id="683" r:id="rId53"/>
    <p:sldId id="652" r:id="rId54"/>
    <p:sldId id="651" r:id="rId55"/>
    <p:sldId id="653" r:id="rId56"/>
    <p:sldId id="657" r:id="rId57"/>
    <p:sldId id="1532" r:id="rId58"/>
    <p:sldId id="658" r:id="rId59"/>
    <p:sldId id="684" r:id="rId60"/>
    <p:sldId id="685" r:id="rId61"/>
    <p:sldId id="659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1C"/>
    <a:srgbClr val="C1655D"/>
    <a:srgbClr val="FFCC00"/>
    <a:srgbClr val="0046E2"/>
    <a:srgbClr val="EA00EA"/>
    <a:srgbClr val="F6F5BD"/>
    <a:srgbClr val="FFFF99"/>
    <a:srgbClr val="F0C8D3"/>
    <a:srgbClr val="9EF18B"/>
    <a:srgbClr val="E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7023C-5871-4291-9729-CD10885AF2BD}" v="29" dt="2022-12-01T06:27:27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0" autoAdjust="0"/>
    <p:restoredTop sz="94648" autoAdjust="0"/>
  </p:normalViewPr>
  <p:slideViewPr>
    <p:cSldViewPr snapToObjects="1">
      <p:cViewPr varScale="1">
        <p:scale>
          <a:sx n="91" d="100"/>
          <a:sy n="91" d="100"/>
        </p:scale>
        <p:origin x="1074" y="57"/>
      </p:cViewPr>
      <p:guideLst>
        <p:guide orient="horz" pos="2592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Speedup *over what*?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0386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914400" y="1447800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215000-C015-4B0B-9C37-49DD0BD881B7}"/>
              </a:ext>
            </a:extLst>
          </p:cNvPr>
          <p:cNvSpPr txBox="1"/>
          <p:nvPr/>
        </p:nvSpPr>
        <p:spPr>
          <a:xfrm>
            <a:off x="5219699" y="5271805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At later points, a:2 and b:200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are written back to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80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762000" y="3745468"/>
            <a:ext cx="6177638" cy="1131332"/>
            <a:chOff x="762000" y="3745468"/>
            <a:chExt cx="6177638" cy="1131332"/>
          </a:xfrm>
        </p:grpSpPr>
        <p:sp>
          <p:nvSpPr>
            <p:cNvPr id="35" name="TextBox 34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3" name="Arc 42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762000" y="3352800"/>
            <a:ext cx="5922740" cy="1131332"/>
            <a:chOff x="762000" y="3352800"/>
            <a:chExt cx="5922740" cy="1131332"/>
          </a:xfrm>
        </p:grpSpPr>
        <p:sp>
          <p:nvSpPr>
            <p:cNvPr id="34" name="TextBox 33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19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20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 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2" name="Arc 41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0" y="4725194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cache sees request for one of its E-tagged blocks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b="0" kern="0" baseline="0" dirty="0">
                <a:latin typeface="Calibri" pitchFamily="34" charset="0"/>
              </a:rPr>
              <a:t>Supply</a:t>
            </a:r>
            <a:r>
              <a:rPr lang="en-US" sz="2000" b="0" kern="0" dirty="0">
                <a:latin typeface="Calibri" pitchFamily="34" charset="0"/>
              </a:rPr>
              <a:t> value from cache</a:t>
            </a:r>
            <a:br>
              <a:rPr lang="en-US" sz="2000" b="0" kern="0" dirty="0">
                <a:latin typeface="Calibri" pitchFamily="34" charset="0"/>
              </a:rPr>
            </a:br>
            <a:r>
              <a:rPr lang="en-US" sz="2000" b="0" kern="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tag to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037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  <a:p>
            <a:r>
              <a:rPr lang="en-US" dirty="0"/>
              <a:t>Sequential consistency</a:t>
            </a:r>
          </a:p>
          <a:p>
            <a:pPr lvl="1"/>
            <a:r>
              <a:rPr lang="en-US" dirty="0"/>
              <a:t>As if only one operation at a time, in an order consistent with the order of operations within each thread</a:t>
            </a:r>
          </a:p>
          <a:p>
            <a:pPr lvl="1"/>
            <a:r>
              <a:rPr lang="en-US" dirty="0"/>
              <a:t>Thus, overall effect consistent with each individual thread but otherwise allows an arbitrary interleaving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379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04856"/>
            <a:ext cx="7896225" cy="771524"/>
          </a:xfrm>
        </p:spPr>
        <p:txBody>
          <a:bodyPr/>
          <a:lstStyle/>
          <a:p>
            <a:r>
              <a:rPr lang="en-US" dirty="0"/>
              <a:t>Impossible outputs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, 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0000FF"/>
                </a:solidFill>
              </a:rPr>
              <a:t>100</a:t>
            </a:r>
          </a:p>
          <a:p>
            <a:pPr lvl="1"/>
            <a:r>
              <a:rPr lang="en-US" dirty="0"/>
              <a:t>Would require reaching </a:t>
            </a:r>
            <a:r>
              <a:rPr lang="en-US" i="1" dirty="0"/>
              <a:t>both</a:t>
            </a:r>
            <a:r>
              <a:rPr lang="en-US" dirty="0"/>
              <a:t> Ra and </a:t>
            </a:r>
            <a:r>
              <a:rPr lang="en-US" dirty="0" err="1"/>
              <a:t>Rb</a:t>
            </a:r>
            <a:r>
              <a:rPr lang="en-US" dirty="0"/>
              <a:t> before </a:t>
            </a:r>
            <a:r>
              <a:rPr lang="en-US" i="1" dirty="0"/>
              <a:t>either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or Wb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244" y="343483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 bwMode="auto">
          <a:xfrm flipV="1">
            <a:off x="3949381" y="3238500"/>
            <a:ext cx="876855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26236" y="30215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64" y="3028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5595" y="30364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7923" y="323691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1" idx="3"/>
          </p:cNvCxnSpPr>
          <p:nvPr/>
        </p:nvCxnSpPr>
        <p:spPr bwMode="auto">
          <a:xfrm>
            <a:off x="3949381" y="3619500"/>
            <a:ext cx="876855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6236" y="36311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 bwMode="auto">
          <a:xfrm flipV="1">
            <a:off x="5344327" y="3651766"/>
            <a:ext cx="751637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5964" y="3442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595" y="344967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27923" y="365017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3" idx="3"/>
          </p:cNvCxnSpPr>
          <p:nvPr/>
        </p:nvCxnSpPr>
        <p:spPr bwMode="auto">
          <a:xfrm>
            <a:off x="5344327" y="3815834"/>
            <a:ext cx="751637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5964" y="38555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5595" y="3862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923" y="4063444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7523" y="45746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 bwMode="auto">
          <a:xfrm flipV="1">
            <a:off x="3945614" y="4378324"/>
            <a:ext cx="858901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04515" y="416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236043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74243" y="416881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3874" y="41762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606202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2" idx="3"/>
          </p:cNvCxnSpPr>
          <p:nvPr/>
        </p:nvCxnSpPr>
        <p:spPr bwMode="auto">
          <a:xfrm>
            <a:off x="3945614" y="4759324"/>
            <a:ext cx="858901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04515" y="4770992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 bwMode="auto">
          <a:xfrm flipV="1">
            <a:off x="5304652" y="4791590"/>
            <a:ext cx="769591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074243" y="4582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3874" y="45895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606202" y="479000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0" idx="3"/>
          </p:cNvCxnSpPr>
          <p:nvPr/>
        </p:nvCxnSpPr>
        <p:spPr bwMode="auto">
          <a:xfrm>
            <a:off x="5304652" y="4955658"/>
            <a:ext cx="769591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074243" y="49953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3874" y="50027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606202" y="520326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847123" y="3009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100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7123" y="3478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7123" y="38481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7123" y="4152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7123" y="4533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7123" y="5002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256323" y="3238500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Group 58"/>
          <p:cNvGrpSpPr/>
          <p:nvPr/>
        </p:nvGrpSpPr>
        <p:grpSpPr>
          <a:xfrm>
            <a:off x="5344327" y="1042610"/>
            <a:ext cx="2006190" cy="1563888"/>
            <a:chOff x="5759932" y="874512"/>
            <a:chExt cx="2006190" cy="1563888"/>
          </a:xfrm>
        </p:grpSpPr>
        <p:sp>
          <p:nvSpPr>
            <p:cNvPr id="71" name="TextBox 70"/>
            <p:cNvSpPr txBox="1"/>
            <p:nvPr/>
          </p:nvSpPr>
          <p:spPr>
            <a:xfrm>
              <a:off x="5759932" y="144780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Wa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29660" y="145522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Rb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190019" y="1664732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5759932" y="206164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Wb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29660" y="2069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Ra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6190019" y="2278578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5759932" y="874512"/>
              <a:ext cx="20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Thread consistency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constraints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396875" y="1209120"/>
            <a:ext cx="3200400" cy="2069068"/>
            <a:chOff x="2057400" y="1283732"/>
            <a:chExt cx="3200400" cy="2069068"/>
          </a:xfrm>
        </p:grpSpPr>
        <p:sp>
          <p:nvSpPr>
            <p:cNvPr id="79" name="TextBox 7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79" idx="2"/>
              <a:endCxn id="81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96E-CFBE-4501-84DB-6EEF4028A256}"/>
              </a:ext>
            </a:extLst>
          </p:cNvPr>
          <p:cNvSpPr txBox="1"/>
          <p:nvPr/>
        </p:nvSpPr>
        <p:spPr>
          <a:xfrm>
            <a:off x="5288280" y="5203123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Sequentially consistent?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8813F-25C9-484D-BD82-2593D7F26050}"/>
              </a:ext>
            </a:extLst>
          </p:cNvPr>
          <p:cNvSpPr txBox="1"/>
          <p:nvPr/>
        </p:nvSpPr>
        <p:spPr>
          <a:xfrm>
            <a:off x="7784926" y="5203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90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5394"/>
            <a:ext cx="4572000" cy="923925"/>
          </a:xfrm>
        </p:spPr>
        <p:txBody>
          <a:bodyPr/>
          <a:lstStyle/>
          <a:p>
            <a:r>
              <a:rPr lang="en-US" dirty="0"/>
              <a:t>Coherent caches, but thread consistency constraints violated due to </a:t>
            </a:r>
            <a:r>
              <a:rPr lang="en-US" i="1" dirty="0"/>
              <a:t>operation reordering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6482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84140" y="3962400"/>
            <a:ext cx="4572000" cy="1295401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295400"/>
            <a:chOff x="1600994" y="2895601"/>
            <a:chExt cx="5338644" cy="12954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2018506" cy="1295400"/>
              <a:chOff x="1600994" y="2895601"/>
              <a:chExt cx="2018506" cy="12954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flipH="1" flipV="1">
                <a:off x="1943894" y="3200401"/>
                <a:ext cx="1675606" cy="9906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1826" y="6071785"/>
            <a:ext cx="90914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Arch lets reads finish before writes b/c single thread accesses different memory locations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90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33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344CEF-12A4-48C3-ABEC-18546B33A4E8}"/>
              </a:ext>
            </a:extLst>
          </p:cNvPr>
          <p:cNvCxnSpPr/>
          <p:nvPr/>
        </p:nvCxnSpPr>
        <p:spPr bwMode="auto">
          <a:xfrm rot="5400000" flipH="1" flipV="1">
            <a:off x="1200987" y="4653258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4375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6629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02575" y="3631315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04951" y="6167437"/>
            <a:ext cx="84056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Fix: Add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SFENCE</a:t>
            </a:r>
            <a:r>
              <a:rPr lang="en-US" kern="0" dirty="0"/>
              <a:t> instructions between </a:t>
            </a:r>
            <a:r>
              <a:rPr lang="en-US" kern="0" dirty="0" err="1"/>
              <a:t>Wa</a:t>
            </a:r>
            <a:r>
              <a:rPr lang="en-US" kern="0" dirty="0"/>
              <a:t> &amp; </a:t>
            </a:r>
            <a:r>
              <a:rPr lang="en-US" kern="0" dirty="0" err="1"/>
              <a:t>Rb</a:t>
            </a:r>
            <a:r>
              <a:rPr lang="en-US" kern="0" dirty="0"/>
              <a:t> and Wb &amp; 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6B540F-4756-4152-937E-7B9B47D2DC7F}"/>
              </a:ext>
            </a:extLst>
          </p:cNvPr>
          <p:cNvSpPr/>
          <p:nvPr/>
        </p:nvSpPr>
        <p:spPr bwMode="auto">
          <a:xfrm>
            <a:off x="391179" y="3783715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Write Buffer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DF0410-215D-4301-9349-514644051538}"/>
              </a:ext>
            </a:extLst>
          </p:cNvPr>
          <p:cNvCxnSpPr/>
          <p:nvPr/>
        </p:nvCxnSpPr>
        <p:spPr bwMode="auto">
          <a:xfrm rot="5400000" flipH="1" flipV="1">
            <a:off x="3734513" y="465405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59A8FB-D146-4832-8230-7100A4540FB8}"/>
              </a:ext>
            </a:extLst>
          </p:cNvPr>
          <p:cNvCxnSpPr/>
          <p:nvPr/>
        </p:nvCxnSpPr>
        <p:spPr bwMode="auto">
          <a:xfrm rot="5400000" flipH="1" flipV="1">
            <a:off x="3736101" y="3632109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41ED208-01BB-4C04-BCD2-7C9EA4682DA9}"/>
              </a:ext>
            </a:extLst>
          </p:cNvPr>
          <p:cNvSpPr/>
          <p:nvPr/>
        </p:nvSpPr>
        <p:spPr bwMode="auto">
          <a:xfrm>
            <a:off x="2924705" y="3784509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Write Buffer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40430" y="4258248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86263" y="422405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6C36A1-2B89-42E6-82C7-F995BB5440AD}"/>
              </a:ext>
            </a:extLst>
          </p:cNvPr>
          <p:cNvSpPr/>
          <p:nvPr/>
        </p:nvSpPr>
        <p:spPr bwMode="auto">
          <a:xfrm>
            <a:off x="3409108" y="2875887"/>
            <a:ext cx="677598" cy="32451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38ABC0-DD60-4D9A-BD83-42064E264344}"/>
              </a:ext>
            </a:extLst>
          </p:cNvPr>
          <p:cNvCxnSpPr>
            <a:cxnSpLocks/>
            <a:stCxn id="5" idx="3"/>
            <a:endCxn id="46" idx="2"/>
          </p:cNvCxnSpPr>
          <p:nvPr/>
        </p:nvCxnSpPr>
        <p:spPr bwMode="auto">
          <a:xfrm flipV="1">
            <a:off x="2209800" y="3200401"/>
            <a:ext cx="1538107" cy="220979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09298E-D780-4E9E-9FD3-34B33BDA7557}"/>
              </a:ext>
            </a:extLst>
          </p:cNvPr>
          <p:cNvCxnSpPr>
            <a:cxnSpLocks/>
            <a:stCxn id="6" idx="0"/>
            <a:endCxn id="50" idx="2"/>
          </p:cNvCxnSpPr>
          <p:nvPr/>
        </p:nvCxnSpPr>
        <p:spPr bwMode="auto">
          <a:xfrm flipH="1" flipV="1">
            <a:off x="1698669" y="3188052"/>
            <a:ext cx="1692231" cy="206974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6599914-E202-4B2C-BE29-D3F1101E32D1}"/>
              </a:ext>
            </a:extLst>
          </p:cNvPr>
          <p:cNvSpPr/>
          <p:nvPr/>
        </p:nvSpPr>
        <p:spPr bwMode="auto">
          <a:xfrm>
            <a:off x="1355769" y="2883252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F739EE4-3C21-40EB-A949-BE8175606057}"/>
              </a:ext>
            </a:extLst>
          </p:cNvPr>
          <p:cNvSpPr txBox="1">
            <a:spLocks/>
          </p:cNvSpPr>
          <p:nvPr/>
        </p:nvSpPr>
        <p:spPr bwMode="auto">
          <a:xfrm>
            <a:off x="5015012" y="3645640"/>
            <a:ext cx="4055667" cy="16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Why Reordered? Writes take long time.  Buffer write, let read go ahead. </a:t>
            </a:r>
            <a:r>
              <a:rPr lang="en-US" i="1" kern="0" dirty="0"/>
              <a:t>Instruction-level parallelism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2976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Thread Level Parallelism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December 3</a:t>
            </a:r>
            <a:r>
              <a:rPr lang="en-US" sz="2000" b="0" baseline="30000" dirty="0"/>
              <a:t>rd</a:t>
            </a:r>
            <a:r>
              <a:rPr lang="en-US" sz="2000" b="0" dirty="0"/>
              <a:t>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Consistent:</a:t>
            </a:r>
          </a:p>
          <a:p>
            <a:pPr lvl="1"/>
            <a:r>
              <a:rPr lang="en-US" dirty="0"/>
              <a:t>Each thread executes in proper order, any interleaving</a:t>
            </a:r>
          </a:p>
          <a:p>
            <a:r>
              <a:rPr lang="en-US" dirty="0"/>
              <a:t>To ensure, requires</a:t>
            </a:r>
          </a:p>
          <a:p>
            <a:pPr lvl="1"/>
            <a:r>
              <a:rPr lang="en-US" dirty="0"/>
              <a:t>Proper cache/memory behavior</a:t>
            </a:r>
          </a:p>
          <a:p>
            <a:pPr lvl="1"/>
            <a:r>
              <a:rPr lang="en-US" dirty="0"/>
              <a:t>Proper intra-thread ordering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  Computing Hardware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Multicore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Multiple separate processors on single chip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Hyperthreading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Efficient execution of multiple threads on single core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Consistency Models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57725"/>
          </a:xfrm>
        </p:spPr>
        <p:txBody>
          <a:bodyPr/>
          <a:lstStyle/>
          <a:p>
            <a:r>
              <a:rPr lang="en-US" dirty="0"/>
              <a:t>Sum numbers 0, …, N-1</a:t>
            </a:r>
          </a:p>
          <a:p>
            <a:pPr lvl="1"/>
            <a:r>
              <a:rPr lang="en-US" dirty="0"/>
              <a:t>Should add up to (N-1)*N/2</a:t>
            </a:r>
          </a:p>
          <a:p>
            <a:r>
              <a:rPr lang="en-US" dirty="0"/>
              <a:t>Partition into K ranges</a:t>
            </a:r>
          </a:p>
          <a:p>
            <a:pPr lvl="1"/>
            <a:r>
              <a:rPr lang="en-US" dirty="0">
                <a:sym typeface="Symbol"/>
              </a:rPr>
              <a:t>N</a:t>
            </a:r>
            <a:r>
              <a:rPr lang="en-US" dirty="0"/>
              <a:t>/K</a:t>
            </a:r>
            <a:r>
              <a:rPr lang="en-US" dirty="0">
                <a:sym typeface="Symbol"/>
              </a:rPr>
              <a:t></a:t>
            </a:r>
            <a:r>
              <a:rPr lang="en-US" dirty="0"/>
              <a:t> values each</a:t>
            </a:r>
          </a:p>
          <a:p>
            <a:pPr lvl="1"/>
            <a:r>
              <a:rPr lang="en-US" dirty="0"/>
              <a:t>Each of the </a:t>
            </a:r>
            <a:r>
              <a:rPr lang="en-US" i="1" dirty="0"/>
              <a:t>t</a:t>
            </a:r>
            <a:r>
              <a:rPr lang="en-US" dirty="0"/>
              <a:t> threads processes 1 range </a:t>
            </a:r>
          </a:p>
          <a:p>
            <a:pPr lvl="1"/>
            <a:r>
              <a:rPr lang="en-US" dirty="0"/>
              <a:t>Accumulate leftover values serially</a:t>
            </a:r>
          </a:p>
          <a:p>
            <a:r>
              <a:rPr lang="en-US" dirty="0"/>
              <a:t>Method #1: All threads update single global variable</a:t>
            </a:r>
          </a:p>
          <a:p>
            <a:pPr lvl="1"/>
            <a:r>
              <a:rPr lang="en-US" dirty="0"/>
              <a:t>1A: No synchronization</a:t>
            </a:r>
          </a:p>
          <a:p>
            <a:pPr lvl="1"/>
            <a:r>
              <a:rPr lang="en-US" dirty="0"/>
              <a:t>1B: Synchronize with </a:t>
            </a:r>
            <a:r>
              <a:rPr lang="en-US" dirty="0" err="1"/>
              <a:t>pthread</a:t>
            </a:r>
            <a:r>
              <a:rPr lang="en-US" dirty="0"/>
              <a:t> semaphore</a:t>
            </a:r>
          </a:p>
          <a:p>
            <a:pPr lvl="1"/>
            <a:r>
              <a:rPr lang="en-US" dirty="0"/>
              <a:t>1C: Synchronize with </a:t>
            </a:r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endParaRPr lang="en-US" dirty="0"/>
          </a:p>
          <a:p>
            <a:pPr lvl="2"/>
            <a:r>
              <a:rPr lang="en-US" dirty="0"/>
              <a:t>“Binary” semaphore.  Only values 0 &amp;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sem_t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semaphore;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pthread_mutex_t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tid[MAXTHREADS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2393016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tid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340440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828800"/>
            <a:ext cx="7508866" cy="4521751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Set global value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i="1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6511" y="2534909"/>
            <a:ext cx="5277878" cy="2537856"/>
            <a:chOff x="3906511" y="2534909"/>
            <a:chExt cx="5277878" cy="25378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21281" y="2603967"/>
              <a:ext cx="1283600" cy="3067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906511" y="2778100"/>
              <a:ext cx="1598145" cy="1051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259311" y="2534909"/>
              <a:ext cx="182880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833364" y="2946924"/>
              <a:ext cx="2288457" cy="8407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977184" y="4364879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106911" y="4052691"/>
              <a:ext cx="1014910" cy="312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No Synchronization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044423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sum_race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019675"/>
            <a:ext cx="7896225" cy="1000125"/>
          </a:xfrm>
        </p:spPr>
        <p:txBody>
          <a:bodyPr/>
          <a:lstStyle/>
          <a:p>
            <a:r>
              <a:rPr lang="en-US" dirty="0"/>
              <a:t>N = 2</a:t>
            </a:r>
            <a:r>
              <a:rPr lang="en-US" baseline="30000" dirty="0"/>
              <a:t>30</a:t>
            </a:r>
          </a:p>
          <a:p>
            <a:r>
              <a:rPr lang="en-US" dirty="0"/>
              <a:t>Best speedup = 2.86X</a:t>
            </a:r>
          </a:p>
          <a:p>
            <a:r>
              <a:rPr lang="en-US" dirty="0"/>
              <a:t>Gets </a:t>
            </a:r>
            <a:r>
              <a:rPr lang="en-US" dirty="0">
                <a:solidFill>
                  <a:srgbClr val="FF0000"/>
                </a:solidFill>
              </a:rPr>
              <a:t>wrong answer </a:t>
            </a:r>
            <a:r>
              <a:rPr lang="en-US" dirty="0"/>
              <a:t>when &gt; 1 thread!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99"/>
            <a:ext cx="5334000" cy="4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2323-CB19-48CA-AEC1-03C270BEE56C}"/>
              </a:ext>
            </a:extLst>
          </p:cNvPr>
          <p:cNvSpPr txBox="1"/>
          <p:nvPr/>
        </p:nvSpPr>
        <p:spPr>
          <a:xfrm>
            <a:off x="5715000" y="5889774"/>
            <a:ext cx="9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Semaphore / </a:t>
            </a:r>
            <a:r>
              <a:rPr lang="en-US" dirty="0" err="1"/>
              <a:t>Mutex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12332"/>
            <a:ext cx="5737147" cy="3536866"/>
            <a:chOff x="357018" y="1362075"/>
            <a:chExt cx="5737147" cy="353686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57018" y="1362075"/>
              <a:ext cx="5737147" cy="3536866"/>
            </a:xfrm>
            <a:prstGeom prst="rect">
              <a:avLst/>
            </a:prstGeom>
            <a:solidFill>
              <a:srgbClr val="F6F5BD"/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0046E2"/>
                  </a:solidFill>
                  <a:latin typeface="Courier New" pitchFamily="49" charset="0"/>
                </a:rPr>
                <a:t>sum_sem</a:t>
              </a:r>
              <a:r>
                <a:rPr lang="en-US" sz="1600" dirty="0">
                  <a:latin typeface="Courier New" pitchFamily="49" charset="0"/>
                </a:rPr>
                <a:t>(</a:t>
              </a: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solidFill>
                    <a:srgbClr val="00B050"/>
                  </a:solidFill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= *((</a:t>
              </a:r>
              <a:r>
                <a:rPr lang="en-US" sz="1600" dirty="0" err="1"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*)</a:t>
              </a:r>
              <a:r>
                <a:rPr lang="en-US" sz="1600" dirty="0" err="1"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start</a:t>
              </a:r>
              <a:r>
                <a:rPr lang="en-US" sz="1600" dirty="0">
                  <a:latin typeface="Courier New" pitchFamily="49" charset="0"/>
                </a:rPr>
                <a:t> = </a:t>
              </a:r>
              <a:r>
                <a:rPr lang="en-US" sz="1600" dirty="0" err="1"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*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end</a:t>
              </a:r>
              <a:r>
                <a:rPr lang="en-US" sz="1600" dirty="0">
                  <a:latin typeface="Courier New" pitchFamily="49" charset="0"/>
                </a:rPr>
                <a:t> = start +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endParaRPr lang="en-US" sz="1600" dirty="0"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for (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= start;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&lt; end;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++) 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}	                          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>
                  <a:solidFill>
                    <a:srgbClr val="EA00EA"/>
                  </a:solidFill>
                  <a:latin typeface="Courier New" pitchFamily="49" charset="0"/>
                </a:rPr>
                <a:t>return</a:t>
              </a:r>
              <a:r>
                <a:rPr lang="en-US" sz="1600" dirty="0">
                  <a:latin typeface="Courier New" pitchFamily="49" charset="0"/>
                </a:rPr>
                <a:t> NULL;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19200" y="3352800"/>
              <a:ext cx="2898228" cy="828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 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4153" y="5724768"/>
            <a:ext cx="3762247" cy="8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25" y="114300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Semaphore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153" y="53554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Mutex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 </a:t>
            </a:r>
            <a:r>
              <a:rPr lang="en-US" dirty="0">
                <a:solidFill>
                  <a:srgbClr val="7F7F7F"/>
                </a:solidFill>
              </a:rPr>
              <a:t>CSAPP 12.6</a:t>
            </a:r>
            <a:endParaRPr lang="en-US" dirty="0"/>
          </a:p>
          <a:p>
            <a:r>
              <a:rPr lang="en-US" dirty="0"/>
              <a:t>Consistency Models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  <a:p>
            <a:r>
              <a:rPr lang="en-US" dirty="0"/>
              <a:t>Thread-Level Parallelism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27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/ </a:t>
            </a:r>
            <a:r>
              <a:rPr lang="en-US" dirty="0" err="1"/>
              <a:t>Mutex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000125"/>
          </a:xfrm>
        </p:spPr>
        <p:txBody>
          <a:bodyPr/>
          <a:lstStyle/>
          <a:p>
            <a:r>
              <a:rPr lang="en-US" dirty="0"/>
              <a:t>Terrible Performance</a:t>
            </a:r>
          </a:p>
          <a:p>
            <a:pPr lvl="1"/>
            <a:r>
              <a:rPr lang="en-US" dirty="0"/>
              <a:t>2.5 seconds </a:t>
            </a:r>
            <a:r>
              <a:rPr lang="en-US" dirty="0">
                <a:sym typeface="Wingdings" pitchFamily="2" charset="2"/>
              </a:rPr>
              <a:t> ~10 minutes</a:t>
            </a:r>
            <a:endParaRPr lang="en-US" dirty="0"/>
          </a:p>
          <a:p>
            <a:r>
              <a:rPr lang="en-US" dirty="0" err="1"/>
              <a:t>Mutex</a:t>
            </a:r>
            <a:r>
              <a:rPr lang="en-US" dirty="0"/>
              <a:t> 3X faster than semaphore</a:t>
            </a:r>
          </a:p>
          <a:p>
            <a:r>
              <a:rPr lang="en-US" dirty="0"/>
              <a:t>Clearly, neither is successful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9916"/>
            <a:ext cx="5934075" cy="40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2460" y="4876800"/>
            <a:ext cx="38915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What is main reason for poor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Accumulation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Method #2: Each thread accumulates into separate variable</a:t>
            </a:r>
          </a:p>
          <a:p>
            <a:pPr lvl="1"/>
            <a:r>
              <a:rPr lang="en-US" dirty="0"/>
              <a:t>2A: Accumulate in contiguous array elements</a:t>
            </a:r>
          </a:p>
          <a:p>
            <a:pPr lvl="1"/>
            <a:r>
              <a:rPr lang="en-US" dirty="0"/>
              <a:t>2B: Accumulate in spaced-apart array elements</a:t>
            </a:r>
          </a:p>
          <a:p>
            <a:pPr lvl="1"/>
            <a:r>
              <a:rPr lang="en-US" dirty="0"/>
              <a:t>2C: Accumulate in registers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733800"/>
            <a:ext cx="5366853" cy="132087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Partial sum computed by each thread */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psum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*MAXSPACING];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Spacing between accumulators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spacing</a:t>
            </a:r>
            <a:r>
              <a:rPr lang="en-US" sz="1600" dirty="0">
                <a:latin typeface="Courier New" pitchFamily="49" charset="0"/>
              </a:rPr>
              <a:t> = 1;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Separate Accumulation: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371600"/>
            <a:ext cx="7508866" cy="501419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*spacing]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up the partial sums computed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</a:rPr>
              <a:t>psum[i</a:t>
            </a:r>
            <a:r>
              <a:rPr lang="en-US" sz="1600" dirty="0">
                <a:latin typeface="Courier New" pitchFamily="49" charset="0"/>
              </a:rPr>
              <a:t>*spacing];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495800"/>
            <a:ext cx="8610600" cy="990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81438" cy="762000"/>
          </a:xfrm>
        </p:spPr>
        <p:txBody>
          <a:bodyPr/>
          <a:lstStyle/>
          <a:p>
            <a:r>
              <a:rPr lang="en-US" dirty="0"/>
              <a:t>Thread Function: Memory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5368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sum_global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457" y="1524000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the </a:t>
            </a:r>
            <a:r>
              <a:rPr lang="en-US" sz="3200" dirty="0" err="1">
                <a:latin typeface="Calibri" pitchFamily="34" charset="0"/>
              </a:rPr>
              <a:t>mutex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Adjacent speedup: 5 X</a:t>
            </a:r>
          </a:p>
          <a:p>
            <a:pPr lvl="1"/>
            <a:r>
              <a:rPr lang="en-US" dirty="0"/>
              <a:t>Spaced-apart speedup: 13.3 X (Only observed speedup &gt; 8)</a:t>
            </a:r>
          </a:p>
          <a:p>
            <a:r>
              <a:rPr lang="en-US" dirty="0"/>
              <a:t>Why does spacing the accumulators apart matter?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26" y="1096962"/>
            <a:ext cx="65809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7896225" cy="2447925"/>
          </a:xfrm>
        </p:spPr>
        <p:txBody>
          <a:bodyPr/>
          <a:lstStyle/>
          <a:p>
            <a:r>
              <a:rPr lang="en-US" dirty="0"/>
              <a:t>Coherence maintained on cache blocks</a:t>
            </a:r>
          </a:p>
          <a:p>
            <a:r>
              <a:rPr lang="en-US" dirty="0"/>
              <a:t>To update </a:t>
            </a:r>
            <a:r>
              <a:rPr lang="en-US" dirty="0" err="1"/>
              <a:t>psum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thread </a:t>
            </a:r>
            <a:r>
              <a:rPr lang="en-US" dirty="0" err="1"/>
              <a:t>i</a:t>
            </a:r>
            <a:r>
              <a:rPr lang="en-US" dirty="0"/>
              <a:t> must have exclusive access</a:t>
            </a:r>
          </a:p>
          <a:p>
            <a:pPr lvl="1"/>
            <a:r>
              <a:rPr lang="en-US" dirty="0"/>
              <a:t>Threads sharing common cache block will keep fighting each other for access to block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908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292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29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48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ight Brace 19"/>
          <p:cNvSpPr/>
          <p:nvPr/>
        </p:nvSpPr>
        <p:spPr bwMode="auto">
          <a:xfrm rot="5400000" flipV="1">
            <a:off x="2990850" y="15430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 flipV="1">
            <a:off x="5429250" y="15811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7974" y="30596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059668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145268"/>
            <a:ext cx="7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latin typeface="Calibri" pitchFamily="34" charset="0"/>
              </a:rPr>
              <a:t>psum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800"/>
            <a:ext cx="7896225" cy="1447800"/>
          </a:xfrm>
        </p:spPr>
        <p:txBody>
          <a:bodyPr/>
          <a:lstStyle/>
          <a:p>
            <a:pPr lvl="1"/>
            <a:r>
              <a:rPr lang="en-US" dirty="0"/>
              <a:t>Best spaced-apart performance 2.8 X better than best adjacent</a:t>
            </a:r>
          </a:p>
          <a:p>
            <a:r>
              <a:rPr lang="en-US" dirty="0"/>
              <a:t>Demonstrates cache block size = 64</a:t>
            </a:r>
          </a:p>
          <a:p>
            <a:pPr lvl="1"/>
            <a:r>
              <a:rPr lang="en-US" dirty="0"/>
              <a:t>8-byte values</a:t>
            </a:r>
          </a:p>
          <a:p>
            <a:pPr lvl="1"/>
            <a:r>
              <a:rPr lang="en-US" dirty="0"/>
              <a:t>No benefit increasing spacing beyond 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632575" cy="37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176638" cy="762000"/>
          </a:xfrm>
        </p:spPr>
        <p:txBody>
          <a:bodyPr/>
          <a:lstStyle/>
          <a:p>
            <a:r>
              <a:rPr lang="en-US" dirty="0"/>
              <a:t>Thread Function: Register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00490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sum_local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 </a:t>
            </a:r>
            <a:r>
              <a:rPr lang="en-US" sz="1600" dirty="0"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data_t </a:t>
            </a:r>
            <a:r>
              <a:rPr lang="nn-NO" sz="1600" dirty="0">
                <a:solidFill>
                  <a:srgbClr val="C1651C"/>
                </a:solidFill>
                <a:latin typeface="Courier New" pitchFamily="49" charset="0"/>
              </a:rPr>
              <a:t>sum</a:t>
            </a:r>
            <a:r>
              <a:rPr lang="nn-NO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</a:t>
            </a:r>
            <a:r>
              <a:rPr lang="nn-NO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nn-NO" sz="1600" dirty="0">
                <a:latin typeface="Courier New" pitchFamily="49" charset="0"/>
              </a:rPr>
              <a:t> (i = start; i &lt; end; i++)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	sum += i;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psum[index] = sum;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Speedup = 7.5 X</a:t>
            </a:r>
          </a:p>
          <a:p>
            <a:r>
              <a:rPr lang="en-US" dirty="0"/>
              <a:t>2X better than fastest memory accumulation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06" y="1219200"/>
            <a:ext cx="67008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5326390"/>
            <a:ext cx="441095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Beware the speedup metric!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memory can be expensive</a:t>
            </a:r>
          </a:p>
          <a:p>
            <a:pPr lvl="1"/>
            <a:r>
              <a:rPr lang="en-US" dirty="0"/>
              <a:t>Pay attention to true sharing</a:t>
            </a:r>
          </a:p>
          <a:p>
            <a:pPr lvl="1"/>
            <a:r>
              <a:rPr lang="en-US" dirty="0"/>
              <a:t>Pay attention to false sharing</a:t>
            </a:r>
          </a:p>
          <a:p>
            <a:r>
              <a:rPr lang="en-US" dirty="0"/>
              <a:t>Use registers whenever possible</a:t>
            </a:r>
          </a:p>
          <a:p>
            <a:pPr lvl="1"/>
            <a:r>
              <a:rPr lang="en-US" dirty="0"/>
              <a:t>(Remember 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local cache whenever possible</a:t>
            </a:r>
          </a:p>
          <a:p>
            <a:r>
              <a:rPr lang="en-US" dirty="0"/>
              <a:t>Deal with leftovers</a:t>
            </a:r>
          </a:p>
          <a:p>
            <a:r>
              <a:rPr lang="en-US" dirty="0"/>
              <a:t>When examining performance, compare to best possible sequential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</a:t>
            </a:r>
          </a:p>
          <a:p>
            <a:pPr lvl="1"/>
            <a:r>
              <a:rPr lang="en-US" dirty="0" err="1"/>
              <a:t>Multicore</a:t>
            </a:r>
            <a:endParaRPr lang="en-US" dirty="0"/>
          </a:p>
          <a:p>
            <a:pPr lvl="2"/>
            <a:r>
              <a:rPr lang="en-US" dirty="0"/>
              <a:t>Multiple separate processors on single chip</a:t>
            </a:r>
          </a:p>
          <a:p>
            <a:pPr lvl="1"/>
            <a:r>
              <a:rPr lang="en-US" dirty="0" err="1"/>
              <a:t>Hyperthreading</a:t>
            </a:r>
            <a:endParaRPr lang="en-US" dirty="0"/>
          </a:p>
          <a:p>
            <a:pPr lvl="2"/>
            <a:r>
              <a:rPr lang="en-US" dirty="0"/>
              <a:t>Efficient execution of multiple threads on single core</a:t>
            </a:r>
          </a:p>
          <a:p>
            <a:r>
              <a:rPr lang="en-US" dirty="0"/>
              <a:t>Consistency Models				</a:t>
            </a:r>
          </a:p>
          <a:p>
            <a:pPr lvl="1"/>
            <a:r>
              <a:rPr lang="en-US" dirty="0"/>
              <a:t>What happens when multiple threads are reading &amp; writing shared state</a:t>
            </a:r>
          </a:p>
          <a:p>
            <a:r>
              <a:rPr lang="en-US" dirty="0"/>
              <a:t>Thread-Level Parallelism				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25 – Thread Level Parallelism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Substantial Example: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set of N random numbers</a:t>
            </a:r>
          </a:p>
          <a:p>
            <a:r>
              <a:rPr lang="en-US" dirty="0"/>
              <a:t>Multiple possible algorithms</a:t>
            </a:r>
          </a:p>
          <a:p>
            <a:pPr lvl="1"/>
            <a:r>
              <a:rPr lang="en-US" dirty="0"/>
              <a:t>Use parallel version of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Choose “pivot” p from X</a:t>
            </a:r>
          </a:p>
          <a:p>
            <a:pPr lvl="1"/>
            <a:r>
              <a:rPr lang="en-US" dirty="0"/>
              <a:t>Rearrange X into</a:t>
            </a:r>
          </a:p>
          <a:p>
            <a:pPr lvl="2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1"/>
            <a:r>
              <a:rPr lang="en-US" dirty="0"/>
              <a:t>Recursively sort L to get 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Recursively sort 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75" y="3810000"/>
            <a:ext cx="2574926" cy="457200"/>
            <a:chOff x="396875" y="3810000"/>
            <a:chExt cx="2574926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R2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57018" y="3200400"/>
            <a:ext cx="45719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4343400"/>
            <a:ext cx="2574926" cy="1066800"/>
            <a:chOff x="381000" y="4343400"/>
            <a:chExt cx="2574926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1488478" y="4343400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1000" y="49530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8999" y="2133600"/>
            <a:ext cx="5394325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28999" y="2819400"/>
            <a:ext cx="5394326" cy="1066800"/>
            <a:chOff x="3428999" y="2819400"/>
            <a:chExt cx="5394326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28999" y="2819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8999" y="3429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3429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9001" y="3429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396875" y="2133600"/>
            <a:ext cx="2574926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8999" y="3922931"/>
            <a:ext cx="5394325" cy="1066800"/>
            <a:chOff x="3428999" y="3922931"/>
            <a:chExt cx="5394325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5908078" y="3922931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4532531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875" y="5410200"/>
            <a:ext cx="8426450" cy="457200"/>
            <a:chOff x="396875" y="5410200"/>
            <a:chExt cx="8426450" cy="457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71801" y="54102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875" y="54102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29000" y="5410200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76041"/>
            <a:ext cx="7896225" cy="1353359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nele</a:t>
            </a:r>
            <a:r>
              <a:rPr lang="en-US" dirty="0"/>
              <a:t> elements starting at base</a:t>
            </a:r>
          </a:p>
          <a:p>
            <a:pPr lvl="1"/>
            <a:r>
              <a:rPr lang="en-US" dirty="0"/>
              <a:t>Recursively sort L or R if has more than one element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1711" y="119767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== 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(base[0] &gt; base[1])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swap(base, base+1);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/* Partition returns index of pivot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m);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(base+m+1, nele-m-1);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4972050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If N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err="1"/>
              <a:t>Nthresh</a:t>
            </a:r>
            <a:r>
              <a:rPr lang="en-US" dirty="0"/>
              <a:t>, do sequential </a:t>
            </a:r>
            <a:r>
              <a:rPr lang="en-US" dirty="0" err="1"/>
              <a:t>quicksort</a:t>
            </a:r>
            <a:endParaRPr lang="en-US" dirty="0"/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Choose “pivot” p from X</a:t>
            </a:r>
          </a:p>
          <a:p>
            <a:pPr lvl="2"/>
            <a:r>
              <a:rPr lang="en-US" dirty="0"/>
              <a:t>Rearrange X into</a:t>
            </a:r>
          </a:p>
          <a:p>
            <a:pPr lvl="3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3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Recursively spawn separate threads</a:t>
            </a:r>
          </a:p>
          <a:p>
            <a:pPr lvl="3"/>
            <a:r>
              <a:rPr lang="en-US" dirty="0"/>
              <a:t>Sort L to get L</a:t>
            </a:r>
            <a:r>
              <a:rPr lang="en-US" dirty="0">
                <a:sym typeface="Symbol"/>
              </a:rPr>
              <a:t></a:t>
            </a:r>
          </a:p>
          <a:p>
            <a:pPr lvl="3"/>
            <a:r>
              <a:rPr lang="en-US" dirty="0">
                <a:sym typeface="Symbol"/>
              </a:rPr>
              <a:t>Sort </a:t>
            </a:r>
            <a:r>
              <a:rPr lang="en-US" dirty="0"/>
              <a:t>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2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018" y="3200400"/>
            <a:ext cx="3529180" cy="457200"/>
            <a:chOff x="357018" y="3200400"/>
            <a:chExt cx="352918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7018" y="32004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3200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875" y="3810000"/>
            <a:ext cx="8426450" cy="457200"/>
            <a:chOff x="396875" y="3810000"/>
            <a:chExt cx="8426450" cy="457200"/>
          </a:xfrm>
        </p:grpSpPr>
        <p:grpSp>
          <p:nvGrpSpPr>
            <p:cNvPr id="13" name="Group 19"/>
            <p:cNvGrpSpPr/>
            <p:nvPr/>
          </p:nvGrpSpPr>
          <p:grpSpPr>
            <a:xfrm>
              <a:off x="396875" y="3810000"/>
              <a:ext cx="2574926" cy="457200"/>
              <a:chOff x="396875" y="3810000"/>
              <a:chExt cx="257492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R2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28999" y="3810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6200" y="3810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1" y="3810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55926" y="3810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4343400"/>
            <a:ext cx="8442324" cy="1066800"/>
            <a:chOff x="381000" y="4343400"/>
            <a:chExt cx="8442324" cy="1066800"/>
          </a:xfrm>
        </p:grpSpPr>
        <p:grpSp>
          <p:nvGrpSpPr>
            <p:cNvPr id="14" name="Group 20"/>
            <p:cNvGrpSpPr/>
            <p:nvPr/>
          </p:nvGrpSpPr>
          <p:grpSpPr>
            <a:xfrm>
              <a:off x="381000" y="4343400"/>
              <a:ext cx="2574926" cy="1066800"/>
              <a:chOff x="381000" y="4343400"/>
              <a:chExt cx="2574926" cy="10668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88478" y="4343400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1000" y="4953000"/>
                <a:ext cx="2574926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E10601"/>
                  </a:gs>
                  <a:gs pos="100000">
                    <a:srgbClr val="00EE7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  <a:r>
                  <a:rPr lang="en-US" dirty="0">
                    <a:sym typeface="Symbol"/>
                  </a:rPr>
                  <a:t>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8999" y="4343400"/>
              <a:ext cx="5394325" cy="1066800"/>
              <a:chOff x="3428999" y="3922931"/>
              <a:chExt cx="5394325" cy="1066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908078" y="3922931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428999" y="4532531"/>
                <a:ext cx="5394325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0046E2"/>
                  </a:gs>
                  <a:gs pos="100000">
                    <a:srgbClr val="ED010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sym typeface="Symbol"/>
                  </a:rPr>
                  <a:t>R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971801" y="4953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Structure: Sorting Tasks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4417171"/>
            <a:ext cx="7896225" cy="1916953"/>
          </a:xfrm>
        </p:spPr>
        <p:txBody>
          <a:bodyPr/>
          <a:lstStyle/>
          <a:p>
            <a:r>
              <a:rPr lang="en-US" dirty="0"/>
              <a:t>Task: Sort </a:t>
            </a:r>
            <a:r>
              <a:rPr lang="en-US" dirty="0" err="1"/>
              <a:t>subrange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Specify as: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base</a:t>
            </a:r>
            <a:r>
              <a:rPr lang="en-US" dirty="0"/>
              <a:t>: Starting address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nele</a:t>
            </a:r>
            <a:r>
              <a:rPr lang="en-US" dirty="0"/>
              <a:t>: Number of elements in </a:t>
            </a:r>
            <a:r>
              <a:rPr lang="en-US" dirty="0" err="1"/>
              <a:t>subrange</a:t>
            </a:r>
            <a:endParaRPr lang="en-US" dirty="0"/>
          </a:p>
          <a:p>
            <a:r>
              <a:rPr lang="en-US" dirty="0"/>
              <a:t>Run as separate thread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81000" y="1828800"/>
            <a:ext cx="1470353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600200" y="1828800"/>
            <a:ext cx="6932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19400" y="1828800"/>
            <a:ext cx="2360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65440" y="1828800"/>
            <a:ext cx="1957885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600200" y="1828800"/>
            <a:ext cx="9906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943600" y="1828800"/>
            <a:ext cx="4572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4793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Sort Task Operation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5181600"/>
            <a:ext cx="7896225" cy="1152524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subrange</a:t>
            </a:r>
            <a:r>
              <a:rPr lang="en-US" dirty="0"/>
              <a:t> using serial quicksort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810526" y="1371600"/>
            <a:ext cx="847074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6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Sort Task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81401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40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2369639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  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2878" y="1828800"/>
            <a:ext cx="1653087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141039" y="1828800"/>
            <a:ext cx="457200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141039" y="1371600"/>
            <a:ext cx="2574926" cy="457200"/>
            <a:chOff x="396875" y="3810000"/>
            <a:chExt cx="2574926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" y="3581400"/>
            <a:ext cx="8442325" cy="1752600"/>
            <a:chOff x="381000" y="3581400"/>
            <a:chExt cx="8442325" cy="175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81000" y="3581400"/>
              <a:ext cx="8442325" cy="4572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02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14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08239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38600" y="4876800"/>
              <a:ext cx="2369639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41039" y="3581400"/>
              <a:ext cx="2574926" cy="457200"/>
              <a:chOff x="396875" y="3810000"/>
              <a:chExt cx="2574926" cy="457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41039" y="4017523"/>
            <a:ext cx="2574926" cy="1316477"/>
            <a:chOff x="2141039" y="4017523"/>
            <a:chExt cx="2574926" cy="131647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2860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743200" y="4038600"/>
              <a:ext cx="617041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141039" y="4038600"/>
              <a:ext cx="144962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8194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3276599" y="4017523"/>
              <a:ext cx="1439366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819400" y="4017523"/>
              <a:ext cx="998040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7762" y="1981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Partition </a:t>
            </a:r>
            <a:r>
              <a:rPr lang="en-US" sz="1800" dirty="0" err="1">
                <a:latin typeface="Calibri" pitchFamily="34" charset="0"/>
              </a:rPr>
              <a:t>Subrange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762" y="4343400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Spawn 2 tasks</a:t>
            </a:r>
          </a:p>
        </p:txBody>
      </p:sp>
    </p:spTree>
    <p:extLst>
      <p:ext uri="{BB962C8B-B14F-4D97-AF65-F5344CB8AC3E}">
        <p14:creationId xmlns:p14="http://schemas.microsoft.com/office/powerpoint/2010/main" val="1909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812882"/>
            <a:ext cx="8366125" cy="923924"/>
          </a:xfrm>
        </p:spPr>
        <p:txBody>
          <a:bodyPr/>
          <a:lstStyle/>
          <a:p>
            <a:r>
              <a:rPr lang="en-US" dirty="0"/>
              <a:t>Multiple processors operating with coherent view of memory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14400" y="1295400"/>
            <a:ext cx="5334000" cy="4191000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87" y="391665"/>
            <a:ext cx="2564485" cy="17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Function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Sets up data structures</a:t>
            </a:r>
          </a:p>
          <a:p>
            <a:r>
              <a:rPr lang="en-US" dirty="0"/>
              <a:t>Calls recursive sort routine</a:t>
            </a:r>
          </a:p>
          <a:p>
            <a:r>
              <a:rPr lang="en-US" dirty="0"/>
              <a:t>Keeps joining threads until none left</a:t>
            </a:r>
          </a:p>
          <a:p>
            <a:r>
              <a:rPr lang="en-US" dirty="0"/>
              <a:t>Frees data structures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524000"/>
            <a:ext cx="5231098" cy="230575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init_task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= 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global_end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- 1;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new_task_queue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join_tasks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free_task_queue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4261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sort routine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Small partition: Sort serially</a:t>
            </a:r>
          </a:p>
          <a:p>
            <a:r>
              <a:rPr lang="en-US" dirty="0"/>
              <a:t>Large partition: Spawn new sort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601165" cy="279820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Multi-threaded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</a:t>
            </a:r>
            <a:r>
              <a:rPr lang="en-US" sz="1600" dirty="0" err="1">
                <a:latin typeface="Courier New" pitchFamily="49" charset="0"/>
              </a:rPr>
              <a:t>nele_max_sort_serial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/* Use sequential 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spawn_task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, (void *) t);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task thread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895041"/>
            <a:ext cx="8518525" cy="1353359"/>
          </a:xfrm>
        </p:spPr>
        <p:txBody>
          <a:bodyPr/>
          <a:lstStyle/>
          <a:p>
            <a:r>
              <a:rPr lang="en-US" dirty="0"/>
              <a:t>Get task parameters</a:t>
            </a:r>
          </a:p>
          <a:p>
            <a:r>
              <a:rPr lang="en-US" dirty="0"/>
              <a:t>Perform partitioning step</a:t>
            </a:r>
          </a:p>
          <a:p>
            <a:r>
              <a:rPr lang="en-US" dirty="0"/>
              <a:t>Call recursive sort routine on each partition (if size of part &gt; 1)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093013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Thread routine for many-threaded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*) 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 = t-&gt;base;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m,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(base+m+1, nele-m-1,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09594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5105400"/>
                <a:ext cx="8670925" cy="1447800"/>
              </a:xfrm>
            </p:spPr>
            <p:txBody>
              <a:bodyPr/>
              <a:lstStyle/>
              <a:p>
                <a:r>
                  <a:rPr lang="en-US" dirty="0"/>
                  <a:t>Serial fraction: Fraction of input at which do serial sort</a:t>
                </a:r>
              </a:p>
              <a:p>
                <a:pPr lvl="1"/>
                <a:r>
                  <a:rPr lang="en-US" dirty="0"/>
                  <a:t>E.g., serial fraction = 64 means do serial sort for partitions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/64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Sort N=2</a:t>
                </a:r>
                <a:r>
                  <a:rPr lang="en-US" baseline="30000" dirty="0"/>
                  <a:t>27</a:t>
                </a:r>
                <a:r>
                  <a:rPr lang="en-US" dirty="0"/>
                  <a:t> (134,217,728) random values</a:t>
                </a:r>
              </a:p>
              <a:p>
                <a:r>
                  <a:rPr lang="en-US" dirty="0"/>
                  <a:t>Best speedup = 6.84X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5105400"/>
                <a:ext cx="8670925" cy="1447800"/>
              </a:xfrm>
              <a:blipFill>
                <a:blip r:embed="rId2"/>
                <a:stretch>
                  <a:fillRect l="-70" t="-3376" b="-27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Good performance over wide range of fraction values</a:t>
            </a:r>
          </a:p>
          <a:p>
            <a:pPr lvl="1"/>
            <a:r>
              <a:rPr lang="en-US" dirty="0"/>
              <a:t>Serial Fraction too small: Not enough parallelism</a:t>
            </a:r>
          </a:p>
          <a:p>
            <a:pPr lvl="1"/>
            <a:r>
              <a:rPr lang="en-US" dirty="0"/>
              <a:t>Serial Fraction too large: Thread overhead too high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pic>
        <p:nvPicPr>
          <p:cNvPr id="4" name="Picture 2" descr="https://upload.wikimedia.org/wikipedia/commons/thumb/e/ea/AmdahlsLaw.svg/400px-AmdahlsLaw.svg.png">
            <a:extLst>
              <a:ext uri="{FF2B5EF4-FFF2-40B4-BE49-F238E27FC236}">
                <a16:creationId xmlns:a16="http://schemas.microsoft.com/office/drawing/2014/main" id="{126A0230-2B86-407D-BB44-A9907920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248400" cy="48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08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&amp; 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bottleneck</a:t>
            </a:r>
          </a:p>
          <a:p>
            <a:pPr lvl="1"/>
            <a:r>
              <a:rPr lang="en-US" dirty="0"/>
              <a:t>Top-level partition: No speedup</a:t>
            </a:r>
          </a:p>
          <a:p>
            <a:pPr lvl="1"/>
            <a:r>
              <a:rPr lang="en-US" dirty="0"/>
              <a:t>Second level: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2X speedup</a:t>
            </a:r>
          </a:p>
          <a:p>
            <a:pPr lvl="1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level: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k-1</a:t>
            </a:r>
            <a:r>
              <a:rPr lang="en-US" dirty="0"/>
              <a:t>X speedup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Good performance for small-scale parallelism</a:t>
            </a:r>
          </a:p>
          <a:p>
            <a:pPr lvl="1"/>
            <a:r>
              <a:rPr lang="en-US" dirty="0"/>
              <a:t>Would need to parallelize partitioning step to get large-scale parallelism</a:t>
            </a:r>
          </a:p>
          <a:p>
            <a:pPr lvl="2"/>
            <a:r>
              <a:rPr lang="en-US" dirty="0"/>
              <a:t>Parallel Sorting by Regular Sampling</a:t>
            </a:r>
          </a:p>
          <a:p>
            <a:pPr lvl="3"/>
            <a:r>
              <a:rPr lang="en-US" dirty="0"/>
              <a:t>H. Shi &amp; J. Schaeffer, J. Parallel &amp; Distributed Computing, 1992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445070"/>
            <a:ext cx="7591425" cy="762000"/>
          </a:xfrm>
        </p:spPr>
        <p:txBody>
          <a:bodyPr/>
          <a:lstStyle/>
          <a:p>
            <a:r>
              <a:rPr lang="en-US" dirty="0"/>
              <a:t>Parallelizing Partitioning Step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" y="2892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929" y="2890012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968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304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640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976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362200" y="2895600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352801" y="2892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24399" y="2892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045074" y="2892806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010400" y="2892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489950" y="2890012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265" y="2253734"/>
            <a:ext cx="381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Parallel partitioning based on global p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5178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803295" y="5178806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19175" y="5178806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230167" y="5178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009775" y="5178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73167" y="5181600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30450" y="5178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185150" y="5178806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2425" y="45720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Reassemble into partitions</a:t>
            </a:r>
          </a:p>
        </p:txBody>
      </p:sp>
    </p:spTree>
    <p:extLst>
      <p:ext uri="{BB962C8B-B14F-4D97-AF65-F5344CB8AC3E}">
        <p14:creationId xmlns:p14="http://schemas.microsoft.com/office/powerpoint/2010/main" val="130737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678"/>
            <a:ext cx="8839200" cy="762000"/>
          </a:xfrm>
        </p:spPr>
        <p:txBody>
          <a:bodyPr/>
          <a:lstStyle/>
          <a:p>
            <a:r>
              <a:rPr lang="en-US" sz="3200" dirty="0"/>
              <a:t>Out-of-Order Processor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86378"/>
            <a:ext cx="8518525" cy="1228724"/>
          </a:xfrm>
        </p:spPr>
        <p:txBody>
          <a:bodyPr/>
          <a:lstStyle/>
          <a:p>
            <a:r>
              <a:rPr lang="en-US" dirty="0"/>
              <a:t>Instruction control dynamically converts program into stream of operations</a:t>
            </a:r>
          </a:p>
          <a:p>
            <a:r>
              <a:rPr lang="en-US" dirty="0"/>
              <a:t>Operations mapped onto functional units to execute in parallel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86176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90600" y="1285876"/>
            <a:ext cx="51816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2581276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Registers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1666876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2619377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4029076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562600" y="4524378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324600" y="1438276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5943600" y="2009776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2514600" y="2809876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1467643" y="3323433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/>
          <p:nvPr/>
        </p:nvCxnSpPr>
        <p:spPr bwMode="auto">
          <a:xfrm rot="10800000" flipV="1">
            <a:off x="3962400" y="2085977"/>
            <a:ext cx="533402" cy="533399"/>
          </a:xfrm>
          <a:prstGeom prst="bentConnector3">
            <a:avLst>
              <a:gd name="adj1" fmla="val 99192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476749" y="2809877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 rot="5400000">
            <a:off x="4600575" y="2619376"/>
            <a:ext cx="381001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716523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Parallel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not obtain speedup</a:t>
            </a:r>
          </a:p>
          <a:p>
            <a:r>
              <a:rPr lang="en-US" dirty="0"/>
              <a:t>Speculate: Too much data copying</a:t>
            </a:r>
          </a:p>
          <a:p>
            <a:pPr lvl="1"/>
            <a:r>
              <a:rPr lang="en-US" dirty="0"/>
              <a:t>Could not do everything within source array</a:t>
            </a:r>
          </a:p>
          <a:p>
            <a:pPr lvl="1"/>
            <a:r>
              <a:rPr lang="en-US" dirty="0"/>
              <a:t>Set up temporary space for reassembling partition</a:t>
            </a:r>
          </a:p>
        </p:txBody>
      </p:sp>
    </p:spTree>
    <p:extLst>
      <p:ext uri="{BB962C8B-B14F-4D97-AF65-F5344CB8AC3E}">
        <p14:creationId xmlns:p14="http://schemas.microsoft.com/office/powerpoint/2010/main" val="40715114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parallelization strategy</a:t>
            </a:r>
          </a:p>
          <a:p>
            <a:pPr lvl="1"/>
            <a:r>
              <a:rPr lang="en-US" dirty="0"/>
              <a:t>Partition into K independent parts</a:t>
            </a:r>
          </a:p>
          <a:p>
            <a:pPr lvl="1"/>
            <a:r>
              <a:rPr lang="en-US" dirty="0"/>
              <a:t>Divide-and-conquer</a:t>
            </a:r>
          </a:p>
          <a:p>
            <a:r>
              <a:rPr lang="en-US" dirty="0"/>
              <a:t>Inner loops must be synchronization free</a:t>
            </a:r>
          </a:p>
          <a:p>
            <a:pPr lvl="1"/>
            <a:r>
              <a:rPr lang="en-US" dirty="0"/>
              <a:t>Synchronization operations very expensive</a:t>
            </a:r>
          </a:p>
          <a:p>
            <a:r>
              <a:rPr lang="en-US" dirty="0"/>
              <a:t>Watch out for hardware artifacts</a:t>
            </a:r>
          </a:p>
          <a:p>
            <a:pPr lvl="1"/>
            <a:r>
              <a:rPr lang="en-US" dirty="0"/>
              <a:t>Need to understand processor &amp; memory structure</a:t>
            </a:r>
          </a:p>
          <a:p>
            <a:pPr lvl="1"/>
            <a:r>
              <a:rPr lang="en-US" dirty="0"/>
              <a:t>Sharing and false sharing of global data</a:t>
            </a:r>
          </a:p>
          <a:p>
            <a:r>
              <a:rPr lang="en-US" dirty="0"/>
              <a:t>Beware of Amdahl’s Law</a:t>
            </a:r>
          </a:p>
          <a:p>
            <a:pPr lvl="1"/>
            <a:r>
              <a:rPr lang="en-US" dirty="0"/>
              <a:t>Serial code can become bottleneck</a:t>
            </a:r>
          </a:p>
          <a:p>
            <a:r>
              <a:rPr lang="en-US" dirty="0"/>
              <a:t>You can do it!</a:t>
            </a:r>
          </a:p>
          <a:p>
            <a:pPr lvl="1"/>
            <a:r>
              <a:rPr lang="en-US" dirty="0"/>
              <a:t>Achieving modest levels of parallelism is not difficult</a:t>
            </a:r>
          </a:p>
          <a:p>
            <a:pPr lvl="1"/>
            <a:r>
              <a:rPr lang="en-US" dirty="0"/>
              <a:t>Set up experimental framework and test multiple strategies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err="1"/>
              <a:t>Hyperthreading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8112"/>
            <a:ext cx="8366125" cy="1228724"/>
          </a:xfrm>
        </p:spPr>
        <p:txBody>
          <a:bodyPr/>
          <a:lstStyle/>
          <a:p>
            <a:r>
              <a:rPr lang="en-US" dirty="0"/>
              <a:t>Replicate instruction control to process K instruction streams</a:t>
            </a:r>
          </a:p>
          <a:p>
            <a:r>
              <a:rPr lang="en-US" dirty="0"/>
              <a:t>K copies of all registers</a:t>
            </a:r>
          </a:p>
          <a:p>
            <a:r>
              <a:rPr lang="en-US" dirty="0"/>
              <a:t>Share functional units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619500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219200" y="1219200"/>
            <a:ext cx="56388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52602" y="25146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5527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3600" y="3962400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410200" y="4457702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010400" y="1371600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6629400" y="1943100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3200400" y="2743200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2001045" y="3256757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>
            <a:stCxn id="11" idx="1"/>
          </p:cNvCxnSpPr>
          <p:nvPr/>
        </p:nvCxnSpPr>
        <p:spPr bwMode="auto">
          <a:xfrm rot="10800000" flipV="1">
            <a:off x="4800598" y="1981200"/>
            <a:ext cx="381002" cy="571500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524000" y="19812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00398" y="19812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A</a:t>
            </a:r>
          </a:p>
        </p:txBody>
      </p:sp>
      <p:cxnSp>
        <p:nvCxnSpPr>
          <p:cNvPr id="23" name="Elbow Connector 39"/>
          <p:cNvCxnSpPr>
            <a:stCxn id="22" idx="1"/>
          </p:cNvCxnSpPr>
          <p:nvPr/>
        </p:nvCxnSpPr>
        <p:spPr bwMode="auto">
          <a:xfrm rot="10800000" flipV="1">
            <a:off x="2971798" y="2171700"/>
            <a:ext cx="228601" cy="14477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1048545" y="2990056"/>
            <a:ext cx="1257301" cy="159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25" name="Elbow Connector 39"/>
          <p:cNvCxnSpPr/>
          <p:nvPr/>
        </p:nvCxnSpPr>
        <p:spPr bwMode="auto">
          <a:xfrm rot="10800000" flipV="1">
            <a:off x="4419598" y="1752600"/>
            <a:ext cx="762002" cy="228600"/>
          </a:xfrm>
          <a:prstGeom prst="bentConnector3">
            <a:avLst>
              <a:gd name="adj1" fmla="val 99870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181600" y="27051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A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 bwMode="auto">
          <a:xfrm rot="5400000">
            <a:off x="5324476" y="2533650"/>
            <a:ext cx="3429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24549" y="28194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B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 bwMode="auto">
          <a:xfrm rot="5400000">
            <a:off x="6011071" y="2590800"/>
            <a:ext cx="456405" cy="795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84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Get data about machine from /</a:t>
            </a:r>
            <a:r>
              <a:rPr lang="en-US" sz="2600" dirty="0" err="1"/>
              <a:t>proc</a:t>
            </a:r>
            <a:r>
              <a:rPr lang="en-US" sz="2600" dirty="0"/>
              <a:t>/</a:t>
            </a:r>
            <a:r>
              <a:rPr lang="en-US" sz="2600" dirty="0" err="1"/>
              <a:t>cpuinfo</a:t>
            </a:r>
            <a:endParaRPr lang="en-US" sz="2600" dirty="0"/>
          </a:p>
          <a:p>
            <a:r>
              <a:rPr lang="en-US" sz="2600" dirty="0"/>
              <a:t>Shark Machines</a:t>
            </a:r>
          </a:p>
          <a:p>
            <a:pPr lvl="1"/>
            <a:r>
              <a:rPr lang="en-US" dirty="0"/>
              <a:t>Intel Xeon E5520 @ 2.27 GHz</a:t>
            </a:r>
          </a:p>
          <a:p>
            <a:pPr lvl="1"/>
            <a:r>
              <a:rPr lang="en-US" dirty="0"/>
              <a:t>Nehalem, ca. 2010</a:t>
            </a:r>
          </a:p>
          <a:p>
            <a:pPr lvl="1"/>
            <a:r>
              <a:rPr lang="en-US" dirty="0"/>
              <a:t>8 Cores</a:t>
            </a:r>
          </a:p>
          <a:p>
            <a:pPr lvl="1"/>
            <a:r>
              <a:rPr lang="en-US" dirty="0"/>
              <a:t>Each can do 2x </a:t>
            </a:r>
            <a:r>
              <a:rPr lang="en-US" dirty="0" err="1"/>
              <a:t>hyperthreading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28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So far, we’ve used threads to deal with I/O delays</a:t>
            </a:r>
          </a:p>
          <a:p>
            <a:pPr lvl="1"/>
            <a:r>
              <a:rPr lang="en-US" sz="2200" dirty="0"/>
              <a:t>e.g., one thread per client to prevent one from delaying another</a:t>
            </a:r>
          </a:p>
          <a:p>
            <a:r>
              <a:rPr lang="en-US" sz="2600" dirty="0"/>
              <a:t>Multi-core CPUs offer another opportunity</a:t>
            </a:r>
          </a:p>
          <a:p>
            <a:pPr lvl="1"/>
            <a:r>
              <a:rPr lang="en-US" sz="2200" dirty="0"/>
              <a:t>Spread work over threads executing in parallel on N cores</a:t>
            </a:r>
          </a:p>
          <a:p>
            <a:pPr lvl="1"/>
            <a:r>
              <a:rPr lang="en-US" sz="2200" dirty="0"/>
              <a:t>Happens automatically, if many independent tasks</a:t>
            </a:r>
          </a:p>
          <a:p>
            <a:pPr lvl="2"/>
            <a:r>
              <a:rPr lang="en-US" dirty="0"/>
              <a:t>e.g., running many applications or serving many clients</a:t>
            </a:r>
          </a:p>
          <a:p>
            <a:pPr lvl="1"/>
            <a:r>
              <a:rPr lang="en-US" sz="2200" dirty="0"/>
              <a:t>Can also write code to make one big task go faster</a:t>
            </a:r>
          </a:p>
          <a:p>
            <a:pPr lvl="2"/>
            <a:r>
              <a:rPr lang="en-US" dirty="0"/>
              <a:t>by organizing it as multiple parallel sub-tasks</a:t>
            </a:r>
          </a:p>
          <a:p>
            <a:r>
              <a:rPr lang="en-US" sz="2600" dirty="0"/>
              <a:t>Shark machines can execute 16 threads at once</a:t>
            </a:r>
          </a:p>
          <a:p>
            <a:pPr lvl="1"/>
            <a:r>
              <a:rPr lang="en-US" sz="2200" dirty="0"/>
              <a:t>8 cores, each with 2-way </a:t>
            </a:r>
            <a:r>
              <a:rPr lang="en-US" sz="2200" dirty="0" err="1"/>
              <a:t>hyperthreading</a:t>
            </a:r>
            <a:endParaRPr lang="en-US" sz="2200" dirty="0"/>
          </a:p>
          <a:p>
            <a:pPr lvl="1"/>
            <a:r>
              <a:rPr lang="en-US" sz="2200" dirty="0"/>
              <a:t>Theoretical speedup of 16X</a:t>
            </a:r>
          </a:p>
          <a:p>
            <a:pPr lvl="2"/>
            <a:r>
              <a:rPr lang="en-US" dirty="0"/>
              <a:t>never achieved in our benchmarks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25402</TotalTime>
  <Words>4160</Words>
  <Application>Microsoft Office PowerPoint</Application>
  <PresentationFormat>On-screen Show (4:3)</PresentationFormat>
  <Paragraphs>879</Paragraphs>
  <Slides>61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Symbol</vt:lpstr>
      <vt:lpstr>Times New Roman</vt:lpstr>
      <vt:lpstr>Wingdings</vt:lpstr>
      <vt:lpstr>Wingdings 2</vt:lpstr>
      <vt:lpstr>template2007</vt:lpstr>
      <vt:lpstr>PowerPoint Presentation</vt:lpstr>
      <vt:lpstr>Thread Level Parallelism  18-213/18-613: Introduction to Computer Systems 25th Lecture, December 3rd, 2024</vt:lpstr>
      <vt:lpstr>Today</vt:lpstr>
      <vt:lpstr>Today</vt:lpstr>
      <vt:lpstr>Typical Multicore Processor</vt:lpstr>
      <vt:lpstr>Out-of-Order Processor Structure</vt:lpstr>
      <vt:lpstr>Hyperthreading Implementation</vt:lpstr>
      <vt:lpstr>Benchmark Machine</vt:lpstr>
      <vt:lpstr>Exploiting parallel execution</vt:lpstr>
      <vt:lpstr>Memory Consistency</vt:lpstr>
      <vt:lpstr>Non-Coherent Cache Scenario</vt:lpstr>
      <vt:lpstr>Snoopy Caches</vt:lpstr>
      <vt:lpstr>Snoopy Caches</vt:lpstr>
      <vt:lpstr>Memory Consistency</vt:lpstr>
      <vt:lpstr>Memory Consistency</vt:lpstr>
      <vt:lpstr>Sequential Consistency Example</vt:lpstr>
      <vt:lpstr>Non-Coherent Cache Scenario</vt:lpstr>
      <vt:lpstr>Non-Sequentially Consistent Scenario</vt:lpstr>
      <vt:lpstr>Non-Sequentially Consistent Scenario</vt:lpstr>
      <vt:lpstr>Memory Models</vt:lpstr>
      <vt:lpstr>Today</vt:lpstr>
      <vt:lpstr>Summation Example</vt:lpstr>
      <vt:lpstr>Accumulating in Single Global Variable: Declarations</vt:lpstr>
      <vt:lpstr>Accumulating in Single Global Variable: Declarations</vt:lpstr>
      <vt:lpstr>Accumulating in Single Global Variable: Declarations</vt:lpstr>
      <vt:lpstr>Accumulating in Single Global Variable: Operation</vt:lpstr>
      <vt:lpstr>Thread Function: No Synchronization</vt:lpstr>
      <vt:lpstr>Unsynchronized Performance</vt:lpstr>
      <vt:lpstr>Thread Function: Semaphore / Mutex</vt:lpstr>
      <vt:lpstr>Semaphore / Mutex Performance</vt:lpstr>
      <vt:lpstr>Separate Accumulation</vt:lpstr>
      <vt:lpstr>Separate Accumulation: Operation</vt:lpstr>
      <vt:lpstr>Thread Function: Memory Accumulation</vt:lpstr>
      <vt:lpstr>Memory Accumulation Performance</vt:lpstr>
      <vt:lpstr>False Sharing</vt:lpstr>
      <vt:lpstr>False Sharing Performance</vt:lpstr>
      <vt:lpstr>Thread Function: Register Accumulation</vt:lpstr>
      <vt:lpstr>Register Accumulation Performance</vt:lpstr>
      <vt:lpstr>Lessons learned</vt:lpstr>
      <vt:lpstr>Quiz Time!</vt:lpstr>
      <vt:lpstr>A More Substantial Example: Sort</vt:lpstr>
      <vt:lpstr>Sequential Quicksort Visualized</vt:lpstr>
      <vt:lpstr>Sequential Quicksort Visualized</vt:lpstr>
      <vt:lpstr>Sequential Quicksort Code</vt:lpstr>
      <vt:lpstr>Parallel Quicksort</vt:lpstr>
      <vt:lpstr>Parallel Quicksort Visualized</vt:lpstr>
      <vt:lpstr>Thread Structure: Sorting Tasks</vt:lpstr>
      <vt:lpstr>Small Sort Task Operation</vt:lpstr>
      <vt:lpstr>Large Sort Task Operation</vt:lpstr>
      <vt:lpstr>Top-Level Function (Simplified)</vt:lpstr>
      <vt:lpstr>Recursive sort routine (Simplified)</vt:lpstr>
      <vt:lpstr>Sort task thread (Simplified)</vt:lpstr>
      <vt:lpstr>Parallel Quicksort Performance</vt:lpstr>
      <vt:lpstr>Parallel Quicksort Performance</vt:lpstr>
      <vt:lpstr>Amdahl’s Law</vt:lpstr>
      <vt:lpstr>Amdahl’s Law Example</vt:lpstr>
      <vt:lpstr>Amdahl’s Law Example</vt:lpstr>
      <vt:lpstr>Amdahl’s Law &amp; Parallel Quicksort</vt:lpstr>
      <vt:lpstr>Parallelizing Partitioning Step</vt:lpstr>
      <vt:lpstr>Experience with Parallel Partitioning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862</cp:revision>
  <cp:lastPrinted>2013-11-26T18:14:22Z</cp:lastPrinted>
  <dcterms:created xsi:type="dcterms:W3CDTF">2012-11-29T15:32:24Z</dcterms:created>
  <dcterms:modified xsi:type="dcterms:W3CDTF">2024-12-03T15:50:06Z</dcterms:modified>
</cp:coreProperties>
</file>