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1"/>
  </p:notesMasterIdLst>
  <p:handoutMasterIdLst>
    <p:handoutMasterId r:id="rId102"/>
  </p:handoutMasterIdLst>
  <p:sldIdLst>
    <p:sldId id="1179" r:id="rId2"/>
    <p:sldId id="542" r:id="rId3"/>
    <p:sldId id="1297" r:id="rId4"/>
    <p:sldId id="1216" r:id="rId5"/>
    <p:sldId id="1218" r:id="rId6"/>
    <p:sldId id="1219" r:id="rId7"/>
    <p:sldId id="1300" r:id="rId8"/>
    <p:sldId id="1302" r:id="rId9"/>
    <p:sldId id="1301" r:id="rId10"/>
    <p:sldId id="1303" r:id="rId11"/>
    <p:sldId id="1306" r:id="rId12"/>
    <p:sldId id="1220" r:id="rId13"/>
    <p:sldId id="1221" r:id="rId14"/>
    <p:sldId id="1222" r:id="rId15"/>
    <p:sldId id="1307" r:id="rId16"/>
    <p:sldId id="1223" r:id="rId17"/>
    <p:sldId id="1224" r:id="rId18"/>
    <p:sldId id="1253" r:id="rId19"/>
    <p:sldId id="1254" r:id="rId20"/>
    <p:sldId id="1225" r:id="rId21"/>
    <p:sldId id="1261" r:id="rId22"/>
    <p:sldId id="1227" r:id="rId23"/>
    <p:sldId id="1228" r:id="rId24"/>
    <p:sldId id="1229" r:id="rId25"/>
    <p:sldId id="1266" r:id="rId26"/>
    <p:sldId id="1268" r:id="rId27"/>
    <p:sldId id="1269" r:id="rId28"/>
    <p:sldId id="1267" r:id="rId29"/>
    <p:sldId id="1270" r:id="rId30"/>
    <p:sldId id="1260" r:id="rId31"/>
    <p:sldId id="1272" r:id="rId32"/>
    <p:sldId id="1314" r:id="rId33"/>
    <p:sldId id="1255" r:id="rId34"/>
    <p:sldId id="1256" r:id="rId35"/>
    <p:sldId id="1273" r:id="rId36"/>
    <p:sldId id="1274" r:id="rId37"/>
    <p:sldId id="1275" r:id="rId38"/>
    <p:sldId id="1277" r:id="rId39"/>
    <p:sldId id="1276" r:id="rId40"/>
    <p:sldId id="1278" r:id="rId41"/>
    <p:sldId id="1279" r:id="rId42"/>
    <p:sldId id="1280" r:id="rId43"/>
    <p:sldId id="1238" r:id="rId44"/>
    <p:sldId id="1470" r:id="rId45"/>
    <p:sldId id="1472" r:id="rId46"/>
    <p:sldId id="1559" r:id="rId47"/>
    <p:sldId id="1560" r:id="rId48"/>
    <p:sldId id="1561" r:id="rId49"/>
    <p:sldId id="1563" r:id="rId50"/>
    <p:sldId id="1473" r:id="rId51"/>
    <p:sldId id="1474" r:id="rId52"/>
    <p:sldId id="1475" r:id="rId53"/>
    <p:sldId id="1476" r:id="rId54"/>
    <p:sldId id="1555" r:id="rId55"/>
    <p:sldId id="1527" r:id="rId56"/>
    <p:sldId id="1606" r:id="rId57"/>
    <p:sldId id="1566" r:id="rId58"/>
    <p:sldId id="1538" r:id="rId59"/>
    <p:sldId id="1611" r:id="rId60"/>
    <p:sldId id="1540" r:id="rId61"/>
    <p:sldId id="1541" r:id="rId62"/>
    <p:sldId id="1542" r:id="rId63"/>
    <p:sldId id="1543" r:id="rId64"/>
    <p:sldId id="1544" r:id="rId65"/>
    <p:sldId id="1545" r:id="rId66"/>
    <p:sldId id="1546" r:id="rId67"/>
    <p:sldId id="1577" r:id="rId68"/>
    <p:sldId id="1582" r:id="rId69"/>
    <p:sldId id="1580" r:id="rId70"/>
    <p:sldId id="1581" r:id="rId71"/>
    <p:sldId id="1549" r:id="rId72"/>
    <p:sldId id="1488" r:id="rId73"/>
    <p:sldId id="1489" r:id="rId74"/>
    <p:sldId id="1532" r:id="rId75"/>
    <p:sldId id="1490" r:id="rId76"/>
    <p:sldId id="1491" r:id="rId77"/>
    <p:sldId id="1607" r:id="rId78"/>
    <p:sldId id="1567" r:id="rId79"/>
    <p:sldId id="1602" r:id="rId80"/>
    <p:sldId id="1603" r:id="rId81"/>
    <p:sldId id="1564" r:id="rId82"/>
    <p:sldId id="1570" r:id="rId83"/>
    <p:sldId id="1565" r:id="rId84"/>
    <p:sldId id="1571" r:id="rId85"/>
    <p:sldId id="1572" r:id="rId86"/>
    <p:sldId id="1573" r:id="rId87"/>
    <p:sldId id="1574" r:id="rId88"/>
    <p:sldId id="1608" r:id="rId89"/>
    <p:sldId id="1528" r:id="rId90"/>
    <p:sldId id="1609" r:id="rId91"/>
    <p:sldId id="1512" r:id="rId92"/>
    <p:sldId id="1513" r:id="rId93"/>
    <p:sldId id="1514" r:id="rId94"/>
    <p:sldId id="1505" r:id="rId95"/>
    <p:sldId id="1515" r:id="rId96"/>
    <p:sldId id="1578" r:id="rId97"/>
    <p:sldId id="1554" r:id="rId98"/>
    <p:sldId id="1551" r:id="rId99"/>
    <p:sldId id="1539" r:id="rId100"/>
  </p:sldIdLst>
  <p:sldSz cx="9144000" cy="6858000" type="screen4x3"/>
  <p:notesSz cx="6985000" cy="9283700"/>
  <p:custDataLst>
    <p:tags r:id="rId10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7C7"/>
    <a:srgbClr val="E9E1C9"/>
    <a:srgbClr val="E7DDBB"/>
    <a:srgbClr val="FF0000"/>
    <a:srgbClr val="990000"/>
    <a:srgbClr val="F6F5BD"/>
    <a:srgbClr val="BFBFBF"/>
    <a:srgbClr val="D5F1CF"/>
    <a:srgbClr val="DED8C4"/>
    <a:srgbClr val="DDC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0" autoAdjust="0"/>
    <p:restoredTop sz="84299" autoAdjust="0"/>
  </p:normalViewPr>
  <p:slideViewPr>
    <p:cSldViewPr snapToGrid="0" snapToObjects="1">
      <p:cViewPr varScale="1">
        <p:scale>
          <a:sx n="81" d="100"/>
          <a:sy n="81" d="100"/>
        </p:scale>
        <p:origin x="1266" y="42"/>
      </p:cViewPr>
      <p:guideLst>
        <p:guide orient="horz" pos="24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836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t" anchorCtr="0" compatLnSpc="1">
            <a:prstTxWarp prst="textNoShape">
              <a:avLst/>
            </a:prstTxWarp>
          </a:bodyPr>
          <a:lstStyle>
            <a:lvl1pPr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0561" y="0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t" anchorCtr="0" compatLnSpc="1">
            <a:prstTxWarp prst="textNoShape">
              <a:avLst/>
            </a:prstTxWarp>
          </a:bodyPr>
          <a:lstStyle>
            <a:lvl1pPr algn="r"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4065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b" anchorCtr="0" compatLnSpc="1">
            <a:prstTxWarp prst="textNoShape">
              <a:avLst/>
            </a:prstTxWarp>
          </a:bodyPr>
          <a:lstStyle>
            <a:lvl1pPr defTabSz="929681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0561" y="8804065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b" anchorCtr="0" compatLnSpc="1">
            <a:prstTxWarp prst="textNoShape">
              <a:avLst/>
            </a:prstTxWarp>
          </a:bodyPr>
          <a:lstStyle>
            <a:lvl1pPr algn="r"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69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60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./delay 100 &amp;</a:t>
            </a:r>
          </a:p>
          <a:p>
            <a:endParaRPr lang="en-US" dirty="0"/>
          </a:p>
          <a:p>
            <a:r>
              <a:rPr lang="en-US" dirty="0" err="1"/>
              <a:t>ps</a:t>
            </a:r>
            <a:endParaRPr lang="en-US" dirty="0"/>
          </a:p>
          <a:p>
            <a:endParaRPr lang="en-US" dirty="0"/>
          </a:p>
          <a:p>
            <a:r>
              <a:rPr lang="en-US" dirty="0"/>
              <a:t>kill -9</a:t>
            </a:r>
            <a:r>
              <a:rPr lang="en-US" baseline="0" dirty="0"/>
              <a:t> XXX</a:t>
            </a:r>
          </a:p>
          <a:p>
            <a:endParaRPr lang="en-US" baseline="0" dirty="0"/>
          </a:p>
          <a:p>
            <a:r>
              <a:rPr lang="en-US" baseline="0" dirty="0" err="1"/>
              <a:t>ps</a:t>
            </a:r>
            <a:endParaRPr lang="en-US" baseline="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also use kill command:</a:t>
            </a:r>
          </a:p>
          <a:p>
            <a:endParaRPr lang="en-US" dirty="0"/>
          </a:p>
          <a:p>
            <a:r>
              <a:rPr lang="en-US" dirty="0"/>
              <a:t>./forks 17</a:t>
            </a:r>
            <a:r>
              <a:rPr lang="en-US" baseline="0" dirty="0"/>
              <a:t> &amp;</a:t>
            </a:r>
          </a:p>
          <a:p>
            <a:r>
              <a:rPr lang="en-US" baseline="0" dirty="0"/>
              <a:t>kill  (parent)  (Only kills parent)</a:t>
            </a:r>
          </a:p>
          <a:p>
            <a:endParaRPr lang="en-US" baseline="0" dirty="0"/>
          </a:p>
          <a:p>
            <a:r>
              <a:rPr lang="en-US" baseline="0" dirty="0"/>
              <a:t>./forks 17 &amp;</a:t>
            </a:r>
          </a:p>
          <a:p>
            <a:r>
              <a:rPr lang="en-US" baseline="0" dirty="0"/>
              <a:t>kill  (child) (Child becomes a zombie)</a:t>
            </a:r>
          </a:p>
          <a:p>
            <a:endParaRPr lang="en-US" baseline="0" dirty="0"/>
          </a:p>
          <a:p>
            <a:endParaRPr lang="en-US" baseline="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Interesting to use </a:t>
            </a:r>
            <a:r>
              <a:rPr lang="en-US" dirty="0" err="1"/>
              <a:t>interpositioning</a:t>
            </a:r>
            <a:r>
              <a:rPr lang="en-US" baseline="0" dirty="0"/>
              <a:t>  code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LD_PRELOAD ./</a:t>
            </a:r>
            <a:r>
              <a:rPr lang="en-US" baseline="0" dirty="0" err="1"/>
              <a:t>myfork.so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CHILD</a:t>
            </a:r>
          </a:p>
          <a:p>
            <a:endParaRPr lang="en-US" baseline="0" dirty="0"/>
          </a:p>
          <a:p>
            <a:r>
              <a:rPr lang="en-US" baseline="0" dirty="0"/>
              <a:t>./forks 12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reaping background jobs, only </a:t>
            </a:r>
            <a:r>
              <a:rPr lang="en-US" dirty="0" err="1"/>
              <a:t>fg</a:t>
            </a:r>
            <a:r>
              <a:rPr lang="en-US" dirty="0"/>
              <a:t> ones via </a:t>
            </a:r>
            <a:r>
              <a:rPr lang="en-US" dirty="0" err="1"/>
              <a:t>waitpid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running:</a:t>
            </a:r>
          </a:p>
          <a:p>
            <a:endParaRPr lang="en-US" dirty="0"/>
          </a:p>
          <a:p>
            <a:r>
              <a:rPr lang="en-US" dirty="0"/>
              <a:t>./</a:t>
            </a:r>
            <a:r>
              <a:rPr lang="en-US" dirty="0" err="1"/>
              <a:t>sigint</a:t>
            </a:r>
            <a:endParaRPr lang="en-US" dirty="0"/>
          </a:p>
          <a:p>
            <a:r>
              <a:rPr lang="en-US" dirty="0"/>
              <a:t>ctrl-C</a:t>
            </a:r>
          </a:p>
          <a:p>
            <a:endParaRPr lang="en-US" dirty="0"/>
          </a:p>
          <a:p>
            <a:r>
              <a:rPr lang="en-US" dirty="0"/>
              <a:t>Code not entirely reliable,</a:t>
            </a:r>
            <a:r>
              <a:rPr lang="en-US" baseline="0" dirty="0"/>
              <a:t> if there’s a delay in pause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./forks 14</a:t>
            </a:r>
          </a:p>
          <a:p>
            <a:endParaRPr lang="en-US" dirty="0"/>
          </a:p>
          <a:p>
            <a:r>
              <a:rPr lang="en-US" dirty="0"/>
              <a:t>Hangs.</a:t>
            </a:r>
          </a:p>
          <a:p>
            <a:endParaRPr lang="en-US" dirty="0"/>
          </a:p>
          <a:p>
            <a:r>
              <a:rPr lang="en-US" dirty="0"/>
              <a:t>Multiple children signal before handler runs once.  Children waiting to be reaped are dropped because handler only gets one per invocation.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with delays for both child &amp; parent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Procmask</a:t>
            </a:r>
            <a:r>
              <a:rPr lang="en-US" dirty="0"/>
              <a:t> save, restore.  Man for first </a:t>
            </a:r>
            <a:r>
              <a:rPr lang="en-US" dirty="0" err="1"/>
              <a:t>arg</a:t>
            </a:r>
            <a:r>
              <a:rPr lang="en-US" dirty="0"/>
              <a:t> meaning.  Typical use here.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83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still busted; date finishes before </a:t>
            </a:r>
            <a:r>
              <a:rPr lang="en-US" dirty="0" err="1"/>
              <a:t>addjob</a:t>
            </a:r>
            <a:r>
              <a:rPr lang="en-US" dirty="0"/>
              <a:t> runs.  </a:t>
            </a:r>
            <a:r>
              <a:rPr lang="en-US" dirty="0" err="1"/>
              <a:t>Sigchildhandler</a:t>
            </a:r>
            <a:r>
              <a:rPr lang="en-US" dirty="0"/>
              <a:t> runs </a:t>
            </a:r>
            <a:r>
              <a:rPr lang="en-US" dirty="0" err="1"/>
              <a:t>deletejob</a:t>
            </a:r>
            <a:r>
              <a:rPr lang="en-US" dirty="0"/>
              <a:t> before </a:t>
            </a:r>
            <a:r>
              <a:rPr lang="en-US" dirty="0" err="1"/>
              <a:t>addjob</a:t>
            </a:r>
            <a:r>
              <a:rPr lang="en-US" dirty="0"/>
              <a:t> completes.    (due to not yet blocked.</a:t>
            </a:r>
          </a:p>
          <a:p>
            <a:endParaRPr lang="en-US" dirty="0"/>
          </a:p>
          <a:p>
            <a:r>
              <a:rPr lang="en-US" dirty="0"/>
              <a:t>./procmask1</a:t>
            </a:r>
          </a:p>
          <a:p>
            <a:endParaRPr lang="en-US" dirty="0"/>
          </a:p>
          <a:p>
            <a:r>
              <a:rPr lang="en-US" dirty="0" err="1"/>
              <a:t>setenv</a:t>
            </a:r>
            <a:r>
              <a:rPr lang="en-US" baseline="0" dirty="0"/>
              <a:t> CHILD</a:t>
            </a:r>
          </a:p>
          <a:p>
            <a:endParaRPr lang="en-US" baseline="0" dirty="0"/>
          </a:p>
          <a:p>
            <a:r>
              <a:rPr lang="en-US" baseline="0" dirty="0"/>
              <a:t>./procmask1</a:t>
            </a:r>
          </a:p>
          <a:p>
            <a:endParaRPr lang="en-US" baseline="0" dirty="0"/>
          </a:p>
          <a:p>
            <a:r>
              <a:rPr lang="en-US" baseline="0" dirty="0" err="1"/>
              <a:t>Cntl</a:t>
            </a:r>
            <a:r>
              <a:rPr lang="en-US" baseline="0" dirty="0"/>
              <a:t>-C to stop infinite loop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187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./procmask2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26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9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Text Box 2"/>
          <p:cNvSpPr txBox="1">
            <a:spLocks noChangeArrowheads="1"/>
          </p:cNvSpPr>
          <p:nvPr/>
        </p:nvSpPr>
        <p:spPr bwMode="auto">
          <a:xfrm>
            <a:off x="1211159" y="703032"/>
            <a:ext cx="4565716" cy="34675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7934" tIns="43967" rIns="87934" bIns="43967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6083" name="Rectangle 3"/>
          <p:cNvSpPr txBox="1">
            <a:spLocks noGrp="1" noChangeArrowheads="1"/>
          </p:cNvSpPr>
          <p:nvPr>
            <p:ph type="body"/>
          </p:nvPr>
        </p:nvSpPr>
        <p:spPr>
          <a:ln/>
        </p:spPr>
        <p:txBody>
          <a:bodyPr wrap="none" anchor="ctr"/>
          <a:lstStyle/>
          <a:p>
            <a:r>
              <a:rPr lang="en-US" dirty="0"/>
              <a:t>./</a:t>
            </a:r>
            <a:r>
              <a:rPr lang="en-US" dirty="0" err="1"/>
              <a:t>shellex</a:t>
            </a:r>
            <a:endParaRPr lang="en-US" dirty="0"/>
          </a:p>
          <a:p>
            <a:r>
              <a:rPr lang="en-US" dirty="0"/>
              <a:t>&gt;./delay</a:t>
            </a:r>
            <a:r>
              <a:rPr lang="en-US" baseline="0" dirty="0"/>
              <a:t> 10 &amp;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ps</a:t>
            </a:r>
            <a:endParaRPr lang="en-US" baseline="0" dirty="0"/>
          </a:p>
          <a:p>
            <a:r>
              <a:rPr lang="en-US" baseline="0" dirty="0"/>
              <a:t>...</a:t>
            </a:r>
          </a:p>
          <a:p>
            <a:r>
              <a:rPr lang="en-US" baseline="0" dirty="0"/>
              <a:t>&gt;/bin/</a:t>
            </a:r>
            <a:r>
              <a:rPr lang="en-US" baseline="0" dirty="0" err="1"/>
              <a:t>ps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 race case – can deadlock if we start waiting in pause after the handler has already run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275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743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5721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3805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1343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csapp.cs.cmu.edu/public/code.html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335765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43571" y="4749284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99117" y="1290473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28" name="Right Arrow 27"/>
          <p:cNvSpPr/>
          <p:nvPr/>
        </p:nvSpPr>
        <p:spPr bwMode="auto">
          <a:xfrm rot="20015907">
            <a:off x="1987298" y="4960167"/>
            <a:ext cx="4593911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Received by C</a:t>
            </a:r>
          </a:p>
        </p:txBody>
      </p:sp>
    </p:spTree>
    <p:extLst>
      <p:ext uri="{BB962C8B-B14F-4D97-AF65-F5344CB8AC3E}">
        <p14:creationId xmlns:p14="http://schemas.microsoft.com/office/powerpoint/2010/main" val="238381181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197678"/>
            <a:ext cx="9144001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53424" y="486022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8970" y="1290473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1404087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Receiving a Signal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143000"/>
            <a:ext cx="8366125" cy="4972050"/>
          </a:xfrm>
        </p:spPr>
        <p:txBody>
          <a:bodyPr/>
          <a:lstStyle/>
          <a:p>
            <a:r>
              <a:rPr lang="en-US" dirty="0"/>
              <a:t>A destination process </a:t>
            </a:r>
            <a:r>
              <a:rPr lang="en-US" i="1" dirty="0">
                <a:solidFill>
                  <a:srgbClr val="C00000"/>
                </a:solidFill>
              </a:rPr>
              <a:t>receives</a:t>
            </a:r>
            <a:r>
              <a:rPr lang="en-US" dirty="0"/>
              <a:t> a signal when it is forced by the kernel to react in some way to the delivery of the signal</a:t>
            </a:r>
          </a:p>
          <a:p>
            <a:endParaRPr lang="en-US" dirty="0"/>
          </a:p>
          <a:p>
            <a:r>
              <a:rPr lang="en-US" dirty="0"/>
              <a:t>Some possible ways to react: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Ignore</a:t>
            </a:r>
            <a:r>
              <a:rPr lang="en-US" dirty="0"/>
              <a:t> the signal (do nothing)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Terminate</a:t>
            </a:r>
            <a:r>
              <a:rPr lang="en-US" dirty="0"/>
              <a:t> the process (with optional core dump)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Catch</a:t>
            </a:r>
            <a:r>
              <a:rPr lang="en-US" i="1" dirty="0">
                <a:solidFill>
                  <a:srgbClr val="FF3300"/>
                </a:solidFill>
              </a:rPr>
              <a:t> </a:t>
            </a:r>
            <a:r>
              <a:rPr lang="en-US" dirty="0"/>
              <a:t>the signal by executing a user-level function called </a:t>
            </a:r>
            <a:r>
              <a:rPr lang="en-US" b="1" i="1" dirty="0">
                <a:solidFill>
                  <a:srgbClr val="C00000"/>
                </a:solidFill>
              </a:rPr>
              <a:t>signal handler</a:t>
            </a:r>
          </a:p>
          <a:p>
            <a:pPr lvl="2"/>
            <a:r>
              <a:rPr lang="en-US" dirty="0"/>
              <a:t>Akin to a hardware exception handler being called in response to an asynchronous interrupt: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Line 93"/>
          <p:cNvSpPr>
            <a:spLocks noChangeShapeType="1"/>
          </p:cNvSpPr>
          <p:nvPr/>
        </p:nvSpPr>
        <p:spPr bwMode="auto">
          <a:xfrm>
            <a:off x="3424238" y="4810118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Line 94"/>
          <p:cNvSpPr>
            <a:spLocks noChangeShapeType="1"/>
          </p:cNvSpPr>
          <p:nvPr/>
        </p:nvSpPr>
        <p:spPr bwMode="auto">
          <a:xfrm>
            <a:off x="3430588" y="5414956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95"/>
          <p:cNvSpPr>
            <a:spLocks noChangeShapeType="1"/>
          </p:cNvSpPr>
          <p:nvPr/>
        </p:nvSpPr>
        <p:spPr bwMode="auto">
          <a:xfrm flipH="1">
            <a:off x="5829300" y="5421306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Line 96"/>
          <p:cNvSpPr>
            <a:spLocks noChangeShapeType="1"/>
          </p:cNvSpPr>
          <p:nvPr/>
        </p:nvSpPr>
        <p:spPr bwMode="auto">
          <a:xfrm flipH="1" flipV="1">
            <a:off x="3427413" y="5541956"/>
            <a:ext cx="2352675" cy="387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8" name="Line 97"/>
          <p:cNvSpPr>
            <a:spLocks noChangeShapeType="1"/>
          </p:cNvSpPr>
          <p:nvPr/>
        </p:nvSpPr>
        <p:spPr bwMode="auto">
          <a:xfrm>
            <a:off x="3425825" y="5549893"/>
            <a:ext cx="3175" cy="87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9" name="Rectangle 98"/>
          <p:cNvSpPr>
            <a:spLocks noChangeArrowheads="1"/>
          </p:cNvSpPr>
          <p:nvPr/>
        </p:nvSpPr>
        <p:spPr bwMode="auto">
          <a:xfrm>
            <a:off x="3613150" y="4813293"/>
            <a:ext cx="201636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9" tIns="44446" rIns="90479" bIns="44446">
            <a:spAutoFit/>
          </a:bodyPr>
          <a:lstStyle/>
          <a:p>
            <a:r>
              <a:rPr lang="en-US" sz="1600" i="1">
                <a:latin typeface="Helvetica" charset="0"/>
              </a:rPr>
              <a:t>(2) Control passes </a:t>
            </a:r>
          </a:p>
          <a:p>
            <a:r>
              <a:rPr lang="en-US" sz="1600" i="1">
                <a:latin typeface="Helvetica" charset="0"/>
              </a:rPr>
              <a:t>to signal handler </a:t>
            </a:r>
          </a:p>
        </p:txBody>
      </p:sp>
      <p:sp>
        <p:nvSpPr>
          <p:cNvPr id="10" name="Rectangle 99"/>
          <p:cNvSpPr>
            <a:spLocks noChangeArrowheads="1"/>
          </p:cNvSpPr>
          <p:nvPr/>
        </p:nvSpPr>
        <p:spPr bwMode="auto">
          <a:xfrm>
            <a:off x="5899150" y="5397493"/>
            <a:ext cx="149225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(3) Signal  handler runs</a:t>
            </a:r>
          </a:p>
        </p:txBody>
      </p:sp>
      <p:sp>
        <p:nvSpPr>
          <p:cNvPr id="11" name="Rectangle 100"/>
          <p:cNvSpPr>
            <a:spLocks noChangeArrowheads="1"/>
          </p:cNvSpPr>
          <p:nvPr/>
        </p:nvSpPr>
        <p:spPr bwMode="auto">
          <a:xfrm>
            <a:off x="3671888" y="5861043"/>
            <a:ext cx="1947832" cy="82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9" tIns="44446" rIns="90479" bIns="44446">
            <a:spAutoFit/>
          </a:bodyPr>
          <a:lstStyle/>
          <a:p>
            <a:r>
              <a:rPr lang="en-US" sz="1600" i="1">
                <a:latin typeface="Helvetica" charset="0"/>
              </a:rPr>
              <a:t>(4) Signal handler</a:t>
            </a:r>
          </a:p>
          <a:p>
            <a:r>
              <a:rPr lang="en-US" sz="1600" i="1">
                <a:latin typeface="Helvetica" charset="0"/>
              </a:rPr>
              <a:t>returns to </a:t>
            </a:r>
          </a:p>
          <a:p>
            <a:r>
              <a:rPr lang="en-US" sz="1600" i="1">
                <a:latin typeface="Helvetica" charset="0"/>
              </a:rPr>
              <a:t>next instruction</a:t>
            </a:r>
          </a:p>
        </p:txBody>
      </p:sp>
      <p:sp>
        <p:nvSpPr>
          <p:cNvPr id="12" name="Text Box 101"/>
          <p:cNvSpPr txBox="1">
            <a:spLocks noChangeArrowheads="1"/>
          </p:cNvSpPr>
          <p:nvPr/>
        </p:nvSpPr>
        <p:spPr bwMode="auto">
          <a:xfrm>
            <a:off x="2921000" y="5132381"/>
            <a:ext cx="54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curr</a:t>
            </a:r>
            <a:endParaRPr lang="en-US" sz="1600" i="1">
              <a:latin typeface="Helvetica" charset="0"/>
            </a:endParaRPr>
          </a:p>
        </p:txBody>
      </p:sp>
      <p:sp>
        <p:nvSpPr>
          <p:cNvPr id="13" name="Text Box 102"/>
          <p:cNvSpPr txBox="1">
            <a:spLocks noChangeArrowheads="1"/>
          </p:cNvSpPr>
          <p:nvPr/>
        </p:nvSpPr>
        <p:spPr bwMode="auto">
          <a:xfrm>
            <a:off x="2921000" y="5329231"/>
            <a:ext cx="5610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next</a:t>
            </a:r>
            <a:endParaRPr lang="en-US" sz="1600" i="1">
              <a:latin typeface="Helvetica" charset="0"/>
            </a:endParaRPr>
          </a:p>
        </p:txBody>
      </p:sp>
      <p:sp>
        <p:nvSpPr>
          <p:cNvPr id="14" name="Rectangle 105"/>
          <p:cNvSpPr>
            <a:spLocks noChangeArrowheads="1"/>
          </p:cNvSpPr>
          <p:nvPr/>
        </p:nvSpPr>
        <p:spPr bwMode="auto">
          <a:xfrm>
            <a:off x="965200" y="4787893"/>
            <a:ext cx="1979613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79" tIns="44446" rIns="90479" bIns="44446">
            <a:spAutoFit/>
          </a:bodyPr>
          <a:lstStyle/>
          <a:p>
            <a:pPr algn="r"/>
            <a:r>
              <a:rPr lang="en-US" sz="1600" i="1" dirty="0">
                <a:latin typeface="Helvetica" charset="0"/>
              </a:rPr>
              <a:t>(1) Signal received by process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35678"/>
            <a:ext cx="8915400" cy="762000"/>
          </a:xfrm>
        </p:spPr>
        <p:txBody>
          <a:bodyPr/>
          <a:lstStyle/>
          <a:p>
            <a:r>
              <a:rPr lang="en-US" dirty="0"/>
              <a:t>Signal Concepts: Pending and Blocked Signals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8548687" cy="4614862"/>
          </a:xfrm>
        </p:spPr>
        <p:txBody>
          <a:bodyPr/>
          <a:lstStyle/>
          <a:p>
            <a:r>
              <a:rPr lang="en-US" dirty="0"/>
              <a:t>A signal is </a:t>
            </a:r>
            <a:r>
              <a:rPr lang="en-US" i="1" dirty="0">
                <a:solidFill>
                  <a:srgbClr val="C00000"/>
                </a:solidFill>
              </a:rPr>
              <a:t>pending</a:t>
            </a:r>
            <a:r>
              <a:rPr lang="en-US" dirty="0"/>
              <a:t> if sent but not yet received</a:t>
            </a:r>
          </a:p>
          <a:p>
            <a:pPr lvl="1"/>
            <a:r>
              <a:rPr lang="en-US" dirty="0"/>
              <a:t>There can be at most one pending signal of any particular type</a:t>
            </a:r>
          </a:p>
          <a:p>
            <a:pPr lvl="1"/>
            <a:r>
              <a:rPr lang="en-US" dirty="0"/>
              <a:t>Important: Signals are not queued</a:t>
            </a:r>
          </a:p>
          <a:p>
            <a:pPr lvl="2"/>
            <a:r>
              <a:rPr lang="en-US" dirty="0"/>
              <a:t>If a process has a pending signal of type k, then subsequent signals of type k that are sent to that process are discarded</a:t>
            </a:r>
          </a:p>
          <a:p>
            <a:endParaRPr lang="en-US" dirty="0"/>
          </a:p>
          <a:p>
            <a:r>
              <a:rPr lang="en-US" dirty="0"/>
              <a:t>A process can </a:t>
            </a:r>
            <a:r>
              <a:rPr lang="en-US" i="1" dirty="0">
                <a:solidFill>
                  <a:srgbClr val="C00000"/>
                </a:solidFill>
              </a:rPr>
              <a:t>block</a:t>
            </a:r>
            <a:r>
              <a:rPr lang="en-US" dirty="0"/>
              <a:t> the receipt of certain signals</a:t>
            </a:r>
          </a:p>
          <a:p>
            <a:pPr lvl="1"/>
            <a:r>
              <a:rPr lang="en-US" dirty="0"/>
              <a:t>Blocked signals can be delivered, but will not be received until the signal is unblocked</a:t>
            </a:r>
          </a:p>
          <a:p>
            <a:endParaRPr lang="en-US" dirty="0"/>
          </a:p>
          <a:p>
            <a:r>
              <a:rPr lang="en-US" dirty="0"/>
              <a:t>A pending signal is received at most once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Pending/Blocked Bits	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117" y="1676400"/>
            <a:ext cx="8419883" cy="3700462"/>
          </a:xfrm>
        </p:spPr>
        <p:txBody>
          <a:bodyPr/>
          <a:lstStyle/>
          <a:p>
            <a:r>
              <a:rPr lang="en-US" dirty="0"/>
              <a:t>Kernel maintains </a:t>
            </a:r>
            <a:r>
              <a:rPr lang="en-US" dirty="0">
                <a:latin typeface="Courier New" pitchFamily="49" charset="0"/>
              </a:rPr>
              <a:t>pending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blocked</a:t>
            </a:r>
            <a:r>
              <a:rPr lang="en-US" dirty="0"/>
              <a:t> bit vectors in the context of each process</a:t>
            </a:r>
          </a:p>
          <a:p>
            <a:pPr lvl="1"/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: represents the set of pending signals</a:t>
            </a:r>
          </a:p>
          <a:p>
            <a:pPr lvl="2"/>
            <a:r>
              <a:rPr lang="en-US" dirty="0"/>
              <a:t>Kernel sets bit </a:t>
            </a:r>
            <a:r>
              <a:rPr lang="en-US" dirty="0" err="1"/>
              <a:t>k</a:t>
            </a:r>
            <a:r>
              <a:rPr lang="en-US" dirty="0"/>
              <a:t> in </a:t>
            </a:r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 when a signal of type </a:t>
            </a:r>
            <a:r>
              <a:rPr lang="en-US" dirty="0" err="1"/>
              <a:t>k</a:t>
            </a:r>
            <a:r>
              <a:rPr lang="en-US" dirty="0"/>
              <a:t> is delivered</a:t>
            </a:r>
          </a:p>
          <a:p>
            <a:pPr lvl="2"/>
            <a:r>
              <a:rPr lang="en-US" dirty="0"/>
              <a:t>Kernel clears bit </a:t>
            </a:r>
            <a:r>
              <a:rPr lang="en-US" dirty="0" err="1"/>
              <a:t>k</a:t>
            </a:r>
            <a:r>
              <a:rPr lang="en-US" dirty="0"/>
              <a:t> in </a:t>
            </a:r>
            <a:r>
              <a:rPr lang="en-US" b="1" dirty="0">
                <a:latin typeface="Courier New" pitchFamily="49" charset="0"/>
              </a:rPr>
              <a:t>pending</a:t>
            </a:r>
            <a:r>
              <a:rPr lang="en-US" dirty="0"/>
              <a:t> when a signal of type </a:t>
            </a:r>
            <a:r>
              <a:rPr lang="en-US" dirty="0" err="1"/>
              <a:t>k</a:t>
            </a:r>
            <a:r>
              <a:rPr lang="en-US" dirty="0"/>
              <a:t> is received </a:t>
            </a:r>
          </a:p>
          <a:p>
            <a:pPr lvl="1"/>
            <a:endParaRPr lang="en-US" b="1" dirty="0">
              <a:latin typeface="Courier New" pitchFamily="49" charset="0"/>
            </a:endParaRPr>
          </a:p>
          <a:p>
            <a:pPr lvl="1"/>
            <a:r>
              <a:rPr lang="en-US" b="1" dirty="0">
                <a:latin typeface="Courier New" pitchFamily="49" charset="0"/>
              </a:rPr>
              <a:t>blocked</a:t>
            </a:r>
            <a:r>
              <a:rPr lang="en-US" dirty="0"/>
              <a:t>: represents the set of blocked signals</a:t>
            </a:r>
          </a:p>
          <a:p>
            <a:pPr lvl="2"/>
            <a:r>
              <a:rPr lang="en-US" dirty="0"/>
              <a:t>Can be set and cleared by using the </a:t>
            </a:r>
            <a:r>
              <a:rPr lang="en-US" b="1" dirty="0" err="1">
                <a:latin typeface="Courier New" pitchFamily="49" charset="0"/>
              </a:rPr>
              <a:t>sigprocmask</a:t>
            </a:r>
            <a:r>
              <a:rPr lang="en-US" dirty="0"/>
              <a:t> function</a:t>
            </a:r>
          </a:p>
          <a:p>
            <a:pPr lvl="2"/>
            <a:r>
              <a:rPr lang="en-US" dirty="0"/>
              <a:t>Also referred to as the </a:t>
            </a:r>
            <a:r>
              <a:rPr lang="en-US" i="1" dirty="0"/>
              <a:t>signal mask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8" y="486022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4" y="127635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28" name="Right Arrow 27"/>
          <p:cNvSpPr/>
          <p:nvPr/>
        </p:nvSpPr>
        <p:spPr bwMode="auto">
          <a:xfrm rot="6894845" flipV="1">
            <a:off x="901998" y="3871557"/>
            <a:ext cx="4422714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Sends to C</a:t>
            </a:r>
          </a:p>
        </p:txBody>
      </p:sp>
    </p:spTree>
    <p:extLst>
      <p:ext uri="{BB962C8B-B14F-4D97-AF65-F5344CB8AC3E}">
        <p14:creationId xmlns:p14="http://schemas.microsoft.com/office/powerpoint/2010/main" val="122032086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6096000" y="3156387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3810000" y="3147796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1084497" y="3147796"/>
            <a:ext cx="2514600" cy="3099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614" y="381000"/>
            <a:ext cx="7592093" cy="762000"/>
          </a:xfrm>
        </p:spPr>
        <p:txBody>
          <a:bodyPr/>
          <a:lstStyle/>
          <a:p>
            <a:r>
              <a:rPr lang="en-US" dirty="0"/>
              <a:t>Sending Signals: Process Groups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1219200"/>
            <a:ext cx="7720013" cy="609600"/>
          </a:xfrm>
        </p:spPr>
        <p:txBody>
          <a:bodyPr/>
          <a:lstStyle/>
          <a:p>
            <a:r>
              <a:rPr lang="en-US"/>
              <a:t>Every process belongs to exactly one process group</a:t>
            </a:r>
          </a:p>
        </p:txBody>
      </p:sp>
      <p:sp>
        <p:nvSpPr>
          <p:cNvPr id="551940" name="Oval 4"/>
          <p:cNvSpPr>
            <a:spLocks noChangeAspect="1" noChangeArrowheads="1"/>
          </p:cNvSpPr>
          <p:nvPr/>
        </p:nvSpPr>
        <p:spPr bwMode="auto">
          <a:xfrm>
            <a:off x="1898650" y="3228975"/>
            <a:ext cx="982663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Fore-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</a:t>
            </a:r>
          </a:p>
        </p:txBody>
      </p:sp>
      <p:sp>
        <p:nvSpPr>
          <p:cNvPr id="551941" name="Oval 5"/>
          <p:cNvSpPr>
            <a:spLocks noChangeAspect="1" noChangeArrowheads="1"/>
          </p:cNvSpPr>
          <p:nvPr/>
        </p:nvSpPr>
        <p:spPr bwMode="auto">
          <a:xfrm>
            <a:off x="4094163" y="3228975"/>
            <a:ext cx="982662" cy="863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job #1</a:t>
            </a:r>
          </a:p>
        </p:txBody>
      </p:sp>
      <p:sp>
        <p:nvSpPr>
          <p:cNvPr id="551942" name="Oval 6"/>
          <p:cNvSpPr>
            <a:spLocks noChangeAspect="1" noChangeArrowheads="1"/>
          </p:cNvSpPr>
          <p:nvPr/>
        </p:nvSpPr>
        <p:spPr bwMode="auto">
          <a:xfrm>
            <a:off x="6248400" y="3228975"/>
            <a:ext cx="984250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 #2</a:t>
            </a:r>
          </a:p>
        </p:txBody>
      </p:sp>
      <p:sp>
        <p:nvSpPr>
          <p:cNvPr id="551943" name="Oval 7"/>
          <p:cNvSpPr>
            <a:spLocks noChangeAspect="1" noChangeArrowheads="1"/>
          </p:cNvSpPr>
          <p:nvPr/>
        </p:nvSpPr>
        <p:spPr bwMode="auto">
          <a:xfrm>
            <a:off x="4098925" y="1905000"/>
            <a:ext cx="984250" cy="7762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Shell</a:t>
            </a:r>
          </a:p>
        </p:txBody>
      </p:sp>
      <p:sp>
        <p:nvSpPr>
          <p:cNvPr id="551944" name="Oval 8"/>
          <p:cNvSpPr>
            <a:spLocks noChangeAspect="1" noChangeArrowheads="1"/>
          </p:cNvSpPr>
          <p:nvPr/>
        </p:nvSpPr>
        <p:spPr bwMode="auto">
          <a:xfrm>
            <a:off x="1339850" y="44148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551945" name="Oval 9"/>
          <p:cNvSpPr>
            <a:spLocks noChangeAspect="1" noChangeArrowheads="1"/>
          </p:cNvSpPr>
          <p:nvPr/>
        </p:nvSpPr>
        <p:spPr bwMode="auto">
          <a:xfrm>
            <a:off x="2465388" y="44148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551946" name="Line 10"/>
          <p:cNvSpPr>
            <a:spLocks noChangeAspect="1" noChangeShapeType="1"/>
          </p:cNvSpPr>
          <p:nvPr/>
        </p:nvSpPr>
        <p:spPr bwMode="auto">
          <a:xfrm flipH="1">
            <a:off x="1906588" y="4051300"/>
            <a:ext cx="182562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7" name="Line 11"/>
          <p:cNvSpPr>
            <a:spLocks noChangeAspect="1" noChangeShapeType="1"/>
          </p:cNvSpPr>
          <p:nvPr/>
        </p:nvSpPr>
        <p:spPr bwMode="auto">
          <a:xfrm>
            <a:off x="2686050" y="4048125"/>
            <a:ext cx="163513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8" name="Line 12"/>
          <p:cNvSpPr>
            <a:spLocks noChangeAspect="1" noChangeShapeType="1"/>
          </p:cNvSpPr>
          <p:nvPr/>
        </p:nvSpPr>
        <p:spPr bwMode="auto">
          <a:xfrm>
            <a:off x="4594225" y="2667000"/>
            <a:ext cx="0" cy="557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49" name="Line 13"/>
          <p:cNvSpPr>
            <a:spLocks noChangeAspect="1" noChangeShapeType="1"/>
          </p:cNvSpPr>
          <p:nvPr/>
        </p:nvSpPr>
        <p:spPr bwMode="auto">
          <a:xfrm flipH="1">
            <a:off x="2768600" y="2574925"/>
            <a:ext cx="1481138" cy="801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50" name="Line 14"/>
          <p:cNvSpPr>
            <a:spLocks noChangeAspect="1" noChangeShapeType="1"/>
          </p:cNvSpPr>
          <p:nvPr/>
        </p:nvSpPr>
        <p:spPr bwMode="auto">
          <a:xfrm>
            <a:off x="4968875" y="2535238"/>
            <a:ext cx="1412875" cy="833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1951" name="Text Box 15"/>
          <p:cNvSpPr txBox="1">
            <a:spLocks noChangeAspect="1" noChangeArrowheads="1"/>
          </p:cNvSpPr>
          <p:nvPr/>
        </p:nvSpPr>
        <p:spPr bwMode="auto">
          <a:xfrm>
            <a:off x="3297238" y="20701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pid=10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pgid=10</a:t>
            </a:r>
          </a:p>
        </p:txBody>
      </p:sp>
      <p:sp>
        <p:nvSpPr>
          <p:cNvPr id="551953" name="Text Box 17"/>
          <p:cNvSpPr txBox="1">
            <a:spLocks noChangeAspect="1" noChangeArrowheads="1"/>
          </p:cNvSpPr>
          <p:nvPr/>
        </p:nvSpPr>
        <p:spPr bwMode="auto">
          <a:xfrm>
            <a:off x="1084498" y="5663625"/>
            <a:ext cx="176506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Foreground 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20</a:t>
            </a:r>
          </a:p>
        </p:txBody>
      </p:sp>
      <p:sp>
        <p:nvSpPr>
          <p:cNvPr id="551955" name="Text Box 19"/>
          <p:cNvSpPr txBox="1">
            <a:spLocks noChangeAspect="1" noChangeArrowheads="1"/>
          </p:cNvSpPr>
          <p:nvPr/>
        </p:nvSpPr>
        <p:spPr bwMode="auto">
          <a:xfrm>
            <a:off x="3810000" y="4191000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32</a:t>
            </a:r>
          </a:p>
        </p:txBody>
      </p:sp>
      <p:sp>
        <p:nvSpPr>
          <p:cNvPr id="551956" name="Text Box 20"/>
          <p:cNvSpPr txBox="1">
            <a:spLocks noChangeAspect="1" noChangeArrowheads="1"/>
          </p:cNvSpPr>
          <p:nvPr/>
        </p:nvSpPr>
        <p:spPr bwMode="auto">
          <a:xfrm>
            <a:off x="6096000" y="4215825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40</a:t>
            </a:r>
          </a:p>
        </p:txBody>
      </p:sp>
      <p:sp>
        <p:nvSpPr>
          <p:cNvPr id="551958" name="Text Box 22"/>
          <p:cNvSpPr txBox="1">
            <a:spLocks noChangeAspect="1" noChangeArrowheads="1"/>
          </p:cNvSpPr>
          <p:nvPr/>
        </p:nvSpPr>
        <p:spPr bwMode="auto">
          <a:xfrm>
            <a:off x="1098550" y="33655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59" name="Text Box 23"/>
          <p:cNvSpPr txBox="1">
            <a:spLocks noChangeAspect="1" noChangeArrowheads="1"/>
          </p:cNvSpPr>
          <p:nvPr/>
        </p:nvSpPr>
        <p:spPr bwMode="auto">
          <a:xfrm>
            <a:off x="5038725" y="34163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pid=32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pgid=32</a:t>
            </a:r>
          </a:p>
        </p:txBody>
      </p:sp>
      <p:sp>
        <p:nvSpPr>
          <p:cNvPr id="551960" name="Text Box 24"/>
          <p:cNvSpPr txBox="1">
            <a:spLocks noChangeAspect="1" noChangeArrowheads="1"/>
          </p:cNvSpPr>
          <p:nvPr/>
        </p:nvSpPr>
        <p:spPr bwMode="auto">
          <a:xfrm>
            <a:off x="7224929" y="3443288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pid=40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pgid=40</a:t>
            </a:r>
          </a:p>
        </p:txBody>
      </p:sp>
      <p:sp>
        <p:nvSpPr>
          <p:cNvPr id="551961" name="Text Box 25"/>
          <p:cNvSpPr txBox="1">
            <a:spLocks noChangeAspect="1" noChangeArrowheads="1"/>
          </p:cNvSpPr>
          <p:nvPr/>
        </p:nvSpPr>
        <p:spPr bwMode="auto">
          <a:xfrm>
            <a:off x="1398588" y="51816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pid=21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62" name="Text Box 26"/>
          <p:cNvSpPr txBox="1">
            <a:spLocks noChangeAspect="1" noChangeArrowheads="1"/>
          </p:cNvSpPr>
          <p:nvPr/>
        </p:nvSpPr>
        <p:spPr bwMode="auto">
          <a:xfrm>
            <a:off x="2541588" y="51816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pid=22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551963" name="Rectangle 27"/>
          <p:cNvSpPr>
            <a:spLocks noChangeArrowheads="1"/>
          </p:cNvSpPr>
          <p:nvPr/>
        </p:nvSpPr>
        <p:spPr bwMode="auto">
          <a:xfrm>
            <a:off x="3733800" y="5070493"/>
            <a:ext cx="4114800" cy="155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800" b="1" dirty="0" err="1">
                <a:solidFill>
                  <a:schemeClr val="tx2"/>
                </a:solidFill>
                <a:latin typeface="Courier New"/>
                <a:cs typeface="Courier New"/>
              </a:rPr>
              <a:t>getpgrp</a:t>
            </a:r>
            <a:r>
              <a:rPr lang="en-US" sz="1800" b="1" dirty="0">
                <a:solidFill>
                  <a:schemeClr val="tx2"/>
                </a:solidFill>
                <a:latin typeface="Courier New"/>
                <a:cs typeface="Courier New"/>
              </a:rPr>
              <a:t>()</a:t>
            </a:r>
            <a:br>
              <a:rPr lang="en-US" sz="1800" b="1" dirty="0">
                <a:solidFill>
                  <a:schemeClr val="tx2"/>
                </a:solidFill>
                <a:latin typeface="Courier New"/>
                <a:cs typeface="Courier New"/>
              </a:rPr>
            </a:br>
            <a:r>
              <a:rPr lang="en-US" sz="1800" b="1" dirty="0">
                <a:solidFill>
                  <a:schemeClr val="tx2"/>
                </a:solidFill>
                <a:latin typeface="Calibri" pitchFamily="34" charset="0"/>
              </a:rPr>
              <a:t>Return process group of current process</a:t>
            </a:r>
          </a:p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800" b="1" dirty="0" err="1">
                <a:solidFill>
                  <a:schemeClr val="tx2"/>
                </a:solidFill>
                <a:latin typeface="Courier New" pitchFamily="49" charset="0"/>
              </a:rPr>
              <a:t>setpgid</a:t>
            </a:r>
            <a:r>
              <a:rPr lang="en-US" sz="1800" b="1" dirty="0">
                <a:solidFill>
                  <a:schemeClr val="tx2"/>
                </a:solidFill>
                <a:latin typeface="Courier New" pitchFamily="49" charset="0"/>
              </a:rPr>
              <a:t>()</a:t>
            </a:r>
            <a:br>
              <a:rPr lang="en-US" sz="18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1800" b="1" dirty="0">
                <a:solidFill>
                  <a:schemeClr val="tx2"/>
                </a:solidFill>
                <a:latin typeface="Calibri" pitchFamily="34" charset="0"/>
              </a:rPr>
              <a:t>Change process group of a process (see text for details)</a:t>
            </a:r>
            <a:endParaRPr lang="en-US" sz="1800" b="1" dirty="0">
              <a:solidFill>
                <a:schemeClr val="tx2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/>
          <a:lstStyle/>
          <a:p>
            <a:r>
              <a:rPr lang="en-US" dirty="0"/>
              <a:t>Sending Signals with </a:t>
            </a:r>
            <a:r>
              <a:rPr lang="en-US" dirty="0">
                <a:latin typeface="Courier New"/>
                <a:cs typeface="Courier New"/>
              </a:rPr>
              <a:t>/bin/kill </a:t>
            </a:r>
            <a:r>
              <a:rPr lang="en-US" dirty="0"/>
              <a:t>Program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3900487" cy="5224462"/>
          </a:xfrm>
        </p:spPr>
        <p:txBody>
          <a:bodyPr/>
          <a:lstStyle/>
          <a:p>
            <a:pPr marL="282575" indent="-282575"/>
            <a:r>
              <a:rPr lang="en-US" dirty="0">
                <a:latin typeface="Courier New" pitchFamily="49" charset="0"/>
              </a:rPr>
              <a:t>/bin/kill </a:t>
            </a:r>
            <a:r>
              <a:rPr lang="en-US" dirty="0"/>
              <a:t>program sends arbitrary signal to a process or process group</a:t>
            </a:r>
          </a:p>
          <a:p>
            <a:pPr marL="282575" lvl="1" indent="-282575"/>
            <a:endParaRPr lang="en-US" dirty="0">
              <a:latin typeface="Courier New" pitchFamily="49" charset="0"/>
            </a:endParaRPr>
          </a:p>
          <a:p>
            <a:pPr marL="282575" indent="-282575"/>
            <a:r>
              <a:rPr lang="en-US" dirty="0"/>
              <a:t>Examples</a:t>
            </a:r>
          </a:p>
          <a:p>
            <a:pPr lvl="1"/>
            <a:r>
              <a:rPr lang="en-US" b="1" dirty="0">
                <a:latin typeface="Courier New" pitchFamily="49" charset="0"/>
              </a:rPr>
              <a:t>/bin/kill –9 24818</a:t>
            </a:r>
            <a:br>
              <a:rPr lang="en-US" b="1" dirty="0">
                <a:latin typeface="Courier New" pitchFamily="49" charset="0"/>
              </a:rPr>
            </a:br>
            <a:r>
              <a:rPr lang="en-US" sz="1800" dirty="0">
                <a:ea typeface="+mn-ea"/>
                <a:cs typeface="+mn-cs"/>
              </a:rPr>
              <a:t>Send SIGKILL to process 24818</a:t>
            </a:r>
          </a:p>
          <a:p>
            <a:pPr lvl="1"/>
            <a:endParaRPr lang="en-US" b="1" dirty="0">
              <a:latin typeface="Courier New" pitchFamily="49" charset="0"/>
            </a:endParaRPr>
          </a:p>
          <a:p>
            <a:pPr lvl="1"/>
            <a:r>
              <a:rPr lang="en-US" b="1" dirty="0">
                <a:latin typeface="Courier New" pitchFamily="49" charset="0"/>
              </a:rPr>
              <a:t>/bin/kill –9 –24817</a:t>
            </a:r>
            <a:br>
              <a:rPr lang="en-US" b="1" dirty="0">
                <a:latin typeface="Courier New" pitchFamily="49" charset="0"/>
              </a:rPr>
            </a:br>
            <a:r>
              <a:rPr lang="en-US" sz="1800" dirty="0">
                <a:ea typeface="+mn-ea"/>
                <a:cs typeface="+mn-cs"/>
              </a:rPr>
              <a:t>Send SIGKILL to every process in process group 24817</a:t>
            </a:r>
          </a:p>
        </p:txBody>
      </p:sp>
      <p:sp>
        <p:nvSpPr>
          <p:cNvPr id="553991" name="Text Box 7"/>
          <p:cNvSpPr txBox="1">
            <a:spLocks noChangeArrowheads="1"/>
          </p:cNvSpPr>
          <p:nvPr/>
        </p:nvSpPr>
        <p:spPr bwMode="auto">
          <a:xfrm>
            <a:off x="4191000" y="1682750"/>
            <a:ext cx="3878586" cy="403187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./forks 16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Child1: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=24818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Child2: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=24819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PID TTY          TIME CMD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24788 pts/2    00:00:00 </a:t>
            </a:r>
            <a:r>
              <a:rPr lang="en-US" sz="1600" b="1" dirty="0" err="1">
                <a:latin typeface="Courier New" pitchFamily="49" charset="0"/>
              </a:rPr>
              <a:t>tcsh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24818 pts/2    00:00:02 forks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24819 pts/2    00:00:02 forks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24820 pts/2    00:00:00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/bin/kill -9 -24817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  PID TTY          TIME CMD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24788 pts/2    00:00:00 </a:t>
            </a:r>
            <a:r>
              <a:rPr lang="en-US" sz="1600" b="1" dirty="0" err="1">
                <a:latin typeface="Courier New" pitchFamily="49" charset="0"/>
              </a:rPr>
              <a:t>tcsh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>
                <a:latin typeface="Courier New" pitchFamily="49" charset="0"/>
              </a:rPr>
              <a:t>24823 pts/2    00:00:00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linux</a:t>
            </a:r>
            <a:r>
              <a:rPr lang="en-US" sz="1600" b="1" dirty="0">
                <a:latin typeface="Courier New" pitchFamily="49" charset="0"/>
              </a:rPr>
              <a:t>&gt; </a:t>
            </a:r>
          </a:p>
        </p:txBody>
      </p:sp>
      <p:sp>
        <p:nvSpPr>
          <p:cNvPr id="553992" name="Rectangle 8"/>
          <p:cNvSpPr>
            <a:spLocks noChangeArrowheads="1"/>
          </p:cNvSpPr>
          <p:nvPr/>
        </p:nvSpPr>
        <p:spPr bwMode="auto">
          <a:xfrm>
            <a:off x="4191000" y="3429000"/>
            <a:ext cx="3733800" cy="2667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3995" name="Rectangle 11"/>
          <p:cNvSpPr>
            <a:spLocks noChangeArrowheads="1"/>
          </p:cNvSpPr>
          <p:nvPr/>
        </p:nvSpPr>
        <p:spPr bwMode="auto">
          <a:xfrm>
            <a:off x="4191000" y="3429000"/>
            <a:ext cx="3733800" cy="50482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45720" rIns="45720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92" grpId="0" animBg="1"/>
      <p:bldP spid="553992" grpId="1" animBg="1"/>
      <p:bldP spid="55399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Sending Signals from the Keyboard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938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000" dirty="0"/>
              <a:t>Typing ctrl-c (ctrl-z) causes the kernel to send a SIGINT (SIGTSTP) to every job in the foreground process group.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SIGINT – default action is to terminate each process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SIGTSTP – default action is to stop (suspend) each process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096000" y="3689787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3810000" y="3681196"/>
            <a:ext cx="2057400" cy="16442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1084497" y="3681196"/>
            <a:ext cx="2514600" cy="3099375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4"/>
          <p:cNvSpPr>
            <a:spLocks noChangeAspect="1" noChangeArrowheads="1"/>
          </p:cNvSpPr>
          <p:nvPr/>
        </p:nvSpPr>
        <p:spPr bwMode="auto">
          <a:xfrm>
            <a:off x="1898650" y="3762375"/>
            <a:ext cx="982663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Fore-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</a:t>
            </a:r>
          </a:p>
        </p:txBody>
      </p:sp>
      <p:sp>
        <p:nvSpPr>
          <p:cNvPr id="31" name="Oval 5"/>
          <p:cNvSpPr>
            <a:spLocks noChangeAspect="1" noChangeArrowheads="1"/>
          </p:cNvSpPr>
          <p:nvPr/>
        </p:nvSpPr>
        <p:spPr bwMode="auto">
          <a:xfrm>
            <a:off x="4094163" y="3762375"/>
            <a:ext cx="982662" cy="863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job #1</a:t>
            </a:r>
          </a:p>
        </p:txBody>
      </p:sp>
      <p:sp>
        <p:nvSpPr>
          <p:cNvPr id="32" name="Oval 6"/>
          <p:cNvSpPr>
            <a:spLocks noChangeAspect="1" noChangeArrowheads="1"/>
          </p:cNvSpPr>
          <p:nvPr/>
        </p:nvSpPr>
        <p:spPr bwMode="auto">
          <a:xfrm>
            <a:off x="6248400" y="3762375"/>
            <a:ext cx="984250" cy="8858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Back-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ground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job #2</a:t>
            </a:r>
          </a:p>
        </p:txBody>
      </p:sp>
      <p:sp>
        <p:nvSpPr>
          <p:cNvPr id="33" name="Oval 7"/>
          <p:cNvSpPr>
            <a:spLocks noChangeAspect="1" noChangeArrowheads="1"/>
          </p:cNvSpPr>
          <p:nvPr/>
        </p:nvSpPr>
        <p:spPr bwMode="auto">
          <a:xfrm>
            <a:off x="4098925" y="2438400"/>
            <a:ext cx="984250" cy="7762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latin typeface="Calibri" pitchFamily="34" charset="0"/>
              </a:rPr>
              <a:t>Shell</a:t>
            </a:r>
          </a:p>
        </p:txBody>
      </p:sp>
      <p:sp>
        <p:nvSpPr>
          <p:cNvPr id="34" name="Oval 8"/>
          <p:cNvSpPr>
            <a:spLocks noChangeAspect="1" noChangeArrowheads="1"/>
          </p:cNvSpPr>
          <p:nvPr/>
        </p:nvSpPr>
        <p:spPr bwMode="auto">
          <a:xfrm>
            <a:off x="1339850" y="49482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5" name="Oval 9"/>
          <p:cNvSpPr>
            <a:spLocks noChangeAspect="1" noChangeArrowheads="1"/>
          </p:cNvSpPr>
          <p:nvPr/>
        </p:nvSpPr>
        <p:spPr bwMode="auto">
          <a:xfrm>
            <a:off x="2465388" y="4948238"/>
            <a:ext cx="984250" cy="7762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6" name="Line 10"/>
          <p:cNvSpPr>
            <a:spLocks noChangeAspect="1" noChangeShapeType="1"/>
          </p:cNvSpPr>
          <p:nvPr/>
        </p:nvSpPr>
        <p:spPr bwMode="auto">
          <a:xfrm flipH="1">
            <a:off x="1906588" y="4584700"/>
            <a:ext cx="182562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7" name="Line 11"/>
          <p:cNvSpPr>
            <a:spLocks noChangeAspect="1" noChangeShapeType="1"/>
          </p:cNvSpPr>
          <p:nvPr/>
        </p:nvSpPr>
        <p:spPr bwMode="auto">
          <a:xfrm>
            <a:off x="2686050" y="4581525"/>
            <a:ext cx="163513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Line 12"/>
          <p:cNvSpPr>
            <a:spLocks noChangeAspect="1" noChangeShapeType="1"/>
          </p:cNvSpPr>
          <p:nvPr/>
        </p:nvSpPr>
        <p:spPr bwMode="auto">
          <a:xfrm>
            <a:off x="4594225" y="3200400"/>
            <a:ext cx="0" cy="557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13"/>
          <p:cNvSpPr>
            <a:spLocks noChangeAspect="1" noChangeShapeType="1"/>
          </p:cNvSpPr>
          <p:nvPr/>
        </p:nvSpPr>
        <p:spPr bwMode="auto">
          <a:xfrm flipH="1">
            <a:off x="2768600" y="3108325"/>
            <a:ext cx="1481138" cy="801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Line 14"/>
          <p:cNvSpPr>
            <a:spLocks noChangeAspect="1" noChangeShapeType="1"/>
          </p:cNvSpPr>
          <p:nvPr/>
        </p:nvSpPr>
        <p:spPr bwMode="auto">
          <a:xfrm>
            <a:off x="4968875" y="3068638"/>
            <a:ext cx="1412875" cy="833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5"/>
          <p:cNvSpPr txBox="1">
            <a:spLocks noChangeAspect="1" noChangeArrowheads="1"/>
          </p:cNvSpPr>
          <p:nvPr/>
        </p:nvSpPr>
        <p:spPr bwMode="auto">
          <a:xfrm>
            <a:off x="3297238" y="26035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pid=10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pgid=10</a:t>
            </a:r>
          </a:p>
        </p:txBody>
      </p:sp>
      <p:sp>
        <p:nvSpPr>
          <p:cNvPr id="42" name="Text Box 17"/>
          <p:cNvSpPr txBox="1">
            <a:spLocks noChangeAspect="1" noChangeArrowheads="1"/>
          </p:cNvSpPr>
          <p:nvPr/>
        </p:nvSpPr>
        <p:spPr bwMode="auto">
          <a:xfrm>
            <a:off x="1084498" y="6197025"/>
            <a:ext cx="176506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Foreground 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rgbClr val="C00000"/>
                </a:solidFill>
                <a:latin typeface="Calibri" pitchFamily="34" charset="0"/>
              </a:rPr>
              <a:t>process group 20</a:t>
            </a:r>
          </a:p>
        </p:txBody>
      </p:sp>
      <p:sp>
        <p:nvSpPr>
          <p:cNvPr id="43" name="Text Box 19"/>
          <p:cNvSpPr txBox="1">
            <a:spLocks noChangeAspect="1" noChangeArrowheads="1"/>
          </p:cNvSpPr>
          <p:nvPr/>
        </p:nvSpPr>
        <p:spPr bwMode="auto">
          <a:xfrm>
            <a:off x="3810000" y="4724400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32</a:t>
            </a:r>
          </a:p>
        </p:txBody>
      </p:sp>
      <p:sp>
        <p:nvSpPr>
          <p:cNvPr id="44" name="Text Box 20"/>
          <p:cNvSpPr txBox="1">
            <a:spLocks noChangeAspect="1" noChangeArrowheads="1"/>
          </p:cNvSpPr>
          <p:nvPr/>
        </p:nvSpPr>
        <p:spPr bwMode="auto">
          <a:xfrm>
            <a:off x="6096000" y="4749225"/>
            <a:ext cx="16291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Background</a:t>
            </a:r>
          </a:p>
          <a:p>
            <a:pPr>
              <a:lnSpc>
                <a:spcPct val="100000"/>
              </a:lnSpc>
            </a:pP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group 40</a:t>
            </a:r>
          </a:p>
        </p:txBody>
      </p:sp>
      <p:sp>
        <p:nvSpPr>
          <p:cNvPr id="45" name="Text Box 22"/>
          <p:cNvSpPr txBox="1">
            <a:spLocks noChangeAspect="1" noChangeArrowheads="1"/>
          </p:cNvSpPr>
          <p:nvPr/>
        </p:nvSpPr>
        <p:spPr bwMode="auto">
          <a:xfrm>
            <a:off x="1098550" y="38989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pid=20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46" name="Text Box 23"/>
          <p:cNvSpPr txBox="1">
            <a:spLocks noChangeAspect="1" noChangeArrowheads="1"/>
          </p:cNvSpPr>
          <p:nvPr/>
        </p:nvSpPr>
        <p:spPr bwMode="auto">
          <a:xfrm>
            <a:off x="5038725" y="39497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pid=32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pgid=32</a:t>
            </a:r>
          </a:p>
        </p:txBody>
      </p:sp>
      <p:sp>
        <p:nvSpPr>
          <p:cNvPr id="47" name="Text Box 24"/>
          <p:cNvSpPr txBox="1">
            <a:spLocks noChangeAspect="1" noChangeArrowheads="1"/>
          </p:cNvSpPr>
          <p:nvPr/>
        </p:nvSpPr>
        <p:spPr bwMode="auto">
          <a:xfrm>
            <a:off x="7224929" y="3976688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pid=40</a:t>
            </a:r>
          </a:p>
          <a:p>
            <a:pPr algn="l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pgid=40</a:t>
            </a:r>
          </a:p>
        </p:txBody>
      </p:sp>
      <p:sp>
        <p:nvSpPr>
          <p:cNvPr id="48" name="Text Box 25"/>
          <p:cNvSpPr txBox="1">
            <a:spLocks noChangeAspect="1" noChangeArrowheads="1"/>
          </p:cNvSpPr>
          <p:nvPr/>
        </p:nvSpPr>
        <p:spPr bwMode="auto">
          <a:xfrm>
            <a:off x="1398588" y="57150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pid=21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  <p:sp>
        <p:nvSpPr>
          <p:cNvPr id="49" name="Text Box 26"/>
          <p:cNvSpPr txBox="1">
            <a:spLocks noChangeAspect="1" noChangeArrowheads="1"/>
          </p:cNvSpPr>
          <p:nvPr/>
        </p:nvSpPr>
        <p:spPr bwMode="auto">
          <a:xfrm>
            <a:off x="2541588" y="5715000"/>
            <a:ext cx="82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pid=22</a:t>
            </a:r>
          </a:p>
          <a:p>
            <a:pPr algn="r">
              <a:lnSpc>
                <a:spcPct val="100000"/>
              </a:lnSpc>
            </a:pPr>
            <a:r>
              <a:rPr lang="en-US" sz="1200" b="1">
                <a:latin typeface="Courier New" pitchFamily="49" charset="0"/>
              </a:rPr>
              <a:t>pgid=20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</a:t>
            </a:r>
            <a:r>
              <a:rPr lang="en-US">
                <a:latin typeface="Courier New" pitchFamily="49" charset="0"/>
              </a:rPr>
              <a:t>ctrl-c</a:t>
            </a:r>
            <a:r>
              <a:rPr lang="en-US"/>
              <a:t> and </a:t>
            </a:r>
            <a:r>
              <a:rPr lang="en-US">
                <a:latin typeface="Courier New" pitchFamily="49" charset="0"/>
              </a:rPr>
              <a:t>ctrl-z</a:t>
            </a:r>
          </a:p>
        </p:txBody>
      </p:sp>
      <p:sp>
        <p:nvSpPr>
          <p:cNvPr id="556039" name="Text Box 7"/>
          <p:cNvSpPr txBox="1">
            <a:spLocks noChangeArrowheads="1"/>
          </p:cNvSpPr>
          <p:nvPr/>
        </p:nvSpPr>
        <p:spPr bwMode="auto">
          <a:xfrm>
            <a:off x="152400" y="1295401"/>
            <a:ext cx="5334000" cy="477053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</a:rPr>
              <a:t>bluefish&gt;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Child: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=28108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=28107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Parent: </a:t>
            </a:r>
            <a:r>
              <a:rPr lang="en-US" sz="1600" b="1" dirty="0" err="1">
                <a:latin typeface="Courier New" pitchFamily="49" charset="0"/>
              </a:rPr>
              <a:t>pid</a:t>
            </a:r>
            <a:r>
              <a:rPr lang="en-US" sz="1600" b="1" dirty="0">
                <a:latin typeface="Courier New" pitchFamily="49" charset="0"/>
              </a:rPr>
              <a:t>=28107 </a:t>
            </a:r>
            <a:r>
              <a:rPr lang="en-US" sz="1600" b="1" dirty="0" err="1">
                <a:latin typeface="Courier New" pitchFamily="49" charset="0"/>
              </a:rPr>
              <a:t>pgrp</a:t>
            </a:r>
            <a:r>
              <a:rPr lang="en-US" sz="1600" b="1" dirty="0">
                <a:latin typeface="Courier New" pitchFamily="49" charset="0"/>
              </a:rPr>
              <a:t>=28107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&lt;types ctrl-</a:t>
            </a:r>
            <a:r>
              <a:rPr lang="en-US" sz="1600" b="1" dirty="0" err="1">
                <a:latin typeface="Courier New" pitchFamily="49" charset="0"/>
              </a:rPr>
              <a:t>z</a:t>
            </a:r>
            <a:r>
              <a:rPr lang="en-US" sz="1600" b="1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Suspended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  PID TTY      STAT   TIME COMMAND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27699 pts/8    Ss     0:00 -</a:t>
            </a:r>
            <a:r>
              <a:rPr lang="en-US" sz="1600" b="1" dirty="0" err="1">
                <a:latin typeface="Courier New" pitchFamily="49" charset="0"/>
              </a:rPr>
              <a:t>tcsh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28107 pts/8    T      0:01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28108 pts/8    T      0:01 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28109 pts/8    R+     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fg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./forks 17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&lt;types ctrl-</a:t>
            </a:r>
            <a:r>
              <a:rPr lang="en-US" sz="1600" b="1" dirty="0" err="1">
                <a:latin typeface="Courier New" pitchFamily="49" charset="0"/>
              </a:rPr>
              <a:t>c</a:t>
            </a:r>
            <a:r>
              <a:rPr lang="en-US" sz="1600" b="1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bluefish&gt;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  PID TTY      STAT   TIME COMMAND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27699 pts/8    Ss     0:00 -</a:t>
            </a:r>
            <a:r>
              <a:rPr lang="en-US" sz="1600" b="1" dirty="0" err="1">
                <a:latin typeface="Courier New" pitchFamily="49" charset="0"/>
              </a:rPr>
              <a:t>tcsh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28110 pts/8    R+     0:00 </a:t>
            </a:r>
            <a:r>
              <a:rPr lang="en-US" sz="1600" b="1" dirty="0" err="1">
                <a:latin typeface="Courier New" pitchFamily="49" charset="0"/>
              </a:rPr>
              <a:t>ps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</a:t>
            </a:r>
            <a:endParaRPr lang="en-US" sz="1600" b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556041" name="Text Box 9"/>
          <p:cNvSpPr txBox="1">
            <a:spLocks noChangeArrowheads="1"/>
          </p:cNvSpPr>
          <p:nvPr/>
        </p:nvSpPr>
        <p:spPr bwMode="auto">
          <a:xfrm>
            <a:off x="5638800" y="1207402"/>
            <a:ext cx="3124200" cy="3693319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l"/>
            <a:r>
              <a:rPr lang="en-US" sz="1800" dirty="0">
                <a:latin typeface="Calibri" pitchFamily="34" charset="0"/>
              </a:rPr>
              <a:t>STAT (process state) Legend: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pPr algn="l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First letter:</a:t>
            </a:r>
          </a:p>
          <a:p>
            <a:pPr algn="l"/>
            <a:r>
              <a:rPr lang="en-US" sz="1800" dirty="0">
                <a:latin typeface="Calibri" pitchFamily="34" charset="0"/>
              </a:rPr>
              <a:t>S: sleeping</a:t>
            </a:r>
          </a:p>
          <a:p>
            <a:pPr algn="l"/>
            <a:r>
              <a:rPr lang="en-US" sz="1800" dirty="0">
                <a:latin typeface="Calibri" pitchFamily="34" charset="0"/>
              </a:rPr>
              <a:t>T: stopped</a:t>
            </a:r>
          </a:p>
          <a:p>
            <a:pPr algn="l"/>
            <a:r>
              <a:rPr lang="en-US" sz="1800" dirty="0">
                <a:latin typeface="Calibri" pitchFamily="34" charset="0"/>
              </a:rPr>
              <a:t>R: running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Second letter:</a:t>
            </a:r>
          </a:p>
          <a:p>
            <a:pPr algn="l"/>
            <a:r>
              <a:rPr lang="en-US" sz="1800" dirty="0">
                <a:latin typeface="Calibri" pitchFamily="34" charset="0"/>
              </a:rPr>
              <a:t>s: session leader</a:t>
            </a:r>
          </a:p>
          <a:p>
            <a:pPr algn="l"/>
            <a:r>
              <a:rPr lang="en-US" sz="1800" dirty="0">
                <a:latin typeface="Calibri" pitchFamily="34" charset="0"/>
              </a:rPr>
              <a:t>+: foreground proc group</a:t>
            </a:r>
          </a:p>
          <a:p>
            <a:pPr algn="l"/>
            <a:endParaRPr lang="en-US" sz="1800" dirty="0">
              <a:latin typeface="Calibri" pitchFamily="34" charset="0"/>
            </a:endParaRPr>
          </a:p>
          <a:p>
            <a:pPr algn="l"/>
            <a:r>
              <a:rPr lang="en-US" sz="1800" dirty="0">
                <a:latin typeface="Calibri" pitchFamily="34" charset="0"/>
              </a:rPr>
              <a:t>See “man </a:t>
            </a:r>
            <a:r>
              <a:rPr lang="en-US" sz="1800" dirty="0" err="1">
                <a:latin typeface="Calibri" pitchFamily="34" charset="0"/>
              </a:rPr>
              <a:t>ps</a:t>
            </a:r>
            <a:r>
              <a:rPr lang="en-US" sz="1800" dirty="0">
                <a:latin typeface="Calibri" pitchFamily="34" charset="0"/>
              </a:rPr>
              <a:t>” for more </a:t>
            </a:r>
          </a:p>
          <a:p>
            <a:pPr algn="l"/>
            <a:r>
              <a:rPr lang="en-US" sz="1800" dirty="0">
                <a:latin typeface="Calibri" pitchFamily="34" charset="0"/>
              </a:rPr>
              <a:t>details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295400"/>
            <a:ext cx="8119153" cy="2133600"/>
          </a:xfrm>
        </p:spPr>
        <p:txBody>
          <a:bodyPr/>
          <a:lstStyle/>
          <a:p>
            <a:pPr marL="0" indent="0"/>
            <a:r>
              <a:rPr lang="en-US" dirty="0"/>
              <a:t>Signals </a:t>
            </a:r>
            <a:r>
              <a:rPr lang="en-US"/>
              <a:t>and Files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sz="2000" b="0"/>
            </a:br>
            <a:r>
              <a:rPr lang="en-US" sz="2000" b="0"/>
              <a:t>1</a:t>
            </a:r>
            <a:r>
              <a:rPr lang="en-US" sz="2000" b="0" dirty="0"/>
              <a:t>9</a:t>
            </a:r>
            <a:r>
              <a:rPr lang="en-US" sz="2000" b="0" baseline="30000"/>
              <a:t>th</a:t>
            </a:r>
            <a:r>
              <a:rPr lang="en-US" sz="2000" b="0"/>
              <a:t> </a:t>
            </a:r>
            <a:r>
              <a:rPr lang="en-US" sz="2000" b="0" dirty="0"/>
              <a:t>Lecture, </a:t>
            </a:r>
            <a:r>
              <a:rPr lang="en-US" sz="2000" b="0"/>
              <a:t>June 27th</a:t>
            </a:r>
            <a:r>
              <a:rPr lang="en-US" sz="2000" b="0" dirty="0"/>
              <a:t>, 2024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276" y="39238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Sending Signals with </a:t>
            </a:r>
            <a:r>
              <a:rPr lang="en-US">
                <a:latin typeface="Courier New" pitchFamily="49" charset="0"/>
              </a:rPr>
              <a:t>kill</a:t>
            </a:r>
            <a:r>
              <a:rPr lang="en-US"/>
              <a:t> Function</a:t>
            </a:r>
          </a:p>
        </p:txBody>
      </p:sp>
      <p:sp>
        <p:nvSpPr>
          <p:cNvPr id="557060" name="Text Box 4"/>
          <p:cNvSpPr txBox="1">
            <a:spLocks noChangeArrowheads="1"/>
          </p:cNvSpPr>
          <p:nvPr/>
        </p:nvSpPr>
        <p:spPr bwMode="auto">
          <a:xfrm>
            <a:off x="457200" y="1197678"/>
            <a:ext cx="7696200" cy="53128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normAutofit lnSpcReduction="10000"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fork12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4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400" dirty="0">
                <a:solidFill>
                  <a:srgbClr val="000000"/>
                </a:solidFill>
                <a:latin typeface="Courier New"/>
                <a:cs typeface="Courier New"/>
              </a:rPr>
              <a:t>[i] = fork()) == 0)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Child: Infinite Loop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(1)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    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"Killing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process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[i]);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kill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[i], SIGINT);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da-DK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4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"Child %d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with exit status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4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4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4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"Child %d terminated abnormally\n"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47584" y="61722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Signals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640020"/>
            <a:ext cx="8310573" cy="4532179"/>
          </a:xfrm>
        </p:spPr>
        <p:txBody>
          <a:bodyPr/>
          <a:lstStyle/>
          <a:p>
            <a:r>
              <a:rPr lang="en-US" dirty="0"/>
              <a:t>Signals are handled upon return from supervisor to user mode, e.g. dispatching or returning from a system call.</a:t>
            </a:r>
          </a:p>
          <a:p>
            <a:endParaRPr lang="en-US" dirty="0"/>
          </a:p>
          <a:p>
            <a:r>
              <a:rPr lang="en-US" dirty="0"/>
              <a:t>Process handles signals in order from lowest to highest</a:t>
            </a:r>
          </a:p>
          <a:p>
            <a:pPr lvl="1"/>
            <a:r>
              <a:rPr lang="en-US" dirty="0"/>
              <a:t>For each signal, it computes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pnb</a:t>
            </a:r>
            <a:r>
              <a:rPr lang="en-US" dirty="0">
                <a:latin typeface="Courier New" pitchFamily="49" charset="0"/>
              </a:rPr>
              <a:t> = pending &amp; ~blocked</a:t>
            </a:r>
          </a:p>
          <a:p>
            <a:pPr lvl="1"/>
            <a:r>
              <a:rPr lang="en-US" dirty="0"/>
              <a:t>If </a:t>
            </a:r>
            <a:r>
              <a:rPr lang="en-US" dirty="0" err="1">
                <a:latin typeface="Courier New" pitchFamily="49" charset="0"/>
              </a:rPr>
              <a:t>pnb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it calls the handler (if not, it just moves on to the next signal). </a:t>
            </a:r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marL="0" indent="0">
              <a:buNone/>
            </a:pPr>
            <a:endParaRPr lang="en-US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Default Actions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signal type has a predefined </a:t>
            </a:r>
            <a:r>
              <a:rPr lang="en-US" i="1" dirty="0">
                <a:solidFill>
                  <a:srgbClr val="C00000"/>
                </a:solidFill>
              </a:rPr>
              <a:t>default action</a:t>
            </a:r>
            <a:r>
              <a:rPr lang="en-US" dirty="0"/>
              <a:t>, which is one of:</a:t>
            </a:r>
          </a:p>
          <a:p>
            <a:pPr lvl="1"/>
            <a:r>
              <a:rPr lang="en-US" dirty="0"/>
              <a:t>The process terminates</a:t>
            </a:r>
          </a:p>
          <a:p>
            <a:pPr lvl="1"/>
            <a:r>
              <a:rPr lang="en-US"/>
              <a:t>The </a:t>
            </a:r>
            <a:r>
              <a:rPr lang="en-US" dirty="0"/>
              <a:t>process stops until restarted by a SIGCONT signal</a:t>
            </a:r>
          </a:p>
          <a:p>
            <a:pPr lvl="1"/>
            <a:r>
              <a:rPr lang="en-US" dirty="0"/>
              <a:t>The process ignores the signal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78922" y="435678"/>
            <a:ext cx="7592093" cy="762000"/>
          </a:xfrm>
        </p:spPr>
        <p:txBody>
          <a:bodyPr/>
          <a:lstStyle/>
          <a:p>
            <a:r>
              <a:rPr lang="en-US"/>
              <a:t>Installing Signal Handlers</a:t>
            </a:r>
          </a:p>
        </p:txBody>
      </p:sp>
      <p:sp>
        <p:nvSpPr>
          <p:cNvPr id="560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522446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signal</a:t>
            </a:r>
            <a:r>
              <a:rPr lang="en-US" dirty="0"/>
              <a:t> function modifies the default action associated with the receipt of signal </a:t>
            </a:r>
            <a:r>
              <a:rPr lang="en-US" dirty="0" err="1">
                <a:latin typeface="Courier New" pitchFamily="49" charset="0"/>
              </a:rPr>
              <a:t>signum</a:t>
            </a:r>
            <a:r>
              <a:rPr lang="en-US" dirty="0"/>
              <a:t>: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handler_t</a:t>
            </a:r>
            <a:r>
              <a:rPr lang="en-US" b="1" dirty="0">
                <a:latin typeface="Courier New" pitchFamily="49" charset="0"/>
              </a:rPr>
              <a:t> *signal(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signum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handler_t</a:t>
            </a:r>
            <a:r>
              <a:rPr lang="en-US" b="1" dirty="0">
                <a:latin typeface="Courier New" pitchFamily="49" charset="0"/>
              </a:rPr>
              <a:t> *handler)</a:t>
            </a:r>
          </a:p>
          <a:p>
            <a:endParaRPr lang="en-US" dirty="0"/>
          </a:p>
          <a:p>
            <a:r>
              <a:rPr lang="en-US" dirty="0"/>
              <a:t>Different values for </a:t>
            </a:r>
            <a:r>
              <a:rPr lang="en-US" dirty="0">
                <a:latin typeface="Courier New" pitchFamily="49" charset="0"/>
              </a:rPr>
              <a:t>handler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SIG_IGN: ignore signals of type </a:t>
            </a:r>
            <a:r>
              <a:rPr lang="en-US" b="1" dirty="0" err="1">
                <a:latin typeface="Courier New" pitchFamily="49" charset="0"/>
              </a:rPr>
              <a:t>signum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SIG_DFL: revert to the default action on receipt of signals of type </a:t>
            </a:r>
            <a:r>
              <a:rPr lang="en-US" b="1" dirty="0" err="1">
                <a:latin typeface="Courier New" pitchFamily="49" charset="0"/>
              </a:rPr>
              <a:t>signum</a:t>
            </a:r>
            <a:endParaRPr lang="en-US" b="1" dirty="0"/>
          </a:p>
          <a:p>
            <a:pPr lvl="1"/>
            <a:r>
              <a:rPr lang="en-US" dirty="0"/>
              <a:t>Otherwise, </a:t>
            </a:r>
            <a:r>
              <a:rPr lang="en-US" b="1" dirty="0">
                <a:latin typeface="Courier New" pitchFamily="49" charset="0"/>
              </a:rPr>
              <a:t>handler</a:t>
            </a:r>
            <a:r>
              <a:rPr lang="en-US" dirty="0"/>
              <a:t> is the address of a user-level </a:t>
            </a:r>
            <a:r>
              <a:rPr lang="en-US" b="1" i="1" dirty="0">
                <a:solidFill>
                  <a:srgbClr val="C00000"/>
                </a:solidFill>
              </a:rPr>
              <a:t>signal handler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Called when process receives signal of type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signum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Referred to as </a:t>
            </a:r>
            <a:r>
              <a:rPr lang="en-US" b="1" i="1" dirty="0">
                <a:solidFill>
                  <a:srgbClr val="C00000"/>
                </a:solidFill>
              </a:rPr>
              <a:t>“installing” </a:t>
            </a:r>
            <a:r>
              <a:rPr lang="en-US" dirty="0">
                <a:solidFill>
                  <a:schemeClr val="tx1"/>
                </a:solidFill>
              </a:rPr>
              <a:t>the handler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Executing handler is called </a:t>
            </a:r>
            <a:r>
              <a:rPr lang="en-US" b="1" i="1" dirty="0">
                <a:solidFill>
                  <a:srgbClr val="C00000"/>
                </a:solidFill>
              </a:rPr>
              <a:t>“catching”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b="1" i="1" dirty="0">
                <a:solidFill>
                  <a:srgbClr val="C00000"/>
                </a:solidFill>
              </a:rPr>
              <a:t>“handling” </a:t>
            </a:r>
            <a:r>
              <a:rPr lang="en-US" dirty="0">
                <a:solidFill>
                  <a:schemeClr val="tx1"/>
                </a:solidFill>
              </a:rPr>
              <a:t>the signal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When the handler executes its return statement, control passes back to instruction in the control flow of the process that was interrupted by receipt of the signal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5181600" cy="573087"/>
          </a:xfrm>
        </p:spPr>
        <p:txBody>
          <a:bodyPr/>
          <a:lstStyle/>
          <a:p>
            <a:r>
              <a:rPr lang="en-US" dirty="0"/>
              <a:t>Signal Handling Example</a:t>
            </a:r>
          </a:p>
        </p:txBody>
      </p:sp>
      <p:sp>
        <p:nvSpPr>
          <p:cNvPr id="524292" name="Text Box 4"/>
          <p:cNvSpPr txBox="1">
            <a:spLocks noChangeArrowheads="1"/>
          </p:cNvSpPr>
          <p:nvPr/>
        </p:nvSpPr>
        <p:spPr bwMode="auto">
          <a:xfrm>
            <a:off x="76200" y="967799"/>
            <a:ext cx="8991600" cy="550920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BA8C1C"/>
                </a:solidFill>
                <a:latin typeface="Courier New"/>
                <a:cs typeface="Courier New"/>
              </a:rPr>
              <a:t>sig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SIGINT handler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B7898A"/>
                </a:solidFill>
                <a:latin typeface="Courier New"/>
                <a:cs typeface="Courier New"/>
              </a:rPr>
              <a:t>"So you think you can stop the bomb with ctrl-c, do you?\n"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sleep(2);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B7898A"/>
                </a:solidFill>
                <a:latin typeface="Courier New"/>
                <a:cs typeface="Courier New"/>
              </a:rPr>
              <a:t>"Well..."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 dirty="0">
                <a:solidFill>
                  <a:srgbClr val="B7898A"/>
                </a:solidFill>
                <a:latin typeface="Courier New"/>
                <a:cs typeface="Courier New"/>
              </a:rPr>
              <a:t>"OK. :-)\n"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ro-RO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Install the SIGINT handler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(signal(SIGINT, sigint_handler) == SIG_ERR)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unix_error(</a:t>
            </a:r>
            <a:r>
              <a:rPr lang="ro-RO" sz="1600" dirty="0">
                <a:solidFill>
                  <a:srgbClr val="B7898A"/>
                </a:solidFill>
                <a:latin typeface="Courier New"/>
                <a:cs typeface="Courier New"/>
              </a:rPr>
              <a:t>"signal error"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Wait for the receipt of a signal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pause();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06078" y="6096000"/>
            <a:ext cx="86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sigint.c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with Signal Handlers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Handlers can interleave with program logic</a:t>
            </a:r>
          </a:p>
          <a:p>
            <a:r>
              <a:rPr lang="en-US" dirty="0"/>
              <a:t>Handlers can interleave with other handlers</a:t>
            </a:r>
          </a:p>
        </p:txBody>
      </p:sp>
      <p:sp>
        <p:nvSpPr>
          <p:cNvPr id="4" name="Line 93"/>
          <p:cNvSpPr>
            <a:spLocks noChangeShapeType="1"/>
          </p:cNvSpPr>
          <p:nvPr/>
        </p:nvSpPr>
        <p:spPr bwMode="auto">
          <a:xfrm>
            <a:off x="2844290" y="3236777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Line 94"/>
          <p:cNvSpPr>
            <a:spLocks noChangeShapeType="1"/>
          </p:cNvSpPr>
          <p:nvPr/>
        </p:nvSpPr>
        <p:spPr bwMode="auto">
          <a:xfrm>
            <a:off x="2850640" y="3841615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96"/>
          <p:cNvSpPr>
            <a:spLocks noChangeShapeType="1"/>
          </p:cNvSpPr>
          <p:nvPr/>
        </p:nvSpPr>
        <p:spPr bwMode="auto">
          <a:xfrm flipH="1" flipV="1">
            <a:off x="5198533" y="4531136"/>
            <a:ext cx="2355340" cy="53179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Line 97"/>
          <p:cNvSpPr>
            <a:spLocks noChangeShapeType="1"/>
          </p:cNvSpPr>
          <p:nvPr/>
        </p:nvSpPr>
        <p:spPr bwMode="auto">
          <a:xfrm>
            <a:off x="2845877" y="4522652"/>
            <a:ext cx="3175" cy="87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8" name="Rectangle 98"/>
          <p:cNvSpPr>
            <a:spLocks noChangeArrowheads="1"/>
          </p:cNvSpPr>
          <p:nvPr/>
        </p:nvSpPr>
        <p:spPr bwMode="auto">
          <a:xfrm>
            <a:off x="3033202" y="3239952"/>
            <a:ext cx="2051032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(2) Control passes to handler S</a:t>
            </a:r>
          </a:p>
        </p:txBody>
      </p:sp>
      <p:sp>
        <p:nvSpPr>
          <p:cNvPr id="9" name="Rectangle 99"/>
          <p:cNvSpPr>
            <a:spLocks noChangeArrowheads="1"/>
          </p:cNvSpPr>
          <p:nvPr/>
        </p:nvSpPr>
        <p:spPr bwMode="auto">
          <a:xfrm>
            <a:off x="2017189" y="2700212"/>
            <a:ext cx="1644643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 Main program</a:t>
            </a:r>
          </a:p>
        </p:txBody>
      </p:sp>
      <p:sp>
        <p:nvSpPr>
          <p:cNvPr id="10" name="Rectangle 100"/>
          <p:cNvSpPr>
            <a:spLocks noChangeArrowheads="1"/>
          </p:cNvSpPr>
          <p:nvPr/>
        </p:nvSpPr>
        <p:spPr bwMode="auto">
          <a:xfrm>
            <a:off x="5612346" y="4986206"/>
            <a:ext cx="1478488" cy="82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(5) Handler T</a:t>
            </a:r>
          </a:p>
          <a:p>
            <a:r>
              <a:rPr lang="en-US" sz="1600" i="1" dirty="0">
                <a:latin typeface="Helvetica" charset="0"/>
              </a:rPr>
              <a:t>returns to handler S</a:t>
            </a:r>
          </a:p>
        </p:txBody>
      </p:sp>
      <p:sp>
        <p:nvSpPr>
          <p:cNvPr id="11" name="Text Box 101"/>
          <p:cNvSpPr txBox="1">
            <a:spLocks noChangeArrowheads="1"/>
          </p:cNvSpPr>
          <p:nvPr/>
        </p:nvSpPr>
        <p:spPr bwMode="auto">
          <a:xfrm>
            <a:off x="2341052" y="3559040"/>
            <a:ext cx="54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Helvetica" charset="0"/>
              </a:rPr>
              <a:t>I</a:t>
            </a:r>
            <a:r>
              <a:rPr lang="en-US" sz="1600" i="1" baseline="-25000">
                <a:latin typeface="Helvetica" charset="0"/>
              </a:rPr>
              <a:t>curr</a:t>
            </a:r>
            <a:endParaRPr lang="en-US" sz="1600" i="1">
              <a:latin typeface="Helvetica" charset="0"/>
            </a:endParaRPr>
          </a:p>
        </p:txBody>
      </p:sp>
      <p:sp>
        <p:nvSpPr>
          <p:cNvPr id="12" name="Text Box 102"/>
          <p:cNvSpPr txBox="1">
            <a:spLocks noChangeArrowheads="1"/>
          </p:cNvSpPr>
          <p:nvPr/>
        </p:nvSpPr>
        <p:spPr bwMode="auto">
          <a:xfrm>
            <a:off x="2341052" y="4263890"/>
            <a:ext cx="5610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i="1" dirty="0" err="1">
                <a:latin typeface="Helvetica" charset="0"/>
              </a:rPr>
              <a:t>I</a:t>
            </a:r>
            <a:r>
              <a:rPr lang="en-US" sz="1600" i="1" baseline="-25000" dirty="0" err="1">
                <a:latin typeface="Helvetica" charset="0"/>
              </a:rPr>
              <a:t>next</a:t>
            </a:r>
            <a:endParaRPr lang="en-US" sz="1600" i="1" dirty="0">
              <a:latin typeface="Helvetica" charset="0"/>
            </a:endParaRPr>
          </a:p>
        </p:txBody>
      </p:sp>
      <p:sp>
        <p:nvSpPr>
          <p:cNvPr id="13" name="Rectangle 105"/>
          <p:cNvSpPr>
            <a:spLocks noChangeArrowheads="1"/>
          </p:cNvSpPr>
          <p:nvPr/>
        </p:nvSpPr>
        <p:spPr bwMode="auto">
          <a:xfrm>
            <a:off x="436033" y="3519369"/>
            <a:ext cx="191770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(1) Program catches signal s</a:t>
            </a:r>
          </a:p>
        </p:txBody>
      </p:sp>
      <p:sp>
        <p:nvSpPr>
          <p:cNvPr id="14" name="Rectangle 99"/>
          <p:cNvSpPr>
            <a:spLocks noChangeArrowheads="1"/>
          </p:cNvSpPr>
          <p:nvPr/>
        </p:nvSpPr>
        <p:spPr bwMode="auto">
          <a:xfrm>
            <a:off x="4595290" y="2700212"/>
            <a:ext cx="1280576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 Handler S</a:t>
            </a:r>
          </a:p>
        </p:txBody>
      </p:sp>
      <p:sp>
        <p:nvSpPr>
          <p:cNvPr id="15" name="Rectangle 99"/>
          <p:cNvSpPr>
            <a:spLocks noChangeArrowheads="1"/>
          </p:cNvSpPr>
          <p:nvPr/>
        </p:nvSpPr>
        <p:spPr bwMode="auto">
          <a:xfrm>
            <a:off x="6949024" y="2700212"/>
            <a:ext cx="1280576" cy="33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 Handler T</a:t>
            </a:r>
          </a:p>
        </p:txBody>
      </p:sp>
      <p:sp>
        <p:nvSpPr>
          <p:cNvPr id="16" name="Rectangle 105"/>
          <p:cNvSpPr>
            <a:spLocks noChangeArrowheads="1"/>
          </p:cNvSpPr>
          <p:nvPr/>
        </p:nvSpPr>
        <p:spPr bwMode="auto">
          <a:xfrm>
            <a:off x="3369734" y="4014669"/>
            <a:ext cx="1854200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(3) Program catches signal t</a:t>
            </a:r>
          </a:p>
        </p:txBody>
      </p:sp>
      <p:sp>
        <p:nvSpPr>
          <p:cNvPr id="17" name="Line 93"/>
          <p:cNvSpPr>
            <a:spLocks noChangeShapeType="1"/>
          </p:cNvSpPr>
          <p:nvPr/>
        </p:nvSpPr>
        <p:spPr bwMode="auto">
          <a:xfrm>
            <a:off x="5231890" y="3846377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8" name="Line 94"/>
          <p:cNvSpPr>
            <a:spLocks noChangeShapeType="1"/>
          </p:cNvSpPr>
          <p:nvPr/>
        </p:nvSpPr>
        <p:spPr bwMode="auto">
          <a:xfrm>
            <a:off x="5225540" y="4438515"/>
            <a:ext cx="240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9" name="Rectangle 98"/>
          <p:cNvSpPr>
            <a:spLocks noChangeArrowheads="1"/>
          </p:cNvSpPr>
          <p:nvPr/>
        </p:nvSpPr>
        <p:spPr bwMode="auto">
          <a:xfrm>
            <a:off x="5357301" y="3824152"/>
            <a:ext cx="211453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(4)  Control passes to handler T</a:t>
            </a:r>
          </a:p>
        </p:txBody>
      </p:sp>
      <p:sp>
        <p:nvSpPr>
          <p:cNvPr id="20" name="Line 93"/>
          <p:cNvSpPr>
            <a:spLocks noChangeShapeType="1"/>
          </p:cNvSpPr>
          <p:nvPr/>
        </p:nvSpPr>
        <p:spPr bwMode="auto">
          <a:xfrm>
            <a:off x="7606790" y="4494077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1" name="Line 93"/>
          <p:cNvSpPr>
            <a:spLocks noChangeShapeType="1"/>
          </p:cNvSpPr>
          <p:nvPr/>
        </p:nvSpPr>
        <p:spPr bwMode="auto">
          <a:xfrm>
            <a:off x="5231890" y="4621077"/>
            <a:ext cx="0" cy="598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2" name="Line 96"/>
          <p:cNvSpPr>
            <a:spLocks noChangeShapeType="1"/>
          </p:cNvSpPr>
          <p:nvPr/>
        </p:nvSpPr>
        <p:spPr bwMode="auto">
          <a:xfrm flipH="1" flipV="1">
            <a:off x="2836333" y="4454935"/>
            <a:ext cx="2342640" cy="70959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3" name="Rectangle 100"/>
          <p:cNvSpPr>
            <a:spLocks noChangeArrowheads="1"/>
          </p:cNvSpPr>
          <p:nvPr/>
        </p:nvSpPr>
        <p:spPr bwMode="auto">
          <a:xfrm>
            <a:off x="3529546" y="5113206"/>
            <a:ext cx="1478488" cy="107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(6) Handler S</a:t>
            </a:r>
          </a:p>
          <a:p>
            <a:r>
              <a:rPr lang="en-US" sz="1600" i="1" dirty="0">
                <a:latin typeface="Helvetica" charset="0"/>
              </a:rPr>
              <a:t>returns to main program</a:t>
            </a:r>
          </a:p>
        </p:txBody>
      </p:sp>
      <p:sp>
        <p:nvSpPr>
          <p:cNvPr id="24" name="Rectangle 105"/>
          <p:cNvSpPr>
            <a:spLocks noChangeArrowheads="1"/>
          </p:cNvSpPr>
          <p:nvPr/>
        </p:nvSpPr>
        <p:spPr bwMode="auto">
          <a:xfrm>
            <a:off x="436033" y="4344869"/>
            <a:ext cx="1917701" cy="58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79" tIns="44446" rIns="90479" bIns="44446">
            <a:spAutoFit/>
          </a:bodyPr>
          <a:lstStyle/>
          <a:p>
            <a:r>
              <a:rPr lang="en-US" sz="1600" i="1" dirty="0">
                <a:latin typeface="Helvetica" charset="0"/>
              </a:rPr>
              <a:t>(7) Main program resumes </a:t>
            </a:r>
          </a:p>
        </p:txBody>
      </p:sp>
    </p:spTree>
    <p:extLst>
      <p:ext uri="{BB962C8B-B14F-4D97-AF65-F5344CB8AC3E}">
        <p14:creationId xmlns:p14="http://schemas.microsoft.com/office/powerpoint/2010/main" val="3944592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and Unblocking Signals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Implicit blocking mechanism	</a:t>
            </a:r>
          </a:p>
          <a:p>
            <a:pPr lvl="1"/>
            <a:r>
              <a:rPr lang="en-US" dirty="0"/>
              <a:t>Kernel blocks any pending signals of type currently being handled. </a:t>
            </a:r>
          </a:p>
          <a:p>
            <a:pPr lvl="1"/>
            <a:r>
              <a:rPr lang="en-US" dirty="0"/>
              <a:t>E.g., A SIGINT handler can’t be interrupted by another SIGINT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Explicit blocking and unblocking mechanism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sigprocmask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function</a:t>
            </a:r>
          </a:p>
          <a:p>
            <a:pPr lvl="1"/>
            <a:endParaRPr lang="en-US" dirty="0"/>
          </a:p>
          <a:p>
            <a:r>
              <a:rPr lang="en-US" dirty="0"/>
              <a:t>Supporting functions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sigemptyset</a:t>
            </a:r>
            <a:r>
              <a:rPr lang="en-US" dirty="0"/>
              <a:t> – Create empty set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sigfillset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– Add every signal number to set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sigaddset</a:t>
            </a:r>
            <a:r>
              <a:rPr lang="en-US" dirty="0"/>
              <a:t> – Add signal number to set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sigdelset</a:t>
            </a:r>
            <a:r>
              <a:rPr lang="en-US" dirty="0"/>
              <a:t> – Delete signal number from set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5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2" cy="762000"/>
          </a:xfrm>
        </p:spPr>
        <p:txBody>
          <a:bodyPr/>
          <a:lstStyle/>
          <a:p>
            <a:r>
              <a:rPr lang="en-US" dirty="0"/>
              <a:t>Temporarily Blocking Signals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1828800"/>
            <a:ext cx="815340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(&amp;mask, SIGINT);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Block SIGINT and save previous blocked set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/* Code region that will not be interrupted by SIGINT */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Restore previous blocked set, unblocking SIGINT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513666" y="344873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56987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Signal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62075"/>
            <a:ext cx="7896225" cy="4972050"/>
          </a:xfrm>
        </p:spPr>
        <p:txBody>
          <a:bodyPr/>
          <a:lstStyle/>
          <a:p>
            <a:r>
              <a:rPr lang="en-US" dirty="0"/>
              <a:t>Handlers are tricky because they are concurrent with main program and share the same global data structures.</a:t>
            </a:r>
          </a:p>
          <a:p>
            <a:pPr lvl="1"/>
            <a:r>
              <a:rPr lang="en-US" dirty="0"/>
              <a:t>Shared data structures can become corrupted.</a:t>
            </a:r>
          </a:p>
          <a:p>
            <a:pPr lvl="1"/>
            <a:endParaRPr lang="en-US" dirty="0"/>
          </a:p>
          <a:p>
            <a:r>
              <a:rPr lang="en-US" dirty="0"/>
              <a:t>We’ll explore concurrency issues later in the term.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For now here are some guidelines to help you avoid trouble. </a:t>
            </a:r>
          </a:p>
        </p:txBody>
      </p:sp>
    </p:spTree>
    <p:extLst>
      <p:ext uri="{BB962C8B-B14F-4D97-AF65-F5344CB8AC3E}">
        <p14:creationId xmlns:p14="http://schemas.microsoft.com/office/powerpoint/2010/main" val="18610700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Guidelines for Writing Safe Handlers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19200"/>
            <a:ext cx="8442325" cy="52673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G0: Keep your handlers as simple as possible</a:t>
            </a:r>
          </a:p>
          <a:p>
            <a:pPr lvl="1"/>
            <a:r>
              <a:rPr lang="en-US" dirty="0"/>
              <a:t>e.g., Set a global flag and return</a:t>
            </a:r>
          </a:p>
          <a:p>
            <a:r>
              <a:rPr lang="en-US" dirty="0"/>
              <a:t>G1: Call only </a:t>
            </a:r>
            <a:r>
              <a:rPr lang="en-US" dirty="0" err="1"/>
              <a:t>async</a:t>
            </a:r>
            <a:r>
              <a:rPr lang="en-US" dirty="0"/>
              <a:t>-signal-safe functions in your handlers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sprintf</a:t>
            </a:r>
            <a:r>
              <a:rPr lang="en-US" dirty="0"/>
              <a:t>,  </a:t>
            </a:r>
            <a:r>
              <a:rPr lang="en-US" dirty="0" err="1">
                <a:latin typeface="Courier New"/>
                <a:cs typeface="Courier New"/>
              </a:rPr>
              <a:t>malloc</a:t>
            </a:r>
            <a:r>
              <a:rPr lang="en-US" dirty="0"/>
              <a:t>, and </a:t>
            </a:r>
            <a:r>
              <a:rPr lang="en-US" dirty="0">
                <a:latin typeface="Courier New"/>
                <a:cs typeface="Courier New"/>
              </a:rPr>
              <a:t>exit</a:t>
            </a:r>
            <a:r>
              <a:rPr lang="en-US" dirty="0"/>
              <a:t> are not safe!</a:t>
            </a:r>
          </a:p>
          <a:p>
            <a:r>
              <a:rPr lang="en-US" dirty="0"/>
              <a:t>G2: Save and restore </a:t>
            </a:r>
            <a:r>
              <a:rPr lang="en-US" dirty="0" err="1">
                <a:latin typeface="Courier New"/>
                <a:cs typeface="Courier New"/>
              </a:rPr>
              <a:t>errno</a:t>
            </a:r>
            <a:r>
              <a:rPr lang="en-US" dirty="0"/>
              <a:t> on entry and exit</a:t>
            </a:r>
          </a:p>
          <a:p>
            <a:pPr lvl="1"/>
            <a:r>
              <a:rPr lang="en-US" dirty="0"/>
              <a:t>So that other handlers don’t overwrite your value of </a:t>
            </a:r>
            <a:r>
              <a:rPr lang="en-US" dirty="0" err="1">
                <a:latin typeface="Courier New"/>
                <a:cs typeface="Courier New"/>
              </a:rPr>
              <a:t>errno</a:t>
            </a:r>
            <a:r>
              <a:rPr lang="en-US" dirty="0"/>
              <a:t>	</a:t>
            </a:r>
          </a:p>
          <a:p>
            <a:r>
              <a:rPr lang="en-US" dirty="0"/>
              <a:t>G3: Protect accesses to shared data structures by temporarily blocking all signals. </a:t>
            </a:r>
          </a:p>
          <a:p>
            <a:pPr lvl="1"/>
            <a:r>
              <a:rPr lang="en-US" dirty="0"/>
              <a:t>To prevent possible corruption</a:t>
            </a:r>
          </a:p>
          <a:p>
            <a:r>
              <a:rPr lang="en-US" dirty="0"/>
              <a:t>G4: Declare global variables as </a:t>
            </a:r>
            <a:r>
              <a:rPr lang="en-US" dirty="0">
                <a:latin typeface="Courier New"/>
                <a:cs typeface="Courier New"/>
              </a:rPr>
              <a:t>volatile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To prevent compiler from storing them in a register</a:t>
            </a:r>
          </a:p>
          <a:p>
            <a:r>
              <a:rPr lang="en-US" dirty="0">
                <a:latin typeface="+mn-lt"/>
                <a:cs typeface="Courier New"/>
              </a:rPr>
              <a:t>G5: Declare global flags as </a:t>
            </a:r>
            <a:r>
              <a:rPr lang="en-US" dirty="0">
                <a:latin typeface="Courier New"/>
                <a:cs typeface="Courier New"/>
              </a:rPr>
              <a:t>volatile </a:t>
            </a:r>
            <a:r>
              <a:rPr lang="en-US" dirty="0" err="1">
                <a:latin typeface="Courier New"/>
                <a:cs typeface="Courier New"/>
              </a:rPr>
              <a:t>sig_atomic_t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i="1" dirty="0">
                <a:latin typeface="+mn-lt"/>
                <a:cs typeface="Courier New"/>
              </a:rPr>
              <a:t>flag</a:t>
            </a:r>
            <a:r>
              <a:rPr lang="en-US" dirty="0">
                <a:latin typeface="+mn-lt"/>
                <a:cs typeface="Courier New"/>
              </a:rPr>
              <a:t>: variable that is only read or written (e.g. flag = 1, not flag++)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Flag declared this way does not need to be protected  like other </a:t>
            </a:r>
            <a:r>
              <a:rPr lang="en-US" dirty="0" err="1">
                <a:latin typeface="+mn-lt"/>
                <a:cs typeface="Courier New"/>
              </a:rPr>
              <a:t>globals</a:t>
            </a:r>
            <a:endParaRPr lang="en-US" dirty="0">
              <a:latin typeface="+mn-lt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7514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8299"/>
            <a:ext cx="6757988" cy="781050"/>
          </a:xfrm>
        </p:spPr>
        <p:txBody>
          <a:bodyPr/>
          <a:lstStyle/>
          <a:p>
            <a:r>
              <a:rPr lang="en-US" dirty="0"/>
              <a:t>Simple Shell </a:t>
            </a:r>
            <a:r>
              <a:rPr lang="en-US" dirty="0">
                <a:latin typeface="Courier New" pitchFamily="49" charset="0"/>
              </a:rPr>
              <a:t>eval</a:t>
            </a:r>
            <a:r>
              <a:rPr lang="en-US" dirty="0"/>
              <a:t> Function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79400" y="914400"/>
            <a:ext cx="8340725" cy="5867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normAutofit fontScale="92500" lnSpcReduction="20000"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eval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cmdline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[MAXARGS];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Argument list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Holds modified command line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Should the job run in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bg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or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fg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?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   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Process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id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strcpy(buf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bg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parseline(buf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 ==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Ignore empty lines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builtin_command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runs user job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waits for foreground job to terminate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e-DE" sz="1600" dirty="0">
                <a:solidFill>
                  <a:srgbClr val="000000"/>
                </a:solidFill>
                <a:latin typeface="Courier New"/>
                <a:cs typeface="Courier New"/>
              </a:rPr>
              <a:t> (!bg)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&amp;status, 0) &lt;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waitfg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printf(</a:t>
            </a:r>
            <a:r>
              <a:rPr lang="fi-FI" sz="1600" dirty="0" err="1">
                <a:solidFill>
                  <a:srgbClr val="9D206F"/>
                </a:solidFill>
                <a:latin typeface="Courier New"/>
                <a:cs typeface="Courier New"/>
              </a:rPr>
              <a:t>"%d</a:t>
            </a:r>
            <a:r>
              <a:rPr lang="fi-FI" sz="1600" dirty="0">
                <a:solidFill>
                  <a:srgbClr val="9D206F"/>
                </a:solidFill>
                <a:latin typeface="Courier New"/>
                <a:cs typeface="Courier New"/>
              </a:rPr>
              <a:t> %s"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cmdline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24565" y="6474937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27740" y="6477000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shellex.c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7099" y="5088078"/>
            <a:ext cx="2615951" cy="1384995"/>
          </a:xfrm>
          <a:prstGeom prst="rect">
            <a:avLst/>
          </a:prstGeom>
          <a:solidFill>
            <a:srgbClr val="DEDFF5"/>
          </a:solidFill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Calibri" pitchFamily="34" charset="0"/>
              </a:rPr>
              <a:t>Oops.  </a:t>
            </a:r>
            <a:r>
              <a:rPr lang="en-US" sz="2800" b="0" i="1" dirty="0">
                <a:latin typeface="Calibri" pitchFamily="34" charset="0"/>
              </a:rPr>
              <a:t>There is a problem with this code.</a:t>
            </a:r>
          </a:p>
        </p:txBody>
      </p:sp>
    </p:spTree>
    <p:extLst>
      <p:ext uri="{BB962C8B-B14F-4D97-AF65-F5344CB8AC3E}">
        <p14:creationId xmlns:p14="http://schemas.microsoft.com/office/powerpoint/2010/main" val="133596367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Async</a:t>
            </a:r>
            <a:r>
              <a:rPr lang="en-US" dirty="0"/>
              <a:t>-Signal-Safety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3743325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Function is </a:t>
            </a:r>
            <a:r>
              <a:rPr lang="en-US" i="1" dirty="0" err="1">
                <a:solidFill>
                  <a:srgbClr val="990000"/>
                </a:solidFill>
                <a:latin typeface="Calibri"/>
                <a:cs typeface="Calibri"/>
              </a:rPr>
              <a:t>async</a:t>
            </a:r>
            <a:r>
              <a:rPr lang="en-US" i="1" dirty="0">
                <a:solidFill>
                  <a:srgbClr val="990000"/>
                </a:solidFill>
                <a:latin typeface="Calibri"/>
                <a:cs typeface="Calibri"/>
              </a:rPr>
              <a:t>-signal-safe </a:t>
            </a:r>
            <a:r>
              <a:rPr lang="en-US" dirty="0">
                <a:latin typeface="Calibri"/>
                <a:cs typeface="Calibri"/>
              </a:rPr>
              <a:t>if either reentrant (e.g., all variables stored on stack frame, CS:APP3e 12.7.2) or non-interruptible by signals.</a:t>
            </a:r>
          </a:p>
          <a:p>
            <a:r>
              <a:rPr lang="en-US" dirty="0" err="1">
                <a:latin typeface="Calibri"/>
                <a:cs typeface="Calibri"/>
              </a:rPr>
              <a:t>Posix</a:t>
            </a:r>
            <a:r>
              <a:rPr lang="en-US" dirty="0">
                <a:latin typeface="Calibri"/>
                <a:cs typeface="Calibri"/>
              </a:rPr>
              <a:t> guarantees 117 functions to be </a:t>
            </a:r>
            <a:r>
              <a:rPr lang="en-US" dirty="0" err="1">
                <a:latin typeface="Calibri"/>
                <a:cs typeface="Calibri"/>
              </a:rPr>
              <a:t>async</a:t>
            </a:r>
            <a:r>
              <a:rPr lang="en-US" dirty="0">
                <a:latin typeface="Calibri"/>
                <a:cs typeface="Calibri"/>
              </a:rPr>
              <a:t>-signal-safe 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Source: “</a:t>
            </a:r>
            <a:r>
              <a:rPr lang="en-US" dirty="0">
                <a:latin typeface="Courier New"/>
                <a:cs typeface="Courier New"/>
              </a:rPr>
              <a:t>man 7 signal-safety</a:t>
            </a:r>
            <a:r>
              <a:rPr lang="en-US" dirty="0">
                <a:latin typeface="Calibri"/>
                <a:cs typeface="Calibri"/>
              </a:rPr>
              <a:t>”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Popular functions on the list:</a:t>
            </a:r>
          </a:p>
          <a:p>
            <a:pPr lvl="2"/>
            <a:r>
              <a:rPr lang="en-US" dirty="0">
                <a:latin typeface="Courier New"/>
                <a:cs typeface="Courier New"/>
              </a:rPr>
              <a:t>_exit, write, wait,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r>
              <a:rPr lang="en-US" dirty="0">
                <a:latin typeface="Courier New"/>
                <a:cs typeface="Courier New"/>
              </a:rPr>
              <a:t>, sleep, kill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Popular functions that are </a:t>
            </a:r>
            <a:r>
              <a:rPr lang="en-US" b="1" dirty="0">
                <a:solidFill>
                  <a:srgbClr val="FF0000"/>
                </a:solidFill>
                <a:latin typeface="+mn-lt"/>
                <a:cs typeface="Courier New"/>
              </a:rPr>
              <a:t>not</a:t>
            </a:r>
            <a:r>
              <a:rPr lang="en-US" dirty="0">
                <a:latin typeface="+mn-lt"/>
                <a:cs typeface="Courier New"/>
              </a:rPr>
              <a:t> on the list:</a:t>
            </a:r>
          </a:p>
          <a:p>
            <a:pPr lvl="2"/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>
                <a:latin typeface="+mn-lt"/>
                <a:cs typeface="Courier New"/>
              </a:rPr>
              <a:t>,  </a:t>
            </a:r>
            <a:r>
              <a:rPr lang="en-US" dirty="0" err="1">
                <a:latin typeface="Courier New"/>
                <a:cs typeface="Courier New"/>
              </a:rPr>
              <a:t>sprintf</a:t>
            </a:r>
            <a:r>
              <a:rPr lang="en-US" dirty="0">
                <a:latin typeface="+mn-lt"/>
                <a:cs typeface="Courier New"/>
              </a:rPr>
              <a:t>,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malloc</a:t>
            </a:r>
            <a:r>
              <a:rPr lang="en-US" dirty="0">
                <a:latin typeface="Courier New"/>
                <a:cs typeface="Courier New"/>
              </a:rPr>
              <a:t>, exit 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Unfortunate fact: </a:t>
            </a:r>
            <a:r>
              <a:rPr lang="en-US" dirty="0">
                <a:latin typeface="Courier New"/>
                <a:cs typeface="Courier New"/>
              </a:rPr>
              <a:t>write</a:t>
            </a:r>
            <a:r>
              <a:rPr lang="en-US" dirty="0">
                <a:latin typeface="Calibri"/>
                <a:cs typeface="Calibri"/>
              </a:rPr>
              <a:t> is the only </a:t>
            </a:r>
            <a:r>
              <a:rPr lang="en-US" dirty="0" err="1">
                <a:latin typeface="Calibri"/>
                <a:cs typeface="Calibri"/>
              </a:rPr>
              <a:t>async</a:t>
            </a:r>
            <a:r>
              <a:rPr lang="en-US" dirty="0">
                <a:latin typeface="Calibri"/>
                <a:cs typeface="Calibri"/>
              </a:rPr>
              <a:t>-signal-safe output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Safe Formatted Output: Option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8345006" cy="2057400"/>
          </a:xfrm>
        </p:spPr>
        <p:txBody>
          <a:bodyPr/>
          <a:lstStyle/>
          <a:p>
            <a:r>
              <a:rPr lang="en-US" dirty="0"/>
              <a:t>Use the reentrant SIO (Safe I/O library) from </a:t>
            </a:r>
            <a:r>
              <a:rPr lang="en-US" dirty="0" err="1">
                <a:latin typeface="Courier New"/>
                <a:cs typeface="Courier New"/>
              </a:rPr>
              <a:t>csapp.c</a:t>
            </a:r>
            <a:r>
              <a:rPr lang="en-US" dirty="0"/>
              <a:t> in your handlers.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ssize_t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sio_puts</a:t>
            </a:r>
            <a:r>
              <a:rPr lang="en-US" dirty="0">
                <a:latin typeface="Courier New"/>
                <a:cs typeface="Courier New"/>
              </a:rPr>
              <a:t>(char s[]) /* Put string */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ssize_t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sio_putl</a:t>
            </a:r>
            <a:r>
              <a:rPr lang="en-US" dirty="0">
                <a:latin typeface="Courier New"/>
                <a:cs typeface="Courier New"/>
              </a:rPr>
              <a:t>(long v)   /* Put long */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void </a:t>
            </a:r>
            <a:r>
              <a:rPr lang="en-US" dirty="0" err="1">
                <a:latin typeface="Courier New"/>
                <a:cs typeface="Courier New"/>
              </a:rPr>
              <a:t>sio_error</a:t>
            </a:r>
            <a:r>
              <a:rPr lang="en-US" dirty="0">
                <a:latin typeface="Courier New"/>
                <a:cs typeface="Courier New"/>
              </a:rPr>
              <a:t>(char s[])   /* Put </a:t>
            </a:r>
            <a:r>
              <a:rPr lang="en-US" dirty="0" err="1">
                <a:latin typeface="Courier New"/>
                <a:cs typeface="Courier New"/>
              </a:rPr>
              <a:t>msg</a:t>
            </a:r>
            <a:r>
              <a:rPr lang="en-US" dirty="0">
                <a:latin typeface="Courier New"/>
                <a:cs typeface="Courier New"/>
              </a:rPr>
              <a:t> &amp; exit */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5119" y="3581400"/>
            <a:ext cx="8466761" cy="28194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Safe SIGINT handler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"So you think you can stop the bomb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800" dirty="0">
              <a:solidFill>
                <a:srgbClr val="9D206F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             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 with ctrl-c, do you?\n"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sleep(2);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e-DE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e-DE" sz="1800" dirty="0" err="1">
                <a:solidFill>
                  <a:srgbClr val="9D206F"/>
                </a:solidFill>
                <a:latin typeface="Courier New"/>
                <a:cs typeface="Courier New"/>
              </a:rPr>
              <a:t>Well</a:t>
            </a:r>
            <a:r>
              <a:rPr lang="de-DE" sz="1800" dirty="0">
                <a:solidFill>
                  <a:srgbClr val="9D206F"/>
                </a:solidFill>
                <a:latin typeface="Courier New"/>
                <a:cs typeface="Courier New"/>
              </a:rPr>
              <a:t>..."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800" dirty="0">
                <a:solidFill>
                  <a:srgbClr val="9D206F"/>
                </a:solidFill>
                <a:latin typeface="Courier New"/>
                <a:cs typeface="Courier New"/>
              </a:rPr>
              <a:t>"OK. :-)\n"</a:t>
            </a:r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    _exit(0);</a:t>
            </a:r>
          </a:p>
          <a:p>
            <a:r>
              <a:rPr lang="nl-NL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6000" y="6031468"/>
            <a:ext cx="125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sigintsafe.c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9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Safe Formatted Output: Option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7928418" cy="547577"/>
          </a:xfrm>
        </p:spPr>
        <p:txBody>
          <a:bodyPr/>
          <a:lstStyle/>
          <a:p>
            <a:r>
              <a:rPr lang="en-US" dirty="0"/>
              <a:t>Use the new &amp; improved reentrant </a:t>
            </a:r>
            <a:r>
              <a:rPr lang="en-US" dirty="0" err="1"/>
              <a:t>sio_printf</a:t>
            </a:r>
            <a:r>
              <a:rPr lang="en-US" dirty="0"/>
              <a:t> !</a:t>
            </a:r>
          </a:p>
          <a:p>
            <a:pPr lvl="1"/>
            <a:r>
              <a:rPr lang="en-US" dirty="0"/>
              <a:t>Handles restricted class of </a:t>
            </a:r>
            <a:r>
              <a:rPr lang="en-US" dirty="0" err="1"/>
              <a:t>printf</a:t>
            </a:r>
            <a:r>
              <a:rPr lang="en-US" dirty="0"/>
              <a:t> format strings</a:t>
            </a:r>
          </a:p>
          <a:p>
            <a:pPr lvl="2"/>
            <a:r>
              <a:rPr lang="en-US" dirty="0"/>
              <a:t>Recognizes: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%c %s %d %u %x %%</a:t>
            </a:r>
          </a:p>
          <a:p>
            <a:pPr lvl="2"/>
            <a:r>
              <a:rPr lang="en-US" dirty="0"/>
              <a:t>Size designators ‘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dirty="0"/>
              <a:t>’ and ‘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dirty="0"/>
              <a:t>’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4945" y="2837120"/>
            <a:ext cx="8466761" cy="313837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8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sigint_handler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8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Safe SIGINT handler */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Sio_printf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"So you think you can stop the bomb"</a:t>
            </a:r>
          </a:p>
          <a:p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" (process %d) with ctrl-%c, do you?\n"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1800" dirty="0">
              <a:solidFill>
                <a:srgbClr val="AF378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(</a:t>
            </a:r>
            <a:r>
              <a:rPr lang="en-US" sz="18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getpid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'c'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sleep(2);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"Well..."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sleep(1);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"OK. :-)\n"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_exit(0);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6000" y="6031468"/>
            <a:ext cx="125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sigintsafe.c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09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2200" y="1113504"/>
            <a:ext cx="2971800" cy="3763296"/>
          </a:xfrm>
        </p:spPr>
        <p:txBody>
          <a:bodyPr/>
          <a:lstStyle/>
          <a:p>
            <a:pPr marL="230188" indent="-230188"/>
            <a:r>
              <a:rPr lang="en-US" sz="2200" dirty="0"/>
              <a:t>Pending signals are not queued</a:t>
            </a:r>
          </a:p>
          <a:p>
            <a:pPr marL="401638" lvl="1" indent="-171450"/>
            <a:r>
              <a:rPr lang="en-US" sz="1800" dirty="0"/>
              <a:t>For each signal type, one bit indicates whether or not signal is pending…</a:t>
            </a:r>
          </a:p>
          <a:p>
            <a:pPr marL="401638" lvl="1" indent="-171450"/>
            <a:r>
              <a:rPr lang="en-US" sz="1800" dirty="0"/>
              <a:t>…thus at most one pending signal of any particular type. </a:t>
            </a:r>
          </a:p>
          <a:p>
            <a:pPr marL="1588" indent="-171450"/>
            <a:r>
              <a:rPr lang="en-US" sz="2200" dirty="0"/>
              <a:t> You can’t use signals to count events, such as children terminating.</a:t>
            </a:r>
          </a:p>
        </p:txBody>
      </p:sp>
      <p:sp>
        <p:nvSpPr>
          <p:cNvPr id="525316" name="Text Box 4"/>
          <p:cNvSpPr txBox="1">
            <a:spLocks noChangeArrowheads="1"/>
          </p:cNvSpPr>
          <p:nvPr/>
        </p:nvSpPr>
        <p:spPr bwMode="auto">
          <a:xfrm>
            <a:off x="63500" y="522513"/>
            <a:ext cx="5867400" cy="62592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volatile 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4A00FF"/>
                </a:solidFill>
                <a:latin typeface="Courier New"/>
                <a:cs typeface="Courier New"/>
              </a:rPr>
              <a:t>child_handler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wait(</a:t>
            </a:r>
            <a:r>
              <a:rPr lang="en-US" sz="14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"wait error"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--;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"Handler reaped child 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Sio_putl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((</a:t>
            </a:r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 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4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nl-NL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fork14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4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4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4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4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4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4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4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= N;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Signal(SIGCHLD,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child_handler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4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] = Fork()) == 0) {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/>
                <a:cs typeface="Courier New"/>
              </a:rPr>
              <a:t>            Sleep(1);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exit(0);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 exits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&gt; 0)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Parent spins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18622" y="6412468"/>
            <a:ext cx="82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forks.c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257800"/>
            <a:ext cx="3581400" cy="1077218"/>
          </a:xfrm>
          <a:prstGeom prst="rect">
            <a:avLst/>
          </a:prstGeom>
          <a:solidFill>
            <a:srgbClr val="E0E0E0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./forks 14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23240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23241</a:t>
            </a:r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990000"/>
                </a:solidFill>
                <a:latin typeface="+mn-lt"/>
                <a:cs typeface="Courier New"/>
              </a:rPr>
              <a:t>. . .(hangs)</a:t>
            </a:r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417512"/>
            <a:ext cx="4648200" cy="573088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Correct Signal Handling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7560" y="3165650"/>
            <a:ext cx="2966527" cy="461665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This code is incorrect!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07400" cy="573088"/>
          </a:xfrm>
        </p:spPr>
        <p:txBody>
          <a:bodyPr/>
          <a:lstStyle/>
          <a:p>
            <a:r>
              <a:rPr lang="en-US" dirty="0"/>
              <a:t>Correct Signal Handling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796" y="1295400"/>
            <a:ext cx="8382000" cy="1219200"/>
          </a:xfrm>
        </p:spPr>
        <p:txBody>
          <a:bodyPr/>
          <a:lstStyle/>
          <a:p>
            <a:r>
              <a:rPr lang="en-US" dirty="0"/>
              <a:t>Must wait for all terminated child processes</a:t>
            </a:r>
          </a:p>
          <a:p>
            <a:pPr lvl="1"/>
            <a:r>
              <a:rPr lang="en-US" dirty="0"/>
              <a:t>Put  </a:t>
            </a:r>
            <a:r>
              <a:rPr lang="en-US" dirty="0">
                <a:latin typeface="Courier New" pitchFamily="49" charset="0"/>
              </a:rPr>
              <a:t>wait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>
                <a:latin typeface="+mn-lt"/>
              </a:rPr>
              <a:t>in a loop to reap all terminated children</a:t>
            </a:r>
          </a:p>
        </p:txBody>
      </p:sp>
      <p:sp>
        <p:nvSpPr>
          <p:cNvPr id="526340" name="Text Box 4"/>
          <p:cNvSpPr txBox="1">
            <a:spLocks noChangeArrowheads="1"/>
          </p:cNvSpPr>
          <p:nvPr/>
        </p:nvSpPr>
        <p:spPr bwMode="auto">
          <a:xfrm>
            <a:off x="457200" y="2260600"/>
            <a:ext cx="8263467" cy="312420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 fontScale="92500" lnSpcReduction="20000"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child_handler2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wait(</a:t>
            </a:r>
            <a:r>
              <a:rPr lang="en-US" sz="18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 &gt; 0)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ccount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--;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"Handler reaped child 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Sio_puts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 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!= ECHILD)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"wait error"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4800600"/>
            <a:ext cx="4495800" cy="1815882"/>
          </a:xfrm>
          <a:prstGeom prst="rect">
            <a:avLst/>
          </a:prstGeom>
          <a:solidFill>
            <a:srgbClr val="E0E0E0"/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./forks 15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23246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23247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23248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23249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Handler reaped child 23250</a:t>
            </a:r>
          </a:p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416B14-41D9-73C2-2CDF-23B8EE8D15C7}"/>
              </a:ext>
            </a:extLst>
          </p:cNvPr>
          <p:cNvSpPr txBox="1"/>
          <p:nvPr/>
        </p:nvSpPr>
        <p:spPr>
          <a:xfrm>
            <a:off x="2587910" y="5562600"/>
            <a:ext cx="1692428" cy="338554"/>
          </a:xfrm>
          <a:prstGeom prst="rect">
            <a:avLst/>
          </a:prstGeom>
          <a:solidFill>
            <a:srgbClr val="E0E0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(Here N = 5)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Flows to Avoid Races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5124" y="2133600"/>
            <a:ext cx="8090676" cy="403187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handler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(-1,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0)) &gt;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Reap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deletejob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Delete the child from the job list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!= ECHILD)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Sio_error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waitpid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/>
              <a:t>SIGCHLD handler for a simple shell</a:t>
            </a:r>
          </a:p>
          <a:p>
            <a:pPr lvl="1"/>
            <a:r>
              <a:rPr lang="en-US" dirty="0"/>
              <a:t>Blocks all signals while running critical code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57912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procmask1.c</a:t>
            </a:r>
          </a:p>
        </p:txBody>
      </p:sp>
    </p:spTree>
    <p:extLst>
      <p:ext uri="{BB962C8B-B14F-4D97-AF65-F5344CB8AC3E}">
        <p14:creationId xmlns:p14="http://schemas.microsoft.com/office/powerpoint/2010/main" val="3774357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Flows to Avoid Races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6661" y="2011263"/>
            <a:ext cx="8337739" cy="477053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prev_all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n = N;  /* N = 5 */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Signal(SIGCHLD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handler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initjobs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Initialize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job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list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"/bin/date"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addjob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Add the child to the job list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prev_all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801588"/>
          </a:xfrm>
        </p:spPr>
        <p:txBody>
          <a:bodyPr/>
          <a:lstStyle/>
          <a:p>
            <a:r>
              <a:rPr lang="en-US" dirty="0"/>
              <a:t>Simple shell with a subtle synchronization error because it assumes parent runs before child.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274" y="64008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procmask1.c</a:t>
            </a:r>
          </a:p>
        </p:txBody>
      </p:sp>
    </p:spTree>
    <p:extLst>
      <p:ext uri="{BB962C8B-B14F-4D97-AF65-F5344CB8AC3E}">
        <p14:creationId xmlns:p14="http://schemas.microsoft.com/office/powerpoint/2010/main" val="17289793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872582" cy="762000"/>
          </a:xfrm>
        </p:spPr>
        <p:txBody>
          <a:bodyPr/>
          <a:lstStyle/>
          <a:p>
            <a:r>
              <a:rPr lang="en-US" dirty="0"/>
              <a:t>Corrected Shell Program without Race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1380321"/>
            <a:ext cx="8986279" cy="540147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mask_all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C1651C"/>
                </a:solidFill>
                <a:latin typeface="Courier New"/>
                <a:cs typeface="Courier New"/>
              </a:rPr>
              <a:t>prev_one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n = N; /* N = 5 */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Sigfillset(&amp;mask_all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Sigemptyset(&amp;mask_one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Sigaddset(&amp;mask_one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SIGCHLD);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Signal(SIGCHLD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handler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initjobs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Initialize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job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CB2418"/>
                </a:solidFill>
                <a:latin typeface="Courier New"/>
                <a:cs typeface="Courier New"/>
              </a:rPr>
              <a:t>list</a:t>
            </a:r>
            <a:r>
              <a:rPr lang="fi-FI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mask_one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Fork()) == 0) {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process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Unblock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9D206F"/>
                </a:solidFill>
                <a:latin typeface="Courier New"/>
                <a:cs typeface="Courier New"/>
              </a:rPr>
              <a:t>"/bin/date"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mask_all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Parent process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addjob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Add the child to the job list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prev_one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Unblock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33253" y="6400800"/>
            <a:ext cx="139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procmask2.c</a:t>
            </a:r>
          </a:p>
        </p:txBody>
      </p:sp>
    </p:spTree>
    <p:extLst>
      <p:ext uri="{BB962C8B-B14F-4D97-AF65-F5344CB8AC3E}">
        <p14:creationId xmlns:p14="http://schemas.microsoft.com/office/powerpoint/2010/main" val="23057318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Explicitly Waiting for Signals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500" y="2514600"/>
            <a:ext cx="8267700" cy="33239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sig_atomic_t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4A00FF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olderrno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Waitpid(-1,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0); 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/* Main is </a:t>
            </a:r>
            <a:r>
              <a:rPr lang="fi-FI" sz="1500" dirty="0" err="1">
                <a:solidFill>
                  <a:srgbClr val="FF0000"/>
                </a:solidFill>
                <a:latin typeface="Courier New"/>
                <a:cs typeface="Courier New"/>
              </a:rPr>
              <a:t>waiting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 for </a:t>
            </a:r>
            <a:r>
              <a:rPr lang="fi-FI" sz="1500" dirty="0" err="1">
                <a:solidFill>
                  <a:srgbClr val="FF0000"/>
                </a:solidFill>
                <a:latin typeface="Courier New"/>
                <a:cs typeface="Courier New"/>
              </a:rPr>
              <a:t>nonzero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FF0000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FF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olderrno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 err="1">
                <a:solidFill>
                  <a:srgbClr val="4A00FF"/>
                </a:solidFill>
                <a:latin typeface="Courier New"/>
                <a:cs typeface="Courier New"/>
              </a:rPr>
              <a:t>sigint_handler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i-FI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500" dirty="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ro-RO" sz="15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8442325" cy="801588"/>
          </a:xfrm>
        </p:spPr>
        <p:txBody>
          <a:bodyPr/>
          <a:lstStyle/>
          <a:p>
            <a:r>
              <a:rPr lang="en-US" dirty="0"/>
              <a:t>Handlers for program explicitly waiting for SIGCHLD to arrive.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48688" y="5486400"/>
            <a:ext cx="159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waitforsignal.c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78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72540"/>
            <a:ext cx="8482182" cy="762000"/>
          </a:xfrm>
        </p:spPr>
        <p:txBody>
          <a:bodyPr/>
          <a:lstStyle/>
          <a:p>
            <a:r>
              <a:rPr lang="en-US" dirty="0"/>
              <a:t>Explicitly Waiting for Signals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5784" y="994856"/>
            <a:ext cx="8034095" cy="586314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n = N; /* N = 10 */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Signal(SIGCHLD,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Signal(SIGINT,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sigint_handler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(&amp;mask, SIGCHLD);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exit(0);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Unblock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Wait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for SIGCHLD to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be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received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(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wasteful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!)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 err="1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fr-FR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            ;</a:t>
            </a:r>
          </a:p>
          <a:p>
            <a:r>
              <a:rPr lang="fr-FR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/* Do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some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work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after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r-FR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receiving</a:t>
            </a:r>
            <a:r>
              <a:rPr lang="fr-FR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fr-F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"."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0" y="6336268"/>
            <a:ext cx="159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waitforsignal.c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79138" y="1143000"/>
            <a:ext cx="2531462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800" dirty="0">
                <a:latin typeface="Calibri" pitchFamily="34" charset="0"/>
              </a:rPr>
              <a:t>Similar to a shell waiting</a:t>
            </a:r>
          </a:p>
          <a:p>
            <a:r>
              <a:rPr lang="en-US" sz="1800" dirty="0">
                <a:latin typeface="Calibri" pitchFamily="34" charset="0"/>
              </a:rPr>
              <a:t>for a foreground job to </a:t>
            </a:r>
          </a:p>
          <a:p>
            <a:r>
              <a:rPr lang="en-US" sz="1800" dirty="0">
                <a:latin typeface="Calibri" pitchFamily="34" charset="0"/>
              </a:rPr>
              <a:t>terminate. </a:t>
            </a:r>
          </a:p>
        </p:txBody>
      </p:sp>
    </p:spTree>
    <p:extLst>
      <p:ext uri="{BB962C8B-B14F-4D97-AF65-F5344CB8AC3E}">
        <p14:creationId xmlns:p14="http://schemas.microsoft.com/office/powerpoint/2010/main" val="3851794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5450" y="360362"/>
            <a:ext cx="8718550" cy="782638"/>
          </a:xfrm>
          <a:ln/>
          <a:effectLst/>
        </p:spPr>
        <p:txBody>
          <a:bodyPr/>
          <a:lstStyle/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Problem with Simple Shell Example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216" y="1220788"/>
            <a:ext cx="8548687" cy="3503612"/>
          </a:xfrm>
          <a:ln/>
        </p:spPr>
        <p:txBody>
          <a:bodyPr lIns="90360" tIns="44280" rIns="90360" bIns="44280"/>
          <a:lstStyle/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Shell designed to run indefinitely</a:t>
            </a:r>
          </a:p>
          <a:p>
            <a:pPr marL="684213" lvl="1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Should not accumulate unneeded resources</a:t>
            </a:r>
          </a:p>
          <a:p>
            <a:pPr marL="1084263" lvl="2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</a:t>
            </a:r>
          </a:p>
          <a:p>
            <a:pPr marL="1084263" lvl="2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Child processes</a:t>
            </a:r>
          </a:p>
          <a:p>
            <a:pPr marL="1084263" lvl="2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File descriptors</a:t>
            </a:r>
          </a:p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Our example shell correctly waits for and reaps</a:t>
            </a:r>
            <a:br>
              <a:rPr lang="en-GB" dirty="0"/>
            </a:br>
            <a:r>
              <a:rPr lang="en-GB" dirty="0"/>
              <a:t> foreground jobs</a:t>
            </a:r>
          </a:p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284163" indent="-319088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 what about background jobs?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become zombies when they terminate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never be reaped because shell (typically) will not terminate</a:t>
            </a:r>
          </a:p>
          <a:p>
            <a:pPr marL="631825" lvl="1" indent="-266700" defTabSz="457200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create a memory leak that could run the kernel out of memory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7896225" cy="392933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Program is correct, but very wasteful</a:t>
            </a:r>
          </a:p>
          <a:p>
            <a:pPr lvl="1"/>
            <a:r>
              <a:rPr lang="en-US" dirty="0"/>
              <a:t>Program in busy-wait loop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Possible race condition</a:t>
            </a:r>
          </a:p>
          <a:p>
            <a:pPr lvl="1"/>
            <a:r>
              <a:rPr lang="en-US" dirty="0"/>
              <a:t>Between checking </a:t>
            </a:r>
            <a:r>
              <a:rPr lang="en-US" dirty="0" err="1"/>
              <a:t>pid</a:t>
            </a:r>
            <a:r>
              <a:rPr lang="en-US" dirty="0"/>
              <a:t> and starting pause, might receive signal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Safe, but slow</a:t>
            </a:r>
          </a:p>
          <a:p>
            <a:pPr lvl="1"/>
            <a:r>
              <a:rPr lang="en-US" dirty="0"/>
              <a:t>Will take up to one second to respond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Solution: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Explicitly Waiting for Signals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6875" y="2990418"/>
            <a:ext cx="3314700" cy="58477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Race!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pause();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6875" y="4672365"/>
            <a:ext cx="3810000" cy="58477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Too slow!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sleep(1);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5C4C11-D3FB-184A-ABB0-B6B45C9C9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308472"/>
            <a:ext cx="3810000" cy="58477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459521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Waiting for Signals with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3055203"/>
            <a:ext cx="5410200" cy="83099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pause();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408212"/>
            <a:ext cx="7896225" cy="496788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const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sigset_t</a:t>
            </a:r>
            <a:r>
              <a:rPr lang="en-US" dirty="0">
                <a:latin typeface="Courier New"/>
                <a:cs typeface="Courier New"/>
              </a:rPr>
              <a:t> *mask)</a:t>
            </a:r>
          </a:p>
          <a:p>
            <a:endParaRPr lang="en-US" dirty="0"/>
          </a:p>
          <a:p>
            <a:r>
              <a:rPr lang="en-US" dirty="0"/>
              <a:t>Equivalent to atomic (uninterruptable) version of:</a:t>
            </a:r>
          </a:p>
        </p:txBody>
      </p:sp>
    </p:spTree>
    <p:extLst>
      <p:ext uri="{BB962C8B-B14F-4D97-AF65-F5344CB8AC3E}">
        <p14:creationId xmlns:p14="http://schemas.microsoft.com/office/powerpoint/2010/main" val="12360628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Waiting for Signals with </a:t>
            </a:r>
            <a:r>
              <a:rPr lang="en-US" dirty="0" err="1">
                <a:latin typeface="Courier New"/>
                <a:cs typeface="Courier New"/>
              </a:rPr>
              <a:t>sigsuspend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1149489"/>
            <a:ext cx="8534400" cy="563231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sigset_t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n = N; /* N = 10 */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Signal(SIGCHLD,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sigchld_handler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Signal(SIGINT,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sigint_handler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Sigemptyset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Sigaddset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(&amp;mask, SIGCHLD);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(n--)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(SIG_BLOCK, &amp;mask, &amp;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Block SIGCHLD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exit(0);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Wait for SIGCHLD to be received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Sigsuspend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       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Optionally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unblock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de-DE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Sigprocmask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(SIG_SETMASK, &amp;</a:t>
            </a:r>
            <a:r>
              <a:rPr lang="de-DE" sz="1500" dirty="0" err="1">
                <a:solidFill>
                  <a:srgbClr val="000000"/>
                </a:solidFill>
                <a:latin typeface="Courier New"/>
                <a:cs typeface="Courier New"/>
              </a:rPr>
              <a:t>prev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e-DE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5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/* Do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some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work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after </a:t>
            </a:r>
            <a:r>
              <a:rPr lang="de-DE" sz="1500" dirty="0" err="1">
                <a:solidFill>
                  <a:srgbClr val="CB2418"/>
                </a:solidFill>
                <a:latin typeface="Courier New"/>
                <a:cs typeface="Courier New"/>
              </a:rPr>
              <a:t>receiving</a:t>
            </a:r>
            <a:r>
              <a:rPr lang="de-DE" sz="1500" dirty="0">
                <a:solidFill>
                  <a:srgbClr val="CB2418"/>
                </a:solidFill>
                <a:latin typeface="Courier New"/>
                <a:cs typeface="Courier New"/>
              </a:rPr>
              <a:t> SIGCHLD */</a:t>
            </a:r>
            <a:endParaRPr lang="de-DE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"."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66013" y="6400800"/>
            <a:ext cx="139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sigsuspend.c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290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2209800" cy="573087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7896225" cy="4972050"/>
          </a:xfrm>
        </p:spPr>
        <p:txBody>
          <a:bodyPr/>
          <a:lstStyle/>
          <a:p>
            <a:r>
              <a:rPr lang="en-US" dirty="0"/>
              <a:t>Signals provide process-level exception handling</a:t>
            </a:r>
          </a:p>
          <a:p>
            <a:pPr lvl="1"/>
            <a:r>
              <a:rPr lang="en-US" dirty="0"/>
              <a:t>Can generate from user programs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Can define effect by declaring signal handler</a:t>
            </a:r>
          </a:p>
          <a:p>
            <a:pPr lvl="1"/>
            <a:r>
              <a:rPr lang="en-US" dirty="0"/>
              <a:t>Be very careful when writing signal handlers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3"/>
            <a:ext cx="4953000" cy="573087"/>
          </a:xfrm>
        </p:spPr>
        <p:txBody>
          <a:bodyPr/>
          <a:lstStyle/>
          <a:p>
            <a:r>
              <a:rPr lang="en-US" dirty="0"/>
              <a:t>Unix I/O Overview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A Linux </a:t>
            </a:r>
            <a:r>
              <a:rPr lang="en-US" i="1" dirty="0">
                <a:solidFill>
                  <a:srgbClr val="C00000"/>
                </a:solidFill>
              </a:rPr>
              <a:t>file</a:t>
            </a:r>
            <a:r>
              <a:rPr lang="en-US" dirty="0"/>
              <a:t> is a sequence of </a:t>
            </a:r>
            <a:r>
              <a:rPr lang="en-US" i="1" dirty="0"/>
              <a:t>m</a:t>
            </a:r>
            <a:r>
              <a:rPr lang="en-US" dirty="0"/>
              <a:t> bytes:</a:t>
            </a:r>
          </a:p>
          <a:p>
            <a:pPr lvl="1"/>
            <a:r>
              <a:rPr lang="en-US" i="1" dirty="0"/>
              <a:t>B</a:t>
            </a:r>
            <a:r>
              <a:rPr lang="en-US" i="1" baseline="-25000" dirty="0"/>
              <a:t>0 </a:t>
            </a:r>
            <a:r>
              <a:rPr lang="en-US" i="1" dirty="0"/>
              <a:t>, B</a:t>
            </a:r>
            <a:r>
              <a:rPr lang="en-US" i="1" baseline="-25000" dirty="0"/>
              <a:t>1 </a:t>
            </a:r>
            <a:r>
              <a:rPr lang="en-US" i="1" dirty="0"/>
              <a:t>, .... , </a:t>
            </a:r>
            <a:r>
              <a:rPr lang="en-US" i="1" dirty="0" err="1"/>
              <a:t>B</a:t>
            </a:r>
            <a:r>
              <a:rPr lang="en-US" i="1" baseline="-25000" dirty="0" err="1"/>
              <a:t>k</a:t>
            </a:r>
            <a:r>
              <a:rPr lang="en-US" i="1" dirty="0"/>
              <a:t> , .... , B</a:t>
            </a:r>
            <a:r>
              <a:rPr lang="en-US" i="1" baseline="-25000" dirty="0"/>
              <a:t>m-1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Cool fact: All I/O devices are represented as files:</a:t>
            </a:r>
          </a:p>
          <a:p>
            <a:pPr lvl="1"/>
            <a:r>
              <a:rPr lang="en-US" b="1" dirty="0">
                <a:latin typeface="Courier New" pitchFamily="49" charset="0"/>
              </a:rPr>
              <a:t>/dev/sda2</a:t>
            </a:r>
            <a:r>
              <a:rPr lang="en-US" b="1" dirty="0"/>
              <a:t>    </a:t>
            </a:r>
            <a:r>
              <a:rPr lang="en-US" dirty="0"/>
              <a:t>(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b="1" dirty="0" err="1">
                <a:latin typeface="Courier New" pitchFamily="49" charset="0"/>
              </a:rPr>
              <a:t>usr</a:t>
            </a:r>
            <a:r>
              <a:rPr lang="en-US" b="1" dirty="0"/>
              <a:t> </a:t>
            </a:r>
            <a:r>
              <a:rPr lang="en-US" dirty="0"/>
              <a:t>disk partition)</a:t>
            </a:r>
          </a:p>
          <a:p>
            <a:pPr lvl="1"/>
            <a:r>
              <a:rPr lang="en-US" b="1" dirty="0">
                <a:latin typeface="Courier New" pitchFamily="49" charset="0"/>
              </a:rPr>
              <a:t>/dev/tty2</a:t>
            </a:r>
            <a:r>
              <a:rPr lang="en-US" b="1" dirty="0"/>
              <a:t>    </a:t>
            </a:r>
            <a:r>
              <a:rPr lang="en-US" dirty="0"/>
              <a:t>(terminal)</a:t>
            </a:r>
          </a:p>
          <a:p>
            <a:endParaRPr lang="en-US" dirty="0"/>
          </a:p>
          <a:p>
            <a:r>
              <a:rPr lang="en-US" dirty="0"/>
              <a:t>Even the kernel is represented as a file:</a:t>
            </a:r>
          </a:p>
          <a:p>
            <a:pPr lvl="1"/>
            <a:r>
              <a:rPr lang="en-US" b="1" dirty="0">
                <a:latin typeface="Courier New" pitchFamily="49" charset="0"/>
              </a:rPr>
              <a:t>/boot/</a:t>
            </a:r>
            <a:r>
              <a:rPr lang="en-US" b="1" dirty="0">
                <a:latin typeface="Courier New"/>
                <a:cs typeface="Courier New"/>
              </a:rPr>
              <a:t>vmlinuz-3.13.0-55-generic </a:t>
            </a:r>
            <a:r>
              <a:rPr lang="en-US" dirty="0"/>
              <a:t>(kernel image) </a:t>
            </a:r>
          </a:p>
          <a:p>
            <a:pPr lvl="1"/>
            <a:r>
              <a:rPr lang="en-US" b="1" dirty="0">
                <a:latin typeface="Courier New" pitchFamily="49" charset="0"/>
              </a:rPr>
              <a:t>/proc</a:t>
            </a:r>
            <a:r>
              <a:rPr lang="en-US" b="1" dirty="0"/>
              <a:t>             	                                                  </a:t>
            </a:r>
            <a:r>
              <a:rPr lang="en-US" dirty="0"/>
              <a:t>(kernel data structures)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7" y="438150"/>
            <a:ext cx="8716963" cy="781050"/>
          </a:xfrm>
        </p:spPr>
        <p:txBody>
          <a:bodyPr/>
          <a:lstStyle/>
          <a:p>
            <a:r>
              <a:rPr lang="en-US" dirty="0"/>
              <a:t>Unix I/O Overview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27150"/>
            <a:ext cx="8307387" cy="4997450"/>
          </a:xfrm>
        </p:spPr>
        <p:txBody>
          <a:bodyPr/>
          <a:lstStyle/>
          <a:p>
            <a:r>
              <a:rPr lang="en-US" dirty="0"/>
              <a:t>Elegant mapping of files to devices allows kernel to export simple interface called </a:t>
            </a:r>
            <a:r>
              <a:rPr lang="en-US" i="1" dirty="0"/>
              <a:t>Unix I/O:</a:t>
            </a:r>
          </a:p>
          <a:p>
            <a:pPr lvl="1"/>
            <a:r>
              <a:rPr lang="en-US" dirty="0"/>
              <a:t>Opening and closing files</a:t>
            </a:r>
          </a:p>
          <a:p>
            <a:pPr lvl="2"/>
            <a:r>
              <a:rPr lang="en-US" b="1" dirty="0">
                <a:latin typeface="Courier New" pitchFamily="49" charset="0"/>
              </a:rPr>
              <a:t>open()</a:t>
            </a:r>
            <a:r>
              <a:rPr lang="en-US" dirty="0"/>
              <a:t>and </a:t>
            </a:r>
            <a:r>
              <a:rPr lang="en-US" b="1" dirty="0">
                <a:latin typeface="Courier New" pitchFamily="49" charset="0"/>
              </a:rPr>
              <a:t>close()</a:t>
            </a:r>
          </a:p>
          <a:p>
            <a:pPr lvl="1"/>
            <a:r>
              <a:rPr lang="en-US" dirty="0"/>
              <a:t>Reading and writing a file</a:t>
            </a:r>
          </a:p>
          <a:p>
            <a:pPr lvl="2"/>
            <a:r>
              <a:rPr lang="en-US" b="1" dirty="0">
                <a:latin typeface="Courier New" pitchFamily="49" charset="0"/>
              </a:rPr>
              <a:t>read()</a:t>
            </a:r>
            <a:r>
              <a:rPr lang="en-US" b="1" dirty="0"/>
              <a:t> </a:t>
            </a:r>
            <a:r>
              <a:rPr lang="en-US" dirty="0"/>
              <a:t>and  </a:t>
            </a:r>
            <a:r>
              <a:rPr lang="en-US" b="1" dirty="0">
                <a:latin typeface="Courier New" pitchFamily="49" charset="0"/>
              </a:rPr>
              <a:t>write()</a:t>
            </a:r>
          </a:p>
          <a:p>
            <a:pPr lvl="1"/>
            <a:r>
              <a:rPr lang="en-US" dirty="0"/>
              <a:t>Changing the </a:t>
            </a:r>
            <a:r>
              <a:rPr lang="en-US" b="1" i="1" dirty="0">
                <a:solidFill>
                  <a:srgbClr val="C00000"/>
                </a:solidFill>
              </a:rPr>
              <a:t>current file position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(seek)</a:t>
            </a:r>
          </a:p>
          <a:p>
            <a:pPr lvl="2"/>
            <a:r>
              <a:rPr lang="en-US" dirty="0"/>
              <a:t>indicates next offset into file to read or write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lseek</a:t>
            </a:r>
            <a:r>
              <a:rPr lang="en-US" b="1" dirty="0">
                <a:latin typeface="Courier New" pitchFamily="49" charset="0"/>
              </a:rPr>
              <a:t>()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80752" y="4837710"/>
            <a:ext cx="4767648" cy="1258290"/>
            <a:chOff x="3048000" y="5561999"/>
            <a:chExt cx="4767648" cy="1258290"/>
          </a:xfrm>
        </p:grpSpPr>
        <p:sp>
          <p:nvSpPr>
            <p:cNvPr id="750597" name="Rectangle 5"/>
            <p:cNvSpPr>
              <a:spLocks noChangeArrowheads="1"/>
            </p:cNvSpPr>
            <p:nvPr/>
          </p:nvSpPr>
          <p:spPr bwMode="auto">
            <a:xfrm>
              <a:off x="3048000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50598" name="Rectangle 6"/>
            <p:cNvSpPr>
              <a:spLocks noChangeArrowheads="1"/>
            </p:cNvSpPr>
            <p:nvPr/>
          </p:nvSpPr>
          <p:spPr bwMode="auto">
            <a:xfrm>
              <a:off x="348138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750599" name="Rectangle 7"/>
            <p:cNvSpPr>
              <a:spLocks noChangeArrowheads="1"/>
            </p:cNvSpPr>
            <p:nvPr/>
          </p:nvSpPr>
          <p:spPr bwMode="auto">
            <a:xfrm>
              <a:off x="3914775" y="5562600"/>
              <a:ext cx="1319213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750600" name="Rectangle 8"/>
            <p:cNvSpPr>
              <a:spLocks noChangeArrowheads="1"/>
            </p:cNvSpPr>
            <p:nvPr/>
          </p:nvSpPr>
          <p:spPr bwMode="auto">
            <a:xfrm>
              <a:off x="521493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k-1</a:t>
              </a:r>
            </a:p>
          </p:txBody>
        </p:sp>
        <p:sp>
          <p:nvSpPr>
            <p:cNvPr id="750601" name="Rectangle 9"/>
            <p:cNvSpPr>
              <a:spLocks noChangeArrowheads="1"/>
            </p:cNvSpPr>
            <p:nvPr/>
          </p:nvSpPr>
          <p:spPr bwMode="auto">
            <a:xfrm>
              <a:off x="5638800" y="5562600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 err="1">
                  <a:latin typeface="Calibri" pitchFamily="34" charset="0"/>
                </a:rPr>
                <a:t>B</a:t>
              </a:r>
              <a:r>
                <a:rPr lang="en-US" sz="1800" baseline="-25000" dirty="0" err="1">
                  <a:latin typeface="Calibri" pitchFamily="34" charset="0"/>
                </a:rPr>
                <a:t>k</a:t>
              </a:r>
              <a:endParaRPr lang="en-US" sz="1800" baseline="-25000" dirty="0">
                <a:latin typeface="Calibri" pitchFamily="34" charset="0"/>
              </a:endParaRPr>
            </a:p>
          </p:txBody>
        </p:sp>
        <p:sp>
          <p:nvSpPr>
            <p:cNvPr id="750602" name="Rectangle 10"/>
            <p:cNvSpPr>
              <a:spLocks noChangeArrowheads="1"/>
            </p:cNvSpPr>
            <p:nvPr/>
          </p:nvSpPr>
          <p:spPr bwMode="auto">
            <a:xfrm>
              <a:off x="6070384" y="5561999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 err="1">
                  <a:latin typeface="Calibri" pitchFamily="34" charset="0"/>
                </a:rPr>
                <a:t>k+1</a:t>
              </a:r>
            </a:p>
          </p:txBody>
        </p:sp>
        <p:sp>
          <p:nvSpPr>
            <p:cNvPr id="750603" name="Rectangle 11"/>
            <p:cNvSpPr>
              <a:spLocks noChangeArrowheads="1"/>
            </p:cNvSpPr>
            <p:nvPr/>
          </p:nvSpPr>
          <p:spPr bwMode="auto">
            <a:xfrm>
              <a:off x="6496435" y="5562600"/>
              <a:ext cx="1319213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750604" name="Line 12"/>
            <p:cNvSpPr>
              <a:spLocks noChangeShapeType="1"/>
            </p:cNvSpPr>
            <p:nvPr/>
          </p:nvSpPr>
          <p:spPr bwMode="auto">
            <a:xfrm flipV="1">
              <a:off x="5851826" y="6011562"/>
              <a:ext cx="0" cy="38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0605" name="Text Box 13"/>
            <p:cNvSpPr txBox="1">
              <a:spLocks noChangeArrowheads="1"/>
            </p:cNvSpPr>
            <p:nvPr/>
          </p:nvSpPr>
          <p:spPr bwMode="auto">
            <a:xfrm>
              <a:off x="4258962" y="6358624"/>
              <a:ext cx="31759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Current file position = k</a:t>
              </a:r>
            </a:p>
          </p:txBody>
        </p:sp>
      </p:grp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Types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file has a </a:t>
            </a:r>
            <a:r>
              <a:rPr lang="en-US" i="1" dirty="0"/>
              <a:t>type</a:t>
            </a:r>
            <a:r>
              <a:rPr lang="en-US" dirty="0"/>
              <a:t> indicating its role in the system</a:t>
            </a:r>
          </a:p>
          <a:p>
            <a:pPr lvl="1"/>
            <a:r>
              <a:rPr lang="en-US" i="1" dirty="0"/>
              <a:t>Regular file: </a:t>
            </a:r>
            <a:r>
              <a:rPr lang="en-US" dirty="0"/>
              <a:t>Contains arbitrary data</a:t>
            </a:r>
          </a:p>
          <a:p>
            <a:pPr lvl="1"/>
            <a:r>
              <a:rPr lang="en-US" i="1" dirty="0"/>
              <a:t>Directory:  </a:t>
            </a:r>
            <a:r>
              <a:rPr lang="en-US" dirty="0"/>
              <a:t>Index for a related group of files</a:t>
            </a:r>
          </a:p>
          <a:p>
            <a:pPr lvl="1"/>
            <a:r>
              <a:rPr lang="en-US" i="1" dirty="0"/>
              <a:t>Socket:</a:t>
            </a:r>
            <a:r>
              <a:rPr lang="en-US" dirty="0"/>
              <a:t> For communicating with a process on another machine</a:t>
            </a:r>
          </a:p>
          <a:p>
            <a:endParaRPr lang="en-US" dirty="0"/>
          </a:p>
          <a:p>
            <a:r>
              <a:rPr lang="en-US" dirty="0"/>
              <a:t>Other file types beyond our scope</a:t>
            </a:r>
          </a:p>
          <a:p>
            <a:pPr lvl="1"/>
            <a:r>
              <a:rPr lang="en-US" i="1" dirty="0"/>
              <a:t>Named pipes (FIFOs)</a:t>
            </a:r>
          </a:p>
          <a:p>
            <a:pPr lvl="1"/>
            <a:r>
              <a:rPr lang="en-US" i="1" dirty="0"/>
              <a:t>Symbolic links</a:t>
            </a:r>
          </a:p>
          <a:p>
            <a:pPr lvl="1"/>
            <a:r>
              <a:rPr lang="en-US" i="1" dirty="0"/>
              <a:t>Character and block devices</a:t>
            </a:r>
          </a:p>
        </p:txBody>
      </p:sp>
    </p:spTree>
    <p:extLst>
      <p:ext uri="{BB962C8B-B14F-4D97-AF65-F5344CB8AC3E}">
        <p14:creationId xmlns:p14="http://schemas.microsoft.com/office/powerpoint/2010/main" val="52022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regular file contains arbitrary data</a:t>
            </a:r>
          </a:p>
          <a:p>
            <a:r>
              <a:rPr lang="en-US" dirty="0"/>
              <a:t>Applications often distinguish between </a:t>
            </a:r>
            <a:r>
              <a:rPr lang="en-US" i="1" dirty="0"/>
              <a:t>text files </a:t>
            </a:r>
            <a:r>
              <a:rPr lang="en-US" dirty="0"/>
              <a:t>and </a:t>
            </a:r>
            <a:r>
              <a:rPr lang="en-US" i="1" dirty="0"/>
              <a:t>binary files</a:t>
            </a:r>
          </a:p>
          <a:p>
            <a:pPr lvl="1"/>
            <a:r>
              <a:rPr lang="en-US" dirty="0"/>
              <a:t>Text files are regular files with only ASCII or Unicode characters</a:t>
            </a:r>
          </a:p>
          <a:p>
            <a:pPr lvl="1"/>
            <a:r>
              <a:rPr lang="en-US" dirty="0"/>
              <a:t>Binary files are everything else</a:t>
            </a:r>
          </a:p>
          <a:p>
            <a:pPr lvl="2"/>
            <a:r>
              <a:rPr lang="en-US" dirty="0"/>
              <a:t>e.g., object files, JPEG images</a:t>
            </a:r>
          </a:p>
          <a:p>
            <a:pPr lvl="1"/>
            <a:r>
              <a:rPr lang="en-US" dirty="0"/>
              <a:t>Kernel </a:t>
            </a:r>
            <a:r>
              <a:rPr lang="en-US" dirty="0" err="1"/>
              <a:t>doesn</a:t>
            </a:r>
            <a:r>
              <a:rPr lang="fr-FR" dirty="0"/>
              <a:t>’</a:t>
            </a:r>
            <a:r>
              <a:rPr lang="en-US" dirty="0"/>
              <a:t>t know the difference!</a:t>
            </a:r>
          </a:p>
          <a:p>
            <a:r>
              <a:rPr lang="en-US" dirty="0"/>
              <a:t>Text file is sequence of </a:t>
            </a:r>
            <a:r>
              <a:rPr lang="en-US" i="1" dirty="0"/>
              <a:t>text lines</a:t>
            </a:r>
          </a:p>
          <a:p>
            <a:pPr lvl="1"/>
            <a:r>
              <a:rPr lang="en-US" dirty="0"/>
              <a:t>Text line is sequence of chars terminated by </a:t>
            </a:r>
            <a:r>
              <a:rPr lang="en-US" i="1" dirty="0"/>
              <a:t>newline char </a:t>
            </a:r>
            <a:r>
              <a:rPr lang="en-US" dirty="0"/>
              <a:t>(</a:t>
            </a:r>
            <a:r>
              <a:rPr lang="en-US" b="1" dirty="0"/>
              <a:t>‘</a:t>
            </a:r>
            <a:r>
              <a:rPr lang="en-US" b="1" dirty="0">
                <a:latin typeface="Courier New"/>
                <a:cs typeface="Courier New"/>
              </a:rPr>
              <a:t>\n</a:t>
            </a:r>
            <a:r>
              <a:rPr lang="en-US" b="1" dirty="0"/>
              <a:t>’)</a:t>
            </a:r>
            <a:r>
              <a:rPr lang="en-US" dirty="0"/>
              <a:t>	</a:t>
            </a:r>
          </a:p>
          <a:p>
            <a:pPr lvl="2"/>
            <a:r>
              <a:rPr lang="en-US" dirty="0"/>
              <a:t>Newline is </a:t>
            </a:r>
            <a:r>
              <a:rPr lang="en-US" b="1" dirty="0">
                <a:latin typeface="Courier New"/>
                <a:cs typeface="Courier New"/>
              </a:rPr>
              <a:t>0xa</a:t>
            </a:r>
            <a:r>
              <a:rPr lang="en-US" dirty="0"/>
              <a:t>, same as ASCII line feed character (LF)</a:t>
            </a:r>
          </a:p>
          <a:p>
            <a:r>
              <a:rPr lang="en-US" dirty="0"/>
              <a:t>End of line (EOL) indicators in other systems</a:t>
            </a:r>
          </a:p>
          <a:p>
            <a:pPr lvl="1"/>
            <a:r>
              <a:rPr lang="en-US" dirty="0"/>
              <a:t>Linux and Mac OS: </a:t>
            </a:r>
            <a:r>
              <a:rPr lang="en-US" b="1" dirty="0"/>
              <a:t>‘</a:t>
            </a:r>
            <a:r>
              <a:rPr lang="en-US" b="1" dirty="0">
                <a:latin typeface="Courier New"/>
                <a:cs typeface="Courier New"/>
              </a:rPr>
              <a:t>\n</a:t>
            </a:r>
            <a:r>
              <a:rPr lang="en-US" b="1" dirty="0"/>
              <a:t>’</a:t>
            </a:r>
            <a:r>
              <a:rPr lang="en-US" dirty="0"/>
              <a:t> (</a:t>
            </a:r>
            <a:r>
              <a:rPr lang="en-US" b="1" dirty="0">
                <a:latin typeface="Courier New"/>
                <a:cs typeface="Courier New"/>
              </a:rPr>
              <a:t>0xa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line feed (LF)</a:t>
            </a:r>
          </a:p>
          <a:p>
            <a:pPr lvl="1"/>
            <a:r>
              <a:rPr lang="en-US" dirty="0"/>
              <a:t>Windows and Internet protocols: </a:t>
            </a:r>
            <a:r>
              <a:rPr lang="en-US" b="1" dirty="0"/>
              <a:t>‘</a:t>
            </a:r>
            <a:r>
              <a:rPr lang="en-US" b="1" dirty="0">
                <a:latin typeface="Courier New"/>
                <a:cs typeface="Courier New"/>
              </a:rPr>
              <a:t>\r\n</a:t>
            </a:r>
            <a:r>
              <a:rPr lang="en-US" b="1" dirty="0"/>
              <a:t>’ </a:t>
            </a:r>
            <a:r>
              <a:rPr lang="en-US" dirty="0"/>
              <a:t>(</a:t>
            </a:r>
            <a:r>
              <a:rPr lang="en-US" b="1" dirty="0">
                <a:latin typeface="Courier New"/>
                <a:cs typeface="Courier New"/>
              </a:rPr>
              <a:t>0xd 0xa</a:t>
            </a:r>
            <a:r>
              <a:rPr lang="en-US" dirty="0"/>
              <a:t>) </a:t>
            </a:r>
          </a:p>
          <a:p>
            <a:pPr lvl="2"/>
            <a:r>
              <a:rPr lang="en-US" dirty="0"/>
              <a:t>Carriage return (CR) followed by line feed (LF)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707457"/>
            <a:ext cx="25908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2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Directories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Directory consists of an array of </a:t>
            </a:r>
            <a:r>
              <a:rPr lang="en-US" i="1" dirty="0"/>
              <a:t>links</a:t>
            </a:r>
          </a:p>
          <a:p>
            <a:pPr lvl="1"/>
            <a:r>
              <a:rPr lang="en-US" dirty="0"/>
              <a:t>Each link maps a </a:t>
            </a:r>
            <a:r>
              <a:rPr lang="en-US" i="1" dirty="0"/>
              <a:t>filenam</a:t>
            </a:r>
            <a:r>
              <a:rPr lang="en-US" dirty="0"/>
              <a:t>e to a file</a:t>
            </a:r>
          </a:p>
          <a:p>
            <a:r>
              <a:rPr lang="en-US" dirty="0"/>
              <a:t>Each directory contains at least two entries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.</a:t>
            </a:r>
            <a:r>
              <a:rPr lang="en-US" dirty="0"/>
              <a:t> (dot) is  a link to itself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..</a:t>
            </a:r>
            <a:r>
              <a:rPr lang="en-US" dirty="0"/>
              <a:t> (dot dot) is a link to </a:t>
            </a:r>
            <a:r>
              <a:rPr lang="en-US" i="1" dirty="0"/>
              <a:t>the parent directory </a:t>
            </a:r>
            <a:r>
              <a:rPr lang="en-US" dirty="0"/>
              <a:t>in the </a:t>
            </a:r>
            <a:r>
              <a:rPr lang="en-US" i="1" dirty="0"/>
              <a:t>directory hierarchy</a:t>
            </a:r>
            <a:r>
              <a:rPr lang="en-US" dirty="0"/>
              <a:t> (next slide)</a:t>
            </a:r>
          </a:p>
          <a:p>
            <a:r>
              <a:rPr lang="en-US" dirty="0"/>
              <a:t>Commands for manipulating directories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mkdir</a:t>
            </a:r>
            <a:r>
              <a:rPr lang="en-US" dirty="0"/>
              <a:t>: create empty directory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ls</a:t>
            </a:r>
            <a:r>
              <a:rPr lang="en-US" dirty="0"/>
              <a:t>: view directory contents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rmdir</a:t>
            </a:r>
            <a:r>
              <a:rPr lang="en-US" dirty="0"/>
              <a:t>: delete empty directory</a:t>
            </a:r>
          </a:p>
        </p:txBody>
      </p:sp>
    </p:spTree>
    <p:extLst>
      <p:ext uri="{BB962C8B-B14F-4D97-AF65-F5344CB8AC3E}">
        <p14:creationId xmlns:p14="http://schemas.microsoft.com/office/powerpoint/2010/main" val="346448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Pathnames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18525" cy="1914525"/>
          </a:xfrm>
        </p:spPr>
        <p:txBody>
          <a:bodyPr/>
          <a:lstStyle/>
          <a:p>
            <a:r>
              <a:rPr lang="en-US" dirty="0"/>
              <a:t>Locations of files in the hierarchy denoted by </a:t>
            </a:r>
            <a:r>
              <a:rPr lang="en-US" i="1" dirty="0"/>
              <a:t>pathnames</a:t>
            </a:r>
          </a:p>
          <a:p>
            <a:pPr lvl="1"/>
            <a:r>
              <a:rPr lang="en-US" i="1" dirty="0"/>
              <a:t>Absolute pathname </a:t>
            </a:r>
            <a:r>
              <a:rPr lang="en-US" dirty="0"/>
              <a:t>starts with ‘/’ and denotes path from root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/home/</a:t>
            </a:r>
            <a:r>
              <a:rPr lang="en-US" b="1" dirty="0" err="1">
                <a:latin typeface="Courier New"/>
                <a:cs typeface="Courier New"/>
              </a:rPr>
              <a:t>droh</a:t>
            </a:r>
            <a:r>
              <a:rPr lang="en-US" b="1" dirty="0">
                <a:latin typeface="Courier New"/>
                <a:cs typeface="Courier New"/>
              </a:rPr>
              <a:t>/</a:t>
            </a:r>
            <a:r>
              <a:rPr lang="en-US" b="1" dirty="0" err="1">
                <a:latin typeface="Courier New"/>
                <a:cs typeface="Courier New"/>
              </a:rPr>
              <a:t>hello.c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i="1" dirty="0">
                <a:latin typeface="+mn-lt"/>
                <a:cs typeface="Courier New"/>
              </a:rPr>
              <a:t>Relative pathname </a:t>
            </a:r>
            <a:r>
              <a:rPr lang="en-US" dirty="0">
                <a:latin typeface="+mn-lt"/>
                <a:cs typeface="Courier New"/>
              </a:rPr>
              <a:t>denotes path from current working directory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../home/</a:t>
            </a:r>
            <a:r>
              <a:rPr lang="en-US" b="1" dirty="0" err="1">
                <a:latin typeface="Courier New"/>
                <a:cs typeface="Courier New"/>
              </a:rPr>
              <a:t>droh</a:t>
            </a:r>
            <a:r>
              <a:rPr lang="en-US" b="1" dirty="0">
                <a:latin typeface="Courier New"/>
                <a:cs typeface="Courier New"/>
              </a:rPr>
              <a:t>/</a:t>
            </a:r>
            <a:r>
              <a:rPr lang="en-US" b="1" dirty="0" err="1">
                <a:latin typeface="Courier New"/>
                <a:cs typeface="Courier New"/>
              </a:rPr>
              <a:t>hello.c</a:t>
            </a:r>
            <a:endParaRPr lang="en-US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3962400" y="35052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74353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143000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dev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76835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etc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457480" y="42291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home/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95211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usr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74353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bash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143000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tty1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957514" y="48768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group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734150" y="4876800"/>
            <a:ext cx="92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passwd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029550" y="48768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ourier New"/>
                <a:cs typeface="Courier New"/>
              </a:rPr>
              <a:t>droh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897019" y="48768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3333CC"/>
                </a:solidFill>
                <a:latin typeface="Courier New"/>
                <a:cs typeface="Courier New"/>
              </a:rPr>
              <a:t>bryant</a:t>
            </a:r>
            <a:r>
              <a:rPr lang="en-US" sz="1600" dirty="0">
                <a:solidFill>
                  <a:srgbClr val="3333CC"/>
                </a:solidFill>
                <a:latin typeface="Courier New"/>
                <a:cs typeface="Courier New"/>
              </a:rPr>
              <a:t>/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096000" y="4876800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include/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781011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638800" y="57150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stdio.h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842576" y="5715000"/>
            <a:ext cx="55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vim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875661" y="57150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sys/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629400" y="6595646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unistd.h</a:t>
            </a:r>
            <a:endParaRPr lang="en-US" sz="1600" dirty="0">
              <a:latin typeface="Courier New"/>
              <a:cs typeface="Courier New"/>
            </a:endParaRPr>
          </a:p>
        </p:txBody>
      </p:sp>
      <p:cxnSp>
        <p:nvCxnSpPr>
          <p:cNvPr id="133" name="Straight Connector 132"/>
          <p:cNvCxnSpPr>
            <a:stCxn id="115" idx="2"/>
            <a:endCxn id="116" idx="0"/>
          </p:cNvCxnSpPr>
          <p:nvPr/>
        </p:nvCxnSpPr>
        <p:spPr bwMode="auto">
          <a:xfrm flipH="1">
            <a:off x="512948" y="3843754"/>
            <a:ext cx="360335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stCxn id="115" idx="2"/>
            <a:endCxn id="117" idx="0"/>
          </p:cNvCxnSpPr>
          <p:nvPr/>
        </p:nvCxnSpPr>
        <p:spPr bwMode="auto">
          <a:xfrm flipH="1">
            <a:off x="1481595" y="3843754"/>
            <a:ext cx="2634704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>
            <a:stCxn id="115" idx="2"/>
            <a:endCxn id="118" idx="0"/>
          </p:cNvCxnSpPr>
          <p:nvPr/>
        </p:nvCxnSpPr>
        <p:spPr bwMode="auto">
          <a:xfrm flipH="1">
            <a:off x="2715430" y="3843754"/>
            <a:ext cx="1400869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stCxn id="115" idx="2"/>
            <a:endCxn id="119" idx="0"/>
          </p:cNvCxnSpPr>
          <p:nvPr/>
        </p:nvCxnSpPr>
        <p:spPr bwMode="auto">
          <a:xfrm>
            <a:off x="4116299" y="3843754"/>
            <a:ext cx="74134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>
            <a:stCxn id="115" idx="2"/>
            <a:endCxn id="120" idx="0"/>
          </p:cNvCxnSpPr>
          <p:nvPr/>
        </p:nvCxnSpPr>
        <p:spPr bwMode="auto">
          <a:xfrm>
            <a:off x="4116299" y="3843754"/>
            <a:ext cx="3317507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>
            <a:stCxn id="119" idx="2"/>
            <a:endCxn id="125" idx="0"/>
          </p:cNvCxnSpPr>
          <p:nvPr/>
        </p:nvCxnSpPr>
        <p:spPr bwMode="auto">
          <a:xfrm flipH="1">
            <a:off x="4429710" y="4567654"/>
            <a:ext cx="42793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>
            <a:stCxn id="119" idx="2"/>
            <a:endCxn id="126" idx="0"/>
          </p:cNvCxnSpPr>
          <p:nvPr/>
        </p:nvCxnSpPr>
        <p:spPr bwMode="auto">
          <a:xfrm>
            <a:off x="4857640" y="4567654"/>
            <a:ext cx="56267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125" idx="2"/>
          </p:cNvCxnSpPr>
          <p:nvPr/>
        </p:nvCxnSpPr>
        <p:spPr bwMode="auto">
          <a:xfrm>
            <a:off x="4429710" y="5215354"/>
            <a:ext cx="0" cy="5377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>
            <a:stCxn id="116" idx="2"/>
            <a:endCxn id="121" idx="0"/>
          </p:cNvCxnSpPr>
          <p:nvPr/>
        </p:nvCxnSpPr>
        <p:spPr bwMode="auto">
          <a:xfrm>
            <a:off x="512948" y="45676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>
            <a:stCxn id="117" idx="2"/>
            <a:endCxn id="122" idx="0"/>
          </p:cNvCxnSpPr>
          <p:nvPr/>
        </p:nvCxnSpPr>
        <p:spPr bwMode="auto">
          <a:xfrm>
            <a:off x="1481595" y="45676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118" idx="2"/>
            <a:endCxn id="123" idx="0"/>
          </p:cNvCxnSpPr>
          <p:nvPr/>
        </p:nvCxnSpPr>
        <p:spPr bwMode="auto">
          <a:xfrm flipH="1">
            <a:off x="2357674" y="4567654"/>
            <a:ext cx="357756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>
            <a:stCxn id="118" idx="2"/>
            <a:endCxn id="124" idx="0"/>
          </p:cNvCxnSpPr>
          <p:nvPr/>
        </p:nvCxnSpPr>
        <p:spPr bwMode="auto">
          <a:xfrm>
            <a:off x="2715430" y="4567654"/>
            <a:ext cx="480445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>
            <a:stCxn id="120" idx="2"/>
            <a:endCxn id="127" idx="0"/>
          </p:cNvCxnSpPr>
          <p:nvPr/>
        </p:nvCxnSpPr>
        <p:spPr bwMode="auto">
          <a:xfrm flipH="1">
            <a:off x="6680856" y="4567654"/>
            <a:ext cx="75295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120" idx="2"/>
            <a:endCxn id="128" idx="0"/>
          </p:cNvCxnSpPr>
          <p:nvPr/>
        </p:nvCxnSpPr>
        <p:spPr bwMode="auto">
          <a:xfrm>
            <a:off x="7433806" y="4567654"/>
            <a:ext cx="68580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>
            <a:stCxn id="127" idx="2"/>
            <a:endCxn id="129" idx="0"/>
          </p:cNvCxnSpPr>
          <p:nvPr/>
        </p:nvCxnSpPr>
        <p:spPr bwMode="auto">
          <a:xfrm flipH="1">
            <a:off x="6162091" y="5215354"/>
            <a:ext cx="518765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>
            <a:stCxn id="127" idx="2"/>
            <a:endCxn id="131" idx="0"/>
          </p:cNvCxnSpPr>
          <p:nvPr/>
        </p:nvCxnSpPr>
        <p:spPr bwMode="auto">
          <a:xfrm>
            <a:off x="6680856" y="5215354"/>
            <a:ext cx="533400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>
            <a:stCxn id="128" idx="2"/>
            <a:endCxn id="130" idx="0"/>
          </p:cNvCxnSpPr>
          <p:nvPr/>
        </p:nvCxnSpPr>
        <p:spPr bwMode="auto">
          <a:xfrm flipH="1">
            <a:off x="8119605" y="5215354"/>
            <a:ext cx="1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Connector 149"/>
          <p:cNvCxnSpPr>
            <a:stCxn id="131" idx="2"/>
            <a:endCxn id="132" idx="0"/>
          </p:cNvCxnSpPr>
          <p:nvPr/>
        </p:nvCxnSpPr>
        <p:spPr bwMode="auto">
          <a:xfrm>
            <a:off x="7214256" y="6053554"/>
            <a:ext cx="0" cy="54209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TextBox 150"/>
          <p:cNvSpPr txBox="1"/>
          <p:nvPr/>
        </p:nvSpPr>
        <p:spPr>
          <a:xfrm>
            <a:off x="3906419" y="57150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hello.c</a:t>
            </a:r>
            <a:endParaRPr lang="en-US" sz="1600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7506" y="3474422"/>
            <a:ext cx="244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+mn-lt"/>
                <a:cs typeface="Courier New"/>
              </a:rPr>
              <a:t>cwd</a:t>
            </a:r>
            <a:r>
              <a:rPr lang="en-US" sz="1800" dirty="0">
                <a:latin typeface="+mn-lt"/>
                <a:cs typeface="Courier New"/>
              </a:rPr>
              <a:t>: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Courier New"/>
                <a:cs typeface="Courier New"/>
              </a:rPr>
              <a:t>/home/</a:t>
            </a:r>
            <a:r>
              <a:rPr lang="en-US" sz="1800" dirty="0" err="1">
                <a:solidFill>
                  <a:schemeClr val="accent2"/>
                </a:solidFill>
                <a:latin typeface="Courier New"/>
                <a:cs typeface="Courier New"/>
              </a:rPr>
              <a:t>bryant</a:t>
            </a:r>
            <a:endParaRPr lang="en-US" sz="1800" dirty="0">
              <a:solidFill>
                <a:schemeClr val="accent2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729929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58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</a:t>
            </a:r>
          </a:p>
        </p:txBody>
      </p:sp>
      <p:sp>
        <p:nvSpPr>
          <p:cNvPr id="521259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366713" y="1220788"/>
            <a:ext cx="8396287" cy="274161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signal</a:t>
            </a:r>
            <a:r>
              <a:rPr lang="en-US" dirty="0"/>
              <a:t> is a small message that notifies a process that an event of some type has occurred in the system</a:t>
            </a:r>
          </a:p>
          <a:p>
            <a:pPr lvl="1"/>
            <a:r>
              <a:rPr lang="en-US" dirty="0"/>
              <a:t>Akin to exceptions and interrupts</a:t>
            </a:r>
          </a:p>
          <a:p>
            <a:pPr lvl="1"/>
            <a:r>
              <a:rPr lang="en-US" dirty="0"/>
              <a:t>Sent from the kernel (sometimes at the request of another process) to a process</a:t>
            </a:r>
          </a:p>
          <a:p>
            <a:pPr lvl="1"/>
            <a:r>
              <a:rPr lang="en-US" dirty="0"/>
              <a:t>Signal type is identified by small integer ID’s (1-30)</a:t>
            </a:r>
          </a:p>
          <a:p>
            <a:pPr lvl="1"/>
            <a:r>
              <a:rPr lang="en-US" dirty="0"/>
              <a:t>Only information in a signal is its ID and the fact that it arrived</a:t>
            </a:r>
          </a:p>
        </p:txBody>
      </p:sp>
      <p:graphicFrame>
        <p:nvGraphicFramePr>
          <p:cNvPr id="52125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473370"/>
              </p:ext>
            </p:extLst>
          </p:nvPr>
        </p:nvGraphicFramePr>
        <p:xfrm>
          <a:off x="609601" y="4038600"/>
          <a:ext cx="8001000" cy="2112264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679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0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ID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Name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Default Action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</a:rPr>
                        <a:t>Corresponding Event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SIGINT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User typed ctrl-c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SIGKILL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Kill program (cannot override or ignore)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SIGSEGV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Terminate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Segmentation violation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SIGALRM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Terminate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Timer signal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r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SIGCHLD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Ignore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9535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Child stopped or terminated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6286" y="493712"/>
            <a:ext cx="6496050" cy="573088"/>
          </a:xfrm>
        </p:spPr>
        <p:txBody>
          <a:bodyPr/>
          <a:lstStyle/>
          <a:p>
            <a:r>
              <a:rPr lang="en-US"/>
              <a:t>Opening Files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96988"/>
            <a:ext cx="8624887" cy="52562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Opening a file informs the kernel that you are getting ready to access that file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Returns a small identifying integer </a:t>
            </a:r>
            <a:r>
              <a:rPr lang="en-US" i="1" dirty="0">
                <a:solidFill>
                  <a:srgbClr val="C00000"/>
                </a:solidFill>
              </a:rPr>
              <a:t>file descriptor</a:t>
            </a: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b="1" dirty="0">
                <a:latin typeface="Courier New" pitchFamily="49" charset="0"/>
              </a:rPr>
              <a:t> == -1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Each process created by a Linux shell begins life with three open files associated with a terminal: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0: standard input (</a:t>
            </a:r>
            <a:r>
              <a:rPr lang="en-US" dirty="0" err="1"/>
              <a:t>stdin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1: standard output (</a:t>
            </a:r>
            <a:r>
              <a:rPr lang="en-US" dirty="0" err="1"/>
              <a:t>stdout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2: standard error (</a:t>
            </a:r>
            <a:r>
              <a:rPr lang="en-US" dirty="0" err="1"/>
              <a:t>stderr</a:t>
            </a:r>
            <a:r>
              <a:rPr lang="en-US" dirty="0"/>
              <a:t>)</a:t>
            </a:r>
          </a:p>
        </p:txBody>
      </p:sp>
      <p:sp>
        <p:nvSpPr>
          <p:cNvPr id="633860" name="Text Box 4"/>
          <p:cNvSpPr txBox="1">
            <a:spLocks noChangeArrowheads="1"/>
          </p:cNvSpPr>
          <p:nvPr/>
        </p:nvSpPr>
        <p:spPr bwMode="auto">
          <a:xfrm>
            <a:off x="821724" y="2057400"/>
            <a:ext cx="6324600" cy="15843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;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if ((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 = open("/etc/hosts", O_RDONLY)) &lt; 0)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perror</a:t>
            </a:r>
            <a:r>
              <a:rPr lang="en-US" sz="1600" dirty="0">
                <a:latin typeface="Courier New" pitchFamily="49" charset="0"/>
              </a:rPr>
              <a:t>("open");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exit(1);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 dirty="0"/>
              <a:t>Closing Files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Closing a file informs the kernel that you are finished accessing that file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Closing an already closed file is a recipe for disaster in threaded programs (more on this later)</a:t>
            </a:r>
          </a:p>
          <a:p>
            <a:r>
              <a:rPr lang="en-US" dirty="0"/>
              <a:t>Moral: Always check return codes, even for seemingly benign functions such as </a:t>
            </a:r>
            <a:r>
              <a:rPr lang="en-US" dirty="0">
                <a:latin typeface="Courier New" pitchFamily="49" charset="0"/>
              </a:rPr>
              <a:t>close()</a:t>
            </a:r>
          </a:p>
        </p:txBody>
      </p:sp>
      <p:sp>
        <p:nvSpPr>
          <p:cNvPr id="752644" name="Text Box 4"/>
          <p:cNvSpPr txBox="1">
            <a:spLocks noChangeArrowheads="1"/>
          </p:cNvSpPr>
          <p:nvPr/>
        </p:nvSpPr>
        <p:spPr bwMode="auto">
          <a:xfrm>
            <a:off x="838200" y="2286000"/>
            <a:ext cx="6324600" cy="1828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 fd;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r>
              <a:rPr lang="en-US" sz="1600" dirty="0" err="1">
                <a:latin typeface="Courier New" pitchFamily="49" charset="0"/>
              </a:rPr>
              <a:t>int retval;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return value */</a:t>
            </a:r>
          </a:p>
          <a:p>
            <a:endParaRPr lang="en-US" sz="1600" dirty="0" err="1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if ((retval = close(fd)) &lt; 0) {</a:t>
            </a:r>
          </a:p>
          <a:p>
            <a:r>
              <a:rPr lang="en-US" sz="1600" dirty="0" err="1">
                <a:latin typeface="Courier New" pitchFamily="49" charset="0"/>
              </a:rPr>
              <a:t>   perror("close");</a:t>
            </a:r>
          </a:p>
          <a:p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496050" cy="573087"/>
          </a:xfrm>
        </p:spPr>
        <p:txBody>
          <a:bodyPr/>
          <a:lstStyle/>
          <a:p>
            <a:r>
              <a:rPr lang="en-US"/>
              <a:t>Reading Files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219200"/>
            <a:ext cx="8307387" cy="52578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Reading a file copies bytes from the current file position to memory, and then updates file position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Returns number of bytes read from file </a:t>
            </a:r>
            <a:r>
              <a:rPr lang="en-US" dirty="0" err="1">
                <a:latin typeface="Courier New" pitchFamily="49" charset="0"/>
              </a:rPr>
              <a:t>fd</a:t>
            </a:r>
            <a:r>
              <a:rPr lang="en-US" dirty="0"/>
              <a:t> into </a:t>
            </a:r>
            <a:r>
              <a:rPr lang="en-US" dirty="0" err="1">
                <a:latin typeface="Courier New" pitchFamily="49" charset="0"/>
              </a:rPr>
              <a:t>buf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Return type </a:t>
            </a:r>
            <a:r>
              <a:rPr lang="en-US" b="1" dirty="0" err="1">
                <a:latin typeface="Courier New" pitchFamily="49" charset="0"/>
              </a:rPr>
              <a:t>ssize_t</a:t>
            </a:r>
            <a:r>
              <a:rPr lang="en-US" dirty="0"/>
              <a:t> is signed integer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Short counts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</a:t>
            </a:r>
            <a:r>
              <a:rPr lang="en-US" b="1" dirty="0" err="1">
                <a:latin typeface="Courier New" pitchFamily="49" charset="0"/>
              </a:rPr>
              <a:t>sizeof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buf</a:t>
            </a:r>
            <a:r>
              <a:rPr lang="en-US" b="1" dirty="0">
                <a:latin typeface="Courier New" pitchFamily="49" charset="0"/>
              </a:rPr>
              <a:t>)</a:t>
            </a:r>
            <a:r>
              <a:rPr lang="en-US" b="1" dirty="0"/>
              <a:t> </a:t>
            </a:r>
            <a:r>
              <a:rPr lang="en-US" dirty="0"/>
              <a:t>) are possible and are not errors!</a:t>
            </a:r>
          </a:p>
        </p:txBody>
      </p:sp>
      <p:sp>
        <p:nvSpPr>
          <p:cNvPr id="634884" name="Text Box 4"/>
          <p:cNvSpPr txBox="1">
            <a:spLocks noChangeArrowheads="1"/>
          </p:cNvSpPr>
          <p:nvPr/>
        </p:nvSpPr>
        <p:spPr bwMode="auto">
          <a:xfrm>
            <a:off x="834424" y="2085975"/>
            <a:ext cx="6076950" cy="25622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char buf[512];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 fd; 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 nbytes;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number of bytes read */</a:t>
            </a:r>
          </a:p>
          <a:p>
            <a:pPr>
              <a:lnSpc>
                <a:spcPct val="100000"/>
              </a:lnSpc>
            </a:pPr>
            <a:endParaRPr lang="en-US" sz="1600" dirty="0" err="1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Open file fd ... 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Then read up to 512 bytes from file fd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if ((nbytes = read(fd, buf, sizeof(buf))) &lt; 0) {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perror("read");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634163" cy="573088"/>
          </a:xfrm>
        </p:spPr>
        <p:txBody>
          <a:bodyPr/>
          <a:lstStyle/>
          <a:p>
            <a:r>
              <a:rPr lang="en-US"/>
              <a:t>Writing Files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48687" cy="5562600"/>
          </a:xfrm>
        </p:spPr>
        <p:txBody>
          <a:bodyPr/>
          <a:lstStyle/>
          <a:p>
            <a:r>
              <a:rPr lang="en-US" dirty="0"/>
              <a:t>Writing a file copies bytes from memory to the current file position, and then updates current file position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Returns number of bytes written from </a:t>
            </a:r>
            <a:r>
              <a:rPr lang="en-US" dirty="0" err="1">
                <a:latin typeface="Courier New" pitchFamily="49" charset="0"/>
              </a:rPr>
              <a:t>buf</a:t>
            </a:r>
            <a:r>
              <a:rPr lang="en-US" dirty="0"/>
              <a:t> to file </a:t>
            </a:r>
            <a:r>
              <a:rPr lang="en-US" dirty="0" err="1">
                <a:latin typeface="Courier New" pitchFamily="49" charset="0"/>
              </a:rPr>
              <a:t>fd</a:t>
            </a:r>
            <a:endParaRPr lang="en-US" dirty="0"/>
          </a:p>
          <a:p>
            <a:pPr lvl="1"/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/>
            <a:r>
              <a:rPr lang="en-US" dirty="0"/>
              <a:t>As with reads, short counts are possible and are not errors!</a:t>
            </a:r>
          </a:p>
        </p:txBody>
      </p:sp>
      <p:sp>
        <p:nvSpPr>
          <p:cNvPr id="635908" name="Text Box 4"/>
          <p:cNvSpPr txBox="1">
            <a:spLocks noChangeArrowheads="1"/>
          </p:cNvSpPr>
          <p:nvPr/>
        </p:nvSpPr>
        <p:spPr bwMode="auto">
          <a:xfrm>
            <a:off x="831549" y="2133600"/>
            <a:ext cx="6565900" cy="25622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char buf[512];</a:t>
            </a:r>
          </a:p>
          <a:p>
            <a:r>
              <a:rPr lang="en-US" sz="1600" dirty="0" err="1">
                <a:latin typeface="Courier New" pitchFamily="49" charset="0"/>
              </a:rPr>
              <a:t>int fd; 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r>
              <a:rPr lang="en-US" sz="1600" dirty="0" err="1">
                <a:latin typeface="Courier New" pitchFamily="49" charset="0"/>
              </a:rPr>
              <a:t>int nbytes;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number of bytes read */</a:t>
            </a:r>
          </a:p>
          <a:p>
            <a:endParaRPr lang="en-US" sz="1600" dirty="0" err="1">
              <a:latin typeface="Courier New" pitchFamily="49" charset="0"/>
            </a:endParaRPr>
          </a:p>
          <a:p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Open the file fd ... */</a:t>
            </a:r>
          </a:p>
          <a:p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Then write up to 512 bytes from buf to file fd */</a:t>
            </a:r>
          </a:p>
          <a:p>
            <a:r>
              <a:rPr lang="en-US" sz="1600" dirty="0" err="1">
                <a:latin typeface="Courier New" pitchFamily="49" charset="0"/>
              </a:rPr>
              <a:t>if ((nbytes = write(fd, buf, sizeof(buf)) &lt; 0) {</a:t>
            </a:r>
          </a:p>
          <a:p>
            <a:r>
              <a:rPr lang="en-US" sz="1600" dirty="0" err="1">
                <a:latin typeface="Courier New" pitchFamily="49" charset="0"/>
              </a:rPr>
              <a:t>   perror("write");</a:t>
            </a:r>
          </a:p>
          <a:p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Unix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one byte at a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./showfile1_nobuf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C7041F5-8636-C84E-9C37-4368482DE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02781"/>
            <a:ext cx="6461125" cy="329320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STDIN_FILENO;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&amp;c, 1)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(STDOUT_FILENO, &amp;c, 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2D59F1-D78D-B848-85F7-DF6991532D78}"/>
              </a:ext>
            </a:extLst>
          </p:cNvPr>
          <p:cNvSpPr txBox="1"/>
          <p:nvPr/>
        </p:nvSpPr>
        <p:spPr>
          <a:xfrm>
            <a:off x="5257800" y="4825178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showfile1_nobuf.c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2093" cy="762000"/>
          </a:xfrm>
        </p:spPr>
        <p:txBody>
          <a:bodyPr/>
          <a:lstStyle/>
          <a:p>
            <a:r>
              <a:rPr lang="en-US" dirty="0"/>
              <a:t>On Short Counts</a:t>
            </a:r>
          </a:p>
        </p:txBody>
      </p:sp>
      <p:sp>
        <p:nvSpPr>
          <p:cNvPr id="636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8637" y="1295400"/>
            <a:ext cx="7896225" cy="4972050"/>
          </a:xfrm>
        </p:spPr>
        <p:txBody>
          <a:bodyPr/>
          <a:lstStyle/>
          <a:p>
            <a:r>
              <a:rPr lang="en-US" dirty="0"/>
              <a:t>Short counts can occur in these situations:</a:t>
            </a:r>
          </a:p>
          <a:p>
            <a:pPr lvl="1"/>
            <a:r>
              <a:rPr lang="en-US" dirty="0"/>
              <a:t>Encountering (end-of-file) EOF on reads</a:t>
            </a:r>
          </a:p>
          <a:p>
            <a:pPr lvl="1"/>
            <a:r>
              <a:rPr lang="en-US" dirty="0"/>
              <a:t>Reading text lines from a terminal</a:t>
            </a:r>
          </a:p>
          <a:p>
            <a:pPr lvl="1"/>
            <a:r>
              <a:rPr lang="en-US" dirty="0"/>
              <a:t>Reading and writing network sockets</a:t>
            </a:r>
          </a:p>
          <a:p>
            <a:endParaRPr lang="en-US" dirty="0"/>
          </a:p>
          <a:p>
            <a:r>
              <a:rPr lang="en-US" dirty="0"/>
              <a:t>Short counts never occur in these situations:</a:t>
            </a:r>
          </a:p>
          <a:p>
            <a:pPr lvl="1"/>
            <a:r>
              <a:rPr lang="en-US" dirty="0"/>
              <a:t>Reading from disk files (except for EOF)</a:t>
            </a:r>
          </a:p>
          <a:p>
            <a:pPr lvl="1"/>
            <a:r>
              <a:rPr lang="en-US" dirty="0"/>
              <a:t>Writing to disk files</a:t>
            </a:r>
          </a:p>
          <a:p>
            <a:endParaRPr lang="en-US" dirty="0"/>
          </a:p>
          <a:p>
            <a:r>
              <a:rPr lang="en-US" dirty="0"/>
              <a:t>Best practice is to always allow for short counts.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Home-grown buffered I/O code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BUFSIZE bytes at a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./showfile2_buf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6461125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64</a:t>
            </a:r>
            <a:endParaRPr lang="en-US" sz="1600" dirty="0">
              <a:solidFill>
                <a:srgbClr val="7D7CA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[BUFSIZE];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STDIN_FILENO;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Read(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BUFSIZE))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Write(STDOUT_FILENO,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334000" y="5168920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showfile2_buf.c</a:t>
            </a:r>
          </a:p>
        </p:txBody>
      </p:sp>
    </p:spTree>
    <p:extLst>
      <p:ext uri="{BB962C8B-B14F-4D97-AF65-F5344CB8AC3E}">
        <p14:creationId xmlns:p14="http://schemas.microsoft.com/office/powerpoint/2010/main" val="4142395592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/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12579008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Metadata</a:t>
            </a:r>
            <a:endParaRPr lang="en-US">
              <a:latin typeface="Courier New" pitchFamily="49" charset="0"/>
            </a:endParaRPr>
          </a:p>
        </p:txBody>
      </p:sp>
      <p:sp>
        <p:nvSpPr>
          <p:cNvPr id="6307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2161" y="1123950"/>
            <a:ext cx="7896225" cy="497205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Metadata</a:t>
            </a:r>
            <a:r>
              <a:rPr lang="en-US" dirty="0"/>
              <a:t> is data about data, in this case file data</a:t>
            </a:r>
          </a:p>
          <a:p>
            <a:r>
              <a:rPr lang="en-US" dirty="0"/>
              <a:t>Per-file metadata maintained by kernel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accessed by users with the </a:t>
            </a:r>
            <a:r>
              <a:rPr lang="en-US" b="1" dirty="0">
                <a:latin typeface="Courier New" pitchFamily="49" charset="0"/>
              </a:rPr>
              <a:t>stat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</a:rPr>
              <a:t>fstat</a:t>
            </a:r>
            <a:r>
              <a:rPr lang="en-US" dirty="0"/>
              <a:t> functions</a:t>
            </a:r>
          </a:p>
        </p:txBody>
      </p:sp>
      <p:sp>
        <p:nvSpPr>
          <p:cNvPr id="630787" name="Rectangle 3"/>
          <p:cNvSpPr>
            <a:spLocks noChangeArrowheads="1"/>
          </p:cNvSpPr>
          <p:nvPr/>
        </p:nvSpPr>
        <p:spPr bwMode="auto">
          <a:xfrm>
            <a:off x="473761" y="2590800"/>
            <a:ext cx="8264525" cy="40163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Metadata returned by the stat and fstat functions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struct stat 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dev_t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st_dev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Device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 ino_t         st_ino;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inode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mode_t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st_mode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Protection and file type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nlink_t</a:t>
            </a:r>
            <a:r>
              <a:rPr lang="en-US" sz="1600" dirty="0">
                <a:latin typeface="Courier New" pitchFamily="49" charset="0"/>
              </a:rPr>
              <a:t>       </a:t>
            </a:r>
            <a:r>
              <a:rPr lang="en-US" sz="1600" dirty="0" err="1">
                <a:latin typeface="Courier New" pitchFamily="49" charset="0"/>
              </a:rPr>
              <a:t>st_nlink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Number of hard links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uid_t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st_uid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User ID of owner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gid_t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st_gid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Group ID of owner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dev_t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st_rdev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Device type (if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inode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device)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off_t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st_size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Total size, in bytes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unsigned long </a:t>
            </a:r>
            <a:r>
              <a:rPr lang="en-US" sz="1600" dirty="0" err="1">
                <a:latin typeface="Courier New" pitchFamily="49" charset="0"/>
              </a:rPr>
              <a:t>st_blksize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Blocksize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for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filesystem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I/O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unsigned long </a:t>
            </a:r>
            <a:r>
              <a:rPr lang="en-US" sz="1600" dirty="0" err="1">
                <a:latin typeface="Courier New" pitchFamily="49" charset="0"/>
              </a:rPr>
              <a:t>st_blocks</a:t>
            </a:r>
            <a:r>
              <a:rPr lang="en-US" sz="1600" dirty="0">
                <a:latin typeface="Courier New" pitchFamily="49" charset="0"/>
              </a:rPr>
              <a:t>;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Number of blocks allocated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st_atime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Time of last access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st_mtime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Time of last modification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st_ctime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Time of last change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};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>
            <a:extLst>
              <a:ext uri="{FF2B5EF4-FFF2-40B4-BE49-F238E27FC236}">
                <a16:creationId xmlns:a16="http://schemas.microsoft.com/office/drawing/2014/main" id="{113ED984-1B16-644C-94C7-F811429F5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/>
              <a:t>How the Unix Kernel Represents Open Files</a:t>
            </a: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F8D8A723-4F3F-964E-97D1-7867CFEB1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24CAE0F0-052E-EE45-81BC-958FC9603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AE0F8937-880B-E64E-AFEE-F334D8BE6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4E238F30-B47B-1E4E-B609-189A8C19D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BAF936D0-8019-094B-935B-F2E0ADA64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10" name="Text Box 45">
            <a:extLst>
              <a:ext uri="{FF2B5EF4-FFF2-40B4-BE49-F238E27FC236}">
                <a16:creationId xmlns:a16="http://schemas.microsoft.com/office/drawing/2014/main" id="{A6C41F50-8260-A549-9384-71F622CE2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600" y="3886200"/>
            <a:ext cx="91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i="1" dirty="0">
                <a:latin typeface="Calibri" pitchFamily="34" charset="0"/>
              </a:rPr>
              <a:t>Info in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stat</a:t>
            </a:r>
            <a:r>
              <a:rPr lang="en-US" sz="1600" i="1" dirty="0">
                <a:latin typeface="Calibri" pitchFamily="34" charset="0"/>
              </a:rPr>
              <a:t> </a:t>
            </a:r>
            <a:r>
              <a:rPr lang="en-US" sz="1600" i="1" dirty="0" err="1">
                <a:latin typeface="Calibri" pitchFamily="34" charset="0"/>
              </a:rPr>
              <a:t>struct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11" name="AutoShape 46">
            <a:extLst>
              <a:ext uri="{FF2B5EF4-FFF2-40B4-BE49-F238E27FC236}">
                <a16:creationId xmlns:a16="http://schemas.microsoft.com/office/drawing/2014/main" id="{1F11D72A-FB07-C142-A326-1DDFA39CA2FD}"/>
              </a:ext>
            </a:extLst>
          </p:cNvPr>
          <p:cNvSpPr>
            <a:spLocks/>
          </p:cNvSpPr>
          <p:nvPr/>
        </p:nvSpPr>
        <p:spPr bwMode="auto">
          <a:xfrm>
            <a:off x="7611076" y="3649361"/>
            <a:ext cx="366418" cy="1188720"/>
          </a:xfrm>
          <a:prstGeom prst="rightBrace">
            <a:avLst>
              <a:gd name="adj1" fmla="val 1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76706444-977A-4F48-B8F7-C91A76DC8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A1692DCD-78E0-1040-BC1D-2044B8382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768823B2-F943-DE4D-AEC7-88046C7A4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15F6C6C9-9B0D-A64F-AC91-B876CB471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AE11E473-68F9-9947-B890-DA9848484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FCF2C7C6-75AB-3E4D-BA19-C74421B2A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CC2F53EA-6E53-4E4D-B086-8C4385550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C39A8C63-B064-A242-9D26-CEF6CC8FC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5564699A-3F4F-0B48-99D5-AAE86BE7A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845A8DDF-0A4C-474A-90A3-2AAD91BFE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87F457E8-AD7D-144A-8666-D91E51427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23" name="Text Box 28">
            <a:extLst>
              <a:ext uri="{FF2B5EF4-FFF2-40B4-BE49-F238E27FC236}">
                <a16:creationId xmlns:a16="http://schemas.microsoft.com/office/drawing/2014/main" id="{09E2F72B-B22E-C646-92BF-02DE493A5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24" name="Text Box 29">
            <a:extLst>
              <a:ext uri="{FF2B5EF4-FFF2-40B4-BE49-F238E27FC236}">
                <a16:creationId xmlns:a16="http://schemas.microsoft.com/office/drawing/2014/main" id="{CF54BAAD-FFCC-CB44-8126-B2D558E22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25" name="Text Box 30">
            <a:extLst>
              <a:ext uri="{FF2B5EF4-FFF2-40B4-BE49-F238E27FC236}">
                <a16:creationId xmlns:a16="http://schemas.microsoft.com/office/drawing/2014/main" id="{0574DCA3-CE98-234C-A199-E6DEF95BF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7E5D92-6793-8040-851F-473F5F7F3BE2}"/>
              </a:ext>
            </a:extLst>
          </p:cNvPr>
          <p:cNvSpPr txBox="1"/>
          <p:nvPr/>
        </p:nvSpPr>
        <p:spPr>
          <a:xfrm>
            <a:off x="887645" y="1479419"/>
            <a:ext cx="711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ourier New" panose="02070309020205020404" pitchFamily="49" charset="0"/>
              </a:rPr>
              <a:t> /* Suppose </a:t>
            </a:r>
            <a:r>
              <a:rPr lang="en-US" sz="1800" dirty="0" err="1">
                <a:solidFill>
                  <a:srgbClr val="000000"/>
                </a:solidFill>
                <a:latin typeface="Calibri" pitchFamily="34" charset="0"/>
                <a:cs typeface="Courier New" panose="02070309020205020404" pitchFamily="49" charset="0"/>
              </a:rPr>
              <a:t>fd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ourier New" panose="02070309020205020404" pitchFamily="49" charset="0"/>
              </a:rPr>
              <a:t> == 3, say */</a:t>
            </a:r>
            <a:endParaRPr lang="en-US" sz="1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6ECCBAD0-E7DA-F844-99A3-A6EDCCFC7443}"/>
              </a:ext>
            </a:extLst>
          </p:cNvPr>
          <p:cNvSpPr/>
          <p:nvPr/>
        </p:nvSpPr>
        <p:spPr bwMode="auto">
          <a:xfrm>
            <a:off x="147468" y="1628078"/>
            <a:ext cx="900747" cy="3050281"/>
          </a:xfrm>
          <a:custGeom>
            <a:avLst/>
            <a:gdLst>
              <a:gd name="connsiteX0" fmla="*/ 755781 w 900747"/>
              <a:gd name="connsiteY0" fmla="*/ 0 h 3050281"/>
              <a:gd name="connsiteX1" fmla="*/ 153615 w 900747"/>
              <a:gd name="connsiteY1" fmla="*/ 535259 h 3050281"/>
              <a:gd name="connsiteX2" fmla="*/ 30952 w 900747"/>
              <a:gd name="connsiteY2" fmla="*/ 1929161 h 3050281"/>
              <a:gd name="connsiteX3" fmla="*/ 86708 w 900747"/>
              <a:gd name="connsiteY3" fmla="*/ 2977376 h 3050281"/>
              <a:gd name="connsiteX4" fmla="*/ 900747 w 900747"/>
              <a:gd name="connsiteY4" fmla="*/ 2877015 h 305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747" h="3050281">
                <a:moveTo>
                  <a:pt x="755781" y="0"/>
                </a:moveTo>
                <a:cubicBezTo>
                  <a:pt x="515100" y="106866"/>
                  <a:pt x="274420" y="213732"/>
                  <a:pt x="153615" y="535259"/>
                </a:cubicBezTo>
                <a:cubicBezTo>
                  <a:pt x="32810" y="856786"/>
                  <a:pt x="42103" y="1522142"/>
                  <a:pt x="30952" y="1929161"/>
                </a:cubicBezTo>
                <a:cubicBezTo>
                  <a:pt x="19801" y="2336180"/>
                  <a:pt x="-58258" y="2819400"/>
                  <a:pt x="86708" y="2977376"/>
                </a:cubicBezTo>
                <a:cubicBezTo>
                  <a:pt x="231674" y="3135352"/>
                  <a:pt x="566210" y="3006183"/>
                  <a:pt x="900747" y="287701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5A7D26AF-B641-6D42-BD36-5C954FB19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17FEF054-8B6E-E44B-B705-A4517A644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5B897836-25AB-5E4B-B569-2E3C630BC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refcnt</a:t>
            </a:r>
            <a:r>
              <a:rPr lang="en-US" sz="1400" dirty="0">
                <a:latin typeface="Courier New" pitchFamily="49" charset="0"/>
              </a:rPr>
              <a:t>=1</a:t>
            </a:r>
          </a:p>
        </p:txBody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6DE7ADAF-8C27-E846-A35B-F973274B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D79AC46F-9E7C-364B-A8D3-5CEF3CD71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id="{6C8D669C-A74F-664D-88E5-FEB338C46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34" name="Line 20">
            <a:extLst>
              <a:ext uri="{FF2B5EF4-FFF2-40B4-BE49-F238E27FC236}">
                <a16:creationId xmlns:a16="http://schemas.microsoft.com/office/drawing/2014/main" id="{F2D0F288-A615-6441-9FA0-D6AB9788E6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" name="Line 31">
            <a:extLst>
              <a:ext uri="{FF2B5EF4-FFF2-40B4-BE49-F238E27FC236}">
                <a16:creationId xmlns:a16="http://schemas.microsoft.com/office/drawing/2014/main" id="{A6967089-CFC0-D144-BD7E-B6B74BE7D8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06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8548687" cy="4691062"/>
          </a:xfrm>
        </p:spPr>
        <p:txBody>
          <a:bodyPr/>
          <a:lstStyle/>
          <a:p>
            <a:r>
              <a:rPr lang="en-US" dirty="0"/>
              <a:t>Kernel </a:t>
            </a:r>
            <a:r>
              <a:rPr lang="en-US" i="1" dirty="0">
                <a:solidFill>
                  <a:srgbClr val="C00000"/>
                </a:solidFill>
              </a:rPr>
              <a:t>sends</a:t>
            </a:r>
            <a:r>
              <a:rPr lang="en-US" dirty="0"/>
              <a:t> (delivers) a signal to a </a:t>
            </a:r>
            <a:r>
              <a:rPr lang="en-US" i="1" dirty="0">
                <a:solidFill>
                  <a:srgbClr val="C00000"/>
                </a:solidFill>
              </a:rPr>
              <a:t>destination process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by updating some state in the context of the destination process</a:t>
            </a:r>
          </a:p>
          <a:p>
            <a:endParaRPr lang="en-US" dirty="0"/>
          </a:p>
          <a:p>
            <a:r>
              <a:rPr lang="en-US" dirty="0"/>
              <a:t>Kernel sends a signal for one of the following reasons:</a:t>
            </a:r>
          </a:p>
          <a:p>
            <a:pPr lvl="1"/>
            <a:r>
              <a:rPr lang="en-US" dirty="0"/>
              <a:t>Kernel has detected a system event such as divide-by-zero (SIGFPE) or the termination of a child process (SIGCHLD)</a:t>
            </a:r>
          </a:p>
          <a:p>
            <a:pPr lvl="1"/>
            <a:r>
              <a:rPr lang="en-US" dirty="0"/>
              <a:t>Another process has invoked the </a:t>
            </a:r>
            <a:r>
              <a:rPr lang="en-US" b="1" dirty="0">
                <a:latin typeface="Courier New" pitchFamily="49" charset="0"/>
              </a:rPr>
              <a:t>kill</a:t>
            </a:r>
            <a:r>
              <a:rPr lang="en-US" dirty="0"/>
              <a:t> system call to explicitly request the kernel to send a signal to the destination process</a:t>
            </a:r>
          </a:p>
          <a:p>
            <a:pPr lvl="3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618" name="Rectangle 4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/>
              <a:t>How the Unix Kernel Represents Open Files</a:t>
            </a:r>
          </a:p>
        </p:txBody>
      </p:sp>
      <p:sp>
        <p:nvSpPr>
          <p:cNvPr id="664619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362937" y="1295400"/>
            <a:ext cx="8307387" cy="1295400"/>
          </a:xfrm>
        </p:spPr>
        <p:txBody>
          <a:bodyPr/>
          <a:lstStyle/>
          <a:p>
            <a:r>
              <a:rPr lang="en-US" dirty="0"/>
              <a:t>Two descriptors referencing two distinct open files. Descriptor 1 (</a:t>
            </a:r>
            <a:r>
              <a:rPr lang="en-US" dirty="0" err="1"/>
              <a:t>stdout</a:t>
            </a:r>
            <a:r>
              <a:rPr lang="en-US" dirty="0"/>
              <a:t>) points to terminal, and descriptor 4 points to open disk file</a:t>
            </a:r>
          </a:p>
        </p:txBody>
      </p:sp>
      <p:sp>
        <p:nvSpPr>
          <p:cNvPr id="664580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1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2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3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4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5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664586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664587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664588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664589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664590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664591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4592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4593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664594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64595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596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98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4599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664600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64601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02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4603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604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64605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64606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64607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608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64609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10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64611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664612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64613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14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64615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664616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664617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664621" name="Text Box 45"/>
          <p:cNvSpPr txBox="1">
            <a:spLocks noChangeArrowheads="1"/>
          </p:cNvSpPr>
          <p:nvPr/>
        </p:nvSpPr>
        <p:spPr bwMode="auto">
          <a:xfrm>
            <a:off x="7975600" y="3886200"/>
            <a:ext cx="91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i="1" dirty="0">
                <a:latin typeface="Calibri" pitchFamily="34" charset="0"/>
              </a:rPr>
              <a:t>Info in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stat</a:t>
            </a:r>
            <a:r>
              <a:rPr lang="en-US" sz="1600" i="1" dirty="0">
                <a:latin typeface="Calibri" pitchFamily="34" charset="0"/>
              </a:rPr>
              <a:t> </a:t>
            </a:r>
            <a:r>
              <a:rPr lang="en-US" sz="1600" i="1" dirty="0" err="1">
                <a:latin typeface="Calibri" pitchFamily="34" charset="0"/>
              </a:rPr>
              <a:t>struct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664622" name="AutoShape 46"/>
          <p:cNvSpPr>
            <a:spLocks/>
          </p:cNvSpPr>
          <p:nvPr/>
        </p:nvSpPr>
        <p:spPr bwMode="auto">
          <a:xfrm>
            <a:off x="7611076" y="3649361"/>
            <a:ext cx="366418" cy="1188720"/>
          </a:xfrm>
          <a:prstGeom prst="rightBrace">
            <a:avLst>
              <a:gd name="adj1" fmla="val 1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97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76200" y="6248400"/>
            <a:ext cx="351775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File </a:t>
            </a:r>
            <a:r>
              <a:rPr lang="en-US" sz="1800" i="1" dirty="0" err="1">
                <a:solidFill>
                  <a:srgbClr val="0070C0"/>
                </a:solidFill>
                <a:latin typeface="Calibri" pitchFamily="34" charset="0"/>
              </a:rPr>
              <a:t>pos</a:t>
            </a: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 is maintained per open file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Sharing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5" y="1220788"/>
            <a:ext cx="8307387" cy="11414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Two distinct descriptors sharing the same disk file through two distinct open file table entries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Calling </a:t>
            </a:r>
            <a:r>
              <a:rPr lang="en-US" b="1" dirty="0">
                <a:latin typeface="Courier New" pitchFamily="49" charset="0"/>
              </a:rPr>
              <a:t>open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twice with the same </a:t>
            </a:r>
            <a:r>
              <a:rPr lang="en-US" b="1" dirty="0">
                <a:latin typeface="Courier New" pitchFamily="49" charset="0"/>
              </a:rPr>
              <a:t>filename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argument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44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1" name="Line 20"/>
          <p:cNvSpPr>
            <a:spLocks noChangeShapeType="1"/>
          </p:cNvSpPr>
          <p:nvPr/>
        </p:nvSpPr>
        <p:spPr bwMode="auto">
          <a:xfrm flipV="1">
            <a:off x="2116138" y="3657595"/>
            <a:ext cx="1752600" cy="733429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3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5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>
            <a:off x="2116138" y="4683125"/>
            <a:ext cx="1770062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59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1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3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4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5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0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16870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(disk)</a:t>
            </a:r>
          </a:p>
        </p:txBody>
      </p:sp>
      <p:sp>
        <p:nvSpPr>
          <p:cNvPr id="71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74" name="Line 21"/>
          <p:cNvSpPr>
            <a:spLocks noChangeShapeType="1"/>
          </p:cNvSpPr>
          <p:nvPr/>
        </p:nvSpPr>
        <p:spPr bwMode="auto">
          <a:xfrm flipV="1">
            <a:off x="4706938" y="3641725"/>
            <a:ext cx="1770062" cy="1844674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5091797" y="6203484"/>
            <a:ext cx="38372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Different logical but same physical file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Processes Share Files: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143000"/>
            <a:ext cx="8307387" cy="1295400"/>
          </a:xfrm>
        </p:spPr>
        <p:txBody>
          <a:bodyPr/>
          <a:lstStyle/>
          <a:p>
            <a:r>
              <a:rPr lang="en-US" dirty="0"/>
              <a:t>A child process inherits its parent’s open files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sz="2000" dirty="0">
                <a:ea typeface="+mn-ea"/>
                <a:cs typeface="+mn-cs"/>
              </a:rPr>
              <a:t>Note: situation unchanged by </a:t>
            </a:r>
            <a:r>
              <a:rPr lang="en-US" sz="2000" b="1" dirty="0">
                <a:latin typeface="Courier New" pitchFamily="49" charset="0"/>
                <a:ea typeface="+mn-ea"/>
                <a:cs typeface="Courier New" pitchFamily="49" charset="0"/>
              </a:rPr>
              <a:t>exec </a:t>
            </a:r>
            <a:r>
              <a:rPr lang="en-US" sz="2000" dirty="0">
                <a:ea typeface="+mn-ea"/>
                <a:cs typeface="+mn-cs"/>
              </a:rPr>
              <a:t>functions (use </a:t>
            </a:r>
            <a:r>
              <a:rPr lang="en-US" sz="2000" b="1" dirty="0" err="1">
                <a:latin typeface="Courier New"/>
                <a:ea typeface="+mn-ea"/>
                <a:cs typeface="Courier New"/>
              </a:rPr>
              <a:t>fcntl</a:t>
            </a:r>
            <a:r>
              <a:rPr lang="en-US" sz="2000" dirty="0">
                <a:ea typeface="+mn-ea"/>
                <a:cs typeface="+mn-cs"/>
              </a:rPr>
              <a:t> to change)</a:t>
            </a:r>
          </a:p>
          <a:p>
            <a:r>
              <a:rPr lang="en-US" i="1" dirty="0">
                <a:solidFill>
                  <a:srgbClr val="C00000"/>
                </a:solidFill>
              </a:rPr>
              <a:t>Before</a:t>
            </a:r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call: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4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6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9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1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2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3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5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6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7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9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2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3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4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6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77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80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2983" y="381000"/>
            <a:ext cx="7592093" cy="762000"/>
          </a:xfrm>
        </p:spPr>
        <p:txBody>
          <a:bodyPr/>
          <a:lstStyle/>
          <a:p>
            <a:r>
              <a:rPr lang="en-US" sz="3200" dirty="0"/>
              <a:t>How Processes Share Files: </a:t>
            </a:r>
            <a:r>
              <a:rPr lang="en-US" sz="3200" dirty="0">
                <a:latin typeface="Courier New"/>
                <a:cs typeface="Courier New"/>
              </a:rPr>
              <a:t>fork</a:t>
            </a:r>
            <a:endParaRPr lang="en-US" sz="3400" dirty="0">
              <a:latin typeface="Courier New"/>
              <a:cs typeface="Courier New"/>
            </a:endParaRP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1295400"/>
          </a:xfrm>
        </p:spPr>
        <p:txBody>
          <a:bodyPr/>
          <a:lstStyle/>
          <a:p>
            <a:r>
              <a:rPr lang="en-US" dirty="0"/>
              <a:t>A child process inherits its parent’s open files</a:t>
            </a:r>
          </a:p>
          <a:p>
            <a:r>
              <a:rPr lang="en-US" i="1" dirty="0">
                <a:solidFill>
                  <a:srgbClr val="C00000"/>
                </a:solidFill>
              </a:rPr>
              <a:t>After</a:t>
            </a:r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Child’s table same as parent’s, and +1 to each </a:t>
            </a:r>
            <a:r>
              <a:rPr lang="en-US" dirty="0" err="1">
                <a:latin typeface="+mn-lt"/>
              </a:rPr>
              <a:t>refcnt</a:t>
            </a:r>
            <a:endParaRPr lang="en-US" dirty="0">
              <a:latin typeface="+mn-lt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63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64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67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68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1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72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73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4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5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508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9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81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82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83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84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85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86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87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88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89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92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1507524" y="54102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4" name="Rectangle 5"/>
          <p:cNvSpPr>
            <a:spLocks noChangeArrowheads="1"/>
          </p:cNvSpPr>
          <p:nvPr/>
        </p:nvSpPr>
        <p:spPr bwMode="auto">
          <a:xfrm>
            <a:off x="1507524" y="56388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5" name="Rectangle 6"/>
          <p:cNvSpPr>
            <a:spLocks noChangeArrowheads="1"/>
          </p:cNvSpPr>
          <p:nvPr/>
        </p:nvSpPr>
        <p:spPr bwMode="auto">
          <a:xfrm>
            <a:off x="1507524" y="58674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6" name="Rectangle 7"/>
          <p:cNvSpPr>
            <a:spLocks noChangeArrowheads="1"/>
          </p:cNvSpPr>
          <p:nvPr/>
        </p:nvSpPr>
        <p:spPr bwMode="auto">
          <a:xfrm>
            <a:off x="1507524" y="60960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7" name="Rectangle 8"/>
          <p:cNvSpPr>
            <a:spLocks noChangeArrowheads="1"/>
          </p:cNvSpPr>
          <p:nvPr/>
        </p:nvSpPr>
        <p:spPr bwMode="auto">
          <a:xfrm>
            <a:off x="1507524" y="63246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8" name="Rectangle 9"/>
          <p:cNvSpPr>
            <a:spLocks noChangeArrowheads="1"/>
          </p:cNvSpPr>
          <p:nvPr/>
        </p:nvSpPr>
        <p:spPr bwMode="auto">
          <a:xfrm>
            <a:off x="897924" y="54102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99" name="Rectangle 10"/>
          <p:cNvSpPr>
            <a:spLocks noChangeArrowheads="1"/>
          </p:cNvSpPr>
          <p:nvPr/>
        </p:nvSpPr>
        <p:spPr bwMode="auto">
          <a:xfrm>
            <a:off x="897924" y="56388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100" name="Rectangle 11"/>
          <p:cNvSpPr>
            <a:spLocks noChangeArrowheads="1"/>
          </p:cNvSpPr>
          <p:nvPr/>
        </p:nvSpPr>
        <p:spPr bwMode="auto">
          <a:xfrm>
            <a:off x="897924" y="58674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897924" y="60960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897924" y="63246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103" name="Text Box 40"/>
          <p:cNvSpPr txBox="1">
            <a:spLocks noChangeArrowheads="1"/>
          </p:cNvSpPr>
          <p:nvPr/>
        </p:nvSpPr>
        <p:spPr bwMode="auto">
          <a:xfrm>
            <a:off x="1397559" y="3352800"/>
            <a:ext cx="7438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Parent</a:t>
            </a:r>
          </a:p>
        </p:txBody>
      </p:sp>
      <p:sp>
        <p:nvSpPr>
          <p:cNvPr id="104" name="Text Box 40"/>
          <p:cNvSpPr txBox="1">
            <a:spLocks noChangeArrowheads="1"/>
          </p:cNvSpPr>
          <p:nvPr/>
        </p:nvSpPr>
        <p:spPr bwMode="auto">
          <a:xfrm>
            <a:off x="1389742" y="5105400"/>
            <a:ext cx="61427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cxnSp>
        <p:nvCxnSpPr>
          <p:cNvPr id="106" name="Straight Arrow Connector 105"/>
          <p:cNvCxnSpPr/>
          <p:nvPr/>
        </p:nvCxnSpPr>
        <p:spPr bwMode="auto">
          <a:xfrm rot="5400000" flipH="1" flipV="1">
            <a:off x="1808070" y="3695608"/>
            <a:ext cx="2064922" cy="2056414"/>
          </a:xfrm>
          <a:prstGeom prst="straightConnector1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 flipV="1">
            <a:off x="1812324" y="5334000"/>
            <a:ext cx="2073876" cy="1107990"/>
          </a:xfrm>
          <a:prstGeom prst="straightConnector1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</p:cxnSp>
      <p:sp>
        <p:nvSpPr>
          <p:cNvPr id="76" name="Text Box 14"/>
          <p:cNvSpPr txBox="1">
            <a:spLocks noChangeArrowheads="1"/>
          </p:cNvSpPr>
          <p:nvPr/>
        </p:nvSpPr>
        <p:spPr bwMode="auto">
          <a:xfrm>
            <a:off x="5218758" y="6452779"/>
            <a:ext cx="328320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File is shared between processes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24" y="435678"/>
            <a:ext cx="7592093" cy="762000"/>
          </a:xfrm>
        </p:spPr>
        <p:txBody>
          <a:bodyPr/>
          <a:lstStyle/>
          <a:p>
            <a:r>
              <a:rPr lang="en-US"/>
              <a:t>I/O Redirection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1905000"/>
          </a:xfrm>
        </p:spPr>
        <p:txBody>
          <a:bodyPr/>
          <a:lstStyle/>
          <a:p>
            <a:r>
              <a:rPr lang="en-US" dirty="0"/>
              <a:t>Question: How does a shell implement I/O redirection?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linux</a:t>
            </a:r>
            <a:r>
              <a:rPr lang="en-US" b="1" dirty="0">
                <a:latin typeface="Courier New" pitchFamily="49" charset="0"/>
              </a:rPr>
              <a:t>&gt; </a:t>
            </a:r>
            <a:r>
              <a:rPr lang="en-US" b="1" dirty="0" err="1">
                <a:latin typeface="Courier New" pitchFamily="49" charset="0"/>
              </a:rPr>
              <a:t>ls</a:t>
            </a:r>
            <a:r>
              <a:rPr lang="en-US" b="1" dirty="0">
                <a:latin typeface="Courier New" pitchFamily="49" charset="0"/>
              </a:rPr>
              <a:t> &gt; foo.txt</a:t>
            </a:r>
          </a:p>
          <a:p>
            <a:endParaRPr lang="en-US" dirty="0"/>
          </a:p>
          <a:p>
            <a:r>
              <a:rPr lang="en-US" dirty="0"/>
              <a:t>Answer: By calling the </a:t>
            </a:r>
            <a:r>
              <a:rPr lang="en-US" dirty="0">
                <a:latin typeface="Courier New"/>
                <a:cs typeface="Courier New"/>
              </a:rPr>
              <a:t>dup2(</a:t>
            </a:r>
            <a:r>
              <a:rPr lang="en-US" dirty="0" err="1">
                <a:latin typeface="Courier New"/>
                <a:cs typeface="Courier New"/>
              </a:rPr>
              <a:t>oldfd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newfd</a:t>
            </a:r>
            <a:r>
              <a:rPr lang="en-US" dirty="0">
                <a:latin typeface="Courier New"/>
                <a:cs typeface="Courier New"/>
              </a:rPr>
              <a:t>) </a:t>
            </a:r>
            <a:r>
              <a:rPr lang="en-US" dirty="0"/>
              <a:t>function</a:t>
            </a:r>
          </a:p>
          <a:p>
            <a:pPr lvl="1"/>
            <a:r>
              <a:rPr lang="en-US" dirty="0"/>
              <a:t>Copies (per-process) descriptor table entry </a:t>
            </a:r>
            <a:r>
              <a:rPr lang="en-US" b="1" dirty="0" err="1">
                <a:latin typeface="Courier New" pitchFamily="49" charset="0"/>
              </a:rPr>
              <a:t>oldfd</a:t>
            </a:r>
            <a:r>
              <a:rPr lang="en-US" dirty="0"/>
              <a:t>  to entry </a:t>
            </a:r>
            <a:r>
              <a:rPr lang="en-US" b="1" dirty="0" err="1">
                <a:latin typeface="Courier New" pitchFamily="49" charset="0"/>
              </a:rPr>
              <a:t>newfd</a:t>
            </a:r>
            <a:endParaRPr lang="en-US" b="1" dirty="0">
              <a:latin typeface="Courier New" pitchFamily="49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873210" y="4602162"/>
            <a:ext cx="1838325" cy="1722438"/>
            <a:chOff x="906162" y="4221162"/>
            <a:chExt cx="1838325" cy="1722438"/>
          </a:xfrm>
        </p:grpSpPr>
        <p:sp>
          <p:nvSpPr>
            <p:cNvPr id="666663" name="Rectangle 39"/>
            <p:cNvSpPr>
              <a:spLocks noChangeAspect="1" noChangeArrowheads="1"/>
            </p:cNvSpPr>
            <p:nvPr/>
          </p:nvSpPr>
          <p:spPr bwMode="auto">
            <a:xfrm>
              <a:off x="1825324" y="4221162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66664" name="Rectangle 40"/>
            <p:cNvSpPr>
              <a:spLocks noChangeAspect="1" noChangeArrowheads="1"/>
            </p:cNvSpPr>
            <p:nvPr/>
          </p:nvSpPr>
          <p:spPr bwMode="auto">
            <a:xfrm>
              <a:off x="1825324" y="4565650"/>
              <a:ext cx="919163" cy="3444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666665" name="Rectangle 41"/>
            <p:cNvSpPr>
              <a:spLocks noChangeAspect="1" noChangeArrowheads="1"/>
            </p:cNvSpPr>
            <p:nvPr/>
          </p:nvSpPr>
          <p:spPr bwMode="auto">
            <a:xfrm>
              <a:off x="1825324" y="4910137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66666" name="Rectangle 42"/>
            <p:cNvSpPr>
              <a:spLocks noChangeAspect="1" noChangeArrowheads="1"/>
            </p:cNvSpPr>
            <p:nvPr/>
          </p:nvSpPr>
          <p:spPr bwMode="auto">
            <a:xfrm>
              <a:off x="1825324" y="5254625"/>
              <a:ext cx="919163" cy="3444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ourier New" pitchFamily="49" charset="0"/>
              </a:endParaRPr>
            </a:p>
          </p:txBody>
        </p:sp>
        <p:sp>
          <p:nvSpPr>
            <p:cNvPr id="666667" name="Rectangle 43"/>
            <p:cNvSpPr>
              <a:spLocks noChangeAspect="1" noChangeArrowheads="1"/>
            </p:cNvSpPr>
            <p:nvPr/>
          </p:nvSpPr>
          <p:spPr bwMode="auto">
            <a:xfrm>
              <a:off x="1825324" y="5599112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>
                  <a:latin typeface="Courier New" pitchFamily="49" charset="0"/>
                </a:rPr>
                <a:t>b</a:t>
              </a:r>
            </a:p>
          </p:txBody>
        </p:sp>
        <p:sp>
          <p:nvSpPr>
            <p:cNvPr id="666668" name="Rectangle 44"/>
            <p:cNvSpPr>
              <a:spLocks noChangeAspect="1" noChangeArrowheads="1"/>
            </p:cNvSpPr>
            <p:nvPr/>
          </p:nvSpPr>
          <p:spPr bwMode="auto">
            <a:xfrm>
              <a:off x="906162" y="4221162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0</a:t>
              </a:r>
            </a:p>
          </p:txBody>
        </p:sp>
        <p:sp>
          <p:nvSpPr>
            <p:cNvPr id="666669" name="Rectangle 45"/>
            <p:cNvSpPr>
              <a:spLocks noChangeAspect="1" noChangeArrowheads="1"/>
            </p:cNvSpPr>
            <p:nvPr/>
          </p:nvSpPr>
          <p:spPr bwMode="auto">
            <a:xfrm>
              <a:off x="906162" y="4565650"/>
              <a:ext cx="919162" cy="344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1</a:t>
              </a:r>
            </a:p>
          </p:txBody>
        </p:sp>
        <p:sp>
          <p:nvSpPr>
            <p:cNvPr id="666670" name="Rectangle 46"/>
            <p:cNvSpPr>
              <a:spLocks noChangeAspect="1" noChangeArrowheads="1"/>
            </p:cNvSpPr>
            <p:nvPr/>
          </p:nvSpPr>
          <p:spPr bwMode="auto">
            <a:xfrm>
              <a:off x="906162" y="4910137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2</a:t>
              </a:r>
            </a:p>
          </p:txBody>
        </p:sp>
        <p:sp>
          <p:nvSpPr>
            <p:cNvPr id="666671" name="Rectangle 47"/>
            <p:cNvSpPr>
              <a:spLocks noChangeAspect="1" noChangeArrowheads="1"/>
            </p:cNvSpPr>
            <p:nvPr/>
          </p:nvSpPr>
          <p:spPr bwMode="auto">
            <a:xfrm>
              <a:off x="906162" y="5254625"/>
              <a:ext cx="919162" cy="344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3</a:t>
              </a:r>
            </a:p>
          </p:txBody>
        </p:sp>
        <p:sp>
          <p:nvSpPr>
            <p:cNvPr id="666672" name="Rectangle 48"/>
            <p:cNvSpPr>
              <a:spLocks noChangeAspect="1" noChangeArrowheads="1"/>
            </p:cNvSpPr>
            <p:nvPr/>
          </p:nvSpPr>
          <p:spPr bwMode="auto">
            <a:xfrm>
              <a:off x="906162" y="5599112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4</a:t>
              </a:r>
            </a:p>
          </p:txBody>
        </p:sp>
      </p:grpSp>
      <p:sp>
        <p:nvSpPr>
          <p:cNvPr id="666673" name="Text Box 49"/>
          <p:cNvSpPr txBox="1">
            <a:spLocks noChangeAspect="1" noChangeArrowheads="1"/>
          </p:cNvSpPr>
          <p:nvPr/>
        </p:nvSpPr>
        <p:spPr bwMode="auto">
          <a:xfrm>
            <a:off x="1141798" y="3611562"/>
            <a:ext cx="275030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Descriptor table</a:t>
            </a:r>
          </a:p>
          <a:p>
            <a:pPr algn="l">
              <a:lnSpc>
                <a:spcPct val="100000"/>
              </a:lnSpc>
            </a:pP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before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latin typeface="Courier New"/>
                <a:cs typeface="Courier New"/>
              </a:rPr>
              <a:t>dup2(4,1)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624648" y="3611562"/>
            <a:ext cx="4367544" cy="2713038"/>
            <a:chOff x="3624648" y="3611562"/>
            <a:chExt cx="4367544" cy="2713038"/>
          </a:xfrm>
        </p:grpSpPr>
        <p:grpSp>
          <p:nvGrpSpPr>
            <p:cNvPr id="3" name="Group 27"/>
            <p:cNvGrpSpPr/>
            <p:nvPr/>
          </p:nvGrpSpPr>
          <p:grpSpPr>
            <a:xfrm>
              <a:off x="5208673" y="4602162"/>
              <a:ext cx="1836737" cy="1722438"/>
              <a:chOff x="5241625" y="4267200"/>
              <a:chExt cx="1836737" cy="1722438"/>
            </a:xfrm>
          </p:grpSpPr>
          <p:sp>
            <p:nvSpPr>
              <p:cNvPr id="666676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6159200" y="4267200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66677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6159200" y="4611688"/>
                <a:ext cx="919162" cy="3444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dirty="0">
                    <a:solidFill>
                      <a:srgbClr val="C00000"/>
                    </a:solidFill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666678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6159200" y="4956175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66679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6159200" y="5300663"/>
                <a:ext cx="919162" cy="3444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666680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6159200" y="5645150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dirty="0"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666681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5241625" y="4267200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0</a:t>
                </a:r>
              </a:p>
            </p:txBody>
          </p:sp>
          <p:sp>
            <p:nvSpPr>
              <p:cNvPr id="666682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5241625" y="4611688"/>
                <a:ext cx="917575" cy="3444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1</a:t>
                </a:r>
              </a:p>
            </p:txBody>
          </p:sp>
          <p:sp>
            <p:nvSpPr>
              <p:cNvPr id="666683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5241625" y="4956175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2</a:t>
                </a:r>
              </a:p>
            </p:txBody>
          </p:sp>
          <p:sp>
            <p:nvSpPr>
              <p:cNvPr id="666684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5241625" y="5300663"/>
                <a:ext cx="917575" cy="3444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3</a:t>
                </a:r>
              </a:p>
            </p:txBody>
          </p:sp>
          <p:sp>
            <p:nvSpPr>
              <p:cNvPr id="666685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5241625" y="5645150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4</a:t>
                </a:r>
              </a:p>
            </p:txBody>
          </p:sp>
        </p:grpSp>
        <p:sp>
          <p:nvSpPr>
            <p:cNvPr id="666686" name="Text Box 62"/>
            <p:cNvSpPr txBox="1">
              <a:spLocks noChangeAspect="1" noChangeArrowheads="1"/>
            </p:cNvSpPr>
            <p:nvPr/>
          </p:nvSpPr>
          <p:spPr bwMode="auto">
            <a:xfrm>
              <a:off x="5462973" y="3611562"/>
              <a:ext cx="2529219" cy="8309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Descriptor table</a:t>
              </a:r>
            </a:p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rgbClr val="C00000"/>
                  </a:solidFill>
                  <a:latin typeface="Calibri" pitchFamily="34" charset="0"/>
                </a:rPr>
                <a:t>after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>
                  <a:latin typeface="Courier New" pitchFamily="49" charset="0"/>
                </a:rPr>
                <a:t>dup2(4,1)</a:t>
              </a:r>
            </a:p>
          </p:txBody>
        </p:sp>
        <p:sp>
          <p:nvSpPr>
            <p:cNvPr id="27" name="Right Arrow 26"/>
            <p:cNvSpPr/>
            <p:nvPr/>
          </p:nvSpPr>
          <p:spPr bwMode="auto">
            <a:xfrm>
              <a:off x="3624648" y="5059362"/>
              <a:ext cx="1295400" cy="592138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  <a:round/>
              <a:headEnd/>
              <a:tailEnd type="triangle" w="med" len="med"/>
            </a:ln>
            <a:effectLst/>
          </p:spPr>
          <p:txBody>
            <a:bodyPr wrap="none"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Redirection Example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237" y="1296988"/>
            <a:ext cx="8548687" cy="989012"/>
          </a:xfrm>
        </p:spPr>
        <p:txBody>
          <a:bodyPr/>
          <a:lstStyle/>
          <a:p>
            <a:r>
              <a:rPr lang="en-US" dirty="0"/>
              <a:t> Step #1: open file to which </a:t>
            </a:r>
            <a:r>
              <a:rPr lang="en-US" dirty="0" err="1"/>
              <a:t>stdout</a:t>
            </a:r>
            <a:r>
              <a:rPr lang="en-US" dirty="0"/>
              <a:t> should be redirected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Happens in child executing shell code, before </a:t>
            </a:r>
            <a:r>
              <a:rPr lang="en-US" b="1" dirty="0">
                <a:latin typeface="Courier New"/>
                <a:cs typeface="Courier New"/>
              </a:rPr>
              <a:t>exec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51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52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6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7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8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9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0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9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1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2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8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65274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828800" y="4683125"/>
            <a:ext cx="5715000" cy="1870075"/>
            <a:chOff x="1828800" y="4683125"/>
            <a:chExt cx="5715000" cy="1870075"/>
          </a:xfrm>
        </p:grpSpPr>
        <p:sp>
          <p:nvSpPr>
            <p:cNvPr id="61" name="Rectangle 23"/>
            <p:cNvSpPr>
              <a:spLocks noChangeArrowheads="1"/>
            </p:cNvSpPr>
            <p:nvPr/>
          </p:nvSpPr>
          <p:spPr bwMode="auto">
            <a:xfrm>
              <a:off x="3868738" y="56388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pos</a:t>
              </a:r>
            </a:p>
          </p:txBody>
        </p:sp>
        <p:sp>
          <p:nvSpPr>
            <p:cNvPr id="62" name="Rectangle 24"/>
            <p:cNvSpPr>
              <a:spLocks noChangeArrowheads="1"/>
            </p:cNvSpPr>
            <p:nvPr/>
          </p:nvSpPr>
          <p:spPr bwMode="auto">
            <a:xfrm>
              <a:off x="3868738" y="59436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>
                  <a:latin typeface="Courier New" pitchFamily="49" charset="0"/>
                </a:rPr>
                <a:t>refcnt=1</a:t>
              </a:r>
            </a:p>
          </p:txBody>
        </p:sp>
        <p:sp>
          <p:nvSpPr>
            <p:cNvPr id="63" name="Rectangle 25"/>
            <p:cNvSpPr>
              <a:spLocks noChangeArrowheads="1"/>
            </p:cNvSpPr>
            <p:nvPr/>
          </p:nvSpPr>
          <p:spPr bwMode="auto">
            <a:xfrm>
              <a:off x="3868738" y="62484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64" name="Rectangle 26"/>
            <p:cNvSpPr>
              <a:spLocks noChangeArrowheads="1"/>
            </p:cNvSpPr>
            <p:nvPr/>
          </p:nvSpPr>
          <p:spPr bwMode="auto">
            <a:xfrm>
              <a:off x="3868738" y="53340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65" name="Line 27"/>
            <p:cNvSpPr>
              <a:spLocks noChangeShapeType="1"/>
            </p:cNvSpPr>
            <p:nvPr/>
          </p:nvSpPr>
          <p:spPr bwMode="auto">
            <a:xfrm>
              <a:off x="1828800" y="4683125"/>
              <a:ext cx="2057400" cy="69850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4" name="Rectangle 36"/>
            <p:cNvSpPr>
              <a:spLocks noChangeArrowheads="1"/>
            </p:cNvSpPr>
            <p:nvPr/>
          </p:nvSpPr>
          <p:spPr bwMode="auto">
            <a:xfrm>
              <a:off x="6477000" y="52292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access</a:t>
              </a:r>
            </a:p>
          </p:txBody>
        </p:sp>
        <p:sp>
          <p:nvSpPr>
            <p:cNvPr id="75" name="Rectangle 37"/>
            <p:cNvSpPr>
              <a:spLocks noChangeArrowheads="1"/>
            </p:cNvSpPr>
            <p:nvPr/>
          </p:nvSpPr>
          <p:spPr bwMode="auto">
            <a:xfrm>
              <a:off x="6477000" y="61436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76" name="Rectangle 38"/>
            <p:cNvSpPr>
              <a:spLocks noChangeArrowheads="1"/>
            </p:cNvSpPr>
            <p:nvPr/>
          </p:nvSpPr>
          <p:spPr bwMode="auto">
            <a:xfrm>
              <a:off x="6477000" y="55340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size</a:t>
              </a:r>
            </a:p>
          </p:txBody>
        </p:sp>
        <p:sp>
          <p:nvSpPr>
            <p:cNvPr id="77" name="Rectangle 39"/>
            <p:cNvSpPr>
              <a:spLocks noChangeArrowheads="1"/>
            </p:cNvSpPr>
            <p:nvPr/>
          </p:nvSpPr>
          <p:spPr bwMode="auto">
            <a:xfrm>
              <a:off x="6477000" y="58388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type</a:t>
              </a:r>
            </a:p>
          </p:txBody>
        </p:sp>
        <p:sp>
          <p:nvSpPr>
            <p:cNvPr id="79" name="Text Box 41"/>
            <p:cNvSpPr txBox="1">
              <a:spLocks noChangeArrowheads="1"/>
            </p:cNvSpPr>
            <p:nvPr/>
          </p:nvSpPr>
          <p:spPr bwMode="auto">
            <a:xfrm>
              <a:off x="3766752" y="5029200"/>
              <a:ext cx="643125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B</a:t>
              </a:r>
            </a:p>
          </p:txBody>
        </p:sp>
        <p:sp>
          <p:nvSpPr>
            <p:cNvPr id="80" name="Line 21"/>
            <p:cNvSpPr>
              <a:spLocks noChangeShapeType="1"/>
            </p:cNvSpPr>
            <p:nvPr/>
          </p:nvSpPr>
          <p:spPr bwMode="auto">
            <a:xfrm flipV="1">
              <a:off x="4706938" y="5229224"/>
              <a:ext cx="1770062" cy="257175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 dirty="0"/>
              <a:t>I/O Redirection Example (cont.)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96988"/>
            <a:ext cx="8624887" cy="989012"/>
          </a:xfrm>
        </p:spPr>
        <p:txBody>
          <a:bodyPr/>
          <a:lstStyle/>
          <a:p>
            <a:r>
              <a:rPr lang="en-US" dirty="0"/>
              <a:t>Step #2: call </a:t>
            </a:r>
            <a:r>
              <a:rPr lang="en-US" dirty="0">
                <a:latin typeface="Courier New" pitchFamily="49" charset="0"/>
              </a:rPr>
              <a:t>dup2(4,1)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cause </a:t>
            </a:r>
            <a:r>
              <a:rPr lang="en-US" dirty="0" err="1"/>
              <a:t>fd</a:t>
            </a:r>
            <a:r>
              <a:rPr lang="en-US" dirty="0"/>
              <a:t>=1 (</a:t>
            </a:r>
            <a:r>
              <a:rPr lang="en-US" dirty="0" err="1"/>
              <a:t>stdout</a:t>
            </a:r>
            <a:r>
              <a:rPr lang="en-US" dirty="0"/>
              <a:t>) to refer to disk file pointed at by </a:t>
            </a:r>
            <a:r>
              <a:rPr lang="en-US" dirty="0" err="1"/>
              <a:t>fd</a:t>
            </a:r>
            <a:r>
              <a:rPr lang="en-US" dirty="0"/>
              <a:t>=4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2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3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=0</a:t>
            </a:r>
          </a:p>
        </p:txBody>
      </p:sp>
      <p:sp>
        <p:nvSpPr>
          <p:cNvPr id="54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5" name="Line 20"/>
          <p:cNvSpPr>
            <a:spLocks noChangeShapeType="1"/>
          </p:cNvSpPr>
          <p:nvPr/>
        </p:nvSpPr>
        <p:spPr bwMode="auto">
          <a:xfrm>
            <a:off x="1828800" y="4010023"/>
            <a:ext cx="2057400" cy="135773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59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0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1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3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4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5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7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8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0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1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2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3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4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65274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</a:t>
            </a:r>
          </a:p>
        </p:txBody>
      </p:sp>
      <p:sp>
        <p:nvSpPr>
          <p:cNvPr id="75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64312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</a:t>
            </a:r>
          </a:p>
        </p:txBody>
      </p:sp>
      <p:sp>
        <p:nvSpPr>
          <p:cNvPr id="76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7" name="Text Box 14"/>
          <p:cNvSpPr txBox="1">
            <a:spLocks noChangeArrowheads="1"/>
          </p:cNvSpPr>
          <p:nvPr/>
        </p:nvSpPr>
        <p:spPr bwMode="auto">
          <a:xfrm>
            <a:off x="15715" y="6183868"/>
            <a:ext cx="378353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Two descriptors point to the same file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57200"/>
            <a:ext cx="8277893" cy="762000"/>
          </a:xfrm>
        </p:spPr>
        <p:txBody>
          <a:bodyPr/>
          <a:lstStyle/>
          <a:p>
            <a:r>
              <a:rPr lang="en-US" dirty="0"/>
              <a:t>Warm-Up: I/O and Redirection Example 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5546124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  <a:p>
            <a:endParaRPr lang="en-US" dirty="0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6849952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c1, c2, c3;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fd2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fd3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Dup2(fd2, fd3);</a:t>
            </a:r>
          </a:p>
          <a:p>
            <a:r>
              <a:rPr lang="en-US" sz="1600" dirty="0">
                <a:latin typeface="Courier New" pitchFamily="49" charset="0"/>
              </a:rPr>
              <a:t>    Read(fd1, &amp;c1, 1);</a:t>
            </a:r>
          </a:p>
          <a:p>
            <a:r>
              <a:rPr lang="en-US" sz="1600" dirty="0">
                <a:latin typeface="Courier New" pitchFamily="49" charset="0"/>
              </a:rPr>
              <a:t>    Read(fd2, &amp;c2, 1);</a:t>
            </a:r>
          </a:p>
          <a:p>
            <a:r>
              <a:rPr lang="en-US" sz="1600" dirty="0">
                <a:latin typeface="Courier New" pitchFamily="49" charset="0"/>
              </a:rPr>
              <a:t>    Read(fd3, &amp;c3, 1);</a:t>
            </a:r>
          </a:p>
          <a:p>
            <a:r>
              <a:rPr lang="en-US" sz="1600" dirty="0">
                <a:latin typeface="Courier New" pitchFamily="49" charset="0"/>
              </a:rPr>
              <a:t>    printf("c1 = %c, c2 = %c, c3 = %c\n", c1, c2, c3);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1988" y="4957941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ffiles1.c</a:t>
            </a:r>
          </a:p>
        </p:txBody>
      </p:sp>
    </p:spTree>
    <p:extLst>
      <p:ext uri="{BB962C8B-B14F-4D97-AF65-F5344CB8AC3E}">
        <p14:creationId xmlns:p14="http://schemas.microsoft.com/office/powerpoint/2010/main" val="226752360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57200"/>
            <a:ext cx="8277893" cy="762000"/>
          </a:xfrm>
        </p:spPr>
        <p:txBody>
          <a:bodyPr/>
          <a:lstStyle/>
          <a:p>
            <a:r>
              <a:rPr lang="en-US" dirty="0"/>
              <a:t>Warm-Up: I/O and Redirection Example 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5546124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  <a:p>
            <a:endParaRPr lang="en-US" dirty="0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6849952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c1, c2, c3;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fd2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fd3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Dup2(fd2, fd3);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&amp;c1, 1);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Read(fd2, &amp;c2, 1);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Read(fd3, &amp;c3, 1);</a:t>
            </a:r>
          </a:p>
          <a:p>
            <a:r>
              <a:rPr lang="en-US" sz="1600" dirty="0">
                <a:latin typeface="Courier New" pitchFamily="49" charset="0"/>
              </a:rPr>
              <a:t>    printf("c1 = %c, c2 = %c, c3 = %c\n", c1, c2, c3);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1988" y="4957941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ffiles1.c</a:t>
            </a:r>
          </a:p>
        </p:txBody>
      </p:sp>
      <p:sp>
        <p:nvSpPr>
          <p:cNvPr id="6" name="Rectangle 5"/>
          <p:cNvSpPr/>
          <p:nvPr/>
        </p:nvSpPr>
        <p:spPr>
          <a:xfrm>
            <a:off x="5249202" y="1578114"/>
            <a:ext cx="37338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c1 = </a:t>
            </a:r>
            <a:r>
              <a:rPr lang="pt-BR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c2 = </a:t>
            </a:r>
            <a:r>
              <a:rPr lang="pt-BR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c3 = </a:t>
            </a:r>
            <a:r>
              <a:rPr lang="pt-B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2" name="Rectangle 1"/>
          <p:cNvSpPr/>
          <p:nvPr/>
        </p:nvSpPr>
        <p:spPr>
          <a:xfrm>
            <a:off x="5249202" y="3429000"/>
            <a:ext cx="310854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dup2(</a:t>
            </a:r>
            <a:r>
              <a:rPr lang="en-US" sz="2000" dirty="0" err="1">
                <a:latin typeface="Courier New"/>
                <a:cs typeface="Courier New"/>
              </a:rPr>
              <a:t>oldfd</a:t>
            </a:r>
            <a:r>
              <a:rPr lang="en-US" sz="2000" dirty="0">
                <a:latin typeface="Courier New"/>
                <a:cs typeface="Courier New"/>
              </a:rPr>
              <a:t>, </a:t>
            </a:r>
            <a:r>
              <a:rPr lang="en-US" sz="2000" dirty="0" err="1">
                <a:latin typeface="Courier New"/>
                <a:cs typeface="Courier New"/>
              </a:rPr>
              <a:t>newfd</a:t>
            </a:r>
            <a:r>
              <a:rPr lang="en-US" sz="2000" dirty="0">
                <a:latin typeface="Courier New"/>
                <a:cs typeface="Courier New"/>
              </a:rPr>
              <a:t>) </a:t>
            </a:r>
            <a:endParaRPr lang="en-US" sz="20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971800" y="3629055"/>
            <a:ext cx="2277402" cy="28545"/>
          </a:xfrm>
          <a:prstGeom prst="straightConnector1">
            <a:avLst/>
          </a:prstGeom>
          <a:noFill/>
          <a:ln w="38100">
            <a:solidFill>
              <a:schemeClr val="bg2"/>
            </a:solidFill>
            <a:miter lim="800000"/>
            <a:headEnd type="none" w="med" len="med"/>
            <a:tailEnd type="stealth"/>
          </a:ln>
          <a:effectLst/>
        </p:spPr>
      </p:cxnSp>
    </p:spTree>
    <p:extLst>
      <p:ext uri="{BB962C8B-B14F-4D97-AF65-F5344CB8AC3E}">
        <p14:creationId xmlns:p14="http://schemas.microsoft.com/office/powerpoint/2010/main" val="2494128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Master Class: Process Control and I/O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6248400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481914" y="1155442"/>
            <a:ext cx="6634188" cy="5016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fd1;</a:t>
            </a:r>
          </a:p>
          <a:p>
            <a:r>
              <a:rPr lang="en-US" sz="1600" dirty="0">
                <a:latin typeface="Courier New" pitchFamily="49" charset="0"/>
              </a:rPr>
              <a:t>    int s = getpid() &amp; 0x1;</a:t>
            </a:r>
          </a:p>
          <a:p>
            <a:r>
              <a:rPr lang="en-US" sz="1600" dirty="0">
                <a:latin typeface="Courier New" pitchFamily="49" charset="0"/>
              </a:rPr>
              <a:t>    char c1, c2;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Read(fd1, &amp;c1, 1);</a:t>
            </a:r>
          </a:p>
          <a:p>
            <a:r>
              <a:rPr lang="en-US" sz="1600" dirty="0">
                <a:latin typeface="Courier New" pitchFamily="49" charset="0"/>
              </a:rPr>
              <a:t>    if (fork())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Parent */</a:t>
            </a:r>
          </a:p>
          <a:p>
            <a:r>
              <a:rPr lang="en-US" sz="1600" dirty="0">
                <a:latin typeface="Courier New" pitchFamily="49" charset="0"/>
              </a:rPr>
              <a:t>        sleep(s);</a:t>
            </a:r>
          </a:p>
          <a:p>
            <a:r>
              <a:rPr lang="en-US" sz="1600" dirty="0">
                <a:latin typeface="Courier New" pitchFamily="49" charset="0"/>
              </a:rPr>
              <a:t>        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printf("Parent: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 else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Child */</a:t>
            </a:r>
          </a:p>
          <a:p>
            <a:r>
              <a:rPr lang="en-US" sz="1600" dirty="0">
                <a:latin typeface="Courier New" pitchFamily="49" charset="0"/>
              </a:rPr>
              <a:t>        sleep(1-s);</a:t>
            </a:r>
          </a:p>
          <a:p>
            <a:r>
              <a:rPr lang="en-US" sz="1600" dirty="0">
                <a:latin typeface="Courier New" pitchFamily="49" charset="0"/>
              </a:rPr>
              <a:t>        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printf("Child: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4738" y="58028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ffiles2.c</a:t>
            </a:r>
          </a:p>
        </p:txBody>
      </p:sp>
    </p:spTree>
    <p:extLst>
      <p:ext uri="{BB962C8B-B14F-4D97-AF65-F5344CB8AC3E}">
        <p14:creationId xmlns:p14="http://schemas.microsoft.com/office/powerpoint/2010/main" val="140512502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9" y="4817576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5730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78056509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Master Class: Process Control and I/O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6248400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481914" y="1155442"/>
            <a:ext cx="6634188" cy="5016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int s = getpid() &amp; 0x1;</a:t>
            </a:r>
          </a:p>
          <a:p>
            <a:r>
              <a:rPr lang="en-US" sz="1600" dirty="0">
                <a:latin typeface="Courier New" pitchFamily="49" charset="0"/>
              </a:rPr>
              <a:t>    char c1, c2;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&amp;c1, 1);</a:t>
            </a:r>
          </a:p>
          <a:p>
            <a:r>
              <a:rPr lang="en-US" sz="1600" dirty="0">
                <a:latin typeface="Courier New" pitchFamily="49" charset="0"/>
              </a:rPr>
              <a:t>    if (fork())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Parent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sleep(s);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printf("Parent: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 else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Child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sleep(1-s);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printf("Child: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4738" y="58028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ffiles2.c</a:t>
            </a:r>
          </a:p>
        </p:txBody>
      </p:sp>
      <p:sp>
        <p:nvSpPr>
          <p:cNvPr id="2" name="Rectangle 1"/>
          <p:cNvSpPr/>
          <p:nvPr/>
        </p:nvSpPr>
        <p:spPr>
          <a:xfrm>
            <a:off x="5249202" y="1315865"/>
            <a:ext cx="3733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Child: c1 = a, c2 = b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Parent: c1 = a, c2 = c</a:t>
            </a:r>
          </a:p>
        </p:txBody>
      </p:sp>
      <p:sp>
        <p:nvSpPr>
          <p:cNvPr id="7" name="Rectangle 6"/>
          <p:cNvSpPr/>
          <p:nvPr/>
        </p:nvSpPr>
        <p:spPr>
          <a:xfrm>
            <a:off x="5249202" y="2362200"/>
            <a:ext cx="3733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Parent: c1 = a, c2 = b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Child: c1 = a, c2 = c</a:t>
            </a:r>
          </a:p>
        </p:txBody>
      </p:sp>
    </p:spTree>
    <p:extLst>
      <p:ext uri="{BB962C8B-B14F-4D97-AF65-F5344CB8AC3E}">
        <p14:creationId xmlns:p14="http://schemas.microsoft.com/office/powerpoint/2010/main" val="3436189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rgbClr val="000000"/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93" y="435678"/>
            <a:ext cx="7592093" cy="762000"/>
          </a:xfrm>
        </p:spPr>
        <p:txBody>
          <a:bodyPr/>
          <a:lstStyle/>
          <a:p>
            <a:r>
              <a:rPr lang="en-US" dirty="0"/>
              <a:t>Standard I/O Functions</a:t>
            </a:r>
          </a:p>
        </p:txBody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861" y="1362075"/>
            <a:ext cx="7896225" cy="4972050"/>
          </a:xfrm>
        </p:spPr>
        <p:txBody>
          <a:bodyPr/>
          <a:lstStyle/>
          <a:p>
            <a:r>
              <a:rPr lang="en-US" dirty="0"/>
              <a:t>The C standard library (</a:t>
            </a:r>
            <a:r>
              <a:rPr lang="en-US" dirty="0" err="1">
                <a:latin typeface="Courier New" pitchFamily="49" charset="0"/>
              </a:rPr>
              <a:t>libc.so</a:t>
            </a:r>
            <a:r>
              <a:rPr lang="en-US" dirty="0"/>
              <a:t>) contains a collection of higher-level </a:t>
            </a:r>
            <a:r>
              <a:rPr lang="en-US" i="1" dirty="0">
                <a:solidFill>
                  <a:srgbClr val="C00000"/>
                </a:solidFill>
              </a:rPr>
              <a:t>standard I/O </a:t>
            </a:r>
            <a:r>
              <a:rPr lang="en-US" dirty="0"/>
              <a:t>functions</a:t>
            </a:r>
          </a:p>
          <a:p>
            <a:pPr lvl="1"/>
            <a:r>
              <a:rPr lang="en-US" dirty="0"/>
              <a:t>Documented in Appendix B of K&amp;R</a:t>
            </a:r>
          </a:p>
          <a:p>
            <a:endParaRPr lang="en-US" dirty="0"/>
          </a:p>
          <a:p>
            <a:r>
              <a:rPr lang="en-US" dirty="0"/>
              <a:t>Examples of standard I/O functions:</a:t>
            </a:r>
          </a:p>
          <a:p>
            <a:pPr lvl="1"/>
            <a:r>
              <a:rPr lang="en-US" dirty="0"/>
              <a:t>Opening and closing files (</a:t>
            </a:r>
            <a:r>
              <a:rPr lang="en-US" b="1" dirty="0" err="1">
                <a:latin typeface="Courier New" pitchFamily="49" charset="0"/>
              </a:rPr>
              <a:t>fopen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fclose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Reading and writing bytes (</a:t>
            </a:r>
            <a:r>
              <a:rPr lang="en-US" b="1" dirty="0" err="1">
                <a:latin typeface="Courier New" pitchFamily="49" charset="0"/>
              </a:rPr>
              <a:t>fread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fwrite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Reading and writing text lines (</a:t>
            </a:r>
            <a:r>
              <a:rPr lang="en-US" b="1" dirty="0" err="1">
                <a:latin typeface="Courier New" pitchFamily="49" charset="0"/>
              </a:rPr>
              <a:t>fgets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fputs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Formatted reading and writing (</a:t>
            </a:r>
            <a:r>
              <a:rPr lang="en-US" b="1" dirty="0" err="1">
                <a:latin typeface="Courier New" pitchFamily="49" charset="0"/>
              </a:rPr>
              <a:t>fscanf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fprintf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Streams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2970212"/>
          </a:xfrm>
        </p:spPr>
        <p:txBody>
          <a:bodyPr/>
          <a:lstStyle/>
          <a:p>
            <a:r>
              <a:rPr lang="en-US" dirty="0"/>
              <a:t>Standard I/O models open files as </a:t>
            </a:r>
            <a:r>
              <a:rPr lang="en-US" i="1" dirty="0">
                <a:solidFill>
                  <a:srgbClr val="C00000"/>
                </a:solidFill>
              </a:rPr>
              <a:t>streams</a:t>
            </a:r>
          </a:p>
          <a:p>
            <a:pPr lvl="1"/>
            <a:r>
              <a:rPr lang="en-US" dirty="0"/>
              <a:t>Abstraction for a file descriptor and a buffer in memory</a:t>
            </a:r>
          </a:p>
          <a:p>
            <a:pPr lvl="1"/>
            <a:endParaRPr lang="en-US" dirty="0"/>
          </a:p>
          <a:p>
            <a:r>
              <a:rPr lang="en-US" dirty="0"/>
              <a:t>C programs begin life with three open streams </a:t>
            </a:r>
            <a:br>
              <a:rPr lang="en-US" dirty="0"/>
            </a:br>
            <a:r>
              <a:rPr lang="en-US" dirty="0"/>
              <a:t>(defined in </a:t>
            </a:r>
            <a:r>
              <a:rPr lang="en-US" dirty="0" err="1">
                <a:latin typeface="Courier New" pitchFamily="49" charset="0"/>
              </a:rPr>
              <a:t>stdio.h</a:t>
            </a:r>
            <a:r>
              <a:rPr lang="en-US" dirty="0"/>
              <a:t>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stdin</a:t>
            </a:r>
            <a:r>
              <a:rPr lang="en-US" dirty="0"/>
              <a:t>  (standard input)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stdout</a:t>
            </a:r>
            <a:r>
              <a:rPr lang="en-US" dirty="0"/>
              <a:t> (standard output)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stderr</a:t>
            </a:r>
            <a:r>
              <a:rPr lang="en-US" dirty="0"/>
              <a:t> (standard error)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74820" name="Text Box 4"/>
          <p:cNvSpPr txBox="1">
            <a:spLocks noChangeArrowheads="1"/>
          </p:cNvSpPr>
          <p:nvPr/>
        </p:nvSpPr>
        <p:spPr bwMode="auto">
          <a:xfrm>
            <a:off x="914400" y="4495800"/>
            <a:ext cx="7164388" cy="20574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&lt;</a:t>
            </a:r>
            <a:r>
              <a:rPr lang="en-US" sz="1600" dirty="0" err="1">
                <a:latin typeface="Courier New" pitchFamily="49" charset="0"/>
              </a:rPr>
              <a:t>stdio.h</a:t>
            </a:r>
            <a:r>
              <a:rPr lang="en-US" sz="1600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stdin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input  (descriptor 0)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stdout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output (descriptor 1)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stderr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error  (descriptor 2) */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stdout</a:t>
            </a:r>
            <a:r>
              <a:rPr lang="en-US" sz="1600" dirty="0">
                <a:latin typeface="Courier New" pitchFamily="49" charset="0"/>
              </a:rPr>
              <a:t>, "Hello, world\n");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I/O: Motivation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4341812"/>
          </a:xfrm>
        </p:spPr>
        <p:txBody>
          <a:bodyPr/>
          <a:lstStyle/>
          <a:p>
            <a:r>
              <a:rPr lang="en-US" dirty="0"/>
              <a:t>Applications often read/write one character at a time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getc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putc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ungetc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b="1" dirty="0">
                <a:latin typeface="Courier New"/>
                <a:cs typeface="Courier New"/>
              </a:rPr>
              <a:t>gets, </a:t>
            </a:r>
            <a:r>
              <a:rPr lang="en-US" b="1" dirty="0" err="1">
                <a:latin typeface="Courier New"/>
                <a:cs typeface="Courier New"/>
              </a:rPr>
              <a:t>fgets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Read line of text one character at a time, stopping at newline</a:t>
            </a:r>
          </a:p>
          <a:p>
            <a:r>
              <a:rPr lang="en-US" dirty="0"/>
              <a:t>Implementing as Unix I/O calls expensive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read</a:t>
            </a:r>
            <a:r>
              <a:rPr lang="en-US" dirty="0"/>
              <a:t> and </a:t>
            </a:r>
            <a:r>
              <a:rPr lang="en-US" b="1" dirty="0">
                <a:latin typeface="Courier New"/>
                <a:cs typeface="Courier New"/>
              </a:rPr>
              <a:t>write</a:t>
            </a:r>
            <a:r>
              <a:rPr lang="en-US" dirty="0"/>
              <a:t> require Unix kernel calls</a:t>
            </a:r>
          </a:p>
          <a:p>
            <a:pPr lvl="2"/>
            <a:r>
              <a:rPr lang="en-US" dirty="0"/>
              <a:t>&gt; 10,000 clock cycles</a:t>
            </a:r>
          </a:p>
          <a:p>
            <a:r>
              <a:rPr lang="en-US" dirty="0"/>
              <a:t>Solution: Buffered read</a:t>
            </a:r>
          </a:p>
          <a:p>
            <a:pPr lvl="1"/>
            <a:r>
              <a:rPr lang="en-US" dirty="0"/>
              <a:t>Use Unix </a:t>
            </a:r>
            <a:r>
              <a:rPr lang="en-US" b="1" dirty="0">
                <a:latin typeface="Courier New"/>
                <a:cs typeface="Courier New"/>
              </a:rPr>
              <a:t>read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to grab block of bytes</a:t>
            </a:r>
          </a:p>
          <a:p>
            <a:pPr lvl="1"/>
            <a:r>
              <a:rPr lang="en-US" dirty="0"/>
              <a:t>User input functions take one byte at a time from buffer</a:t>
            </a:r>
          </a:p>
          <a:p>
            <a:pPr lvl="2"/>
            <a:r>
              <a:rPr lang="en-US" dirty="0"/>
              <a:t>Refill buffer when empty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26476" y="5807075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64276" y="5807075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64276" y="5807075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9600" y="5831299"/>
            <a:ext cx="842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101" name="Rectangle 29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Buffering in Standard I/O</a:t>
            </a:r>
          </a:p>
        </p:txBody>
      </p:sp>
      <p:sp>
        <p:nvSpPr>
          <p:cNvPr id="643102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/>
          <a:lstStyle/>
          <a:p>
            <a:r>
              <a:rPr lang="en-US" dirty="0"/>
              <a:t>Standard I/O functions use buffered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Buffer flushed to output </a:t>
            </a:r>
            <a:r>
              <a:rPr lang="en-US" dirty="0" err="1"/>
              <a:t>fd</a:t>
            </a:r>
            <a:r>
              <a:rPr lang="en-US" dirty="0"/>
              <a:t> on “\n”, call to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fflush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exit</a:t>
            </a:r>
            <a:r>
              <a:rPr lang="en-US" dirty="0">
                <a:latin typeface="+mn-lt"/>
                <a:cs typeface="Courier New" pitchFamily="49" charset="0"/>
              </a:rPr>
              <a:t>,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or return from </a:t>
            </a:r>
            <a:r>
              <a:rPr lang="en-US" dirty="0">
                <a:latin typeface="Courier New"/>
                <a:cs typeface="Courier New"/>
              </a:rPr>
              <a:t>main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 </a:t>
            </a:r>
            <a:endParaRPr lang="en-US" dirty="0"/>
          </a:p>
        </p:txBody>
      </p:sp>
      <p:sp>
        <p:nvSpPr>
          <p:cNvPr id="643076" name="Text Box 4"/>
          <p:cNvSpPr txBox="1">
            <a:spLocks noChangeArrowheads="1"/>
          </p:cNvSpPr>
          <p:nvPr/>
        </p:nvSpPr>
        <p:spPr bwMode="auto">
          <a:xfrm>
            <a:off x="2544762" y="1905000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("h");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77" name="Rectangle 5"/>
          <p:cNvSpPr>
            <a:spLocks noChangeArrowheads="1"/>
          </p:cNvSpPr>
          <p:nvPr/>
        </p:nvSpPr>
        <p:spPr bwMode="auto">
          <a:xfrm>
            <a:off x="26209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h</a:t>
            </a:r>
          </a:p>
        </p:txBody>
      </p:sp>
      <p:sp>
        <p:nvSpPr>
          <p:cNvPr id="643078" name="Rectangle 6"/>
          <p:cNvSpPr>
            <a:spLocks noChangeArrowheads="1"/>
          </p:cNvSpPr>
          <p:nvPr/>
        </p:nvSpPr>
        <p:spPr bwMode="auto">
          <a:xfrm>
            <a:off x="3078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</a:t>
            </a:r>
          </a:p>
        </p:txBody>
      </p:sp>
      <p:sp>
        <p:nvSpPr>
          <p:cNvPr id="643079" name="Rectangle 7"/>
          <p:cNvSpPr>
            <a:spLocks noChangeArrowheads="1"/>
          </p:cNvSpPr>
          <p:nvPr/>
        </p:nvSpPr>
        <p:spPr bwMode="auto">
          <a:xfrm>
            <a:off x="3459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</a:t>
            </a:r>
          </a:p>
        </p:txBody>
      </p:sp>
      <p:sp>
        <p:nvSpPr>
          <p:cNvPr id="643080" name="Rectangle 8"/>
          <p:cNvSpPr>
            <a:spLocks noChangeArrowheads="1"/>
          </p:cNvSpPr>
          <p:nvPr/>
        </p:nvSpPr>
        <p:spPr bwMode="auto">
          <a:xfrm>
            <a:off x="39163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</a:t>
            </a:r>
          </a:p>
        </p:txBody>
      </p:sp>
      <p:sp>
        <p:nvSpPr>
          <p:cNvPr id="643081" name="Rectangle 9"/>
          <p:cNvSpPr>
            <a:spLocks noChangeArrowheads="1"/>
          </p:cNvSpPr>
          <p:nvPr/>
        </p:nvSpPr>
        <p:spPr bwMode="auto">
          <a:xfrm>
            <a:off x="43735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</a:t>
            </a:r>
          </a:p>
        </p:txBody>
      </p:sp>
      <p:sp>
        <p:nvSpPr>
          <p:cNvPr id="643082" name="Rectangle 10"/>
          <p:cNvSpPr>
            <a:spLocks noChangeArrowheads="1"/>
          </p:cNvSpPr>
          <p:nvPr/>
        </p:nvSpPr>
        <p:spPr bwMode="auto">
          <a:xfrm>
            <a:off x="48307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\n</a:t>
            </a:r>
          </a:p>
        </p:txBody>
      </p:sp>
      <p:sp>
        <p:nvSpPr>
          <p:cNvPr id="643083" name="Rectangle 11"/>
          <p:cNvSpPr>
            <a:spLocks noChangeArrowheads="1"/>
          </p:cNvSpPr>
          <p:nvPr/>
        </p:nvSpPr>
        <p:spPr bwMode="auto">
          <a:xfrm>
            <a:off x="52879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643084" name="Rectangle 12"/>
          <p:cNvSpPr>
            <a:spLocks noChangeArrowheads="1"/>
          </p:cNvSpPr>
          <p:nvPr/>
        </p:nvSpPr>
        <p:spPr bwMode="auto">
          <a:xfrm>
            <a:off x="5745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643085" name="Line 13"/>
          <p:cNvSpPr>
            <a:spLocks noChangeShapeType="1"/>
          </p:cNvSpPr>
          <p:nvPr/>
        </p:nvSpPr>
        <p:spPr bwMode="auto">
          <a:xfrm>
            <a:off x="2849562" y="2319337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86" name="Text Box 14"/>
          <p:cNvSpPr txBox="1">
            <a:spLocks noChangeArrowheads="1"/>
          </p:cNvSpPr>
          <p:nvPr/>
        </p:nvSpPr>
        <p:spPr bwMode="auto">
          <a:xfrm>
            <a:off x="3001962" y="2133600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("e");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87" name="Line 15"/>
          <p:cNvSpPr>
            <a:spLocks noChangeShapeType="1"/>
          </p:cNvSpPr>
          <p:nvPr/>
        </p:nvSpPr>
        <p:spPr bwMode="auto">
          <a:xfrm>
            <a:off x="3306762" y="2471737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88" name="Text Box 16"/>
          <p:cNvSpPr txBox="1">
            <a:spLocks noChangeArrowheads="1"/>
          </p:cNvSpPr>
          <p:nvPr/>
        </p:nvSpPr>
        <p:spPr bwMode="auto">
          <a:xfrm>
            <a:off x="3382962" y="236378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("l");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89" name="Line 17"/>
          <p:cNvSpPr>
            <a:spLocks noChangeShapeType="1"/>
          </p:cNvSpPr>
          <p:nvPr/>
        </p:nvSpPr>
        <p:spPr bwMode="auto">
          <a:xfrm>
            <a:off x="5059362" y="3462337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0" name="Text Box 18"/>
          <p:cNvSpPr txBox="1">
            <a:spLocks noChangeArrowheads="1"/>
          </p:cNvSpPr>
          <p:nvPr/>
        </p:nvSpPr>
        <p:spPr bwMode="auto">
          <a:xfrm>
            <a:off x="3759200" y="262413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("l");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1" name="Line 19"/>
          <p:cNvSpPr>
            <a:spLocks noChangeShapeType="1"/>
          </p:cNvSpPr>
          <p:nvPr/>
        </p:nvSpPr>
        <p:spPr bwMode="auto">
          <a:xfrm>
            <a:off x="4525962" y="3233737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2" name="Text Box 20"/>
          <p:cNvSpPr txBox="1">
            <a:spLocks noChangeArrowheads="1"/>
          </p:cNvSpPr>
          <p:nvPr/>
        </p:nvSpPr>
        <p:spPr bwMode="auto">
          <a:xfrm>
            <a:off x="4140200" y="289718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("o");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3" name="Text Box 21"/>
          <p:cNvSpPr txBox="1">
            <a:spLocks noChangeArrowheads="1"/>
          </p:cNvSpPr>
          <p:nvPr/>
        </p:nvSpPr>
        <p:spPr bwMode="auto">
          <a:xfrm>
            <a:off x="4627562" y="3157537"/>
            <a:ext cx="17732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("\n");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4" name="Line 22"/>
          <p:cNvSpPr>
            <a:spLocks noChangeShapeType="1"/>
          </p:cNvSpPr>
          <p:nvPr/>
        </p:nvSpPr>
        <p:spPr bwMode="auto">
          <a:xfrm>
            <a:off x="3687762" y="2700337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5" name="Line 23"/>
          <p:cNvSpPr>
            <a:spLocks noChangeShapeType="1"/>
          </p:cNvSpPr>
          <p:nvPr/>
        </p:nvSpPr>
        <p:spPr bwMode="auto">
          <a:xfrm>
            <a:off x="4144962" y="2928937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6" name="Line 24"/>
          <p:cNvSpPr>
            <a:spLocks noChangeShapeType="1"/>
          </p:cNvSpPr>
          <p:nvPr/>
        </p:nvSpPr>
        <p:spPr bwMode="auto">
          <a:xfrm>
            <a:off x="3916362" y="4300537"/>
            <a:ext cx="0" cy="8229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7" name="Text Box 25"/>
          <p:cNvSpPr txBox="1">
            <a:spLocks noChangeArrowheads="1"/>
          </p:cNvSpPr>
          <p:nvPr/>
        </p:nvSpPr>
        <p:spPr bwMode="auto">
          <a:xfrm>
            <a:off x="3992562" y="4510087"/>
            <a:ext cx="22320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fflush(stdout);</a:t>
            </a:r>
          </a:p>
        </p:txBody>
      </p:sp>
      <p:sp>
        <p:nvSpPr>
          <p:cNvPr id="643098" name="Text Box 26"/>
          <p:cNvSpPr txBox="1">
            <a:spLocks noChangeArrowheads="1"/>
          </p:cNvSpPr>
          <p:nvPr/>
        </p:nvSpPr>
        <p:spPr bwMode="auto">
          <a:xfrm>
            <a:off x="1630362" y="3076574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buf</a:t>
            </a:r>
          </a:p>
        </p:txBody>
      </p:sp>
      <p:sp>
        <p:nvSpPr>
          <p:cNvPr id="643099" name="Line 27"/>
          <p:cNvSpPr>
            <a:spLocks noChangeShapeType="1"/>
          </p:cNvSpPr>
          <p:nvPr/>
        </p:nvSpPr>
        <p:spPr bwMode="auto">
          <a:xfrm>
            <a:off x="1935162" y="3394075"/>
            <a:ext cx="685800" cy="601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100" name="Text Box 28"/>
          <p:cNvSpPr txBox="1">
            <a:spLocks noChangeArrowheads="1"/>
          </p:cNvSpPr>
          <p:nvPr/>
        </p:nvSpPr>
        <p:spPr bwMode="auto">
          <a:xfrm>
            <a:off x="2659400" y="5195887"/>
            <a:ext cx="252825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write(1,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, 6);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/>
              <a:t>Standard I/O Buffering in Action</a:t>
            </a:r>
          </a:p>
        </p:txBody>
      </p:sp>
      <p:sp>
        <p:nvSpPr>
          <p:cNvPr id="644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56286" y="1295400"/>
            <a:ext cx="7896225" cy="4972050"/>
          </a:xfrm>
        </p:spPr>
        <p:txBody>
          <a:bodyPr/>
          <a:lstStyle/>
          <a:p>
            <a:r>
              <a:rPr lang="en-US" dirty="0"/>
              <a:t>You can see this buffering in action for yourself, using the always fascinating Linux </a:t>
            </a:r>
            <a:r>
              <a:rPr lang="en-US" dirty="0" err="1">
                <a:latin typeface="Courier New" pitchFamily="49" charset="0"/>
              </a:rPr>
              <a:t>strace</a:t>
            </a:r>
            <a:r>
              <a:rPr lang="en-US" dirty="0"/>
              <a:t> program:</a:t>
            </a:r>
          </a:p>
        </p:txBody>
      </p:sp>
      <p:sp>
        <p:nvSpPr>
          <p:cNvPr id="644099" name="Rectangle 3"/>
          <p:cNvSpPr>
            <a:spLocks noChangeArrowheads="1"/>
          </p:cNvSpPr>
          <p:nvPr/>
        </p:nvSpPr>
        <p:spPr bwMode="auto">
          <a:xfrm>
            <a:off x="3276600" y="2438400"/>
            <a:ext cx="563880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 err="1">
                <a:latin typeface="Courier New" pitchFamily="49" charset="0"/>
              </a:rPr>
              <a:t>strace</a:t>
            </a:r>
            <a:r>
              <a:rPr lang="en-US" sz="1600" dirty="0">
                <a:latin typeface="Courier New" pitchFamily="49" charset="0"/>
              </a:rPr>
              <a:t> ./hello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execve</a:t>
            </a:r>
            <a:r>
              <a:rPr lang="en-US" sz="1600" dirty="0">
                <a:latin typeface="Courier New" pitchFamily="49" charset="0"/>
              </a:rPr>
              <a:t>("./hello", ["hello"], [/* ... */]).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...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write(1, "hello\n", 6)               = 6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...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exit_group(0)                        = ?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</p:txBody>
      </p:sp>
      <p:sp>
        <p:nvSpPr>
          <p:cNvPr id="644101" name="Rectangle 5"/>
          <p:cNvSpPr>
            <a:spLocks noChangeArrowheads="1"/>
          </p:cNvSpPr>
          <p:nvPr/>
        </p:nvSpPr>
        <p:spPr bwMode="auto">
          <a:xfrm>
            <a:off x="457200" y="2432050"/>
            <a:ext cx="2590800" cy="328295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#include &lt;stdio.h&gt;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int main()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printf("h");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printf("e");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printf("l");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printf("l");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printf("o");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printf("\n");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fflush(stdout);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exit(0);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line-by-line with </a:t>
            </a:r>
            <a:r>
              <a:rPr lang="en-US" dirty="0" err="1"/>
              <a:t>stdio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./showfile3_stdio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6461125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MLINE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1024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[MLINE];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</a:t>
            </a:r>
            <a:r>
              <a:rPr lang="en-US" sz="16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exit(1);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fgets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MLINE,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!=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334000" y="5168920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showfile3_stdio.c</a:t>
            </a:r>
          </a:p>
        </p:txBody>
      </p:sp>
    </p:spTree>
    <p:extLst>
      <p:ext uri="{BB962C8B-B14F-4D97-AF65-F5344CB8AC3E}">
        <p14:creationId xmlns:p14="http://schemas.microsoft.com/office/powerpoint/2010/main" val="1728883499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/>
              <a:t>RIO (robust I/O) package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8493110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Today: Unix I/O, C Standard I/O, and RIO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769" y="1295400"/>
            <a:ext cx="8750300" cy="1371600"/>
          </a:xfrm>
        </p:spPr>
        <p:txBody>
          <a:bodyPr/>
          <a:lstStyle/>
          <a:p>
            <a:r>
              <a:rPr lang="en-US" dirty="0"/>
              <a:t>Two </a:t>
            </a:r>
            <a:r>
              <a:rPr lang="en-US" i="1" dirty="0"/>
              <a:t>incompatible</a:t>
            </a:r>
            <a:r>
              <a:rPr lang="en-US" dirty="0"/>
              <a:t> libraries building on Unix I/O</a:t>
            </a:r>
          </a:p>
          <a:p>
            <a:r>
              <a:rPr lang="en-US" dirty="0"/>
              <a:t>Robust I/O (RIO): 15-213 special wrappers</a:t>
            </a:r>
            <a:br>
              <a:rPr lang="en-US" dirty="0"/>
            </a:br>
            <a:r>
              <a:rPr lang="en-US" dirty="0"/>
              <a:t>good coding practice: </a:t>
            </a:r>
            <a:r>
              <a:rPr lang="en-US" b="0" dirty="0"/>
              <a:t>handles error checking, signals, and </a:t>
            </a:r>
            <a:br>
              <a:rPr lang="en-US" b="0" dirty="0"/>
            </a:br>
            <a:r>
              <a:rPr lang="en-US" b="0" dirty="0"/>
              <a:t>“short counts”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3675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5253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4567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886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3213100"/>
            <a:ext cx="1989138" cy="1816100"/>
          </a:xfrm>
          <a:prstGeom prst="rect">
            <a:avLst/>
          </a:prstGeom>
          <a:solidFill>
            <a:srgbClr val="D5F1C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fopen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fdopen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fread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fwrite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fgets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fputs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fflush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fseek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fclose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5181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5602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4252913"/>
            <a:ext cx="1841500" cy="1327150"/>
          </a:xfrm>
          <a:prstGeom prst="rect">
            <a:avLst/>
          </a:prstGeom>
          <a:solidFill>
            <a:srgbClr val="F1C7C7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rio_writen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rio_readinitb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rio_readlineb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rio_readnb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4567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4102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914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84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55" grpId="0" animBg="1"/>
      <p:bldP spid="671756" grpId="0" animBg="1"/>
      <p:bldP spid="6717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1197678"/>
            <a:ext cx="9144000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2889" y="4856462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7259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9" name="Right Arrow 8"/>
          <p:cNvSpPr/>
          <p:nvPr/>
        </p:nvSpPr>
        <p:spPr bwMode="auto">
          <a:xfrm rot="5233810">
            <a:off x="703166" y="4570333"/>
            <a:ext cx="2847712" cy="719409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Sends to C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5633434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2093" cy="762000"/>
          </a:xfrm>
        </p:spPr>
        <p:txBody>
          <a:bodyPr/>
          <a:lstStyle/>
          <a:p>
            <a:r>
              <a:rPr lang="en-US" dirty="0"/>
              <a:t>Unix I/O Recap</a:t>
            </a:r>
          </a:p>
        </p:txBody>
      </p:sp>
      <p:sp>
        <p:nvSpPr>
          <p:cNvPr id="636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7896225" cy="2000250"/>
          </a:xfrm>
        </p:spPr>
        <p:txBody>
          <a:bodyPr/>
          <a:lstStyle/>
          <a:p>
            <a:r>
              <a:rPr lang="en-US" dirty="0"/>
              <a:t>Short counts can occur in these situations:</a:t>
            </a:r>
          </a:p>
          <a:p>
            <a:pPr lvl="1"/>
            <a:r>
              <a:rPr lang="en-US" dirty="0"/>
              <a:t>Encountering (end-of-file) EOF on reads</a:t>
            </a:r>
          </a:p>
          <a:p>
            <a:pPr lvl="1"/>
            <a:r>
              <a:rPr lang="en-US" dirty="0"/>
              <a:t>Reading text lines from a terminal</a:t>
            </a:r>
          </a:p>
          <a:p>
            <a:pPr lvl="1"/>
            <a:r>
              <a:rPr lang="en-US" dirty="0"/>
              <a:t>Reading and writing network sockets</a:t>
            </a:r>
          </a:p>
          <a:p>
            <a:r>
              <a:rPr lang="en-US" dirty="0"/>
              <a:t>Short counts never occur in these situations:</a:t>
            </a:r>
          </a:p>
          <a:p>
            <a:pPr lvl="1"/>
            <a:r>
              <a:rPr lang="en-US" dirty="0"/>
              <a:t>Reading from disk files (except for EOF)</a:t>
            </a:r>
          </a:p>
          <a:p>
            <a:pPr lvl="1"/>
            <a:r>
              <a:rPr lang="en-US" dirty="0"/>
              <a:t>Writing to disk files</a:t>
            </a:r>
          </a:p>
          <a:p>
            <a:r>
              <a:rPr lang="en-US" dirty="0"/>
              <a:t>Best practice is to always allow for short counts.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7014176" cy="8309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/* Read at most </a:t>
            </a:r>
            <a:r>
              <a:rPr lang="en-US" sz="1600" dirty="0" err="1">
                <a:solidFill>
                  <a:srgbClr val="800000"/>
                </a:solidFill>
                <a:latin typeface="Courier New" pitchFamily="49" charset="0"/>
              </a:rPr>
              <a:t>max_count</a:t>
            </a: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bytes from file into buffer.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  Return number bytes read, or error value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read(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*buffer,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max_count</a:t>
            </a:r>
            <a:r>
              <a:rPr lang="en-US" sz="1600" dirty="0">
                <a:latin typeface="Courier New" pitchFamily="49" charset="0"/>
              </a:rPr>
              <a:t>);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2409074"/>
            <a:ext cx="7014176" cy="8309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/* Write at most </a:t>
            </a:r>
            <a:r>
              <a:rPr lang="en-US" sz="1600" dirty="0" err="1">
                <a:solidFill>
                  <a:srgbClr val="800000"/>
                </a:solidFill>
                <a:latin typeface="Courier New" pitchFamily="49" charset="0"/>
              </a:rPr>
              <a:t>max_count</a:t>
            </a: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bytes from buffer to file.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  Return number bytes written, or error value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write(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*buffer,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max_count</a:t>
            </a:r>
            <a:r>
              <a:rPr lang="en-US" sz="1600" dirty="0">
                <a:latin typeface="Courier New" pitchFamily="49" charset="0"/>
              </a:rPr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153116079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 dirty="0"/>
              <a:t>The RIO Package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(CS:APP Package)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RIO is a set of wrappers that provide efficient and robust I/O in apps, such as network programs that are subject to short counts</a:t>
            </a:r>
          </a:p>
          <a:p>
            <a:r>
              <a:rPr lang="en-US" dirty="0"/>
              <a:t>RIO provides two different kinds of functions</a:t>
            </a:r>
          </a:p>
          <a:p>
            <a:pPr lvl="1"/>
            <a:r>
              <a:rPr lang="en-US" dirty="0" err="1"/>
              <a:t>Unbuffered</a:t>
            </a:r>
            <a:r>
              <a:rPr lang="en-US" dirty="0"/>
              <a:t> input and output of binary data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rio_readn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rio_writen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Buffered input of text lines and binary data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rio_readlineb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rio_readnb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Buffered RIO routines are thread-safe and can be interleaved arbitrarily on the same descriptor</a:t>
            </a:r>
          </a:p>
          <a:p>
            <a:pPr lvl="2"/>
            <a:endParaRPr lang="en-US" dirty="0"/>
          </a:p>
          <a:p>
            <a:r>
              <a:rPr lang="en-US" dirty="0"/>
              <a:t>Download from </a:t>
            </a:r>
            <a:r>
              <a:rPr lang="en-US" dirty="0">
                <a:hlinkClick r:id="rId3"/>
              </a:rPr>
              <a:t>http://csapp.cs.cmu.edu/3e/code.html</a:t>
            </a:r>
            <a:r>
              <a:rPr lang="en-US" dirty="0"/>
              <a:t>  </a:t>
            </a:r>
          </a:p>
          <a:p>
            <a:pPr lvl="1">
              <a:buNone/>
            </a:pP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  </a:t>
            </a:r>
            <a:r>
              <a:rPr lang="en-US" b="1" dirty="0" err="1">
                <a:latin typeface="Courier New"/>
                <a:cs typeface="Courier New"/>
              </a:rPr>
              <a:t>src/csapp.c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dirty="0"/>
              <a:t>and </a:t>
            </a:r>
            <a:r>
              <a:rPr lang="en-US" b="1" dirty="0">
                <a:latin typeface="Courier New"/>
                <a:cs typeface="Courier New"/>
              </a:rPr>
              <a:t>include/</a:t>
            </a:r>
            <a:r>
              <a:rPr lang="en-US" b="1" dirty="0" err="1">
                <a:latin typeface="Courier New"/>
                <a:cs typeface="Courier New"/>
              </a:rPr>
              <a:t>csapp.h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561473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Unbuffered RIO Input and Output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20788"/>
            <a:ext cx="8701087" cy="5180012"/>
          </a:xfrm>
        </p:spPr>
        <p:txBody>
          <a:bodyPr/>
          <a:lstStyle/>
          <a:p>
            <a:r>
              <a:rPr lang="en-US" dirty="0"/>
              <a:t>Same interface as Unix </a:t>
            </a:r>
            <a:r>
              <a:rPr lang="en-US" dirty="0">
                <a:latin typeface="Courier New" pitchFamily="49" charset="0"/>
              </a:rPr>
              <a:t>read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write</a:t>
            </a:r>
          </a:p>
          <a:p>
            <a:r>
              <a:rPr lang="en-US" dirty="0"/>
              <a:t>Especially useful for transferring data on network sockets</a:t>
            </a: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returns short count only if it encounters EOF</a:t>
            </a:r>
          </a:p>
          <a:p>
            <a:pPr lvl="2"/>
            <a:r>
              <a:rPr lang="en-US" dirty="0"/>
              <a:t>Only use it when you know how many bytes to read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never returns a short count</a:t>
            </a:r>
          </a:p>
          <a:p>
            <a:pPr lvl="1"/>
            <a:r>
              <a:rPr lang="en-US" dirty="0"/>
              <a:t>Calls to </a:t>
            </a:r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/>
              <a:t> </a:t>
            </a:r>
            <a:r>
              <a:rPr lang="en-US" dirty="0"/>
              <a:t>can be interleaved arbitrarily on the same descriptor</a:t>
            </a:r>
          </a:p>
        </p:txBody>
      </p:sp>
      <p:sp>
        <p:nvSpPr>
          <p:cNvPr id="758788" name="Text Box 4"/>
          <p:cNvSpPr txBox="1">
            <a:spLocks noChangeArrowheads="1"/>
          </p:cNvSpPr>
          <p:nvPr/>
        </p:nvSpPr>
        <p:spPr bwMode="auto">
          <a:xfrm>
            <a:off x="818592" y="2316540"/>
            <a:ext cx="7478970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rio_writen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transferred if OK,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0 on EOF 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rio_readn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 only), -1 on error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145424533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592093" cy="762000"/>
          </a:xfrm>
        </p:spPr>
        <p:txBody>
          <a:bodyPr/>
          <a:lstStyle/>
          <a:p>
            <a:r>
              <a:rPr lang="en-US"/>
              <a:t>Implementation of </a:t>
            </a:r>
            <a:r>
              <a:rPr lang="en-US">
                <a:latin typeface="Courier New" pitchFamily="49" charset="0"/>
              </a:rPr>
              <a:t>rio_readn</a:t>
            </a:r>
          </a:p>
        </p:txBody>
      </p:sp>
      <p:sp>
        <p:nvSpPr>
          <p:cNvPr id="760835" name="Text Box 3"/>
          <p:cNvSpPr txBox="1">
            <a:spLocks noChangeArrowheads="1"/>
          </p:cNvSpPr>
          <p:nvPr/>
        </p:nvSpPr>
        <p:spPr bwMode="auto">
          <a:xfrm>
            <a:off x="357018" y="990600"/>
            <a:ext cx="8710782" cy="575542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</a:t>
            </a:r>
          </a:p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rio_readn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- Robustly read n bytes 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unbuffered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</a:t>
            </a:r>
          </a:p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 = n;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*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while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nleft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&gt; 0) </a:t>
            </a: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if ((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read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)) &lt; 0)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if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errno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== EINTR)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Interrupted by sig handler return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	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 = 0;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and call read() again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else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	return -1;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errno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set by read() */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}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else if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nread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== 0)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break;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EOF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 -=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return (n -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);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Return &gt;= 0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13480" y="6376690"/>
            <a:ext cx="115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csapp.c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82034890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RIO Input Functions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6" y="1219200"/>
            <a:ext cx="8307388" cy="5334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Efficiently read text lines and binary data from a file partially cached in an internal memory buffer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 lvl="1">
              <a:spcBef>
                <a:spcPct val="0"/>
              </a:spcBef>
            </a:pPr>
            <a:endParaRPr lang="en-US" dirty="0">
              <a:latin typeface="Courier New" pitchFamily="49" charset="0"/>
            </a:endParaRPr>
          </a:p>
          <a:p>
            <a:pPr lvl="1">
              <a:spcBef>
                <a:spcPct val="0"/>
              </a:spcBef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rio_readlineb</a:t>
            </a:r>
            <a:r>
              <a:rPr lang="en-US" dirty="0"/>
              <a:t> reads a </a:t>
            </a:r>
            <a:r>
              <a:rPr lang="en-US" b="1" i="1" dirty="0">
                <a:solidFill>
                  <a:srgbClr val="0070C0"/>
                </a:solidFill>
              </a:rPr>
              <a:t>text line</a:t>
            </a:r>
            <a:r>
              <a:rPr lang="en-US" dirty="0"/>
              <a:t> of up to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</a:t>
            </a:r>
            <a:r>
              <a:rPr lang="en-US"/>
              <a:t>from </a:t>
            </a:r>
            <a:br>
              <a:rPr lang="en-US"/>
            </a:br>
            <a:r>
              <a:rPr lang="en-US"/>
              <a:t>file </a:t>
            </a: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dirty="0"/>
              <a:t> and stores the line in </a:t>
            </a:r>
            <a:r>
              <a:rPr lang="en-US" b="1" dirty="0" err="1">
                <a:latin typeface="Courier New" pitchFamily="49" charset="0"/>
              </a:rPr>
              <a:t>usrbuf</a:t>
            </a:r>
            <a:endParaRPr lang="en-US" b="1" dirty="0"/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Especially useful for reading text lines from network sockets</a:t>
            </a:r>
          </a:p>
          <a:p>
            <a:pPr lvl="1">
              <a:spcBef>
                <a:spcPct val="0"/>
              </a:spcBef>
            </a:pPr>
            <a:r>
              <a:rPr lang="en-US" dirty="0"/>
              <a:t>Stopping conditions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read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EOF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Newline (‘</a:t>
            </a:r>
            <a:r>
              <a:rPr lang="en-US" b="1" dirty="0">
                <a:latin typeface="Courier New" pitchFamily="49" charset="0"/>
              </a:rPr>
              <a:t>\n</a:t>
            </a:r>
            <a:r>
              <a:rPr lang="en-US" dirty="0"/>
              <a:t>’)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endParaRPr lang="en-US" dirty="0"/>
          </a:p>
        </p:txBody>
      </p:sp>
      <p:sp>
        <p:nvSpPr>
          <p:cNvPr id="766980" name="Text Box 4"/>
          <p:cNvSpPr txBox="1">
            <a:spLocks noChangeArrowheads="1"/>
          </p:cNvSpPr>
          <p:nvPr/>
        </p:nvSpPr>
        <p:spPr bwMode="auto">
          <a:xfrm>
            <a:off x="106363" y="4132263"/>
            <a:ext cx="92075" cy="4206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endParaRPr lang="en-US" sz="2400">
              <a:latin typeface="Courier New" pitchFamily="49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1914" y="2057400"/>
            <a:ext cx="7745069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read if OK, 0 on EOF, -1 on error</a:t>
            </a:r>
            <a:endParaRPr lang="en-US" sz="1600" i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18798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RIO Input Functions (cont)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429000"/>
            <a:ext cx="8307388" cy="2895600"/>
          </a:xfrm>
        </p:spPr>
        <p:txBody>
          <a:bodyPr/>
          <a:lstStyle/>
          <a:p>
            <a:pPr lvl="1">
              <a:lnSpc>
                <a:spcPct val="90000"/>
              </a:lnSpc>
              <a:buNone/>
            </a:pP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rio_readnb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reads up to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i="1" dirty="0">
                <a:solidFill>
                  <a:srgbClr val="0070C0"/>
                </a:solidFill>
              </a:rPr>
              <a:t>bytes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from file </a:t>
            </a:r>
            <a:r>
              <a:rPr lang="en-US" b="1" dirty="0" err="1">
                <a:latin typeface="Courier New" pitchFamily="49" charset="0"/>
              </a:rPr>
              <a:t>fd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dirty="0"/>
              <a:t>Stopping conditions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read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EOF encountered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Calls to </a:t>
            </a:r>
            <a:r>
              <a:rPr lang="en-US" b="1" dirty="0" err="1">
                <a:latin typeface="Courier New" pitchFamily="49" charset="0"/>
              </a:rPr>
              <a:t>rio_readlineb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rio_readnb</a:t>
            </a:r>
            <a:r>
              <a:rPr lang="en-US" dirty="0"/>
              <a:t> can be interleaved arbitrarily on the same descriptor</a:t>
            </a:r>
          </a:p>
          <a:p>
            <a:pPr lvl="2">
              <a:lnSpc>
                <a:spcPct val="97000"/>
              </a:lnSpc>
            </a:pPr>
            <a:r>
              <a:rPr lang="en-US" b="1" kern="1200" dirty="0">
                <a:solidFill>
                  <a:srgbClr val="990000"/>
                </a:solidFill>
                <a:ea typeface="+mn-ea"/>
                <a:cs typeface="+mn-cs"/>
              </a:rPr>
              <a:t>Warning: </a:t>
            </a:r>
            <a:r>
              <a:rPr lang="en-US" dirty="0"/>
              <a:t>Don’t interleave with calls to </a:t>
            </a:r>
            <a:r>
              <a:rPr lang="en-US" b="1" dirty="0" err="1">
                <a:latin typeface="Courier New" pitchFamily="49" charset="0"/>
              </a:rPr>
              <a:t>rio_readn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769028" name="Text Box 4"/>
          <p:cNvSpPr txBox="1">
            <a:spLocks noChangeArrowheads="1"/>
          </p:cNvSpPr>
          <p:nvPr/>
        </p:nvSpPr>
        <p:spPr bwMode="auto">
          <a:xfrm>
            <a:off x="106363" y="4132263"/>
            <a:ext cx="92075" cy="4206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endParaRPr lang="en-US" sz="2400">
              <a:latin typeface="Courier New" pitchFamily="49" charset="0"/>
            </a:endParaRPr>
          </a:p>
        </p:txBody>
      </p:sp>
      <p:sp>
        <p:nvSpPr>
          <p:cNvPr id="769029" name="Text Box 5"/>
          <p:cNvSpPr txBox="1">
            <a:spLocks noChangeArrowheads="1"/>
          </p:cNvSpPr>
          <p:nvPr/>
        </p:nvSpPr>
        <p:spPr bwMode="auto">
          <a:xfrm>
            <a:off x="533400" y="1366897"/>
            <a:ext cx="7745069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read if OK, 0 on EOF, -1 on error</a:t>
            </a:r>
            <a:endParaRPr lang="en-US" sz="1600" i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45778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ChangeArrowheads="1"/>
          </p:cNvSpPr>
          <p:nvPr/>
        </p:nvSpPr>
        <p:spPr bwMode="auto">
          <a:xfrm>
            <a:off x="4724400" y="3040062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I/O: Implementation</a:t>
            </a:r>
          </a:p>
        </p:txBody>
      </p:sp>
      <p:sp>
        <p:nvSpPr>
          <p:cNvPr id="7628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3960812"/>
          </a:xfrm>
        </p:spPr>
        <p:txBody>
          <a:bodyPr/>
          <a:lstStyle/>
          <a:p>
            <a:r>
              <a:rPr lang="en-US" dirty="0"/>
              <a:t>For reading from file</a:t>
            </a:r>
          </a:p>
          <a:p>
            <a:r>
              <a:rPr lang="en-US" dirty="0"/>
              <a:t>File has associated buffer to hold bytes that have been read from file but not yet read by user code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Layered on Unix file:</a:t>
            </a:r>
          </a:p>
        </p:txBody>
      </p:sp>
      <p:sp>
        <p:nvSpPr>
          <p:cNvPr id="762885" name="Rectangle 5"/>
          <p:cNvSpPr>
            <a:spLocks noChangeArrowheads="1"/>
          </p:cNvSpPr>
          <p:nvPr/>
        </p:nvSpPr>
        <p:spPr bwMode="auto">
          <a:xfrm>
            <a:off x="2362200" y="3040062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762886" name="Rectangle 6"/>
          <p:cNvSpPr>
            <a:spLocks noChangeArrowheads="1"/>
          </p:cNvSpPr>
          <p:nvPr/>
        </p:nvSpPr>
        <p:spPr bwMode="auto">
          <a:xfrm>
            <a:off x="2362200" y="3040062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87" name="Text Box 7"/>
          <p:cNvSpPr txBox="1">
            <a:spLocks noChangeArrowheads="1"/>
          </p:cNvSpPr>
          <p:nvPr/>
        </p:nvSpPr>
        <p:spPr bwMode="auto">
          <a:xfrm>
            <a:off x="1498697" y="3056538"/>
            <a:ext cx="8470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  <p:sp>
        <p:nvSpPr>
          <p:cNvPr id="762888" name="Arc 8"/>
          <p:cNvSpPr>
            <a:spLocks/>
          </p:cNvSpPr>
          <p:nvPr/>
        </p:nvSpPr>
        <p:spPr bwMode="auto">
          <a:xfrm rot="-5400000" flipH="1" flipV="1">
            <a:off x="1978110" y="3418829"/>
            <a:ext cx="3048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89" name="Arc 9"/>
          <p:cNvSpPr>
            <a:spLocks/>
          </p:cNvSpPr>
          <p:nvPr/>
        </p:nvSpPr>
        <p:spPr bwMode="auto">
          <a:xfrm rot="-5400000" flipH="1" flipV="1">
            <a:off x="4264110" y="3495029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0" name="Rectangle 10"/>
          <p:cNvSpPr>
            <a:spLocks noChangeArrowheads="1"/>
          </p:cNvSpPr>
          <p:nvPr/>
        </p:nvSpPr>
        <p:spPr bwMode="auto">
          <a:xfrm>
            <a:off x="720810" y="3649662"/>
            <a:ext cx="10398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</a:t>
            </a:r>
          </a:p>
        </p:txBody>
      </p:sp>
      <p:sp>
        <p:nvSpPr>
          <p:cNvPr id="762891" name="Rectangle 11"/>
          <p:cNvSpPr>
            <a:spLocks noChangeArrowheads="1"/>
          </p:cNvSpPr>
          <p:nvPr/>
        </p:nvSpPr>
        <p:spPr bwMode="auto">
          <a:xfrm>
            <a:off x="2702010" y="3802062"/>
            <a:ext cx="16002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rio_bufptr</a:t>
            </a:r>
          </a:p>
        </p:txBody>
      </p:sp>
      <p:sp>
        <p:nvSpPr>
          <p:cNvPr id="762892" name="Line 12"/>
          <p:cNvSpPr>
            <a:spLocks noChangeShapeType="1"/>
          </p:cNvSpPr>
          <p:nvPr/>
        </p:nvSpPr>
        <p:spPr bwMode="auto">
          <a:xfrm flipV="1">
            <a:off x="4724400" y="26590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3" name="Line 13"/>
          <p:cNvSpPr>
            <a:spLocks noChangeShapeType="1"/>
          </p:cNvSpPr>
          <p:nvPr/>
        </p:nvSpPr>
        <p:spPr bwMode="auto">
          <a:xfrm flipV="1">
            <a:off x="7086600" y="26590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4" name="Line 14"/>
          <p:cNvSpPr>
            <a:spLocks noChangeShapeType="1"/>
          </p:cNvSpPr>
          <p:nvPr/>
        </p:nvSpPr>
        <p:spPr bwMode="auto">
          <a:xfrm>
            <a:off x="4724400" y="2811462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762895" name="Rectangle 15"/>
          <p:cNvSpPr>
            <a:spLocks noChangeArrowheads="1"/>
          </p:cNvSpPr>
          <p:nvPr/>
        </p:nvSpPr>
        <p:spPr bwMode="auto">
          <a:xfrm>
            <a:off x="5257800" y="2659062"/>
            <a:ext cx="1219200" cy="312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rio_cnt</a:t>
            </a:r>
          </a:p>
        </p:txBody>
      </p:sp>
      <p:sp>
        <p:nvSpPr>
          <p:cNvPr id="762896" name="Rectangle 16"/>
          <p:cNvSpPr>
            <a:spLocks noChangeArrowheads="1"/>
          </p:cNvSpPr>
          <p:nvPr/>
        </p:nvSpPr>
        <p:spPr bwMode="auto">
          <a:xfrm>
            <a:off x="5105400" y="5452646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762897" name="Rectangle 17"/>
          <p:cNvSpPr>
            <a:spLocks noChangeArrowheads="1"/>
          </p:cNvSpPr>
          <p:nvPr/>
        </p:nvSpPr>
        <p:spPr bwMode="auto">
          <a:xfrm>
            <a:off x="2743200" y="5452646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762898" name="Rectangle 18"/>
          <p:cNvSpPr>
            <a:spLocks noChangeArrowheads="1"/>
          </p:cNvSpPr>
          <p:nvPr/>
        </p:nvSpPr>
        <p:spPr bwMode="auto">
          <a:xfrm>
            <a:off x="762000" y="5452646"/>
            <a:ext cx="82296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762899" name="Rectangle 19"/>
          <p:cNvSpPr>
            <a:spLocks noChangeArrowheads="1"/>
          </p:cNvSpPr>
          <p:nvPr/>
        </p:nvSpPr>
        <p:spPr bwMode="auto">
          <a:xfrm>
            <a:off x="290513" y="5452646"/>
            <a:ext cx="2452687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no longer in buffer</a:t>
            </a:r>
          </a:p>
        </p:txBody>
      </p:sp>
      <p:sp>
        <p:nvSpPr>
          <p:cNvPr id="762900" name="Rectangle 20"/>
          <p:cNvSpPr>
            <a:spLocks noChangeArrowheads="1"/>
          </p:cNvSpPr>
          <p:nvPr/>
        </p:nvSpPr>
        <p:spPr bwMode="auto">
          <a:xfrm>
            <a:off x="7467600" y="5452646"/>
            <a:ext cx="1524000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unseen</a:t>
            </a:r>
          </a:p>
        </p:txBody>
      </p:sp>
      <p:sp>
        <p:nvSpPr>
          <p:cNvPr id="762901" name="Arc 21"/>
          <p:cNvSpPr>
            <a:spLocks/>
          </p:cNvSpPr>
          <p:nvPr/>
        </p:nvSpPr>
        <p:spPr bwMode="auto">
          <a:xfrm rot="-5400000" flipH="1" flipV="1">
            <a:off x="7007310" y="5907613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2" name="Rectangle 22"/>
          <p:cNvSpPr>
            <a:spLocks noChangeArrowheads="1"/>
          </p:cNvSpPr>
          <p:nvPr/>
        </p:nvSpPr>
        <p:spPr bwMode="auto">
          <a:xfrm>
            <a:off x="4378410" y="6214646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Current File Position</a:t>
            </a:r>
          </a:p>
        </p:txBody>
      </p:sp>
      <p:sp>
        <p:nvSpPr>
          <p:cNvPr id="762903" name="Line 23"/>
          <p:cNvSpPr>
            <a:spLocks noChangeShapeType="1"/>
          </p:cNvSpPr>
          <p:nvPr/>
        </p:nvSpPr>
        <p:spPr bwMode="auto">
          <a:xfrm flipV="1">
            <a:off x="2743200" y="5029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4" name="Line 24"/>
          <p:cNvSpPr>
            <a:spLocks noChangeShapeType="1"/>
          </p:cNvSpPr>
          <p:nvPr/>
        </p:nvSpPr>
        <p:spPr bwMode="auto">
          <a:xfrm flipV="1">
            <a:off x="7467600" y="5029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5" name="Line 25"/>
          <p:cNvSpPr>
            <a:spLocks noChangeShapeType="1"/>
          </p:cNvSpPr>
          <p:nvPr/>
        </p:nvSpPr>
        <p:spPr bwMode="auto">
          <a:xfrm flipV="1">
            <a:off x="2743200" y="5181600"/>
            <a:ext cx="4724400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6" name="Rectangle 26"/>
          <p:cNvSpPr>
            <a:spLocks noChangeArrowheads="1"/>
          </p:cNvSpPr>
          <p:nvPr/>
        </p:nvSpPr>
        <p:spPr bwMode="auto">
          <a:xfrm>
            <a:off x="3886200" y="5029200"/>
            <a:ext cx="2667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Buffered Portion</a:t>
            </a:r>
          </a:p>
        </p:txBody>
      </p:sp>
    </p:spTree>
    <p:extLst>
      <p:ext uri="{BB962C8B-B14F-4D97-AF65-F5344CB8AC3E}">
        <p14:creationId xmlns:p14="http://schemas.microsoft.com/office/powerpoint/2010/main" val="1416481143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I/O: Declaration</a:t>
            </a:r>
          </a:p>
        </p:txBody>
      </p:sp>
      <p:sp>
        <p:nvSpPr>
          <p:cNvPr id="7649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9413" y="1296988"/>
            <a:ext cx="8307387" cy="608012"/>
          </a:xfrm>
        </p:spPr>
        <p:txBody>
          <a:bodyPr/>
          <a:lstStyle/>
          <a:p>
            <a:r>
              <a:rPr lang="en-US" dirty="0"/>
              <a:t>All information contained in </a:t>
            </a:r>
            <a:r>
              <a:rPr lang="en-US" dirty="0" err="1">
                <a:latin typeface="Courier New"/>
                <a:cs typeface="Courier New"/>
              </a:rPr>
              <a:t>struct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764934" name="Text Box 6"/>
          <p:cNvSpPr txBox="1">
            <a:spLocks noChangeArrowheads="1"/>
          </p:cNvSpPr>
          <p:nvPr/>
        </p:nvSpPr>
        <p:spPr bwMode="auto">
          <a:xfrm>
            <a:off x="452437" y="4267200"/>
            <a:ext cx="8539163" cy="16002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rio_fd</a:t>
            </a:r>
            <a:r>
              <a:rPr lang="en-US" sz="1600" dirty="0">
                <a:latin typeface="Courier New" pitchFamily="49" charset="0"/>
              </a:rPr>
              <a:t>;  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descriptor for this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rio_cnt</a:t>
            </a:r>
            <a:r>
              <a:rPr lang="en-US" sz="1600" dirty="0">
                <a:latin typeface="Courier New" pitchFamily="49" charset="0"/>
              </a:rPr>
              <a:t>; 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unread bytes in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*</a:t>
            </a:r>
            <a:r>
              <a:rPr lang="en-US" sz="1600" dirty="0" err="1">
                <a:latin typeface="Courier New" pitchFamily="49" charset="0"/>
              </a:rPr>
              <a:t>rio_bufptr</a:t>
            </a:r>
            <a:r>
              <a:rPr lang="en-US" sz="1600" dirty="0">
                <a:latin typeface="Courier New" pitchFamily="49" charset="0"/>
              </a:rPr>
              <a:t>;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next unread byte in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</a:t>
            </a:r>
            <a:r>
              <a:rPr lang="en-US" sz="1600" dirty="0" err="1">
                <a:latin typeface="Courier New" pitchFamily="49" charset="0"/>
              </a:rPr>
              <a:t>rio_buf</a:t>
            </a:r>
            <a:r>
              <a:rPr lang="en-US" sz="1600" dirty="0">
                <a:latin typeface="Courier New" pitchFamily="49" charset="0"/>
              </a:rPr>
              <a:t>[RIO_BUFSIZE];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internal buffer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 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;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724400" y="2430462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362200" y="2430462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362200" y="2430462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498697" y="2452994"/>
            <a:ext cx="8470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  <p:sp>
        <p:nvSpPr>
          <p:cNvPr id="21" name="Arc 8"/>
          <p:cNvSpPr>
            <a:spLocks/>
          </p:cNvSpPr>
          <p:nvPr/>
        </p:nvSpPr>
        <p:spPr bwMode="auto">
          <a:xfrm rot="16200000" flipH="1" flipV="1">
            <a:off x="1978110" y="2809229"/>
            <a:ext cx="3048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Arc 9"/>
          <p:cNvSpPr>
            <a:spLocks/>
          </p:cNvSpPr>
          <p:nvPr/>
        </p:nvSpPr>
        <p:spPr bwMode="auto">
          <a:xfrm rot="16200000" flipH="1" flipV="1">
            <a:off x="4264110" y="2885429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720810" y="3040062"/>
            <a:ext cx="10398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702010" y="3192462"/>
            <a:ext cx="16002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rio_bufptr</a:t>
            </a:r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flipV="1">
            <a:off x="4724400" y="20494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V="1">
            <a:off x="7086600" y="20494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4724400" y="2201862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5257800" y="2049462"/>
            <a:ext cx="1219200" cy="312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rio_cnt</a:t>
            </a:r>
          </a:p>
        </p:txBody>
      </p:sp>
    </p:spTree>
    <p:extLst>
      <p:ext uri="{BB962C8B-B14F-4D97-AF65-F5344CB8AC3E}">
        <p14:creationId xmlns:p14="http://schemas.microsoft.com/office/powerpoint/2010/main" val="3635339387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line-by-line with </a:t>
            </a:r>
            <a:r>
              <a:rPr lang="en-US" dirty="0" err="1"/>
              <a:t>rio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./showfile4_rio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11" y="1600200"/>
            <a:ext cx="7162800" cy="427809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MLINE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1024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[MLINE];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STDIN_FILENO;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Rio_readinitb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Rio_readlineb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MLINE))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(STDOUT_FILENO,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738910" y="5508962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showfile4_stdio.c</a:t>
            </a:r>
          </a:p>
        </p:txBody>
      </p:sp>
    </p:spTree>
    <p:extLst>
      <p:ext uri="{BB962C8B-B14F-4D97-AF65-F5344CB8AC3E}">
        <p14:creationId xmlns:p14="http://schemas.microsoft.com/office/powerpoint/2010/main" val="1105222147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</a:p>
          <a:p>
            <a:r>
              <a:rPr lang="en-US" dirty="0"/>
              <a:t>Closing remarks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197678"/>
            <a:ext cx="9144001" cy="3583872"/>
          </a:xfrm>
          <a:prstGeom prst="rect">
            <a:avLst/>
          </a:prstGeom>
          <a:solidFill>
            <a:srgbClr val="E9E1C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Concepts: Sending a Signal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38125" y="2714625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95625" y="1276350"/>
            <a:ext cx="2857500" cy="131445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B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3219450"/>
            <a:ext cx="2857500" cy="131445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Process C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" y="4686300"/>
            <a:ext cx="9144000" cy="21717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53424" y="4821793"/>
            <a:ext cx="7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kernel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8436" y="1276350"/>
            <a:ext cx="112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User level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2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A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259512" y="5534025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A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162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B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9512" y="58864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7162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Pending for 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59512" y="6229350"/>
            <a:ext cx="3012950" cy="3429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/>
              <a:t>Blocked for C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8954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0669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24790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1972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91175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772150" y="5534025"/>
            <a:ext cx="0" cy="103822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005012" y="6202918"/>
            <a:ext cx="20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704486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loading entire file with </a:t>
            </a:r>
            <a:r>
              <a:rPr lang="en-US" dirty="0" err="1"/>
              <a:t>mmap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./showfile5_mmap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11" y="1600200"/>
            <a:ext cx="7162800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!= 2) exit(1);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Fstat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&amp;stat);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stat.st_size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size, PROT_READ,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MAP_PRIVATE,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size);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740390" y="5038714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showfile5_mmap.c</a:t>
            </a:r>
          </a:p>
        </p:txBody>
      </p:sp>
    </p:spTree>
    <p:extLst>
      <p:ext uri="{BB962C8B-B14F-4D97-AF65-F5344CB8AC3E}">
        <p14:creationId xmlns:p14="http://schemas.microsoft.com/office/powerpoint/2010/main" val="3386754114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Unix I/O vs. Standard I/O vs. RIO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600200"/>
            <a:ext cx="8750300" cy="4876800"/>
          </a:xfrm>
        </p:spPr>
        <p:txBody>
          <a:bodyPr/>
          <a:lstStyle/>
          <a:p>
            <a:r>
              <a:rPr lang="en-US" dirty="0"/>
              <a:t>Standard I/O and RIO are implemented using low-level Unix I/O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Which ones should you use in your programs?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2913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4491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3805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 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124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2451100"/>
            <a:ext cx="1989138" cy="18161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fopen  fdopen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fread  fwrite fscanf fprintf  sscanf sprintf fgets  fputs fflush fseek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fclose</a:t>
            </a: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4419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4840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3490913"/>
            <a:ext cx="1841500" cy="13271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rio_writen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rio_readinitb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rio_readlineb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rio_readnb</a:t>
            </a: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3805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 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3340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152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9970" y="435678"/>
            <a:ext cx="7592093" cy="762000"/>
          </a:xfrm>
        </p:spPr>
        <p:txBody>
          <a:bodyPr/>
          <a:lstStyle/>
          <a:p>
            <a:r>
              <a:rPr lang="en-US" dirty="0"/>
              <a:t>Pros and Cons of Unix I/O</a:t>
            </a:r>
          </a:p>
        </p:txBody>
      </p:sp>
      <p:sp>
        <p:nvSpPr>
          <p:cNvPr id="675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Unix I/O is the most general and lowest overhead form of I/O</a:t>
            </a:r>
          </a:p>
          <a:p>
            <a:pPr lvl="2"/>
            <a:r>
              <a:rPr lang="en-US" dirty="0"/>
              <a:t>All other I/O packages are implemented using Unix I/O functions</a:t>
            </a:r>
          </a:p>
          <a:p>
            <a:pPr lvl="1"/>
            <a:r>
              <a:rPr lang="en-US" dirty="0"/>
              <a:t>Unix I/O provides functions for accessing file metadata</a:t>
            </a:r>
          </a:p>
          <a:p>
            <a:pPr lvl="1"/>
            <a:r>
              <a:rPr lang="en-US" dirty="0"/>
              <a:t>Unix I/O functions are </a:t>
            </a:r>
            <a:r>
              <a:rPr lang="en-US" dirty="0" err="1"/>
              <a:t>async</a:t>
            </a:r>
            <a:r>
              <a:rPr lang="en-US" dirty="0"/>
              <a:t>-signal-safe and can be used safely in signal handlers</a:t>
            </a:r>
          </a:p>
          <a:p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Dealing with short counts is tricky and error prone</a:t>
            </a:r>
          </a:p>
          <a:p>
            <a:pPr lvl="1"/>
            <a:r>
              <a:rPr lang="en-US" dirty="0"/>
              <a:t>Efficient reading of text lines requires some form of buffering, also tricky and error prone</a:t>
            </a:r>
          </a:p>
          <a:p>
            <a:pPr lvl="1"/>
            <a:r>
              <a:rPr lang="en-US" dirty="0"/>
              <a:t>Both of these issues are addressed by the standard I/O and RIO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5955" y="435678"/>
            <a:ext cx="7592093" cy="762000"/>
          </a:xfrm>
        </p:spPr>
        <p:txBody>
          <a:bodyPr/>
          <a:lstStyle/>
          <a:p>
            <a:r>
              <a:rPr lang="en-US"/>
              <a:t>Pros and Cons of Standard I/O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62075"/>
            <a:ext cx="8458200" cy="4972050"/>
          </a:xfrm>
        </p:spPr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Buffering increases efficiency by decreasing the number of </a:t>
            </a:r>
            <a:r>
              <a:rPr lang="en-US" b="1" dirty="0">
                <a:latin typeface="Courier New" pitchFamily="49" charset="0"/>
              </a:rPr>
              <a:t>read</a:t>
            </a:r>
            <a:r>
              <a:rPr lang="en-US" dirty="0"/>
              <a:t> and </a:t>
            </a:r>
            <a:r>
              <a:rPr lang="en-US" b="1" dirty="0">
                <a:latin typeface="Courier New" pitchFamily="49" charset="0"/>
              </a:rPr>
              <a:t>write</a:t>
            </a:r>
            <a:r>
              <a:rPr lang="en-US" dirty="0"/>
              <a:t> system calls</a:t>
            </a:r>
          </a:p>
          <a:p>
            <a:pPr lvl="1"/>
            <a:r>
              <a:rPr lang="en-US" dirty="0"/>
              <a:t>Short counts are handled automatically</a:t>
            </a:r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Provides no function for accessing file metadata</a:t>
            </a:r>
          </a:p>
          <a:p>
            <a:pPr lvl="1"/>
            <a:r>
              <a:rPr lang="en-US" dirty="0"/>
              <a:t>Standard I/O functions are not </a:t>
            </a:r>
            <a:r>
              <a:rPr lang="en-US" dirty="0" err="1"/>
              <a:t>async</a:t>
            </a:r>
            <a:r>
              <a:rPr lang="en-US" dirty="0"/>
              <a:t>-signal-safe, and not appropriate for signal handlers</a:t>
            </a:r>
          </a:p>
          <a:p>
            <a:pPr lvl="1"/>
            <a:r>
              <a:rPr lang="en-US" dirty="0"/>
              <a:t>Standard I/O is not appropriate for input and output on network sockets</a:t>
            </a:r>
          </a:p>
          <a:p>
            <a:pPr lvl="2"/>
            <a:r>
              <a:rPr lang="en-US" dirty="0"/>
              <a:t>There are poorly documented restrictions on streams that interact badly with restrictions on sockets (CS:APP3e, Sec 10.11)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878638" cy="573087"/>
          </a:xfrm>
        </p:spPr>
        <p:txBody>
          <a:bodyPr/>
          <a:lstStyle/>
          <a:p>
            <a:r>
              <a:rPr lang="en-US" dirty="0"/>
              <a:t>Choosing I/O Functions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72487" cy="5224462"/>
          </a:xfrm>
        </p:spPr>
        <p:txBody>
          <a:bodyPr/>
          <a:lstStyle/>
          <a:p>
            <a:r>
              <a:rPr lang="en-US" dirty="0"/>
              <a:t>General rule: use the highest-level I/O functions you can</a:t>
            </a:r>
          </a:p>
          <a:p>
            <a:pPr lvl="1"/>
            <a:r>
              <a:rPr lang="en-US" dirty="0"/>
              <a:t>It hides complexity, making the code more meaningful.</a:t>
            </a:r>
          </a:p>
          <a:p>
            <a:pPr lvl="1"/>
            <a:r>
              <a:rPr lang="en-US" dirty="0"/>
              <a:t>But, be sure to understand the functions you use!</a:t>
            </a:r>
          </a:p>
          <a:p>
            <a:r>
              <a:rPr lang="en-US" dirty="0"/>
              <a:t>When to use standard I/O</a:t>
            </a:r>
          </a:p>
          <a:p>
            <a:pPr lvl="1"/>
            <a:r>
              <a:rPr lang="en-US" dirty="0"/>
              <a:t>When working with disk or terminal files</a:t>
            </a:r>
          </a:p>
          <a:p>
            <a:r>
              <a:rPr lang="en-US" dirty="0"/>
              <a:t>When to use raw Unix I/O 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Inside signal handlers, because Unix I/O is </a:t>
            </a:r>
            <a:r>
              <a:rPr lang="en-US" i="1" dirty="0" err="1">
                <a:solidFill>
                  <a:srgbClr val="C00000"/>
                </a:solidFill>
              </a:rPr>
              <a:t>async</a:t>
            </a:r>
            <a:r>
              <a:rPr lang="en-US" i="1" dirty="0">
                <a:solidFill>
                  <a:srgbClr val="C00000"/>
                </a:solidFill>
              </a:rPr>
              <a:t>-signal-safe</a:t>
            </a:r>
          </a:p>
          <a:p>
            <a:pPr lvl="1"/>
            <a:r>
              <a:rPr lang="en-US" dirty="0"/>
              <a:t>In rare cases when you need absolute highest performance</a:t>
            </a:r>
          </a:p>
          <a:p>
            <a:r>
              <a:rPr lang="en-US" dirty="0"/>
              <a:t>When to write your own: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When you can abstract I/O into a more meaningful paradigm</a:t>
            </a:r>
          </a:p>
          <a:p>
            <a:pPr lvl="1"/>
            <a:r>
              <a:rPr lang="en-US" dirty="0"/>
              <a:t>Example: Textual error logging involves appending messages at the end, and scanning the log file. Arbitrary writes aren’t allowed. Higher level functions might permit appending messages, an </a:t>
            </a:r>
            <a:r>
              <a:rPr lang="en-US" dirty="0" err="1"/>
              <a:t>interator</a:t>
            </a:r>
            <a:r>
              <a:rPr lang="en-US" dirty="0"/>
              <a:t> for traversing messages, filtering by class/category or error level, and opening and closing a log file.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04249" y="30825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435678"/>
            <a:ext cx="7592093" cy="762000"/>
          </a:xfrm>
        </p:spPr>
        <p:txBody>
          <a:bodyPr/>
          <a:lstStyle/>
          <a:p>
            <a:r>
              <a:rPr lang="en-US" dirty="0"/>
              <a:t>Aside: Working with Binary Files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62074"/>
            <a:ext cx="9067800" cy="54959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Binary File</a:t>
            </a:r>
          </a:p>
          <a:p>
            <a:pPr lvl="1"/>
            <a:r>
              <a:rPr lang="en-US" dirty="0"/>
              <a:t>Sequence of arbitrary bytes</a:t>
            </a:r>
          </a:p>
          <a:p>
            <a:pPr lvl="1"/>
            <a:r>
              <a:rPr lang="en-US" dirty="0"/>
              <a:t>Including byte value 0x00</a:t>
            </a:r>
          </a:p>
          <a:p>
            <a:r>
              <a:rPr lang="en-US" dirty="0">
                <a:solidFill>
                  <a:srgbClr val="C00000"/>
                </a:solidFill>
              </a:rPr>
              <a:t>Functions you should </a:t>
            </a:r>
            <a:r>
              <a:rPr lang="en-US" i="1" dirty="0">
                <a:solidFill>
                  <a:srgbClr val="C00000"/>
                </a:solidFill>
              </a:rPr>
              <a:t>never</a:t>
            </a:r>
            <a:r>
              <a:rPr lang="en-US" dirty="0">
                <a:solidFill>
                  <a:srgbClr val="C00000"/>
                </a:solidFill>
              </a:rPr>
              <a:t> use on binary files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Text-oriented I/O: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such as </a:t>
            </a:r>
            <a:r>
              <a:rPr lang="en-US" b="1" dirty="0" err="1">
                <a:latin typeface="Courier New"/>
                <a:cs typeface="Courier New"/>
              </a:rPr>
              <a:t>fgets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scanf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rio_readlineb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Interpret EOL characters. </a:t>
            </a:r>
          </a:p>
          <a:p>
            <a:pPr lvl="2"/>
            <a:r>
              <a:rPr lang="en-US" dirty="0"/>
              <a:t>Use functions like </a:t>
            </a:r>
            <a:r>
              <a:rPr lang="en-US" b="1" dirty="0" err="1">
                <a:latin typeface="Courier New"/>
                <a:cs typeface="Courier New"/>
              </a:rPr>
              <a:t>rio_readn</a:t>
            </a:r>
            <a:r>
              <a:rPr lang="en-US" dirty="0"/>
              <a:t> or </a:t>
            </a:r>
            <a:r>
              <a:rPr lang="en-US" b="1" dirty="0" err="1">
                <a:latin typeface="Courier New"/>
                <a:cs typeface="Courier New"/>
              </a:rPr>
              <a:t>rio_readnb</a:t>
            </a:r>
            <a:r>
              <a:rPr lang="en-US" dirty="0"/>
              <a:t> instead</a:t>
            </a:r>
          </a:p>
          <a:p>
            <a:pPr lvl="3"/>
            <a:endParaRPr lang="en-US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String functions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strlen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strcpy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strcat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Interprets byte value 0 (end of string) as special</a:t>
            </a:r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2612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 with File Descriptors (3)</a:t>
            </a:r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5029200"/>
            <a:ext cx="8307388" cy="533400"/>
          </a:xfrm>
        </p:spPr>
        <p:txBody>
          <a:bodyPr/>
          <a:lstStyle/>
          <a:p>
            <a:r>
              <a:rPr lang="en-US" dirty="0"/>
              <a:t>What would be the contents of the resulting file?</a:t>
            </a:r>
          </a:p>
          <a:p>
            <a:endParaRPr lang="en-US" dirty="0"/>
          </a:p>
        </p:txBody>
      </p:sp>
      <p:sp>
        <p:nvSpPr>
          <p:cNvPr id="737284" name="Text Box 4"/>
          <p:cNvSpPr txBox="1">
            <a:spLocks noChangeArrowheads="1"/>
          </p:cNvSpPr>
          <p:nvPr/>
        </p:nvSpPr>
        <p:spPr bwMode="auto">
          <a:xfrm>
            <a:off x="473676" y="1261170"/>
            <a:ext cx="7960834" cy="35394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O_CREAT|O_TRUNC|O_RDWR, S_IRUSR|S_IWUSR);</a:t>
            </a:r>
          </a:p>
          <a:p>
            <a:r>
              <a:rPr lang="en-US" sz="1600" dirty="0">
                <a:latin typeface="Courier New" pitchFamily="49" charset="0"/>
              </a:rPr>
              <a:t>    Write(fd1, "pqrs", 4);</a:t>
            </a:r>
          </a:p>
          <a:p>
            <a:r>
              <a:rPr lang="en-US" sz="1600" dirty="0">
                <a:latin typeface="Courier New" pitchFamily="49" charset="0"/>
              </a:rPr>
              <a:t>    fd3 = Open(fname, O_APPEND|O_WRONLY, 0);</a:t>
            </a:r>
          </a:p>
          <a:p>
            <a:r>
              <a:rPr lang="en-US" sz="1600" dirty="0">
                <a:latin typeface="Courier New" pitchFamily="49" charset="0"/>
              </a:rPr>
              <a:t>    Write(fd3, "jklmn", 5);</a:t>
            </a:r>
          </a:p>
          <a:p>
            <a:r>
              <a:rPr lang="en-US" sz="1600" dirty="0">
                <a:latin typeface="Courier New" pitchFamily="49" charset="0"/>
              </a:rPr>
              <a:t>    fd2 = dup(fd1);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Allocates descriptor */</a:t>
            </a:r>
          </a:p>
          <a:p>
            <a:r>
              <a:rPr lang="en-US" sz="1600" dirty="0">
                <a:latin typeface="Courier New" pitchFamily="49" charset="0"/>
              </a:rPr>
              <a:t>    Write(fd2, "wxyz", 4);</a:t>
            </a:r>
          </a:p>
          <a:p>
            <a:r>
              <a:rPr lang="en-US" sz="1600" dirty="0">
                <a:latin typeface="Courier New" pitchFamily="49" charset="0"/>
              </a:rPr>
              <a:t>    Write(fd3, "ef", 2);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03146" y="44312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ffiles3.c</a:t>
            </a:r>
          </a:p>
        </p:txBody>
      </p: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/>
              <a:t>Accessing Directories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851" y="1066800"/>
            <a:ext cx="8565549" cy="4972050"/>
          </a:xfrm>
        </p:spPr>
        <p:txBody>
          <a:bodyPr/>
          <a:lstStyle/>
          <a:p>
            <a:r>
              <a:rPr lang="en-US" dirty="0"/>
              <a:t>Only recommended operation on a directory: read its entries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dirent</a:t>
            </a:r>
            <a:r>
              <a:rPr lang="en-US" dirty="0"/>
              <a:t> structure contains information about a directory entry</a:t>
            </a:r>
          </a:p>
          <a:p>
            <a:pPr lvl="1"/>
            <a:r>
              <a:rPr lang="en-US" dirty="0"/>
              <a:t>DIR structure contains information about directory while stepping through its entries</a:t>
            </a:r>
          </a:p>
        </p:txBody>
      </p:sp>
      <p:sp>
        <p:nvSpPr>
          <p:cNvPr id="685060" name="Text Box 4"/>
          <p:cNvSpPr txBox="1">
            <a:spLocks noChangeArrowheads="1"/>
          </p:cNvSpPr>
          <p:nvPr/>
        </p:nvSpPr>
        <p:spPr bwMode="auto">
          <a:xfrm>
            <a:off x="939114" y="2607276"/>
            <a:ext cx="5646739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&lt;sys/types.h&gt;</a:t>
            </a:r>
          </a:p>
          <a:p>
            <a:r>
              <a:rPr lang="en-US" sz="1600" dirty="0">
                <a:latin typeface="Courier New" pitchFamily="49" charset="0"/>
              </a:rPr>
              <a:t>#include &lt;dirent.h&gt;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DIR *directory;</a:t>
            </a:r>
          </a:p>
          <a:p>
            <a:r>
              <a:rPr lang="en-US" sz="1600" dirty="0">
                <a:latin typeface="Courier New" pitchFamily="49" charset="0"/>
              </a:rPr>
              <a:t>  struct dirent *de;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if (!(directory = opendir(dir_name)))</a:t>
            </a:r>
          </a:p>
          <a:p>
            <a:r>
              <a:rPr lang="en-US" sz="1600" dirty="0">
                <a:latin typeface="Courier New" pitchFamily="49" charset="0"/>
              </a:rPr>
              <a:t>      error("Failed to open directory");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while (0 != (de = readdir(directory))) {</a:t>
            </a:r>
          </a:p>
          <a:p>
            <a:r>
              <a:rPr lang="en-US" sz="1600" dirty="0">
                <a:latin typeface="Courier New" pitchFamily="49" charset="0"/>
              </a:rPr>
              <a:t>      printf("Found file: %s\n", de-&gt;d_name);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closedir(directory);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2707" y="304800"/>
            <a:ext cx="7592093" cy="762000"/>
          </a:xfrm>
        </p:spPr>
        <p:txBody>
          <a:bodyPr/>
          <a:lstStyle/>
          <a:p>
            <a:r>
              <a:rPr lang="en-US"/>
              <a:t>Example of Accessing File Metadata</a:t>
            </a:r>
          </a:p>
        </p:txBody>
      </p:sp>
      <p:sp>
        <p:nvSpPr>
          <p:cNvPr id="663556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8153400" cy="5016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readok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Stat(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[1], &amp;stat);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(S_ISREG(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Determine file type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"regular"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(S_ISDIR(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"directory"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"other"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&amp; S_IRUSR))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Check read access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"yes"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"no"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s-ES_trad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s-ES_tradnl" sz="1600" dirty="0" err="1">
                <a:solidFill>
                  <a:srgbClr val="9D206F"/>
                </a:solidFill>
                <a:latin typeface="Courier New"/>
                <a:cs typeface="Courier New"/>
              </a:rPr>
              <a:t>type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: %s, </a:t>
            </a:r>
            <a:r>
              <a:rPr lang="es-ES_tradnl" sz="1600" dirty="0" err="1">
                <a:solidFill>
                  <a:srgbClr val="9D206F"/>
                </a:solidFill>
                <a:latin typeface="Courier New"/>
                <a:cs typeface="Courier New"/>
              </a:rPr>
              <a:t>read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: %s\n"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type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(0);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63557" name="Text Box 5"/>
          <p:cNvSpPr txBox="1">
            <a:spLocks noChangeArrowheads="1"/>
          </p:cNvSpPr>
          <p:nvPr/>
        </p:nvSpPr>
        <p:spPr bwMode="auto">
          <a:xfrm>
            <a:off x="4876801" y="1143000"/>
            <a:ext cx="411480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type: regular, read: yes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 err="1">
                <a:latin typeface="Courier New" pitchFamily="49" charset="0"/>
              </a:rPr>
              <a:t>chmod</a:t>
            </a:r>
            <a:r>
              <a:rPr lang="en-US" sz="1600" dirty="0">
                <a:latin typeface="Courier New" pitchFamily="49" charset="0"/>
              </a:rPr>
              <a:t> 000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type: regular, read: no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..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type: directory, read: yes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6019800"/>
            <a:ext cx="170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statcheck.c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21199</TotalTime>
  <Words>10780</Words>
  <Application>Microsoft Office PowerPoint</Application>
  <PresentationFormat>On-screen Show (4:3)</PresentationFormat>
  <Paragraphs>1937</Paragraphs>
  <Slides>99</Slides>
  <Notes>81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10" baseType="lpstr">
      <vt:lpstr>Arial</vt:lpstr>
      <vt:lpstr>Arial Narrow</vt:lpstr>
      <vt:lpstr>Calibri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Signals and Files  18-213/18-613: Introduction to Computer Systems 19th Lecture, June 27th, 2024</vt:lpstr>
      <vt:lpstr>Simple Shell eval Function</vt:lpstr>
      <vt:lpstr>Problem with Simple Shell Example</vt:lpstr>
      <vt:lpstr>Signals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Sending a Signal</vt:lpstr>
      <vt:lpstr>Signal Concepts: Receiving a Signal</vt:lpstr>
      <vt:lpstr>Signal Concepts: Pending and Blocked Signals</vt:lpstr>
      <vt:lpstr>Signal Concepts: Pending/Blocked Bits </vt:lpstr>
      <vt:lpstr>Signal Concepts: Sending a Signal</vt:lpstr>
      <vt:lpstr>Sending Signals: Process Groups</vt:lpstr>
      <vt:lpstr>Sending Signals with /bin/kill Program</vt:lpstr>
      <vt:lpstr>Sending Signals from the Keyboard</vt:lpstr>
      <vt:lpstr>Example of ctrl-c and ctrl-z</vt:lpstr>
      <vt:lpstr>Sending Signals with kill Function</vt:lpstr>
      <vt:lpstr>Receiving Signals</vt:lpstr>
      <vt:lpstr>Default Actions</vt:lpstr>
      <vt:lpstr>Installing Signal Handlers</vt:lpstr>
      <vt:lpstr>Signal Handling Example</vt:lpstr>
      <vt:lpstr>Concurrency with Signal Handlers </vt:lpstr>
      <vt:lpstr>Blocking and Unblocking Signals </vt:lpstr>
      <vt:lpstr>Temporarily Blocking Signals</vt:lpstr>
      <vt:lpstr>Safe Signal Handling</vt:lpstr>
      <vt:lpstr>Guidelines for Writing Safe Handlers </vt:lpstr>
      <vt:lpstr>Async-Signal-Safety </vt:lpstr>
      <vt:lpstr>Safe Formatted Output: Option #1</vt:lpstr>
      <vt:lpstr>Safe Formatted Output: Option #2</vt:lpstr>
      <vt:lpstr>Correct Signal Handling</vt:lpstr>
      <vt:lpstr>Correct Signal Handling</vt:lpstr>
      <vt:lpstr>Synchronizing Flows to Avoid Races</vt:lpstr>
      <vt:lpstr>Synchronizing Flows to Avoid Races</vt:lpstr>
      <vt:lpstr>Corrected Shell Program without Race</vt:lpstr>
      <vt:lpstr>Explicitly Waiting for Signals</vt:lpstr>
      <vt:lpstr>Explicitly Waiting for Signals</vt:lpstr>
      <vt:lpstr>Explicitly Waiting for Signals</vt:lpstr>
      <vt:lpstr>Waiting for Signals with sigsuspend</vt:lpstr>
      <vt:lpstr>Waiting for Signals with sigsuspend</vt:lpstr>
      <vt:lpstr>Summary</vt:lpstr>
      <vt:lpstr>Unix I/O Overview</vt:lpstr>
      <vt:lpstr>Unix I/O Overview</vt:lpstr>
      <vt:lpstr>File Types </vt:lpstr>
      <vt:lpstr>Regular Files</vt:lpstr>
      <vt:lpstr>Directories </vt:lpstr>
      <vt:lpstr>Pathnames </vt:lpstr>
      <vt:lpstr>Opening Files</vt:lpstr>
      <vt:lpstr>Closing Files</vt:lpstr>
      <vt:lpstr>Reading Files</vt:lpstr>
      <vt:lpstr>Writing Files</vt:lpstr>
      <vt:lpstr>Simple Unix I/O example</vt:lpstr>
      <vt:lpstr>On Short Counts</vt:lpstr>
      <vt:lpstr>Home-grown buffered I/O code</vt:lpstr>
      <vt:lpstr>Today</vt:lpstr>
      <vt:lpstr>File Metadata</vt:lpstr>
      <vt:lpstr>How the Unix Kernel Represents Open Files</vt:lpstr>
      <vt:lpstr>How the Unix Kernel Represents Open Files</vt:lpstr>
      <vt:lpstr>File Sharing</vt:lpstr>
      <vt:lpstr>How Processes Share Files: fork</vt:lpstr>
      <vt:lpstr>How Processes Share Files: fork</vt:lpstr>
      <vt:lpstr>I/O Redirection</vt:lpstr>
      <vt:lpstr>I/O Redirection Example</vt:lpstr>
      <vt:lpstr>I/O Redirection Example (cont.)</vt:lpstr>
      <vt:lpstr>Warm-Up: I/O and Redirection Example </vt:lpstr>
      <vt:lpstr>Warm-Up: I/O and Redirection Example </vt:lpstr>
      <vt:lpstr>Master Class: Process Control and I/O</vt:lpstr>
      <vt:lpstr>Master Class: Process Control and I/O</vt:lpstr>
      <vt:lpstr>Today</vt:lpstr>
      <vt:lpstr>Standard I/O Functions</vt:lpstr>
      <vt:lpstr>Standard I/O Streams</vt:lpstr>
      <vt:lpstr>Buffered I/O: Motivation</vt:lpstr>
      <vt:lpstr>Buffering in Standard I/O</vt:lpstr>
      <vt:lpstr>Standard I/O Buffering in Action</vt:lpstr>
      <vt:lpstr>Standard I/O Example</vt:lpstr>
      <vt:lpstr>Today</vt:lpstr>
      <vt:lpstr>Today: Unix I/O, C Standard I/O, and RIO</vt:lpstr>
      <vt:lpstr>Unix I/O Recap</vt:lpstr>
      <vt:lpstr>The RIO Package (CS:APP Package)</vt:lpstr>
      <vt:lpstr>Unbuffered RIO Input and Output</vt:lpstr>
      <vt:lpstr>Implementation of rio_readn</vt:lpstr>
      <vt:lpstr>Buffered RIO Input Functions</vt:lpstr>
      <vt:lpstr>Buffered RIO Input Functions (cont)</vt:lpstr>
      <vt:lpstr>Buffered I/O: Implementation</vt:lpstr>
      <vt:lpstr>Buffered I/O: Declaration</vt:lpstr>
      <vt:lpstr>Standard I/O Example</vt:lpstr>
      <vt:lpstr>Today</vt:lpstr>
      <vt:lpstr>Standard I/O Example</vt:lpstr>
      <vt:lpstr>Unix I/O vs. Standard I/O vs. RIO</vt:lpstr>
      <vt:lpstr>Pros and Cons of Unix I/O</vt:lpstr>
      <vt:lpstr>Pros and Cons of Standard I/O</vt:lpstr>
      <vt:lpstr>Choosing I/O Functions</vt:lpstr>
      <vt:lpstr>Aside: Working with Binary Files</vt:lpstr>
      <vt:lpstr>Extra Slides</vt:lpstr>
      <vt:lpstr>Fun with File Descriptors (3)</vt:lpstr>
      <vt:lpstr>Accessing Directories</vt:lpstr>
      <vt:lpstr>Example of Accessing File Metadata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subject/>
  <dc:creator>Markus Pueschel</dc:creator>
  <cp:keywords/>
  <dc:description>Redesign of slides created by Randal E. Bryant and David R. O'Hallaron</dc:description>
  <cp:lastModifiedBy>Gregory M Kesden</cp:lastModifiedBy>
  <cp:revision>711</cp:revision>
  <cp:lastPrinted>2013-10-10T00:06:34Z</cp:lastPrinted>
  <dcterms:created xsi:type="dcterms:W3CDTF">2011-10-13T14:55:16Z</dcterms:created>
  <dcterms:modified xsi:type="dcterms:W3CDTF">2024-06-27T09:09:12Z</dcterms:modified>
  <cp:category/>
</cp:coreProperties>
</file>