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689" r:id="rId2"/>
    <p:sldId id="1386" r:id="rId3"/>
    <p:sldId id="304" r:id="rId4"/>
    <p:sldId id="1308" r:id="rId5"/>
    <p:sldId id="1351" r:id="rId6"/>
    <p:sldId id="1352" r:id="rId7"/>
    <p:sldId id="1353" r:id="rId8"/>
    <p:sldId id="1389" r:id="rId9"/>
    <p:sldId id="1354" r:id="rId10"/>
    <p:sldId id="1243" r:id="rId11"/>
    <p:sldId id="1373" r:id="rId12"/>
    <p:sldId id="1374" r:id="rId13"/>
    <p:sldId id="1290" r:id="rId14"/>
    <p:sldId id="1291" r:id="rId15"/>
    <p:sldId id="1292" r:id="rId16"/>
    <p:sldId id="1293" r:id="rId17"/>
    <p:sldId id="1294" r:id="rId18"/>
    <p:sldId id="1300" r:id="rId19"/>
    <p:sldId id="1301" r:id="rId20"/>
    <p:sldId id="1369" r:id="rId21"/>
    <p:sldId id="1370" r:id="rId22"/>
    <p:sldId id="1257" r:id="rId23"/>
    <p:sldId id="1303" r:id="rId24"/>
    <p:sldId id="1356" r:id="rId25"/>
    <p:sldId id="1357" r:id="rId26"/>
    <p:sldId id="1358" r:id="rId27"/>
    <p:sldId id="1359" r:id="rId28"/>
    <p:sldId id="1305" r:id="rId29"/>
    <p:sldId id="1345" r:id="rId30"/>
    <p:sldId id="1388" r:id="rId31"/>
    <p:sldId id="1347" r:id="rId32"/>
    <p:sldId id="1309" r:id="rId33"/>
    <p:sldId id="1323" r:id="rId34"/>
    <p:sldId id="1264" r:id="rId35"/>
    <p:sldId id="310" r:id="rId36"/>
    <p:sldId id="1330" r:id="rId37"/>
    <p:sldId id="1331" r:id="rId38"/>
    <p:sldId id="1332" r:id="rId39"/>
    <p:sldId id="1335" r:id="rId40"/>
    <p:sldId id="1362" r:id="rId41"/>
    <p:sldId id="1313" r:id="rId42"/>
    <p:sldId id="1273" r:id="rId43"/>
    <p:sldId id="1274" r:id="rId44"/>
    <p:sldId id="1275" r:id="rId45"/>
    <p:sldId id="1276" r:id="rId46"/>
    <p:sldId id="1366" r:id="rId47"/>
    <p:sldId id="1278" r:id="rId48"/>
    <p:sldId id="1280" r:id="rId49"/>
    <p:sldId id="1282" r:id="rId50"/>
    <p:sldId id="1314" r:id="rId51"/>
    <p:sldId id="1322" r:id="rId52"/>
    <p:sldId id="1315" r:id="rId53"/>
    <p:sldId id="1316" r:id="rId54"/>
    <p:sldId id="1317" r:id="rId55"/>
    <p:sldId id="1318" r:id="rId56"/>
    <p:sldId id="1319" r:id="rId57"/>
    <p:sldId id="1320" r:id="rId58"/>
    <p:sldId id="1321" r:id="rId59"/>
    <p:sldId id="1336" r:id="rId60"/>
    <p:sldId id="1364" r:id="rId61"/>
    <p:sldId id="1360" r:id="rId62"/>
    <p:sldId id="1361" r:id="rId63"/>
    <p:sldId id="1363" r:id="rId64"/>
    <p:sldId id="1365" r:id="rId65"/>
    <p:sldId id="1367" r:id="rId66"/>
    <p:sldId id="1368" r:id="rId67"/>
    <p:sldId id="1384" r:id="rId68"/>
    <p:sldId id="1376" r:id="rId69"/>
    <p:sldId id="1377" r:id="rId70"/>
    <p:sldId id="1379" r:id="rId71"/>
    <p:sldId id="1378" r:id="rId72"/>
    <p:sldId id="1380" r:id="rId73"/>
    <p:sldId id="1382" r:id="rId74"/>
    <p:sldId id="1381" r:id="rId75"/>
    <p:sldId id="1383" r:id="rId76"/>
  </p:sldIdLst>
  <p:sldSz cx="9144000" cy="6858000" type="screen4x3"/>
  <p:notesSz cx="7302500" cy="9586913"/>
  <p:custDataLst>
    <p:tags r:id="rId7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90033"/>
    <a:srgbClr val="E2AC00"/>
    <a:srgbClr val="008000"/>
    <a:srgbClr val="336699"/>
    <a:srgbClr val="F1C7C7"/>
    <a:srgbClr val="990000"/>
    <a:srgbClr val="F6F5BD"/>
    <a:srgbClr val="D5F1CF"/>
    <a:srgbClr val="A9E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F6DA1-3E7E-4B5B-8630-7B0B508A7B25}" v="1646" dt="2022-09-29T02:55:59.1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3" autoAdjust="0"/>
    <p:restoredTop sz="91127" autoAdjust="0"/>
  </p:normalViewPr>
  <p:slideViewPr>
    <p:cSldViewPr snapToObjects="1">
      <p:cViewPr varScale="1">
        <p:scale>
          <a:sx n="85" d="100"/>
          <a:sy n="85" d="100"/>
        </p:scale>
        <p:origin x="1065" y="42"/>
      </p:cViewPr>
      <p:guideLst>
        <p:guide orient="horz" pos="283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ountains:corei7mountain4x4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ics3:ncode:mem:mountain:haswell-mountain4x4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droh:Google%20Drive:ics3:mem:corei7mm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corei5mountain4x4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haswell-mountain4x4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Office%20HD:Users:bryant:ics3:ncode:mem:mountain:haswell-mountain4x4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Mini%20HD:Users:bryant:ics3:ncode:mem:mountain:core2duo-mountain4x4.xlsx" TargetMode="External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62-4E0A-8C6A-69F78D8CD3CC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62-4E0A-8C6A-69F78D8CD3CC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62-4E0A-8C6A-69F78D8CD3CC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62-4E0A-8C6A-69F78D8CD3CC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62-4E0A-8C6A-69F78D8CD3CC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C62-4E0A-8C6A-69F78D8CD3CC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C62-4E0A-8C6A-69F78D8CD3CC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C62-4E0A-8C6A-69F78D8CD3CC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62-4E0A-8C6A-69F78D8CD3CC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C62-4E0A-8C6A-69F78D8CD3CC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62-4E0A-8C6A-69F78D8CD3CC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C62-4E0A-8C6A-69F78D8CD3CC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C62-4E0A-8C6A-69F78D8CD3CC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C62-4E0A-8C6A-69F78D8CD3CC}"/>
            </c:ext>
          </c:extLst>
        </c:ser>
        <c:bandFmts/>
        <c:axId val="71080960"/>
        <c:axId val="71099520"/>
        <c:axId val="71095168"/>
      </c:surface3DChart>
      <c:catAx>
        <c:axId val="71080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99520"/>
        <c:crosses val="autoZero"/>
        <c:auto val="1"/>
        <c:lblAlgn val="ctr"/>
        <c:lblOffset val="100"/>
        <c:noMultiLvlLbl val="0"/>
      </c:catAx>
      <c:valAx>
        <c:axId val="71099520"/>
        <c:scaling>
          <c:orientation val="minMax"/>
          <c:max val="17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80960"/>
        <c:crosses val="autoZero"/>
        <c:crossBetween val="midCat"/>
        <c:majorUnit val="2000"/>
        <c:minorUnit val="500"/>
      </c:valAx>
      <c:serAx>
        <c:axId val="7109516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71099520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883914510686162"/>
          <c:y val="6.8228866349689492E-3"/>
          <c:w val="0.61268905672505236"/>
          <c:h val="0.78123123265054051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8350</c:v>
                </c:pt>
                <c:pt idx="1">
                  <c:v>4750</c:v>
                </c:pt>
                <c:pt idx="2">
                  <c:v>3096</c:v>
                </c:pt>
                <c:pt idx="3">
                  <c:v>2286</c:v>
                </c:pt>
                <c:pt idx="4">
                  <c:v>1817</c:v>
                </c:pt>
                <c:pt idx="5">
                  <c:v>1512</c:v>
                </c:pt>
                <c:pt idx="6">
                  <c:v>1293</c:v>
                </c:pt>
                <c:pt idx="7">
                  <c:v>1131</c:v>
                </c:pt>
                <c:pt idx="8">
                  <c:v>1055</c:v>
                </c:pt>
                <c:pt idx="9">
                  <c:v>995</c:v>
                </c:pt>
                <c:pt idx="10">
                  <c:v>945</c:v>
                </c:pt>
                <c:pt idx="11">
                  <c:v>900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AB-4800-804E-A437902550F5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8352</c:v>
                </c:pt>
                <c:pt idx="1">
                  <c:v>4750</c:v>
                </c:pt>
                <c:pt idx="2">
                  <c:v>3092</c:v>
                </c:pt>
                <c:pt idx="3">
                  <c:v>2287</c:v>
                </c:pt>
                <c:pt idx="4">
                  <c:v>1816</c:v>
                </c:pt>
                <c:pt idx="5">
                  <c:v>1510</c:v>
                </c:pt>
                <c:pt idx="6">
                  <c:v>1291</c:v>
                </c:pt>
                <c:pt idx="7">
                  <c:v>1129</c:v>
                </c:pt>
                <c:pt idx="8">
                  <c:v>1051</c:v>
                </c:pt>
                <c:pt idx="9">
                  <c:v>989</c:v>
                </c:pt>
                <c:pt idx="10">
                  <c:v>938</c:v>
                </c:pt>
                <c:pt idx="11">
                  <c:v>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AB-4800-804E-A437902550F5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8406</c:v>
                </c:pt>
                <c:pt idx="1">
                  <c:v>4787</c:v>
                </c:pt>
                <c:pt idx="2">
                  <c:v>3098</c:v>
                </c:pt>
                <c:pt idx="3">
                  <c:v>2289</c:v>
                </c:pt>
                <c:pt idx="4">
                  <c:v>1823</c:v>
                </c:pt>
                <c:pt idx="5">
                  <c:v>1512</c:v>
                </c:pt>
                <c:pt idx="6">
                  <c:v>1295</c:v>
                </c:pt>
                <c:pt idx="7">
                  <c:v>1133</c:v>
                </c:pt>
                <c:pt idx="8">
                  <c:v>1052</c:v>
                </c:pt>
                <c:pt idx="9">
                  <c:v>989</c:v>
                </c:pt>
                <c:pt idx="10">
                  <c:v>938</c:v>
                </c:pt>
                <c:pt idx="11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AB-4800-804E-A437902550F5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8556</c:v>
                </c:pt>
                <c:pt idx="1">
                  <c:v>4990</c:v>
                </c:pt>
                <c:pt idx="2">
                  <c:v>3204</c:v>
                </c:pt>
                <c:pt idx="3">
                  <c:v>2376</c:v>
                </c:pt>
                <c:pt idx="4">
                  <c:v>1891</c:v>
                </c:pt>
                <c:pt idx="5">
                  <c:v>1579</c:v>
                </c:pt>
                <c:pt idx="6">
                  <c:v>1356</c:v>
                </c:pt>
                <c:pt idx="7">
                  <c:v>1198</c:v>
                </c:pt>
                <c:pt idx="8">
                  <c:v>1127</c:v>
                </c:pt>
                <c:pt idx="9">
                  <c:v>1070</c:v>
                </c:pt>
                <c:pt idx="10">
                  <c:v>1028</c:v>
                </c:pt>
                <c:pt idx="11">
                  <c:v>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AB-4800-804E-A437902550F5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8998</c:v>
                </c:pt>
                <c:pt idx="1">
                  <c:v>5447</c:v>
                </c:pt>
                <c:pt idx="2">
                  <c:v>3570</c:v>
                </c:pt>
                <c:pt idx="3">
                  <c:v>2643</c:v>
                </c:pt>
                <c:pt idx="4">
                  <c:v>2104</c:v>
                </c:pt>
                <c:pt idx="5">
                  <c:v>1743</c:v>
                </c:pt>
                <c:pt idx="6">
                  <c:v>1477</c:v>
                </c:pt>
                <c:pt idx="7">
                  <c:v>1300</c:v>
                </c:pt>
                <c:pt idx="8">
                  <c:v>1217</c:v>
                </c:pt>
                <c:pt idx="9">
                  <c:v>1158</c:v>
                </c:pt>
                <c:pt idx="10">
                  <c:v>1128</c:v>
                </c:pt>
                <c:pt idx="11">
                  <c:v>1096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AB-4800-804E-A437902550F5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11494</c:v>
                </c:pt>
                <c:pt idx="1">
                  <c:v>7921</c:v>
                </c:pt>
                <c:pt idx="2">
                  <c:v>5664</c:v>
                </c:pt>
                <c:pt idx="3">
                  <c:v>4319</c:v>
                </c:pt>
                <c:pt idx="4">
                  <c:v>3524</c:v>
                </c:pt>
                <c:pt idx="5">
                  <c:v>2991</c:v>
                </c:pt>
                <c:pt idx="6">
                  <c:v>2592</c:v>
                </c:pt>
                <c:pt idx="7">
                  <c:v>2298</c:v>
                </c:pt>
                <c:pt idx="8">
                  <c:v>2208</c:v>
                </c:pt>
                <c:pt idx="9">
                  <c:v>2148</c:v>
                </c:pt>
                <c:pt idx="10">
                  <c:v>2117</c:v>
                </c:pt>
                <c:pt idx="11">
                  <c:v>2077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0AB-4800-804E-A437902550F5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12297</c:v>
                </c:pt>
                <c:pt idx="1">
                  <c:v>8417</c:v>
                </c:pt>
                <c:pt idx="2">
                  <c:v>5940</c:v>
                </c:pt>
                <c:pt idx="3">
                  <c:v>4573</c:v>
                </c:pt>
                <c:pt idx="4">
                  <c:v>3734</c:v>
                </c:pt>
                <c:pt idx="5">
                  <c:v>3174</c:v>
                </c:pt>
                <c:pt idx="6">
                  <c:v>2763</c:v>
                </c:pt>
                <c:pt idx="7">
                  <c:v>2446</c:v>
                </c:pt>
                <c:pt idx="8">
                  <c:v>2349</c:v>
                </c:pt>
                <c:pt idx="9">
                  <c:v>2272</c:v>
                </c:pt>
                <c:pt idx="10">
                  <c:v>2213</c:v>
                </c:pt>
                <c:pt idx="11">
                  <c:v>2160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AB-4800-804E-A437902550F5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12422</c:v>
                </c:pt>
                <c:pt idx="1">
                  <c:v>8398</c:v>
                </c:pt>
                <c:pt idx="2">
                  <c:v>5971</c:v>
                </c:pt>
                <c:pt idx="3">
                  <c:v>4569</c:v>
                </c:pt>
                <c:pt idx="4">
                  <c:v>3740</c:v>
                </c:pt>
                <c:pt idx="5">
                  <c:v>3172</c:v>
                </c:pt>
                <c:pt idx="6">
                  <c:v>2756</c:v>
                </c:pt>
                <c:pt idx="7">
                  <c:v>2446</c:v>
                </c:pt>
                <c:pt idx="8">
                  <c:v>2351</c:v>
                </c:pt>
                <c:pt idx="9">
                  <c:v>2271</c:v>
                </c:pt>
                <c:pt idx="10">
                  <c:v>2209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AB-4800-804E-A437902550F5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12432</c:v>
                </c:pt>
                <c:pt idx="1">
                  <c:v>8472</c:v>
                </c:pt>
                <c:pt idx="2">
                  <c:v>5950</c:v>
                </c:pt>
                <c:pt idx="3">
                  <c:v>4573</c:v>
                </c:pt>
                <c:pt idx="4">
                  <c:v>3726</c:v>
                </c:pt>
                <c:pt idx="5">
                  <c:v>3165</c:v>
                </c:pt>
                <c:pt idx="6">
                  <c:v>2758</c:v>
                </c:pt>
                <c:pt idx="7">
                  <c:v>2447</c:v>
                </c:pt>
                <c:pt idx="8">
                  <c:v>2341</c:v>
                </c:pt>
                <c:pt idx="9">
                  <c:v>2267</c:v>
                </c:pt>
                <c:pt idx="10">
                  <c:v>2210</c:v>
                </c:pt>
                <c:pt idx="11">
                  <c:v>2162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AB-4800-804E-A437902550F5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12564</c:v>
                </c:pt>
                <c:pt idx="1">
                  <c:v>10037</c:v>
                </c:pt>
                <c:pt idx="2">
                  <c:v>8679</c:v>
                </c:pt>
                <c:pt idx="3">
                  <c:v>7175</c:v>
                </c:pt>
                <c:pt idx="4">
                  <c:v>5915</c:v>
                </c:pt>
                <c:pt idx="5">
                  <c:v>5022</c:v>
                </c:pt>
                <c:pt idx="6">
                  <c:v>4345</c:v>
                </c:pt>
                <c:pt idx="7">
                  <c:v>3856</c:v>
                </c:pt>
                <c:pt idx="8">
                  <c:v>3895</c:v>
                </c:pt>
                <c:pt idx="9">
                  <c:v>3981</c:v>
                </c:pt>
                <c:pt idx="10">
                  <c:v>4001</c:v>
                </c:pt>
                <c:pt idx="11">
                  <c:v>4404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0AB-4800-804E-A437902550F5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12711</c:v>
                </c:pt>
                <c:pt idx="1">
                  <c:v>10750</c:v>
                </c:pt>
                <c:pt idx="2">
                  <c:v>10271</c:v>
                </c:pt>
                <c:pt idx="3">
                  <c:v>8649</c:v>
                </c:pt>
                <c:pt idx="4">
                  <c:v>7525</c:v>
                </c:pt>
                <c:pt idx="5">
                  <c:v>6374</c:v>
                </c:pt>
                <c:pt idx="6">
                  <c:v>5482</c:v>
                </c:pt>
                <c:pt idx="7">
                  <c:v>4854</c:v>
                </c:pt>
                <c:pt idx="8">
                  <c:v>4901</c:v>
                </c:pt>
                <c:pt idx="9">
                  <c:v>4933</c:v>
                </c:pt>
                <c:pt idx="10">
                  <c:v>4917</c:v>
                </c:pt>
                <c:pt idx="11">
                  <c:v>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AB-4800-804E-A437902550F5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12687</c:v>
                </c:pt>
                <c:pt idx="1">
                  <c:v>10689</c:v>
                </c:pt>
                <c:pt idx="2">
                  <c:v>10208</c:v>
                </c:pt>
                <c:pt idx="3">
                  <c:v>8768</c:v>
                </c:pt>
                <c:pt idx="4">
                  <c:v>7570</c:v>
                </c:pt>
                <c:pt idx="5">
                  <c:v>6352</c:v>
                </c:pt>
                <c:pt idx="6">
                  <c:v>5460</c:v>
                </c:pt>
                <c:pt idx="7">
                  <c:v>4830</c:v>
                </c:pt>
                <c:pt idx="8">
                  <c:v>4885</c:v>
                </c:pt>
                <c:pt idx="9">
                  <c:v>4885</c:v>
                </c:pt>
                <c:pt idx="10">
                  <c:v>4823</c:v>
                </c:pt>
                <c:pt idx="11">
                  <c:v>4868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0AB-4800-804E-A437902550F5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14101</c:v>
                </c:pt>
                <c:pt idx="1">
                  <c:v>13686</c:v>
                </c:pt>
                <c:pt idx="2">
                  <c:v>13524</c:v>
                </c:pt>
                <c:pt idx="3">
                  <c:v>13092</c:v>
                </c:pt>
                <c:pt idx="4">
                  <c:v>13144</c:v>
                </c:pt>
                <c:pt idx="5">
                  <c:v>12771</c:v>
                </c:pt>
                <c:pt idx="6">
                  <c:v>12783</c:v>
                </c:pt>
                <c:pt idx="7">
                  <c:v>12466</c:v>
                </c:pt>
                <c:pt idx="8">
                  <c:v>12230</c:v>
                </c:pt>
                <c:pt idx="9">
                  <c:v>12716</c:v>
                </c:pt>
                <c:pt idx="10">
                  <c:v>12238</c:v>
                </c:pt>
                <c:pt idx="11">
                  <c:v>12409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AB-4800-804E-A437902550F5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1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13958</c:v>
                </c:pt>
                <c:pt idx="1">
                  <c:v>13986</c:v>
                </c:pt>
                <c:pt idx="2">
                  <c:v>13366</c:v>
                </c:pt>
                <c:pt idx="3">
                  <c:v>13033</c:v>
                </c:pt>
                <c:pt idx="4">
                  <c:v>12835</c:v>
                </c:pt>
                <c:pt idx="5">
                  <c:v>12409</c:v>
                </c:pt>
                <c:pt idx="6">
                  <c:v>11784</c:v>
                </c:pt>
                <c:pt idx="7">
                  <c:v>10833</c:v>
                </c:pt>
                <c:pt idx="8">
                  <c:v>10414</c:v>
                </c:pt>
                <c:pt idx="9">
                  <c:v>11543</c:v>
                </c:pt>
                <c:pt idx="10">
                  <c:v>10857</c:v>
                </c:pt>
                <c:pt idx="11">
                  <c:v>10129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0AB-4800-804E-A437902550F5}"/>
            </c:ext>
          </c:extLst>
        </c:ser>
        <c:bandFmts/>
        <c:axId val="71080960"/>
        <c:axId val="71099520"/>
        <c:axId val="71095168"/>
      </c:surface3DChart>
      <c:catAx>
        <c:axId val="7108096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Arial"/>
                  </a:rPr>
                  <a:t>Stride</a:t>
                </a:r>
              </a:p>
            </c:rich>
          </c:tx>
          <c:layout>
            <c:manualLayout>
              <c:xMode val="edge"/>
              <c:yMode val="edge"/>
              <c:x val="0.39780213187637259"/>
              <c:y val="0.6650203388441990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71099520"/>
        <c:crosses val="autoZero"/>
        <c:auto val="1"/>
        <c:lblAlgn val="ctr"/>
        <c:lblOffset val="100"/>
        <c:noMultiLvlLbl val="0"/>
      </c:catAx>
      <c:valAx>
        <c:axId val="71099520"/>
        <c:scaling>
          <c:orientation val="minMax"/>
          <c:max val="17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1080960"/>
        <c:crosses val="autoZero"/>
        <c:crossBetween val="midCat"/>
        <c:majorUnit val="2000"/>
        <c:minorUnit val="500"/>
      </c:valAx>
      <c:serAx>
        <c:axId val="71095168"/>
        <c:scaling>
          <c:orientation val="minMax"/>
        </c:scaling>
        <c:delete val="1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 dirty="0">
                    <a:latin typeface="Arial"/>
                  </a:rPr>
                  <a:t>Size</a:t>
                </a:r>
              </a:p>
            </c:rich>
          </c:tx>
          <c:layout>
            <c:manualLayout>
              <c:xMode val="edge"/>
              <c:yMode val="edge"/>
              <c:x val="0.78374824575499502"/>
              <c:y val="0.66356778932045257"/>
            </c:manualLayout>
          </c:layout>
          <c:overlay val="0"/>
        </c:title>
        <c:majorTickMark val="out"/>
        <c:minorTickMark val="none"/>
        <c:tickLblPos val="nextTo"/>
        <c:crossAx val="71099520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Throughput for size = 128K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'stride 128k'!$A$26</c:f>
              <c:strCache>
                <c:ptCount val="1"/>
                <c:pt idx="0">
                  <c:v>Measured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128k'!$B$26:$M$26</c:f>
              <c:numCache>
                <c:formatCode>General</c:formatCode>
                <c:ptCount val="12"/>
                <c:pt idx="0">
                  <c:v>30896</c:v>
                </c:pt>
                <c:pt idx="1">
                  <c:v>25024</c:v>
                </c:pt>
                <c:pt idx="2">
                  <c:v>24135</c:v>
                </c:pt>
                <c:pt idx="3">
                  <c:v>20391</c:v>
                </c:pt>
                <c:pt idx="4">
                  <c:v>17199</c:v>
                </c:pt>
                <c:pt idx="5">
                  <c:v>14634</c:v>
                </c:pt>
                <c:pt idx="6">
                  <c:v>12670</c:v>
                </c:pt>
                <c:pt idx="7">
                  <c:v>11274</c:v>
                </c:pt>
                <c:pt idx="8">
                  <c:v>11248</c:v>
                </c:pt>
                <c:pt idx="9">
                  <c:v>11262</c:v>
                </c:pt>
                <c:pt idx="10">
                  <c:v>11294</c:v>
                </c:pt>
                <c:pt idx="11">
                  <c:v>11251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4F-4BF9-8AD1-A7A5BFFF7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5144488"/>
        <c:axId val="-2053180024"/>
      </c:lineChart>
      <c:catAx>
        <c:axId val="-20551444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53180024"/>
        <c:crosses val="autoZero"/>
        <c:auto val="1"/>
        <c:lblAlgn val="ctr"/>
        <c:lblOffset val="100"/>
        <c:noMultiLvlLbl val="0"/>
      </c:catAx>
      <c:valAx>
        <c:axId val="-20531800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MB/sec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51444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2446470506976102E-2"/>
          <c:y val="2.981041113296817E-2"/>
          <c:w val="0.92164709674448586"/>
          <c:h val="0.84545352569321564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jki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triangle"/>
            <c:size val="8"/>
            <c:spPr>
              <a:solidFill>
                <a:srgbClr val="C00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data!$B$2:$B$15</c:f>
              <c:numCache>
                <c:formatCode>General</c:formatCode>
                <c:ptCount val="14"/>
                <c:pt idx="0">
                  <c:v>4.8</c:v>
                </c:pt>
                <c:pt idx="1">
                  <c:v>4.68</c:v>
                </c:pt>
                <c:pt idx="2">
                  <c:v>4.6499999999999977</c:v>
                </c:pt>
                <c:pt idx="3">
                  <c:v>4.8</c:v>
                </c:pt>
                <c:pt idx="4">
                  <c:v>6.84</c:v>
                </c:pt>
                <c:pt idx="5">
                  <c:v>15.03</c:v>
                </c:pt>
                <c:pt idx="6">
                  <c:v>22.78</c:v>
                </c:pt>
                <c:pt idx="7">
                  <c:v>29.39</c:v>
                </c:pt>
                <c:pt idx="8">
                  <c:v>40.39</c:v>
                </c:pt>
                <c:pt idx="9">
                  <c:v>57.06</c:v>
                </c:pt>
                <c:pt idx="10">
                  <c:v>60.54</c:v>
                </c:pt>
                <c:pt idx="11">
                  <c:v>63.33</c:v>
                </c:pt>
                <c:pt idx="12">
                  <c:v>65.61</c:v>
                </c:pt>
                <c:pt idx="13">
                  <c:v>67.489999999999995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95-426C-A97F-7AB94C07456F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kji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diamond"/>
            <c:size val="9"/>
            <c:spPr>
              <a:solidFill>
                <a:srgbClr val="C00000"/>
              </a:solidFill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data!$C$2:$C$15</c:f>
              <c:numCache>
                <c:formatCode>General</c:formatCode>
                <c:ptCount val="14"/>
                <c:pt idx="0">
                  <c:v>4.83</c:v>
                </c:pt>
                <c:pt idx="1">
                  <c:v>4.72</c:v>
                </c:pt>
                <c:pt idx="2">
                  <c:v>4.6399999999999997</c:v>
                </c:pt>
                <c:pt idx="3">
                  <c:v>4.6899999999999986</c:v>
                </c:pt>
                <c:pt idx="4">
                  <c:v>6.83</c:v>
                </c:pt>
                <c:pt idx="5">
                  <c:v>15.1</c:v>
                </c:pt>
                <c:pt idx="6">
                  <c:v>22.68</c:v>
                </c:pt>
                <c:pt idx="7">
                  <c:v>29.18</c:v>
                </c:pt>
                <c:pt idx="8">
                  <c:v>40.26</c:v>
                </c:pt>
                <c:pt idx="9">
                  <c:v>57.02</c:v>
                </c:pt>
                <c:pt idx="10">
                  <c:v>60.53</c:v>
                </c:pt>
                <c:pt idx="11">
                  <c:v>63.34</c:v>
                </c:pt>
                <c:pt idx="12">
                  <c:v>65.62</c:v>
                </c:pt>
                <c:pt idx="13">
                  <c:v>67.53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95-426C-A97F-7AB94C07456F}"/>
            </c:ext>
          </c:extLst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ijk</c:v>
                </c:pt>
              </c:strCache>
            </c:strRef>
          </c:tx>
          <c:spPr>
            <a:ln w="38100">
              <a:solidFill>
                <a:srgbClr val="336699"/>
              </a:solidFill>
            </a:ln>
          </c:spPr>
          <c:marker>
            <c:symbol val="diamond"/>
            <c:size val="8"/>
            <c:spPr>
              <a:solidFill>
                <a:srgbClr val="336699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data!$D$2:$D$15</c:f>
              <c:numCache>
                <c:formatCode>General</c:formatCode>
                <c:ptCount val="14"/>
                <c:pt idx="0">
                  <c:v>3.75</c:v>
                </c:pt>
                <c:pt idx="1">
                  <c:v>4.08</c:v>
                </c:pt>
                <c:pt idx="2">
                  <c:v>4.33</c:v>
                </c:pt>
                <c:pt idx="3">
                  <c:v>4.45</c:v>
                </c:pt>
                <c:pt idx="4">
                  <c:v>4.45</c:v>
                </c:pt>
                <c:pt idx="5">
                  <c:v>4.45</c:v>
                </c:pt>
                <c:pt idx="6">
                  <c:v>4.45</c:v>
                </c:pt>
                <c:pt idx="7">
                  <c:v>4.47</c:v>
                </c:pt>
                <c:pt idx="8">
                  <c:v>7.73</c:v>
                </c:pt>
                <c:pt idx="9">
                  <c:v>18.77</c:v>
                </c:pt>
                <c:pt idx="10">
                  <c:v>20.36</c:v>
                </c:pt>
                <c:pt idx="11">
                  <c:v>21.67</c:v>
                </c:pt>
                <c:pt idx="12">
                  <c:v>22.76</c:v>
                </c:pt>
                <c:pt idx="13">
                  <c:v>23.71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95-426C-A97F-7AB94C07456F}"/>
            </c:ext>
          </c:extLst>
        </c:ser>
        <c:ser>
          <c:idx val="3"/>
          <c:order val="3"/>
          <c:tx>
            <c:strRef>
              <c:f>data!$E$1</c:f>
              <c:strCache>
                <c:ptCount val="1"/>
                <c:pt idx="0">
                  <c:v>jik</c:v>
                </c:pt>
              </c:strCache>
            </c:strRef>
          </c:tx>
          <c:spPr>
            <a:ln w="38100">
              <a:solidFill>
                <a:srgbClr val="336699"/>
              </a:solidFill>
            </a:ln>
          </c:spPr>
          <c:marker>
            <c:symbol val="triangle"/>
            <c:size val="5"/>
            <c:spPr>
              <a:solidFill>
                <a:srgbClr val="336699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data!$E$2:$E$15</c:f>
              <c:numCache>
                <c:formatCode>General</c:formatCode>
                <c:ptCount val="14"/>
                <c:pt idx="0">
                  <c:v>3.93</c:v>
                </c:pt>
                <c:pt idx="1">
                  <c:v>4.1399999999999997</c:v>
                </c:pt>
                <c:pt idx="2">
                  <c:v>4.3599999999999977</c:v>
                </c:pt>
                <c:pt idx="3">
                  <c:v>4.47</c:v>
                </c:pt>
                <c:pt idx="4">
                  <c:v>4.5199999999999996</c:v>
                </c:pt>
                <c:pt idx="5">
                  <c:v>4.5599999999999996</c:v>
                </c:pt>
                <c:pt idx="6">
                  <c:v>4.57</c:v>
                </c:pt>
                <c:pt idx="7">
                  <c:v>4.5999999999999996</c:v>
                </c:pt>
                <c:pt idx="8">
                  <c:v>7.96</c:v>
                </c:pt>
                <c:pt idx="9">
                  <c:v>19.05</c:v>
                </c:pt>
                <c:pt idx="10">
                  <c:v>20.59</c:v>
                </c:pt>
                <c:pt idx="11">
                  <c:v>21.86</c:v>
                </c:pt>
                <c:pt idx="12">
                  <c:v>22.92</c:v>
                </c:pt>
                <c:pt idx="13">
                  <c:v>23.82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95-426C-A97F-7AB94C07456F}"/>
            </c:ext>
          </c:extLst>
        </c:ser>
        <c:ser>
          <c:idx val="4"/>
          <c:order val="4"/>
          <c:tx>
            <c:strRef>
              <c:f>data!$F$1</c:f>
              <c:strCache>
                <c:ptCount val="1"/>
                <c:pt idx="0">
                  <c:v>kij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diamond"/>
            <c:size val="8"/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data!$F$2:$F$15</c:f>
              <c:numCache>
                <c:formatCode>General</c:formatCode>
                <c:ptCount val="14"/>
                <c:pt idx="0">
                  <c:v>1.86</c:v>
                </c:pt>
                <c:pt idx="1">
                  <c:v>1.78</c:v>
                </c:pt>
                <c:pt idx="2">
                  <c:v>2.14</c:v>
                </c:pt>
                <c:pt idx="3">
                  <c:v>2.2999999999999998</c:v>
                </c:pt>
                <c:pt idx="4">
                  <c:v>2.23</c:v>
                </c:pt>
                <c:pt idx="5">
                  <c:v>2.1800000000000002</c:v>
                </c:pt>
                <c:pt idx="6">
                  <c:v>2.14</c:v>
                </c:pt>
                <c:pt idx="7">
                  <c:v>2.12</c:v>
                </c:pt>
                <c:pt idx="8">
                  <c:v>2.12</c:v>
                </c:pt>
                <c:pt idx="9">
                  <c:v>2.13</c:v>
                </c:pt>
                <c:pt idx="10">
                  <c:v>2.13</c:v>
                </c:pt>
                <c:pt idx="11">
                  <c:v>2.14</c:v>
                </c:pt>
                <c:pt idx="12">
                  <c:v>2.16</c:v>
                </c:pt>
                <c:pt idx="13">
                  <c:v>2.2200000000000002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95-426C-A97F-7AB94C07456F}"/>
            </c:ext>
          </c:extLst>
        </c:ser>
        <c:ser>
          <c:idx val="5"/>
          <c:order val="5"/>
          <c:tx>
            <c:strRef>
              <c:f>data!$G$1</c:f>
              <c:strCache>
                <c:ptCount val="1"/>
                <c:pt idx="0">
                  <c:v>ikj</c:v>
                </c:pt>
              </c:strCache>
            </c:strRef>
          </c:tx>
          <c:spPr>
            <a:ln w="38100">
              <a:solidFill>
                <a:srgbClr val="008000"/>
              </a:solidFill>
            </a:ln>
          </c:spPr>
          <c:marker>
            <c:symbol val="triangle"/>
            <c:size val="8"/>
            <c:spPr>
              <a:solidFill>
                <a:srgbClr val="008000"/>
              </a:solidFill>
              <a:ln>
                <a:noFill/>
              </a:ln>
            </c:spPr>
          </c:marker>
          <c:cat>
            <c:numRef>
              <c:f>data!$A$2:$A$15</c:f>
              <c:numCache>
                <c:formatCode>General</c:formatCode>
                <c:ptCount val="14"/>
                <c:pt idx="0">
                  <c:v>50</c:v>
                </c:pt>
                <c:pt idx="1">
                  <c:v>100</c:v>
                </c:pt>
                <c:pt idx="2">
                  <c:v>150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  <c:pt idx="6">
                  <c:v>350</c:v>
                </c:pt>
                <c:pt idx="7">
                  <c:v>400</c:v>
                </c:pt>
                <c:pt idx="8">
                  <c:v>450</c:v>
                </c:pt>
                <c:pt idx="9">
                  <c:v>500</c:v>
                </c:pt>
                <c:pt idx="10">
                  <c:v>550</c:v>
                </c:pt>
                <c:pt idx="11">
                  <c:v>600</c:v>
                </c:pt>
                <c:pt idx="12">
                  <c:v>650</c:v>
                </c:pt>
                <c:pt idx="13">
                  <c:v>700</c:v>
                </c:pt>
              </c:numCache>
            </c:numRef>
          </c:cat>
          <c:val>
            <c:numRef>
              <c:f>data!$G$2:$G$15</c:f>
              <c:numCache>
                <c:formatCode>General</c:formatCode>
                <c:ptCount val="14"/>
                <c:pt idx="0">
                  <c:v>1.78</c:v>
                </c:pt>
                <c:pt idx="1">
                  <c:v>1.8</c:v>
                </c:pt>
                <c:pt idx="2">
                  <c:v>2.12</c:v>
                </c:pt>
                <c:pt idx="3">
                  <c:v>2.0299999999999998</c:v>
                </c:pt>
                <c:pt idx="4">
                  <c:v>1.96</c:v>
                </c:pt>
                <c:pt idx="5">
                  <c:v>1.92</c:v>
                </c:pt>
                <c:pt idx="6">
                  <c:v>1.89</c:v>
                </c:pt>
                <c:pt idx="7">
                  <c:v>1.86</c:v>
                </c:pt>
                <c:pt idx="8">
                  <c:v>1.86</c:v>
                </c:pt>
                <c:pt idx="9">
                  <c:v>1.88</c:v>
                </c:pt>
                <c:pt idx="10">
                  <c:v>1.89</c:v>
                </c:pt>
                <c:pt idx="11">
                  <c:v>1.9</c:v>
                </c:pt>
                <c:pt idx="12">
                  <c:v>1.91</c:v>
                </c:pt>
                <c:pt idx="13">
                  <c:v>1.95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95-426C-A97F-7AB94C074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194112"/>
        <c:axId val="71204864"/>
      </c:lineChart>
      <c:catAx>
        <c:axId val="71194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Array size (n)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750" cap="sq"/>
        </c:spPr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71204864"/>
        <c:crossesAt val="0"/>
        <c:auto val="1"/>
        <c:lblAlgn val="ctr"/>
        <c:lblOffset val="100"/>
        <c:noMultiLvlLbl val="0"/>
      </c:catAx>
      <c:valAx>
        <c:axId val="71204864"/>
        <c:scaling>
          <c:logBase val="10"/>
          <c:orientation val="minMax"/>
          <c:min val="1"/>
        </c:scaling>
        <c:delete val="0"/>
        <c:axPos val="l"/>
        <c:majorGridlines>
          <c:spPr>
            <a:ln w="25400">
              <a:solidFill>
                <a:srgbClr val="FFFFFF"/>
              </a:solidFill>
            </a:ln>
          </c:spPr>
        </c:majorGridlines>
        <c:minorGridlines>
          <c:spPr>
            <a:ln w="25400">
              <a:solidFill>
                <a:srgbClr val="FFFFFF"/>
              </a:solidFill>
            </a:ln>
          </c:spPr>
        </c:minorGridlines>
        <c:numFmt formatCode="General" sourceLinked="1"/>
        <c:majorTickMark val="out"/>
        <c:minorTickMark val="out"/>
        <c:tickLblPos val="nextTo"/>
        <c:spPr>
          <a:ln>
            <a:noFill/>
          </a:ln>
        </c:spPr>
        <c:txPr>
          <a:bodyPr/>
          <a:lstStyle/>
          <a:p>
            <a:pPr>
              <a:defRPr sz="1600" b="1">
                <a:latin typeface="Calibri" panose="020F0502020204030204" pitchFamily="34" charset="0"/>
              </a:defRPr>
            </a:pPr>
            <a:endParaRPr lang="en-US"/>
          </a:p>
        </c:txPr>
        <c:crossAx val="71194112"/>
        <c:crosses val="autoZero"/>
        <c:crossBetween val="midCat"/>
        <c:minorUnit val="10"/>
      </c:valAx>
      <c:spPr>
        <a:solidFill>
          <a:srgbClr val="FFFFFF">
            <a:lumMod val="95000"/>
          </a:srgbClr>
        </a:solidFill>
      </c:spPr>
    </c:plotArea>
    <c:legend>
      <c:legendPos val="r"/>
      <c:layout>
        <c:manualLayout>
          <c:xMode val="edge"/>
          <c:yMode val="edge"/>
          <c:x val="0.11315789473684212"/>
          <c:y val="0.11451644449980126"/>
          <c:w val="0.1134502923976608"/>
          <c:h val="0.28239216893937535"/>
        </c:manualLayout>
      </c:layout>
      <c:overlay val="0"/>
      <c:spPr>
        <a:ln>
          <a:noFill/>
        </a:ln>
      </c:spPr>
      <c:txPr>
        <a:bodyPr/>
        <a:lstStyle/>
        <a:p>
          <a:pPr>
            <a:defRPr sz="1600" b="1">
              <a:latin typeface="Courier New" panose="02070309020205020404" pitchFamily="49" charset="0"/>
              <a:cs typeface="Courier New" panose="02070309020205020404" pitchFamily="49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16636</c:v>
                </c:pt>
                <c:pt idx="1">
                  <c:v>8966</c:v>
                </c:pt>
                <c:pt idx="2">
                  <c:v>5846</c:v>
                </c:pt>
                <c:pt idx="3">
                  <c:v>4298</c:v>
                </c:pt>
                <c:pt idx="4">
                  <c:v>3403</c:v>
                </c:pt>
                <c:pt idx="5">
                  <c:v>2789</c:v>
                </c:pt>
                <c:pt idx="6">
                  <c:v>2348</c:v>
                </c:pt>
                <c:pt idx="7">
                  <c:v>2055</c:v>
                </c:pt>
                <c:pt idx="8">
                  <c:v>1904</c:v>
                </c:pt>
                <c:pt idx="9">
                  <c:v>1786</c:v>
                </c:pt>
                <c:pt idx="10">
                  <c:v>1693</c:v>
                </c:pt>
                <c:pt idx="11">
                  <c:v>1607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6-4934-AFC4-CBB2F28AB7DE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16925</c:v>
                </c:pt>
                <c:pt idx="1">
                  <c:v>9080</c:v>
                </c:pt>
                <c:pt idx="2">
                  <c:v>5860</c:v>
                </c:pt>
                <c:pt idx="3">
                  <c:v>4307</c:v>
                </c:pt>
                <c:pt idx="4">
                  <c:v>3408</c:v>
                </c:pt>
                <c:pt idx="5">
                  <c:v>2795</c:v>
                </c:pt>
                <c:pt idx="6">
                  <c:v>2352</c:v>
                </c:pt>
                <c:pt idx="7">
                  <c:v>2058</c:v>
                </c:pt>
                <c:pt idx="8">
                  <c:v>1912</c:v>
                </c:pt>
                <c:pt idx="9">
                  <c:v>1791</c:v>
                </c:pt>
                <c:pt idx="10">
                  <c:v>1695</c:v>
                </c:pt>
                <c:pt idx="11">
                  <c:v>1608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6-4934-AFC4-CBB2F28AB7DE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17168</c:v>
                </c:pt>
                <c:pt idx="1">
                  <c:v>9212</c:v>
                </c:pt>
                <c:pt idx="2">
                  <c:v>5897</c:v>
                </c:pt>
                <c:pt idx="3">
                  <c:v>4331</c:v>
                </c:pt>
                <c:pt idx="4">
                  <c:v>3431</c:v>
                </c:pt>
                <c:pt idx="5">
                  <c:v>2822</c:v>
                </c:pt>
                <c:pt idx="6">
                  <c:v>2375</c:v>
                </c:pt>
                <c:pt idx="7">
                  <c:v>2078</c:v>
                </c:pt>
                <c:pt idx="8">
                  <c:v>1924</c:v>
                </c:pt>
                <c:pt idx="9">
                  <c:v>1809</c:v>
                </c:pt>
                <c:pt idx="10">
                  <c:v>1713</c:v>
                </c:pt>
                <c:pt idx="11">
                  <c:v>1628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66-4934-AFC4-CBB2F28AB7DE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17405</c:v>
                </c:pt>
                <c:pt idx="1">
                  <c:v>9559</c:v>
                </c:pt>
                <c:pt idx="2">
                  <c:v>6027</c:v>
                </c:pt>
                <c:pt idx="3">
                  <c:v>4458</c:v>
                </c:pt>
                <c:pt idx="4">
                  <c:v>3520</c:v>
                </c:pt>
                <c:pt idx="5">
                  <c:v>2899</c:v>
                </c:pt>
                <c:pt idx="6">
                  <c:v>2465</c:v>
                </c:pt>
                <c:pt idx="7">
                  <c:v>2179</c:v>
                </c:pt>
                <c:pt idx="8">
                  <c:v>2049</c:v>
                </c:pt>
                <c:pt idx="9">
                  <c:v>1952</c:v>
                </c:pt>
                <c:pt idx="10">
                  <c:v>1883</c:v>
                </c:pt>
                <c:pt idx="11">
                  <c:v>1825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6-4934-AFC4-CBB2F28AB7DE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19339</c:v>
                </c:pt>
                <c:pt idx="1">
                  <c:v>11837</c:v>
                </c:pt>
                <c:pt idx="2">
                  <c:v>8045</c:v>
                </c:pt>
                <c:pt idx="3">
                  <c:v>6079</c:v>
                </c:pt>
                <c:pt idx="4">
                  <c:v>4927</c:v>
                </c:pt>
                <c:pt idx="5">
                  <c:v>4246</c:v>
                </c:pt>
                <c:pt idx="6">
                  <c:v>3745</c:v>
                </c:pt>
                <c:pt idx="7">
                  <c:v>3289</c:v>
                </c:pt>
                <c:pt idx="8">
                  <c:v>3131</c:v>
                </c:pt>
                <c:pt idx="9">
                  <c:v>3026</c:v>
                </c:pt>
                <c:pt idx="10">
                  <c:v>2899</c:v>
                </c:pt>
                <c:pt idx="11">
                  <c:v>2924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66-4934-AFC4-CBB2F28AB7DE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20728</c:v>
                </c:pt>
                <c:pt idx="1">
                  <c:v>16852</c:v>
                </c:pt>
                <c:pt idx="2">
                  <c:v>13212</c:v>
                </c:pt>
                <c:pt idx="3">
                  <c:v>10371</c:v>
                </c:pt>
                <c:pt idx="4">
                  <c:v>8542</c:v>
                </c:pt>
                <c:pt idx="5">
                  <c:v>7259</c:v>
                </c:pt>
                <c:pt idx="6">
                  <c:v>6345</c:v>
                </c:pt>
                <c:pt idx="7">
                  <c:v>5627</c:v>
                </c:pt>
                <c:pt idx="8">
                  <c:v>5396</c:v>
                </c:pt>
                <c:pt idx="9">
                  <c:v>5228</c:v>
                </c:pt>
                <c:pt idx="10">
                  <c:v>5090</c:v>
                </c:pt>
                <c:pt idx="11">
                  <c:v>4977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66-4934-AFC4-CBB2F28AB7DE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29025</c:v>
                </c:pt>
                <c:pt idx="1">
                  <c:v>19350</c:v>
                </c:pt>
                <c:pt idx="2">
                  <c:v>13735</c:v>
                </c:pt>
                <c:pt idx="3">
                  <c:v>10550</c:v>
                </c:pt>
                <c:pt idx="4">
                  <c:v>8610</c:v>
                </c:pt>
                <c:pt idx="5">
                  <c:v>7308</c:v>
                </c:pt>
                <c:pt idx="6">
                  <c:v>6361</c:v>
                </c:pt>
                <c:pt idx="7">
                  <c:v>5648</c:v>
                </c:pt>
                <c:pt idx="8">
                  <c:v>5417</c:v>
                </c:pt>
                <c:pt idx="9">
                  <c:v>5241</c:v>
                </c:pt>
                <c:pt idx="10">
                  <c:v>5094</c:v>
                </c:pt>
                <c:pt idx="11">
                  <c:v>4978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66-4934-AFC4-CBB2F28AB7DE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29291</c:v>
                </c:pt>
                <c:pt idx="1">
                  <c:v>19543</c:v>
                </c:pt>
                <c:pt idx="2">
                  <c:v>13689</c:v>
                </c:pt>
                <c:pt idx="3">
                  <c:v>10508</c:v>
                </c:pt>
                <c:pt idx="4">
                  <c:v>8597</c:v>
                </c:pt>
                <c:pt idx="5">
                  <c:v>7281</c:v>
                </c:pt>
                <c:pt idx="6">
                  <c:v>6354</c:v>
                </c:pt>
                <c:pt idx="7">
                  <c:v>5628</c:v>
                </c:pt>
                <c:pt idx="8">
                  <c:v>5388</c:v>
                </c:pt>
                <c:pt idx="9">
                  <c:v>5218</c:v>
                </c:pt>
                <c:pt idx="10">
                  <c:v>5071</c:v>
                </c:pt>
                <c:pt idx="11">
                  <c:v>4956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66-4934-AFC4-CBB2F28AB7DE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29290</c:v>
                </c:pt>
                <c:pt idx="1">
                  <c:v>19411</c:v>
                </c:pt>
                <c:pt idx="2">
                  <c:v>13779</c:v>
                </c:pt>
                <c:pt idx="3">
                  <c:v>10594</c:v>
                </c:pt>
                <c:pt idx="4">
                  <c:v>8667</c:v>
                </c:pt>
                <c:pt idx="5">
                  <c:v>7390</c:v>
                </c:pt>
                <c:pt idx="6">
                  <c:v>6438</c:v>
                </c:pt>
                <c:pt idx="7">
                  <c:v>5684</c:v>
                </c:pt>
                <c:pt idx="8">
                  <c:v>5453</c:v>
                </c:pt>
                <c:pt idx="9">
                  <c:v>5325</c:v>
                </c:pt>
                <c:pt idx="10">
                  <c:v>5213</c:v>
                </c:pt>
                <c:pt idx="11">
                  <c:v>5128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66-4934-AFC4-CBB2F28AB7DE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29762</c:v>
                </c:pt>
                <c:pt idx="1">
                  <c:v>21456</c:v>
                </c:pt>
                <c:pt idx="2">
                  <c:v>16905</c:v>
                </c:pt>
                <c:pt idx="3">
                  <c:v>13504</c:v>
                </c:pt>
                <c:pt idx="4">
                  <c:v>11044</c:v>
                </c:pt>
                <c:pt idx="5">
                  <c:v>9359</c:v>
                </c:pt>
                <c:pt idx="6">
                  <c:v>8175</c:v>
                </c:pt>
                <c:pt idx="7">
                  <c:v>7240</c:v>
                </c:pt>
                <c:pt idx="8">
                  <c:v>7082</c:v>
                </c:pt>
                <c:pt idx="9">
                  <c:v>6889</c:v>
                </c:pt>
                <c:pt idx="10">
                  <c:v>6858</c:v>
                </c:pt>
                <c:pt idx="11">
                  <c:v>6835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366-4934-AFC4-CBB2F28AB7DE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30042</c:v>
                </c:pt>
                <c:pt idx="1">
                  <c:v>23953</c:v>
                </c:pt>
                <c:pt idx="2">
                  <c:v>22661</c:v>
                </c:pt>
                <c:pt idx="3">
                  <c:v>18952</c:v>
                </c:pt>
                <c:pt idx="4">
                  <c:v>15706</c:v>
                </c:pt>
                <c:pt idx="5">
                  <c:v>13602</c:v>
                </c:pt>
                <c:pt idx="6">
                  <c:v>11761</c:v>
                </c:pt>
                <c:pt idx="7">
                  <c:v>10409</c:v>
                </c:pt>
                <c:pt idx="8">
                  <c:v>10184</c:v>
                </c:pt>
                <c:pt idx="9">
                  <c:v>10137</c:v>
                </c:pt>
                <c:pt idx="10">
                  <c:v>10158</c:v>
                </c:pt>
                <c:pt idx="11">
                  <c:v>9875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366-4934-AFC4-CBB2F28AB7DE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29468</c:v>
                </c:pt>
                <c:pt idx="1">
                  <c:v>23044</c:v>
                </c:pt>
                <c:pt idx="2">
                  <c:v>21501</c:v>
                </c:pt>
                <c:pt idx="3">
                  <c:v>19208</c:v>
                </c:pt>
                <c:pt idx="4">
                  <c:v>15955</c:v>
                </c:pt>
                <c:pt idx="5">
                  <c:v>13551</c:v>
                </c:pt>
                <c:pt idx="6">
                  <c:v>11784</c:v>
                </c:pt>
                <c:pt idx="7">
                  <c:v>10516</c:v>
                </c:pt>
                <c:pt idx="8">
                  <c:v>10364</c:v>
                </c:pt>
                <c:pt idx="9">
                  <c:v>10320</c:v>
                </c:pt>
                <c:pt idx="10">
                  <c:v>10262</c:v>
                </c:pt>
                <c:pt idx="11">
                  <c:v>10132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366-4934-AFC4-CBB2F28AB7DE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28870</c:v>
                </c:pt>
                <c:pt idx="1">
                  <c:v>28719</c:v>
                </c:pt>
                <c:pt idx="2">
                  <c:v>29106</c:v>
                </c:pt>
                <c:pt idx="3">
                  <c:v>27888</c:v>
                </c:pt>
                <c:pt idx="4">
                  <c:v>26884</c:v>
                </c:pt>
                <c:pt idx="5">
                  <c:v>28059</c:v>
                </c:pt>
                <c:pt idx="6">
                  <c:v>26335</c:v>
                </c:pt>
                <c:pt idx="7">
                  <c:v>26110</c:v>
                </c:pt>
                <c:pt idx="8">
                  <c:v>26305</c:v>
                </c:pt>
                <c:pt idx="9">
                  <c:v>29201</c:v>
                </c:pt>
                <c:pt idx="10">
                  <c:v>29054</c:v>
                </c:pt>
                <c:pt idx="11">
                  <c:v>28530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66-4934-AFC4-CBB2F28AB7DE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30341</c:v>
                </c:pt>
                <c:pt idx="1">
                  <c:v>29871</c:v>
                </c:pt>
                <c:pt idx="2">
                  <c:v>30402</c:v>
                </c:pt>
                <c:pt idx="3">
                  <c:v>28973</c:v>
                </c:pt>
                <c:pt idx="4">
                  <c:v>29464</c:v>
                </c:pt>
                <c:pt idx="5">
                  <c:v>28643</c:v>
                </c:pt>
                <c:pt idx="6">
                  <c:v>29046</c:v>
                </c:pt>
                <c:pt idx="7">
                  <c:v>27746</c:v>
                </c:pt>
                <c:pt idx="8">
                  <c:v>26070</c:v>
                </c:pt>
                <c:pt idx="9">
                  <c:v>27955</c:v>
                </c:pt>
                <c:pt idx="10">
                  <c:v>27259</c:v>
                </c:pt>
                <c:pt idx="11">
                  <c:v>25816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366-4934-AFC4-CBB2F28AB7DE}"/>
            </c:ext>
          </c:extLst>
        </c:ser>
        <c:bandFmts/>
        <c:axId val="2085835592"/>
        <c:axId val="2085825864"/>
        <c:axId val="2085623160"/>
      </c:surface3DChart>
      <c:catAx>
        <c:axId val="2085835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25864"/>
        <c:crosses val="autoZero"/>
        <c:auto val="1"/>
        <c:lblAlgn val="ctr"/>
        <c:lblOffset val="100"/>
        <c:noMultiLvlLbl val="0"/>
      </c:catAx>
      <c:valAx>
        <c:axId val="2085825864"/>
        <c:scaling>
          <c:orientation val="minMax"/>
          <c:max val="32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35592"/>
        <c:crosses val="autoZero"/>
        <c:crossBetween val="midCat"/>
        <c:majorUnit val="4000"/>
        <c:minorUnit val="500"/>
      </c:valAx>
      <c:serAx>
        <c:axId val="208562316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825864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solidFill>
        <a:schemeClr val="tx1"/>
      </a:solidFill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data!$I$1</c:f>
              <c:strCache>
                <c:ptCount val="1"/>
                <c:pt idx="0">
                  <c:v>s8</c:v>
                </c:pt>
              </c:strCache>
            </c:strRef>
          </c:tx>
          <c:invertIfNegative val="0"/>
          <c:cat>
            <c:strRef>
              <c:f>data!$A$2:$A$16</c:f>
              <c:strCache>
                <c:ptCount val="14"/>
                <c:pt idx="0">
                  <c:v>128m</c:v>
                </c:pt>
                <c:pt idx="1">
                  <c:v>64m</c:v>
                </c:pt>
                <c:pt idx="2">
                  <c:v>32m</c:v>
                </c:pt>
                <c:pt idx="3">
                  <c:v>16m</c:v>
                </c:pt>
                <c:pt idx="4">
                  <c:v>8m</c:v>
                </c:pt>
                <c:pt idx="5">
                  <c:v>4m</c:v>
                </c:pt>
                <c:pt idx="6">
                  <c:v>2m</c:v>
                </c:pt>
                <c:pt idx="7">
                  <c:v>1024k</c:v>
                </c:pt>
                <c:pt idx="8">
                  <c:v>512k</c:v>
                </c:pt>
                <c:pt idx="9">
                  <c:v>256k</c:v>
                </c:pt>
                <c:pt idx="10">
                  <c:v>128k</c:v>
                </c:pt>
                <c:pt idx="11">
                  <c:v>64k</c:v>
                </c:pt>
                <c:pt idx="12">
                  <c:v>32k</c:v>
                </c:pt>
                <c:pt idx="13">
                  <c:v>16k</c:v>
                </c:pt>
              </c:strCache>
            </c:strRef>
          </c:cat>
          <c:val>
            <c:numRef>
              <c:f>data!$I$2:$I$16</c:f>
              <c:numCache>
                <c:formatCode>General</c:formatCode>
                <c:ptCount val="15"/>
                <c:pt idx="0">
                  <c:v>2055</c:v>
                </c:pt>
                <c:pt idx="1">
                  <c:v>2058</c:v>
                </c:pt>
                <c:pt idx="2">
                  <c:v>2078</c:v>
                </c:pt>
                <c:pt idx="3">
                  <c:v>2179</c:v>
                </c:pt>
                <c:pt idx="4">
                  <c:v>3289</c:v>
                </c:pt>
                <c:pt idx="5">
                  <c:v>5627</c:v>
                </c:pt>
                <c:pt idx="6">
                  <c:v>5648</c:v>
                </c:pt>
                <c:pt idx="7">
                  <c:v>5628</c:v>
                </c:pt>
                <c:pt idx="8">
                  <c:v>5684</c:v>
                </c:pt>
                <c:pt idx="9">
                  <c:v>7240</c:v>
                </c:pt>
                <c:pt idx="10">
                  <c:v>10409</c:v>
                </c:pt>
                <c:pt idx="11">
                  <c:v>10516</c:v>
                </c:pt>
                <c:pt idx="12">
                  <c:v>26110</c:v>
                </c:pt>
                <c:pt idx="13">
                  <c:v>27746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6B-4F2D-9549-5F1667D7AE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5658424"/>
        <c:axId val="2085643048"/>
      </c:barChart>
      <c:catAx>
        <c:axId val="2085658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Working</a:t>
                </a:r>
                <a:r>
                  <a:rPr lang="en-US" sz="1200" baseline="0">
                    <a:latin typeface="Arial"/>
                  </a:rPr>
                  <a:t> set size (bytes)</a:t>
                </a:r>
                <a:endParaRPr lang="en-US" sz="1200">
                  <a:latin typeface="Arial"/>
                </a:endParaRP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643048"/>
        <c:crosses val="autoZero"/>
        <c:auto val="1"/>
        <c:lblAlgn val="ctr"/>
        <c:lblOffset val="100"/>
        <c:noMultiLvlLbl val="0"/>
      </c:catAx>
      <c:valAx>
        <c:axId val="2085643048"/>
        <c:scaling>
          <c:orientation val="minMax"/>
        </c:scaling>
        <c:delete val="0"/>
        <c:axPos val="l"/>
        <c:majorGridlines>
          <c:spPr>
            <a:ln w="9525" cmpd="sng"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aseline="0">
                    <a:latin typeface="Arial"/>
                  </a:defRPr>
                </a:pPr>
                <a:r>
                  <a:rPr lang="en-US" sz="1200" baseline="0">
                    <a:latin typeface="Arial"/>
                  </a:rPr>
                  <a:t>Read throughput (MB/s)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08565842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Throughput for size = 128K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'stride 128k'!$A$26</c:f>
              <c:strCache>
                <c:ptCount val="1"/>
                <c:pt idx="0">
                  <c:v>Measured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128k'!$B$26:$M$26</c:f>
              <c:numCache>
                <c:formatCode>General</c:formatCode>
                <c:ptCount val="12"/>
                <c:pt idx="0">
                  <c:v>30896</c:v>
                </c:pt>
                <c:pt idx="1">
                  <c:v>25024</c:v>
                </c:pt>
                <c:pt idx="2">
                  <c:v>24135</c:v>
                </c:pt>
                <c:pt idx="3">
                  <c:v>20391</c:v>
                </c:pt>
                <c:pt idx="4">
                  <c:v>17199</c:v>
                </c:pt>
                <c:pt idx="5">
                  <c:v>14634</c:v>
                </c:pt>
                <c:pt idx="6">
                  <c:v>12670</c:v>
                </c:pt>
                <c:pt idx="7">
                  <c:v>11274</c:v>
                </c:pt>
                <c:pt idx="8">
                  <c:v>11248</c:v>
                </c:pt>
                <c:pt idx="9">
                  <c:v>11262</c:v>
                </c:pt>
                <c:pt idx="10">
                  <c:v>11294</c:v>
                </c:pt>
                <c:pt idx="11">
                  <c:v>11251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4F-45F1-8B61-8060EBD7A3B5}"/>
            </c:ext>
          </c:extLst>
        </c:ser>
        <c:ser>
          <c:idx val="1"/>
          <c:order val="1"/>
          <c:tx>
            <c:strRef>
              <c:f>'stride 128k'!$A$27</c:f>
              <c:strCache>
                <c:ptCount val="1"/>
                <c:pt idx="0">
                  <c:v>Model</c:v>
                </c:pt>
              </c:strCache>
            </c:strRef>
          </c:tx>
          <c:cat>
            <c:strRef>
              <c:f>'stride 128k'!$B$25:$M$25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'stride 128k'!$B$27:$M$27</c:f>
              <c:numCache>
                <c:formatCode>0</c:formatCode>
                <c:ptCount val="12"/>
                <c:pt idx="0">
                  <c:v>30896</c:v>
                </c:pt>
                <c:pt idx="1">
                  <c:v>24743.76423787294</c:v>
                </c:pt>
                <c:pt idx="2">
                  <c:v>20634.810920600521</c:v>
                </c:pt>
                <c:pt idx="3">
                  <c:v>17696.180456366488</c:v>
                </c:pt>
                <c:pt idx="4">
                  <c:v>15490.200678500179</c:v>
                </c:pt>
                <c:pt idx="5">
                  <c:v>13773.24789298868</c:v>
                </c:pt>
                <c:pt idx="6">
                  <c:v>12398.934797864231</c:v>
                </c:pt>
                <c:pt idx="7">
                  <c:v>11274</c:v>
                </c:pt>
                <c:pt idx="8">
                  <c:v>11274</c:v>
                </c:pt>
                <c:pt idx="9">
                  <c:v>11274</c:v>
                </c:pt>
                <c:pt idx="10">
                  <c:v>11274</c:v>
                </c:pt>
                <c:pt idx="11">
                  <c:v>11274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4F-45F1-8B61-8060EBD7A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4711960"/>
        <c:axId val="-2053502504"/>
      </c:lineChart>
      <c:catAx>
        <c:axId val="2064711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053502504"/>
        <c:crosses val="autoZero"/>
        <c:auto val="1"/>
        <c:lblAlgn val="ctr"/>
        <c:lblOffset val="100"/>
        <c:noMultiLvlLbl val="0"/>
      </c:catAx>
      <c:valAx>
        <c:axId val="-20535025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MB/sec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647119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45"/>
      <c:rAngAx val="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498920968212"/>
          <c:y val="2.8386075383512899E-2"/>
          <c:w val="0.69976389617964396"/>
          <c:h val="0.921287118521949"/>
        </c:manualLayout>
      </c:layout>
      <c:surface3DChart>
        <c:wireframe val="0"/>
        <c:ser>
          <c:idx val="0"/>
          <c:order val="0"/>
          <c:tx>
            <c:strRef>
              <c:f>data!$A$2</c:f>
              <c:strCache>
                <c:ptCount val="1"/>
                <c:pt idx="0">
                  <c:v>128m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data!$B$2:$M$2</c:f>
              <c:numCache>
                <c:formatCode>General</c:formatCode>
                <c:ptCount val="12"/>
                <c:pt idx="0">
                  <c:v>5427</c:v>
                </c:pt>
                <c:pt idx="1">
                  <c:v>2757</c:v>
                </c:pt>
                <c:pt idx="2">
                  <c:v>1939</c:v>
                </c:pt>
                <c:pt idx="3">
                  <c:v>1455</c:v>
                </c:pt>
                <c:pt idx="4">
                  <c:v>1151</c:v>
                </c:pt>
                <c:pt idx="5">
                  <c:v>951</c:v>
                </c:pt>
                <c:pt idx="6">
                  <c:v>803</c:v>
                </c:pt>
                <c:pt idx="7">
                  <c:v>701</c:v>
                </c:pt>
                <c:pt idx="8">
                  <c:v>672</c:v>
                </c:pt>
                <c:pt idx="9">
                  <c:v>646</c:v>
                </c:pt>
                <c:pt idx="10">
                  <c:v>626</c:v>
                </c:pt>
                <c:pt idx="11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83-424D-9EA1-E456D5662717}"/>
            </c:ext>
          </c:extLst>
        </c:ser>
        <c:ser>
          <c:idx val="1"/>
          <c:order val="1"/>
          <c:tx>
            <c:strRef>
              <c:f>data!$A$3</c:f>
              <c:strCache>
                <c:ptCount val="1"/>
                <c:pt idx="0">
                  <c:v>64m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data!$B$3:$M$3</c:f>
              <c:numCache>
                <c:formatCode>General</c:formatCode>
                <c:ptCount val="12"/>
                <c:pt idx="0">
                  <c:v>5496</c:v>
                </c:pt>
                <c:pt idx="1">
                  <c:v>2760</c:v>
                </c:pt>
                <c:pt idx="2">
                  <c:v>1936</c:v>
                </c:pt>
                <c:pt idx="3">
                  <c:v>1459</c:v>
                </c:pt>
                <c:pt idx="4">
                  <c:v>1149</c:v>
                </c:pt>
                <c:pt idx="5">
                  <c:v>949</c:v>
                </c:pt>
                <c:pt idx="6">
                  <c:v>803</c:v>
                </c:pt>
                <c:pt idx="7">
                  <c:v>703</c:v>
                </c:pt>
                <c:pt idx="8">
                  <c:v>666</c:v>
                </c:pt>
                <c:pt idx="9">
                  <c:v>644</c:v>
                </c:pt>
                <c:pt idx="10">
                  <c:v>621</c:v>
                </c:pt>
                <c:pt idx="11">
                  <c:v>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83-424D-9EA1-E456D5662717}"/>
            </c:ext>
          </c:extLst>
        </c:ser>
        <c:ser>
          <c:idx val="2"/>
          <c:order val="2"/>
          <c:tx>
            <c:strRef>
              <c:f>data!$A$4</c:f>
              <c:strCache>
                <c:ptCount val="1"/>
                <c:pt idx="0">
                  <c:v>32m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data!$B$4:$M$4</c:f>
              <c:numCache>
                <c:formatCode>General</c:formatCode>
                <c:ptCount val="12"/>
                <c:pt idx="0">
                  <c:v>5498</c:v>
                </c:pt>
                <c:pt idx="1">
                  <c:v>2758</c:v>
                </c:pt>
                <c:pt idx="2">
                  <c:v>1938</c:v>
                </c:pt>
                <c:pt idx="3">
                  <c:v>1454</c:v>
                </c:pt>
                <c:pt idx="4">
                  <c:v>1151</c:v>
                </c:pt>
                <c:pt idx="5">
                  <c:v>934</c:v>
                </c:pt>
                <c:pt idx="6">
                  <c:v>811</c:v>
                </c:pt>
                <c:pt idx="7">
                  <c:v>704</c:v>
                </c:pt>
                <c:pt idx="8">
                  <c:v>671</c:v>
                </c:pt>
                <c:pt idx="9">
                  <c:v>645</c:v>
                </c:pt>
                <c:pt idx="10">
                  <c:v>625</c:v>
                </c:pt>
                <c:pt idx="11">
                  <c:v>611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83-424D-9EA1-E456D5662717}"/>
            </c:ext>
          </c:extLst>
        </c:ser>
        <c:ser>
          <c:idx val="3"/>
          <c:order val="3"/>
          <c:tx>
            <c:strRef>
              <c:f>data!$A$5</c:f>
              <c:strCache>
                <c:ptCount val="1"/>
                <c:pt idx="0">
                  <c:v>16m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data!$B$5:$M$5</c:f>
              <c:numCache>
                <c:formatCode>General</c:formatCode>
                <c:ptCount val="12"/>
                <c:pt idx="0">
                  <c:v>5506</c:v>
                </c:pt>
                <c:pt idx="1">
                  <c:v>2769</c:v>
                </c:pt>
                <c:pt idx="2">
                  <c:v>1941</c:v>
                </c:pt>
                <c:pt idx="3">
                  <c:v>1460</c:v>
                </c:pt>
                <c:pt idx="4">
                  <c:v>1153</c:v>
                </c:pt>
                <c:pt idx="5">
                  <c:v>953</c:v>
                </c:pt>
                <c:pt idx="6">
                  <c:v>811</c:v>
                </c:pt>
                <c:pt idx="7">
                  <c:v>705</c:v>
                </c:pt>
                <c:pt idx="8">
                  <c:v>672</c:v>
                </c:pt>
                <c:pt idx="9">
                  <c:v>646</c:v>
                </c:pt>
                <c:pt idx="10">
                  <c:v>626</c:v>
                </c:pt>
                <c:pt idx="11">
                  <c:v>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83-424D-9EA1-E456D5662717}"/>
            </c:ext>
          </c:extLst>
        </c:ser>
        <c:ser>
          <c:idx val="4"/>
          <c:order val="4"/>
          <c:tx>
            <c:strRef>
              <c:f>data!$A$6</c:f>
              <c:strCache>
                <c:ptCount val="1"/>
                <c:pt idx="0">
                  <c:v>8m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data!$B$6:$M$6</c:f>
              <c:numCache>
                <c:formatCode>General</c:formatCode>
                <c:ptCount val="12"/>
                <c:pt idx="0">
                  <c:v>5657</c:v>
                </c:pt>
                <c:pt idx="1">
                  <c:v>2977</c:v>
                </c:pt>
                <c:pt idx="2">
                  <c:v>2090</c:v>
                </c:pt>
                <c:pt idx="3">
                  <c:v>1586</c:v>
                </c:pt>
                <c:pt idx="4">
                  <c:v>1251</c:v>
                </c:pt>
                <c:pt idx="5">
                  <c:v>1035</c:v>
                </c:pt>
                <c:pt idx="6">
                  <c:v>882</c:v>
                </c:pt>
                <c:pt idx="7">
                  <c:v>766</c:v>
                </c:pt>
                <c:pt idx="8">
                  <c:v>777</c:v>
                </c:pt>
                <c:pt idx="9">
                  <c:v>836</c:v>
                </c:pt>
                <c:pt idx="10">
                  <c:v>1018</c:v>
                </c:pt>
                <c:pt idx="11">
                  <c:v>1365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83-424D-9EA1-E456D5662717}"/>
            </c:ext>
          </c:extLst>
        </c:ser>
        <c:ser>
          <c:idx val="5"/>
          <c:order val="5"/>
          <c:tx>
            <c:strRef>
              <c:f>data!$A$7</c:f>
              <c:strCache>
                <c:ptCount val="1"/>
                <c:pt idx="0">
                  <c:v>4m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data!$B$7:$M$7</c:f>
              <c:numCache>
                <c:formatCode>General</c:formatCode>
                <c:ptCount val="12"/>
                <c:pt idx="0">
                  <c:v>10401</c:v>
                </c:pt>
                <c:pt idx="1">
                  <c:v>8422</c:v>
                </c:pt>
                <c:pt idx="2">
                  <c:v>7522</c:v>
                </c:pt>
                <c:pt idx="3">
                  <c:v>6468</c:v>
                </c:pt>
                <c:pt idx="4">
                  <c:v>5469</c:v>
                </c:pt>
                <c:pt idx="5">
                  <c:v>4809</c:v>
                </c:pt>
                <c:pt idx="6">
                  <c:v>4284</c:v>
                </c:pt>
                <c:pt idx="7">
                  <c:v>3894</c:v>
                </c:pt>
                <c:pt idx="8">
                  <c:v>3900</c:v>
                </c:pt>
                <c:pt idx="9">
                  <c:v>3899</c:v>
                </c:pt>
                <c:pt idx="10">
                  <c:v>3898</c:v>
                </c:pt>
                <c:pt idx="11">
                  <c:v>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783-424D-9EA1-E456D5662717}"/>
            </c:ext>
          </c:extLst>
        </c:ser>
        <c:ser>
          <c:idx val="6"/>
          <c:order val="6"/>
          <c:tx>
            <c:strRef>
              <c:f>data!$A$8</c:f>
              <c:strCache>
                <c:ptCount val="1"/>
                <c:pt idx="0">
                  <c:v>2m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data!$B$8:$M$8</c:f>
              <c:numCache>
                <c:formatCode>General</c:formatCode>
                <c:ptCount val="12"/>
                <c:pt idx="0">
                  <c:v>10401</c:v>
                </c:pt>
                <c:pt idx="1">
                  <c:v>8418</c:v>
                </c:pt>
                <c:pt idx="2">
                  <c:v>7517</c:v>
                </c:pt>
                <c:pt idx="3">
                  <c:v>6468</c:v>
                </c:pt>
                <c:pt idx="4">
                  <c:v>5465</c:v>
                </c:pt>
                <c:pt idx="5">
                  <c:v>4804</c:v>
                </c:pt>
                <c:pt idx="6">
                  <c:v>4284</c:v>
                </c:pt>
                <c:pt idx="7">
                  <c:v>3898</c:v>
                </c:pt>
                <c:pt idx="8">
                  <c:v>3896</c:v>
                </c:pt>
                <c:pt idx="9">
                  <c:v>3897</c:v>
                </c:pt>
                <c:pt idx="10">
                  <c:v>3893</c:v>
                </c:pt>
                <c:pt idx="11">
                  <c:v>3897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783-424D-9EA1-E456D5662717}"/>
            </c:ext>
          </c:extLst>
        </c:ser>
        <c:ser>
          <c:idx val="7"/>
          <c:order val="7"/>
          <c:tx>
            <c:strRef>
              <c:f>data!$A$9</c:f>
              <c:strCache>
                <c:ptCount val="1"/>
                <c:pt idx="0">
                  <c:v>1024k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data!$B$9:$M$9</c:f>
              <c:numCache>
                <c:formatCode>General</c:formatCode>
                <c:ptCount val="12"/>
                <c:pt idx="0">
                  <c:v>10479</c:v>
                </c:pt>
                <c:pt idx="1">
                  <c:v>8469</c:v>
                </c:pt>
                <c:pt idx="2">
                  <c:v>7578</c:v>
                </c:pt>
                <c:pt idx="3">
                  <c:v>6508</c:v>
                </c:pt>
                <c:pt idx="4">
                  <c:v>5510</c:v>
                </c:pt>
                <c:pt idx="5">
                  <c:v>4854</c:v>
                </c:pt>
                <c:pt idx="6">
                  <c:v>4326</c:v>
                </c:pt>
                <c:pt idx="7">
                  <c:v>3935</c:v>
                </c:pt>
                <c:pt idx="8">
                  <c:v>3939</c:v>
                </c:pt>
                <c:pt idx="9">
                  <c:v>3945</c:v>
                </c:pt>
                <c:pt idx="10">
                  <c:v>3951</c:v>
                </c:pt>
                <c:pt idx="11">
                  <c:v>3963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83-424D-9EA1-E456D5662717}"/>
            </c:ext>
          </c:extLst>
        </c:ser>
        <c:ser>
          <c:idx val="8"/>
          <c:order val="8"/>
          <c:tx>
            <c:strRef>
              <c:f>data!$A$10</c:f>
              <c:strCache>
                <c:ptCount val="1"/>
                <c:pt idx="0">
                  <c:v>512k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data!$B$10:$M$10</c:f>
              <c:numCache>
                <c:formatCode>General</c:formatCode>
                <c:ptCount val="12"/>
                <c:pt idx="0">
                  <c:v>10486</c:v>
                </c:pt>
                <c:pt idx="1">
                  <c:v>8465</c:v>
                </c:pt>
                <c:pt idx="2">
                  <c:v>7578</c:v>
                </c:pt>
                <c:pt idx="3">
                  <c:v>6508</c:v>
                </c:pt>
                <c:pt idx="4">
                  <c:v>5514</c:v>
                </c:pt>
                <c:pt idx="5">
                  <c:v>4854</c:v>
                </c:pt>
                <c:pt idx="6">
                  <c:v>4330</c:v>
                </c:pt>
                <c:pt idx="7">
                  <c:v>3938</c:v>
                </c:pt>
                <c:pt idx="8">
                  <c:v>3945</c:v>
                </c:pt>
                <c:pt idx="9">
                  <c:v>3952</c:v>
                </c:pt>
                <c:pt idx="10">
                  <c:v>3956</c:v>
                </c:pt>
                <c:pt idx="11">
                  <c:v>3969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83-424D-9EA1-E456D5662717}"/>
            </c:ext>
          </c:extLst>
        </c:ser>
        <c:ser>
          <c:idx val="9"/>
          <c:order val="9"/>
          <c:tx>
            <c:strRef>
              <c:f>data!$A$11</c:f>
              <c:strCache>
                <c:ptCount val="1"/>
                <c:pt idx="0">
                  <c:v>256k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data!$B$11:$M$11</c:f>
              <c:numCache>
                <c:formatCode>General</c:formatCode>
                <c:ptCount val="12"/>
                <c:pt idx="0">
                  <c:v>10479</c:v>
                </c:pt>
                <c:pt idx="1">
                  <c:v>8456</c:v>
                </c:pt>
                <c:pt idx="2">
                  <c:v>7578</c:v>
                </c:pt>
                <c:pt idx="3">
                  <c:v>6503</c:v>
                </c:pt>
                <c:pt idx="4">
                  <c:v>5510</c:v>
                </c:pt>
                <c:pt idx="5">
                  <c:v>4850</c:v>
                </c:pt>
                <c:pt idx="6">
                  <c:v>4322</c:v>
                </c:pt>
                <c:pt idx="7">
                  <c:v>3931</c:v>
                </c:pt>
                <c:pt idx="8">
                  <c:v>3935</c:v>
                </c:pt>
                <c:pt idx="9">
                  <c:v>3938</c:v>
                </c:pt>
                <c:pt idx="10">
                  <c:v>3944</c:v>
                </c:pt>
                <c:pt idx="11">
                  <c:v>3958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783-424D-9EA1-E456D5662717}"/>
            </c:ext>
          </c:extLst>
        </c:ser>
        <c:ser>
          <c:idx val="10"/>
          <c:order val="10"/>
          <c:tx>
            <c:strRef>
              <c:f>data!$A$12</c:f>
              <c:strCache>
                <c:ptCount val="1"/>
                <c:pt idx="0">
                  <c:v>128k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data!$B$12:$M$12</c:f>
              <c:numCache>
                <c:formatCode>General</c:formatCode>
                <c:ptCount val="12"/>
                <c:pt idx="0">
                  <c:v>10473</c:v>
                </c:pt>
                <c:pt idx="1">
                  <c:v>8443</c:v>
                </c:pt>
                <c:pt idx="2">
                  <c:v>7552</c:v>
                </c:pt>
                <c:pt idx="3">
                  <c:v>6488</c:v>
                </c:pt>
                <c:pt idx="4">
                  <c:v>5496</c:v>
                </c:pt>
                <c:pt idx="5">
                  <c:v>4833</c:v>
                </c:pt>
                <c:pt idx="6">
                  <c:v>4307</c:v>
                </c:pt>
                <c:pt idx="7">
                  <c:v>3920</c:v>
                </c:pt>
                <c:pt idx="8">
                  <c:v>3912</c:v>
                </c:pt>
                <c:pt idx="9">
                  <c:v>3922</c:v>
                </c:pt>
                <c:pt idx="10">
                  <c:v>3923</c:v>
                </c:pt>
                <c:pt idx="11">
                  <c:v>3938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783-424D-9EA1-E456D5662717}"/>
            </c:ext>
          </c:extLst>
        </c:ser>
        <c:ser>
          <c:idx val="11"/>
          <c:order val="11"/>
          <c:tx>
            <c:strRef>
              <c:f>data!$A$13</c:f>
              <c:strCache>
                <c:ptCount val="1"/>
                <c:pt idx="0">
                  <c:v>64k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data!$B$13:$M$13</c:f>
              <c:numCache>
                <c:formatCode>General</c:formatCode>
                <c:ptCount val="12"/>
                <c:pt idx="0">
                  <c:v>10460</c:v>
                </c:pt>
                <c:pt idx="1">
                  <c:v>8414</c:v>
                </c:pt>
                <c:pt idx="2">
                  <c:v>7537</c:v>
                </c:pt>
                <c:pt idx="3">
                  <c:v>6463</c:v>
                </c:pt>
                <c:pt idx="4">
                  <c:v>5474</c:v>
                </c:pt>
                <c:pt idx="5">
                  <c:v>4817</c:v>
                </c:pt>
                <c:pt idx="6">
                  <c:v>4295</c:v>
                </c:pt>
                <c:pt idx="7">
                  <c:v>3902</c:v>
                </c:pt>
                <c:pt idx="8">
                  <c:v>3897</c:v>
                </c:pt>
                <c:pt idx="9">
                  <c:v>3899</c:v>
                </c:pt>
                <c:pt idx="10">
                  <c:v>3893</c:v>
                </c:pt>
                <c:pt idx="11">
                  <c:v>3905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783-424D-9EA1-E456D5662717}"/>
            </c:ext>
          </c:extLst>
        </c:ser>
        <c:ser>
          <c:idx val="12"/>
          <c:order val="12"/>
          <c:tx>
            <c:strRef>
              <c:f>data!$A$14</c:f>
              <c:strCache>
                <c:ptCount val="1"/>
                <c:pt idx="0">
                  <c:v>32k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data!$B$14:$M$14</c:f>
              <c:numCache>
                <c:formatCode>General</c:formatCode>
                <c:ptCount val="12"/>
                <c:pt idx="0">
                  <c:v>17485</c:v>
                </c:pt>
                <c:pt idx="1">
                  <c:v>16744</c:v>
                </c:pt>
                <c:pt idx="2">
                  <c:v>16268</c:v>
                </c:pt>
                <c:pt idx="3">
                  <c:v>15798</c:v>
                </c:pt>
                <c:pt idx="4">
                  <c:v>15242</c:v>
                </c:pt>
                <c:pt idx="5">
                  <c:v>15321</c:v>
                </c:pt>
                <c:pt idx="6">
                  <c:v>14692</c:v>
                </c:pt>
                <c:pt idx="7">
                  <c:v>14158</c:v>
                </c:pt>
                <c:pt idx="8">
                  <c:v>17489</c:v>
                </c:pt>
                <c:pt idx="9">
                  <c:v>17381</c:v>
                </c:pt>
                <c:pt idx="10">
                  <c:v>17327</c:v>
                </c:pt>
                <c:pt idx="11">
                  <c:v>17059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83-424D-9EA1-E456D5662717}"/>
            </c:ext>
          </c:extLst>
        </c:ser>
        <c:ser>
          <c:idx val="13"/>
          <c:order val="13"/>
          <c:tx>
            <c:strRef>
              <c:f>data!$A$15</c:f>
              <c:strCache>
                <c:ptCount val="1"/>
                <c:pt idx="0">
                  <c:v>16k</c:v>
                </c:pt>
              </c:strCache>
            </c:strRef>
          </c:tx>
          <c:cat>
            <c:strRef>
              <c:f>data!$B$1:$M$1</c:f>
              <c:strCache>
                <c:ptCount val="12"/>
                <c:pt idx="0">
                  <c:v>s1</c:v>
                </c:pt>
                <c:pt idx="1">
                  <c:v>s2</c:v>
                </c:pt>
                <c:pt idx="2">
                  <c:v>s3</c:v>
                </c:pt>
                <c:pt idx="3">
                  <c:v>s4</c:v>
                </c:pt>
                <c:pt idx="4">
                  <c:v>s5</c:v>
                </c:pt>
                <c:pt idx="5">
                  <c:v>s6</c:v>
                </c:pt>
                <c:pt idx="6">
                  <c:v>s7</c:v>
                </c:pt>
                <c:pt idx="7">
                  <c:v>s8</c:v>
                </c:pt>
                <c:pt idx="8">
                  <c:v>s9</c:v>
                </c:pt>
                <c:pt idx="9">
                  <c:v>s10</c:v>
                </c:pt>
                <c:pt idx="10">
                  <c:v>s11</c:v>
                </c:pt>
                <c:pt idx="11">
                  <c:v>s12</c:v>
                </c:pt>
              </c:strCache>
            </c:strRef>
          </c:cat>
          <c:val>
            <c:numRef>
              <c:f>data!$B$15:$M$15</c:f>
              <c:numCache>
                <c:formatCode>General</c:formatCode>
                <c:ptCount val="12"/>
                <c:pt idx="0">
                  <c:v>18756</c:v>
                </c:pt>
                <c:pt idx="1">
                  <c:v>18386</c:v>
                </c:pt>
                <c:pt idx="2">
                  <c:v>17852</c:v>
                </c:pt>
                <c:pt idx="3">
                  <c:v>17688</c:v>
                </c:pt>
                <c:pt idx="4">
                  <c:v>17370</c:v>
                </c:pt>
                <c:pt idx="5">
                  <c:v>17059</c:v>
                </c:pt>
                <c:pt idx="6">
                  <c:v>16919</c:v>
                </c:pt>
                <c:pt idx="7">
                  <c:v>18206</c:v>
                </c:pt>
                <c:pt idx="8">
                  <c:v>18028</c:v>
                </c:pt>
                <c:pt idx="9">
                  <c:v>17773</c:v>
                </c:pt>
                <c:pt idx="10">
                  <c:v>17717</c:v>
                </c:pt>
                <c:pt idx="11">
                  <c:v>17735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783-424D-9EA1-E456D5662717}"/>
            </c:ext>
          </c:extLst>
        </c:ser>
        <c:bandFmts/>
        <c:axId val="2127064360"/>
        <c:axId val="2127052712"/>
        <c:axId val="2127049608"/>
      </c:surface3DChart>
      <c:catAx>
        <c:axId val="2127064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Stride (x8 bytes)</a:t>
                </a:r>
              </a:p>
            </c:rich>
          </c:tx>
          <c:layout>
            <c:manualLayout>
              <c:xMode val="edge"/>
              <c:yMode val="edge"/>
              <c:x val="0.13657770709015099"/>
              <c:y val="0.849094052644391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 anchor="b" anchorCtr="1"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52712"/>
        <c:crosses val="autoZero"/>
        <c:auto val="1"/>
        <c:lblAlgn val="ctr"/>
        <c:lblOffset val="100"/>
        <c:noMultiLvlLbl val="0"/>
      </c:catAx>
      <c:valAx>
        <c:axId val="2127052712"/>
        <c:scaling>
          <c:orientation val="minMax"/>
          <c:max val="20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Read throughput (MB/s)</a:t>
                </a:r>
              </a:p>
              <a:p>
                <a:pPr>
                  <a:defRPr sz="1200">
                    <a:latin typeface="Arial"/>
                  </a:defRPr>
                </a:pPr>
                <a:endParaRPr lang="en-US" sz="1200">
                  <a:latin typeface="Arial"/>
                </a:endParaRPr>
              </a:p>
            </c:rich>
          </c:tx>
          <c:layout>
            <c:manualLayout>
              <c:xMode val="edge"/>
              <c:yMode val="edge"/>
              <c:x val="2.9427050902444098E-2"/>
              <c:y val="0.261701562111001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64360"/>
        <c:crosses val="autoZero"/>
        <c:crossBetween val="midCat"/>
        <c:majorUnit val="2000"/>
        <c:minorUnit val="500"/>
      </c:valAx>
      <c:serAx>
        <c:axId val="212704960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sz="1200">
                    <a:latin typeface="Arial"/>
                  </a:defRPr>
                </a:pPr>
                <a:r>
                  <a:rPr lang="en-US" sz="1200">
                    <a:latin typeface="Arial"/>
                  </a:rPr>
                  <a:t>Size (bytes)</a:t>
                </a:r>
              </a:p>
            </c:rich>
          </c:tx>
          <c:layout>
            <c:manualLayout>
              <c:xMode val="edge"/>
              <c:yMode val="edge"/>
              <c:x val="0.64497276173811602"/>
              <c:y val="0.855644760091263"/>
            </c:manualLayout>
          </c:layout>
          <c:overlay val="0"/>
        </c:title>
        <c:majorTickMark val="out"/>
        <c:minorTickMark val="none"/>
        <c:tickLblPos val="nextTo"/>
        <c:txPr>
          <a:bodyPr rot="0" vert="horz" lIns="2">
            <a:spAutoFit/>
          </a:bodyPr>
          <a:lstStyle/>
          <a:p>
            <a:pPr>
              <a:defRPr sz="1200">
                <a:latin typeface="Arial"/>
              </a:defRPr>
            </a:pPr>
            <a:endParaRPr lang="en-US"/>
          </a:p>
        </c:txPr>
        <c:crossAx val="2127052712"/>
        <c:crosses val="autoZero"/>
        <c:tickLblSkip val="2"/>
        <c:tickMarkSkip val="1"/>
      </c:serAx>
    </c:plotArea>
    <c:plotVisOnly val="1"/>
    <c:dispBlanksAs val="zero"/>
    <c:showDLblsOverMax val="0"/>
  </c:chart>
  <c:spPr>
    <a:ln w="9525">
      <a:solidFill>
        <a:schemeClr val="tx1"/>
      </a:solidFill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43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977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422CA9-8481-40C3-B5AE-2BC95BA0213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Intel processor, launched in 2021, with 8 Golden Cove high-performance cores (P-cores) and 8 </a:t>
            </a:r>
            <a:r>
              <a:rPr lang="en-US" dirty="0" err="1"/>
              <a:t>Gracemont</a:t>
            </a:r>
            <a:r>
              <a:rPr lang="en-US" dirty="0"/>
              <a:t> power-efficient cores (E-cores)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3612" cy="3581400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778" y="4551798"/>
            <a:ext cx="5354947" cy="4315104"/>
          </a:xfrm>
        </p:spPr>
        <p:txBody>
          <a:bodyPr/>
          <a:lstStyle/>
          <a:p>
            <a:r>
              <a:rPr lang="en-US" dirty="0"/>
              <a:t>Pause at the end of this slide to consider that M[0] and M[8] have nothing to do with one another, but that they interfere with one </a:t>
            </a:r>
            <a:r>
              <a:rPr lang="en-US" dirty="0" err="1"/>
              <a:t>anothers</a:t>
            </a:r>
            <a:r>
              <a:rPr lang="en-US" dirty="0"/>
              <a:t>’ existences in the cache.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688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3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727075"/>
            <a:ext cx="4773612" cy="358140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778" y="4551798"/>
            <a:ext cx="5354947" cy="4315104"/>
          </a:xfrm>
        </p:spPr>
        <p:txBody>
          <a:bodyPr/>
          <a:lstStyle/>
          <a:p>
            <a:r>
              <a:rPr lang="en-US" dirty="0"/>
              <a:t>For the same trace as before, we get a hit for the second 0 with a 2-way set associative cache (instead of a miss with a direct-mapped cache).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1276247" y="726094"/>
            <a:ext cx="4752421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1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lIns="95308" tIns="47654" rIns="95308" bIns="4765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14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16byte direct mapped $, 4B blocks -&gt; must be 4 sets to account for all 16B of cache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38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from block with set index bits 00 to 01, displace the line sitting in set 0 from the block with set index 00.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 = 64 (2^6)</a:t>
            </a:r>
          </a:p>
          <a:p>
            <a:r>
              <a:rPr lang="en-US" dirty="0"/>
              <a:t>E = 8 (2^3)</a:t>
            </a:r>
          </a:p>
          <a:p>
            <a:r>
              <a:rPr lang="en-US" dirty="0"/>
              <a:t>S = 64 (2^6) [need to infer from B, E, and Cache Size]</a:t>
            </a:r>
          </a:p>
          <a:p>
            <a:r>
              <a:rPr lang="en-US" dirty="0"/>
              <a:t>Cache Size = 2^15 (32768)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03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0x010 =&gt; 0000 0001 0000, say that it awkwardly segments the bits, but that’s 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/>
          </p:nvPr>
        </p:nvSpPr>
        <p:spPr>
          <a:xfrm>
            <a:off x="974391" y="4554201"/>
            <a:ext cx="5354925" cy="4314943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278663" y="726094"/>
            <a:ext cx="4754835" cy="35826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3184" y="4554201"/>
            <a:ext cx="5356133" cy="4314943"/>
          </a:xfrm>
          <a:noFill/>
          <a:ln/>
        </p:spPr>
        <p:txBody>
          <a:bodyPr lIns="95683" tIns="47003" rIns="95683" bIns="47003"/>
          <a:lstStyle/>
          <a:p>
            <a:endParaRPr lang="en-US"/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5963"/>
            <a:ext cx="4795838" cy="3598862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431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Slopes of spatial locality – increase stride, degrade throughput because burn through blocks faster</a:t>
            </a:r>
          </a:p>
          <a:p>
            <a:r>
              <a:rPr lang="en-US" dirty="0"/>
              <a:t>Ridges of temporal – As increase size, can’t fit in level of cache any more, drop to next one down.  Data in cache because of warm up before test run.</a:t>
            </a:r>
          </a:p>
          <a:p>
            <a:r>
              <a:rPr lang="en-US" dirty="0"/>
              <a:t>Prefetching – do better than we expect.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329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47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go quickly through this slide.  Only point is that the outer loop order doesn’t change the analysis</a:t>
            </a:r>
          </a:p>
        </p:txBody>
      </p:sp>
    </p:spTree>
    <p:extLst>
      <p:ext uri="{BB962C8B-B14F-4D97-AF65-F5344CB8AC3E}">
        <p14:creationId xmlns:p14="http://schemas.microsoft.com/office/powerpoint/2010/main" val="27485484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n/8 – comes from taking n and doing it in chunks of 8 that fit in a cache line, with perfect stride 1 accesses across the row</a:t>
            </a:r>
          </a:p>
          <a:p>
            <a:r>
              <a:rPr lang="en-US" dirty="0"/>
              <a:t>N – comes from missing on everything but the 1 double needed going down a column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868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L^2 / 8 comes from taking L^2 bytes per block and perfectly caching them 8 doubles at a time.</a:t>
            </a:r>
          </a:p>
          <a:p>
            <a:r>
              <a:rPr lang="en-US" dirty="0"/>
              <a:t>2n/L comes from doing n/L blocks of size L^2 in each source matrix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2517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n/L is the dimension of the matrix in blocks. (n/L)^2  is the number of iterations.  </a:t>
            </a:r>
          </a:p>
          <a:p>
            <a:r>
              <a:rPr lang="en-US" dirty="0" err="1"/>
              <a:t>nL</a:t>
            </a:r>
            <a:r>
              <a:rPr lang="en-US" dirty="0"/>
              <a:t>/4 is the misses per iteration.  N^3/4L is the total miss count.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207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3L^2 to accommodate M3 = M1 x M2, with M1,2,3 all supplying blocks of dim L^2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41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402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5876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54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82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cmu.edu/afs/cs.cmu.edu/academic/class/15213-f18/www/academicintegrity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7D6B3D-300A-0E43-A50F-4F8942F2CB1F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A6E20-6C5A-F146-B392-C6A0CD2B08C5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23"/>
          <p:cNvSpPr>
            <a:spLocks noChangeAspect="1" noChangeArrowheads="1"/>
          </p:cNvSpPr>
          <p:nvPr/>
        </p:nvSpPr>
        <p:spPr bwMode="auto">
          <a:xfrm>
            <a:off x="1196975" y="4279900"/>
            <a:ext cx="3379788" cy="2197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rnd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187423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 Cache </a:t>
            </a:r>
            <a:r>
              <a:rPr lang="en-US" dirty="0"/>
              <a:t>Memories</a:t>
            </a:r>
          </a:p>
        </p:txBody>
      </p:sp>
      <p:sp>
        <p:nvSpPr>
          <p:cNvPr id="187424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Cache memories </a:t>
            </a:r>
            <a:r>
              <a:rPr lang="en-US" dirty="0"/>
              <a:t>are small, fast SRAM-based memories managed automatically in hardware</a:t>
            </a:r>
          </a:p>
          <a:p>
            <a:pPr lvl="1"/>
            <a:r>
              <a:rPr lang="en-US" dirty="0"/>
              <a:t>Hold frequently accessed blocks of main memory</a:t>
            </a:r>
          </a:p>
          <a:p>
            <a:r>
              <a:rPr lang="en-US" dirty="0"/>
              <a:t>CPU looks first for data in cache</a:t>
            </a:r>
          </a:p>
          <a:p>
            <a:r>
              <a:rPr lang="en-US" dirty="0"/>
              <a:t>Typical system structure:</a:t>
            </a:r>
          </a:p>
        </p:txBody>
      </p:sp>
      <p:sp>
        <p:nvSpPr>
          <p:cNvPr id="33" name="Rectangle 146"/>
          <p:cNvSpPr>
            <a:spLocks noChangeAspect="1" noChangeArrowheads="1"/>
          </p:cNvSpPr>
          <p:nvPr/>
        </p:nvSpPr>
        <p:spPr bwMode="auto">
          <a:xfrm>
            <a:off x="7258050" y="5653087"/>
            <a:ext cx="819150" cy="8239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Main</a:t>
            </a:r>
          </a:p>
          <a:p>
            <a:pPr algn="ctr"/>
            <a:r>
              <a:rPr lang="en-US" sz="160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34" name="AutoShape 201"/>
          <p:cNvSpPr>
            <a:spLocks noChangeAspect="1" noChangeArrowheads="1"/>
          </p:cNvSpPr>
          <p:nvPr/>
        </p:nvSpPr>
        <p:spPr bwMode="auto">
          <a:xfrm>
            <a:off x="5884863" y="5789612"/>
            <a:ext cx="1344612" cy="481013"/>
          </a:xfrm>
          <a:prstGeom prst="leftRightArrow">
            <a:avLst>
              <a:gd name="adj1" fmla="val 50000"/>
              <a:gd name="adj2" fmla="val 55908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5" name="Rectangle 202"/>
          <p:cNvSpPr>
            <a:spLocks noChangeAspect="1" noChangeArrowheads="1"/>
          </p:cNvSpPr>
          <p:nvPr/>
        </p:nvSpPr>
        <p:spPr bwMode="auto">
          <a:xfrm>
            <a:off x="5060950" y="5818187"/>
            <a:ext cx="81915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I/O</a:t>
            </a:r>
          </a:p>
          <a:p>
            <a:pPr algn="ctr"/>
            <a:r>
              <a:rPr lang="en-US" sz="1600">
                <a:latin typeface="Calibri" panose="020F0502020204030204" pitchFamily="34" charset="0"/>
              </a:rPr>
              <a:t>bridge</a:t>
            </a:r>
          </a:p>
        </p:txBody>
      </p:sp>
      <p:sp>
        <p:nvSpPr>
          <p:cNvPr id="37" name="Rectangle 206"/>
          <p:cNvSpPr>
            <a:spLocks noChangeAspect="1" noChangeArrowheads="1"/>
          </p:cNvSpPr>
          <p:nvPr/>
        </p:nvSpPr>
        <p:spPr bwMode="auto">
          <a:xfrm>
            <a:off x="1349375" y="5818187"/>
            <a:ext cx="23749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38" name="Rectangle 207"/>
          <p:cNvSpPr>
            <a:spLocks noChangeAspect="1" noChangeArrowheads="1"/>
          </p:cNvSpPr>
          <p:nvPr/>
        </p:nvSpPr>
        <p:spPr bwMode="auto">
          <a:xfrm>
            <a:off x="2862263" y="4622800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9" name="Rectangle 208"/>
          <p:cNvSpPr>
            <a:spLocks noChangeAspect="1" noChangeArrowheads="1"/>
          </p:cNvSpPr>
          <p:nvPr/>
        </p:nvSpPr>
        <p:spPr bwMode="auto">
          <a:xfrm>
            <a:off x="2862263" y="4760912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0" name="Rectangle 210"/>
          <p:cNvSpPr>
            <a:spLocks noChangeAspect="1" noChangeArrowheads="1"/>
          </p:cNvSpPr>
          <p:nvPr/>
        </p:nvSpPr>
        <p:spPr bwMode="auto">
          <a:xfrm>
            <a:off x="2862263" y="4897437"/>
            <a:ext cx="615950" cy="138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1" name="Rectangle 211"/>
          <p:cNvSpPr>
            <a:spLocks noChangeAspect="1" noChangeArrowheads="1"/>
          </p:cNvSpPr>
          <p:nvPr/>
        </p:nvSpPr>
        <p:spPr bwMode="auto">
          <a:xfrm>
            <a:off x="2862263" y="5035550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2" name="Rectangle 212"/>
          <p:cNvSpPr>
            <a:spLocks noChangeAspect="1" noChangeArrowheads="1"/>
          </p:cNvSpPr>
          <p:nvPr/>
        </p:nvSpPr>
        <p:spPr bwMode="auto">
          <a:xfrm>
            <a:off x="2862263" y="5172075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3" name="AutoShape 214"/>
          <p:cNvSpPr>
            <a:spLocks noChangeAspect="1" noChangeArrowheads="1"/>
          </p:cNvSpPr>
          <p:nvPr/>
        </p:nvSpPr>
        <p:spPr bwMode="auto">
          <a:xfrm>
            <a:off x="3559175" y="4622800"/>
            <a:ext cx="400050" cy="3429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4" name="AutoShape 215"/>
          <p:cNvSpPr>
            <a:spLocks noChangeAspect="1" noChangeArrowheads="1"/>
          </p:cNvSpPr>
          <p:nvPr/>
        </p:nvSpPr>
        <p:spPr bwMode="auto">
          <a:xfrm flipH="1">
            <a:off x="3478213" y="4965700"/>
            <a:ext cx="400050" cy="344487"/>
          </a:xfrm>
          <a:prstGeom prst="rightArrow">
            <a:avLst>
              <a:gd name="adj1" fmla="val 50000"/>
              <a:gd name="adj2" fmla="val 2903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5" name="Rectangle 220"/>
          <p:cNvSpPr>
            <a:spLocks noChangeAspect="1" noChangeArrowheads="1"/>
          </p:cNvSpPr>
          <p:nvPr/>
        </p:nvSpPr>
        <p:spPr bwMode="auto">
          <a:xfrm>
            <a:off x="3959225" y="4486275"/>
            <a:ext cx="479425" cy="960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46" name="Text Box 221"/>
          <p:cNvSpPr txBox="1">
            <a:spLocks noChangeAspect="1" noChangeArrowheads="1"/>
          </p:cNvSpPr>
          <p:nvPr/>
        </p:nvSpPr>
        <p:spPr bwMode="auto">
          <a:xfrm>
            <a:off x="2594341" y="4316998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47" name="AutoShape 222"/>
          <p:cNvSpPr>
            <a:spLocks noChangeAspect="1" noChangeArrowheads="1"/>
          </p:cNvSpPr>
          <p:nvPr/>
        </p:nvSpPr>
        <p:spPr bwMode="auto">
          <a:xfrm>
            <a:off x="2928938" y="5378450"/>
            <a:ext cx="549275" cy="411162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9" name="Text Box 225"/>
          <p:cNvSpPr txBox="1">
            <a:spLocks noChangeAspect="1" noChangeArrowheads="1"/>
          </p:cNvSpPr>
          <p:nvPr/>
        </p:nvSpPr>
        <p:spPr bwMode="auto">
          <a:xfrm>
            <a:off x="1174448" y="3988385"/>
            <a:ext cx="93246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50" name="Text Box 229"/>
          <p:cNvSpPr txBox="1">
            <a:spLocks noChangeAspect="1" noChangeArrowheads="1"/>
          </p:cNvSpPr>
          <p:nvPr/>
        </p:nvSpPr>
        <p:spPr bwMode="auto">
          <a:xfrm>
            <a:off x="4650138" y="5155198"/>
            <a:ext cx="11423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System bus</a:t>
            </a:r>
          </a:p>
        </p:txBody>
      </p:sp>
      <p:sp>
        <p:nvSpPr>
          <p:cNvPr id="51" name="Line 230"/>
          <p:cNvSpPr>
            <a:spLocks noChangeAspect="1" noChangeShapeType="1"/>
          </p:cNvSpPr>
          <p:nvPr/>
        </p:nvSpPr>
        <p:spPr bwMode="auto">
          <a:xfrm flipH="1">
            <a:off x="4438650" y="5446712"/>
            <a:ext cx="619125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2" name="Text Box 231"/>
          <p:cNvSpPr txBox="1">
            <a:spLocks noChangeAspect="1" noChangeArrowheads="1"/>
          </p:cNvSpPr>
          <p:nvPr/>
        </p:nvSpPr>
        <p:spPr bwMode="auto">
          <a:xfrm>
            <a:off x="5931318" y="5155198"/>
            <a:ext cx="1265989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Memory bus</a:t>
            </a:r>
          </a:p>
        </p:txBody>
      </p:sp>
      <p:sp>
        <p:nvSpPr>
          <p:cNvPr id="53" name="Line 232"/>
          <p:cNvSpPr>
            <a:spLocks noChangeAspect="1" noChangeShapeType="1"/>
          </p:cNvSpPr>
          <p:nvPr/>
        </p:nvSpPr>
        <p:spPr bwMode="auto">
          <a:xfrm>
            <a:off x="6530975" y="5446712"/>
            <a:ext cx="0" cy="412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4" name="Rectangle 233"/>
          <p:cNvSpPr>
            <a:spLocks noChangeAspect="1" noChangeArrowheads="1"/>
          </p:cNvSpPr>
          <p:nvPr/>
        </p:nvSpPr>
        <p:spPr bwMode="auto">
          <a:xfrm>
            <a:off x="1349375" y="4719637"/>
            <a:ext cx="1066800" cy="5207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Cache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55" name="AutoShape 234"/>
          <p:cNvSpPr>
            <a:spLocks noChangeAspect="1" noChangeArrowheads="1"/>
          </p:cNvSpPr>
          <p:nvPr/>
        </p:nvSpPr>
        <p:spPr bwMode="auto">
          <a:xfrm>
            <a:off x="1577975" y="5240337"/>
            <a:ext cx="549275" cy="549275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6" name="AutoShape 236"/>
          <p:cNvSpPr>
            <a:spLocks noChangeAspect="1" noChangeArrowheads="1"/>
          </p:cNvSpPr>
          <p:nvPr/>
        </p:nvSpPr>
        <p:spPr bwMode="auto">
          <a:xfrm flipH="1">
            <a:off x="2441575" y="4767262"/>
            <a:ext cx="400050" cy="344488"/>
          </a:xfrm>
          <a:prstGeom prst="leftRightArrow">
            <a:avLst>
              <a:gd name="adj1" fmla="val 50000"/>
              <a:gd name="adj2" fmla="val 2322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6" name="AutoShape 205"/>
          <p:cNvSpPr>
            <a:spLocks noChangeAspect="1" noChangeArrowheads="1"/>
          </p:cNvSpPr>
          <p:nvPr/>
        </p:nvSpPr>
        <p:spPr bwMode="auto">
          <a:xfrm>
            <a:off x="3748088" y="5789612"/>
            <a:ext cx="1309687" cy="481013"/>
          </a:xfrm>
          <a:prstGeom prst="leftRightArrow">
            <a:avLst>
              <a:gd name="adj1" fmla="val 50000"/>
              <a:gd name="adj2" fmla="val 54455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57308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/>
              <a:t>What it Really Looks Like</a:t>
            </a:r>
          </a:p>
        </p:txBody>
      </p:sp>
      <p:pic>
        <p:nvPicPr>
          <p:cNvPr id="2050" name="Picture 2" descr="Image result for i7 die photo">
            <a:extLst>
              <a:ext uri="{FF2B5EF4-FFF2-40B4-BE49-F238E27FC236}">
                <a16:creationId xmlns:a16="http://schemas.microsoft.com/office/drawing/2014/main" id="{B1887E71-B29F-4F34-8EDA-6D5C78B26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76946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tel Core i7-3960X processor die detail">
            <a:extLst>
              <a:ext uri="{FF2B5EF4-FFF2-40B4-BE49-F238E27FC236}">
                <a16:creationId xmlns:a16="http://schemas.microsoft.com/office/drawing/2014/main" id="{A0BA3D36-A924-463C-94FF-CEE3C9902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44041"/>
            <a:ext cx="3429000" cy="304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MD FX-8150 processor die detail">
            <a:extLst>
              <a:ext uri="{FF2B5EF4-FFF2-40B4-BE49-F238E27FC236}">
                <a16:creationId xmlns:a16="http://schemas.microsoft.com/office/drawing/2014/main" id="{EA4165A0-8221-4FBA-B3AF-E0C4BE93D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3769468" cy="30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223">
            <a:extLst>
              <a:ext uri="{FF2B5EF4-FFF2-40B4-BE49-F238E27FC236}">
                <a16:creationId xmlns:a16="http://schemas.microsoft.com/office/drawing/2014/main" id="{703E7852-B76A-4541-9EB6-B027F461EB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09097" y="1197113"/>
            <a:ext cx="3379788" cy="21971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rnd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7" name="Rectangle 206">
            <a:extLst>
              <a:ext uri="{FF2B5EF4-FFF2-40B4-BE49-F238E27FC236}">
                <a16:creationId xmlns:a16="http://schemas.microsoft.com/office/drawing/2014/main" id="{F37B263F-1A9A-481D-832E-D696FF2881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97" y="2735400"/>
            <a:ext cx="23749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Bus interface</a:t>
            </a:r>
          </a:p>
        </p:txBody>
      </p:sp>
      <p:sp>
        <p:nvSpPr>
          <p:cNvPr id="38" name="Rectangle 207">
            <a:extLst>
              <a:ext uri="{FF2B5EF4-FFF2-40B4-BE49-F238E27FC236}">
                <a16:creationId xmlns:a16="http://schemas.microsoft.com/office/drawing/2014/main" id="{D97DB48D-62C5-4EB5-924D-E9801E0746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540013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39" name="Rectangle 208">
            <a:extLst>
              <a:ext uri="{FF2B5EF4-FFF2-40B4-BE49-F238E27FC236}">
                <a16:creationId xmlns:a16="http://schemas.microsoft.com/office/drawing/2014/main" id="{F28A7C25-0D6E-4E3A-8C28-900BB3E91C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678125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0" name="Rectangle 210">
            <a:extLst>
              <a:ext uri="{FF2B5EF4-FFF2-40B4-BE49-F238E27FC236}">
                <a16:creationId xmlns:a16="http://schemas.microsoft.com/office/drawing/2014/main" id="{3B10FE98-01EA-4A16-B1A4-FE70F259F1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814650"/>
            <a:ext cx="615950" cy="138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1" name="Rectangle 211">
            <a:extLst>
              <a:ext uri="{FF2B5EF4-FFF2-40B4-BE49-F238E27FC236}">
                <a16:creationId xmlns:a16="http://schemas.microsoft.com/office/drawing/2014/main" id="{3B26E941-5A41-4BD6-B704-1C9CAA287D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1952763"/>
            <a:ext cx="615950" cy="136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2" name="Rectangle 212">
            <a:extLst>
              <a:ext uri="{FF2B5EF4-FFF2-40B4-BE49-F238E27FC236}">
                <a16:creationId xmlns:a16="http://schemas.microsoft.com/office/drawing/2014/main" id="{1846FDFB-0747-4935-AC0C-1DDDC2A06B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74385" y="2089288"/>
            <a:ext cx="615950" cy="138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3" name="AutoShape 214">
            <a:extLst>
              <a:ext uri="{FF2B5EF4-FFF2-40B4-BE49-F238E27FC236}">
                <a16:creationId xmlns:a16="http://schemas.microsoft.com/office/drawing/2014/main" id="{479F46FC-59B3-454D-9CAD-65FA21B275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71297" y="1540013"/>
            <a:ext cx="400050" cy="3429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4" name="AutoShape 215">
            <a:extLst>
              <a:ext uri="{FF2B5EF4-FFF2-40B4-BE49-F238E27FC236}">
                <a16:creationId xmlns:a16="http://schemas.microsoft.com/office/drawing/2014/main" id="{C4836188-40A9-4C0D-A006-CED7CCBDAD3A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7490335" y="1882913"/>
            <a:ext cx="400050" cy="344487"/>
          </a:xfrm>
          <a:prstGeom prst="rightArrow">
            <a:avLst>
              <a:gd name="adj1" fmla="val 50000"/>
              <a:gd name="adj2" fmla="val 2903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5" name="Rectangle 220">
            <a:extLst>
              <a:ext uri="{FF2B5EF4-FFF2-40B4-BE49-F238E27FC236}">
                <a16:creationId xmlns:a16="http://schemas.microsoft.com/office/drawing/2014/main" id="{33996122-17FF-4B7D-986E-E43E63A65F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971347" y="1403488"/>
            <a:ext cx="479425" cy="9604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ALU</a:t>
            </a:r>
          </a:p>
        </p:txBody>
      </p:sp>
      <p:sp>
        <p:nvSpPr>
          <p:cNvPr id="46" name="Text Box 221">
            <a:extLst>
              <a:ext uri="{FF2B5EF4-FFF2-40B4-BE49-F238E27FC236}">
                <a16:creationId xmlns:a16="http://schemas.microsoft.com/office/drawing/2014/main" id="{2C96D842-0C7C-41C7-A921-977A3F2FE61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606463" y="1234211"/>
            <a:ext cx="1185133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Calibri" panose="020F0502020204030204" pitchFamily="34" charset="0"/>
              </a:rPr>
              <a:t>Register file</a:t>
            </a:r>
          </a:p>
        </p:txBody>
      </p:sp>
      <p:sp>
        <p:nvSpPr>
          <p:cNvPr id="47" name="AutoShape 222">
            <a:extLst>
              <a:ext uri="{FF2B5EF4-FFF2-40B4-BE49-F238E27FC236}">
                <a16:creationId xmlns:a16="http://schemas.microsoft.com/office/drawing/2014/main" id="{0457010B-9BEE-430A-B716-B417335E5E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41060" y="2295663"/>
            <a:ext cx="549275" cy="411162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48" name="Text Box 225">
            <a:extLst>
              <a:ext uri="{FF2B5EF4-FFF2-40B4-BE49-F238E27FC236}">
                <a16:creationId xmlns:a16="http://schemas.microsoft.com/office/drawing/2014/main" id="{E8B61CA0-9B4B-4D15-B4D9-5139F9BDEFA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186570" y="905598"/>
            <a:ext cx="932467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CPU chip</a:t>
            </a:r>
          </a:p>
        </p:txBody>
      </p:sp>
      <p:sp>
        <p:nvSpPr>
          <p:cNvPr id="49" name="Rectangle 233">
            <a:extLst>
              <a:ext uri="{FF2B5EF4-FFF2-40B4-BE49-F238E27FC236}">
                <a16:creationId xmlns:a16="http://schemas.microsoft.com/office/drawing/2014/main" id="{F7CC7E4E-1A22-4B91-92E6-33CD56BC2B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97" y="1636850"/>
            <a:ext cx="1066800" cy="5207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</a:rPr>
              <a:t>Cache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50" name="AutoShape 234">
            <a:extLst>
              <a:ext uri="{FF2B5EF4-FFF2-40B4-BE49-F238E27FC236}">
                <a16:creationId xmlns:a16="http://schemas.microsoft.com/office/drawing/2014/main" id="{F9DCFCFF-79AE-4A07-85CB-ED61298575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90097" y="2157550"/>
            <a:ext cx="549275" cy="549275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1" name="AutoShape 236">
            <a:extLst>
              <a:ext uri="{FF2B5EF4-FFF2-40B4-BE49-F238E27FC236}">
                <a16:creationId xmlns:a16="http://schemas.microsoft.com/office/drawing/2014/main" id="{28707FFD-E8A3-4807-9268-B16EA8CEC85B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6453697" y="1684475"/>
            <a:ext cx="400050" cy="344488"/>
          </a:xfrm>
          <a:prstGeom prst="leftRightArrow">
            <a:avLst>
              <a:gd name="adj1" fmla="val 50000"/>
              <a:gd name="adj2" fmla="val 2322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600">
              <a:latin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CA118EB-16EC-4006-B7C2-31278208EF96}"/>
              </a:ext>
            </a:extLst>
          </p:cNvPr>
          <p:cNvSpPr txBox="1"/>
          <p:nvPr/>
        </p:nvSpPr>
        <p:spPr>
          <a:xfrm>
            <a:off x="5105400" y="3399408"/>
            <a:ext cx="38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Core i7-3960X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45A20A7-5949-4692-8425-0CAC105423E7}"/>
              </a:ext>
            </a:extLst>
          </p:cNvPr>
          <p:cNvSpPr txBox="1"/>
          <p:nvPr/>
        </p:nvSpPr>
        <p:spPr>
          <a:xfrm>
            <a:off x="3050432" y="3390035"/>
            <a:ext cx="38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AMD FX 8150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DFE8BC0-0295-4039-AB14-B2DE4F6C18E3}"/>
              </a:ext>
            </a:extLst>
          </p:cNvPr>
          <p:cNvSpPr txBox="1"/>
          <p:nvPr/>
        </p:nvSpPr>
        <p:spPr>
          <a:xfrm>
            <a:off x="517610" y="3298207"/>
            <a:ext cx="3845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Nehalem</a:t>
            </a:r>
          </a:p>
        </p:txBody>
      </p:sp>
    </p:spTree>
    <p:extLst>
      <p:ext uri="{BB962C8B-B14F-4D97-AF65-F5344CB8AC3E}">
        <p14:creationId xmlns:p14="http://schemas.microsoft.com/office/powerpoint/2010/main" val="188130822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458200" cy="57308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/>
              <a:t>What it Really Looks Like (Cont.)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92063" y="5729587"/>
            <a:ext cx="30517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Intel Alder Lake (2021)</a:t>
            </a:r>
          </a:p>
          <a:p>
            <a:pPr algn="ctr"/>
            <a:r>
              <a:rPr lang="en-US" sz="1800" b="0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8 P-cores + 8 E-cores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0" y="5560310"/>
            <a:ext cx="45723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L1 caches per P-core: 32KB Instruction &amp; 48KB Data</a:t>
            </a:r>
          </a:p>
          <a:p>
            <a:r>
              <a:rPr lang="en-US" sz="1600" dirty="0">
                <a:latin typeface="Calibri" pitchFamily="34" charset="0"/>
              </a:rPr>
              <a:t>L1 caches per E-core: 64KB Instruction &amp; 32KB Data</a:t>
            </a:r>
          </a:p>
          <a:p>
            <a:r>
              <a:rPr lang="en-US" sz="1600" dirty="0">
                <a:solidFill>
                  <a:srgbClr val="E2AC00"/>
                </a:solidFill>
                <a:latin typeface="Calibri" pitchFamily="34" charset="0"/>
              </a:rPr>
              <a:t>L2 caches: 1.25MB per P-core, 2MB per four E-cores</a:t>
            </a:r>
          </a:p>
          <a:p>
            <a:r>
              <a:rPr lang="en-US" sz="1600" dirty="0">
                <a:solidFill>
                  <a:srgbClr val="CC0000"/>
                </a:solidFill>
                <a:latin typeface="Calibri" pitchFamily="34" charset="0"/>
              </a:rPr>
              <a:t>L3 cache: 30MB shared among all cores</a:t>
            </a:r>
          </a:p>
        </p:txBody>
      </p:sp>
      <p:pic>
        <p:nvPicPr>
          <p:cNvPr id="2" name="Picture 1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EABD207-42E3-EC51-F522-3D187B258D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56" y="1030287"/>
            <a:ext cx="8150087" cy="449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3132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Cache Organization (S, E, B)</a:t>
            </a:r>
            <a:endParaRPr lang="en-US" dirty="0"/>
          </a:p>
        </p:txBody>
      </p:sp>
      <p:sp>
        <p:nvSpPr>
          <p:cNvPr id="8" name="AutoShape 16"/>
          <p:cNvSpPr>
            <a:spLocks/>
          </p:cNvSpPr>
          <p:nvPr/>
        </p:nvSpPr>
        <p:spPr bwMode="auto">
          <a:xfrm rot="5400000">
            <a:off x="4114801" y="-495835"/>
            <a:ext cx="228600" cy="4648201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1905000" y="2078999"/>
            <a:ext cx="4648200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Rectangle 3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cxnSp>
        <p:nvCxnSpPr>
          <p:cNvPr id="45" name="Straight Connector 44"/>
          <p:cNvCxnSpPr/>
          <p:nvPr/>
        </p:nvCxnSpPr>
        <p:spPr bwMode="auto">
          <a:xfrm>
            <a:off x="2133600" y="4019283"/>
            <a:ext cx="4267200" cy="1111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/>
        </p:nvSpPr>
        <p:spPr bwMode="auto">
          <a:xfrm>
            <a:off x="1524000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86200" y="134463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</a:t>
            </a:r>
            <a:r>
              <a:rPr lang="en-US" sz="1800" baseline="30000" dirty="0">
                <a:latin typeface="Calibri" pitchFamily="34" charset="0"/>
              </a:rPr>
              <a:t>e</a:t>
            </a:r>
            <a:r>
              <a:rPr lang="en-US" sz="1800" dirty="0">
                <a:latin typeface="Calibri" pitchFamily="34" charset="0"/>
              </a:rPr>
              <a:t> lines per set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7333" y="3244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59" name="Straight Connector 58"/>
          <p:cNvCxnSpPr>
            <a:endCxn id="61" idx="1"/>
          </p:cNvCxnSpPr>
          <p:nvPr/>
        </p:nvCxnSpPr>
        <p:spPr bwMode="auto">
          <a:xfrm flipV="1">
            <a:off x="6553202" y="2070349"/>
            <a:ext cx="596798" cy="10416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7150000" y="1885683"/>
            <a:ext cx="470000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set</a:t>
            </a: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6096000" y="2338583"/>
            <a:ext cx="914400" cy="13845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6971766" y="227835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itchFamily="34" charset="0"/>
              </a:rPr>
              <a:t>line</a:t>
            </a:r>
          </a:p>
        </p:txBody>
      </p:sp>
      <p:grpSp>
        <p:nvGrpSpPr>
          <p:cNvPr id="4" name="Group 80"/>
          <p:cNvGrpSpPr/>
          <p:nvPr/>
        </p:nvGrpSpPr>
        <p:grpSpPr>
          <a:xfrm>
            <a:off x="1905000" y="2647683"/>
            <a:ext cx="4648200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Rectangle 84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5" name="Group 86"/>
          <p:cNvGrpSpPr/>
          <p:nvPr/>
        </p:nvGrpSpPr>
        <p:grpSpPr>
          <a:xfrm>
            <a:off x="1905000" y="3221999"/>
            <a:ext cx="4648200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1" name="Rectangle 90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6" name="Group 92"/>
          <p:cNvGrpSpPr/>
          <p:nvPr/>
        </p:nvGrpSpPr>
        <p:grpSpPr>
          <a:xfrm>
            <a:off x="1905000" y="4288799"/>
            <a:ext cx="4648200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7" name="Rectangle 9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99" name="Trapezoid 98"/>
          <p:cNvSpPr/>
          <p:nvPr/>
        </p:nvSpPr>
        <p:spPr bwMode="auto">
          <a:xfrm>
            <a:off x="2146824" y="4709564"/>
            <a:ext cx="3523449" cy="865914"/>
          </a:xfrm>
          <a:prstGeom prst="trapezoid">
            <a:avLst>
              <a:gd name="adj" fmla="val 135061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2146824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6450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3917673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4178468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5092868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B-1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4451073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585224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2742478" y="5689778"/>
            <a:ext cx="7179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2273468" y="5702122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77" name="AutoShape 16"/>
          <p:cNvSpPr>
            <a:spLocks/>
          </p:cNvSpPr>
          <p:nvPr/>
        </p:nvSpPr>
        <p:spPr bwMode="auto">
          <a:xfrm rot="16200000" flipV="1">
            <a:off x="4496145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012058" y="6374902"/>
            <a:ext cx="392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 = 2</a:t>
            </a:r>
            <a:r>
              <a:rPr lang="en-US" sz="1800" baseline="30000" dirty="0">
                <a:latin typeface="Calibri" pitchFamily="34" charset="0"/>
              </a:rPr>
              <a:t>b</a:t>
            </a:r>
            <a:r>
              <a:rPr lang="en-US" sz="1800" dirty="0">
                <a:latin typeface="Calibri" pitchFamily="34" charset="0"/>
              </a:rPr>
              <a:t> bytes per cache block (the data)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931068" y="5038611"/>
            <a:ext cx="2911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Cache size</a:t>
            </a:r>
          </a:p>
          <a:p>
            <a:r>
              <a:rPr lang="en-US" i="1" dirty="0">
                <a:latin typeface="Calibri" pitchFamily="34" charset="0"/>
              </a:rPr>
              <a:t> = S x E x B data bytes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43288" y="6336268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 bit</a:t>
            </a:r>
          </a:p>
        </p:txBody>
      </p:sp>
      <p:cxnSp>
        <p:nvCxnSpPr>
          <p:cNvPr id="55" name="Straight Connector 54"/>
          <p:cNvCxnSpPr/>
          <p:nvPr/>
        </p:nvCxnSpPr>
        <p:spPr bwMode="auto">
          <a:xfrm rot="5400000" flipH="1" flipV="1">
            <a:off x="2285206" y="6158528"/>
            <a:ext cx="3048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7" grpId="0" animBg="1"/>
      <p:bldP spid="78" grpId="0"/>
      <p:bldP spid="100" grpId="0"/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Read</a:t>
            </a:r>
          </a:p>
        </p:txBody>
      </p:sp>
      <p:sp>
        <p:nvSpPr>
          <p:cNvPr id="8" name="AutoShape 16"/>
          <p:cNvSpPr>
            <a:spLocks/>
          </p:cNvSpPr>
          <p:nvPr/>
        </p:nvSpPr>
        <p:spPr bwMode="auto">
          <a:xfrm rot="5400000">
            <a:off x="3558235" y="-290401"/>
            <a:ext cx="228600" cy="4237334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grpSp>
        <p:nvGrpSpPr>
          <p:cNvPr id="3" name="Group 79"/>
          <p:cNvGrpSpPr/>
          <p:nvPr/>
        </p:nvGrpSpPr>
        <p:grpSpPr>
          <a:xfrm>
            <a:off x="1553867" y="2078999"/>
            <a:ext cx="4237333" cy="492484"/>
            <a:chOff x="1637766" y="1995289"/>
            <a:chExt cx="4648200" cy="49248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45" name="Straight Connector 44"/>
          <p:cNvCxnSpPr/>
          <p:nvPr/>
        </p:nvCxnSpPr>
        <p:spPr bwMode="auto">
          <a:xfrm>
            <a:off x="1782467" y="4019283"/>
            <a:ext cx="3875673" cy="10096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067735"/>
            <a:ext cx="228600" cy="27328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00213" y="1344634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</a:t>
            </a:r>
            <a:r>
              <a:rPr lang="en-US" sz="1800" baseline="30000" dirty="0">
                <a:latin typeface="Calibri" pitchFamily="34" charset="0"/>
              </a:rPr>
              <a:t>e</a:t>
            </a:r>
            <a:r>
              <a:rPr lang="en-US" sz="1800" dirty="0">
                <a:latin typeface="Calibri" pitchFamily="34" charset="0"/>
              </a:rPr>
              <a:t> lines per set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6200" y="3244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grpSp>
        <p:nvGrpSpPr>
          <p:cNvPr id="4" name="Group 80"/>
          <p:cNvGrpSpPr/>
          <p:nvPr/>
        </p:nvGrpSpPr>
        <p:grpSpPr>
          <a:xfrm>
            <a:off x="1553867" y="2647683"/>
            <a:ext cx="4237333" cy="492484"/>
            <a:chOff x="1637766" y="1995289"/>
            <a:chExt cx="4648200" cy="492484"/>
          </a:xfrm>
        </p:grpSpPr>
        <p:sp>
          <p:nvSpPr>
            <p:cNvPr id="82" name="Rectangle 81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86"/>
          <p:cNvGrpSpPr/>
          <p:nvPr/>
        </p:nvGrpSpPr>
        <p:grpSpPr>
          <a:xfrm>
            <a:off x="1553867" y="3221999"/>
            <a:ext cx="4237333" cy="492484"/>
            <a:chOff x="1637766" y="1995289"/>
            <a:chExt cx="4648200" cy="492484"/>
          </a:xfrm>
        </p:grpSpPr>
        <p:sp>
          <p:nvSpPr>
            <p:cNvPr id="88" name="Rectangle 87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92"/>
          <p:cNvGrpSpPr/>
          <p:nvPr/>
        </p:nvGrpSpPr>
        <p:grpSpPr>
          <a:xfrm>
            <a:off x="1553867" y="4288799"/>
            <a:ext cx="4237333" cy="492484"/>
            <a:chOff x="1637766" y="1995289"/>
            <a:chExt cx="4648200" cy="492484"/>
          </a:xfrm>
        </p:grpSpPr>
        <p:sp>
          <p:nvSpPr>
            <p:cNvPr id="94" name="Rectangle 93"/>
            <p:cNvSpPr/>
            <p:nvPr/>
          </p:nvSpPr>
          <p:spPr bwMode="auto">
            <a:xfrm>
              <a:off x="1637766" y="1995289"/>
              <a:ext cx="4648200" cy="49248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1784795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 bwMode="auto">
            <a:xfrm>
              <a:off x="3048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4953000" y="2090806"/>
              <a:ext cx="1187005" cy="31237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98" name="Straight Connector 97"/>
            <p:cNvCxnSpPr/>
            <p:nvPr/>
          </p:nvCxnSpPr>
          <p:spPr bwMode="auto">
            <a:xfrm>
              <a:off x="4349839" y="2254873"/>
              <a:ext cx="609600" cy="1588"/>
            </a:xfrm>
            <a:prstGeom prst="line">
              <a:avLst/>
            </a:prstGeom>
            <a:noFill/>
            <a:ln w="762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9" name="Trapezoid 98"/>
          <p:cNvSpPr/>
          <p:nvPr/>
        </p:nvSpPr>
        <p:spPr bwMode="auto">
          <a:xfrm>
            <a:off x="1619863" y="4709564"/>
            <a:ext cx="3523449" cy="865914"/>
          </a:xfrm>
          <a:prstGeom prst="trapezoid">
            <a:avLst>
              <a:gd name="adj" fmla="val 141754"/>
            </a:avLst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1619863" y="5575478"/>
            <a:ext cx="3523449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31181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3390712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3651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68" name="Rectangle 67"/>
          <p:cNvSpPr/>
          <p:nvPr/>
        </p:nvSpPr>
        <p:spPr bwMode="auto">
          <a:xfrm>
            <a:off x="4565907" y="5689778"/>
            <a:ext cx="4572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B-1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924112" y="5689778"/>
            <a:ext cx="6417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4058263" y="5841384"/>
            <a:ext cx="457200" cy="1588"/>
          </a:xfrm>
          <a:prstGeom prst="line">
            <a:avLst/>
          </a:prstGeom>
          <a:noFill/>
          <a:ln w="381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2" name="Rectangle 71"/>
          <p:cNvSpPr/>
          <p:nvPr/>
        </p:nvSpPr>
        <p:spPr bwMode="auto">
          <a:xfrm>
            <a:off x="2215517" y="5689778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1746507" y="5689778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406653" y="6277367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 bit</a:t>
            </a:r>
          </a:p>
        </p:txBody>
      </p:sp>
      <p:cxnSp>
        <p:nvCxnSpPr>
          <p:cNvPr id="76" name="Straight Connector 75"/>
          <p:cNvCxnSpPr/>
          <p:nvPr/>
        </p:nvCxnSpPr>
        <p:spPr bwMode="auto">
          <a:xfrm rot="5400000" flipH="1" flipV="1">
            <a:off x="1748601" y="6144414"/>
            <a:ext cx="304800" cy="158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AutoShape 16"/>
          <p:cNvSpPr>
            <a:spLocks/>
          </p:cNvSpPr>
          <p:nvPr/>
        </p:nvSpPr>
        <p:spPr bwMode="auto">
          <a:xfrm rot="16200000" flipV="1">
            <a:off x="3969184" y="5333467"/>
            <a:ext cx="228600" cy="1905000"/>
          </a:xfrm>
          <a:prstGeom prst="leftBrace">
            <a:avLst>
              <a:gd name="adj1" fmla="val 136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85097" y="6374902"/>
            <a:ext cx="383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 = 2</a:t>
            </a:r>
            <a:r>
              <a:rPr lang="en-US" sz="1800" baseline="30000" dirty="0">
                <a:latin typeface="Calibri" pitchFamily="34" charset="0"/>
              </a:rPr>
              <a:t>b</a:t>
            </a:r>
            <a:r>
              <a:rPr lang="en-US" sz="1800" dirty="0">
                <a:latin typeface="Calibri" pitchFamily="34" charset="0"/>
              </a:rPr>
              <a:t> bytes per cache block (the data)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6337478" y="28533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7328078" y="28533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s bits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8090078" y="2853352"/>
            <a:ext cx="6858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b bits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248400" y="2513390"/>
            <a:ext cx="1810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word:</a:t>
            </a:r>
          </a:p>
        </p:txBody>
      </p:sp>
      <p:sp>
        <p:nvSpPr>
          <p:cNvPr id="58" name="AutoShape 16"/>
          <p:cNvSpPr>
            <a:spLocks/>
          </p:cNvSpPr>
          <p:nvPr/>
        </p:nvSpPr>
        <p:spPr bwMode="auto">
          <a:xfrm rot="16200000" flipV="1">
            <a:off x="6718478" y="2822218"/>
            <a:ext cx="228600" cy="9905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0" name="AutoShape 16"/>
          <p:cNvSpPr>
            <a:spLocks/>
          </p:cNvSpPr>
          <p:nvPr/>
        </p:nvSpPr>
        <p:spPr bwMode="auto">
          <a:xfrm rot="16200000" flipV="1">
            <a:off x="7594779" y="2933702"/>
            <a:ext cx="228600" cy="761998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1" name="AutoShape 16"/>
          <p:cNvSpPr>
            <a:spLocks/>
          </p:cNvSpPr>
          <p:nvPr/>
        </p:nvSpPr>
        <p:spPr bwMode="auto">
          <a:xfrm rot="16200000" flipV="1">
            <a:off x="8280578" y="3009901"/>
            <a:ext cx="228600" cy="609600"/>
          </a:xfrm>
          <a:prstGeom prst="leftBrace">
            <a:avLst>
              <a:gd name="adj1" fmla="val 7500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94772" y="3365678"/>
            <a:ext cx="4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tag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60273" y="3364468"/>
            <a:ext cx="705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set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index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8033195" y="3364468"/>
            <a:ext cx="738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offset</a:t>
            </a:r>
          </a:p>
        </p:txBody>
      </p:sp>
      <p:cxnSp>
        <p:nvCxnSpPr>
          <p:cNvPr id="93" name="Shape 92"/>
          <p:cNvCxnSpPr>
            <a:stCxn id="80" idx="2"/>
            <a:endCxn id="94" idx="3"/>
          </p:cNvCxnSpPr>
          <p:nvPr/>
        </p:nvCxnSpPr>
        <p:spPr bwMode="auto">
          <a:xfrm rot="5400000">
            <a:off x="6489930" y="3312069"/>
            <a:ext cx="524242" cy="1921702"/>
          </a:xfrm>
          <a:prstGeom prst="bentConnector2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Elbow Connector 101"/>
          <p:cNvCxnSpPr>
            <a:stCxn id="81" idx="2"/>
            <a:endCxn id="67" idx="0"/>
          </p:cNvCxnSpPr>
          <p:nvPr/>
        </p:nvCxnSpPr>
        <p:spPr bwMode="auto">
          <a:xfrm rot="5400000">
            <a:off x="5255680" y="2542930"/>
            <a:ext cx="1678979" cy="4614717"/>
          </a:xfrm>
          <a:prstGeom prst="bentConnector3">
            <a:avLst>
              <a:gd name="adj1" fmla="val 63807"/>
            </a:avLst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TextBox 103"/>
          <p:cNvSpPr txBox="1"/>
          <p:nvPr/>
        </p:nvSpPr>
        <p:spPr>
          <a:xfrm>
            <a:off x="6471298" y="5054956"/>
            <a:ext cx="2015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data begins at this offset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311007" y="531674"/>
            <a:ext cx="2415982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set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Check if any line in set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has matching tag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Yes + line valid: hit</a:t>
            </a:r>
          </a:p>
          <a:p>
            <a:pPr marL="115888" indent="-115888">
              <a:buFont typeface="Arial" pitchFamily="34" charset="0"/>
              <a:buChar char="•"/>
            </a:pP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Locate data starting</a:t>
            </a:r>
            <a:br>
              <a:rPr lang="en-US" sz="1800" i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i="1" dirty="0">
                <a:solidFill>
                  <a:srgbClr val="C00000"/>
                </a:solidFill>
                <a:latin typeface="Calibri" pitchFamily="34" charset="0"/>
              </a:rPr>
              <a:t>at offset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2" grpId="0" animBg="1"/>
      <p:bldP spid="73" grpId="0" animBg="1"/>
      <p:bldP spid="74" grpId="0"/>
      <p:bldP spid="77" grpId="0" animBg="1"/>
      <p:bldP spid="78" grpId="0"/>
      <p:bldP spid="1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448735"/>
            <a:ext cx="228600" cy="29614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200" y="3625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1905001" y="4640062"/>
            <a:ext cx="3124199" cy="8138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154668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27021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23622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1524000" y="38100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0222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294848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3555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36" name="Rectangle 135"/>
          <p:cNvSpPr/>
          <p:nvPr/>
        </p:nvSpPr>
        <p:spPr bwMode="auto">
          <a:xfrm>
            <a:off x="49776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2119653" y="39243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1650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3828971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42" name="Rectangle 141"/>
          <p:cNvSpPr/>
          <p:nvPr/>
        </p:nvSpPr>
        <p:spPr bwMode="auto">
          <a:xfrm>
            <a:off x="46864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4394566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 bwMode="auto">
          <a:xfrm>
            <a:off x="4102644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24384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0222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3294848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3555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49776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64" name="Rectangle 163"/>
          <p:cNvSpPr/>
          <p:nvPr/>
        </p:nvSpPr>
        <p:spPr bwMode="auto">
          <a:xfrm>
            <a:off x="2119653" y="25527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65" name="Rectangle 164"/>
          <p:cNvSpPr/>
          <p:nvPr/>
        </p:nvSpPr>
        <p:spPr bwMode="auto">
          <a:xfrm>
            <a:off x="1650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3828971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46864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4394566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4102644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1524000" y="48768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30222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3294848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 bwMode="auto">
          <a:xfrm>
            <a:off x="3555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75" name="Rectangle 174"/>
          <p:cNvSpPr/>
          <p:nvPr/>
        </p:nvSpPr>
        <p:spPr bwMode="auto">
          <a:xfrm>
            <a:off x="49776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2119653" y="49911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1650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3828971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46864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4394566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4102644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6875252" y="3344174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154668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27021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23622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/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368639" y="2514600"/>
            <a:ext cx="261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assume yes (= hit)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/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124974" y="3242096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9" grpId="0"/>
      <p:bldP spid="26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Direct Mapped Cache (E = 1)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154668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261278" y="270216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251878" y="270216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013878" y="270216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172200" y="2362200"/>
            <a:ext cx="1572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183" name="Shape 182"/>
          <p:cNvCxnSpPr>
            <a:stCxn id="129" idx="2"/>
          </p:cNvCxnSpPr>
          <p:nvPr/>
        </p:nvCxnSpPr>
        <p:spPr bwMode="auto">
          <a:xfrm rot="5400000">
            <a:off x="6293638" y="2051660"/>
            <a:ext cx="417890" cy="2260590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hape 60"/>
          <p:cNvCxnSpPr>
            <a:stCxn id="128" idx="1"/>
          </p:cNvCxnSpPr>
          <p:nvPr/>
        </p:nvCxnSpPr>
        <p:spPr bwMode="auto">
          <a:xfrm rot="10800000" flipV="1">
            <a:off x="2478652" y="2837586"/>
            <a:ext cx="3782627" cy="400914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2368639" y="2514600"/>
            <a:ext cx="261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assume yes (= hit)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 rot="5400000">
            <a:off x="1582476" y="303804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1402727" y="251460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 +</a:t>
            </a:r>
          </a:p>
        </p:txBody>
      </p:sp>
      <p:cxnSp>
        <p:nvCxnSpPr>
          <p:cNvPr id="71" name="Elbow Connector 70"/>
          <p:cNvCxnSpPr>
            <a:stCxn id="130" idx="2"/>
          </p:cNvCxnSpPr>
          <p:nvPr/>
        </p:nvCxnSpPr>
        <p:spPr bwMode="auto">
          <a:xfrm rot="5400000">
            <a:off x="5976408" y="1245569"/>
            <a:ext cx="570290" cy="4025173"/>
          </a:xfrm>
          <a:prstGeom prst="bentConnector3">
            <a:avLst>
              <a:gd name="adj1" fmla="val 175089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Down Arrow 25"/>
          <p:cNvSpPr/>
          <p:nvPr/>
        </p:nvSpPr>
        <p:spPr bwMode="auto">
          <a:xfrm flipV="1">
            <a:off x="4330522" y="35814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40656" y="4659868"/>
            <a:ext cx="2017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 (4 Bytes) is here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5000" y="3962400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5715000"/>
            <a:ext cx="7874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If tag doesn’t match (= miss): </a:t>
            </a:r>
            <a:r>
              <a:rPr lang="en-US" dirty="0">
                <a:latin typeface="Calibri" pitchFamily="34" charset="0"/>
              </a:rPr>
              <a:t>old line is evicted and replaced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40" name="Rectangle 1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Direct-Mapped Cache Simulation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3211513" y="1371600"/>
            <a:ext cx="5856287" cy="31675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4-bit addresses (address space size M=16 bytes) </a:t>
            </a:r>
          </a:p>
          <a:p>
            <a:r>
              <a:rPr lang="en-US" sz="2000" b="0" dirty="0">
                <a:latin typeface="Calibri"/>
                <a:cs typeface="Calibri"/>
              </a:rPr>
              <a:t>S=4 sets, E=1 Blocks/set, B=2 bytes/block</a:t>
            </a: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endParaRPr lang="en-US" sz="2000" b="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Address trace (reads, one byte per read):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	</a:t>
            </a:r>
            <a:r>
              <a:rPr lang="en-US" sz="2000" dirty="0">
                <a:latin typeface="Calibri"/>
                <a:cs typeface="Calibri"/>
              </a:rPr>
              <a:t>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1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7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11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8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1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65138" y="1633736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solidFill>
                  <a:srgbClr val="C00000"/>
                </a:solidFill>
                <a:latin typeface="Calibri"/>
                <a:cs typeface="Calibri"/>
              </a:rPr>
              <a:t>x</a:t>
            </a:r>
            <a:endParaRPr lang="en-US" sz="20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584200" y="1295400"/>
            <a:ext cx="52899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>
                <a:latin typeface="Calibri"/>
                <a:cs typeface="Calibri"/>
              </a:rPr>
              <a:t>t</a:t>
            </a:r>
            <a:r>
              <a:rPr lang="en-US" sz="2000" b="0" dirty="0">
                <a:latin typeface="Calibri"/>
                <a:cs typeface="Calibri"/>
              </a:rPr>
              <a:t>=1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1212850" y="1295400"/>
            <a:ext cx="54078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 err="1">
                <a:latin typeface="Calibri"/>
                <a:cs typeface="Calibri"/>
              </a:rPr>
              <a:t>s</a:t>
            </a:r>
            <a:r>
              <a:rPr lang="en-US" sz="2000" b="0" dirty="0">
                <a:latin typeface="Calibri"/>
                <a:cs typeface="Calibri"/>
              </a:rPr>
              <a:t>=2</a:t>
            </a:r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1952625" y="1295400"/>
            <a:ext cx="57522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b=1</a:t>
            </a:r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1182688" y="1633736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Calibri"/>
                <a:cs typeface="Calibri"/>
              </a:rPr>
              <a:t>xx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1898650" y="1633736"/>
            <a:ext cx="703263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x</a:t>
            </a:r>
          </a:p>
        </p:txBody>
      </p:sp>
      <p:grpSp>
        <p:nvGrpSpPr>
          <p:cNvPr id="2" name="Group 175"/>
          <p:cNvGrpSpPr>
            <a:grpSpLocks/>
          </p:cNvGrpSpPr>
          <p:nvPr/>
        </p:nvGrpSpPr>
        <p:grpSpPr bwMode="auto">
          <a:xfrm>
            <a:off x="3352800" y="5137150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149516" name="Rectangle 12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517" name="Rectangle 13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  <p:sp>
          <p:nvSpPr>
            <p:cNvPr id="149518" name="Rectangle 14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149519" name="Rectangle 15"/>
          <p:cNvSpPr>
            <a:spLocks noChangeArrowheads="1"/>
          </p:cNvSpPr>
          <p:nvPr/>
        </p:nvSpPr>
        <p:spPr bwMode="auto">
          <a:xfrm>
            <a:off x="3502025" y="4724400"/>
            <a:ext cx="31098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v</a:t>
            </a:r>
          </a:p>
        </p:txBody>
      </p:sp>
      <p:sp>
        <p:nvSpPr>
          <p:cNvPr id="149520" name="Rectangle 16"/>
          <p:cNvSpPr>
            <a:spLocks noChangeArrowheads="1"/>
          </p:cNvSpPr>
          <p:nvPr/>
        </p:nvSpPr>
        <p:spPr bwMode="auto">
          <a:xfrm>
            <a:off x="3979862" y="4724400"/>
            <a:ext cx="53126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Tag</a:t>
            </a:r>
          </a:p>
        </p:txBody>
      </p:sp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4937125" y="4724400"/>
            <a:ext cx="74141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Block</a:t>
            </a:r>
          </a:p>
        </p:txBody>
      </p:sp>
      <p:sp>
        <p:nvSpPr>
          <p:cNvPr id="149522" name="Rectangle 18"/>
          <p:cNvSpPr>
            <a:spLocks noChangeArrowheads="1"/>
          </p:cNvSpPr>
          <p:nvPr/>
        </p:nvSpPr>
        <p:spPr bwMode="auto">
          <a:xfrm>
            <a:off x="3352800" y="5446713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9523" name="Rectangle 19"/>
          <p:cNvSpPr>
            <a:spLocks noChangeArrowheads="1"/>
          </p:cNvSpPr>
          <p:nvPr/>
        </p:nvSpPr>
        <p:spPr bwMode="auto">
          <a:xfrm>
            <a:off x="3927475" y="5446713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4" name="Rectangle 20"/>
          <p:cNvSpPr>
            <a:spLocks noChangeArrowheads="1"/>
          </p:cNvSpPr>
          <p:nvPr/>
        </p:nvSpPr>
        <p:spPr bwMode="auto">
          <a:xfrm>
            <a:off x="4595812" y="5446713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5" name="Rectangle 21"/>
          <p:cNvSpPr>
            <a:spLocks noChangeArrowheads="1"/>
          </p:cNvSpPr>
          <p:nvPr/>
        </p:nvSpPr>
        <p:spPr bwMode="auto">
          <a:xfrm>
            <a:off x="3352800" y="5770563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9526" name="Rectangle 22"/>
          <p:cNvSpPr>
            <a:spLocks noChangeArrowheads="1"/>
          </p:cNvSpPr>
          <p:nvPr/>
        </p:nvSpPr>
        <p:spPr bwMode="auto">
          <a:xfrm>
            <a:off x="3927475" y="5770563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7" name="Rectangle 23"/>
          <p:cNvSpPr>
            <a:spLocks noChangeArrowheads="1"/>
          </p:cNvSpPr>
          <p:nvPr/>
        </p:nvSpPr>
        <p:spPr bwMode="auto">
          <a:xfrm>
            <a:off x="4595812" y="5770563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28" name="Rectangle 24"/>
          <p:cNvSpPr>
            <a:spLocks noChangeArrowheads="1"/>
          </p:cNvSpPr>
          <p:nvPr/>
        </p:nvSpPr>
        <p:spPr bwMode="auto">
          <a:xfrm>
            <a:off x="3352800" y="6094413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9529" name="Rectangle 25"/>
          <p:cNvSpPr>
            <a:spLocks noChangeArrowheads="1"/>
          </p:cNvSpPr>
          <p:nvPr/>
        </p:nvSpPr>
        <p:spPr bwMode="auto">
          <a:xfrm>
            <a:off x="3927475" y="6094413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530" name="Rectangle 26"/>
          <p:cNvSpPr>
            <a:spLocks noChangeArrowheads="1"/>
          </p:cNvSpPr>
          <p:nvPr/>
        </p:nvSpPr>
        <p:spPr bwMode="auto">
          <a:xfrm>
            <a:off x="4595812" y="6094413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49678" name="Text Box 174"/>
          <p:cNvSpPr txBox="1">
            <a:spLocks noChangeArrowheads="1"/>
          </p:cNvSpPr>
          <p:nvPr/>
        </p:nvSpPr>
        <p:spPr bwMode="auto">
          <a:xfrm>
            <a:off x="6657975" y="29688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3" name="Group 176"/>
          <p:cNvGrpSpPr>
            <a:grpSpLocks/>
          </p:cNvGrpSpPr>
          <p:nvPr/>
        </p:nvGrpSpPr>
        <p:grpSpPr bwMode="auto">
          <a:xfrm>
            <a:off x="3352800" y="5132900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149681" name="Rectangle 177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82" name="Rectangle 178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683" name="Rectangle 179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M[0-1]</a:t>
              </a:r>
            </a:p>
          </p:txBody>
        </p:sp>
      </p:grpSp>
      <p:sp>
        <p:nvSpPr>
          <p:cNvPr id="149684" name="Text Box 180"/>
          <p:cNvSpPr txBox="1">
            <a:spLocks noChangeArrowheads="1"/>
          </p:cNvSpPr>
          <p:nvPr/>
        </p:nvSpPr>
        <p:spPr bwMode="auto">
          <a:xfrm>
            <a:off x="6748463" y="3273623"/>
            <a:ext cx="46226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149685" name="Text Box 181"/>
          <p:cNvSpPr txBox="1">
            <a:spLocks noChangeArrowheads="1"/>
          </p:cNvSpPr>
          <p:nvPr/>
        </p:nvSpPr>
        <p:spPr bwMode="auto">
          <a:xfrm>
            <a:off x="6657975" y="354806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4" name="Group 182"/>
          <p:cNvGrpSpPr>
            <a:grpSpLocks/>
          </p:cNvGrpSpPr>
          <p:nvPr/>
        </p:nvGrpSpPr>
        <p:grpSpPr bwMode="auto">
          <a:xfrm>
            <a:off x="3352800" y="6092826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149687" name="Rectangle 183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88" name="Rectangle 184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689" name="Rectangle 185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M[6-7]</a:t>
              </a:r>
            </a:p>
          </p:txBody>
        </p:sp>
      </p:grpSp>
      <p:sp>
        <p:nvSpPr>
          <p:cNvPr id="149690" name="Text Box 186"/>
          <p:cNvSpPr txBox="1">
            <a:spLocks noChangeArrowheads="1"/>
          </p:cNvSpPr>
          <p:nvPr/>
        </p:nvSpPr>
        <p:spPr bwMode="auto">
          <a:xfrm>
            <a:off x="6657975" y="38832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5" name="Group 187"/>
          <p:cNvGrpSpPr>
            <a:grpSpLocks/>
          </p:cNvGrpSpPr>
          <p:nvPr/>
        </p:nvGrpSpPr>
        <p:grpSpPr bwMode="auto">
          <a:xfrm>
            <a:off x="3352800" y="5139408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149692" name="Rectangle 188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93" name="Rectangle 189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9694" name="Rectangle 190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M[8-9]</a:t>
              </a:r>
            </a:p>
          </p:txBody>
        </p:sp>
      </p:grpSp>
      <p:sp>
        <p:nvSpPr>
          <p:cNvPr id="149695" name="Text Box 191"/>
          <p:cNvSpPr txBox="1">
            <a:spLocks noChangeArrowheads="1"/>
          </p:cNvSpPr>
          <p:nvPr/>
        </p:nvSpPr>
        <p:spPr bwMode="auto">
          <a:xfrm>
            <a:off x="6657975" y="41880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6" name="Group 192"/>
          <p:cNvGrpSpPr>
            <a:grpSpLocks/>
          </p:cNvGrpSpPr>
          <p:nvPr/>
        </p:nvGrpSpPr>
        <p:grpSpPr bwMode="auto">
          <a:xfrm>
            <a:off x="3930103" y="5131606"/>
            <a:ext cx="2087562" cy="306388"/>
            <a:chOff x="2389" y="3244"/>
            <a:chExt cx="1315" cy="193"/>
          </a:xfrm>
          <a:solidFill>
            <a:srgbClr val="DEDFF5"/>
          </a:solidFill>
        </p:grpSpPr>
        <p:sp>
          <p:nvSpPr>
            <p:cNvPr id="149698" name="Rectangle 194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9699" name="Rectangle 195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M[0-1]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667000" y="51170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667000" y="5422397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667000" y="572772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67000" y="6033055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3</a:t>
            </a:r>
          </a:p>
        </p:txBody>
      </p:sp>
      <p:sp>
        <p:nvSpPr>
          <p:cNvPr id="54" name="Text Box 174">
            <a:extLst>
              <a:ext uri="{FF2B5EF4-FFF2-40B4-BE49-F238E27FC236}">
                <a16:creationId xmlns:a16="http://schemas.microsoft.com/office/drawing/2014/main" id="{F2F6CEFC-C98F-4C3D-9570-830C1D73A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77" y="2955367"/>
            <a:ext cx="775339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(cold)</a:t>
            </a:r>
          </a:p>
        </p:txBody>
      </p:sp>
      <p:sp>
        <p:nvSpPr>
          <p:cNvPr id="55" name="Text Box 174">
            <a:extLst>
              <a:ext uri="{FF2B5EF4-FFF2-40B4-BE49-F238E27FC236}">
                <a16:creationId xmlns:a16="http://schemas.microsoft.com/office/drawing/2014/main" id="{3A5BBA79-661C-4367-A64C-F5F2A5253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77" y="3540445"/>
            <a:ext cx="775339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(cold)</a:t>
            </a:r>
          </a:p>
        </p:txBody>
      </p:sp>
      <p:sp>
        <p:nvSpPr>
          <p:cNvPr id="56" name="Text Box 174">
            <a:extLst>
              <a:ext uri="{FF2B5EF4-FFF2-40B4-BE49-F238E27FC236}">
                <a16:creationId xmlns:a16="http://schemas.microsoft.com/office/drawing/2014/main" id="{C123DD0D-EE46-4C16-8695-3FCAF3F46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1076" y="3888739"/>
            <a:ext cx="775339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(cold)</a:t>
            </a:r>
          </a:p>
        </p:txBody>
      </p:sp>
      <p:sp>
        <p:nvSpPr>
          <p:cNvPr id="57" name="Text Box 174">
            <a:extLst>
              <a:ext uri="{FF2B5EF4-FFF2-40B4-BE49-F238E27FC236}">
                <a16:creationId xmlns:a16="http://schemas.microsoft.com/office/drawing/2014/main" id="{D8547DC7-0727-485E-9FEF-F7FBA8917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5100" y="4192989"/>
            <a:ext cx="1107290" cy="3075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(conflict)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678" grpId="0"/>
      <p:bldP spid="149684" grpId="0"/>
      <p:bldP spid="149685" grpId="0"/>
      <p:bldP spid="149690" grpId="0"/>
      <p:bldP spid="149695" grpId="0"/>
      <p:bldP spid="54" grpId="0"/>
      <p:bldP spid="55" grpId="0"/>
      <p:bldP spid="56" grpId="0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E-way Set Associative Cache (Here: E = 2)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990600" y="4800600"/>
            <a:ext cx="6598924" cy="17189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030069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lines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7852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5472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056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685800" y="25146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835207" y="25908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128524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2363842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2588967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3816507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1349388" y="26894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944528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2824909" y="26894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3565137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3313144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3061150" y="26894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4309535" y="25940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88" name="Rectangle 87"/>
          <p:cNvSpPr/>
          <p:nvPr/>
        </p:nvSpPr>
        <p:spPr bwMode="auto">
          <a:xfrm>
            <a:off x="5602852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5838170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6063295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91" name="Rectangle 90"/>
          <p:cNvSpPr/>
          <p:nvPr/>
        </p:nvSpPr>
        <p:spPr bwMode="auto">
          <a:xfrm>
            <a:off x="7290835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92" name="Rectangle 91"/>
          <p:cNvSpPr/>
          <p:nvPr/>
        </p:nvSpPr>
        <p:spPr bwMode="auto">
          <a:xfrm>
            <a:off x="4823716" y="26927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93" name="Rectangle 92"/>
          <p:cNvSpPr/>
          <p:nvPr/>
        </p:nvSpPr>
        <p:spPr bwMode="auto">
          <a:xfrm>
            <a:off x="4418856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94" name="Rectangle 93"/>
          <p:cNvSpPr/>
          <p:nvPr/>
        </p:nvSpPr>
        <p:spPr bwMode="auto">
          <a:xfrm>
            <a:off x="6299237" y="26927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95" name="Rectangle 94"/>
          <p:cNvSpPr/>
          <p:nvPr/>
        </p:nvSpPr>
        <p:spPr bwMode="auto">
          <a:xfrm>
            <a:off x="7039465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96" name="Rectangle 95"/>
          <p:cNvSpPr/>
          <p:nvPr/>
        </p:nvSpPr>
        <p:spPr bwMode="auto">
          <a:xfrm>
            <a:off x="6787472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97" name="Rectangle 96"/>
          <p:cNvSpPr/>
          <p:nvPr/>
        </p:nvSpPr>
        <p:spPr bwMode="auto">
          <a:xfrm>
            <a:off x="6535478" y="26927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6858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352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1285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3638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889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8165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9445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8249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651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131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611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095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028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8381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0632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2908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4188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992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0394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7874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5354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37" name="Rectangle 136"/>
          <p:cNvSpPr/>
          <p:nvPr/>
        </p:nvSpPr>
        <p:spPr bwMode="auto">
          <a:xfrm>
            <a:off x="685800" y="38862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835207" y="39624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92" name="Rectangle 191"/>
          <p:cNvSpPr/>
          <p:nvPr/>
        </p:nvSpPr>
        <p:spPr bwMode="auto">
          <a:xfrm>
            <a:off x="2128524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93" name="Rectangle 192"/>
          <p:cNvSpPr/>
          <p:nvPr/>
        </p:nvSpPr>
        <p:spPr bwMode="auto">
          <a:xfrm>
            <a:off x="2363842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94" name="Rectangle 193"/>
          <p:cNvSpPr/>
          <p:nvPr/>
        </p:nvSpPr>
        <p:spPr bwMode="auto">
          <a:xfrm>
            <a:off x="2588967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95" name="Rectangle 194"/>
          <p:cNvSpPr/>
          <p:nvPr/>
        </p:nvSpPr>
        <p:spPr bwMode="auto">
          <a:xfrm>
            <a:off x="3816507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96" name="Rectangle 195"/>
          <p:cNvSpPr/>
          <p:nvPr/>
        </p:nvSpPr>
        <p:spPr bwMode="auto">
          <a:xfrm>
            <a:off x="1349388" y="40610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97" name="Rectangle 196"/>
          <p:cNvSpPr/>
          <p:nvPr/>
        </p:nvSpPr>
        <p:spPr bwMode="auto">
          <a:xfrm>
            <a:off x="944528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98" name="Rectangle 197"/>
          <p:cNvSpPr/>
          <p:nvPr/>
        </p:nvSpPr>
        <p:spPr bwMode="auto">
          <a:xfrm>
            <a:off x="2824909" y="40610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99" name="Rectangle 198"/>
          <p:cNvSpPr/>
          <p:nvPr/>
        </p:nvSpPr>
        <p:spPr bwMode="auto">
          <a:xfrm>
            <a:off x="3565137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00" name="Rectangle 199"/>
          <p:cNvSpPr/>
          <p:nvPr/>
        </p:nvSpPr>
        <p:spPr bwMode="auto">
          <a:xfrm>
            <a:off x="3313144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01" name="Rectangle 200"/>
          <p:cNvSpPr/>
          <p:nvPr/>
        </p:nvSpPr>
        <p:spPr bwMode="auto">
          <a:xfrm>
            <a:off x="3061150" y="40610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6" name="Rectangle 145"/>
          <p:cNvSpPr/>
          <p:nvPr/>
        </p:nvSpPr>
        <p:spPr bwMode="auto">
          <a:xfrm>
            <a:off x="4309535" y="39656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58" name="Rectangle 157"/>
          <p:cNvSpPr/>
          <p:nvPr/>
        </p:nvSpPr>
        <p:spPr bwMode="auto">
          <a:xfrm>
            <a:off x="5602852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0" name="Rectangle 169"/>
          <p:cNvSpPr/>
          <p:nvPr/>
        </p:nvSpPr>
        <p:spPr bwMode="auto">
          <a:xfrm>
            <a:off x="5838170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82" name="Rectangle 181"/>
          <p:cNvSpPr/>
          <p:nvPr/>
        </p:nvSpPr>
        <p:spPr bwMode="auto">
          <a:xfrm>
            <a:off x="6063295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84" name="Rectangle 183"/>
          <p:cNvSpPr/>
          <p:nvPr/>
        </p:nvSpPr>
        <p:spPr bwMode="auto">
          <a:xfrm>
            <a:off x="7290835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85" name="Rectangle 184"/>
          <p:cNvSpPr/>
          <p:nvPr/>
        </p:nvSpPr>
        <p:spPr bwMode="auto">
          <a:xfrm>
            <a:off x="4823716" y="40643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86" name="Rectangle 185"/>
          <p:cNvSpPr/>
          <p:nvPr/>
        </p:nvSpPr>
        <p:spPr bwMode="auto">
          <a:xfrm>
            <a:off x="4418856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6299237" y="40643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88" name="Rectangle 187"/>
          <p:cNvSpPr/>
          <p:nvPr/>
        </p:nvSpPr>
        <p:spPr bwMode="auto">
          <a:xfrm>
            <a:off x="7039465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9" name="Rectangle 188"/>
          <p:cNvSpPr/>
          <p:nvPr/>
        </p:nvSpPr>
        <p:spPr bwMode="auto">
          <a:xfrm>
            <a:off x="6787472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90" name="Rectangle 189"/>
          <p:cNvSpPr/>
          <p:nvPr/>
        </p:nvSpPr>
        <p:spPr bwMode="auto">
          <a:xfrm>
            <a:off x="6535478" y="40643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205" name="Rectangle 204"/>
          <p:cNvSpPr/>
          <p:nvPr/>
        </p:nvSpPr>
        <p:spPr bwMode="auto">
          <a:xfrm>
            <a:off x="685800" y="5102157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19" name="Rectangle 218"/>
          <p:cNvSpPr/>
          <p:nvPr/>
        </p:nvSpPr>
        <p:spPr bwMode="auto">
          <a:xfrm>
            <a:off x="835207" y="5178360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2128524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221" name="Rectangle 220"/>
          <p:cNvSpPr/>
          <p:nvPr/>
        </p:nvSpPr>
        <p:spPr bwMode="auto">
          <a:xfrm>
            <a:off x="2363842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222" name="Rectangle 221"/>
          <p:cNvSpPr/>
          <p:nvPr/>
        </p:nvSpPr>
        <p:spPr bwMode="auto">
          <a:xfrm>
            <a:off x="2588967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223" name="Rectangle 222"/>
          <p:cNvSpPr/>
          <p:nvPr/>
        </p:nvSpPr>
        <p:spPr bwMode="auto">
          <a:xfrm>
            <a:off x="3816507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224" name="Rectangle 223"/>
          <p:cNvSpPr/>
          <p:nvPr/>
        </p:nvSpPr>
        <p:spPr bwMode="auto">
          <a:xfrm>
            <a:off x="1349388" y="5277026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25" name="Rectangle 224"/>
          <p:cNvSpPr/>
          <p:nvPr/>
        </p:nvSpPr>
        <p:spPr bwMode="auto">
          <a:xfrm>
            <a:off x="944528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226" name="Rectangle 225"/>
          <p:cNvSpPr/>
          <p:nvPr/>
        </p:nvSpPr>
        <p:spPr bwMode="auto">
          <a:xfrm>
            <a:off x="2824909" y="5277026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227" name="Rectangle 226"/>
          <p:cNvSpPr/>
          <p:nvPr/>
        </p:nvSpPr>
        <p:spPr bwMode="auto">
          <a:xfrm>
            <a:off x="3565137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28" name="Rectangle 227"/>
          <p:cNvSpPr/>
          <p:nvPr/>
        </p:nvSpPr>
        <p:spPr bwMode="auto">
          <a:xfrm>
            <a:off x="3313144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29" name="Rectangle 228"/>
          <p:cNvSpPr/>
          <p:nvPr/>
        </p:nvSpPr>
        <p:spPr bwMode="auto">
          <a:xfrm>
            <a:off x="3061150" y="5277026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208" name="Rectangle 207"/>
          <p:cNvSpPr/>
          <p:nvPr/>
        </p:nvSpPr>
        <p:spPr bwMode="auto">
          <a:xfrm>
            <a:off x="4309535" y="5181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209" name="Rectangle 208"/>
          <p:cNvSpPr/>
          <p:nvPr/>
        </p:nvSpPr>
        <p:spPr bwMode="auto">
          <a:xfrm>
            <a:off x="5602852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210" name="Rectangle 209"/>
          <p:cNvSpPr/>
          <p:nvPr/>
        </p:nvSpPr>
        <p:spPr bwMode="auto">
          <a:xfrm>
            <a:off x="5838170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211" name="Rectangle 210"/>
          <p:cNvSpPr/>
          <p:nvPr/>
        </p:nvSpPr>
        <p:spPr bwMode="auto">
          <a:xfrm>
            <a:off x="6063295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212" name="Rectangle 211"/>
          <p:cNvSpPr/>
          <p:nvPr/>
        </p:nvSpPr>
        <p:spPr bwMode="auto">
          <a:xfrm>
            <a:off x="7290835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213" name="Rectangle 212"/>
          <p:cNvSpPr/>
          <p:nvPr/>
        </p:nvSpPr>
        <p:spPr bwMode="auto">
          <a:xfrm>
            <a:off x="4823716" y="5280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214" name="Rectangle 213"/>
          <p:cNvSpPr/>
          <p:nvPr/>
        </p:nvSpPr>
        <p:spPr bwMode="auto">
          <a:xfrm>
            <a:off x="4418856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215" name="Rectangle 214"/>
          <p:cNvSpPr/>
          <p:nvPr/>
        </p:nvSpPr>
        <p:spPr bwMode="auto">
          <a:xfrm>
            <a:off x="6299237" y="5280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216" name="Rectangle 215"/>
          <p:cNvSpPr/>
          <p:nvPr/>
        </p:nvSpPr>
        <p:spPr bwMode="auto">
          <a:xfrm>
            <a:off x="7039465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217" name="Rectangle 216"/>
          <p:cNvSpPr/>
          <p:nvPr/>
        </p:nvSpPr>
        <p:spPr bwMode="auto">
          <a:xfrm>
            <a:off x="6787472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218" name="Rectangle 217"/>
          <p:cNvSpPr/>
          <p:nvPr/>
        </p:nvSpPr>
        <p:spPr bwMode="auto">
          <a:xfrm>
            <a:off x="6535478" y="5280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2827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TextBox 131"/>
          <p:cNvSpPr txBox="1"/>
          <p:nvPr/>
        </p:nvSpPr>
        <p:spPr>
          <a:xfrm>
            <a:off x="8153400" y="3246572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find set</a:t>
            </a:r>
          </a:p>
        </p:txBody>
      </p:sp>
      <p:sp>
        <p:nvSpPr>
          <p:cNvPr id="126" name="AutoShape 16"/>
          <p:cNvSpPr>
            <a:spLocks/>
          </p:cNvSpPr>
          <p:nvPr/>
        </p:nvSpPr>
        <p:spPr bwMode="auto">
          <a:xfrm rot="5400000">
            <a:off x="4122816" y="-1157386"/>
            <a:ext cx="228601" cy="7062996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3" name="AutoShape 16"/>
          <p:cNvSpPr>
            <a:spLocks/>
          </p:cNvSpPr>
          <p:nvPr/>
        </p:nvSpPr>
        <p:spPr bwMode="auto">
          <a:xfrm>
            <a:off x="374772" y="2561441"/>
            <a:ext cx="228600" cy="3153559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332419" y="1818018"/>
            <a:ext cx="150874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2 lines per set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198983" y="5867400"/>
            <a:ext cx="7232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01000" cy="2178050"/>
          </a:xfrm>
        </p:spPr>
        <p:txBody>
          <a:bodyPr/>
          <a:lstStyle/>
          <a:p>
            <a:pPr marL="0" indent="0" eaLnBrk="1" hangingPunct="1"/>
            <a:r>
              <a:rPr lang="en-US" dirty="0"/>
              <a:t>Cache Memories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</a:t>
            </a:r>
            <a:br>
              <a:rPr lang="en-US" b="0" dirty="0"/>
            </a:br>
            <a:r>
              <a:rPr lang="en-US" sz="2000" b="0" dirty="0"/>
              <a:t>11</a:t>
            </a:r>
            <a:r>
              <a:rPr lang="en-US" sz="2000" b="0" baseline="30000" dirty="0"/>
              <a:t>th</a:t>
            </a:r>
            <a:r>
              <a:rPr lang="en-US" sz="2000" b="0" dirty="0"/>
              <a:t> Lecture, </a:t>
            </a:r>
            <a:r>
              <a:rPr lang="en-US" sz="2000" b="0"/>
              <a:t>June 3, 2026</a:t>
            </a:r>
            <a:endParaRPr lang="en-US" sz="2000" b="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E-way Set Associative Cache (Here: E = 2)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030069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lines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7852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5472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056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6858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352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1285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3638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889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8165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9445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8249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651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131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611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095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028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8381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0632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2908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4188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992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0394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7874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5354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2827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00C5CEFE-57FB-4F87-B06B-8180D1A5939A}"/>
              </a:ext>
            </a:extLst>
          </p:cNvPr>
          <p:cNvSpPr txBox="1"/>
          <p:nvPr/>
        </p:nvSpPr>
        <p:spPr>
          <a:xfrm>
            <a:off x="3505200" y="1981200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both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890BA56-88B7-4AD4-84D3-36C69038F13C}"/>
              </a:ext>
            </a:extLst>
          </p:cNvPr>
          <p:cNvSpPr txBox="1"/>
          <p:nvPr/>
        </p:nvSpPr>
        <p:spPr>
          <a:xfrm>
            <a:off x="685800" y="263731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4882982-E39A-4605-ACD5-DE4C92B5B74C}"/>
              </a:ext>
            </a:extLst>
          </p:cNvPr>
          <p:cNvSpPr txBox="1"/>
          <p:nvPr/>
        </p:nvSpPr>
        <p:spPr>
          <a:xfrm>
            <a:off x="1729681" y="2635545"/>
            <a:ext cx="18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(= hit)</a:t>
            </a:r>
          </a:p>
        </p:txBody>
      </p:sp>
      <p:cxnSp>
        <p:nvCxnSpPr>
          <p:cNvPr id="140" name="Elbow Connector 142">
            <a:extLst>
              <a:ext uri="{FF2B5EF4-FFF2-40B4-BE49-F238E27FC236}">
                <a16:creationId xmlns:a16="http://schemas.microsoft.com/office/drawing/2014/main" id="{C9DEF304-8E6D-48BB-92FA-76FBEB98F08F}"/>
              </a:ext>
            </a:extLst>
          </p:cNvPr>
          <p:cNvCxnSpPr/>
          <p:nvPr/>
        </p:nvCxnSpPr>
        <p:spPr bwMode="auto">
          <a:xfrm rot="5400000">
            <a:off x="5212379" y="79193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08B3C477-7D22-4A6B-9DD0-0BFDBA67434B}"/>
              </a:ext>
            </a:extLst>
          </p:cNvPr>
          <p:cNvSpPr txBox="1"/>
          <p:nvPr/>
        </p:nvSpPr>
        <p:spPr>
          <a:xfrm>
            <a:off x="5301269" y="4358312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cxnSp>
        <p:nvCxnSpPr>
          <p:cNvPr id="142" name="Shape 131">
            <a:extLst>
              <a:ext uri="{FF2B5EF4-FFF2-40B4-BE49-F238E27FC236}">
                <a16:creationId xmlns:a16="http://schemas.microsoft.com/office/drawing/2014/main" id="{1EAB880D-4A6E-4DAB-8070-D5B356062750}"/>
              </a:ext>
            </a:extLst>
          </p:cNvPr>
          <p:cNvCxnSpPr/>
          <p:nvPr/>
        </p:nvCxnSpPr>
        <p:spPr bwMode="auto">
          <a:xfrm rot="10800000" flipV="1">
            <a:off x="5136770" y="1987098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hape 133">
            <a:extLst>
              <a:ext uri="{FF2B5EF4-FFF2-40B4-BE49-F238E27FC236}">
                <a16:creationId xmlns:a16="http://schemas.microsoft.com/office/drawing/2014/main" id="{34434DFE-B9CA-450C-8959-10892DEDF8A9}"/>
              </a:ext>
            </a:extLst>
          </p:cNvPr>
          <p:cNvCxnSpPr/>
          <p:nvPr/>
        </p:nvCxnSpPr>
        <p:spPr bwMode="auto">
          <a:xfrm rot="10800000" flipV="1">
            <a:off x="1662442" y="1987097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FF0D94A-A262-4DBE-9C95-B309A3725696}"/>
              </a:ext>
            </a:extLst>
          </p:cNvPr>
          <p:cNvCxnSpPr/>
          <p:nvPr/>
        </p:nvCxnSpPr>
        <p:spPr bwMode="auto">
          <a:xfrm rot="5400000">
            <a:off x="862805" y="316618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89E2D7E-04A9-46FF-BAF5-3D4191DAD5E1}"/>
              </a:ext>
            </a:extLst>
          </p:cNvPr>
          <p:cNvSpPr/>
          <p:nvPr/>
        </p:nvSpPr>
        <p:spPr bwMode="auto">
          <a:xfrm>
            <a:off x="1347624" y="3377238"/>
            <a:ext cx="619789" cy="26311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</p:spTree>
    <p:extLst>
      <p:ext uri="{BB962C8B-B14F-4D97-AF65-F5344CB8AC3E}">
        <p14:creationId xmlns:p14="http://schemas.microsoft.com/office/powerpoint/2010/main" val="399821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  <p:bldP spid="138" grpId="0"/>
      <p:bldP spid="139" grpId="0"/>
      <p:bldP spid="141" grpId="0"/>
      <p:bldP spid="1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961660" cy="762000"/>
          </a:xfrm>
        </p:spPr>
        <p:txBody>
          <a:bodyPr/>
          <a:lstStyle/>
          <a:p>
            <a:r>
              <a:rPr lang="en-US" dirty="0"/>
              <a:t>E-way Set Associative Cache (Here: E = 2)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81000" y="1030069"/>
            <a:ext cx="35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E = 2: Two lines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B=8 bytes</a:t>
            </a:r>
          </a:p>
        </p:txBody>
      </p:sp>
      <p:sp>
        <p:nvSpPr>
          <p:cNvPr id="128" name="Rectangle 127"/>
          <p:cNvSpPr/>
          <p:nvPr/>
        </p:nvSpPr>
        <p:spPr bwMode="auto">
          <a:xfrm>
            <a:off x="6794678" y="1862752"/>
            <a:ext cx="990600" cy="270848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 bits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7785278" y="1862752"/>
            <a:ext cx="762000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0…01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547278" y="1862752"/>
            <a:ext cx="520522" cy="270848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/>
            <a:r>
              <a:rPr lang="en-US" sz="1600" dirty="0">
                <a:solidFill>
                  <a:srgbClr val="0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05600" y="1522790"/>
            <a:ext cx="2126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Address of 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:</a:t>
            </a:r>
          </a:p>
        </p:txBody>
      </p:sp>
      <p:sp>
        <p:nvSpPr>
          <p:cNvPr id="100" name="Rectangle 99"/>
          <p:cNvSpPr/>
          <p:nvPr/>
        </p:nvSpPr>
        <p:spPr bwMode="auto">
          <a:xfrm>
            <a:off x="685800" y="3200400"/>
            <a:ext cx="7086600" cy="6128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835207" y="3276603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2128524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16" name="Rectangle 115"/>
          <p:cNvSpPr/>
          <p:nvPr/>
        </p:nvSpPr>
        <p:spPr bwMode="auto">
          <a:xfrm>
            <a:off x="2363842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17" name="Rectangle 116"/>
          <p:cNvSpPr/>
          <p:nvPr/>
        </p:nvSpPr>
        <p:spPr bwMode="auto">
          <a:xfrm>
            <a:off x="2588967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18" name="Rectangle 117"/>
          <p:cNvSpPr/>
          <p:nvPr/>
        </p:nvSpPr>
        <p:spPr bwMode="auto">
          <a:xfrm>
            <a:off x="381650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19" name="Rectangle 118"/>
          <p:cNvSpPr/>
          <p:nvPr/>
        </p:nvSpPr>
        <p:spPr bwMode="auto">
          <a:xfrm>
            <a:off x="1349388" y="3375269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20" name="Rectangle 119"/>
          <p:cNvSpPr/>
          <p:nvPr/>
        </p:nvSpPr>
        <p:spPr bwMode="auto">
          <a:xfrm>
            <a:off x="944528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2824909" y="3375269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22" name="Rectangle 121"/>
          <p:cNvSpPr/>
          <p:nvPr/>
        </p:nvSpPr>
        <p:spPr bwMode="auto">
          <a:xfrm>
            <a:off x="3565137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23" name="Rectangle 122"/>
          <p:cNvSpPr/>
          <p:nvPr/>
        </p:nvSpPr>
        <p:spPr bwMode="auto">
          <a:xfrm>
            <a:off x="3313144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24" name="Rectangle 123"/>
          <p:cNvSpPr/>
          <p:nvPr/>
        </p:nvSpPr>
        <p:spPr bwMode="auto">
          <a:xfrm>
            <a:off x="3061150" y="3375269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309535" y="3279846"/>
            <a:ext cx="3321928" cy="4604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5602852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05" name="Rectangle 104"/>
          <p:cNvSpPr/>
          <p:nvPr/>
        </p:nvSpPr>
        <p:spPr bwMode="auto">
          <a:xfrm>
            <a:off x="5838170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6063295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07" name="Rectangle 106"/>
          <p:cNvSpPr/>
          <p:nvPr/>
        </p:nvSpPr>
        <p:spPr bwMode="auto">
          <a:xfrm>
            <a:off x="729083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08" name="Rectangle 107"/>
          <p:cNvSpPr/>
          <p:nvPr/>
        </p:nvSpPr>
        <p:spPr bwMode="auto">
          <a:xfrm>
            <a:off x="4823716" y="3378512"/>
            <a:ext cx="619789" cy="26311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4418856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10" name="Rectangle 109"/>
          <p:cNvSpPr/>
          <p:nvPr/>
        </p:nvSpPr>
        <p:spPr bwMode="auto">
          <a:xfrm>
            <a:off x="6299237" y="3378512"/>
            <a:ext cx="235319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11" name="Rectangle 110"/>
          <p:cNvSpPr/>
          <p:nvPr/>
        </p:nvSpPr>
        <p:spPr bwMode="auto">
          <a:xfrm>
            <a:off x="7039465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6787472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13" name="Rectangle 112"/>
          <p:cNvSpPr/>
          <p:nvPr/>
        </p:nvSpPr>
        <p:spPr bwMode="auto">
          <a:xfrm>
            <a:off x="6535478" y="3378512"/>
            <a:ext cx="252617" cy="26311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cxnSp>
        <p:nvCxnSpPr>
          <p:cNvPr id="231" name="Shape 230"/>
          <p:cNvCxnSpPr>
            <a:stCxn id="129" idx="2"/>
            <a:endCxn id="100" idx="3"/>
          </p:cNvCxnSpPr>
          <p:nvPr/>
        </p:nvCxnSpPr>
        <p:spPr bwMode="auto">
          <a:xfrm rot="5400000">
            <a:off x="7282728" y="2623272"/>
            <a:ext cx="1373222" cy="393878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00C5CEFE-57FB-4F87-B06B-8180D1A5939A}"/>
              </a:ext>
            </a:extLst>
          </p:cNvPr>
          <p:cNvSpPr txBox="1"/>
          <p:nvPr/>
        </p:nvSpPr>
        <p:spPr>
          <a:xfrm>
            <a:off x="3505200" y="1981200"/>
            <a:ext cx="15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compare both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9890BA56-88B7-4AD4-84D3-36C69038F13C}"/>
              </a:ext>
            </a:extLst>
          </p:cNvPr>
          <p:cNvSpPr txBox="1"/>
          <p:nvPr/>
        </p:nvSpPr>
        <p:spPr>
          <a:xfrm>
            <a:off x="685800" y="2637310"/>
            <a:ext cx="102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valid?  + 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4882982-E39A-4605-ACD5-DE4C92B5B74C}"/>
              </a:ext>
            </a:extLst>
          </p:cNvPr>
          <p:cNvSpPr txBox="1"/>
          <p:nvPr/>
        </p:nvSpPr>
        <p:spPr>
          <a:xfrm>
            <a:off x="1729681" y="2635545"/>
            <a:ext cx="183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match: yes (= hit)</a:t>
            </a:r>
          </a:p>
        </p:txBody>
      </p:sp>
      <p:cxnSp>
        <p:nvCxnSpPr>
          <p:cNvPr id="140" name="Elbow Connector 142">
            <a:extLst>
              <a:ext uri="{FF2B5EF4-FFF2-40B4-BE49-F238E27FC236}">
                <a16:creationId xmlns:a16="http://schemas.microsoft.com/office/drawing/2014/main" id="{C9DEF304-8E6D-48BB-92FA-76FBEB98F08F}"/>
              </a:ext>
            </a:extLst>
          </p:cNvPr>
          <p:cNvCxnSpPr/>
          <p:nvPr/>
        </p:nvCxnSpPr>
        <p:spPr bwMode="auto">
          <a:xfrm rot="5400000">
            <a:off x="5212379" y="79193"/>
            <a:ext cx="1504779" cy="5620080"/>
          </a:xfrm>
          <a:prstGeom prst="bentConnector3">
            <a:avLst>
              <a:gd name="adj1" fmla="val 148388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1" name="TextBox 140">
            <a:extLst>
              <a:ext uri="{FF2B5EF4-FFF2-40B4-BE49-F238E27FC236}">
                <a16:creationId xmlns:a16="http://schemas.microsoft.com/office/drawing/2014/main" id="{08B3C477-7D22-4A6B-9DD0-0BFDBA67434B}"/>
              </a:ext>
            </a:extLst>
          </p:cNvPr>
          <p:cNvSpPr txBox="1"/>
          <p:nvPr/>
        </p:nvSpPr>
        <p:spPr>
          <a:xfrm>
            <a:off x="5301269" y="4358312"/>
            <a:ext cx="1301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</a:t>
            </a:r>
          </a:p>
        </p:txBody>
      </p:sp>
      <p:cxnSp>
        <p:nvCxnSpPr>
          <p:cNvPr id="142" name="Shape 131">
            <a:extLst>
              <a:ext uri="{FF2B5EF4-FFF2-40B4-BE49-F238E27FC236}">
                <a16:creationId xmlns:a16="http://schemas.microsoft.com/office/drawing/2014/main" id="{1EAB880D-4A6E-4DAB-8070-D5B356062750}"/>
              </a:ext>
            </a:extLst>
          </p:cNvPr>
          <p:cNvCxnSpPr/>
          <p:nvPr/>
        </p:nvCxnSpPr>
        <p:spPr bwMode="auto">
          <a:xfrm rot="10800000" flipV="1">
            <a:off x="5136770" y="1987098"/>
            <a:ext cx="1661067" cy="1380336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hape 133">
            <a:extLst>
              <a:ext uri="{FF2B5EF4-FFF2-40B4-BE49-F238E27FC236}">
                <a16:creationId xmlns:a16="http://schemas.microsoft.com/office/drawing/2014/main" id="{34434DFE-B9CA-450C-8959-10892DEDF8A9}"/>
              </a:ext>
            </a:extLst>
          </p:cNvPr>
          <p:cNvCxnSpPr/>
          <p:nvPr/>
        </p:nvCxnSpPr>
        <p:spPr bwMode="auto">
          <a:xfrm rot="10800000" flipV="1">
            <a:off x="1662442" y="1987097"/>
            <a:ext cx="5135395" cy="1377093"/>
          </a:xfrm>
          <a:prstGeom prst="bentConnector2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FF0D94A-A262-4DBE-9C95-B309A3725696}"/>
              </a:ext>
            </a:extLst>
          </p:cNvPr>
          <p:cNvCxnSpPr/>
          <p:nvPr/>
        </p:nvCxnSpPr>
        <p:spPr bwMode="auto">
          <a:xfrm rot="5400000">
            <a:off x="862805" y="3166183"/>
            <a:ext cx="400914" cy="1588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89E2D7E-04A9-46FF-BAF5-3D4191DAD5E1}"/>
              </a:ext>
            </a:extLst>
          </p:cNvPr>
          <p:cNvSpPr/>
          <p:nvPr/>
        </p:nvSpPr>
        <p:spPr bwMode="auto">
          <a:xfrm>
            <a:off x="1347624" y="3377238"/>
            <a:ext cx="619789" cy="26311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4310FBB-F91A-4D41-9213-E60CB792AD32}"/>
              </a:ext>
            </a:extLst>
          </p:cNvPr>
          <p:cNvSpPr/>
          <p:nvPr/>
        </p:nvSpPr>
        <p:spPr bwMode="auto">
          <a:xfrm>
            <a:off x="3318466" y="3375269"/>
            <a:ext cx="252617" cy="26311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B20A240-F28A-42B0-B8A6-E56F683E83F2}"/>
              </a:ext>
            </a:extLst>
          </p:cNvPr>
          <p:cNvSpPr/>
          <p:nvPr/>
        </p:nvSpPr>
        <p:spPr bwMode="auto">
          <a:xfrm>
            <a:off x="3066472" y="3375269"/>
            <a:ext cx="252617" cy="263110"/>
          </a:xfrm>
          <a:prstGeom prst="rect">
            <a:avLst/>
          </a:prstGeom>
          <a:solidFill>
            <a:srgbClr val="A9E39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43" name="Down Arrow 42">
            <a:extLst>
              <a:ext uri="{FF2B5EF4-FFF2-40B4-BE49-F238E27FC236}">
                <a16:creationId xmlns:a16="http://schemas.microsoft.com/office/drawing/2014/main" id="{FFB9FEE5-2FDC-4A25-91B0-8B1526BCEE6D}"/>
              </a:ext>
            </a:extLst>
          </p:cNvPr>
          <p:cNvSpPr/>
          <p:nvPr/>
        </p:nvSpPr>
        <p:spPr bwMode="auto">
          <a:xfrm flipV="1">
            <a:off x="2951329" y="3733800"/>
            <a:ext cx="733658" cy="1066800"/>
          </a:xfrm>
          <a:prstGeom prst="downArrow">
            <a:avLst/>
          </a:prstGeom>
          <a:solidFill>
            <a:schemeClr val="bg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15343C-E1CD-41A1-A5EF-FC2A5174DAB6}"/>
              </a:ext>
            </a:extLst>
          </p:cNvPr>
          <p:cNvSpPr txBox="1"/>
          <p:nvPr/>
        </p:nvSpPr>
        <p:spPr>
          <a:xfrm>
            <a:off x="2037321" y="4812268"/>
            <a:ext cx="2570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short </a:t>
            </a:r>
            <a:r>
              <a:rPr lang="en-US" sz="1800" dirty="0" err="1">
                <a:latin typeface="Calibri" pitchFamily="34" charset="0"/>
              </a:rPr>
              <a:t>int</a:t>
            </a:r>
            <a:r>
              <a:rPr lang="en-US" sz="1800" dirty="0">
                <a:latin typeface="Calibri" pitchFamily="34" charset="0"/>
              </a:rPr>
              <a:t> (2 Bytes) is here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4F1EF0-37E8-43E7-8ECD-CCB050FD6DAF}"/>
              </a:ext>
            </a:extLst>
          </p:cNvPr>
          <p:cNvSpPr txBox="1"/>
          <p:nvPr/>
        </p:nvSpPr>
        <p:spPr>
          <a:xfrm>
            <a:off x="457200" y="5334000"/>
            <a:ext cx="79785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No match or not valid (= miss):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One line in set is selected for eviction and replacement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Replacement policies: random, least recently used (LRU), …</a:t>
            </a:r>
          </a:p>
        </p:txBody>
      </p:sp>
    </p:spTree>
    <p:extLst>
      <p:ext uri="{BB962C8B-B14F-4D97-AF65-F5344CB8AC3E}">
        <p14:creationId xmlns:p14="http://schemas.microsoft.com/office/powerpoint/2010/main" val="27420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802" name="Rectangle 50"/>
          <p:cNvSpPr>
            <a:spLocks noChangeArrowheads="1"/>
          </p:cNvSpPr>
          <p:nvPr/>
        </p:nvSpPr>
        <p:spPr bwMode="auto">
          <a:xfrm>
            <a:off x="3922713" y="5213015"/>
            <a:ext cx="2662237" cy="397545"/>
          </a:xfrm>
          <a:prstGeom prst="rect">
            <a:avLst/>
          </a:prstGeom>
          <a:solidFill>
            <a:srgbClr val="DEDFF5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801" name="Rectangle 49"/>
          <p:cNvSpPr>
            <a:spLocks noChangeArrowheads="1"/>
          </p:cNvSpPr>
          <p:nvPr/>
        </p:nvSpPr>
        <p:spPr bwMode="auto">
          <a:xfrm>
            <a:off x="3922713" y="6030577"/>
            <a:ext cx="2662237" cy="397545"/>
          </a:xfrm>
          <a:prstGeom prst="rect">
            <a:avLst/>
          </a:prstGeom>
          <a:solidFill>
            <a:srgbClr val="DEDFF5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  <a:spAutoFit/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101182" cy="762000"/>
          </a:xfrm>
        </p:spPr>
        <p:txBody>
          <a:bodyPr/>
          <a:lstStyle/>
          <a:p>
            <a:r>
              <a:rPr lang="en-US" dirty="0"/>
              <a:t>2-Way Set Associative Cache Simulation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3245672" y="1731417"/>
            <a:ext cx="5475287" cy="28597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4-bit addresses (M=16 bytes) </a:t>
            </a:r>
          </a:p>
          <a:p>
            <a:r>
              <a:rPr lang="en-US" sz="2000" b="0" dirty="0">
                <a:latin typeface="Calibri"/>
                <a:cs typeface="Calibri"/>
              </a:rPr>
              <a:t>S=2 sets, E=2 blocks/set, B=2 bytes/block </a:t>
            </a:r>
          </a:p>
          <a:p>
            <a:endParaRPr lang="en-US" sz="2000" b="0" dirty="0">
              <a:latin typeface="Calibri"/>
              <a:cs typeface="Calibri"/>
            </a:endParaRP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Address trace (reads, one byte per read):</a:t>
            </a:r>
          </a:p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	</a:t>
            </a:r>
            <a:r>
              <a:rPr lang="en-US" sz="2000" dirty="0">
                <a:latin typeface="Calibri"/>
                <a:cs typeface="Calibri"/>
              </a:rPr>
              <a:t>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1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7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01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1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1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8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10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],  </a:t>
            </a:r>
          </a:p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	0	[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00</a:t>
            </a:r>
            <a:r>
              <a:rPr lang="en-US" sz="2000" u="sng" dirty="0">
                <a:solidFill>
                  <a:srgbClr val="0070C0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0</a:t>
            </a:r>
            <a:r>
              <a:rPr lang="en-US" sz="2000" baseline="-25000" dirty="0">
                <a:latin typeface="Calibri"/>
                <a:cs typeface="Calibri"/>
              </a:rPr>
              <a:t>2</a:t>
            </a:r>
            <a:r>
              <a:rPr lang="en-US" sz="2000" dirty="0">
                <a:latin typeface="Calibri"/>
                <a:cs typeface="Calibri"/>
              </a:rPr>
              <a:t>]</a:t>
            </a: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457200" y="1841500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xx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576262" y="1507455"/>
            <a:ext cx="52638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t=2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1204912" y="1507455"/>
            <a:ext cx="55393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s=1</a:t>
            </a: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1944687" y="1507455"/>
            <a:ext cx="58123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b=1</a:t>
            </a: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1174750" y="1841500"/>
            <a:ext cx="703262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70C0"/>
                </a:solidFill>
                <a:latin typeface="Calibri"/>
                <a:cs typeface="Calibri"/>
              </a:rPr>
              <a:t>x</a:t>
            </a: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1890712" y="1841500"/>
            <a:ext cx="703263" cy="285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x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22713" y="5106988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63" name="Rectangle 11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202764" name="Rectangle 12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  <p:sp>
          <p:nvSpPr>
            <p:cNvPr id="202765" name="Rectangle 13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en-US" sz="2000" b="0" dirty="0">
                <a:latin typeface="Calibri"/>
                <a:cs typeface="Calibri"/>
              </a:endParaRPr>
            </a:p>
          </p:txBody>
        </p:sp>
      </p:grp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4071938" y="4724400"/>
            <a:ext cx="316918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alibri"/>
                <a:cs typeface="Calibri"/>
              </a:rPr>
              <a:t>v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02767" name="Rectangle 15"/>
          <p:cNvSpPr>
            <a:spLocks noChangeArrowheads="1"/>
          </p:cNvSpPr>
          <p:nvPr/>
        </p:nvSpPr>
        <p:spPr bwMode="auto">
          <a:xfrm>
            <a:off x="4549775" y="4724400"/>
            <a:ext cx="538533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Tag</a:t>
            </a:r>
          </a:p>
        </p:txBody>
      </p:sp>
      <p:sp>
        <p:nvSpPr>
          <p:cNvPr id="202768" name="Rectangle 16"/>
          <p:cNvSpPr>
            <a:spLocks noChangeArrowheads="1"/>
          </p:cNvSpPr>
          <p:nvPr/>
        </p:nvSpPr>
        <p:spPr bwMode="auto">
          <a:xfrm>
            <a:off x="5410200" y="4724400"/>
            <a:ext cx="75781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/>
                <a:cs typeface="Calibri"/>
              </a:rPr>
              <a:t>Block</a:t>
            </a:r>
          </a:p>
        </p:txBody>
      </p:sp>
      <p:sp>
        <p:nvSpPr>
          <p:cNvPr id="202769" name="Rectangle 17"/>
          <p:cNvSpPr>
            <a:spLocks noChangeArrowheads="1"/>
          </p:cNvSpPr>
          <p:nvPr/>
        </p:nvSpPr>
        <p:spPr bwMode="auto">
          <a:xfrm>
            <a:off x="3922713" y="5416550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>
                <a:latin typeface="Calibri"/>
                <a:cs typeface="Calibri"/>
              </a:rPr>
              <a:t>0</a:t>
            </a:r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4497388" y="5416550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1" name="Rectangle 19"/>
          <p:cNvSpPr>
            <a:spLocks noChangeArrowheads="1"/>
          </p:cNvSpPr>
          <p:nvPr/>
        </p:nvSpPr>
        <p:spPr bwMode="auto">
          <a:xfrm>
            <a:off x="5165725" y="5416550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2" name="Rectangle 20"/>
          <p:cNvSpPr>
            <a:spLocks noChangeArrowheads="1"/>
          </p:cNvSpPr>
          <p:nvPr/>
        </p:nvSpPr>
        <p:spPr bwMode="auto">
          <a:xfrm>
            <a:off x="3922713" y="5924550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>
                <a:latin typeface="Calibri"/>
                <a:cs typeface="Calibri"/>
              </a:rPr>
              <a:t>0</a:t>
            </a:r>
          </a:p>
        </p:txBody>
      </p:sp>
      <p:sp>
        <p:nvSpPr>
          <p:cNvPr id="202773" name="Rectangle 21"/>
          <p:cNvSpPr>
            <a:spLocks noChangeArrowheads="1"/>
          </p:cNvSpPr>
          <p:nvPr/>
        </p:nvSpPr>
        <p:spPr bwMode="auto">
          <a:xfrm>
            <a:off x="4497388" y="5924550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4" name="Rectangle 22"/>
          <p:cNvSpPr>
            <a:spLocks noChangeArrowheads="1"/>
          </p:cNvSpPr>
          <p:nvPr/>
        </p:nvSpPr>
        <p:spPr bwMode="auto">
          <a:xfrm>
            <a:off x="5165725" y="5924550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5" name="Rectangle 23"/>
          <p:cNvSpPr>
            <a:spLocks noChangeArrowheads="1"/>
          </p:cNvSpPr>
          <p:nvPr/>
        </p:nvSpPr>
        <p:spPr bwMode="auto">
          <a:xfrm>
            <a:off x="3922713" y="6248400"/>
            <a:ext cx="55721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>
                <a:latin typeface="Calibri"/>
                <a:cs typeface="Calibri"/>
              </a:rPr>
              <a:t>0</a:t>
            </a:r>
          </a:p>
        </p:txBody>
      </p:sp>
      <p:sp>
        <p:nvSpPr>
          <p:cNvPr id="202776" name="Rectangle 24"/>
          <p:cNvSpPr>
            <a:spLocks noChangeArrowheads="1"/>
          </p:cNvSpPr>
          <p:nvPr/>
        </p:nvSpPr>
        <p:spPr bwMode="auto">
          <a:xfrm>
            <a:off x="4497388" y="6248400"/>
            <a:ext cx="652462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7" name="Rectangle 25"/>
          <p:cNvSpPr>
            <a:spLocks noChangeArrowheads="1"/>
          </p:cNvSpPr>
          <p:nvPr/>
        </p:nvSpPr>
        <p:spPr bwMode="auto">
          <a:xfrm>
            <a:off x="5165725" y="6248400"/>
            <a:ext cx="1419225" cy="3048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6657975" y="3057921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3922712" y="5096908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81" name="Rectangle 29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2782" name="Rectangle 30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00</a:t>
              </a:r>
            </a:p>
          </p:txBody>
        </p:sp>
        <p:sp>
          <p:nvSpPr>
            <p:cNvPr id="202783" name="Rectangle 31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M[0-1]</a:t>
              </a:r>
            </a:p>
          </p:txBody>
        </p:sp>
      </p:grp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748463" y="3349823"/>
            <a:ext cx="46226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202785" name="Text Box 33"/>
          <p:cNvSpPr txBox="1">
            <a:spLocks noChangeArrowheads="1"/>
          </p:cNvSpPr>
          <p:nvPr/>
        </p:nvSpPr>
        <p:spPr bwMode="auto">
          <a:xfrm>
            <a:off x="6657975" y="36546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3922713" y="5921375"/>
            <a:ext cx="2662237" cy="306387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87" name="Rectangle 35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2788" name="Rectangle 36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01</a:t>
              </a:r>
            </a:p>
          </p:txBody>
        </p:sp>
        <p:sp>
          <p:nvSpPr>
            <p:cNvPr id="202789" name="Rectangle 37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M[6-7]</a:t>
              </a:r>
            </a:p>
          </p:txBody>
        </p:sp>
      </p:grpSp>
      <p:sp>
        <p:nvSpPr>
          <p:cNvPr id="202790" name="Text Box 38"/>
          <p:cNvSpPr txBox="1">
            <a:spLocks noChangeArrowheads="1"/>
          </p:cNvSpPr>
          <p:nvPr/>
        </p:nvSpPr>
        <p:spPr bwMode="auto">
          <a:xfrm>
            <a:off x="6657975" y="3959423"/>
            <a:ext cx="647111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miss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922713" y="5413375"/>
            <a:ext cx="2662237" cy="306388"/>
            <a:chOff x="2027" y="3244"/>
            <a:chExt cx="1677" cy="193"/>
          </a:xfrm>
          <a:solidFill>
            <a:srgbClr val="DEDFF5"/>
          </a:solidFill>
        </p:grpSpPr>
        <p:sp>
          <p:nvSpPr>
            <p:cNvPr id="202792" name="Rectangle 40"/>
            <p:cNvSpPr>
              <a:spLocks noChangeArrowheads="1"/>
            </p:cNvSpPr>
            <p:nvPr/>
          </p:nvSpPr>
          <p:spPr bwMode="auto">
            <a:xfrm>
              <a:off x="2027" y="3244"/>
              <a:ext cx="35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2793" name="Rectangle 41"/>
            <p:cNvSpPr>
              <a:spLocks noChangeArrowheads="1"/>
            </p:cNvSpPr>
            <p:nvPr/>
          </p:nvSpPr>
          <p:spPr bwMode="auto">
            <a:xfrm>
              <a:off x="2389" y="3244"/>
              <a:ext cx="411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 dirty="0"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202794" name="Rectangle 42"/>
            <p:cNvSpPr>
              <a:spLocks noChangeArrowheads="1"/>
            </p:cNvSpPr>
            <p:nvPr/>
          </p:nvSpPr>
          <p:spPr bwMode="auto">
            <a:xfrm>
              <a:off x="2810" y="3244"/>
              <a:ext cx="894" cy="193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r>
                <a:rPr lang="en-US" sz="2000" b="0">
                  <a:latin typeface="Calibri"/>
                  <a:cs typeface="Calibri"/>
                </a:rPr>
                <a:t>M[8-9]</a:t>
              </a:r>
            </a:p>
          </p:txBody>
        </p:sp>
      </p:grpSp>
      <p:sp>
        <p:nvSpPr>
          <p:cNvPr id="202795" name="Text Box 43"/>
          <p:cNvSpPr txBox="1">
            <a:spLocks noChangeArrowheads="1"/>
          </p:cNvSpPr>
          <p:nvPr/>
        </p:nvSpPr>
        <p:spPr bwMode="auto">
          <a:xfrm>
            <a:off x="6748463" y="4264223"/>
            <a:ext cx="462265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en-US" sz="2000" b="0" dirty="0">
                <a:solidFill>
                  <a:srgbClr val="C00000"/>
                </a:solidFill>
                <a:latin typeface="Calibri"/>
                <a:cs typeface="Calibri"/>
              </a:rPr>
              <a:t>hit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825750" y="5416550"/>
            <a:ext cx="858838" cy="3693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27045" y="51816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27045" y="60314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Set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9" grpId="0"/>
      <p:bldP spid="202784" grpId="0"/>
      <p:bldP spid="202785" grpId="0"/>
      <p:bldP spid="202790" grpId="0"/>
      <p:bldP spid="2027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>
          <a:xfrm>
            <a:off x="404813" y="310040"/>
            <a:ext cx="8716962" cy="782638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What about writes?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220788"/>
            <a:ext cx="8459787" cy="5322887"/>
          </a:xfrm>
        </p:spPr>
        <p:txBody>
          <a:bodyPr lIns="90360" tIns="44280" rIns="90360" bIns="44280"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Multiple copies of data exist:</a:t>
            </a:r>
          </a:p>
          <a:p>
            <a:pPr lvl="1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L1, L2, L3, Main Memory, Disk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What to do on a write-hit?</a:t>
            </a:r>
          </a:p>
          <a:p>
            <a:pPr lvl="1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Write-through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(write immediately to memory)</a:t>
            </a:r>
          </a:p>
          <a:p>
            <a:pPr lvl="1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Write-back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(defer write to memory until replacement of line)</a:t>
            </a:r>
          </a:p>
          <a:p>
            <a:pPr lvl="2" eaLnBrk="1" hangingPunct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Each cache line needs a dirty bit (set if data differs from memory)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What to do on a write-miss?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Write-allocate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(load into cache, update line in cache)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Good if more writes to the location will follow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No-write-allocate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(writes straight to memory, does not load into cache)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Typical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dirty="0"/>
              <a:t>Write-through + No-write-allocate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r>
              <a:rPr lang="en-GB" b="1" dirty="0"/>
              <a:t>Write-back + Write-allocate</a:t>
            </a:r>
          </a:p>
          <a:p>
            <a:pPr eaLnBrk="1" hangingPunct="1"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  <a:defRPr/>
            </a:pP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98C84B-AA62-46AB-AA15-871E5ABD77E7}"/>
              </a:ext>
            </a:extLst>
          </p:cNvPr>
          <p:cNvGrpSpPr/>
          <p:nvPr/>
        </p:nvGrpSpPr>
        <p:grpSpPr>
          <a:xfrm>
            <a:off x="4640515" y="1115144"/>
            <a:ext cx="4274886" cy="1168756"/>
            <a:chOff x="4640515" y="1115144"/>
            <a:chExt cx="4274886" cy="11687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690D2F-94CA-46F3-B0C1-ECDDC670F484}"/>
                </a:ext>
              </a:extLst>
            </p:cNvPr>
            <p:cNvSpPr/>
            <p:nvPr/>
          </p:nvSpPr>
          <p:spPr bwMode="auto">
            <a:xfrm>
              <a:off x="5105401" y="1115144"/>
              <a:ext cx="3810000" cy="533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latin typeface="Calibri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A61489-AF1F-495F-9662-ACDFCF5D0785}"/>
                </a:ext>
              </a:extLst>
            </p:cNvPr>
            <p:cNvSpPr/>
            <p:nvPr/>
          </p:nvSpPr>
          <p:spPr bwMode="auto">
            <a:xfrm>
              <a:off x="6890195" y="1229444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88EA04-4BEB-4525-B309-38C7D3AE601F}"/>
                </a:ext>
              </a:extLst>
            </p:cNvPr>
            <p:cNvSpPr/>
            <p:nvPr/>
          </p:nvSpPr>
          <p:spPr bwMode="auto">
            <a:xfrm>
              <a:off x="7162800" y="1229444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8E4A191-F7BE-406E-8AE9-5FA6AB0F8771}"/>
                </a:ext>
              </a:extLst>
            </p:cNvPr>
            <p:cNvSpPr/>
            <p:nvPr/>
          </p:nvSpPr>
          <p:spPr bwMode="auto">
            <a:xfrm>
              <a:off x="7423595" y="1229444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DCAFE3F-94B7-44FC-A97A-92746D96E4D6}"/>
                </a:ext>
              </a:extLst>
            </p:cNvPr>
            <p:cNvSpPr/>
            <p:nvPr/>
          </p:nvSpPr>
          <p:spPr bwMode="auto">
            <a:xfrm>
              <a:off x="8337995" y="1229444"/>
              <a:ext cx="457200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B-1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0FFBF3-95FF-4EDE-BDE4-BD1270D31EE6}"/>
                </a:ext>
              </a:extLst>
            </p:cNvPr>
            <p:cNvSpPr/>
            <p:nvPr/>
          </p:nvSpPr>
          <p:spPr bwMode="auto">
            <a:xfrm>
              <a:off x="7696200" y="1229444"/>
              <a:ext cx="6417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latin typeface="Calibri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42B926A-F0F7-4294-9BCF-85DE6FB35580}"/>
                </a:ext>
              </a:extLst>
            </p:cNvPr>
            <p:cNvCxnSpPr/>
            <p:nvPr/>
          </p:nvCxnSpPr>
          <p:spPr bwMode="auto">
            <a:xfrm>
              <a:off x="7830351" y="1381050"/>
              <a:ext cx="457200" cy="1588"/>
            </a:xfrm>
            <a:prstGeom prst="line">
              <a:avLst/>
            </a:prstGeom>
            <a:noFill/>
            <a:ln w="38100" cap="rnd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0086BF-4128-41E1-8E73-ECD9017F66B3}"/>
                </a:ext>
              </a:extLst>
            </p:cNvPr>
            <p:cNvSpPr/>
            <p:nvPr/>
          </p:nvSpPr>
          <p:spPr bwMode="auto">
            <a:xfrm>
              <a:off x="5987605" y="1229444"/>
              <a:ext cx="71799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tag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D6AD96-F1D5-46B3-A9B7-6A81D774D635}"/>
                </a:ext>
              </a:extLst>
            </p:cNvPr>
            <p:cNvSpPr/>
            <p:nvPr/>
          </p:nvSpPr>
          <p:spPr bwMode="auto">
            <a:xfrm>
              <a:off x="5597532" y="1241788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FF0000"/>
                  </a:solidFill>
                  <a:latin typeface="Calibri" pitchFamily="34" charset="0"/>
                </a:rPr>
                <a:t>d</a:t>
              </a:r>
            </a:p>
          </p:txBody>
        </p:sp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F34C5FB5-5038-4987-A605-585F8096171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7741272" y="873133"/>
              <a:ext cx="228600" cy="1905000"/>
            </a:xfrm>
            <a:prstGeom prst="leftBrace">
              <a:avLst>
                <a:gd name="adj1" fmla="val 136972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164E5B-243A-47D1-AC3A-BCF10493B75B}"/>
                </a:ext>
              </a:extLst>
            </p:cNvPr>
            <p:cNvSpPr txBox="1"/>
            <p:nvPr/>
          </p:nvSpPr>
          <p:spPr>
            <a:xfrm>
              <a:off x="7257185" y="1914568"/>
              <a:ext cx="13054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B = 2</a:t>
              </a:r>
              <a:r>
                <a:rPr lang="en-US" sz="1800" baseline="30000" dirty="0">
                  <a:latin typeface="Calibri" pitchFamily="34" charset="0"/>
                </a:rPr>
                <a:t>b</a:t>
              </a:r>
              <a:r>
                <a:rPr lang="en-US" sz="1800" dirty="0">
                  <a:latin typeface="Calibri" pitchFamily="34" charset="0"/>
                </a:rPr>
                <a:t> bytes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997F52E-3BDC-4634-B04A-D5351C8A6A43}"/>
                </a:ext>
              </a:extLst>
            </p:cNvPr>
            <p:cNvGrpSpPr/>
            <p:nvPr/>
          </p:nvGrpSpPr>
          <p:grpSpPr>
            <a:xfrm>
              <a:off x="5544193" y="1567588"/>
              <a:ext cx="947695" cy="633800"/>
              <a:chOff x="5493251" y="1546588"/>
              <a:chExt cx="947695" cy="63380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1B93D58-55AD-4132-BC5D-AB21CD389806}"/>
                  </a:ext>
                </a:extLst>
              </p:cNvPr>
              <p:cNvSpPr txBox="1"/>
              <p:nvPr/>
            </p:nvSpPr>
            <p:spPr>
              <a:xfrm>
                <a:off x="5493251" y="1811056"/>
                <a:ext cx="9476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latin typeface="Calibri" pitchFamily="34" charset="0"/>
                  </a:rPr>
                  <a:t>dirty bit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FE34A27-7183-4BE6-81AE-87BA878A14F7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5530333" y="1698194"/>
                <a:ext cx="304800" cy="1588"/>
              </a:xfrm>
              <a:prstGeom prst="line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B16A6C-021C-46CF-BEED-15D5351629E1}"/>
                </a:ext>
              </a:extLst>
            </p:cNvPr>
            <p:cNvSpPr/>
            <p:nvPr/>
          </p:nvSpPr>
          <p:spPr bwMode="auto">
            <a:xfrm>
              <a:off x="5178914" y="1241788"/>
              <a:ext cx="272605" cy="304800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v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68659F-8892-44D1-B582-178F1EFD031B}"/>
                </a:ext>
              </a:extLst>
            </p:cNvPr>
            <p:cNvSpPr txBox="1"/>
            <p:nvPr/>
          </p:nvSpPr>
          <p:spPr>
            <a:xfrm>
              <a:off x="4640515" y="1814224"/>
              <a:ext cx="952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valid bit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94C774F-73BC-43A6-A330-0046DF999987}"/>
                </a:ext>
              </a:extLst>
            </p:cNvPr>
            <p:cNvCxnSpPr/>
            <p:nvPr/>
          </p:nvCxnSpPr>
          <p:spPr bwMode="auto">
            <a:xfrm rot="5400000" flipH="1" flipV="1">
              <a:off x="5176878" y="1706187"/>
              <a:ext cx="3048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Index Using Middle Bits?	</a:t>
            </a:r>
          </a:p>
        </p:txBody>
      </p:sp>
      <p:sp>
        <p:nvSpPr>
          <p:cNvPr id="54" name="AutoShape 16"/>
          <p:cNvSpPr>
            <a:spLocks/>
          </p:cNvSpPr>
          <p:nvPr/>
        </p:nvSpPr>
        <p:spPr bwMode="auto">
          <a:xfrm>
            <a:off x="1172867" y="2448735"/>
            <a:ext cx="228600" cy="2961465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400" dirty="0"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6200" y="3625405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 = 2</a:t>
            </a:r>
            <a:r>
              <a:rPr lang="en-US" sz="1800" baseline="30000" dirty="0">
                <a:latin typeface="Calibri" pitchFamily="34" charset="0"/>
              </a:rPr>
              <a:t>s</a:t>
            </a:r>
            <a:r>
              <a:rPr lang="en-US" sz="1800" dirty="0">
                <a:latin typeface="Calibri" pitchFamily="34" charset="0"/>
              </a:rPr>
              <a:t> sets</a:t>
            </a:r>
          </a:p>
        </p:txBody>
      </p:sp>
      <p:cxnSp>
        <p:nvCxnSpPr>
          <p:cNvPr id="125" name="Straight Connector 124"/>
          <p:cNvCxnSpPr/>
          <p:nvPr/>
        </p:nvCxnSpPr>
        <p:spPr bwMode="auto">
          <a:xfrm>
            <a:off x="1905001" y="4640062"/>
            <a:ext cx="3124199" cy="8138"/>
          </a:xfrm>
          <a:prstGeom prst="line">
            <a:avLst/>
          </a:prstGeom>
          <a:noFill/>
          <a:ln w="762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27" name="TextBox 126"/>
          <p:cNvSpPr txBox="1"/>
          <p:nvPr/>
        </p:nvSpPr>
        <p:spPr>
          <a:xfrm>
            <a:off x="381000" y="1154668"/>
            <a:ext cx="3298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Direct mapped: One line per set</a:t>
            </a:r>
          </a:p>
          <a:p>
            <a:r>
              <a:rPr lang="en-US" sz="1800" dirty="0">
                <a:latin typeface="Calibri" pitchFamily="34" charset="0"/>
              </a:rPr>
              <a:t>Assume: cache block size 8 bytes</a:t>
            </a:r>
          </a:p>
        </p:txBody>
      </p:sp>
      <p:sp>
        <p:nvSpPr>
          <p:cNvPr id="132" name="Rectangle 131"/>
          <p:cNvSpPr/>
          <p:nvPr/>
        </p:nvSpPr>
        <p:spPr bwMode="auto">
          <a:xfrm>
            <a:off x="1524000" y="38100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33" name="Rectangle 132"/>
          <p:cNvSpPr/>
          <p:nvPr/>
        </p:nvSpPr>
        <p:spPr bwMode="auto">
          <a:xfrm>
            <a:off x="30222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294848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35" name="Rectangle 134"/>
          <p:cNvSpPr/>
          <p:nvPr/>
        </p:nvSpPr>
        <p:spPr bwMode="auto">
          <a:xfrm>
            <a:off x="3555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36" name="Rectangle 135"/>
          <p:cNvSpPr/>
          <p:nvPr/>
        </p:nvSpPr>
        <p:spPr bwMode="auto">
          <a:xfrm>
            <a:off x="49776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39" name="Rectangle 138"/>
          <p:cNvSpPr/>
          <p:nvPr/>
        </p:nvSpPr>
        <p:spPr bwMode="auto">
          <a:xfrm>
            <a:off x="2119653" y="39243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1650643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41" name="Rectangle 140"/>
          <p:cNvSpPr/>
          <p:nvPr/>
        </p:nvSpPr>
        <p:spPr bwMode="auto">
          <a:xfrm>
            <a:off x="3828971" y="39243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42" name="Rectangle 141"/>
          <p:cNvSpPr/>
          <p:nvPr/>
        </p:nvSpPr>
        <p:spPr bwMode="auto">
          <a:xfrm>
            <a:off x="4686488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43" name="Rectangle 142"/>
          <p:cNvSpPr/>
          <p:nvPr/>
        </p:nvSpPr>
        <p:spPr bwMode="auto">
          <a:xfrm>
            <a:off x="4394566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44" name="Rectangle 143"/>
          <p:cNvSpPr/>
          <p:nvPr/>
        </p:nvSpPr>
        <p:spPr bwMode="auto">
          <a:xfrm>
            <a:off x="4102644" y="39243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47" name="Rectangle 146"/>
          <p:cNvSpPr/>
          <p:nvPr/>
        </p:nvSpPr>
        <p:spPr bwMode="auto">
          <a:xfrm>
            <a:off x="1524000" y="31242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48" name="Rectangle 147"/>
          <p:cNvSpPr/>
          <p:nvPr/>
        </p:nvSpPr>
        <p:spPr bwMode="auto">
          <a:xfrm>
            <a:off x="30222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49" name="Rectangle 148"/>
          <p:cNvSpPr/>
          <p:nvPr/>
        </p:nvSpPr>
        <p:spPr bwMode="auto">
          <a:xfrm>
            <a:off x="3294848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50" name="Rectangle 149"/>
          <p:cNvSpPr/>
          <p:nvPr/>
        </p:nvSpPr>
        <p:spPr bwMode="auto">
          <a:xfrm>
            <a:off x="3555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51" name="Rectangle 150"/>
          <p:cNvSpPr/>
          <p:nvPr/>
        </p:nvSpPr>
        <p:spPr bwMode="auto">
          <a:xfrm>
            <a:off x="49776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52" name="Rectangle 151"/>
          <p:cNvSpPr/>
          <p:nvPr/>
        </p:nvSpPr>
        <p:spPr bwMode="auto">
          <a:xfrm>
            <a:off x="2119653" y="32385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53" name="Rectangle 152"/>
          <p:cNvSpPr/>
          <p:nvPr/>
        </p:nvSpPr>
        <p:spPr bwMode="auto">
          <a:xfrm>
            <a:off x="1650643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54" name="Rectangle 153"/>
          <p:cNvSpPr/>
          <p:nvPr/>
        </p:nvSpPr>
        <p:spPr bwMode="auto">
          <a:xfrm>
            <a:off x="3828971" y="32385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55" name="Rectangle 154"/>
          <p:cNvSpPr/>
          <p:nvPr/>
        </p:nvSpPr>
        <p:spPr bwMode="auto">
          <a:xfrm>
            <a:off x="4686488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56" name="Rectangle 155"/>
          <p:cNvSpPr/>
          <p:nvPr/>
        </p:nvSpPr>
        <p:spPr bwMode="auto">
          <a:xfrm>
            <a:off x="4394566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57" name="Rectangle 156"/>
          <p:cNvSpPr/>
          <p:nvPr/>
        </p:nvSpPr>
        <p:spPr bwMode="auto">
          <a:xfrm>
            <a:off x="4102644" y="32385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1524000" y="24384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norm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30222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61" name="Rectangle 160"/>
          <p:cNvSpPr/>
          <p:nvPr/>
        </p:nvSpPr>
        <p:spPr bwMode="auto">
          <a:xfrm>
            <a:off x="3294848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62" name="Rectangle 161"/>
          <p:cNvSpPr/>
          <p:nvPr/>
        </p:nvSpPr>
        <p:spPr bwMode="auto">
          <a:xfrm>
            <a:off x="3555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63" name="Rectangle 162"/>
          <p:cNvSpPr/>
          <p:nvPr/>
        </p:nvSpPr>
        <p:spPr bwMode="auto">
          <a:xfrm>
            <a:off x="49776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64" name="Rectangle 163"/>
          <p:cNvSpPr/>
          <p:nvPr/>
        </p:nvSpPr>
        <p:spPr bwMode="auto">
          <a:xfrm>
            <a:off x="2119653" y="25527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65" name="Rectangle 164"/>
          <p:cNvSpPr/>
          <p:nvPr/>
        </p:nvSpPr>
        <p:spPr bwMode="auto">
          <a:xfrm>
            <a:off x="1650643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66" name="Rectangle 165"/>
          <p:cNvSpPr/>
          <p:nvPr/>
        </p:nvSpPr>
        <p:spPr bwMode="auto">
          <a:xfrm>
            <a:off x="3828971" y="25527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67" name="Rectangle 166"/>
          <p:cNvSpPr/>
          <p:nvPr/>
        </p:nvSpPr>
        <p:spPr bwMode="auto">
          <a:xfrm>
            <a:off x="4686488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68" name="Rectangle 167"/>
          <p:cNvSpPr/>
          <p:nvPr/>
        </p:nvSpPr>
        <p:spPr bwMode="auto">
          <a:xfrm>
            <a:off x="4394566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69" name="Rectangle 168"/>
          <p:cNvSpPr/>
          <p:nvPr/>
        </p:nvSpPr>
        <p:spPr bwMode="auto">
          <a:xfrm>
            <a:off x="4102644" y="25527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sp>
        <p:nvSpPr>
          <p:cNvPr id="171" name="Rectangle 170"/>
          <p:cNvSpPr/>
          <p:nvPr/>
        </p:nvSpPr>
        <p:spPr bwMode="auto">
          <a:xfrm>
            <a:off x="1524000" y="4876800"/>
            <a:ext cx="3848288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latin typeface="Calibri" pitchFamily="34" charset="0"/>
            </a:endParaRPr>
          </a:p>
        </p:txBody>
      </p:sp>
      <p:sp>
        <p:nvSpPr>
          <p:cNvPr id="172" name="Rectangle 171"/>
          <p:cNvSpPr/>
          <p:nvPr/>
        </p:nvSpPr>
        <p:spPr bwMode="auto">
          <a:xfrm>
            <a:off x="30222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0</a:t>
            </a:r>
          </a:p>
        </p:txBody>
      </p:sp>
      <p:sp>
        <p:nvSpPr>
          <p:cNvPr id="173" name="Rectangle 172"/>
          <p:cNvSpPr/>
          <p:nvPr/>
        </p:nvSpPr>
        <p:spPr bwMode="auto">
          <a:xfrm>
            <a:off x="3294848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1</a:t>
            </a:r>
          </a:p>
        </p:txBody>
      </p:sp>
      <p:sp>
        <p:nvSpPr>
          <p:cNvPr id="174" name="Rectangle 173"/>
          <p:cNvSpPr/>
          <p:nvPr/>
        </p:nvSpPr>
        <p:spPr bwMode="auto">
          <a:xfrm>
            <a:off x="3555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2</a:t>
            </a:r>
          </a:p>
        </p:txBody>
      </p:sp>
      <p:sp>
        <p:nvSpPr>
          <p:cNvPr id="175" name="Rectangle 174"/>
          <p:cNvSpPr/>
          <p:nvPr/>
        </p:nvSpPr>
        <p:spPr bwMode="auto">
          <a:xfrm>
            <a:off x="49776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7</a:t>
            </a:r>
          </a:p>
        </p:txBody>
      </p:sp>
      <p:sp>
        <p:nvSpPr>
          <p:cNvPr id="176" name="Rectangle 175"/>
          <p:cNvSpPr/>
          <p:nvPr/>
        </p:nvSpPr>
        <p:spPr bwMode="auto">
          <a:xfrm>
            <a:off x="2119653" y="4991100"/>
            <a:ext cx="717995" cy="304800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tag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1650643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v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3828971" y="4991100"/>
            <a:ext cx="272605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3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4686488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6</a:t>
            </a:r>
          </a:p>
        </p:txBody>
      </p:sp>
      <p:sp>
        <p:nvSpPr>
          <p:cNvPr id="180" name="Rectangle 179"/>
          <p:cNvSpPr/>
          <p:nvPr/>
        </p:nvSpPr>
        <p:spPr bwMode="auto">
          <a:xfrm>
            <a:off x="4394566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5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4102644" y="4991100"/>
            <a:ext cx="292644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alibri" pitchFamily="34" charset="0"/>
              </a:rPr>
              <a:t>4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72288" y="1676400"/>
            <a:ext cx="3390712" cy="2042867"/>
            <a:chOff x="5372288" y="1676400"/>
            <a:chExt cx="3390712" cy="2042867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5562600" y="1710266"/>
              <a:ext cx="3200400" cy="2009001"/>
            </a:xfrm>
            <a:prstGeom prst="roundRect">
              <a:avLst/>
            </a:prstGeom>
            <a:solidFill>
              <a:srgbClr val="F6F5BD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6261278" y="2702162"/>
              <a:ext cx="990600" cy="270848"/>
            </a:xfrm>
            <a:prstGeom prst="rect">
              <a:avLst/>
            </a:prstGeom>
            <a:solidFill>
              <a:srgbClr val="FF99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t bits</a:t>
              </a: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251878" y="2702162"/>
              <a:ext cx="762000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0…01</a:t>
              </a: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8013878" y="2702162"/>
              <a:ext cx="520522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100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6172200" y="2362200"/>
              <a:ext cx="1572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Address of </a:t>
              </a:r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:</a:t>
              </a:r>
            </a:p>
          </p:txBody>
        </p:sp>
        <p:cxnSp>
          <p:nvCxnSpPr>
            <p:cNvPr id="183" name="Shape 182"/>
            <p:cNvCxnSpPr>
              <a:stCxn id="129" idx="2"/>
            </p:cNvCxnSpPr>
            <p:nvPr/>
          </p:nvCxnSpPr>
          <p:spPr bwMode="auto">
            <a:xfrm rot="5400000">
              <a:off x="6293638" y="2051660"/>
              <a:ext cx="417890" cy="2260590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TextBox 59"/>
            <p:cNvSpPr txBox="1"/>
            <p:nvPr/>
          </p:nvSpPr>
          <p:spPr>
            <a:xfrm>
              <a:off x="6875252" y="3344174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find set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691834" y="1676400"/>
              <a:ext cx="30417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Standard Method: </a:t>
              </a:r>
            </a:p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Middle bits indexing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72289" y="3996267"/>
            <a:ext cx="3361256" cy="2023533"/>
            <a:chOff x="5372289" y="3996267"/>
            <a:chExt cx="3361256" cy="2023533"/>
          </a:xfrm>
        </p:grpSpPr>
        <p:sp>
          <p:nvSpPr>
            <p:cNvPr id="78" name="Rounded Rectangle 77"/>
            <p:cNvSpPr/>
            <p:nvPr/>
          </p:nvSpPr>
          <p:spPr bwMode="auto">
            <a:xfrm>
              <a:off x="5533145" y="4010799"/>
              <a:ext cx="3200400" cy="2009001"/>
            </a:xfrm>
            <a:prstGeom prst="roundRect">
              <a:avLst/>
            </a:prstGeom>
            <a:solidFill>
              <a:srgbClr val="D5F1C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7175678" y="4988162"/>
              <a:ext cx="990600" cy="270848"/>
            </a:xfrm>
            <a:prstGeom prst="rect">
              <a:avLst/>
            </a:prstGeom>
            <a:solidFill>
              <a:srgbClr val="FF9999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t bits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413678" y="4988162"/>
              <a:ext cx="762000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latin typeface="Calibri" pitchFamily="34" charset="0"/>
                </a:rPr>
                <a:t>1…11</a:t>
              </a: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8166278" y="4988162"/>
              <a:ext cx="520522" cy="27084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sz="1600" dirty="0">
                  <a:solidFill>
                    <a:srgbClr val="000000"/>
                  </a:solidFill>
                  <a:latin typeface="Calibri" pitchFamily="34" charset="0"/>
                </a:rPr>
                <a:t>100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324600" y="4648200"/>
              <a:ext cx="1572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Address of </a:t>
              </a:r>
              <a:r>
                <a:rPr lang="en-US" sz="1800" dirty="0" err="1">
                  <a:latin typeface="Calibri" pitchFamily="34" charset="0"/>
                </a:rPr>
                <a:t>int</a:t>
              </a:r>
              <a:r>
                <a:rPr lang="en-US" sz="1800" dirty="0">
                  <a:latin typeface="Calibri" pitchFamily="34" charset="0"/>
                </a:rPr>
                <a:t>: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811475" y="5307569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find set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691836" y="3996267"/>
              <a:ext cx="21435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Alternative Method:</a:t>
              </a:r>
            </a:p>
            <a:p>
              <a:r>
                <a:rPr lang="en-US" sz="1800" dirty="0">
                  <a:solidFill>
                    <a:srgbClr val="800000"/>
                  </a:solidFill>
                  <a:latin typeface="Calibri" pitchFamily="34" charset="0"/>
                </a:rPr>
                <a:t>High bits indexing</a:t>
              </a:r>
            </a:p>
          </p:txBody>
        </p:sp>
        <p:cxnSp>
          <p:nvCxnSpPr>
            <p:cNvPr id="69" name="Shape 182"/>
            <p:cNvCxnSpPr/>
            <p:nvPr/>
          </p:nvCxnSpPr>
          <p:spPr bwMode="auto">
            <a:xfrm rot="10800000" flipV="1">
              <a:off x="5691835" y="5259010"/>
              <a:ext cx="1130295" cy="417890"/>
            </a:xfrm>
            <a:prstGeom prst="bentConnector3">
              <a:avLst>
                <a:gd name="adj1" fmla="val -937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hape 182"/>
            <p:cNvCxnSpPr>
              <a:endCxn id="171" idx="3"/>
            </p:cNvCxnSpPr>
            <p:nvPr/>
          </p:nvCxnSpPr>
          <p:spPr bwMode="auto">
            <a:xfrm rot="16200000" flipV="1">
              <a:off x="5265362" y="5250427"/>
              <a:ext cx="533401" cy="319547"/>
            </a:xfrm>
            <a:prstGeom prst="bentConnector2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7691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976982" cy="762000"/>
          </a:xfrm>
        </p:spPr>
        <p:txBody>
          <a:bodyPr/>
          <a:lstStyle/>
          <a:p>
            <a:r>
              <a:rPr lang="en-US" sz="3200" dirty="0"/>
              <a:t>Illustration of Indexing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851525" cy="1076325"/>
          </a:xfrm>
        </p:spPr>
        <p:txBody>
          <a:bodyPr/>
          <a:lstStyle/>
          <a:p>
            <a:r>
              <a:rPr lang="en-US" dirty="0"/>
              <a:t>64-byte memory</a:t>
            </a:r>
          </a:p>
          <a:p>
            <a:pPr lvl="1"/>
            <a:r>
              <a:rPr lang="en-US" dirty="0"/>
              <a:t>6-bit addresses</a:t>
            </a:r>
          </a:p>
          <a:p>
            <a:r>
              <a:rPr lang="en-US" dirty="0"/>
              <a:t>16 byte, direct-mapped cache</a:t>
            </a:r>
          </a:p>
          <a:p>
            <a:r>
              <a:rPr lang="en-US" dirty="0"/>
              <a:t>Block size = 4. (Thus, 4 sets; why?)</a:t>
            </a:r>
          </a:p>
          <a:p>
            <a:r>
              <a:rPr lang="en-US" dirty="0"/>
              <a:t>2 bits tag, 2 bits index, 2 bits offset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5105400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5562600"/>
            <a:ext cx="2438400" cy="381000"/>
            <a:chOff x="5867400" y="5181600"/>
            <a:chExt cx="2438400" cy="381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464820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4191000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19200" y="4199467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6482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9200" y="51054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9200" y="55626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10711" y="6248400"/>
            <a:ext cx="2438400" cy="381000"/>
            <a:chOff x="5867400" y="5181600"/>
            <a:chExt cx="2438400" cy="381000"/>
          </a:xfrm>
          <a:noFill/>
        </p:grpSpPr>
        <p:sp>
          <p:nvSpPr>
            <p:cNvPr id="33" name="Rectangle 32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8077200" y="623993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510711" y="5858933"/>
            <a:ext cx="2438400" cy="381000"/>
            <a:chOff x="5867400" y="5181600"/>
            <a:chExt cx="2438400" cy="381000"/>
          </a:xfrm>
          <a:noFill/>
        </p:grpSpPr>
        <p:sp>
          <p:nvSpPr>
            <p:cNvPr id="114" name="Rectangle 11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8077200" y="585046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510711" y="5469466"/>
            <a:ext cx="2438400" cy="381000"/>
            <a:chOff x="5867400" y="5181600"/>
            <a:chExt cx="2438400" cy="381000"/>
          </a:xfrm>
          <a:noFill/>
        </p:grpSpPr>
        <p:sp>
          <p:nvSpPr>
            <p:cNvPr id="120" name="Rectangle 1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077200" y="546099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10711" y="5079999"/>
            <a:ext cx="2438400" cy="381000"/>
            <a:chOff x="5867400" y="5181600"/>
            <a:chExt cx="2438400" cy="381000"/>
          </a:xfrm>
          <a:noFill/>
        </p:grpSpPr>
        <p:sp>
          <p:nvSpPr>
            <p:cNvPr id="126" name="Rectangle 12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ctangle 129"/>
          <p:cNvSpPr/>
          <p:nvPr/>
        </p:nvSpPr>
        <p:spPr bwMode="auto">
          <a:xfrm>
            <a:off x="8077200" y="507153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5510711" y="4690532"/>
            <a:ext cx="2438400" cy="381000"/>
            <a:chOff x="5867400" y="5181600"/>
            <a:chExt cx="2438400" cy="381000"/>
          </a:xfrm>
          <a:noFill/>
        </p:grpSpPr>
        <p:sp>
          <p:nvSpPr>
            <p:cNvPr id="132" name="Rectangle 13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8077200" y="468206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10711" y="4301065"/>
            <a:ext cx="2438400" cy="381000"/>
            <a:chOff x="5867400" y="5181600"/>
            <a:chExt cx="2438400" cy="381000"/>
          </a:xfrm>
          <a:noFill/>
        </p:grpSpPr>
        <p:sp>
          <p:nvSpPr>
            <p:cNvPr id="138" name="Rectangle 13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77200" y="429259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510711" y="3911598"/>
            <a:ext cx="2438400" cy="381000"/>
            <a:chOff x="5867400" y="5181600"/>
            <a:chExt cx="2438400" cy="381000"/>
          </a:xfrm>
          <a:noFill/>
        </p:grpSpPr>
        <p:sp>
          <p:nvSpPr>
            <p:cNvPr id="144" name="Rectangle 14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 bwMode="auto">
          <a:xfrm>
            <a:off x="8077200" y="3903131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10711" y="3522131"/>
            <a:ext cx="2438400" cy="381000"/>
            <a:chOff x="5867400" y="5181600"/>
            <a:chExt cx="2438400" cy="381000"/>
          </a:xfrm>
          <a:noFill/>
        </p:grpSpPr>
        <p:sp>
          <p:nvSpPr>
            <p:cNvPr id="150" name="Rectangle 14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8077200" y="3513664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510711" y="3132664"/>
            <a:ext cx="2438400" cy="381000"/>
            <a:chOff x="5867400" y="5181600"/>
            <a:chExt cx="2438400" cy="381000"/>
          </a:xfrm>
          <a:noFill/>
        </p:grpSpPr>
        <p:sp>
          <p:nvSpPr>
            <p:cNvPr id="156" name="Rectangle 15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8077200" y="3124197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510711" y="2743197"/>
            <a:ext cx="2438400" cy="381000"/>
            <a:chOff x="5867400" y="5181600"/>
            <a:chExt cx="2438400" cy="381000"/>
          </a:xfrm>
          <a:noFill/>
        </p:grpSpPr>
        <p:sp>
          <p:nvSpPr>
            <p:cNvPr id="162" name="Rectangle 16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077200" y="2734730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10711" y="2353730"/>
            <a:ext cx="2438400" cy="381000"/>
            <a:chOff x="5867400" y="5181600"/>
            <a:chExt cx="2438400" cy="381000"/>
          </a:xfrm>
          <a:noFill/>
        </p:grpSpPr>
        <p:sp>
          <p:nvSpPr>
            <p:cNvPr id="168" name="Rectangle 16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>
            <a:off x="8077200" y="234526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10711" y="1964263"/>
            <a:ext cx="2438400" cy="381000"/>
            <a:chOff x="5867400" y="5181600"/>
            <a:chExt cx="2438400" cy="381000"/>
          </a:xfrm>
          <a:noFill/>
        </p:grpSpPr>
        <p:sp>
          <p:nvSpPr>
            <p:cNvPr id="174" name="Rectangle 17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8" name="Rectangle 177"/>
          <p:cNvSpPr/>
          <p:nvPr/>
        </p:nvSpPr>
        <p:spPr bwMode="auto">
          <a:xfrm>
            <a:off x="8077200" y="195579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510711" y="1574796"/>
            <a:ext cx="2438400" cy="381000"/>
            <a:chOff x="5867400" y="5181600"/>
            <a:chExt cx="2438400" cy="381000"/>
          </a:xfrm>
          <a:noFill/>
        </p:grpSpPr>
        <p:sp>
          <p:nvSpPr>
            <p:cNvPr id="180" name="Rectangle 17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4" name="Rectangle 183"/>
          <p:cNvSpPr/>
          <p:nvPr/>
        </p:nvSpPr>
        <p:spPr bwMode="auto">
          <a:xfrm>
            <a:off x="8077200" y="156632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10711" y="1185329"/>
            <a:ext cx="2438400" cy="381000"/>
            <a:chOff x="5867400" y="5181600"/>
            <a:chExt cx="2438400" cy="381000"/>
          </a:xfrm>
          <a:noFill/>
        </p:grpSpPr>
        <p:sp>
          <p:nvSpPr>
            <p:cNvPr id="186" name="Rectangle 18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 bwMode="auto">
          <a:xfrm>
            <a:off x="8077200" y="117686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510711" y="795862"/>
            <a:ext cx="2438400" cy="381000"/>
            <a:chOff x="5867400" y="5181600"/>
            <a:chExt cx="2438400" cy="381000"/>
          </a:xfrm>
          <a:noFill/>
        </p:grpSpPr>
        <p:sp>
          <p:nvSpPr>
            <p:cNvPr id="192" name="Rectangle 19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 bwMode="auto">
          <a:xfrm>
            <a:off x="8077200" y="78739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10711" y="406395"/>
            <a:ext cx="2438400" cy="381000"/>
            <a:chOff x="5867400" y="5181600"/>
            <a:chExt cx="2438400" cy="381000"/>
          </a:xfrm>
          <a:noFill/>
        </p:grpSpPr>
        <p:sp>
          <p:nvSpPr>
            <p:cNvPr id="198" name="Rectangle 19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8077200" y="39792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0000xx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420843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976982" cy="762000"/>
          </a:xfrm>
        </p:spPr>
        <p:txBody>
          <a:bodyPr/>
          <a:lstStyle/>
          <a:p>
            <a:r>
              <a:rPr lang="en-US" sz="3200" dirty="0"/>
              <a:t>Middle Bits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851525" cy="1076325"/>
          </a:xfrm>
        </p:spPr>
        <p:txBody>
          <a:bodyPr/>
          <a:lstStyle/>
          <a:p>
            <a:r>
              <a:rPr lang="en-US" dirty="0"/>
              <a:t>Addresses of form 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>
                <a:latin typeface="Courier New"/>
                <a:cs typeface="Courier New"/>
              </a:rPr>
              <a:t>BB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/>
              <a:t>	Tag bits</a:t>
            </a:r>
          </a:p>
          <a:p>
            <a:pPr lvl="1"/>
            <a:r>
              <a:rPr lang="en-US" b="1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/>
              <a:t>	Set index bits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BB</a:t>
            </a:r>
            <a:r>
              <a:rPr lang="en-US" dirty="0"/>
              <a:t>	Offset bits</a:t>
            </a:r>
          </a:p>
          <a:p>
            <a:pPr algn="just"/>
            <a:r>
              <a:rPr lang="en-US" dirty="0"/>
              <a:t>Makes good use of spatial locality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5105400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5562600"/>
            <a:ext cx="2438400" cy="381000"/>
            <a:chOff x="5867400" y="5181600"/>
            <a:chExt cx="2438400" cy="381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464820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4191000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19200" y="4199467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6482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9200" y="51054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9200" y="55626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10711" y="6248400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8077200" y="623993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510711" y="5858933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14" name="Rectangle 11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8077200" y="585046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510711" y="5469466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20" name="Rectangle 1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077200" y="546099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10711" y="5079999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26" name="Rectangle 12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ctangle 129"/>
          <p:cNvSpPr/>
          <p:nvPr/>
        </p:nvSpPr>
        <p:spPr bwMode="auto">
          <a:xfrm>
            <a:off x="8077200" y="507153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5510711" y="4690532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2" name="Rectangle 13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8077200" y="468206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10711" y="4301065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38" name="Rectangle 13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77200" y="429259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510711" y="3911598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44" name="Rectangle 14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 bwMode="auto">
          <a:xfrm>
            <a:off x="8077200" y="3903131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10711" y="3522131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50" name="Rectangle 14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8077200" y="3513664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510711" y="3132664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6" name="Rectangle 15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8077200" y="3124197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510711" y="2743197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62" name="Rectangle 16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077200" y="2734730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10711" y="235373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68" name="Rectangle 16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>
            <a:off x="8077200" y="234526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10711" y="1964263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74" name="Rectangle 17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8" name="Rectangle 177"/>
          <p:cNvSpPr/>
          <p:nvPr/>
        </p:nvSpPr>
        <p:spPr bwMode="auto">
          <a:xfrm>
            <a:off x="8077200" y="195579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510711" y="1574796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80" name="Rectangle 17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4" name="Rectangle 183"/>
          <p:cNvSpPr/>
          <p:nvPr/>
        </p:nvSpPr>
        <p:spPr bwMode="auto">
          <a:xfrm>
            <a:off x="8077200" y="156632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10711" y="1185329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86" name="Rectangle 18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 bwMode="auto">
          <a:xfrm>
            <a:off x="8077200" y="117686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510711" y="795862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92" name="Rectangle 19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 bwMode="auto">
          <a:xfrm>
            <a:off x="8077200" y="78739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10711" y="406395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98" name="Rectangle 19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8077200" y="39792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0000xx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724228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976982" cy="762000"/>
          </a:xfrm>
        </p:spPr>
        <p:txBody>
          <a:bodyPr/>
          <a:lstStyle/>
          <a:p>
            <a:r>
              <a:rPr lang="en-US" sz="3200" dirty="0"/>
              <a:t>High Bits Indexing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5013325" cy="1076325"/>
          </a:xfrm>
        </p:spPr>
        <p:txBody>
          <a:bodyPr/>
          <a:lstStyle/>
          <a:p>
            <a:r>
              <a:rPr lang="en-US" dirty="0"/>
              <a:t>Addresses of form </a:t>
            </a:r>
            <a:r>
              <a:rPr lang="en-US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>
                <a:latin typeface="Courier New"/>
                <a:cs typeface="Courier New"/>
              </a:rPr>
              <a:t>BB</a:t>
            </a:r>
          </a:p>
          <a:p>
            <a:pPr lvl="1"/>
            <a:r>
              <a:rPr lang="en-US" b="1" dirty="0">
                <a:solidFill>
                  <a:srgbClr val="3366FF"/>
                </a:solidFill>
                <a:latin typeface="Courier New"/>
                <a:cs typeface="Courier New"/>
              </a:rPr>
              <a:t>SS</a:t>
            </a:r>
            <a:r>
              <a:rPr lang="en-US" dirty="0"/>
              <a:t>	Set index bits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ourier New"/>
                <a:cs typeface="Courier New"/>
              </a:rPr>
              <a:t>TT</a:t>
            </a:r>
            <a:r>
              <a:rPr lang="en-US" dirty="0"/>
              <a:t>	Tag bits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latin typeface="Courier New"/>
                <a:cs typeface="Courier New"/>
              </a:rPr>
              <a:t>BB</a:t>
            </a:r>
            <a:r>
              <a:rPr lang="en-US" dirty="0"/>
              <a:t>	Offset bits</a:t>
            </a:r>
          </a:p>
          <a:p>
            <a:pPr algn="just"/>
            <a:r>
              <a:rPr lang="en-US" dirty="0"/>
              <a:t>Program with high spatial locality would generate lots of conflicts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362200" y="5105400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362200" y="5562600"/>
            <a:ext cx="2438400" cy="381000"/>
            <a:chOff x="5867400" y="5181600"/>
            <a:chExt cx="2438400" cy="3810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62200" y="464820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" name="Rectangle 14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62200" y="4191000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20" name="Rectangle 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1219200" y="4199467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46482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1219200" y="51054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1219200" y="5562600"/>
            <a:ext cx="914399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Set 3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510711" y="6248400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3" name="Rectangle 32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8077200" y="623993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510711" y="5858933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4" name="Rectangle 11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 bwMode="auto">
          <a:xfrm>
            <a:off x="8077200" y="585046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5510711" y="5469466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0" name="Rectangle 11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24" name="Rectangle 123"/>
          <p:cNvSpPr/>
          <p:nvPr/>
        </p:nvSpPr>
        <p:spPr bwMode="auto">
          <a:xfrm>
            <a:off x="8077200" y="546099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510711" y="5079999"/>
            <a:ext cx="2438400" cy="381000"/>
            <a:chOff x="5867400" y="5181600"/>
            <a:chExt cx="2438400" cy="381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6" name="Rectangle 12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0" name="Rectangle 129"/>
          <p:cNvSpPr/>
          <p:nvPr/>
        </p:nvSpPr>
        <p:spPr bwMode="auto">
          <a:xfrm>
            <a:off x="8077200" y="507153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5510711" y="4690532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32" name="Rectangle 13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3" name="Rectangle 13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4" name="Rectangle 13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5" name="Rectangle 13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36" name="Rectangle 135"/>
          <p:cNvSpPr/>
          <p:nvPr/>
        </p:nvSpPr>
        <p:spPr bwMode="auto">
          <a:xfrm>
            <a:off x="8077200" y="468206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37" name="Group 136"/>
          <p:cNvGrpSpPr/>
          <p:nvPr/>
        </p:nvGrpSpPr>
        <p:grpSpPr>
          <a:xfrm>
            <a:off x="5510711" y="4301065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38" name="Rectangle 13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2" name="Rectangle 141"/>
          <p:cNvSpPr/>
          <p:nvPr/>
        </p:nvSpPr>
        <p:spPr bwMode="auto">
          <a:xfrm>
            <a:off x="8077200" y="429259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5510711" y="3911598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44" name="Rectangle 14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48" name="Rectangle 147"/>
          <p:cNvSpPr/>
          <p:nvPr/>
        </p:nvSpPr>
        <p:spPr bwMode="auto">
          <a:xfrm>
            <a:off x="8077200" y="3903131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49" name="Group 148"/>
          <p:cNvGrpSpPr/>
          <p:nvPr/>
        </p:nvGrpSpPr>
        <p:grpSpPr>
          <a:xfrm>
            <a:off x="5510711" y="3522131"/>
            <a:ext cx="2438400" cy="381000"/>
            <a:chOff x="5867400" y="5181600"/>
            <a:chExt cx="2438400" cy="381000"/>
          </a:xfrm>
          <a:solidFill>
            <a:srgbClr val="F1C7C7"/>
          </a:solidFill>
        </p:grpSpPr>
        <p:sp>
          <p:nvSpPr>
            <p:cNvPr id="150" name="Rectangle 14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1" name="Rectangle 15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2" name="Rectangle 15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54" name="Rectangle 153"/>
          <p:cNvSpPr/>
          <p:nvPr/>
        </p:nvSpPr>
        <p:spPr bwMode="auto">
          <a:xfrm>
            <a:off x="8077200" y="3513664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1000xx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55" name="Group 154"/>
          <p:cNvGrpSpPr/>
          <p:nvPr/>
        </p:nvGrpSpPr>
        <p:grpSpPr>
          <a:xfrm>
            <a:off x="5510711" y="3132664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56" name="Rectangle 15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0" name="Rectangle 159"/>
          <p:cNvSpPr/>
          <p:nvPr/>
        </p:nvSpPr>
        <p:spPr bwMode="auto">
          <a:xfrm>
            <a:off x="8077200" y="3124197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510711" y="2743197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62" name="Rectangle 16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4" name="Rectangle 16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66" name="Rectangle 165"/>
          <p:cNvSpPr/>
          <p:nvPr/>
        </p:nvSpPr>
        <p:spPr bwMode="auto">
          <a:xfrm>
            <a:off x="8077200" y="2734730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510711" y="2353730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68" name="Rectangle 16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0" name="Rectangle 16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1" name="Rectangle 17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2" name="Rectangle 171"/>
          <p:cNvSpPr/>
          <p:nvPr/>
        </p:nvSpPr>
        <p:spPr bwMode="auto">
          <a:xfrm>
            <a:off x="8077200" y="2345263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5510711" y="1964263"/>
            <a:ext cx="2438400" cy="381000"/>
            <a:chOff x="5867400" y="5181600"/>
            <a:chExt cx="2438400" cy="381000"/>
          </a:xfrm>
          <a:solidFill>
            <a:srgbClr val="F6F5BD"/>
          </a:solidFill>
        </p:grpSpPr>
        <p:sp>
          <p:nvSpPr>
            <p:cNvPr id="174" name="Rectangle 173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77" name="Rectangle 176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78" name="Rectangle 177"/>
          <p:cNvSpPr/>
          <p:nvPr/>
        </p:nvSpPr>
        <p:spPr bwMode="auto">
          <a:xfrm>
            <a:off x="8077200" y="1955796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0100xx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79" name="Group 178"/>
          <p:cNvGrpSpPr/>
          <p:nvPr/>
        </p:nvGrpSpPr>
        <p:grpSpPr>
          <a:xfrm>
            <a:off x="5510711" y="1574796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80" name="Rectangle 179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1" name="Rectangle 180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2" name="Rectangle 181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3" name="Rectangle 182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84" name="Rectangle 183"/>
          <p:cNvSpPr/>
          <p:nvPr/>
        </p:nvSpPr>
        <p:spPr bwMode="auto">
          <a:xfrm>
            <a:off x="8077200" y="1566329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85" name="Group 184"/>
          <p:cNvGrpSpPr/>
          <p:nvPr/>
        </p:nvGrpSpPr>
        <p:grpSpPr>
          <a:xfrm>
            <a:off x="5510711" y="1185329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86" name="Rectangle 185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7" name="Rectangle 186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89" name="Rectangle 188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 bwMode="auto">
          <a:xfrm>
            <a:off x="8077200" y="1176862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0010xx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5510711" y="795862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92" name="Rectangle 191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3" name="Rectangle 192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4" name="Rectangle 193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5" name="Rectangle 194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96" name="Rectangle 195"/>
          <p:cNvSpPr/>
          <p:nvPr/>
        </p:nvSpPr>
        <p:spPr bwMode="auto">
          <a:xfrm>
            <a:off x="8077200" y="787395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0001xx</a:t>
            </a:r>
            <a:endParaRPr lang="en-US" sz="1800" dirty="0">
              <a:latin typeface="Courier New"/>
              <a:cs typeface="Courier New"/>
            </a:endParaRPr>
          </a:p>
        </p:txBody>
      </p:sp>
      <p:grpSp>
        <p:nvGrpSpPr>
          <p:cNvPr id="197" name="Group 196"/>
          <p:cNvGrpSpPr/>
          <p:nvPr/>
        </p:nvGrpSpPr>
        <p:grpSpPr>
          <a:xfrm>
            <a:off x="5510711" y="406395"/>
            <a:ext cx="2438400" cy="381000"/>
            <a:chOff x="5867400" y="5181600"/>
            <a:chExt cx="2438400" cy="381000"/>
          </a:xfrm>
          <a:solidFill>
            <a:srgbClr val="CCFFCC"/>
          </a:solidFill>
        </p:grpSpPr>
        <p:sp>
          <p:nvSpPr>
            <p:cNvPr id="198" name="Rectangle 197"/>
            <p:cNvSpPr/>
            <p:nvPr/>
          </p:nvSpPr>
          <p:spPr bwMode="auto">
            <a:xfrm>
              <a:off x="58674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99" name="Rectangle 198"/>
            <p:cNvSpPr/>
            <p:nvPr/>
          </p:nvSpPr>
          <p:spPr bwMode="auto">
            <a:xfrm>
              <a:off x="64770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70866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7696200" y="5181600"/>
              <a:ext cx="609600" cy="381000"/>
            </a:xfrm>
            <a:prstGeom prst="rect">
              <a:avLst/>
            </a:prstGeom>
            <a:grp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02" name="Rectangle 201"/>
          <p:cNvSpPr/>
          <p:nvPr/>
        </p:nvSpPr>
        <p:spPr bwMode="auto">
          <a:xfrm>
            <a:off x="8077200" y="397928"/>
            <a:ext cx="990600" cy="3810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urier New"/>
                <a:cs typeface="Courier New"/>
              </a:rPr>
              <a:t>0000xx</a:t>
            </a:r>
            <a:endParaRPr lang="en-US" sz="1800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666152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425"/>
          <p:cNvSpPr>
            <a:spLocks noChangeArrowheads="1"/>
          </p:cNvSpPr>
          <p:nvPr/>
        </p:nvSpPr>
        <p:spPr bwMode="auto">
          <a:xfrm>
            <a:off x="228600" y="1676400"/>
            <a:ext cx="6172200" cy="38862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1" name="Rectangle 404"/>
          <p:cNvSpPr>
            <a:spLocks noChangeArrowheads="1"/>
          </p:cNvSpPr>
          <p:nvPr/>
        </p:nvSpPr>
        <p:spPr bwMode="auto">
          <a:xfrm>
            <a:off x="3810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0" name="Rectangle 413"/>
          <p:cNvSpPr>
            <a:spLocks noChangeArrowheads="1"/>
          </p:cNvSpPr>
          <p:nvPr/>
        </p:nvSpPr>
        <p:spPr bwMode="auto">
          <a:xfrm>
            <a:off x="4114800" y="1981200"/>
            <a:ext cx="2122488" cy="2438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Intel Core i7 Cache Hierarchy</a:t>
            </a:r>
          </a:p>
        </p:txBody>
      </p:sp>
      <p:sp>
        <p:nvSpPr>
          <p:cNvPr id="4" name="Rectangle 396"/>
          <p:cNvSpPr>
            <a:spLocks noChangeArrowheads="1"/>
          </p:cNvSpPr>
          <p:nvPr/>
        </p:nvSpPr>
        <p:spPr bwMode="auto">
          <a:xfrm>
            <a:off x="5461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 err="1">
                <a:latin typeface="Calibri" panose="020F0502020204030204" pitchFamily="34" charset="0"/>
              </a:rPr>
              <a:t>Regs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5" name="Rectangle 397"/>
          <p:cNvSpPr>
            <a:spLocks noChangeArrowheads="1"/>
          </p:cNvSpPr>
          <p:nvPr/>
        </p:nvSpPr>
        <p:spPr bwMode="auto">
          <a:xfrm>
            <a:off x="588963" y="2781300"/>
            <a:ext cx="782637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>
                <a:latin typeface="Calibri" panose="020F0502020204030204" pitchFamily="34" charset="0"/>
              </a:rPr>
              <a:t>d-cache</a:t>
            </a:r>
          </a:p>
        </p:txBody>
      </p:sp>
      <p:sp>
        <p:nvSpPr>
          <p:cNvPr id="6" name="Rectangle 399"/>
          <p:cNvSpPr>
            <a:spLocks noChangeArrowheads="1"/>
          </p:cNvSpPr>
          <p:nvPr/>
        </p:nvSpPr>
        <p:spPr bwMode="auto">
          <a:xfrm>
            <a:off x="15240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7" name="Rectangle 400"/>
          <p:cNvSpPr>
            <a:spLocks noChangeArrowheads="1"/>
          </p:cNvSpPr>
          <p:nvPr/>
        </p:nvSpPr>
        <p:spPr bwMode="auto">
          <a:xfrm>
            <a:off x="609600" y="3695700"/>
            <a:ext cx="1709738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8" name="Line 401"/>
          <p:cNvSpPr>
            <a:spLocks noChangeShapeType="1"/>
          </p:cNvSpPr>
          <p:nvPr/>
        </p:nvSpPr>
        <p:spPr bwMode="auto">
          <a:xfrm>
            <a:off x="10668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9" name="Line 402"/>
          <p:cNvSpPr>
            <a:spLocks noChangeShapeType="1"/>
          </p:cNvSpPr>
          <p:nvPr/>
        </p:nvSpPr>
        <p:spPr bwMode="auto">
          <a:xfrm>
            <a:off x="1066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0" name="Line 403"/>
          <p:cNvSpPr>
            <a:spLocks noChangeShapeType="1"/>
          </p:cNvSpPr>
          <p:nvPr/>
        </p:nvSpPr>
        <p:spPr bwMode="auto">
          <a:xfrm>
            <a:off x="19050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2" name="Text Box 405"/>
          <p:cNvSpPr txBox="1">
            <a:spLocks noChangeArrowheads="1"/>
          </p:cNvSpPr>
          <p:nvPr/>
        </p:nvSpPr>
        <p:spPr bwMode="auto">
          <a:xfrm>
            <a:off x="3048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anose="020F0502020204030204" pitchFamily="34" charset="0"/>
              </a:rPr>
              <a:t>Core 0</a:t>
            </a:r>
          </a:p>
        </p:txBody>
      </p:sp>
      <p:sp>
        <p:nvSpPr>
          <p:cNvPr id="13" name="Rectangle 406"/>
          <p:cNvSpPr>
            <a:spLocks noChangeArrowheads="1"/>
          </p:cNvSpPr>
          <p:nvPr/>
        </p:nvSpPr>
        <p:spPr bwMode="auto">
          <a:xfrm>
            <a:off x="4279900" y="2133600"/>
            <a:ext cx="977900" cy="304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Regs</a:t>
            </a:r>
          </a:p>
        </p:txBody>
      </p:sp>
      <p:sp>
        <p:nvSpPr>
          <p:cNvPr id="14" name="Rectangle 407"/>
          <p:cNvSpPr>
            <a:spLocks noChangeArrowheads="1"/>
          </p:cNvSpPr>
          <p:nvPr/>
        </p:nvSpPr>
        <p:spPr bwMode="auto">
          <a:xfrm>
            <a:off x="4322763" y="2781300"/>
            <a:ext cx="782637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 dirty="0" err="1">
                <a:latin typeface="Calibri" panose="020F0502020204030204" pitchFamily="34" charset="0"/>
              </a:rPr>
              <a:t>d</a:t>
            </a:r>
            <a:r>
              <a:rPr lang="en-US" sz="1800" dirty="0">
                <a:latin typeface="Calibri" panose="020F0502020204030204" pitchFamily="34" charset="0"/>
              </a:rPr>
              <a:t>-cache</a:t>
            </a:r>
          </a:p>
        </p:txBody>
      </p:sp>
      <p:sp>
        <p:nvSpPr>
          <p:cNvPr id="15" name="Rectangle 408"/>
          <p:cNvSpPr>
            <a:spLocks noChangeArrowheads="1"/>
          </p:cNvSpPr>
          <p:nvPr/>
        </p:nvSpPr>
        <p:spPr bwMode="auto">
          <a:xfrm>
            <a:off x="5257800" y="2781300"/>
            <a:ext cx="795338" cy="571500"/>
          </a:xfrm>
          <a:prstGeom prst="rect">
            <a:avLst/>
          </a:prstGeom>
          <a:solidFill>
            <a:srgbClr val="DEDFF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L1 </a:t>
            </a:r>
          </a:p>
          <a:p>
            <a:pPr algn="ctr"/>
            <a:r>
              <a:rPr lang="en-US" sz="1800">
                <a:latin typeface="Calibri" panose="020F0502020204030204" pitchFamily="34" charset="0"/>
              </a:rPr>
              <a:t>i-cache</a:t>
            </a:r>
          </a:p>
        </p:txBody>
      </p:sp>
      <p:sp>
        <p:nvSpPr>
          <p:cNvPr id="16" name="Rectangle 409"/>
          <p:cNvSpPr>
            <a:spLocks noChangeArrowheads="1"/>
          </p:cNvSpPr>
          <p:nvPr/>
        </p:nvSpPr>
        <p:spPr bwMode="auto">
          <a:xfrm>
            <a:off x="4343400" y="3695700"/>
            <a:ext cx="1709738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L2 unified cache</a:t>
            </a:r>
          </a:p>
        </p:txBody>
      </p:sp>
      <p:sp>
        <p:nvSpPr>
          <p:cNvPr id="17" name="Line 410"/>
          <p:cNvSpPr>
            <a:spLocks noChangeShapeType="1"/>
          </p:cNvSpPr>
          <p:nvPr/>
        </p:nvSpPr>
        <p:spPr bwMode="auto">
          <a:xfrm>
            <a:off x="4800600" y="24384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8" name="Line 411"/>
          <p:cNvSpPr>
            <a:spLocks noChangeShapeType="1"/>
          </p:cNvSpPr>
          <p:nvPr/>
        </p:nvSpPr>
        <p:spPr bwMode="auto">
          <a:xfrm>
            <a:off x="48006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19" name="Line 412"/>
          <p:cNvSpPr>
            <a:spLocks noChangeShapeType="1"/>
          </p:cNvSpPr>
          <p:nvPr/>
        </p:nvSpPr>
        <p:spPr bwMode="auto">
          <a:xfrm>
            <a:off x="5638800" y="3352800"/>
            <a:ext cx="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1" name="Text Box 414"/>
          <p:cNvSpPr txBox="1">
            <a:spLocks noChangeArrowheads="1"/>
          </p:cNvSpPr>
          <p:nvPr/>
        </p:nvSpPr>
        <p:spPr bwMode="auto">
          <a:xfrm>
            <a:off x="4038600" y="1676400"/>
            <a:ext cx="79444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alibri" panose="020F0502020204030204" pitchFamily="34" charset="0"/>
              </a:rPr>
              <a:t>Core 3</a:t>
            </a:r>
          </a:p>
        </p:txBody>
      </p:sp>
      <p:sp>
        <p:nvSpPr>
          <p:cNvPr id="22" name="Text Box 415"/>
          <p:cNvSpPr txBox="1">
            <a:spLocks noChangeArrowheads="1"/>
          </p:cNvSpPr>
          <p:nvPr/>
        </p:nvSpPr>
        <p:spPr bwMode="auto">
          <a:xfrm>
            <a:off x="2971800" y="2983468"/>
            <a:ext cx="7239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…</a:t>
            </a:r>
          </a:p>
        </p:txBody>
      </p:sp>
      <p:sp>
        <p:nvSpPr>
          <p:cNvPr id="23" name="Line 417"/>
          <p:cNvSpPr>
            <a:spLocks noChangeShapeType="1"/>
          </p:cNvSpPr>
          <p:nvPr/>
        </p:nvSpPr>
        <p:spPr bwMode="auto">
          <a:xfrm>
            <a:off x="14478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4" name="Line 418"/>
          <p:cNvSpPr>
            <a:spLocks noChangeShapeType="1"/>
          </p:cNvSpPr>
          <p:nvPr/>
        </p:nvSpPr>
        <p:spPr bwMode="auto">
          <a:xfrm>
            <a:off x="5181600" y="42672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5" name="Rectangle 419"/>
          <p:cNvSpPr>
            <a:spLocks noChangeArrowheads="1"/>
          </p:cNvSpPr>
          <p:nvPr/>
        </p:nvSpPr>
        <p:spPr bwMode="auto">
          <a:xfrm>
            <a:off x="1098550" y="4800600"/>
            <a:ext cx="4387850" cy="5715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L3 unified cache</a:t>
            </a:r>
          </a:p>
          <a:p>
            <a:pPr algn="ctr"/>
            <a:r>
              <a:rPr lang="en-US" sz="1800">
                <a:latin typeface="Calibri" panose="020F0502020204030204" pitchFamily="34" charset="0"/>
              </a:rPr>
              <a:t>(shared by all cores)</a:t>
            </a:r>
          </a:p>
        </p:txBody>
      </p:sp>
      <p:sp>
        <p:nvSpPr>
          <p:cNvPr id="26" name="Rectangle 420"/>
          <p:cNvSpPr>
            <a:spLocks noChangeArrowheads="1"/>
          </p:cNvSpPr>
          <p:nvPr/>
        </p:nvSpPr>
        <p:spPr bwMode="auto">
          <a:xfrm>
            <a:off x="228600" y="6057900"/>
            <a:ext cx="6172200" cy="5715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27" name="Line 421"/>
          <p:cNvSpPr>
            <a:spLocks noChangeShapeType="1"/>
          </p:cNvSpPr>
          <p:nvPr/>
        </p:nvSpPr>
        <p:spPr bwMode="auto">
          <a:xfrm>
            <a:off x="3371850" y="5372100"/>
            <a:ext cx="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9" name="Text Box 426"/>
          <p:cNvSpPr txBox="1">
            <a:spLocks noChangeArrowheads="1"/>
          </p:cNvSpPr>
          <p:nvPr/>
        </p:nvSpPr>
        <p:spPr bwMode="auto">
          <a:xfrm>
            <a:off x="152400" y="1295400"/>
            <a:ext cx="193982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Processor package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3200" y="1676400"/>
            <a:ext cx="2514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</a:rPr>
              <a:t>L1 </a:t>
            </a:r>
            <a:r>
              <a:rPr lang="en-US" sz="1800" dirty="0" err="1">
                <a:latin typeface="Calibri" pitchFamily="34" charset="0"/>
              </a:rPr>
              <a:t>i</a:t>
            </a:r>
            <a:r>
              <a:rPr lang="en-US" sz="1800" dirty="0">
                <a:latin typeface="Calibri" pitchFamily="34" charset="0"/>
              </a:rPr>
              <a:t>-cache and </a:t>
            </a:r>
            <a:r>
              <a:rPr lang="en-US" sz="1800" dirty="0" err="1">
                <a:latin typeface="Calibri" pitchFamily="34" charset="0"/>
              </a:rPr>
              <a:t>d</a:t>
            </a:r>
            <a:r>
              <a:rPr lang="en-US" sz="1800" dirty="0">
                <a:latin typeface="Calibri" pitchFamily="34" charset="0"/>
              </a:rPr>
              <a:t>-cache: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32 KB, 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4 cycles</a:t>
            </a:r>
          </a:p>
          <a:p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L2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 256 KB, 8-way, 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10 cycles</a:t>
            </a:r>
          </a:p>
          <a:p>
            <a:pPr lvl="1"/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L3 unified cache: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8 MB, 16-way,</a:t>
            </a:r>
          </a:p>
          <a:p>
            <a:pPr lvl="1"/>
            <a:r>
              <a:rPr lang="en-US" sz="1800" b="0" dirty="0">
                <a:latin typeface="Calibri" pitchFamily="34" charset="0"/>
              </a:rPr>
              <a:t>Access: 40-75 cycles</a:t>
            </a:r>
          </a:p>
          <a:p>
            <a:pPr lvl="1"/>
            <a:endParaRPr lang="en-US" sz="1800" b="0" dirty="0">
              <a:latin typeface="Calibri" pitchFamily="34" charset="0"/>
            </a:endParaRPr>
          </a:p>
          <a:p>
            <a:r>
              <a:rPr lang="en-US" sz="1800" dirty="0">
                <a:latin typeface="Calibri" pitchFamily="34" charset="0"/>
              </a:rPr>
              <a:t>Block size</a:t>
            </a:r>
            <a:r>
              <a:rPr lang="en-US" sz="1800" b="0" dirty="0">
                <a:latin typeface="Calibri" pitchFamily="34" charset="0"/>
              </a:rPr>
              <a:t>: 64 bytes for all caches.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762" y="4112063"/>
            <a:ext cx="2690238" cy="24411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103" y="4800600"/>
            <a:ext cx="5791497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45269" cy="762000"/>
          </a:xfrm>
        </p:spPr>
        <p:txBody>
          <a:bodyPr/>
          <a:lstStyle/>
          <a:p>
            <a:r>
              <a:rPr lang="en-US" dirty="0"/>
              <a:t>Example: Core i7 L1 Data Cache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762" y="1188162"/>
            <a:ext cx="7338438" cy="2871436"/>
            <a:chOff x="357762" y="1188162"/>
            <a:chExt cx="7338438" cy="2871436"/>
          </a:xfrm>
        </p:grpSpPr>
        <p:sp>
          <p:nvSpPr>
            <p:cNvPr id="6" name="Rectangle 5"/>
            <p:cNvSpPr/>
            <p:nvPr/>
          </p:nvSpPr>
          <p:spPr bwMode="auto">
            <a:xfrm>
              <a:off x="357762" y="1188162"/>
              <a:ext cx="7337528" cy="28714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548" y="1473875"/>
              <a:ext cx="112562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r>
                <a:rPr lang="en-US" sz="1800" dirty="0">
                  <a:latin typeface="Calibri" pitchFamily="34" charset="0"/>
                </a:rPr>
                <a:t>B =</a:t>
              </a:r>
            </a:p>
            <a:p>
              <a:r>
                <a:rPr lang="en-US" sz="1800" dirty="0">
                  <a:latin typeface="Calibri" pitchFamily="34" charset="0"/>
                </a:rPr>
                <a:t>S =    , s = </a:t>
              </a:r>
            </a:p>
            <a:p>
              <a:r>
                <a:rPr lang="en-US" sz="1800" dirty="0">
                  <a:latin typeface="Calibri" pitchFamily="34" charset="0"/>
                </a:rPr>
                <a:t>E =    , e = </a:t>
              </a:r>
            </a:p>
            <a:p>
              <a:r>
                <a:rPr lang="en-US" sz="1800" dirty="0">
                  <a:latin typeface="Calibri" pitchFamily="34" charset="0"/>
                </a:rPr>
                <a:t>C = 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188162"/>
              <a:ext cx="4648200" cy="287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494548" y="5477470"/>
            <a:ext cx="1995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offset:  . bits</a:t>
            </a:r>
          </a:p>
          <a:p>
            <a:r>
              <a:rPr lang="en-US" sz="1800" dirty="0">
                <a:latin typeface="Calibri" pitchFamily="34" charset="0"/>
              </a:rPr>
              <a:t>Set index: . bits</a:t>
            </a:r>
          </a:p>
          <a:p>
            <a:r>
              <a:rPr lang="en-US" sz="1800" dirty="0">
                <a:latin typeface="Calibri" pitchFamily="34" charset="0"/>
              </a:rPr>
              <a:t>Tag: . bits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" y="4179869"/>
            <a:ext cx="2044522" cy="1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200103" y="49530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Stack Address: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0x00007f7262a1e010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86955" y="49530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Block offset: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Set index: 	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Tag: 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750888"/>
            <a:ext cx="144871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494548" y="1258669"/>
            <a:ext cx="2789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32 KB 8-way set associative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64 bytes/block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47 bit address range</a:t>
            </a:r>
          </a:p>
        </p:txBody>
      </p:sp>
    </p:spTree>
    <p:extLst>
      <p:ext uri="{BB962C8B-B14F-4D97-AF65-F5344CB8AC3E}">
        <p14:creationId xmlns:p14="http://schemas.microsoft.com/office/powerpoint/2010/main" val="325993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9" grpId="0"/>
      <p:bldP spid="126" grpId="0"/>
      <p:bldP spid="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210259" y="226644"/>
            <a:ext cx="8786982" cy="762000"/>
          </a:xfrm>
        </p:spPr>
        <p:txBody>
          <a:bodyPr/>
          <a:lstStyle/>
          <a:p>
            <a:r>
              <a:rPr lang="en-US" dirty="0"/>
              <a:t>Reminder: AIV Policy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2750" y="953869"/>
            <a:ext cx="8382000" cy="5257800"/>
          </a:xfrm>
        </p:spPr>
        <p:txBody>
          <a:bodyPr>
            <a:normAutofit/>
          </a:bodyPr>
          <a:lstStyle/>
          <a:p>
            <a:r>
              <a:rPr lang="en-US" dirty="0"/>
              <a:t>No unauthorized use of information</a:t>
            </a:r>
          </a:p>
          <a:p>
            <a:pPr lvl="1"/>
            <a:r>
              <a:rPr lang="en-US" dirty="0"/>
              <a:t>Borrowing code: by copying, retyping, </a:t>
            </a:r>
            <a:r>
              <a:rPr lang="en-US" b="1" dirty="0"/>
              <a:t>looking at</a:t>
            </a:r>
            <a:r>
              <a:rPr lang="en-US" dirty="0"/>
              <a:t> a file</a:t>
            </a:r>
          </a:p>
          <a:p>
            <a:pPr lvl="1"/>
            <a:r>
              <a:rPr lang="en-US" dirty="0"/>
              <a:t>Describing: verbal description of code from one person to another</a:t>
            </a:r>
          </a:p>
          <a:p>
            <a:pPr lvl="1"/>
            <a:r>
              <a:rPr lang="en-US" dirty="0"/>
              <a:t>Searching the Web for solutions</a:t>
            </a:r>
          </a:p>
          <a:p>
            <a:pPr lvl="1"/>
            <a:r>
              <a:rPr lang="en-US" dirty="0"/>
              <a:t>Copying code from a previous course or online solution</a:t>
            </a:r>
          </a:p>
          <a:p>
            <a:pPr lvl="1"/>
            <a:r>
              <a:rPr lang="en-US" dirty="0"/>
              <a:t>Reusing your code from a previous semester (here or elsewhere)</a:t>
            </a:r>
          </a:p>
          <a:p>
            <a:pPr marL="457200" lvl="1" indent="0">
              <a:buNone/>
            </a:pPr>
            <a:endParaRPr lang="en-US" sz="600" dirty="0"/>
          </a:p>
          <a:p>
            <a:r>
              <a:rPr lang="en-US" dirty="0"/>
              <a:t>No unauthorized supplying of information</a:t>
            </a:r>
          </a:p>
          <a:p>
            <a:pPr lvl="1"/>
            <a:r>
              <a:rPr lang="en-US" dirty="0"/>
              <a:t>Providing copy: Giving a copy of a file to someone</a:t>
            </a:r>
          </a:p>
          <a:p>
            <a:pPr lvl="1"/>
            <a:r>
              <a:rPr lang="en-US" dirty="0"/>
              <a:t>Providing access:</a:t>
            </a:r>
          </a:p>
          <a:p>
            <a:pPr lvl="2"/>
            <a:r>
              <a:rPr lang="en-US" dirty="0"/>
              <a:t>Putting material in unprotected directory</a:t>
            </a:r>
          </a:p>
          <a:p>
            <a:pPr lvl="2"/>
            <a:r>
              <a:rPr lang="en-US" dirty="0"/>
              <a:t>Putting material in unprotected code repository (e.g., </a:t>
            </a:r>
            <a:r>
              <a:rPr lang="en-US" dirty="0" err="1"/>
              <a:t>Github</a:t>
            </a:r>
            <a:r>
              <a:rPr lang="en-US" dirty="0"/>
              <a:t>)</a:t>
            </a:r>
          </a:p>
          <a:p>
            <a:pPr marL="914400" lvl="2" indent="0">
              <a:buNone/>
            </a:pPr>
            <a:endParaRPr lang="en-US" sz="800" dirty="0"/>
          </a:p>
          <a:p>
            <a:r>
              <a:rPr lang="en-US" dirty="0"/>
              <a:t>No collaborations beyond high-level, strategic advice</a:t>
            </a:r>
          </a:p>
          <a:p>
            <a:pPr lvl="1"/>
            <a:r>
              <a:rPr lang="en-US" dirty="0"/>
              <a:t>Anything more than block diagram or a few words</a:t>
            </a:r>
          </a:p>
          <a:p>
            <a:pPr lvl="2"/>
            <a:endParaRPr lang="en-US" dirty="0"/>
          </a:p>
        </p:txBody>
      </p:sp>
      <p:sp>
        <p:nvSpPr>
          <p:cNvPr id="2" name="TextBox 1">
            <a:hlinkClick r:id="rId2"/>
            <a:extLst>
              <a:ext uri="{FF2B5EF4-FFF2-40B4-BE49-F238E27FC236}">
                <a16:creationId xmlns:a16="http://schemas.microsoft.com/office/drawing/2014/main" id="{B421F237-45FD-A128-FA88-C935FE1D285B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CC0000"/>
                </a:solidFill>
                <a:latin typeface="+mn-lt"/>
              </a:rPr>
              <a:t>Start early. Make frequent </a:t>
            </a:r>
            <a:r>
              <a:rPr lang="en-US" sz="1800" dirty="0" err="1">
                <a:solidFill>
                  <a:srgbClr val="CC0000"/>
                </a:solidFill>
                <a:latin typeface="+mn-lt"/>
              </a:rPr>
              <a:t>github</a:t>
            </a:r>
            <a:r>
              <a:rPr lang="en-US" sz="1800" dirty="0">
                <a:solidFill>
                  <a:srgbClr val="CC0000"/>
                </a:solidFill>
                <a:latin typeface="+mn-lt"/>
              </a:rPr>
              <a:t> commits. Plan for stumbling blocks. Use available help.</a:t>
            </a:r>
            <a:br>
              <a:rPr lang="en-US" sz="1800" dirty="0">
                <a:solidFill>
                  <a:srgbClr val="CC0000"/>
                </a:solidFill>
                <a:latin typeface="+mn-lt"/>
              </a:rPr>
            </a:br>
            <a:r>
              <a:rPr lang="en-US" sz="1800" dirty="0">
                <a:solidFill>
                  <a:srgbClr val="CC0000"/>
                </a:solidFill>
                <a:latin typeface="+mn-lt"/>
              </a:rPr>
              <a:t>Don’t panic: Far better to turn in 25% correct solution than get an AIV.</a:t>
            </a:r>
          </a:p>
        </p:txBody>
      </p:sp>
      <p:sp>
        <p:nvSpPr>
          <p:cNvPr id="3" name="TextBox 2">
            <a:hlinkClick r:id="rId2"/>
            <a:extLst>
              <a:ext uri="{FF2B5EF4-FFF2-40B4-BE49-F238E27FC236}">
                <a16:creationId xmlns:a16="http://schemas.microsoft.com/office/drawing/2014/main" id="{88033A55-DB78-BCBD-86FC-8C01B035F22F}"/>
              </a:ext>
            </a:extLst>
          </p:cNvPr>
          <p:cNvSpPr txBox="1"/>
          <p:nvPr/>
        </p:nvSpPr>
        <p:spPr>
          <a:xfrm>
            <a:off x="4963939" y="453755"/>
            <a:ext cx="3957102" cy="3077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http://www.cs.cmu.edu/~18213/academicintegrity.html</a:t>
            </a:r>
          </a:p>
        </p:txBody>
      </p:sp>
    </p:spTree>
    <p:extLst>
      <p:ext uri="{BB962C8B-B14F-4D97-AF65-F5344CB8AC3E}">
        <p14:creationId xmlns:p14="http://schemas.microsoft.com/office/powerpoint/2010/main" val="396787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762" y="4112063"/>
            <a:ext cx="2690238" cy="24411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103" y="4800600"/>
            <a:ext cx="5791497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45269" cy="762000"/>
          </a:xfrm>
        </p:spPr>
        <p:txBody>
          <a:bodyPr/>
          <a:lstStyle/>
          <a:p>
            <a:r>
              <a:rPr lang="en-US" dirty="0"/>
              <a:t>Example: Core i7 L1 Data Cache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762" y="1188162"/>
            <a:ext cx="7338438" cy="2871436"/>
            <a:chOff x="357762" y="1188162"/>
            <a:chExt cx="7338438" cy="2871436"/>
          </a:xfrm>
        </p:grpSpPr>
        <p:sp>
          <p:nvSpPr>
            <p:cNvPr id="6" name="Rectangle 5"/>
            <p:cNvSpPr/>
            <p:nvPr/>
          </p:nvSpPr>
          <p:spPr bwMode="auto">
            <a:xfrm>
              <a:off x="357762" y="1188162"/>
              <a:ext cx="7337528" cy="28714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548" y="1397675"/>
              <a:ext cx="240161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r>
                <a:rPr lang="en-US" sz="1800" dirty="0">
                  <a:latin typeface="Calibri" pitchFamily="34" charset="0"/>
                </a:rPr>
                <a:t>B = 64</a:t>
              </a:r>
            </a:p>
            <a:p>
              <a:r>
                <a:rPr lang="en-US" sz="1800" dirty="0">
                  <a:latin typeface="Calibri" pitchFamily="34" charset="0"/>
                </a:rPr>
                <a:t>S = 64, s = 6</a:t>
              </a:r>
            </a:p>
            <a:p>
              <a:r>
                <a:rPr lang="en-US" sz="1800" dirty="0">
                  <a:latin typeface="Calibri" pitchFamily="34" charset="0"/>
                </a:rPr>
                <a:t>E = 8, e = 3</a:t>
              </a:r>
            </a:p>
            <a:p>
              <a:r>
                <a:rPr lang="en-US" sz="1800" dirty="0">
                  <a:latin typeface="Calibri" pitchFamily="34" charset="0"/>
                </a:rPr>
                <a:t>C = 64 x 64 x 8 = 32,768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188162"/>
              <a:ext cx="4648200" cy="287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494548" y="5477470"/>
            <a:ext cx="1998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offset:  6 bits</a:t>
            </a:r>
          </a:p>
          <a:p>
            <a:r>
              <a:rPr lang="en-US" sz="1800" dirty="0">
                <a:latin typeface="Calibri" pitchFamily="34" charset="0"/>
              </a:rPr>
              <a:t>Set index: 6 bits</a:t>
            </a:r>
          </a:p>
          <a:p>
            <a:r>
              <a:rPr lang="en-US" sz="1800" dirty="0">
                <a:latin typeface="Calibri" pitchFamily="34" charset="0"/>
              </a:rPr>
              <a:t>Tag: 35 bits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" y="4179869"/>
            <a:ext cx="2044522" cy="1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200103" y="49530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Stack Address: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0x00007f7262a1e</a:t>
            </a:r>
            <a:r>
              <a:rPr lang="en-US" sz="1800" u="sng" dirty="0">
                <a:solidFill>
                  <a:srgbClr val="C00000"/>
                </a:solidFill>
                <a:latin typeface="Courier New" pitchFamily="49" charset="0"/>
              </a:rPr>
              <a:t>010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86955" y="49530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Block offset: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Set index: 	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Tag: 	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0x??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750888"/>
            <a:ext cx="144871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494548" y="1258669"/>
            <a:ext cx="2773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32 kB 8-way set associative</a:t>
            </a:r>
            <a:br>
              <a:rPr lang="en-US" sz="18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64 bytes/block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47 bit address range</a:t>
            </a:r>
          </a:p>
        </p:txBody>
      </p:sp>
    </p:spTree>
    <p:extLst>
      <p:ext uri="{BB962C8B-B14F-4D97-AF65-F5344CB8AC3E}">
        <p14:creationId xmlns:p14="http://schemas.microsoft.com/office/powerpoint/2010/main" val="2410975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57762" y="4112063"/>
            <a:ext cx="2690238" cy="24411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200103" y="4800600"/>
            <a:ext cx="5791497" cy="1752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245269" cy="762000"/>
          </a:xfrm>
        </p:spPr>
        <p:txBody>
          <a:bodyPr/>
          <a:lstStyle/>
          <a:p>
            <a:r>
              <a:rPr lang="en-US" dirty="0"/>
              <a:t>Example: Core i7 L1 Data Cache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762" y="1188162"/>
            <a:ext cx="7338438" cy="2871436"/>
            <a:chOff x="357762" y="1188162"/>
            <a:chExt cx="7338438" cy="2871436"/>
          </a:xfrm>
        </p:grpSpPr>
        <p:sp>
          <p:nvSpPr>
            <p:cNvPr id="6" name="Rectangle 5"/>
            <p:cNvSpPr/>
            <p:nvPr/>
          </p:nvSpPr>
          <p:spPr bwMode="auto">
            <a:xfrm>
              <a:off x="357762" y="1188162"/>
              <a:ext cx="7337528" cy="2871436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94548" y="1397675"/>
              <a:ext cx="240161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endParaRPr lang="en-US" sz="1800" dirty="0">
                <a:latin typeface="Calibri" pitchFamily="34" charset="0"/>
              </a:endParaRPr>
            </a:p>
            <a:p>
              <a:r>
                <a:rPr lang="en-US" sz="1800" dirty="0">
                  <a:latin typeface="Calibri" pitchFamily="34" charset="0"/>
                </a:rPr>
                <a:t>B = 64</a:t>
              </a:r>
            </a:p>
            <a:p>
              <a:r>
                <a:rPr lang="en-US" sz="1800" dirty="0">
                  <a:latin typeface="Calibri" pitchFamily="34" charset="0"/>
                </a:rPr>
                <a:t>S = 64, s = 6</a:t>
              </a:r>
            </a:p>
            <a:p>
              <a:r>
                <a:rPr lang="en-US" sz="1800" dirty="0">
                  <a:latin typeface="Calibri" pitchFamily="34" charset="0"/>
                </a:rPr>
                <a:t>E = 8, e = 3</a:t>
              </a:r>
            </a:p>
            <a:p>
              <a:r>
                <a:rPr lang="en-US" sz="1800" dirty="0">
                  <a:latin typeface="Calibri" pitchFamily="34" charset="0"/>
                </a:rPr>
                <a:t>C = 64 x 64 x 8 = 32,768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188162"/>
              <a:ext cx="4648200" cy="287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9" name="TextBox 88"/>
          <p:cNvSpPr txBox="1"/>
          <p:nvPr/>
        </p:nvSpPr>
        <p:spPr>
          <a:xfrm>
            <a:off x="494548" y="5477470"/>
            <a:ext cx="1998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offset:  6 bits</a:t>
            </a:r>
          </a:p>
          <a:p>
            <a:r>
              <a:rPr lang="en-US" sz="1800" dirty="0">
                <a:latin typeface="Calibri" pitchFamily="34" charset="0"/>
              </a:rPr>
              <a:t>Set index: 6 bits</a:t>
            </a:r>
          </a:p>
          <a:p>
            <a:r>
              <a:rPr lang="en-US" sz="1800" dirty="0">
                <a:latin typeface="Calibri" pitchFamily="34" charset="0"/>
              </a:rPr>
              <a:t>Tag: 35 bits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8" y="4179869"/>
            <a:ext cx="2044522" cy="1265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3200103" y="4953000"/>
            <a:ext cx="2666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Stack Address: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0x00007f7262a1e</a:t>
            </a:r>
            <a:r>
              <a:rPr lang="en-US" sz="1800" u="sng" dirty="0">
                <a:solidFill>
                  <a:srgbClr val="C00000"/>
                </a:solidFill>
                <a:latin typeface="Courier New" pitchFamily="49" charset="0"/>
              </a:rPr>
              <a:t>010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6286955" y="4953000"/>
            <a:ext cx="2624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Block offset:	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0x10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Set index: 	</a:t>
            </a:r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Courier New" pitchFamily="49" charset="0"/>
              </a:rPr>
              <a:t>0x0</a:t>
            </a:r>
          </a:p>
          <a:p>
            <a:pPr>
              <a:tabLst>
                <a:tab pos="2344738" algn="r"/>
                <a:tab pos="2398713" algn="r"/>
              </a:tabLst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Tag: 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>
                <a:solidFill>
                  <a:srgbClr val="C00000"/>
                </a:solidFill>
                <a:latin typeface="Courier New" pitchFamily="49" charset="0"/>
              </a:rPr>
              <a:t>0x7f7262a1e</a:t>
            </a:r>
            <a:endParaRPr lang="en-US" sz="18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490" y="750888"/>
            <a:ext cx="1448710" cy="344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2" name="TextBox 291"/>
          <p:cNvSpPr txBox="1"/>
          <p:nvPr/>
        </p:nvSpPr>
        <p:spPr>
          <a:xfrm>
            <a:off x="494548" y="1258669"/>
            <a:ext cx="2773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32 kB 8-way set associative</a:t>
            </a:r>
            <a:br>
              <a:rPr lang="en-US" sz="18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64 bytes/block</a:t>
            </a:r>
          </a:p>
          <a:p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47 bit address range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92972" y="6031468"/>
            <a:ext cx="211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  <a:latin typeface="Courier New" pitchFamily="49" charset="0"/>
              </a:rPr>
              <a:t>0000 00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</a:rPr>
              <a:t>01 0000</a:t>
            </a:r>
            <a:endParaRPr lang="en-US" sz="1800" u="sng" dirty="0">
              <a:solidFill>
                <a:srgbClr val="0070C0"/>
              </a:solidFill>
              <a:latin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4114800" y="5557314"/>
            <a:ext cx="1219200" cy="53340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5770056" y="5562600"/>
            <a:ext cx="152400" cy="533400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281312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Cache Performance Metrics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594725" cy="497205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Miss Rate</a:t>
            </a:r>
          </a:p>
          <a:p>
            <a:pPr lvl="1"/>
            <a:r>
              <a:rPr lang="en-GB" dirty="0"/>
              <a:t>Fraction of memory accesses not found in cache (misses / accesses)</a:t>
            </a:r>
            <a:br>
              <a:rPr lang="en-GB" dirty="0"/>
            </a:br>
            <a:r>
              <a:rPr lang="en-GB" dirty="0"/>
              <a:t>= 1 – hit rate</a:t>
            </a:r>
          </a:p>
          <a:p>
            <a:pPr lvl="1"/>
            <a:r>
              <a:rPr lang="en-GB" dirty="0"/>
              <a:t>Typical numbers (as %):</a:t>
            </a:r>
          </a:p>
          <a:p>
            <a:pPr lvl="2"/>
            <a:r>
              <a:rPr lang="en-GB" dirty="0"/>
              <a:t>3-10% for L1</a:t>
            </a:r>
          </a:p>
          <a:p>
            <a:pPr lvl="2"/>
            <a:r>
              <a:rPr lang="en-GB" dirty="0"/>
              <a:t>can be quite small (e.g., &lt; 1%) for L2, depending on size, etc.</a:t>
            </a:r>
          </a:p>
          <a:p>
            <a:r>
              <a:rPr lang="en-GB" dirty="0"/>
              <a:t>Hit Time</a:t>
            </a:r>
          </a:p>
          <a:p>
            <a:pPr lvl="1"/>
            <a:r>
              <a:rPr lang="en-GB" dirty="0"/>
              <a:t>Time to deliver a cached block to the processor</a:t>
            </a:r>
          </a:p>
          <a:p>
            <a:pPr lvl="2"/>
            <a:r>
              <a:rPr lang="en-GB" dirty="0"/>
              <a:t>includes time to determine whether line is in cache</a:t>
            </a:r>
          </a:p>
          <a:p>
            <a:pPr lvl="1"/>
            <a:r>
              <a:rPr lang="en-GB" dirty="0"/>
              <a:t>Typical numbers:</a:t>
            </a:r>
          </a:p>
          <a:p>
            <a:pPr lvl="2"/>
            <a:r>
              <a:rPr lang="en-GB" dirty="0"/>
              <a:t>4 clock cycle for L1</a:t>
            </a:r>
          </a:p>
          <a:p>
            <a:pPr lvl="2"/>
            <a:r>
              <a:rPr lang="en-GB" dirty="0"/>
              <a:t>10 clock cycles for L2</a:t>
            </a:r>
          </a:p>
          <a:p>
            <a:r>
              <a:rPr lang="en-GB" dirty="0"/>
              <a:t>Miss Penalty</a:t>
            </a:r>
          </a:p>
          <a:p>
            <a:pPr lvl="1"/>
            <a:r>
              <a:rPr lang="en-GB" dirty="0"/>
              <a:t>Additional time required because of a miss</a:t>
            </a:r>
          </a:p>
          <a:p>
            <a:pPr lvl="2"/>
            <a:r>
              <a:rPr lang="en-GB" dirty="0"/>
              <a:t>typically 50-200 cycles for main memory (Trend: increasing!)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b"/>
          <a:lstStyle/>
          <a:p>
            <a:pPr eaLnBrk="1" hangingPunct="1"/>
            <a:r>
              <a:rPr lang="en-US" dirty="0"/>
              <a:t>How Bad Can a Few Cache Misses Be?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>
              <a:defRPr/>
            </a:pPr>
            <a:r>
              <a:rPr lang="en-US" dirty="0"/>
              <a:t>Huge difference between a hit and a miss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/>
              <a:t>Could be 100x, if just L1 and main memory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Would you believe 99% hits is twice as good as 97%?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en-US" sz="1800" dirty="0"/>
              <a:t>Consider this simplified example: </a:t>
            </a:r>
            <a:br>
              <a:rPr lang="en-US" sz="1800" dirty="0"/>
            </a:br>
            <a:r>
              <a:rPr lang="en-US" sz="1800" dirty="0"/>
              <a:t>       cache hit time of 1 cycle</a:t>
            </a:r>
            <a:br>
              <a:rPr lang="en-US" sz="1800" dirty="0"/>
            </a:br>
            <a:r>
              <a:rPr lang="en-US" sz="1800" dirty="0"/>
              <a:t>       miss penalty of 100 cycles</a:t>
            </a:r>
          </a:p>
          <a:p>
            <a:pPr lvl="1">
              <a:defRPr/>
            </a:pPr>
            <a:endParaRPr lang="en-US" sz="1800" dirty="0"/>
          </a:p>
          <a:p>
            <a:pPr lvl="1">
              <a:defRPr/>
            </a:pPr>
            <a:r>
              <a:rPr lang="en-US" sz="1800" dirty="0"/>
              <a:t>Average access time: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1800" dirty="0"/>
              <a:t>	 97% hits:  1 cycle + 0.03 x 100 cycles =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C00000"/>
                </a:solidFill>
              </a:rPr>
              <a:t>4 cycles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US" sz="1800" dirty="0"/>
              <a:t>	 99% hits:  1 cycle + 0.01 x 100 cycles = </a:t>
            </a:r>
            <a:r>
              <a:rPr lang="en-US" sz="1800" b="1" dirty="0">
                <a:solidFill>
                  <a:srgbClr val="C00000"/>
                </a:solidFill>
              </a:rPr>
              <a:t>2 cycles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None/>
              <a:defRPr/>
            </a:pPr>
            <a:endParaRPr lang="en-US" sz="1600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dirty="0">
                <a:solidFill>
                  <a:srgbClr val="C00000"/>
                </a:solidFill>
              </a:rPr>
              <a:t>This is why “miss rate” is used instead of “hit rate”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Cache Friendly Code</a:t>
            </a:r>
          </a:p>
        </p:txBody>
      </p:sp>
      <p:sp>
        <p:nvSpPr>
          <p:cNvPr id="1607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289925" cy="4972050"/>
          </a:xfrm>
        </p:spPr>
        <p:txBody>
          <a:bodyPr/>
          <a:lstStyle/>
          <a:p>
            <a:r>
              <a:rPr lang="en-US" dirty="0"/>
              <a:t>Make the common case go fast</a:t>
            </a:r>
          </a:p>
          <a:p>
            <a:pPr lvl="1"/>
            <a:r>
              <a:rPr lang="en-US" dirty="0"/>
              <a:t>Focus on the inner loops of the core functions</a:t>
            </a:r>
          </a:p>
          <a:p>
            <a:pPr lvl="1"/>
            <a:endParaRPr lang="en-US" dirty="0"/>
          </a:p>
          <a:p>
            <a:r>
              <a:rPr lang="en-US" dirty="0"/>
              <a:t>Minimize the misses in the inner loops</a:t>
            </a:r>
          </a:p>
          <a:p>
            <a:pPr lvl="1"/>
            <a:r>
              <a:rPr lang="en-US" dirty="0"/>
              <a:t>Repeated references to variables are good (</a:t>
            </a:r>
            <a:r>
              <a:rPr lang="en-US" dirty="0">
                <a:solidFill>
                  <a:srgbClr val="C00000"/>
                </a:solidFill>
              </a:rPr>
              <a:t>temporal locality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Stride-1 reference patterns are good (</a:t>
            </a:r>
            <a:r>
              <a:rPr lang="en-US" dirty="0">
                <a:solidFill>
                  <a:srgbClr val="C00000"/>
                </a:solidFill>
              </a:rPr>
              <a:t>spatial locality</a:t>
            </a:r>
            <a:r>
              <a:rPr lang="en-US" dirty="0"/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876" y="4800600"/>
            <a:ext cx="8518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Key idea: Our qualitative notion of locality is quantified through our understanding of cache memories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Canvas Quiz:  Day 10 – Cache Memories</a:t>
            </a: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BFBFBF"/>
                </a:solidFill>
              </a:rPr>
              <a:t>Cache organization and operation</a:t>
            </a:r>
          </a:p>
          <a:p>
            <a:r>
              <a:rPr lang="en-US" dirty="0"/>
              <a:t>Performance impact of caches</a:t>
            </a:r>
          </a:p>
          <a:p>
            <a:pPr lvl="1"/>
            <a:r>
              <a:rPr lang="en-US" dirty="0"/>
              <a:t>The memory mountain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Rearranging loops to improve spatial locality</a:t>
            </a:r>
          </a:p>
          <a:p>
            <a:pPr lvl="1"/>
            <a:r>
              <a:rPr lang="en-US" dirty="0">
                <a:solidFill>
                  <a:srgbClr val="BFBFBF"/>
                </a:solidFill>
              </a:rPr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825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Memory Mountain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Read throughput </a:t>
            </a:r>
            <a:r>
              <a:rPr lang="en-US" dirty="0"/>
              <a:t>(read bandwidth)</a:t>
            </a:r>
          </a:p>
          <a:p>
            <a:pPr lvl="1"/>
            <a:r>
              <a:rPr lang="en-US" dirty="0"/>
              <a:t>Number of bytes read from memory per second (MB/</a:t>
            </a:r>
            <a:r>
              <a:rPr lang="en-US" dirty="0" err="1"/>
              <a:t>s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Memory mountain: </a:t>
            </a:r>
            <a:r>
              <a:rPr lang="en-US" dirty="0"/>
              <a:t>Measured read throughput as a function of spatial and temporal locality.</a:t>
            </a:r>
          </a:p>
          <a:p>
            <a:pPr lvl="1"/>
            <a:r>
              <a:rPr lang="en-US" dirty="0"/>
              <a:t>Compact way to characterize memory system performance.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662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592093" cy="762000"/>
          </a:xfrm>
        </p:spPr>
        <p:txBody>
          <a:bodyPr/>
          <a:lstStyle/>
          <a:p>
            <a:r>
              <a:rPr lang="en-US" dirty="0"/>
              <a:t>Memory Mountain Test Function</a:t>
            </a: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76200" y="762000"/>
            <a:ext cx="6318391" cy="6093976"/>
          </a:xfrm>
          <a:prstGeom prst="rect">
            <a:avLst/>
          </a:prstGeom>
          <a:solidFill>
            <a:srgbClr val="F6F5B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[MAXELEMS];  </a:t>
            </a:r>
            <a:r>
              <a:rPr lang="en-US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Global array to traverse */</a:t>
            </a:r>
          </a:p>
          <a:p>
            <a:endParaRPr lang="en-US" sz="1500" dirty="0">
              <a:solidFill>
                <a:srgbClr val="9D000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test - Iterate over first "</a:t>
            </a:r>
            <a:r>
              <a:rPr lang="en-US" sz="1500" dirty="0" err="1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elements of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       array "data" with stride of "stride“, </a:t>
            </a: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        using 4x4 loop unrolling.                                                     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9D00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stride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sx2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=stride*2,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sx3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=stride*3,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sx4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=stride*4;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acc0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acc1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acc2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acc3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length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elems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5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limit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length - sx4;</a:t>
            </a:r>
          </a:p>
          <a:p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Combine 4 elements at a time */</a:t>
            </a:r>
            <a:endParaRPr lang="en-US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limit;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+= sx4) {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acc0 = acc0 + data[i];</a:t>
            </a:r>
          </a:p>
          <a:p>
            <a:r>
              <a:rPr lang="sv-SE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acc1 = acc1 + data[</a:t>
            </a:r>
            <a:r>
              <a:rPr lang="sv-SE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i+stride</a:t>
            </a:r>
            <a:r>
              <a:rPr lang="sv-SE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acc2 = acc2 + data[i+sx2];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acc3 = acc3 + data[i+sx3];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it-IT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Finish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any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remaining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15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elements</a:t>
            </a:r>
            <a:r>
              <a:rPr lang="it-IT" sz="15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it-IT" sz="15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 length; </a:t>
            </a:r>
            <a:r>
              <a:rPr lang="en-US" sz="15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acc0 = acc0 + data[i];</a:t>
            </a:r>
          </a:p>
          <a:p>
            <a:r>
              <a:rPr lang="it-IT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5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((acc0 + acc1) + (acc2 + acc3));</a:t>
            </a:r>
          </a:p>
          <a:p>
            <a:r>
              <a:rPr lang="en-US" sz="15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1" y="1447800"/>
            <a:ext cx="2514600" cy="2362200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endParaRPr lang="en-US" sz="1600" dirty="0">
              <a:latin typeface="Courier New"/>
              <a:cs typeface="Courier Ne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1" y="1447800"/>
            <a:ext cx="2590800" cy="39624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1800" dirty="0">
                <a:latin typeface="Calibri" pitchFamily="34" charset="0"/>
              </a:rPr>
              <a:t>Call </a:t>
            </a:r>
            <a:r>
              <a:rPr lang="en-US" sz="1800" dirty="0">
                <a:latin typeface="Courier New"/>
                <a:cs typeface="Courier New"/>
              </a:rPr>
              <a:t>test()</a:t>
            </a:r>
            <a:r>
              <a:rPr lang="en-US" sz="1800" dirty="0">
                <a:latin typeface="Calibri" pitchFamily="34" charset="0"/>
              </a:rPr>
              <a:t> with many combinations of </a:t>
            </a:r>
            <a:r>
              <a:rPr lang="en-US" sz="1800" dirty="0" err="1">
                <a:latin typeface="Courier New"/>
                <a:cs typeface="Courier New"/>
              </a:rPr>
              <a:t>elems</a:t>
            </a:r>
            <a:r>
              <a:rPr lang="en-US" sz="1800" dirty="0">
                <a:latin typeface="Calibri" pitchFamily="34" charset="0"/>
              </a:rPr>
              <a:t> </a:t>
            </a:r>
          </a:p>
          <a:p>
            <a:r>
              <a:rPr lang="en-US" sz="1800" dirty="0">
                <a:latin typeface="Calibri" pitchFamily="34" charset="0"/>
              </a:rPr>
              <a:t>and </a:t>
            </a:r>
            <a:r>
              <a:rPr lang="en-US" sz="1800" dirty="0">
                <a:latin typeface="Courier New"/>
                <a:cs typeface="Courier New"/>
              </a:rPr>
              <a:t>stride.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For each </a:t>
            </a:r>
            <a:r>
              <a:rPr lang="en-US" sz="1800" dirty="0" err="1">
                <a:latin typeface="Courier New"/>
                <a:cs typeface="Courier New"/>
              </a:rPr>
              <a:t>elems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 and </a:t>
            </a:r>
            <a:r>
              <a:rPr lang="en-US" sz="1800" dirty="0">
                <a:latin typeface="Courier New"/>
                <a:cs typeface="Courier New"/>
              </a:rPr>
              <a:t>stride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: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1. Call </a:t>
            </a:r>
            <a:r>
              <a:rPr lang="en-US" sz="1800" dirty="0">
                <a:latin typeface="Courier New"/>
                <a:cs typeface="Courier New"/>
              </a:rPr>
              <a:t>test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() once to warm up the caches.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>
                <a:latin typeface="Calibri" panose="020F0502020204030204" pitchFamily="34" charset="0"/>
                <a:cs typeface="Courier New"/>
              </a:rPr>
              <a:t>2. Call </a:t>
            </a:r>
            <a:r>
              <a:rPr lang="en-US" sz="1800" dirty="0">
                <a:latin typeface="Courier New"/>
                <a:cs typeface="Courier New"/>
              </a:rPr>
              <a:t>test</a:t>
            </a:r>
            <a:r>
              <a:rPr lang="en-US" sz="1800" dirty="0">
                <a:latin typeface="Calibri" panose="020F0502020204030204" pitchFamily="34" charset="0"/>
                <a:cs typeface="Courier New"/>
              </a:rPr>
              <a:t>() again and measure the read throughput(MB/s)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81400" y="6324600"/>
            <a:ext cx="286808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mountain/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mountain.c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545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</p:spPr>
        <p:txBody>
          <a:bodyPr/>
          <a:lstStyle/>
          <a:p>
            <a:r>
              <a:rPr lang="en-US" dirty="0"/>
              <a:t>The Memory Mountain</a:t>
            </a:r>
          </a:p>
        </p:txBody>
      </p:sp>
      <p:graphicFrame>
        <p:nvGraphicFramePr>
          <p:cNvPr id="52" name="Chart 5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46529220"/>
              </p:ext>
            </p:extLst>
          </p:nvPr>
        </p:nvGraphicFramePr>
        <p:xfrm>
          <a:off x="285750" y="876300"/>
          <a:ext cx="857250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2400" y="2876551"/>
            <a:ext cx="4495800" cy="2691560"/>
            <a:chOff x="152400" y="2876551"/>
            <a:chExt cx="4495800" cy="2691560"/>
          </a:xfrm>
        </p:grpSpPr>
        <p:sp>
          <p:nvSpPr>
            <p:cNvPr id="62" name="TextBox 61"/>
            <p:cNvSpPr txBox="1"/>
            <p:nvPr/>
          </p:nvSpPr>
          <p:spPr>
            <a:xfrm>
              <a:off x="152400" y="4737114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Slopes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spatial locality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 bwMode="auto">
            <a:xfrm flipV="1">
              <a:off x="1143000" y="2876551"/>
              <a:ext cx="3505200" cy="227606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62" idx="3"/>
            </p:cNvCxnSpPr>
            <p:nvPr/>
          </p:nvCxnSpPr>
          <p:spPr bwMode="auto">
            <a:xfrm flipV="1">
              <a:off x="1143000" y="4523783"/>
              <a:ext cx="1390650" cy="62883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2" idx="3"/>
            </p:cNvCxnSpPr>
            <p:nvPr/>
          </p:nvCxnSpPr>
          <p:spPr bwMode="auto">
            <a:xfrm flipV="1">
              <a:off x="1143000" y="3591017"/>
              <a:ext cx="2590800" cy="156159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3770150" y="2180051"/>
            <a:ext cx="4764250" cy="3594569"/>
            <a:chOff x="3770150" y="2180051"/>
            <a:chExt cx="4764250" cy="3594569"/>
          </a:xfrm>
        </p:grpSpPr>
        <p:sp>
          <p:nvSpPr>
            <p:cNvPr id="54" name="TextBox 53"/>
            <p:cNvSpPr txBox="1"/>
            <p:nvPr/>
          </p:nvSpPr>
          <p:spPr>
            <a:xfrm>
              <a:off x="7163568" y="3406973"/>
              <a:ext cx="13708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Ridges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temporal locality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928733" y="2180051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L1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770150" y="5312955"/>
              <a:ext cx="846707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Mem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424651" y="3653195"/>
              <a:ext cx="470000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L2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619646" y="4460740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L3</a:t>
              </a:r>
            </a:p>
          </p:txBody>
        </p:sp>
        <p:cxnSp>
          <p:nvCxnSpPr>
            <p:cNvPr id="59" name="Straight Arrow Connector 58"/>
            <p:cNvCxnSpPr>
              <a:stCxn id="54" idx="1"/>
              <a:endCxn id="55" idx="3"/>
            </p:cNvCxnSpPr>
            <p:nvPr/>
          </p:nvCxnSpPr>
          <p:spPr bwMode="auto">
            <a:xfrm flipH="1" flipV="1">
              <a:off x="6398734" y="2410884"/>
              <a:ext cx="764834" cy="141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4" idx="1"/>
              <a:endCxn id="57" idx="3"/>
            </p:cNvCxnSpPr>
            <p:nvPr/>
          </p:nvCxnSpPr>
          <p:spPr bwMode="auto">
            <a:xfrm flipH="1">
              <a:off x="5894651" y="3822472"/>
              <a:ext cx="1268917" cy="6155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4" idx="1"/>
              <a:endCxn id="58" idx="3"/>
            </p:cNvCxnSpPr>
            <p:nvPr/>
          </p:nvCxnSpPr>
          <p:spPr bwMode="auto">
            <a:xfrm flipH="1">
              <a:off x="5089647" y="3822472"/>
              <a:ext cx="2073921" cy="86910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54" idx="1"/>
              <a:endCxn id="56" idx="3"/>
            </p:cNvCxnSpPr>
            <p:nvPr/>
          </p:nvCxnSpPr>
          <p:spPr bwMode="auto">
            <a:xfrm flipH="1">
              <a:off x="4616857" y="3822472"/>
              <a:ext cx="2546711" cy="172131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57498" y="1371600"/>
            <a:ext cx="3447702" cy="932541"/>
            <a:chOff x="57498" y="1371600"/>
            <a:chExt cx="3447702" cy="932541"/>
          </a:xfrm>
        </p:grpSpPr>
        <p:sp>
          <p:nvSpPr>
            <p:cNvPr id="67" name="TextBox 66"/>
            <p:cNvSpPr txBox="1"/>
            <p:nvPr/>
          </p:nvSpPr>
          <p:spPr>
            <a:xfrm>
              <a:off x="57498" y="1371600"/>
              <a:ext cx="1237902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Aggressive prefetching</a:t>
              </a:r>
            </a:p>
          </p:txBody>
        </p:sp>
        <p:cxnSp>
          <p:nvCxnSpPr>
            <p:cNvPr id="68" name="Straight Arrow Connector 67"/>
            <p:cNvCxnSpPr>
              <a:stCxn id="67" idx="3"/>
            </p:cNvCxnSpPr>
            <p:nvPr/>
          </p:nvCxnSpPr>
          <p:spPr bwMode="auto">
            <a:xfrm>
              <a:off x="1295400" y="1663988"/>
              <a:ext cx="2209800" cy="6401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5120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518525" cy="4972050"/>
          </a:xfrm>
        </p:spPr>
        <p:txBody>
          <a:bodyPr/>
          <a:lstStyle/>
          <a:p>
            <a:r>
              <a:rPr lang="en-US" dirty="0"/>
              <a:t>Cache memory organization and operation</a:t>
            </a:r>
            <a:r>
              <a:rPr lang="en-US" b="0" dirty="0"/>
              <a:t>	</a:t>
            </a:r>
            <a:r>
              <a:rPr lang="en-US" sz="2400" b="1" dirty="0">
                <a:solidFill>
                  <a:srgbClr val="7F7F7F"/>
                </a:solidFill>
              </a:rPr>
              <a:t>CSAPP 6.4-6.5</a:t>
            </a:r>
            <a:endParaRPr lang="en-US" dirty="0"/>
          </a:p>
          <a:p>
            <a:r>
              <a:rPr lang="en-US" dirty="0"/>
              <a:t>Performance impact of caches</a:t>
            </a:r>
          </a:p>
          <a:p>
            <a:pPr lvl="1"/>
            <a:r>
              <a:rPr lang="en-US" dirty="0"/>
              <a:t>The memory mountain</a:t>
            </a:r>
            <a:r>
              <a:rPr lang="en-US" b="0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6.6.1</a:t>
            </a:r>
            <a:endParaRPr lang="en-US" dirty="0"/>
          </a:p>
          <a:p>
            <a:pPr lvl="1"/>
            <a:r>
              <a:rPr lang="en-US" dirty="0"/>
              <a:t>Rearranging loops to improve spatial locality</a:t>
            </a:r>
            <a:r>
              <a:rPr lang="en-US" b="0" dirty="0"/>
              <a:t>		</a:t>
            </a:r>
            <a:r>
              <a:rPr lang="en-US" sz="2400" b="1" dirty="0">
                <a:solidFill>
                  <a:srgbClr val="7F7F7F"/>
                </a:solidFill>
              </a:rPr>
              <a:t>CSAPP 6.6.2</a:t>
            </a:r>
            <a:endParaRPr lang="en-US" dirty="0"/>
          </a:p>
          <a:p>
            <a:pPr lvl="1"/>
            <a:r>
              <a:rPr lang="en-US" dirty="0"/>
              <a:t>Using blocking to improve temporal locality</a:t>
            </a:r>
            <a:r>
              <a:rPr lang="en-US" b="0" dirty="0"/>
              <a:t>		</a:t>
            </a:r>
            <a:r>
              <a:rPr lang="en-US" sz="2400" b="1" dirty="0">
                <a:solidFill>
                  <a:srgbClr val="7F7F7F"/>
                </a:solidFill>
              </a:rPr>
              <a:t>CSAPP 6.6.3</a:t>
            </a: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/>
          <a:lstStyle/>
          <a:p>
            <a:r>
              <a:rPr lang="en-US" dirty="0"/>
              <a:t>Closer Look at Stride Effects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80DB2F2-7FD1-4364-9DA2-E18B20B39C85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72254242"/>
              </p:ext>
            </p:extLst>
          </p:nvPr>
        </p:nvGraphicFramePr>
        <p:xfrm>
          <a:off x="4225243" y="-110498"/>
          <a:ext cx="4667250" cy="317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4F872401-4B03-42D9-B80D-43CC28BC106A}"/>
              </a:ext>
            </a:extLst>
          </p:cNvPr>
          <p:cNvSpPr/>
          <p:nvPr/>
        </p:nvSpPr>
        <p:spPr>
          <a:xfrm>
            <a:off x="7076358" y="5288082"/>
            <a:ext cx="16613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8 </a:t>
            </a:r>
            <a:r>
              <a:rPr lang="en-US" dirty="0" err="1">
                <a:solidFill>
                  <a:srgbClr val="C00000"/>
                </a:solidFill>
              </a:rPr>
              <a:t>elems</a:t>
            </a:r>
            <a:r>
              <a:rPr lang="en-US" dirty="0">
                <a:solidFill>
                  <a:srgbClr val="C00000"/>
                </a:solidFill>
              </a:rPr>
              <a:t> per cache block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46DE8D1-82A0-461A-B9FD-5904CCCDE031}"/>
              </a:ext>
            </a:extLst>
          </p:cNvPr>
          <p:cNvGrpSpPr/>
          <p:nvPr/>
        </p:nvGrpSpPr>
        <p:grpSpPr>
          <a:xfrm>
            <a:off x="8432928" y="1407280"/>
            <a:ext cx="818572" cy="486052"/>
            <a:chOff x="8432928" y="1407280"/>
            <a:chExt cx="818572" cy="48605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77218BE-E7E8-4F29-B965-FC69ACF2767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8432928" y="1407280"/>
              <a:ext cx="304799" cy="95266"/>
            </a:xfrm>
            <a:prstGeom prst="straightConnector1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8A705D8-04A3-4A74-891A-C48F03192F71}"/>
                </a:ext>
              </a:extLst>
            </p:cNvPr>
            <p:cNvSpPr/>
            <p:nvPr/>
          </p:nvSpPr>
          <p:spPr>
            <a:xfrm>
              <a:off x="8534400" y="1524000"/>
              <a:ext cx="7171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>
                  <a:solidFill>
                    <a:srgbClr val="C00000"/>
                  </a:solidFill>
                </a:rPr>
                <a:t>128K</a:t>
              </a:r>
              <a:endPara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C69CAA-D49B-43DA-A2B0-07A7A11A7674}"/>
              </a:ext>
            </a:extLst>
          </p:cNvPr>
          <p:cNvGrpSpPr/>
          <p:nvPr/>
        </p:nvGrpSpPr>
        <p:grpSpPr>
          <a:xfrm>
            <a:off x="-76200" y="1868088"/>
            <a:ext cx="8049827" cy="4772976"/>
            <a:chOff x="30126" y="1970567"/>
            <a:chExt cx="8049827" cy="4772976"/>
          </a:xfrm>
        </p:grpSpPr>
        <p:graphicFrame>
          <p:nvGraphicFramePr>
            <p:cNvPr id="11" name="Chart 10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97549160"/>
                </p:ext>
              </p:extLst>
            </p:nvPr>
          </p:nvGraphicFramePr>
          <p:xfrm>
            <a:off x="30126" y="1970567"/>
            <a:ext cx="8049827" cy="4597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Left Brace 4"/>
            <p:cNvSpPr/>
            <p:nvPr/>
          </p:nvSpPr>
          <p:spPr bwMode="auto">
            <a:xfrm rot="5400000">
              <a:off x="5492358" y="3657982"/>
              <a:ext cx="381000" cy="2133600"/>
            </a:xfrm>
            <a:prstGeom prst="leftBrace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Left Brace 14"/>
            <p:cNvSpPr/>
            <p:nvPr/>
          </p:nvSpPr>
          <p:spPr bwMode="auto">
            <a:xfrm rot="7430138">
              <a:off x="2927208" y="1701256"/>
              <a:ext cx="476443" cy="3816306"/>
            </a:xfrm>
            <a:prstGeom prst="leftBrace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843887" y="3013578"/>
              <a:ext cx="2042803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Miss rate = stride/8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90320" y="4164950"/>
              <a:ext cx="158668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Miss rate = 1.0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F5F2042-9432-4389-AC7C-468E8A3A2B58}"/>
                </a:ext>
              </a:extLst>
            </p:cNvPr>
            <p:cNvSpPr/>
            <p:nvPr/>
          </p:nvSpPr>
          <p:spPr>
            <a:xfrm>
              <a:off x="3124200" y="6404989"/>
              <a:ext cx="166136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stride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7220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Cache organization and operation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Performance impact of caches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memory mountain</a:t>
            </a:r>
          </a:p>
          <a:p>
            <a:pPr lvl="1"/>
            <a:r>
              <a:rPr lang="en-US" dirty="0"/>
              <a:t>Rearranging loops to improve spatial locality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Multiplication Example</a:t>
            </a:r>
          </a:p>
        </p:txBody>
      </p:sp>
      <p:sp>
        <p:nvSpPr>
          <p:cNvPr id="16794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3641725" cy="4972050"/>
          </a:xfrm>
        </p:spPr>
        <p:txBody>
          <a:bodyPr/>
          <a:lstStyle/>
          <a:p>
            <a:r>
              <a:rPr lang="en-US" dirty="0"/>
              <a:t>Description:</a:t>
            </a:r>
          </a:p>
          <a:p>
            <a:pPr lvl="1"/>
            <a:r>
              <a:rPr lang="en-US" dirty="0"/>
              <a:t>Multiply </a:t>
            </a:r>
            <a:r>
              <a:rPr lang="en-US" i="1" dirty="0"/>
              <a:t>N</a:t>
            </a:r>
            <a:r>
              <a:rPr lang="en-US" dirty="0"/>
              <a:t> x </a:t>
            </a:r>
            <a:r>
              <a:rPr lang="en-US" i="1" dirty="0"/>
              <a:t>N</a:t>
            </a:r>
            <a:r>
              <a:rPr lang="en-US" dirty="0"/>
              <a:t> matrices</a:t>
            </a:r>
          </a:p>
          <a:p>
            <a:pPr lvl="1"/>
            <a:r>
              <a:rPr lang="en-US" dirty="0"/>
              <a:t>Matrix elements are </a:t>
            </a:r>
            <a:r>
              <a:rPr lang="en-US" dirty="0">
                <a:latin typeface="Calibri"/>
                <a:cs typeface="Calibri"/>
              </a:rPr>
              <a:t>double</a:t>
            </a:r>
            <a:r>
              <a:rPr lang="en-US" dirty="0">
                <a:latin typeface="+mj-lt"/>
                <a:cs typeface="Courier New"/>
              </a:rPr>
              <a:t>s</a:t>
            </a:r>
            <a:r>
              <a:rPr lang="en-US" dirty="0"/>
              <a:t> (8 bytes)</a:t>
            </a:r>
          </a:p>
          <a:p>
            <a:pPr lvl="1"/>
            <a:r>
              <a:rPr lang="en-US" dirty="0"/>
              <a:t>O(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) total operations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reads per source element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 values summed per destination</a:t>
            </a:r>
          </a:p>
          <a:p>
            <a:pPr lvl="2"/>
            <a:r>
              <a:rPr lang="en-US" dirty="0"/>
              <a:t>but may be able to hold in register</a:t>
            </a: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4270375" y="1546225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/* ijk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for (i=0; i&lt;n; i++)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for (j=0; j&lt;n; j++)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for (k=0; k&lt;n; k++)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  sum += a[i][k]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  c[i][j]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>
                <a:latin typeface="Courier New" charset="0"/>
              </a:rPr>
              <a:t>} </a:t>
            </a:r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7162800" y="1295400"/>
            <a:ext cx="1572289" cy="64376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Variable </a:t>
            </a:r>
            <a:r>
              <a:rPr lang="en-US" sz="1800" i="1" dirty="0">
                <a:solidFill>
                  <a:srgbClr val="C00000"/>
                </a:solidFill>
                <a:latin typeface="Calibri" panose="020F0502020204030204" pitchFamily="34" charset="0"/>
              </a:rPr>
              <a:t>sum</a:t>
            </a:r>
            <a:endParaRPr lang="en-US" sz="1800" b="0" i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i="1" dirty="0">
                <a:solidFill>
                  <a:srgbClr val="C00000"/>
                </a:solidFill>
                <a:latin typeface="Calibri" panose="020F0502020204030204" pitchFamily="34" charset="0"/>
              </a:rPr>
              <a:t>held in register</a:t>
            </a:r>
            <a:endParaRPr lang="en-US" sz="18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48413" y="1933575"/>
            <a:ext cx="1676400" cy="695325"/>
            <a:chOff x="3936" y="2064"/>
            <a:chExt cx="1056" cy="288"/>
          </a:xfrm>
        </p:grpSpPr>
        <p:sp>
          <p:nvSpPr>
            <p:cNvPr id="167942" name="Line 6"/>
            <p:cNvSpPr>
              <a:spLocks noChangeShapeType="1"/>
            </p:cNvSpPr>
            <p:nvPr/>
          </p:nvSpPr>
          <p:spPr bwMode="auto">
            <a:xfrm flipH="1">
              <a:off x="3936" y="2352"/>
              <a:ext cx="9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943" name="Line 7"/>
            <p:cNvSpPr>
              <a:spLocks noChangeShapeType="1"/>
            </p:cNvSpPr>
            <p:nvPr/>
          </p:nvSpPr>
          <p:spPr bwMode="auto">
            <a:xfrm flipH="1">
              <a:off x="4848" y="2064"/>
              <a:ext cx="144" cy="2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858000" y="4022928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91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 Rate Analysis for Matrix Multiply</a:t>
            </a:r>
          </a:p>
        </p:txBody>
      </p:sp>
      <p:sp>
        <p:nvSpPr>
          <p:cNvPr id="168992" name="Rectangle 3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Assume:</a:t>
            </a:r>
          </a:p>
          <a:p>
            <a:pPr lvl="1"/>
            <a:r>
              <a:rPr lang="en-US" dirty="0"/>
              <a:t>Block size = 32B (big enough for four </a:t>
            </a:r>
            <a:r>
              <a:rPr lang="en-US" dirty="0">
                <a:latin typeface="Calibri"/>
                <a:cs typeface="Calibri"/>
              </a:rPr>
              <a:t>doubles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Matrix dimension (N) is very large</a:t>
            </a:r>
          </a:p>
          <a:p>
            <a:pPr lvl="2"/>
            <a:r>
              <a:rPr lang="en-US" dirty="0"/>
              <a:t>Approximate 1/N as 0.0</a:t>
            </a:r>
          </a:p>
          <a:p>
            <a:pPr lvl="1"/>
            <a:r>
              <a:rPr lang="en-US" dirty="0"/>
              <a:t>Cache is not even big enough to hold multiple rows</a:t>
            </a:r>
          </a:p>
          <a:p>
            <a:r>
              <a:rPr lang="en-US" dirty="0"/>
              <a:t>Analysis Method:</a:t>
            </a:r>
          </a:p>
          <a:p>
            <a:pPr lvl="1"/>
            <a:r>
              <a:rPr lang="en-US" dirty="0"/>
              <a:t>Look at access pattern of inner loop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492971" y="4648200"/>
            <a:ext cx="1295400" cy="1752600"/>
            <a:chOff x="1752600" y="4648200"/>
            <a:chExt cx="1295400" cy="1752600"/>
          </a:xfrm>
        </p:grpSpPr>
        <p:sp>
          <p:nvSpPr>
            <p:cNvPr id="168966" name="Rectangle 6"/>
            <p:cNvSpPr>
              <a:spLocks noChangeArrowheads="1"/>
            </p:cNvSpPr>
            <p:nvPr/>
          </p:nvSpPr>
          <p:spPr bwMode="auto">
            <a:xfrm>
              <a:off x="2139950" y="5111750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67" name="Rectangle 7"/>
            <p:cNvSpPr>
              <a:spLocks noChangeArrowheads="1"/>
            </p:cNvSpPr>
            <p:nvPr/>
          </p:nvSpPr>
          <p:spPr bwMode="auto">
            <a:xfrm>
              <a:off x="2418650" y="5941700"/>
              <a:ext cx="40075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A</a:t>
              </a:r>
            </a:p>
          </p:txBody>
        </p:sp>
        <p:sp>
          <p:nvSpPr>
            <p:cNvPr id="168969" name="Line 9"/>
            <p:cNvSpPr>
              <a:spLocks noChangeShapeType="1"/>
            </p:cNvSpPr>
            <p:nvPr/>
          </p:nvSpPr>
          <p:spPr bwMode="auto">
            <a:xfrm>
              <a:off x="2146300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0" name="Rectangle 10"/>
            <p:cNvSpPr>
              <a:spLocks noChangeArrowheads="1"/>
            </p:cNvSpPr>
            <p:nvPr/>
          </p:nvSpPr>
          <p:spPr bwMode="auto">
            <a:xfrm>
              <a:off x="2271713" y="4662487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72" name="Line 12"/>
            <p:cNvSpPr>
              <a:spLocks noChangeShapeType="1"/>
            </p:cNvSpPr>
            <p:nvPr/>
          </p:nvSpPr>
          <p:spPr bwMode="auto">
            <a:xfrm>
              <a:off x="1752600" y="51308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3" name="Rectangle 13"/>
            <p:cNvSpPr>
              <a:spLocks noChangeArrowheads="1"/>
            </p:cNvSpPr>
            <p:nvPr/>
          </p:nvSpPr>
          <p:spPr bwMode="auto">
            <a:xfrm>
              <a:off x="1812337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i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956975" y="4648200"/>
            <a:ext cx="1255297" cy="1752600"/>
            <a:chOff x="3505200" y="4648200"/>
            <a:chExt cx="1255297" cy="1752600"/>
          </a:xfrm>
        </p:grpSpPr>
        <p:sp>
          <p:nvSpPr>
            <p:cNvPr id="168976" name="Rectangle 16"/>
            <p:cNvSpPr>
              <a:spLocks noChangeArrowheads="1"/>
            </p:cNvSpPr>
            <p:nvPr/>
          </p:nvSpPr>
          <p:spPr bwMode="auto">
            <a:xfrm>
              <a:off x="4114800" y="5941700"/>
              <a:ext cx="388026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B</a:t>
              </a:r>
            </a:p>
          </p:txBody>
        </p:sp>
        <p:sp>
          <p:nvSpPr>
            <p:cNvPr id="168978" name="Line 18"/>
            <p:cNvSpPr>
              <a:spLocks noChangeShapeType="1"/>
            </p:cNvSpPr>
            <p:nvPr/>
          </p:nvSpPr>
          <p:spPr bwMode="auto">
            <a:xfrm>
              <a:off x="3505200" y="5118101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79" name="Rectangle 19"/>
            <p:cNvSpPr>
              <a:spLocks noChangeArrowheads="1"/>
            </p:cNvSpPr>
            <p:nvPr/>
          </p:nvSpPr>
          <p:spPr bwMode="auto">
            <a:xfrm>
              <a:off x="3567113" y="5205414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k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168982" name="Rectangle 22"/>
            <p:cNvSpPr>
              <a:spLocks noChangeArrowheads="1"/>
            </p:cNvSpPr>
            <p:nvPr/>
          </p:nvSpPr>
          <p:spPr bwMode="auto">
            <a:xfrm>
              <a:off x="3948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5" name="Rectangle 6"/>
            <p:cNvSpPr>
              <a:spLocks noChangeArrowheads="1"/>
            </p:cNvSpPr>
            <p:nvPr/>
          </p:nvSpPr>
          <p:spPr bwMode="auto">
            <a:xfrm>
              <a:off x="3852447" y="5111749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>
              <a:off x="3852447" y="4648200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39100" y="4648200"/>
            <a:ext cx="1301750" cy="1698624"/>
            <a:chOff x="5334000" y="4648200"/>
            <a:chExt cx="1301750" cy="1698624"/>
          </a:xfrm>
        </p:grpSpPr>
        <p:sp>
          <p:nvSpPr>
            <p:cNvPr id="168964" name="Rectangle 4"/>
            <p:cNvSpPr>
              <a:spLocks noChangeArrowheads="1"/>
            </p:cNvSpPr>
            <p:nvPr/>
          </p:nvSpPr>
          <p:spPr bwMode="auto">
            <a:xfrm>
              <a:off x="6019800" y="5887724"/>
              <a:ext cx="405008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b="0" dirty="0">
                  <a:latin typeface="Arial"/>
                  <a:cs typeface="Arial"/>
                </a:rPr>
                <a:t>C</a:t>
              </a:r>
            </a:p>
          </p:txBody>
        </p:sp>
        <p:sp>
          <p:nvSpPr>
            <p:cNvPr id="168986" name="Line 26"/>
            <p:cNvSpPr>
              <a:spLocks noChangeShapeType="1"/>
            </p:cNvSpPr>
            <p:nvPr/>
          </p:nvSpPr>
          <p:spPr bwMode="auto">
            <a:xfrm>
              <a:off x="5334000" y="5118100"/>
              <a:ext cx="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168987" name="Rectangle 27"/>
            <p:cNvSpPr>
              <a:spLocks noChangeArrowheads="1"/>
            </p:cNvSpPr>
            <p:nvPr/>
          </p:nvSpPr>
          <p:spPr bwMode="auto">
            <a:xfrm>
              <a:off x="5395913" y="5205413"/>
              <a:ext cx="321263" cy="366767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>
                  <a:latin typeface="Courier New"/>
                  <a:cs typeface="Courier New"/>
                </a:rPr>
                <a:t>i</a:t>
              </a:r>
            </a:p>
          </p:txBody>
        </p:sp>
        <p:sp>
          <p:nvSpPr>
            <p:cNvPr id="168990" name="Rectangle 30"/>
            <p:cNvSpPr>
              <a:spLocks noChangeArrowheads="1"/>
            </p:cNvSpPr>
            <p:nvPr/>
          </p:nvSpPr>
          <p:spPr bwMode="auto">
            <a:xfrm>
              <a:off x="5853113" y="4648200"/>
              <a:ext cx="320675" cy="366713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 err="1">
                  <a:latin typeface="Courier New"/>
                  <a:cs typeface="Courier New"/>
                </a:rPr>
                <a:t>j</a:t>
              </a:r>
              <a:endParaRPr lang="en-US" sz="1800" dirty="0">
                <a:latin typeface="Courier New"/>
                <a:cs typeface="Courier New"/>
              </a:endParaRPr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5727700" y="5053425"/>
              <a:ext cx="908050" cy="74295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  <p:sp>
          <p:nvSpPr>
            <p:cNvPr id="38" name="Line 9"/>
            <p:cNvSpPr>
              <a:spLocks noChangeShapeType="1"/>
            </p:cNvSpPr>
            <p:nvPr/>
          </p:nvSpPr>
          <p:spPr bwMode="auto">
            <a:xfrm>
              <a:off x="5727700" y="4662487"/>
              <a:ext cx="736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>
                <a:latin typeface="Courier New"/>
                <a:cs typeface="Courier New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90800" y="493104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latin typeface="Calibri" pitchFamily="34" charset="0"/>
              </a:rPr>
              <a:t>=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105400" y="4931041"/>
            <a:ext cx="53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0" dirty="0">
                <a:latin typeface="Calibri" pitchFamily="34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Layout of C Arrays in Memory (review)</a:t>
            </a:r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 arrays allocated in row-major order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row in contiguous memory locations</a:t>
            </a:r>
          </a:p>
          <a:p>
            <a:pPr>
              <a:lnSpc>
                <a:spcPct val="85000"/>
              </a:lnSpc>
            </a:pPr>
            <a:r>
              <a:rPr lang="en-US" dirty="0"/>
              <a:t>Stepping through columns in one row: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charset="0"/>
              </a:rPr>
              <a:t>for (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= 0;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&lt; N;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++)</a:t>
            </a:r>
          </a:p>
          <a:p>
            <a:pPr lvl="2">
              <a:lnSpc>
                <a:spcPct val="97000"/>
              </a:lnSpc>
              <a:buFont typeface="Wingdings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sum += a[0][i];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accesses successive elements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block size (B) &gt; </a:t>
            </a:r>
            <a:r>
              <a:rPr lang="en-US" dirty="0" err="1">
                <a:latin typeface="Calibri"/>
                <a:cs typeface="Calibri"/>
              </a:rPr>
              <a:t>sizeof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a</a:t>
            </a:r>
            <a:r>
              <a:rPr lang="en-US" baseline="-25000" dirty="0" err="1">
                <a:latin typeface="Calibri"/>
                <a:cs typeface="Calibri"/>
              </a:rPr>
              <a:t>ij</a:t>
            </a:r>
            <a:r>
              <a:rPr lang="en-US" dirty="0">
                <a:latin typeface="Calibri"/>
                <a:cs typeface="Calibri"/>
              </a:rPr>
              <a:t>) bytes</a:t>
            </a:r>
            <a:r>
              <a:rPr lang="en-US" dirty="0"/>
              <a:t>, exploit spatial locality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miss rate = </a:t>
            </a:r>
            <a:r>
              <a:rPr lang="en-US" dirty="0" err="1">
                <a:latin typeface="Calibri"/>
                <a:cs typeface="Calibri"/>
              </a:rPr>
              <a:t>sizeof</a:t>
            </a:r>
            <a:r>
              <a:rPr lang="en-US" dirty="0">
                <a:latin typeface="Calibri"/>
                <a:cs typeface="Calibri"/>
              </a:rPr>
              <a:t>(</a:t>
            </a:r>
            <a:r>
              <a:rPr lang="en-US" dirty="0" err="1">
                <a:latin typeface="Calibri"/>
                <a:cs typeface="Calibri"/>
              </a:rPr>
              <a:t>a</a:t>
            </a:r>
            <a:r>
              <a:rPr lang="en-US" baseline="-25000" dirty="0" err="1">
                <a:latin typeface="Calibri"/>
                <a:cs typeface="Calibri"/>
              </a:rPr>
              <a:t>ij</a:t>
            </a:r>
            <a:r>
              <a:rPr lang="en-US" dirty="0">
                <a:latin typeface="Calibri"/>
                <a:cs typeface="Calibri"/>
              </a:rPr>
              <a:t>) </a:t>
            </a:r>
            <a:r>
              <a:rPr lang="en-US" dirty="0"/>
              <a:t>/ B</a:t>
            </a:r>
          </a:p>
          <a:p>
            <a:pPr>
              <a:lnSpc>
                <a:spcPct val="85000"/>
              </a:lnSpc>
            </a:pPr>
            <a:r>
              <a:rPr lang="en-US" dirty="0"/>
              <a:t>Stepping through rows in one column: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latin typeface="Courier New" charset="0"/>
              </a:rPr>
              <a:t>for (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= 0;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&lt; </a:t>
            </a:r>
            <a:r>
              <a:rPr lang="en-US" b="1" dirty="0" err="1">
                <a:latin typeface="Courier New" charset="0"/>
              </a:rPr>
              <a:t>n</a:t>
            </a:r>
            <a:r>
              <a:rPr lang="en-US" b="1" dirty="0">
                <a:latin typeface="Courier New" charset="0"/>
              </a:rPr>
              <a:t>;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++)</a:t>
            </a:r>
          </a:p>
          <a:p>
            <a:pPr lvl="2">
              <a:lnSpc>
                <a:spcPct val="97000"/>
              </a:lnSpc>
              <a:buFont typeface="Wingdings" charset="2"/>
              <a:buNone/>
            </a:pPr>
            <a:r>
              <a:rPr lang="en-US" sz="2000" b="1" dirty="0">
                <a:solidFill>
                  <a:schemeClr val="tx1"/>
                </a:solidFill>
                <a:latin typeface="Courier New" charset="0"/>
              </a:rPr>
              <a:t>sum += a[i][0];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accesses distant elements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 spatial locality!</a:t>
            </a:r>
          </a:p>
          <a:p>
            <a:pPr lvl="2">
              <a:lnSpc>
                <a:spcPct val="97000"/>
              </a:lnSpc>
            </a:pPr>
            <a:r>
              <a:rPr lang="en-US" dirty="0"/>
              <a:t>miss rate = 1 (i.e. 100%)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36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dirty="0"/>
              <a:t>)</a:t>
            </a:r>
          </a:p>
        </p:txBody>
      </p:sp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527050" y="1765300"/>
            <a:ext cx="44926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ijk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sum +=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b[k][j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c[i][j</a:t>
            </a:r>
            <a:r>
              <a:rPr lang="en-US" sz="1800" dirty="0">
                <a:latin typeface="Courier New" charset="0"/>
              </a:rPr>
              <a:t>] = sum;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 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54927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67119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7854950" y="258762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5624513" y="316865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6843713" y="316865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7986713" y="316865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</a:t>
            </a:r>
          </a:p>
        </p:txBody>
      </p:sp>
      <p:sp>
        <p:nvSpPr>
          <p:cNvPr id="171018" name="Line 10"/>
          <p:cNvSpPr>
            <a:spLocks noChangeShapeType="1"/>
          </p:cNvSpPr>
          <p:nvPr/>
        </p:nvSpPr>
        <p:spPr bwMode="auto">
          <a:xfrm>
            <a:off x="6934200" y="2593975"/>
            <a:ext cx="0" cy="508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19" name="Line 11"/>
          <p:cNvSpPr>
            <a:spLocks noChangeShapeType="1"/>
          </p:cNvSpPr>
          <p:nvPr/>
        </p:nvSpPr>
        <p:spPr bwMode="auto">
          <a:xfrm>
            <a:off x="5499100" y="296227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0" name="Rectangle 12"/>
          <p:cNvSpPr>
            <a:spLocks noChangeArrowheads="1"/>
          </p:cNvSpPr>
          <p:nvPr/>
        </p:nvSpPr>
        <p:spPr bwMode="auto">
          <a:xfrm>
            <a:off x="6081713" y="278765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1021" name="Rectangle 13"/>
          <p:cNvSpPr>
            <a:spLocks noChangeArrowheads="1"/>
          </p:cNvSpPr>
          <p:nvPr/>
        </p:nvSpPr>
        <p:spPr bwMode="auto">
          <a:xfrm>
            <a:off x="6691313" y="225425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1022" name="Rectangle 14"/>
          <p:cNvSpPr>
            <a:spLocks noChangeArrowheads="1"/>
          </p:cNvSpPr>
          <p:nvPr/>
        </p:nvSpPr>
        <p:spPr bwMode="auto">
          <a:xfrm>
            <a:off x="8013700" y="289877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3" name="Rectangle 15"/>
          <p:cNvSpPr>
            <a:spLocks noChangeArrowheads="1"/>
          </p:cNvSpPr>
          <p:nvPr/>
        </p:nvSpPr>
        <p:spPr bwMode="auto">
          <a:xfrm>
            <a:off x="7834313" y="2559050"/>
            <a:ext cx="52250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(i,j)</a:t>
            </a:r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5395913" y="179705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1026" name="Rectangle 18"/>
          <p:cNvSpPr>
            <a:spLocks noChangeArrowheads="1"/>
          </p:cNvSpPr>
          <p:nvPr/>
        </p:nvSpPr>
        <p:spPr bwMode="auto">
          <a:xfrm>
            <a:off x="6434138" y="4256088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Column-</a:t>
            </a:r>
          </a:p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wise</a:t>
            </a:r>
          </a:p>
        </p:txBody>
      </p:sp>
      <p:sp>
        <p:nvSpPr>
          <p:cNvPr id="171027" name="Line 19"/>
          <p:cNvSpPr>
            <a:spLocks noChangeShapeType="1"/>
          </p:cNvSpPr>
          <p:nvPr/>
        </p:nvSpPr>
        <p:spPr bwMode="auto">
          <a:xfrm flipV="1">
            <a:off x="6991351" y="359251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28" name="Rectangle 20"/>
          <p:cNvSpPr>
            <a:spLocks noChangeArrowheads="1"/>
          </p:cNvSpPr>
          <p:nvPr/>
        </p:nvSpPr>
        <p:spPr bwMode="auto">
          <a:xfrm>
            <a:off x="5214938" y="4256088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Row-wise</a:t>
            </a:r>
          </a:p>
        </p:txBody>
      </p:sp>
      <p:sp>
        <p:nvSpPr>
          <p:cNvPr id="171029" name="Line 21"/>
          <p:cNvSpPr>
            <a:spLocks noChangeShapeType="1"/>
          </p:cNvSpPr>
          <p:nvPr/>
        </p:nvSpPr>
        <p:spPr bwMode="auto">
          <a:xfrm flipV="1">
            <a:off x="5772150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1" name="Rectangle 23"/>
          <p:cNvSpPr>
            <a:spLocks noChangeArrowheads="1"/>
          </p:cNvSpPr>
          <p:nvPr/>
        </p:nvSpPr>
        <p:spPr bwMode="auto">
          <a:xfrm>
            <a:off x="7808266" y="4256088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1032" name="Line 24"/>
          <p:cNvSpPr>
            <a:spLocks noChangeShapeType="1"/>
          </p:cNvSpPr>
          <p:nvPr/>
        </p:nvSpPr>
        <p:spPr bwMode="auto">
          <a:xfrm flipV="1">
            <a:off x="8147051" y="359251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1039" name="Rectangle 31"/>
          <p:cNvSpPr>
            <a:spLocks noChangeArrowheads="1"/>
          </p:cNvSpPr>
          <p:nvPr/>
        </p:nvSpPr>
        <p:spPr bwMode="auto">
          <a:xfrm>
            <a:off x="290513" y="4964113"/>
            <a:ext cx="5073650" cy="1217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 rate for </a:t>
            </a:r>
            <a:r>
              <a:rPr lang="en-US" b="0" u="sng" dirty="0">
                <a:latin typeface="Calibri"/>
                <a:cs typeface="Calibri"/>
              </a:rPr>
              <a:t>inner loop iterations</a:t>
            </a:r>
            <a:r>
              <a:rPr lang="en-US" sz="2400" b="0" u="sng" dirty="0">
                <a:latin typeface="Calibri"/>
                <a:cs typeface="Calibri"/>
              </a:rPr>
              <a:t>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0.25	1.0	0.0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1249" y="4219576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dirty="0"/>
              <a:t>)</a:t>
            </a: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300038" y="1779588"/>
            <a:ext cx="4721225" cy="2834366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tx1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jik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(j=0; j&lt;n; </a:t>
            </a:r>
            <a:r>
              <a:rPr lang="en-US" sz="1800" dirty="0" err="1">
                <a:latin typeface="Courier New" charset="0"/>
              </a:rPr>
              <a:t>j++</a:t>
            </a:r>
            <a:r>
              <a:rPr lang="en-US" sz="1800" dirty="0">
                <a:latin typeface="Courier New" charset="0"/>
              </a:rPr>
              <a:t>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(i=0; i&lt;n; i++)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sum = 0.0;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(k=0; k&lt;n; k++)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sum += a[i][k]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c[i][j] = sum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55689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67881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7931150" y="265430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5700713" y="3235325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2040" name="Rectangle 8"/>
          <p:cNvSpPr>
            <a:spLocks noChangeArrowheads="1"/>
          </p:cNvSpPr>
          <p:nvPr/>
        </p:nvSpPr>
        <p:spPr bwMode="auto">
          <a:xfrm>
            <a:off x="6919913" y="3235325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2041" name="Rectangle 9"/>
          <p:cNvSpPr>
            <a:spLocks noChangeArrowheads="1"/>
          </p:cNvSpPr>
          <p:nvPr/>
        </p:nvSpPr>
        <p:spPr bwMode="auto">
          <a:xfrm>
            <a:off x="8077200" y="3235325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</a:t>
            </a:r>
          </a:p>
        </p:txBody>
      </p:sp>
      <p:sp>
        <p:nvSpPr>
          <p:cNvPr id="172042" name="Line 10"/>
          <p:cNvSpPr>
            <a:spLocks noChangeShapeType="1"/>
          </p:cNvSpPr>
          <p:nvPr/>
        </p:nvSpPr>
        <p:spPr bwMode="auto">
          <a:xfrm>
            <a:off x="7010400" y="2660650"/>
            <a:ext cx="0" cy="5080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>
            <a:off x="5575300" y="3028950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4" name="Rectangle 12"/>
          <p:cNvSpPr>
            <a:spLocks noChangeArrowheads="1"/>
          </p:cNvSpPr>
          <p:nvPr/>
        </p:nvSpPr>
        <p:spPr bwMode="auto">
          <a:xfrm>
            <a:off x="6157913" y="2854325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2045" name="Rectangle 13"/>
          <p:cNvSpPr>
            <a:spLocks noChangeArrowheads="1"/>
          </p:cNvSpPr>
          <p:nvPr/>
        </p:nvSpPr>
        <p:spPr bwMode="auto">
          <a:xfrm>
            <a:off x="6767513" y="2320925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2046" name="Rectangle 14"/>
          <p:cNvSpPr>
            <a:spLocks noChangeArrowheads="1"/>
          </p:cNvSpPr>
          <p:nvPr/>
        </p:nvSpPr>
        <p:spPr bwMode="auto">
          <a:xfrm>
            <a:off x="8089900" y="2965450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2047" name="Rectangle 15"/>
          <p:cNvSpPr>
            <a:spLocks noChangeArrowheads="1"/>
          </p:cNvSpPr>
          <p:nvPr/>
        </p:nvSpPr>
        <p:spPr bwMode="auto">
          <a:xfrm>
            <a:off x="7910513" y="2625725"/>
            <a:ext cx="52250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(i,j)</a:t>
            </a:r>
          </a:p>
        </p:txBody>
      </p:sp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5548313" y="1787525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2050" name="Rectangle 18"/>
          <p:cNvSpPr>
            <a:spLocks noChangeArrowheads="1"/>
          </p:cNvSpPr>
          <p:nvPr/>
        </p:nvSpPr>
        <p:spPr bwMode="auto">
          <a:xfrm>
            <a:off x="5334000" y="4244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Row-wise</a:t>
            </a:r>
          </a:p>
        </p:txBody>
      </p:sp>
      <p:sp>
        <p:nvSpPr>
          <p:cNvPr id="172051" name="Line 19"/>
          <p:cNvSpPr>
            <a:spLocks noChangeShapeType="1"/>
          </p:cNvSpPr>
          <p:nvPr/>
        </p:nvSpPr>
        <p:spPr bwMode="auto">
          <a:xfrm flipV="1">
            <a:off x="5891213" y="35814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3" name="Rectangle 21"/>
          <p:cNvSpPr>
            <a:spLocks noChangeArrowheads="1"/>
          </p:cNvSpPr>
          <p:nvPr/>
        </p:nvSpPr>
        <p:spPr bwMode="auto">
          <a:xfrm>
            <a:off x="6535738" y="4244975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2054" name="Line 22"/>
          <p:cNvSpPr>
            <a:spLocks noChangeShapeType="1"/>
          </p:cNvSpPr>
          <p:nvPr/>
        </p:nvSpPr>
        <p:spPr bwMode="auto">
          <a:xfrm flipV="1">
            <a:off x="7092951" y="35814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6" name="Rectangle 24"/>
          <p:cNvSpPr>
            <a:spLocks noChangeArrowheads="1"/>
          </p:cNvSpPr>
          <p:nvPr/>
        </p:nvSpPr>
        <p:spPr bwMode="auto">
          <a:xfrm>
            <a:off x="7884466" y="4244975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2057" name="Line 25"/>
          <p:cNvSpPr>
            <a:spLocks noChangeShapeType="1"/>
          </p:cNvSpPr>
          <p:nvPr/>
        </p:nvSpPr>
        <p:spPr bwMode="auto">
          <a:xfrm flipV="1">
            <a:off x="8223251" y="3587750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2058" name="Rectangle 26"/>
          <p:cNvSpPr>
            <a:spLocks noChangeArrowheads="1"/>
          </p:cNvSpPr>
          <p:nvPr/>
        </p:nvSpPr>
        <p:spPr bwMode="auto">
          <a:xfrm>
            <a:off x="444500" y="4868863"/>
            <a:ext cx="5446713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0.25	1.0	0.0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2837" y="4256291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5E9916-1033-4201-A9BE-C307FA4B3FB7}"/>
              </a:ext>
            </a:extLst>
          </p:cNvPr>
          <p:cNvSpPr/>
          <p:nvPr/>
        </p:nvSpPr>
        <p:spPr>
          <a:xfrm>
            <a:off x="1295400" y="6120076"/>
            <a:ext cx="3009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Same analysis as </a:t>
            </a:r>
            <a:r>
              <a:rPr lang="en-US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endParaRPr lang="en-US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02493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83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dirty="0"/>
              <a:t>)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452438" y="1770063"/>
            <a:ext cx="42640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kij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&lt;n;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a[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][k];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(j=0; j&lt;n; j++)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][j] += r * b[k][j];</a:t>
            </a:r>
            <a:r>
              <a:rPr lang="en-US" sz="1800" dirty="0">
                <a:latin typeface="Courier New" charset="0"/>
              </a:rPr>
              <a:t>   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77279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3064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3065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3066" name="Rectangle 10"/>
          <p:cNvSpPr>
            <a:spLocks noChangeArrowheads="1"/>
          </p:cNvSpPr>
          <p:nvPr/>
        </p:nvSpPr>
        <p:spPr bwMode="auto">
          <a:xfrm>
            <a:off x="8316913" y="257810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3067" name="Line 11"/>
          <p:cNvSpPr>
            <a:spLocks noChangeShapeType="1"/>
          </p:cNvSpPr>
          <p:nvPr/>
        </p:nvSpPr>
        <p:spPr bwMode="auto">
          <a:xfrm>
            <a:off x="7734300" y="27527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8" name="Rectangle 12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69" name="Rectangle 13"/>
          <p:cNvSpPr>
            <a:spLocks noChangeArrowheads="1"/>
          </p:cNvSpPr>
          <p:nvPr/>
        </p:nvSpPr>
        <p:spPr bwMode="auto">
          <a:xfrm>
            <a:off x="5289669" y="2349500"/>
            <a:ext cx="57773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</a:t>
            </a:r>
            <a:r>
              <a:rPr lang="en-US" sz="2000" b="0" dirty="0" err="1">
                <a:latin typeface="Calibri"/>
                <a:cs typeface="Calibri"/>
              </a:rPr>
              <a:t>i,k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7148513" y="23495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(k,*)</a:t>
            </a:r>
          </a:p>
        </p:txBody>
      </p:sp>
      <p:sp>
        <p:nvSpPr>
          <p:cNvPr id="173071" name="Line 15"/>
          <p:cNvSpPr>
            <a:spLocks noChangeShapeType="1"/>
          </p:cNvSpPr>
          <p:nvPr/>
        </p:nvSpPr>
        <p:spPr bwMode="auto">
          <a:xfrm>
            <a:off x="6565900" y="25241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5383213" y="18161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6324600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5" name="Line 19"/>
          <p:cNvSpPr>
            <a:spLocks noChangeShapeType="1"/>
          </p:cNvSpPr>
          <p:nvPr/>
        </p:nvSpPr>
        <p:spPr bwMode="auto">
          <a:xfrm flipV="1">
            <a:off x="6881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77" name="Rectangle 21"/>
          <p:cNvSpPr>
            <a:spLocks noChangeArrowheads="1"/>
          </p:cNvSpPr>
          <p:nvPr/>
        </p:nvSpPr>
        <p:spPr bwMode="auto">
          <a:xfrm>
            <a:off x="7467600" y="38639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3078" name="Line 22"/>
          <p:cNvSpPr>
            <a:spLocks noChangeShapeType="1"/>
          </p:cNvSpPr>
          <p:nvPr/>
        </p:nvSpPr>
        <p:spPr bwMode="auto">
          <a:xfrm flipV="1">
            <a:off x="8024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0" name="Rectangle 24"/>
          <p:cNvSpPr>
            <a:spLocks noChangeArrowheads="1"/>
          </p:cNvSpPr>
          <p:nvPr/>
        </p:nvSpPr>
        <p:spPr bwMode="auto">
          <a:xfrm>
            <a:off x="5293666" y="3871913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3081" name="Line 25"/>
          <p:cNvSpPr>
            <a:spLocks noChangeShapeType="1"/>
          </p:cNvSpPr>
          <p:nvPr/>
        </p:nvSpPr>
        <p:spPr bwMode="auto">
          <a:xfrm flipV="1">
            <a:off x="5632451" y="3360738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3082" name="Rectangle 26"/>
          <p:cNvSpPr>
            <a:spLocks noChangeArrowheads="1"/>
          </p:cNvSpPr>
          <p:nvPr/>
        </p:nvSpPr>
        <p:spPr bwMode="auto">
          <a:xfrm>
            <a:off x="444500" y="4868863"/>
            <a:ext cx="49657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 rate for inner loop iterations: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0.0	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895600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8AA0590-78F5-4BA2-B467-3B20C6AE4C79}"/>
              </a:ext>
            </a:extLst>
          </p:cNvPr>
          <p:cNvSpPr txBox="1"/>
          <p:nvPr/>
        </p:nvSpPr>
        <p:spPr>
          <a:xfrm>
            <a:off x="2515664" y="5590835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0.25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6E9F14-C91A-4A36-A603-F8A1CD58C218}"/>
              </a:ext>
            </a:extLst>
          </p:cNvPr>
          <p:cNvSpPr txBox="1"/>
          <p:nvPr/>
        </p:nvSpPr>
        <p:spPr>
          <a:xfrm>
            <a:off x="3843916" y="5590834"/>
            <a:ext cx="728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0.25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31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dirty="0"/>
              <a:t>)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566738" y="1766888"/>
            <a:ext cx="4352925" cy="2515817"/>
          </a:xfrm>
          <a:prstGeom prst="rect">
            <a:avLst/>
          </a:prstGeom>
          <a:solidFill>
            <a:srgbClr val="F6F5BD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jki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j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k</a:t>
            </a:r>
            <a:r>
              <a:rPr lang="en-US" sz="1800" dirty="0">
                <a:latin typeface="Courier New" charset="0"/>
              </a:rPr>
              <a:t>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</a:t>
            </a:r>
            <a:r>
              <a:rPr lang="en-US" sz="1800" dirty="0" err="1">
                <a:latin typeface="Courier New" charset="0"/>
              </a:rPr>
              <a:t>r</a:t>
            </a:r>
            <a:r>
              <a:rPr lang="en-US" sz="1800" dirty="0">
                <a:latin typeface="Courier New" charset="0"/>
              </a:rPr>
              <a:t> = </a:t>
            </a:r>
            <a:r>
              <a:rPr lang="en-US" sz="1800" dirty="0" err="1">
                <a:latin typeface="Courier New" charset="0"/>
              </a:rPr>
              <a:t>b[k][j</a:t>
            </a:r>
            <a:r>
              <a:rPr lang="en-US" sz="1800" dirty="0">
                <a:latin typeface="Courier New" charset="0"/>
              </a:rPr>
              <a:t>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=0;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&lt;</a:t>
            </a:r>
            <a:r>
              <a:rPr lang="en-US" sz="1800" dirty="0" err="1">
                <a:latin typeface="Courier New" charset="0"/>
              </a:rPr>
              <a:t>n</a:t>
            </a:r>
            <a:r>
              <a:rPr lang="en-US" sz="1800" dirty="0">
                <a:latin typeface="Courier New" charset="0"/>
              </a:rPr>
              <a:t>; </a:t>
            </a:r>
            <a:r>
              <a:rPr lang="en-US" sz="1800" dirty="0" err="1">
                <a:latin typeface="Courier New" charset="0"/>
              </a:rPr>
              <a:t>i</a:t>
            </a:r>
            <a:r>
              <a:rPr lang="en-US" sz="1800" dirty="0">
                <a:latin typeface="Courier New" charset="0"/>
              </a:rPr>
              <a:t>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c[i][j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+=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800" dirty="0" err="1">
                <a:solidFill>
                  <a:srgbClr val="C00000"/>
                </a:solidFill>
                <a:latin typeface="Courier New" charset="0"/>
              </a:rPr>
              <a:t>r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	</a:t>
            </a:r>
          </a:p>
        </p:txBody>
      </p:sp>
      <p:sp>
        <p:nvSpPr>
          <p:cNvPr id="175108" name="Rectangle 4"/>
          <p:cNvSpPr>
            <a:spLocks noChangeArrowheads="1"/>
          </p:cNvSpPr>
          <p:nvPr/>
        </p:nvSpPr>
        <p:spPr bwMode="auto">
          <a:xfrm>
            <a:off x="53403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65595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7727950" y="2432050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1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5112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7656513" y="205740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j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6692900" y="2832100"/>
            <a:ext cx="50800" cy="50800"/>
          </a:xfrm>
          <a:prstGeom prst="rect">
            <a:avLst/>
          </a:prstGeom>
          <a:solidFill>
            <a:srgbClr val="FF0000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6475413" y="2416175"/>
            <a:ext cx="5802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(k,j)</a:t>
            </a: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5268913" y="16002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5118" name="Line 14"/>
          <p:cNvSpPr>
            <a:spLocks noChangeShapeType="1"/>
          </p:cNvSpPr>
          <p:nvPr/>
        </p:nvSpPr>
        <p:spPr bwMode="auto">
          <a:xfrm flipV="1">
            <a:off x="5803900" y="2425700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19" name="Line 15"/>
          <p:cNvSpPr>
            <a:spLocks noChangeShapeType="1"/>
          </p:cNvSpPr>
          <p:nvPr/>
        </p:nvSpPr>
        <p:spPr bwMode="auto">
          <a:xfrm flipV="1">
            <a:off x="7886700" y="2438400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5120" name="Rectangle 16"/>
          <p:cNvSpPr>
            <a:spLocks noChangeArrowheads="1"/>
          </p:cNvSpPr>
          <p:nvPr/>
        </p:nvSpPr>
        <p:spPr bwMode="auto">
          <a:xfrm>
            <a:off x="5522913" y="20574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(*,</a:t>
            </a:r>
            <a:r>
              <a:rPr lang="en-US" sz="2000" b="0" dirty="0" err="1">
                <a:latin typeface="Calibri"/>
                <a:cs typeface="Calibri"/>
              </a:rPr>
              <a:t>k</a:t>
            </a:r>
            <a:r>
              <a:rPr lang="en-US" sz="2000" b="0" dirty="0">
                <a:latin typeface="Calibri"/>
                <a:cs typeface="Calibri"/>
              </a:rPr>
              <a:t>)</a:t>
            </a:r>
          </a:p>
        </p:txBody>
      </p:sp>
      <p:sp>
        <p:nvSpPr>
          <p:cNvPr id="175122" name="Rectangle 18"/>
          <p:cNvSpPr>
            <a:spLocks noChangeArrowheads="1"/>
          </p:cNvSpPr>
          <p:nvPr/>
        </p:nvSpPr>
        <p:spPr bwMode="auto">
          <a:xfrm>
            <a:off x="5133853" y="3866679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5123" name="Line 19"/>
          <p:cNvSpPr>
            <a:spLocks noChangeShapeType="1"/>
          </p:cNvSpPr>
          <p:nvPr/>
        </p:nvSpPr>
        <p:spPr bwMode="auto">
          <a:xfrm flipV="1">
            <a:off x="5638800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5" name="Rectangle 21"/>
          <p:cNvSpPr>
            <a:spLocks noChangeArrowheads="1"/>
          </p:cNvSpPr>
          <p:nvPr/>
        </p:nvSpPr>
        <p:spPr bwMode="auto">
          <a:xfrm>
            <a:off x="7467600" y="3866679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5126" name="Line 22"/>
          <p:cNvSpPr>
            <a:spLocks noChangeShapeType="1"/>
          </p:cNvSpPr>
          <p:nvPr/>
        </p:nvSpPr>
        <p:spPr bwMode="auto">
          <a:xfrm flipV="1">
            <a:off x="8024813" y="3335983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28" name="Rectangle 24"/>
          <p:cNvSpPr>
            <a:spLocks noChangeArrowheads="1"/>
          </p:cNvSpPr>
          <p:nvPr/>
        </p:nvSpPr>
        <p:spPr bwMode="auto">
          <a:xfrm>
            <a:off x="6477000" y="3866679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5129" name="Line 25"/>
          <p:cNvSpPr>
            <a:spLocks noChangeShapeType="1"/>
          </p:cNvSpPr>
          <p:nvPr/>
        </p:nvSpPr>
        <p:spPr bwMode="auto">
          <a:xfrm flipV="1">
            <a:off x="6815785" y="3343921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latin typeface="Calibri"/>
              <a:cs typeface="Calibri"/>
            </a:endParaRPr>
          </a:p>
        </p:txBody>
      </p:sp>
      <p:sp>
        <p:nvSpPr>
          <p:cNvPr id="175130" name="Rectangle 26"/>
          <p:cNvSpPr>
            <a:spLocks noChangeArrowheads="1"/>
          </p:cNvSpPr>
          <p:nvPr/>
        </p:nvSpPr>
        <p:spPr bwMode="auto">
          <a:xfrm>
            <a:off x="444500" y="4868863"/>
            <a:ext cx="549275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u="sng" dirty="0">
                <a:latin typeface="Calibri"/>
                <a:cs typeface="Calibri"/>
              </a:rPr>
              <a:t>Miss rate for inner loop iterations: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</a:t>
            </a:r>
            <a:r>
              <a:rPr lang="en-US" b="0" u="sng" dirty="0">
                <a:latin typeface="Calibri"/>
                <a:cs typeface="Calibri"/>
              </a:rPr>
              <a:t>A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B</a:t>
            </a:r>
            <a:r>
              <a:rPr lang="en-US" b="0" dirty="0">
                <a:latin typeface="Calibri"/>
                <a:cs typeface="Calibri"/>
              </a:rPr>
              <a:t>	</a:t>
            </a:r>
            <a:r>
              <a:rPr lang="en-US" b="0" u="sng" dirty="0">
                <a:latin typeface="Calibri"/>
                <a:cs typeface="Calibri"/>
              </a:rPr>
              <a:t>C</a:t>
            </a:r>
            <a:endParaRPr lang="en-US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b="0" dirty="0">
                <a:latin typeface="Calibri"/>
                <a:cs typeface="Calibri"/>
              </a:rPr>
              <a:t>			0.0	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122837" y="3985737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03519D-63E6-40F5-9100-2800EC89CB3B}"/>
              </a:ext>
            </a:extLst>
          </p:cNvPr>
          <p:cNvSpPr txBox="1"/>
          <p:nvPr/>
        </p:nvSpPr>
        <p:spPr>
          <a:xfrm>
            <a:off x="1218265" y="5612579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5E9CF9-0AFC-4FC1-8F7D-FC8FA52BC867}"/>
              </a:ext>
            </a:extLst>
          </p:cNvPr>
          <p:cNvSpPr txBox="1"/>
          <p:nvPr/>
        </p:nvSpPr>
        <p:spPr>
          <a:xfrm>
            <a:off x="3886200" y="559400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1.0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1" name="Rectangle 9"/>
          <p:cNvSpPr>
            <a:spLocks noGrp="1" noChangeArrowheads="1"/>
          </p:cNvSpPr>
          <p:nvPr>
            <p:ph type="title"/>
          </p:nvPr>
        </p:nvSpPr>
        <p:spPr>
          <a:xfrm>
            <a:off x="357018" y="304800"/>
            <a:ext cx="7592093" cy="762000"/>
          </a:xfrm>
        </p:spPr>
        <p:txBody>
          <a:bodyPr/>
          <a:lstStyle/>
          <a:p>
            <a:r>
              <a:rPr lang="en-US" dirty="0"/>
              <a:t>Summary of Matrix Multiplication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5486400" y="1371600"/>
            <a:ext cx="2751458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0 stores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1.25</a:t>
            </a:r>
          </a:p>
        </p:txBody>
      </p:sp>
      <p:sp>
        <p:nvSpPr>
          <p:cNvPr id="177159" name="Rectangle 7"/>
          <p:cNvSpPr>
            <a:spLocks noChangeArrowheads="1"/>
          </p:cNvSpPr>
          <p:nvPr/>
        </p:nvSpPr>
        <p:spPr bwMode="auto">
          <a:xfrm>
            <a:off x="5486400" y="3313113"/>
            <a:ext cx="2621614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0.5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5486400" y="5184775"/>
            <a:ext cx="2621614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</a:tabLst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sz="2000" dirty="0">
                <a:latin typeface="Calibri"/>
                <a:cs typeface="Calibri"/>
              </a:rPr>
              <a:t> (&amp;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sz="2000" dirty="0">
                <a:latin typeface="Calibri"/>
                <a:cs typeface="Calibri"/>
              </a:rPr>
              <a:t>): 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2 loads, 1 store</a:t>
            </a:r>
          </a:p>
          <a:p>
            <a:pPr marL="114300" lvl="1" algn="l">
              <a:lnSpc>
                <a:spcPct val="100000"/>
              </a:lnSpc>
              <a:buFontTx/>
              <a:buChar char="•"/>
              <a:tabLst>
                <a:tab pos="228600" algn="l"/>
              </a:tabLst>
            </a:pPr>
            <a:r>
              <a:rPr lang="en-US" sz="2000" b="0" dirty="0">
                <a:latin typeface="Calibri"/>
                <a:cs typeface="Calibri"/>
              </a:rPr>
              <a:t> avg misses/</a:t>
            </a:r>
            <a:r>
              <a:rPr lang="en-US" sz="2000" b="0" dirty="0" err="1">
                <a:latin typeface="Calibri"/>
                <a:cs typeface="Calibri"/>
              </a:rPr>
              <a:t>iter</a:t>
            </a:r>
            <a:r>
              <a:rPr lang="en-US" sz="2000" b="0" dirty="0">
                <a:latin typeface="Calibri"/>
                <a:cs typeface="Calibri"/>
              </a:rPr>
              <a:t> = </a:t>
            </a:r>
            <a:r>
              <a:rPr lang="en-US" sz="2000" dirty="0">
                <a:latin typeface="Calibri"/>
                <a:cs typeface="Calibri"/>
              </a:rPr>
              <a:t>2.0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1295400" y="1058863"/>
            <a:ext cx="3481388" cy="2082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j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sum = 0.0;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&lt;</a:t>
            </a:r>
            <a:r>
              <a:rPr lang="en-US" sz="1400" dirty="0" err="1">
                <a:latin typeface="Courier New" charset="0"/>
              </a:rPr>
              <a:t>n</a:t>
            </a:r>
            <a:r>
              <a:rPr lang="en-US" sz="1400" dirty="0">
                <a:latin typeface="Courier New" charset="0"/>
              </a:rPr>
              <a:t>; </a:t>
            </a:r>
            <a:r>
              <a:rPr lang="en-US" sz="1400" dirty="0" err="1">
                <a:latin typeface="Courier New" charset="0"/>
              </a:rPr>
              <a:t>k</a:t>
            </a:r>
            <a:r>
              <a:rPr lang="en-US" sz="1400" dirty="0">
                <a:latin typeface="Courier New" charset="0"/>
              </a:rPr>
              <a:t>++)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sum += 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a[i][k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 * 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b[k][j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 err="1">
                <a:latin typeface="Courier New" charset="0"/>
              </a:rPr>
              <a:t>c[i][j</a:t>
            </a:r>
            <a:r>
              <a:rPr lang="en-US" sz="1400" dirty="0">
                <a:latin typeface="Courier New" charset="0"/>
              </a:rPr>
              <a:t>] = sum;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 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1295400" y="3221038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r = a[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][k];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][j] += r * b[k][j];   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1295400" y="5073650"/>
            <a:ext cx="3481388" cy="180793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for (j=0; j&lt;n; </a:t>
            </a:r>
            <a:r>
              <a:rPr lang="en-US" sz="1400" dirty="0" err="1">
                <a:latin typeface="Courier New" charset="0"/>
              </a:rPr>
              <a:t>j++</a:t>
            </a:r>
            <a:r>
              <a:rPr lang="en-US" sz="1400" dirty="0">
                <a:latin typeface="Courier New" charset="0"/>
              </a:rPr>
              <a:t>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for (k=0; k&lt;n; k++) {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r = b[k][j];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for (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=0;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&lt;n; </a:t>
            </a:r>
            <a:r>
              <a:rPr lang="en-US" sz="1400" dirty="0" err="1">
                <a:latin typeface="Courier New" charset="0"/>
              </a:rPr>
              <a:t>i</a:t>
            </a:r>
            <a:r>
              <a:rPr lang="en-US" sz="1400" dirty="0">
                <a:latin typeface="Courier New" charset="0"/>
              </a:rPr>
              <a:t>++)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   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c[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][j] += a[</a:t>
            </a:r>
            <a:r>
              <a:rPr lang="en-US" sz="1400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1400" dirty="0">
                <a:solidFill>
                  <a:srgbClr val="C00000"/>
                </a:solidFill>
                <a:latin typeface="Courier New" charset="0"/>
              </a:rPr>
              <a:t>][k] * r;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 }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Courier New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General Cache Concepts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rgbClr val="DEDFF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35242" y="4147318"/>
            <a:ext cx="319995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Larger, slower, cheaper 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v</a:t>
            </a:r>
            <a:r>
              <a:rPr lang="en-GB" sz="1600" b="1" dirty="0">
                <a:latin typeface="Calibri" pitchFamily="34" charset="0"/>
              </a:rPr>
              <a:t>iewed as partitioned into “blocks”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3942800" y="3232918"/>
            <a:ext cx="28390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Data is copied in block-sized transfer units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562600" y="2166311"/>
            <a:ext cx="2930908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Smaller, faster, more expensive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memory caches a  subset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the blocks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5589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8" grpId="1" animBg="1"/>
      <p:bldP spid="3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i7 Matrix Multiply Performance</a:t>
            </a:r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096722"/>
              </p:ext>
            </p:extLst>
          </p:nvPr>
        </p:nvGraphicFramePr>
        <p:xfrm>
          <a:off x="228600" y="1447800"/>
          <a:ext cx="8686800" cy="525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13501" y="3124200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ijk</a:t>
            </a:r>
            <a:r>
              <a:rPr lang="en-US" sz="2000" dirty="0">
                <a:solidFill>
                  <a:srgbClr val="336699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jik</a:t>
            </a:r>
            <a:r>
              <a:rPr lang="en-US" sz="2000" dirty="0">
                <a:solidFill>
                  <a:srgbClr val="33669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33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(1.25)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549933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jki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sz="2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(2.0)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90445" y="5486400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kij</a:t>
            </a:r>
            <a:r>
              <a:rPr lang="en-US" sz="2000" dirty="0">
                <a:solidFill>
                  <a:srgbClr val="008000"/>
                </a:solidFill>
                <a:latin typeface="Calibri" pitchFamily="34" charset="0"/>
              </a:rPr>
              <a:t> / </a:t>
            </a:r>
            <a:r>
              <a:rPr lang="en-US" sz="2000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sz="20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(0.5)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156750"/>
            <a:ext cx="24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Cycles per inner loop iteration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Cache organization and operation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Performance impact of caches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The memory mountain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Rearranging loops to improve spatial locality</a:t>
            </a:r>
          </a:p>
          <a:p>
            <a:pPr lvl="1"/>
            <a:r>
              <a:rPr lang="en-US" dirty="0"/>
              <a:t>Using blocking to improve temporal locality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39" y="445070"/>
            <a:ext cx="7591425" cy="762000"/>
          </a:xfrm>
        </p:spPr>
        <p:txBody>
          <a:bodyPr/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284665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84865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284665" y="5427663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rot="5400000">
            <a:off x="3998371" y="51427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2057400" y="5242573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420266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69997" y="48254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99532" y="45720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65782" y="48768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185332" y="5410200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99532" y="1413396"/>
            <a:ext cx="6893212" cy="2798202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c[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*n + j] += a[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*n + k] * b[k*n + j];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96875" y="5562599"/>
            <a:ext cx="7896225" cy="7715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</a:t>
            </a:r>
          </a:p>
          <a:p>
            <a:pPr lvl="1"/>
            <a:r>
              <a:rPr lang="en-US" dirty="0"/>
              <a:t>Cache line = 8 doubles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 </a:t>
            </a:r>
            <a:r>
              <a:rPr lang="en-US" dirty="0"/>
              <a:t>(much smaller than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First iteration:</a:t>
            </a:r>
          </a:p>
          <a:p>
            <a:pPr lvl="1"/>
            <a:r>
              <a:rPr lang="en-US" i="1" dirty="0"/>
              <a:t>n</a:t>
            </a:r>
            <a:r>
              <a:rPr lang="en-US" dirty="0"/>
              <a:t>/8 + n = 9</a:t>
            </a:r>
            <a:r>
              <a:rPr lang="en-US" i="1" dirty="0"/>
              <a:t>n</a:t>
            </a:r>
            <a:r>
              <a:rPr lang="en-US" dirty="0"/>
              <a:t>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Afterwards </a:t>
            </a:r>
            <a:r>
              <a:rPr lang="en-US" dirty="0">
                <a:solidFill>
                  <a:srgbClr val="C00000"/>
                </a:solidFill>
              </a:rPr>
              <a:t>in cache: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7103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310567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710367" y="36576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5400000">
            <a:off x="6741196" y="42283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895699" y="39624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925234" y="3657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1484" y="3962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925234" y="36576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5400000" flipV="1">
            <a:off x="7755466" y="2819400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1601" y="2907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5257801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745829" y="5828506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55874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5257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5562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929867" y="5257801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5257800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2250" y="6155842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6400800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  <p:bldP spid="21" grpId="0" animBg="1"/>
      <p:bldP spid="22" grpId="0"/>
      <p:bldP spid="23" grpId="0" animBg="1"/>
      <p:bldP spid="26" grpId="0" animBg="1"/>
      <p:bldP spid="2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Matrix elements are doubles</a:t>
            </a:r>
          </a:p>
          <a:p>
            <a:pPr lvl="1"/>
            <a:r>
              <a:rPr lang="en-US" dirty="0"/>
              <a:t>Cache line = 8 doubles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Second iteration:</a:t>
            </a:r>
          </a:p>
          <a:p>
            <a:pPr lvl="1"/>
            <a:r>
              <a:rPr lang="en-US" dirty="0"/>
              <a:t>Again:</a:t>
            </a:r>
            <a:br>
              <a:rPr lang="en-US" dirty="0"/>
            </a:br>
            <a:r>
              <a:rPr lang="en-US" i="1" dirty="0"/>
              <a:t>n</a:t>
            </a:r>
            <a:r>
              <a:rPr lang="en-US" dirty="0"/>
              <a:t>/8 + </a:t>
            </a:r>
            <a:r>
              <a:rPr lang="en-US" i="1" dirty="0"/>
              <a:t>n</a:t>
            </a:r>
            <a:r>
              <a:rPr lang="en-US" dirty="0"/>
              <a:t> = 9</a:t>
            </a:r>
            <a:r>
              <a:rPr lang="en-US" i="1" dirty="0"/>
              <a:t>n</a:t>
            </a:r>
            <a:r>
              <a:rPr lang="en-US" dirty="0"/>
              <a:t>/8 misses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dirty="0"/>
              <a:t>9</a:t>
            </a:r>
            <a:r>
              <a:rPr lang="en-US" i="1" dirty="0"/>
              <a:t>n</a:t>
            </a:r>
            <a:r>
              <a:rPr lang="en-US" dirty="0"/>
              <a:t>/8 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 = (9/8)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</a:t>
            </a:r>
          </a:p>
        </p:txBody>
      </p:sp>
      <p:sp>
        <p:nvSpPr>
          <p:cNvPr id="14" name="AutoShape 16"/>
          <p:cNvSpPr>
            <a:spLocks/>
          </p:cNvSpPr>
          <p:nvPr/>
        </p:nvSpPr>
        <p:spPr bwMode="auto">
          <a:xfrm rot="5400000" flipV="1">
            <a:off x="7755466" y="2819400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21601" y="290726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7150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7315200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15000" y="3654624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 rot="5400000">
            <a:off x="6836039" y="4225329"/>
            <a:ext cx="1143000" cy="1588"/>
          </a:xfrm>
          <a:prstGeom prst="line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6900332" y="3987225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929867" y="3654623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6117" y="395942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004732" y="3654624"/>
            <a:ext cx="76200" cy="76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477000" y="3654623"/>
            <a:ext cx="381000" cy="529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7298266" y="4552665"/>
            <a:ext cx="245534" cy="253425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95064" y="4797623"/>
            <a:ext cx="679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Calibri" pitchFamily="34" charset="0"/>
              </a:rPr>
              <a:t>8 wide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Matrix Multiplication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" y="1143000"/>
            <a:ext cx="8839200" cy="3536865"/>
          </a:xfrm>
          <a:prstGeom prst="rect">
            <a:avLst/>
          </a:prstGeom>
          <a:solidFill>
            <a:srgbClr val="F6F5BD"/>
          </a:solidFill>
          <a:ln w="12700" cmpd="thickThin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c = (double *) </a:t>
            </a:r>
            <a:r>
              <a:rPr lang="en-US" sz="1600" dirty="0" err="1">
                <a:latin typeface="Courier New" pitchFamily="49" charset="0"/>
              </a:rPr>
              <a:t>calloc</a:t>
            </a:r>
            <a:r>
              <a:rPr lang="en-US" sz="1600" dirty="0">
                <a:latin typeface="Courier New" pitchFamily="49" charset="0"/>
              </a:rPr>
              <a:t>(</a:t>
            </a:r>
            <a:r>
              <a:rPr lang="en-US" sz="1600" dirty="0" err="1">
                <a:latin typeface="Courier New" pitchFamily="49" charset="0"/>
              </a:rPr>
              <a:t>sizeof</a:t>
            </a:r>
            <a:r>
              <a:rPr lang="en-US" sz="1600" dirty="0">
                <a:latin typeface="Courier New" pitchFamily="49" charset="0"/>
              </a:rPr>
              <a:t>(double), n*n);</a:t>
            </a:r>
          </a:p>
          <a:p>
            <a:pPr algn="l">
              <a:lnSpc>
                <a:spcPct val="100000"/>
              </a:lnSpc>
            </a:pPr>
            <a:endParaRPr lang="en-US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Multiply n x n matrices a and b 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void </a:t>
            </a:r>
            <a:r>
              <a:rPr lang="en-US" sz="1600" dirty="0" err="1">
                <a:latin typeface="Courier New" pitchFamily="49" charset="0"/>
              </a:rPr>
              <a:t>mmm</a:t>
            </a:r>
            <a:r>
              <a:rPr lang="en-US" sz="1600" dirty="0">
                <a:latin typeface="Courier New" pitchFamily="49" charset="0"/>
              </a:rPr>
              <a:t>(double *a, double *b, double *c,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n) {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, j, k;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for (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= 0;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n;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for (j = 0; j &lt; n; j+=L)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for (k = 0; k &lt; n; k+=L)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	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</a:rPr>
              <a:t>/* L x L mini matrix multiplications */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                  for (i1 =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 i1 &lt; </a:t>
            </a:r>
            <a:r>
              <a:rPr lang="en-US" sz="1600" dirty="0" err="1">
                <a:latin typeface="Courier New" pitchFamily="49" charset="0"/>
              </a:rPr>
              <a:t>i+L</a:t>
            </a:r>
            <a:r>
              <a:rPr lang="en-US" sz="1600" dirty="0">
                <a:latin typeface="Courier New" pitchFamily="49" charset="0"/>
              </a:rPr>
              <a:t>; i1++)</a:t>
            </a:r>
          </a:p>
          <a:p>
            <a:r>
              <a:rPr lang="en-US" sz="1600" dirty="0">
                <a:latin typeface="Courier New" pitchFamily="49" charset="0"/>
              </a:rPr>
              <a:t>                      for (j1 = j; j1 &lt; </a:t>
            </a:r>
            <a:r>
              <a:rPr lang="en-US" sz="1600" dirty="0" err="1">
                <a:latin typeface="Courier New" pitchFamily="49" charset="0"/>
              </a:rPr>
              <a:t>j+L</a:t>
            </a:r>
            <a:r>
              <a:rPr lang="en-US" sz="1600" dirty="0">
                <a:latin typeface="Courier New" pitchFamily="49" charset="0"/>
              </a:rPr>
              <a:t>; j1++)</a:t>
            </a:r>
          </a:p>
          <a:p>
            <a:r>
              <a:rPr lang="en-US" sz="1600" dirty="0">
                <a:latin typeface="Courier New" pitchFamily="49" charset="0"/>
              </a:rPr>
              <a:t>                          for (k1 = k; k1 &lt; </a:t>
            </a:r>
            <a:r>
              <a:rPr lang="en-US" sz="1600" dirty="0" err="1">
                <a:latin typeface="Courier New" pitchFamily="49" charset="0"/>
              </a:rPr>
              <a:t>k+L</a:t>
            </a:r>
            <a:r>
              <a:rPr lang="en-US" sz="1600" dirty="0">
                <a:latin typeface="Courier New" pitchFamily="49" charset="0"/>
              </a:rPr>
              <a:t>; k1++)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	                      c[i1*n+j1] += a[i1*n + k1]*b[k1*n + j1];</a:t>
            </a:r>
          </a:p>
          <a:p>
            <a:pPr algn="l">
              <a:lnSpc>
                <a:spcPct val="100000"/>
              </a:lnSpc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2846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a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884865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587323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i1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29109" y="481226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9997" y="5474368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995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5782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1143000" y="5969001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5528732" y="5181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13864" y="5486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+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2284665" y="59436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3996268" y="5638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5400000">
            <a:off x="2848242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3085309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23841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rot="5400000">
            <a:off x="2612763" y="604863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30"/>
          <p:cNvGrpSpPr/>
          <p:nvPr/>
        </p:nvGrpSpPr>
        <p:grpSpPr>
          <a:xfrm rot="5400000">
            <a:off x="4207934" y="5647267"/>
            <a:ext cx="702734" cy="228600"/>
            <a:chOff x="2650069" y="6316133"/>
            <a:chExt cx="702734" cy="228600"/>
          </a:xfrm>
        </p:grpSpPr>
        <p:cxnSp>
          <p:nvCxnSpPr>
            <p:cNvPr id="27" name="Straight Connector 26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2" name="TextBox 31"/>
          <p:cNvSpPr txBox="1"/>
          <p:nvPr/>
        </p:nvSpPr>
        <p:spPr>
          <a:xfrm>
            <a:off x="3756917" y="6488668"/>
            <a:ext cx="15637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34" name="Straight Arrow Connector 33"/>
          <p:cNvCxnSpPr>
            <a:stCxn id="32" idx="0"/>
            <a:endCxn id="20" idx="3"/>
          </p:cNvCxnSpPr>
          <p:nvPr/>
        </p:nvCxnSpPr>
        <p:spPr bwMode="auto">
          <a:xfrm flipV="1">
            <a:off x="4538798" y="6324600"/>
            <a:ext cx="28970" cy="16406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7010400" y="4343400"/>
            <a:ext cx="203694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bmm.c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3057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line = 8 doubles.  Blocking size L ≥ 8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n)</a:t>
            </a:r>
          </a:p>
          <a:p>
            <a:pPr lvl="1"/>
            <a:r>
              <a:rPr lang="en-US" dirty="0"/>
              <a:t>Three blocks       fit into cache: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First (block) iteration:</a:t>
            </a:r>
          </a:p>
          <a:p>
            <a:pPr lvl="1"/>
            <a:r>
              <a:rPr lang="en-US" b="1" dirty="0"/>
              <a:t>Misses per block: </a:t>
            </a:r>
            <a:r>
              <a:rPr lang="en-US" dirty="0"/>
              <a:t>L</a:t>
            </a:r>
            <a:r>
              <a:rPr lang="en-US" baseline="30000" dirty="0"/>
              <a:t>2</a:t>
            </a:r>
            <a:r>
              <a:rPr lang="en-US" dirty="0"/>
              <a:t>/8</a:t>
            </a:r>
          </a:p>
          <a:p>
            <a:pPr lvl="1"/>
            <a:r>
              <a:rPr lang="en-US" b="1" dirty="0"/>
              <a:t>Blocks per Iteration: </a:t>
            </a:r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/L</a:t>
            </a:r>
          </a:p>
          <a:p>
            <a:pPr marL="457200" lvl="1" indent="0">
              <a:buNone/>
            </a:pPr>
            <a:r>
              <a:rPr lang="en-US" dirty="0"/>
              <a:t>     (omitting matrix c)</a:t>
            </a:r>
          </a:p>
          <a:p>
            <a:pPr lvl="1"/>
            <a:r>
              <a:rPr lang="en-US" b="1" dirty="0"/>
              <a:t>Misses per Iteration:</a:t>
            </a:r>
          </a:p>
          <a:p>
            <a:pPr marL="457200" lvl="1" indent="0">
              <a:buNone/>
            </a:pPr>
            <a:r>
              <a:rPr lang="en-US" dirty="0"/>
              <a:t>     2</a:t>
            </a:r>
            <a:r>
              <a:rPr lang="en-US" i="1" dirty="0"/>
              <a:t>n</a:t>
            </a:r>
            <a:r>
              <a:rPr lang="en-US" dirty="0"/>
              <a:t>/L x L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dirty="0" err="1"/>
              <a:t>nL</a:t>
            </a:r>
            <a:r>
              <a:rPr lang="en-US" dirty="0"/>
              <a:t>/4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Afterwards in cache</a:t>
            </a:r>
            <a:br>
              <a:rPr lang="en-US" dirty="0"/>
            </a:br>
            <a:r>
              <a:rPr lang="en-US" dirty="0"/>
              <a:t>(schematic)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58674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55626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58674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114800" y="55626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55607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029618" y="60198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56657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241284" y="60282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6814083" y="5552267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85265" y="4038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41148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899933" y="3731934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 rot="5400000">
            <a:off x="7010400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rot="5400000">
            <a:off x="6463510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5400000">
            <a:off x="6700577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5400000">
            <a:off x="59994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5400000">
            <a:off x="6228031" y="3836973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" name="Group 30"/>
          <p:cNvGrpSpPr/>
          <p:nvPr/>
        </p:nvGrpSpPr>
        <p:grpSpPr>
          <a:xfrm rot="5400000">
            <a:off x="7230692" y="4199467"/>
            <a:ext cx="702734" cy="228600"/>
            <a:chOff x="2650069" y="6316133"/>
            <a:chExt cx="702734" cy="228600"/>
          </a:xfrm>
        </p:grpSpPr>
        <p:cxnSp>
          <p:nvCxnSpPr>
            <p:cNvPr id="68" name="Straight Connector 67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2" name="TextBox 71"/>
          <p:cNvSpPr txBox="1"/>
          <p:nvPr/>
        </p:nvSpPr>
        <p:spPr>
          <a:xfrm>
            <a:off x="7058918" y="5252534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 rot="16200000" flipV="1">
            <a:off x="7354845" y="5060489"/>
            <a:ext cx="381000" cy="309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4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823199" y="3048000"/>
            <a:ext cx="115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alibri" pitchFamily="34" charset="0"/>
              </a:rPr>
              <a:t>n</a:t>
            </a:r>
            <a:r>
              <a:rPr lang="en-US" sz="1800" dirty="0">
                <a:latin typeface="Calibri" pitchFamily="34" charset="0"/>
              </a:rPr>
              <a:t>/L blocks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7488157" y="6493935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4116138" y="5560734"/>
            <a:ext cx="227262" cy="226893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/>
      <p:bldP spid="32" grpId="0" animBg="1"/>
      <p:bldP spid="33" grpId="0"/>
      <p:bldP spid="34" grpId="0" animBg="1"/>
      <p:bldP spid="37" grpId="0" animBg="1"/>
      <p:bldP spid="38" grpId="0" animBg="1"/>
      <p:bldP spid="53" grpId="0" animBg="1"/>
      <p:bldP spid="48" grpId="0" animBg="1"/>
      <p:bldP spid="4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Miss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09675"/>
            <a:ext cx="7896225" cy="5343525"/>
          </a:xfrm>
        </p:spPr>
        <p:txBody>
          <a:bodyPr/>
          <a:lstStyle/>
          <a:p>
            <a:r>
              <a:rPr lang="en-US" dirty="0"/>
              <a:t>Assume: </a:t>
            </a:r>
          </a:p>
          <a:p>
            <a:pPr lvl="1"/>
            <a:r>
              <a:rPr lang="en-US" dirty="0"/>
              <a:t>Cache line = 8 doubles.  Blocking size L ≥ 8</a:t>
            </a:r>
          </a:p>
          <a:p>
            <a:pPr lvl="1"/>
            <a:r>
              <a:rPr lang="en-US" dirty="0"/>
              <a:t>Cache size C &lt;&lt; </a:t>
            </a:r>
            <a:r>
              <a:rPr lang="en-US" i="1" dirty="0"/>
              <a:t>n</a:t>
            </a:r>
            <a:r>
              <a:rPr lang="en-US" dirty="0"/>
              <a:t> (much smaller than n)</a:t>
            </a:r>
          </a:p>
          <a:p>
            <a:pPr lvl="1"/>
            <a:r>
              <a:rPr lang="en-US" dirty="0"/>
              <a:t>Three blocks       fit into cache: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endParaRPr lang="en-US" dirty="0"/>
          </a:p>
          <a:p>
            <a:r>
              <a:rPr lang="en-US" dirty="0"/>
              <a:t>Second (block) iteration:</a:t>
            </a:r>
          </a:p>
          <a:p>
            <a:pPr lvl="1"/>
            <a:r>
              <a:rPr lang="en-US" dirty="0"/>
              <a:t>Same misses as</a:t>
            </a:r>
          </a:p>
          <a:p>
            <a:pPr marL="457200" lvl="1" indent="0">
              <a:buNone/>
            </a:pPr>
            <a:r>
              <a:rPr lang="en-US" dirty="0"/>
              <a:t>     first iteration</a:t>
            </a:r>
          </a:p>
          <a:p>
            <a:pPr lvl="1"/>
            <a:r>
              <a:rPr lang="en-US" dirty="0"/>
              <a:t>2</a:t>
            </a:r>
            <a:r>
              <a:rPr lang="en-US" i="1" dirty="0"/>
              <a:t>n</a:t>
            </a:r>
            <a:r>
              <a:rPr lang="en-US" dirty="0"/>
              <a:t>/L x L</a:t>
            </a:r>
            <a:r>
              <a:rPr lang="en-US" baseline="30000" dirty="0"/>
              <a:t>2</a:t>
            </a:r>
            <a:r>
              <a:rPr lang="en-US" dirty="0"/>
              <a:t>/8 = </a:t>
            </a:r>
            <a:r>
              <a:rPr lang="en-US" i="1" dirty="0" err="1"/>
              <a:t>n</a:t>
            </a:r>
            <a:r>
              <a:rPr lang="en-US" dirty="0" err="1"/>
              <a:t>L</a:t>
            </a:r>
            <a:r>
              <a:rPr lang="en-US" dirty="0"/>
              <a:t>/4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r>
              <a:rPr lang="en-US" dirty="0"/>
              <a:t>Total misses:</a:t>
            </a:r>
          </a:p>
          <a:p>
            <a:pPr lvl="1"/>
            <a:r>
              <a:rPr lang="en-US" i="1" dirty="0" err="1"/>
              <a:t>n</a:t>
            </a:r>
            <a:r>
              <a:rPr lang="en-US" dirty="0" err="1"/>
              <a:t>L</a:t>
            </a:r>
            <a:r>
              <a:rPr lang="en-US" dirty="0"/>
              <a:t>/4 misses per iteration  x  (</a:t>
            </a:r>
            <a:r>
              <a:rPr lang="en-US" i="1" dirty="0"/>
              <a:t>n</a:t>
            </a:r>
            <a:r>
              <a:rPr lang="en-US" dirty="0"/>
              <a:t>/L)</a:t>
            </a:r>
            <a:r>
              <a:rPr lang="en-US" baseline="30000" dirty="0"/>
              <a:t>2</a:t>
            </a:r>
            <a:r>
              <a:rPr lang="en-US" dirty="0"/>
              <a:t> iterations =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/(4L) misses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58999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00133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5265" y="4004512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x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3733800"/>
            <a:ext cx="1143000" cy="1143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81050" y="4038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=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343400" y="3733800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899933" y="374056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 rot="5400000">
            <a:off x="7264401" y="4191000"/>
            <a:ext cx="1143000" cy="228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 bwMode="auto">
          <a:xfrm rot="5400000">
            <a:off x="6463510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rot="5400000">
            <a:off x="6700577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rot="5400000">
            <a:off x="59994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 rot="5400000">
            <a:off x="6228031" y="3845599"/>
            <a:ext cx="228600" cy="1588"/>
          </a:xfrm>
          <a:prstGeom prst="line">
            <a:avLst/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0"/>
          <p:cNvGrpSpPr/>
          <p:nvPr/>
        </p:nvGrpSpPr>
        <p:grpSpPr>
          <a:xfrm rot="5400000">
            <a:off x="7476067" y="4199467"/>
            <a:ext cx="702734" cy="228600"/>
            <a:chOff x="2650069" y="6316133"/>
            <a:chExt cx="702734" cy="228600"/>
          </a:xfrm>
        </p:grpSpPr>
        <p:cxnSp>
          <p:nvCxnSpPr>
            <p:cNvPr id="44" name="Straight Connector 43"/>
            <p:cNvCxnSpPr/>
            <p:nvPr/>
          </p:nvCxnSpPr>
          <p:spPr bwMode="auto">
            <a:xfrm rot="5400000">
              <a:off x="3000642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3237709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25365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2765163" y="6429639"/>
              <a:ext cx="228600" cy="1588"/>
            </a:xfrm>
            <a:prstGeom prst="lin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7016583" y="5252534"/>
            <a:ext cx="156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Block size L x L</a:t>
            </a:r>
          </a:p>
        </p:txBody>
      </p:sp>
      <p:cxnSp>
        <p:nvCxnSpPr>
          <p:cNvPr id="49" name="Straight Arrow Connector 48"/>
          <p:cNvCxnSpPr>
            <a:stCxn id="48" idx="0"/>
          </p:cNvCxnSpPr>
          <p:nvPr/>
        </p:nvCxnSpPr>
        <p:spPr bwMode="auto">
          <a:xfrm flipV="1">
            <a:off x="7798464" y="4871534"/>
            <a:ext cx="2897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2650066" y="2480732"/>
            <a:ext cx="186268" cy="1862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1" name="AutoShape 16"/>
          <p:cNvSpPr>
            <a:spLocks/>
          </p:cNvSpPr>
          <p:nvPr/>
        </p:nvSpPr>
        <p:spPr bwMode="auto">
          <a:xfrm rot="5400000" flipV="1">
            <a:off x="7941734" y="2960132"/>
            <a:ext cx="228600" cy="11430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23199" y="3048000"/>
            <a:ext cx="115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n/L blocks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dirty="0"/>
              <a:t>No blocking: (9/8)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 misses</a:t>
            </a:r>
            <a:endParaRPr lang="en-US" baseline="30000" dirty="0"/>
          </a:p>
          <a:p>
            <a:r>
              <a:rPr lang="en-US" dirty="0"/>
              <a:t>Blocking:  (1/(4L)) 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  misses</a:t>
            </a:r>
          </a:p>
          <a:p>
            <a:endParaRPr lang="en-US" dirty="0"/>
          </a:p>
          <a:p>
            <a:r>
              <a:rPr lang="en-US" dirty="0"/>
              <a:t>Use largest block size L, such that L satisfies 3L</a:t>
            </a:r>
            <a:r>
              <a:rPr lang="en-US" baseline="30000" dirty="0"/>
              <a:t>2</a:t>
            </a:r>
            <a:r>
              <a:rPr lang="en-US" dirty="0"/>
              <a:t> &lt; C</a:t>
            </a:r>
          </a:p>
          <a:p>
            <a:pPr lvl="1"/>
            <a:r>
              <a:rPr lang="en-US" sz="1600" b="0" dirty="0"/>
              <a:t>Fit three blocks in cache!  </a:t>
            </a:r>
            <a:r>
              <a:rPr lang="en-US" sz="1600" dirty="0"/>
              <a:t>Two input, one output.</a:t>
            </a:r>
            <a:endParaRPr lang="en-US" sz="1600" b="0" dirty="0"/>
          </a:p>
          <a:p>
            <a:endParaRPr lang="en-US" dirty="0"/>
          </a:p>
          <a:p>
            <a:r>
              <a:rPr lang="en-US" dirty="0"/>
              <a:t>Reason for dramatic difference:</a:t>
            </a:r>
          </a:p>
          <a:p>
            <a:pPr lvl="1"/>
            <a:r>
              <a:rPr lang="en-US" dirty="0"/>
              <a:t>Matrix multiplication has inherent temporal locality:</a:t>
            </a:r>
          </a:p>
          <a:p>
            <a:pPr lvl="2"/>
            <a:r>
              <a:rPr lang="en-US" dirty="0"/>
              <a:t>Input data: 3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, computation 2</a:t>
            </a:r>
            <a:r>
              <a:rPr lang="en-US" i="1" dirty="0"/>
              <a:t>n</a:t>
            </a:r>
            <a:r>
              <a:rPr lang="en-US" baseline="30000" dirty="0"/>
              <a:t>3</a:t>
            </a:r>
          </a:p>
          <a:p>
            <a:pPr lvl="2"/>
            <a:r>
              <a:rPr lang="en-US" dirty="0"/>
              <a:t>Every array elements used O(</a:t>
            </a:r>
            <a:r>
              <a:rPr lang="en-US" i="1" dirty="0"/>
              <a:t>n</a:t>
            </a:r>
            <a:r>
              <a:rPr lang="en-US" dirty="0"/>
              <a:t>) times!</a:t>
            </a:r>
          </a:p>
          <a:p>
            <a:pPr lvl="1"/>
            <a:r>
              <a:rPr lang="en-US" dirty="0"/>
              <a:t>But program has to be written properly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Summary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Cache memories can have significant performance impact</a:t>
            </a:r>
          </a:p>
          <a:p>
            <a:endParaRPr lang="en-US" dirty="0"/>
          </a:p>
          <a:p>
            <a:r>
              <a:rPr lang="en-US" dirty="0"/>
              <a:t>You can write your programs to exploit this!</a:t>
            </a:r>
          </a:p>
          <a:p>
            <a:pPr lvl="1"/>
            <a:r>
              <a:rPr lang="en-US" dirty="0"/>
              <a:t>Focus on the inner loops, where bulk of computations and memory accesses occur. </a:t>
            </a:r>
          </a:p>
          <a:p>
            <a:pPr lvl="1"/>
            <a:r>
              <a:rPr lang="en-US" dirty="0"/>
              <a:t>Try to maximize spatial locality by reading data objects sequentially with stride 1.</a:t>
            </a:r>
          </a:p>
          <a:p>
            <a:pPr lvl="1"/>
            <a:r>
              <a:rPr lang="en-US" dirty="0"/>
              <a:t>Try to maximize temporal locality by using a data object as often as possible once it’s read from memory. </a:t>
            </a:r>
          </a:p>
        </p:txBody>
      </p:sp>
    </p:spTree>
    <p:extLst>
      <p:ext uri="{BB962C8B-B14F-4D97-AF65-F5344CB8AC3E}">
        <p14:creationId xmlns:p14="http://schemas.microsoft.com/office/powerpoint/2010/main" val="375726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Hit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14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338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154670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solidFill>
                  <a:srgbClr val="C00000"/>
                </a:solidFill>
                <a:latin typeface="Calibri" pitchFamily="34" charset="0"/>
              </a:rPr>
              <a:t>Hit!</a:t>
            </a:r>
            <a:endParaRPr lang="en-GB" sz="2000" b="1" i="1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9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7" grpId="0" animBg="1"/>
      <p:bldP spid="4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Supplemental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1643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23"/>
          <p:cNvGraphicFramePr>
            <a:graphicFrameLocks noGrp="1" noChangeAspect="1"/>
          </p:cNvGraphicFramePr>
          <p:nvPr/>
        </p:nvGraphicFramePr>
        <p:xfrm>
          <a:off x="742950" y="1197678"/>
          <a:ext cx="7567606" cy="5145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</p:spPr>
        <p:txBody>
          <a:bodyPr/>
          <a:lstStyle/>
          <a:p>
            <a:r>
              <a:rPr lang="en-US" dirty="0"/>
              <a:t>The Memory Mountain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28600" y="2852228"/>
            <a:ext cx="4495800" cy="2691560"/>
            <a:chOff x="152400" y="2876551"/>
            <a:chExt cx="4495800" cy="2691560"/>
          </a:xfrm>
        </p:grpSpPr>
        <p:sp>
          <p:nvSpPr>
            <p:cNvPr id="62" name="TextBox 61"/>
            <p:cNvSpPr txBox="1"/>
            <p:nvPr/>
          </p:nvSpPr>
          <p:spPr>
            <a:xfrm>
              <a:off x="152400" y="4737114"/>
              <a:ext cx="990600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Slopes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spatial locality</a:t>
              </a:r>
            </a:p>
          </p:txBody>
        </p:sp>
        <p:cxnSp>
          <p:nvCxnSpPr>
            <p:cNvPr id="63" name="Straight Arrow Connector 62"/>
            <p:cNvCxnSpPr>
              <a:stCxn id="62" idx="3"/>
            </p:cNvCxnSpPr>
            <p:nvPr/>
          </p:nvCxnSpPr>
          <p:spPr bwMode="auto">
            <a:xfrm flipV="1">
              <a:off x="1143000" y="2876551"/>
              <a:ext cx="3505200" cy="2276062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Straight Arrow Connector 63"/>
            <p:cNvCxnSpPr>
              <a:stCxn id="62" idx="3"/>
            </p:cNvCxnSpPr>
            <p:nvPr/>
          </p:nvCxnSpPr>
          <p:spPr bwMode="auto">
            <a:xfrm flipV="1">
              <a:off x="1143000" y="4523783"/>
              <a:ext cx="1390650" cy="628830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62" idx="3"/>
            </p:cNvCxnSpPr>
            <p:nvPr/>
          </p:nvCxnSpPr>
          <p:spPr bwMode="auto">
            <a:xfrm flipV="1">
              <a:off x="1143000" y="3591017"/>
              <a:ext cx="2590800" cy="156159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9" name="Group 68"/>
          <p:cNvGrpSpPr/>
          <p:nvPr/>
        </p:nvGrpSpPr>
        <p:grpSpPr>
          <a:xfrm>
            <a:off x="4227350" y="2180051"/>
            <a:ext cx="4764250" cy="3594569"/>
            <a:chOff x="3770150" y="2180051"/>
            <a:chExt cx="4764250" cy="3594569"/>
          </a:xfrm>
        </p:grpSpPr>
        <p:sp>
          <p:nvSpPr>
            <p:cNvPr id="54" name="TextBox 53"/>
            <p:cNvSpPr txBox="1"/>
            <p:nvPr/>
          </p:nvSpPr>
          <p:spPr>
            <a:xfrm>
              <a:off x="7163568" y="3406973"/>
              <a:ext cx="1370832" cy="83099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Ridges </a:t>
              </a:r>
            </a:p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of temporal locality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5928733" y="2180051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L1</a:t>
              </a: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3770150" y="5312955"/>
              <a:ext cx="846707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Mem</a:t>
              </a:r>
              <a:endPara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ＭＳ Ｐゴシック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424651" y="3653195"/>
              <a:ext cx="470000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L2</a:t>
              </a: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4619646" y="4460740"/>
              <a:ext cx="470001" cy="46166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ＭＳ Ｐゴシック" charset="0"/>
                </a:rPr>
                <a:t>L3</a:t>
              </a:r>
            </a:p>
          </p:txBody>
        </p:sp>
        <p:cxnSp>
          <p:nvCxnSpPr>
            <p:cNvPr id="59" name="Straight Arrow Connector 58"/>
            <p:cNvCxnSpPr>
              <a:stCxn id="54" idx="1"/>
              <a:endCxn id="55" idx="3"/>
            </p:cNvCxnSpPr>
            <p:nvPr/>
          </p:nvCxnSpPr>
          <p:spPr bwMode="auto">
            <a:xfrm flipH="1" flipV="1">
              <a:off x="6398734" y="2410884"/>
              <a:ext cx="764834" cy="1411588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54" idx="1"/>
              <a:endCxn id="57" idx="3"/>
            </p:cNvCxnSpPr>
            <p:nvPr/>
          </p:nvCxnSpPr>
          <p:spPr bwMode="auto">
            <a:xfrm flipH="1">
              <a:off x="5894651" y="3822472"/>
              <a:ext cx="1268917" cy="6155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/>
            <p:cNvCxnSpPr>
              <a:stCxn id="54" idx="1"/>
              <a:endCxn id="58" idx="3"/>
            </p:cNvCxnSpPr>
            <p:nvPr/>
          </p:nvCxnSpPr>
          <p:spPr bwMode="auto">
            <a:xfrm flipH="1">
              <a:off x="5089647" y="3822472"/>
              <a:ext cx="2073921" cy="86910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Straight Arrow Connector 65"/>
            <p:cNvCxnSpPr>
              <a:stCxn id="54" idx="1"/>
              <a:endCxn id="56" idx="3"/>
            </p:cNvCxnSpPr>
            <p:nvPr/>
          </p:nvCxnSpPr>
          <p:spPr bwMode="auto">
            <a:xfrm flipH="1">
              <a:off x="4616857" y="3822472"/>
              <a:ext cx="2546711" cy="1721316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2" name="Group 11"/>
          <p:cNvGrpSpPr/>
          <p:nvPr/>
        </p:nvGrpSpPr>
        <p:grpSpPr>
          <a:xfrm>
            <a:off x="0" y="1116425"/>
            <a:ext cx="3447702" cy="932541"/>
            <a:chOff x="57498" y="1371600"/>
            <a:chExt cx="3447702" cy="932541"/>
          </a:xfrm>
        </p:grpSpPr>
        <p:sp>
          <p:nvSpPr>
            <p:cNvPr id="67" name="TextBox 66"/>
            <p:cNvSpPr txBox="1"/>
            <p:nvPr/>
          </p:nvSpPr>
          <p:spPr>
            <a:xfrm>
              <a:off x="57498" y="1371600"/>
              <a:ext cx="1237902" cy="58477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i="1" dirty="0">
                  <a:solidFill>
                    <a:srgbClr val="C00000"/>
                  </a:solidFill>
                </a:rPr>
                <a:t>Aggressive prefetching</a:t>
              </a:r>
            </a:p>
          </p:txBody>
        </p:sp>
        <p:cxnSp>
          <p:nvCxnSpPr>
            <p:cNvPr id="68" name="Straight Arrow Connector 67"/>
            <p:cNvCxnSpPr>
              <a:stCxn id="67" idx="3"/>
            </p:cNvCxnSpPr>
            <p:nvPr/>
          </p:nvCxnSpPr>
          <p:spPr bwMode="auto">
            <a:xfrm>
              <a:off x="1295400" y="1663988"/>
              <a:ext cx="2209800" cy="640153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i5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</p:spTree>
    <p:extLst>
      <p:ext uri="{BB962C8B-B14F-4D97-AF65-F5344CB8AC3E}">
        <p14:creationId xmlns:p14="http://schemas.microsoft.com/office/powerpoint/2010/main" val="36778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285750" y="1752600"/>
          <a:ext cx="6631517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/>
          <a:lstStyle/>
          <a:p>
            <a:r>
              <a:rPr lang="en-US" dirty="0"/>
              <a:t>Cache Capacity Effects from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3.1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95067" y="37338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Slice through memory mountain with stride=8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638800" y="1905000"/>
            <a:ext cx="8382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L1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572000" y="1905000"/>
            <a:ext cx="10668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L2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2743200" y="1905000"/>
            <a:ext cx="18288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L3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1219200" y="1905000"/>
            <a:ext cx="1524000" cy="3657600"/>
          </a:xfrm>
          <a:prstGeom prst="rect">
            <a:avLst/>
          </a:prstGeom>
          <a:noFill/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alibri" pitchFamily="34" charset="0"/>
              </a:rPr>
              <a:t>Main Memory</a:t>
            </a:r>
          </a:p>
        </p:txBody>
      </p:sp>
    </p:spTree>
    <p:extLst>
      <p:ext uri="{BB962C8B-B14F-4D97-AF65-F5344CB8AC3E}">
        <p14:creationId xmlns:p14="http://schemas.microsoft.com/office/powerpoint/2010/main" val="23106840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255973" y="1600200"/>
          <a:ext cx="861695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6119981" cy="762000"/>
          </a:xfrm>
        </p:spPr>
        <p:txBody>
          <a:bodyPr/>
          <a:lstStyle/>
          <a:p>
            <a:r>
              <a:rPr lang="en-US" dirty="0"/>
              <a:t>Modeling Block Size Effects from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63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i7 </a:t>
            </a:r>
            <a:r>
              <a:rPr lang="en-US" sz="1800" dirty="0" err="1">
                <a:latin typeface="Calibri" panose="020F0502020204030204" pitchFamily="34" charset="0"/>
              </a:rPr>
              <a:t>Haswell</a:t>
            </a:r>
            <a:endParaRPr lang="en-US" sz="1800" dirty="0">
              <a:latin typeface="Calibri" panose="020F0502020204030204" pitchFamily="34" charset="0"/>
            </a:endParaRP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2.26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256 KB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8 MB L3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  <p:sp>
        <p:nvSpPr>
          <p:cNvPr id="15" name="Left Brace 14"/>
          <p:cNvSpPr/>
          <p:nvPr/>
        </p:nvSpPr>
        <p:spPr bwMode="auto">
          <a:xfrm rot="7430138">
            <a:off x="3293267" y="1512016"/>
            <a:ext cx="476443" cy="3816306"/>
          </a:xfrm>
          <a:prstGeom prst="leftBrace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733800" y="2286000"/>
          <a:ext cx="476567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73500" imgH="939800" progId="Equation.3">
                  <p:embed/>
                </p:oleObj>
              </mc:Choice>
              <mc:Fallback>
                <p:oleObj name="Equation" r:id="rId3" imgW="3873500" imgH="9398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2286000"/>
                        <a:ext cx="4765675" cy="1157288"/>
                      </a:xfrm>
                      <a:prstGeom prst="rect">
                        <a:avLst/>
                      </a:prstGeom>
                      <a:solidFill>
                        <a:srgbClr val="F6F5BD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0" y="6147937"/>
            <a:ext cx="896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Stride s</a:t>
            </a:r>
          </a:p>
        </p:txBody>
      </p:sp>
    </p:spTree>
    <p:extLst>
      <p:ext uri="{BB962C8B-B14F-4D97-AF65-F5344CB8AC3E}">
        <p14:creationId xmlns:p14="http://schemas.microsoft.com/office/powerpoint/2010/main" val="10071425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24"/>
          <p:cNvGraphicFramePr>
            <a:graphicFrameLocks noGrp="1" noChangeAspect="1"/>
          </p:cNvGraphicFramePr>
          <p:nvPr/>
        </p:nvGraphicFramePr>
        <p:xfrm>
          <a:off x="285750" y="734568"/>
          <a:ext cx="8248650" cy="5609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1505298" y="1116425"/>
            <a:ext cx="1237902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C00000"/>
                </a:solidFill>
              </a:rPr>
              <a:t>No prefetching</a:t>
            </a:r>
          </a:p>
        </p:txBody>
      </p:sp>
      <p:cxnSp>
        <p:nvCxnSpPr>
          <p:cNvPr id="68" name="Straight Arrow Connector 67"/>
          <p:cNvCxnSpPr/>
          <p:nvPr/>
        </p:nvCxnSpPr>
        <p:spPr bwMode="auto">
          <a:xfrm>
            <a:off x="2743200" y="1295400"/>
            <a:ext cx="704502" cy="137160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4824581" cy="762000"/>
          </a:xfrm>
          <a:solidFill>
            <a:srgbClr val="FFFFFF"/>
          </a:solidFill>
        </p:spPr>
        <p:txBody>
          <a:bodyPr/>
          <a:lstStyle/>
          <a:p>
            <a:r>
              <a:rPr lang="en-US" dirty="0"/>
              <a:t>2008 Memory Mountain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86600" y="304800"/>
            <a:ext cx="1787669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Calibri" panose="020F0502020204030204" pitchFamily="34" charset="0"/>
              </a:rPr>
              <a:t>Core 2 Duo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2.4 GHz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32 KB L1 d-cache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6MB L2 cache</a:t>
            </a:r>
          </a:p>
          <a:p>
            <a:pPr algn="l"/>
            <a:r>
              <a:rPr lang="en-US" sz="1800" dirty="0">
                <a:latin typeface="Calibri" panose="020F0502020204030204" pitchFamily="34" charset="0"/>
              </a:rPr>
              <a:t>64 B block size</a:t>
            </a:r>
          </a:p>
        </p:txBody>
      </p:sp>
    </p:spTree>
    <p:extLst>
      <p:ext uri="{BB962C8B-B14F-4D97-AF65-F5344CB8AC3E}">
        <p14:creationId xmlns:p14="http://schemas.microsoft.com/office/powerpoint/2010/main" val="42733518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7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ikj</a:t>
            </a:r>
            <a:r>
              <a:rPr lang="en-US" dirty="0"/>
              <a:t>)</a:t>
            </a: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490538" y="1757363"/>
            <a:ext cx="43148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ikj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(i=0; i&lt;n; i++)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a[i][k];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(j=0; j&lt;n; </a:t>
            </a:r>
            <a:r>
              <a:rPr lang="en-US" sz="1800" dirty="0" err="1">
                <a:latin typeface="Courier New" charset="0"/>
              </a:rPr>
              <a:t>j++</a:t>
            </a:r>
            <a:r>
              <a:rPr lang="en-US" sz="1800" dirty="0">
                <a:latin typeface="Courier New" charset="0"/>
              </a:rPr>
              <a:t>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c[i][j] += r *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</a:t>
            </a:r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53403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5" name="Rectangle 5"/>
          <p:cNvSpPr>
            <a:spLocks noChangeArrowheads="1"/>
          </p:cNvSpPr>
          <p:nvPr/>
        </p:nvSpPr>
        <p:spPr bwMode="auto">
          <a:xfrm>
            <a:off x="65595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6" name="Rectangle 6"/>
          <p:cNvSpPr>
            <a:spLocks noChangeArrowheads="1"/>
          </p:cNvSpPr>
          <p:nvPr/>
        </p:nvSpPr>
        <p:spPr bwMode="auto">
          <a:xfrm>
            <a:off x="7727950" y="23780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87" name="Rectangle 7"/>
          <p:cNvSpPr>
            <a:spLocks noChangeArrowheads="1"/>
          </p:cNvSpPr>
          <p:nvPr/>
        </p:nvSpPr>
        <p:spPr bwMode="auto">
          <a:xfrm>
            <a:off x="5472113" y="29591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4088" name="Rectangle 8"/>
          <p:cNvSpPr>
            <a:spLocks noChangeArrowheads="1"/>
          </p:cNvSpPr>
          <p:nvPr/>
        </p:nvSpPr>
        <p:spPr bwMode="auto">
          <a:xfrm>
            <a:off x="6691313" y="29591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4089" name="Rectangle 9"/>
          <p:cNvSpPr>
            <a:spLocks noChangeArrowheads="1"/>
          </p:cNvSpPr>
          <p:nvPr/>
        </p:nvSpPr>
        <p:spPr bwMode="auto">
          <a:xfrm>
            <a:off x="7848600" y="29591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4090" name="Rectangle 10"/>
          <p:cNvSpPr>
            <a:spLocks noChangeArrowheads="1"/>
          </p:cNvSpPr>
          <p:nvPr/>
        </p:nvSpPr>
        <p:spPr bwMode="auto">
          <a:xfrm>
            <a:off x="8316913" y="2578100"/>
            <a:ext cx="588877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(i,*)</a:t>
            </a:r>
          </a:p>
        </p:txBody>
      </p:sp>
      <p:sp>
        <p:nvSpPr>
          <p:cNvPr id="174091" name="Line 11"/>
          <p:cNvSpPr>
            <a:spLocks noChangeShapeType="1"/>
          </p:cNvSpPr>
          <p:nvPr/>
        </p:nvSpPr>
        <p:spPr bwMode="auto">
          <a:xfrm>
            <a:off x="7734300" y="27527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2" name="Rectangle 12"/>
          <p:cNvSpPr>
            <a:spLocks noChangeArrowheads="1"/>
          </p:cNvSpPr>
          <p:nvPr/>
        </p:nvSpPr>
        <p:spPr bwMode="auto">
          <a:xfrm>
            <a:off x="5422900" y="2765425"/>
            <a:ext cx="50800" cy="50800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3" name="Rectangle 13"/>
          <p:cNvSpPr>
            <a:spLocks noChangeArrowheads="1"/>
          </p:cNvSpPr>
          <p:nvPr/>
        </p:nvSpPr>
        <p:spPr bwMode="auto">
          <a:xfrm>
            <a:off x="5272088" y="2349500"/>
            <a:ext cx="57773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(i,k)</a:t>
            </a:r>
          </a:p>
        </p:txBody>
      </p:sp>
      <p:sp>
        <p:nvSpPr>
          <p:cNvPr id="174094" name="Rectangle 14"/>
          <p:cNvSpPr>
            <a:spLocks noChangeArrowheads="1"/>
          </p:cNvSpPr>
          <p:nvPr/>
        </p:nvSpPr>
        <p:spPr bwMode="auto">
          <a:xfrm>
            <a:off x="7148513" y="23495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(k,*)</a:t>
            </a:r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>
            <a:off x="6565900" y="2524125"/>
            <a:ext cx="584200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096" name="Rectangle 16"/>
          <p:cNvSpPr>
            <a:spLocks noChangeArrowheads="1"/>
          </p:cNvSpPr>
          <p:nvPr/>
        </p:nvSpPr>
        <p:spPr bwMode="auto">
          <a:xfrm>
            <a:off x="5383213" y="18161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4098" name="Rectangle 18"/>
          <p:cNvSpPr>
            <a:spLocks noChangeArrowheads="1"/>
          </p:cNvSpPr>
          <p:nvPr/>
        </p:nvSpPr>
        <p:spPr bwMode="auto">
          <a:xfrm>
            <a:off x="6324600" y="40163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4099" name="Line 19"/>
          <p:cNvSpPr>
            <a:spLocks noChangeShapeType="1"/>
          </p:cNvSpPr>
          <p:nvPr/>
        </p:nvSpPr>
        <p:spPr bwMode="auto">
          <a:xfrm flipV="1">
            <a:off x="6881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1" name="Rectangle 21"/>
          <p:cNvSpPr>
            <a:spLocks noChangeArrowheads="1"/>
          </p:cNvSpPr>
          <p:nvPr/>
        </p:nvSpPr>
        <p:spPr bwMode="auto">
          <a:xfrm>
            <a:off x="7467600" y="4016375"/>
            <a:ext cx="117760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Row-wise</a:t>
            </a:r>
          </a:p>
        </p:txBody>
      </p:sp>
      <p:sp>
        <p:nvSpPr>
          <p:cNvPr id="174102" name="Line 22"/>
          <p:cNvSpPr>
            <a:spLocks noChangeShapeType="1"/>
          </p:cNvSpPr>
          <p:nvPr/>
        </p:nvSpPr>
        <p:spPr bwMode="auto">
          <a:xfrm flipV="1">
            <a:off x="8024813" y="3352800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4" name="Rectangle 24"/>
          <p:cNvSpPr>
            <a:spLocks noChangeArrowheads="1"/>
          </p:cNvSpPr>
          <p:nvPr/>
        </p:nvSpPr>
        <p:spPr bwMode="auto">
          <a:xfrm>
            <a:off x="5227638" y="4024313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Fixed</a:t>
            </a:r>
          </a:p>
        </p:txBody>
      </p:sp>
      <p:sp>
        <p:nvSpPr>
          <p:cNvPr id="174105" name="Line 25"/>
          <p:cNvSpPr>
            <a:spLocks noChangeShapeType="1"/>
          </p:cNvSpPr>
          <p:nvPr/>
        </p:nvSpPr>
        <p:spPr bwMode="auto">
          <a:xfrm flipV="1">
            <a:off x="5632450" y="3360738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4106" name="Rectangle 26"/>
          <p:cNvSpPr>
            <a:spLocks noChangeArrowheads="1"/>
          </p:cNvSpPr>
          <p:nvPr/>
        </p:nvSpPr>
        <p:spPr bwMode="auto">
          <a:xfrm>
            <a:off x="444500" y="4868863"/>
            <a:ext cx="51943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0.0	0.25	0.25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2971800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</p:spTree>
    <p:extLst>
      <p:ext uri="{BB962C8B-B14F-4D97-AF65-F5344CB8AC3E}">
        <p14:creationId xmlns:p14="http://schemas.microsoft.com/office/powerpoint/2010/main" val="368014817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55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kji</a:t>
            </a:r>
            <a:r>
              <a:rPr lang="en-US" dirty="0"/>
              <a:t>)</a:t>
            </a: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617538" y="1782763"/>
            <a:ext cx="4518025" cy="251581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/* </a:t>
            </a:r>
            <a:r>
              <a:rPr lang="en-US" sz="1800" dirty="0" err="1">
                <a:latin typeface="Courier New" charset="0"/>
              </a:rPr>
              <a:t>kji</a:t>
            </a:r>
            <a:r>
              <a:rPr lang="en-US" sz="1800" dirty="0">
                <a:latin typeface="Courier New" charset="0"/>
              </a:rPr>
              <a:t> */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for (k=0; k&lt;n; k++)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for (j=0; j&lt;n; </a:t>
            </a:r>
            <a:r>
              <a:rPr lang="en-US" sz="1800" dirty="0" err="1">
                <a:latin typeface="Courier New" charset="0"/>
              </a:rPr>
              <a:t>j++</a:t>
            </a:r>
            <a:r>
              <a:rPr lang="en-US" sz="1800" dirty="0">
                <a:latin typeface="Courier New" charset="0"/>
              </a:rPr>
              <a:t>) {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r = b[k][j];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for (i=0; i&lt;n; i++)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    </a:t>
            </a:r>
            <a:r>
              <a:rPr lang="en-US" sz="1800" dirty="0">
                <a:solidFill>
                  <a:srgbClr val="C00000"/>
                </a:solidFill>
                <a:latin typeface="Courier New" charset="0"/>
              </a:rPr>
              <a:t>c[i][j] += a[i][k] * r;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  }</a:t>
            </a:r>
          </a:p>
          <a:p>
            <a:pPr algn="l">
              <a:lnSpc>
                <a:spcPct val="65000"/>
              </a:lnSpc>
              <a:spcBef>
                <a:spcPct val="50000"/>
              </a:spcBef>
            </a:pPr>
            <a:r>
              <a:rPr lang="en-US" sz="1800" dirty="0">
                <a:latin typeface="Courier New" charset="0"/>
              </a:rPr>
              <a:t>}	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56578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68770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8045450" y="2606675"/>
            <a:ext cx="596900" cy="520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5789613" y="3124200"/>
            <a:ext cx="336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A</a:t>
            </a:r>
          </a:p>
        </p:txBody>
      </p:sp>
      <p:sp>
        <p:nvSpPr>
          <p:cNvPr id="176136" name="Rectangle 8"/>
          <p:cNvSpPr>
            <a:spLocks noChangeArrowheads="1"/>
          </p:cNvSpPr>
          <p:nvPr/>
        </p:nvSpPr>
        <p:spPr bwMode="auto">
          <a:xfrm>
            <a:off x="7008813" y="3124200"/>
            <a:ext cx="32225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B</a:t>
            </a:r>
          </a:p>
        </p:txBody>
      </p:sp>
      <p:sp>
        <p:nvSpPr>
          <p:cNvPr id="176137" name="Rectangle 9"/>
          <p:cNvSpPr>
            <a:spLocks noChangeArrowheads="1"/>
          </p:cNvSpPr>
          <p:nvPr/>
        </p:nvSpPr>
        <p:spPr bwMode="auto">
          <a:xfrm>
            <a:off x="8229600" y="3124200"/>
            <a:ext cx="31949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</a:t>
            </a:r>
          </a:p>
        </p:txBody>
      </p:sp>
      <p:sp>
        <p:nvSpPr>
          <p:cNvPr id="176138" name="Rectangle 10"/>
          <p:cNvSpPr>
            <a:spLocks noChangeArrowheads="1"/>
          </p:cNvSpPr>
          <p:nvPr/>
        </p:nvSpPr>
        <p:spPr bwMode="auto">
          <a:xfrm>
            <a:off x="7974013" y="2273300"/>
            <a:ext cx="591382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(*,j)</a:t>
            </a:r>
          </a:p>
        </p:txBody>
      </p:sp>
      <p:sp>
        <p:nvSpPr>
          <p:cNvPr id="176139" name="Rectangle 11"/>
          <p:cNvSpPr>
            <a:spLocks noChangeArrowheads="1"/>
          </p:cNvSpPr>
          <p:nvPr/>
        </p:nvSpPr>
        <p:spPr bwMode="auto">
          <a:xfrm>
            <a:off x="7010400" y="3006725"/>
            <a:ext cx="50800" cy="50800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0" name="Rectangle 12"/>
          <p:cNvSpPr>
            <a:spLocks noChangeArrowheads="1"/>
          </p:cNvSpPr>
          <p:nvPr/>
        </p:nvSpPr>
        <p:spPr bwMode="auto">
          <a:xfrm>
            <a:off x="6792913" y="2590800"/>
            <a:ext cx="58023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(k,j)</a:t>
            </a:r>
          </a:p>
        </p:txBody>
      </p:sp>
      <p:sp>
        <p:nvSpPr>
          <p:cNvPr id="176141" name="Rectangle 13"/>
          <p:cNvSpPr>
            <a:spLocks noChangeArrowheads="1"/>
          </p:cNvSpPr>
          <p:nvPr/>
        </p:nvSpPr>
        <p:spPr bwMode="auto">
          <a:xfrm>
            <a:off x="5586413" y="1828800"/>
            <a:ext cx="132463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Inner loop:</a:t>
            </a:r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 flipV="1">
            <a:off x="6121400" y="2600325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V="1">
            <a:off x="8204200" y="2613025"/>
            <a:ext cx="0" cy="53340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5840413" y="2273300"/>
            <a:ext cx="64661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(*,k)</a:t>
            </a:r>
          </a:p>
        </p:txBody>
      </p:sp>
      <p:sp>
        <p:nvSpPr>
          <p:cNvPr id="176146" name="Rectangle 18"/>
          <p:cNvSpPr>
            <a:spLocks noChangeArrowheads="1"/>
          </p:cNvSpPr>
          <p:nvPr/>
        </p:nvSpPr>
        <p:spPr bwMode="auto">
          <a:xfrm>
            <a:off x="6817666" y="4165600"/>
            <a:ext cx="72613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Fixed</a:t>
            </a:r>
          </a:p>
        </p:txBody>
      </p:sp>
      <p:sp>
        <p:nvSpPr>
          <p:cNvPr id="176147" name="Line 19"/>
          <p:cNvSpPr>
            <a:spLocks noChangeShapeType="1"/>
          </p:cNvSpPr>
          <p:nvPr/>
        </p:nvSpPr>
        <p:spPr bwMode="auto">
          <a:xfrm flipV="1">
            <a:off x="7156451" y="3509963"/>
            <a:ext cx="0" cy="627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49" name="Rectangle 21"/>
          <p:cNvSpPr>
            <a:spLocks noChangeArrowheads="1"/>
          </p:cNvSpPr>
          <p:nvPr/>
        </p:nvSpPr>
        <p:spPr bwMode="auto">
          <a:xfrm>
            <a:off x="5410200" y="4165600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wise</a:t>
            </a:r>
          </a:p>
        </p:txBody>
      </p:sp>
      <p:sp>
        <p:nvSpPr>
          <p:cNvPr id="176150" name="Line 22"/>
          <p:cNvSpPr>
            <a:spLocks noChangeShapeType="1"/>
          </p:cNvSpPr>
          <p:nvPr/>
        </p:nvSpPr>
        <p:spPr bwMode="auto">
          <a:xfrm flipV="1">
            <a:off x="5967413" y="3502025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52" name="Rectangle 24"/>
          <p:cNvSpPr>
            <a:spLocks noChangeArrowheads="1"/>
          </p:cNvSpPr>
          <p:nvPr/>
        </p:nvSpPr>
        <p:spPr bwMode="auto">
          <a:xfrm>
            <a:off x="7924001" y="4165600"/>
            <a:ext cx="1067599" cy="70532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Column-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wise</a:t>
            </a:r>
          </a:p>
        </p:txBody>
      </p:sp>
      <p:sp>
        <p:nvSpPr>
          <p:cNvPr id="176153" name="Line 25"/>
          <p:cNvSpPr>
            <a:spLocks noChangeShapeType="1"/>
          </p:cNvSpPr>
          <p:nvPr/>
        </p:nvSpPr>
        <p:spPr bwMode="auto">
          <a:xfrm flipV="1">
            <a:off x="8405813" y="3502025"/>
            <a:ext cx="0" cy="627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Calibri"/>
              <a:cs typeface="Calibri"/>
            </a:endParaRPr>
          </a:p>
        </p:txBody>
      </p: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444500" y="4868863"/>
            <a:ext cx="4965700" cy="1227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</a:bodyPr>
          <a:lstStyle/>
          <a:p>
            <a:pPr marL="223838" indent="-223838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u="sng" dirty="0">
                <a:latin typeface="Calibri"/>
                <a:cs typeface="Calibri"/>
              </a:rPr>
              <a:t>Misses per inner loop iteration:</a:t>
            </a: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</a:t>
            </a:r>
            <a:r>
              <a:rPr lang="en-US" sz="2400" b="0" u="sng" dirty="0">
                <a:latin typeface="Calibri"/>
                <a:cs typeface="Calibri"/>
              </a:rPr>
              <a:t>A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B</a:t>
            </a:r>
            <a:r>
              <a:rPr lang="en-US" sz="2400" b="0" dirty="0">
                <a:latin typeface="Calibri"/>
                <a:cs typeface="Calibri"/>
              </a:rPr>
              <a:t>	</a:t>
            </a:r>
            <a:r>
              <a:rPr lang="en-US" sz="2400" b="0" u="sng" dirty="0">
                <a:latin typeface="Calibri"/>
                <a:cs typeface="Calibri"/>
              </a:rPr>
              <a:t>C</a:t>
            </a:r>
            <a:endParaRPr lang="en-US" sz="2400" b="0" dirty="0">
              <a:latin typeface="Calibri"/>
              <a:cs typeface="Calibri"/>
            </a:endParaRPr>
          </a:p>
          <a:p>
            <a:pPr marL="560388" lvl="1" indent="-222250" algn="l" defTabSz="895350">
              <a:lnSpc>
                <a:spcPct val="100000"/>
              </a:lnSpc>
              <a:tabLst>
                <a:tab pos="971550" algn="ctr"/>
                <a:tab pos="2343150" algn="ctr"/>
                <a:tab pos="3657600" algn="ctr"/>
              </a:tabLst>
            </a:pPr>
            <a:r>
              <a:rPr lang="en-US" sz="2400" b="0" dirty="0">
                <a:latin typeface="Calibri"/>
                <a:cs typeface="Calibri"/>
              </a:rPr>
              <a:t>		1.0	0.0	1.0</a:t>
            </a: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3283174" y="3962400"/>
            <a:ext cx="189842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matmult</a:t>
            </a: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/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mm.c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043487" y="6015335"/>
            <a:ext cx="4024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Block size = 32B (four doubles)</a:t>
            </a:r>
          </a:p>
        </p:txBody>
      </p:sp>
    </p:spTree>
    <p:extLst>
      <p:ext uri="{BB962C8B-B14F-4D97-AF65-F5344CB8AC3E}">
        <p14:creationId xmlns:p14="http://schemas.microsoft.com/office/powerpoint/2010/main" val="331267858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DE1E6-42D6-4945-B745-D6A61F58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and instruction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C70E2-6DA1-490A-BE15-0016D97C1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5000625" cy="4972050"/>
          </a:xfrm>
        </p:spPr>
        <p:txBody>
          <a:bodyPr/>
          <a:lstStyle/>
          <a:p>
            <a:r>
              <a:rPr lang="en-US" dirty="0"/>
              <a:t>The stack pointer (%</a:t>
            </a:r>
            <a:r>
              <a:rPr lang="en-US" dirty="0" err="1"/>
              <a:t>rsp</a:t>
            </a:r>
            <a:r>
              <a:rPr lang="en-US" dirty="0"/>
              <a:t>) points to the top of the stack</a:t>
            </a:r>
          </a:p>
          <a:p>
            <a:r>
              <a:rPr lang="en-US" dirty="0"/>
              <a:t>The instruction pointer (%rip) points to the next instruction to be executed</a:t>
            </a:r>
          </a:p>
          <a:p>
            <a:r>
              <a:rPr lang="en-US" dirty="0"/>
              <a:t>They are independent</a:t>
            </a:r>
          </a:p>
          <a:p>
            <a:pPr lvl="1"/>
            <a:r>
              <a:rPr lang="en-US" dirty="0"/>
              <a:t>But linked by call and ret instructions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3FB329D-B389-4C26-8ABD-511589C3FFFF}"/>
              </a:ext>
            </a:extLst>
          </p:cNvPr>
          <p:cNvGrpSpPr/>
          <p:nvPr/>
        </p:nvGrpSpPr>
        <p:grpSpPr>
          <a:xfrm>
            <a:off x="6545975" y="1119044"/>
            <a:ext cx="1447800" cy="5559980"/>
            <a:chOff x="6858000" y="1066800"/>
            <a:chExt cx="1447800" cy="5559980"/>
          </a:xfrm>
        </p:grpSpPr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EE221132-84E4-4234-ABA6-9BE7CA4F6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066800"/>
              <a:ext cx="1447800" cy="55599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latin typeface="Calibri" pitchFamily="34" charset="0"/>
                <a:cs typeface="+mn-cs"/>
              </a:endParaRPr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97B9B8E3-B2F3-4696-ABE4-1C85A059D0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676400"/>
              <a:ext cx="1447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 dirty="0">
                  <a:latin typeface="Calibri" pitchFamily="34" charset="0"/>
                  <a:cs typeface="+mn-cs"/>
                </a:rPr>
                <a:t>Stack</a:t>
              </a:r>
            </a:p>
          </p:txBody>
        </p: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F83114FF-0F30-4DB4-A653-CC0AAAB75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6017180"/>
              <a:ext cx="1447800" cy="3048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Text</a:t>
              </a:r>
            </a:p>
          </p:txBody>
        </p:sp>
        <p:sp>
          <p:nvSpPr>
            <p:cNvPr id="11" name="Rectangle 24">
              <a:extLst>
                <a:ext uri="{FF2B5EF4-FFF2-40B4-BE49-F238E27FC236}">
                  <a16:creationId xmlns:a16="http://schemas.microsoft.com/office/drawing/2014/main" id="{6234A473-A10C-4516-9C30-BF803B71F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5712380"/>
              <a:ext cx="1447800" cy="304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>
                  <a:latin typeface="Calibri" pitchFamily="34" charset="0"/>
                </a:rPr>
                <a:t>Data</a:t>
              </a:r>
            </a:p>
          </p:txBody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1A3EEFFD-BFA2-46BC-8DB2-9A7812B2D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5105400"/>
              <a:ext cx="1447800" cy="60698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800" dirty="0">
                  <a:latin typeface="Calibri" pitchFamily="34" charset="0"/>
                </a:rPr>
                <a:t>Heap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C47D5E6-AAA5-4D9C-A1C2-D4DBE3E600A7}"/>
                </a:ext>
              </a:extLst>
            </p:cNvPr>
            <p:cNvCxnSpPr/>
            <p:nvPr/>
          </p:nvCxnSpPr>
          <p:spPr bwMode="auto">
            <a:xfrm>
              <a:off x="6858000" y="2817813"/>
              <a:ext cx="1447800" cy="1587"/>
            </a:xfrm>
            <a:prstGeom prst="line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C26C535D-AB3D-4387-BEF5-99CDC69750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8000" y="1066800"/>
              <a:ext cx="1447800" cy="6096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dirty="0">
                  <a:latin typeface="Calibri" pitchFamily="34" charset="0"/>
                </a:rPr>
                <a:t>Shared</a:t>
              </a:r>
            </a:p>
            <a:p>
              <a:pPr algn="ctr" eaLnBrk="0" hangingPunct="0"/>
              <a:r>
                <a:rPr lang="en-US" sz="1800" dirty="0">
                  <a:latin typeface="Calibri" pitchFamily="34" charset="0"/>
                </a:rPr>
                <a:t>Libraries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816D6E6-E00C-4192-B041-17733702CD07}"/>
              </a:ext>
            </a:extLst>
          </p:cNvPr>
          <p:cNvSpPr txBox="1"/>
          <p:nvPr/>
        </p:nvSpPr>
        <p:spPr>
          <a:xfrm>
            <a:off x="8434212" y="1930689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D26D79B-B034-4BD7-95A6-5326826957E2}"/>
              </a:ext>
            </a:extLst>
          </p:cNvPr>
          <p:cNvCxnSpPr>
            <a:cxnSpLocks/>
            <a:stCxn id="22" idx="1"/>
          </p:cNvCxnSpPr>
          <p:nvPr/>
        </p:nvCxnSpPr>
        <p:spPr bwMode="auto">
          <a:xfrm flipH="1">
            <a:off x="7993775" y="2115355"/>
            <a:ext cx="44043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9197901-9B2D-4191-9C51-A33306BA4977}"/>
              </a:ext>
            </a:extLst>
          </p:cNvPr>
          <p:cNvSpPr txBox="1"/>
          <p:nvPr/>
        </p:nvSpPr>
        <p:spPr>
          <a:xfrm>
            <a:off x="8466657" y="6037158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rip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F4DD481-C591-4BDC-B407-D0463D3F9E62}"/>
              </a:ext>
            </a:extLst>
          </p:cNvPr>
          <p:cNvCxnSpPr>
            <a:cxnSpLocks/>
            <a:stCxn id="25" idx="1"/>
            <a:endCxn id="10" idx="3"/>
          </p:cNvCxnSpPr>
          <p:nvPr/>
        </p:nvCxnSpPr>
        <p:spPr bwMode="auto">
          <a:xfrm flipH="1">
            <a:off x="7993775" y="6221824"/>
            <a:ext cx="472882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116752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98A61D-DCC0-450E-B64B-F35EA511A33A}"/>
              </a:ext>
            </a:extLst>
          </p:cNvPr>
          <p:cNvSpPr txBox="1"/>
          <p:nvPr/>
        </p:nvSpPr>
        <p:spPr>
          <a:xfrm>
            <a:off x="8382000" y="2406134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A66224-BF7D-482C-B05F-605E028375EB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>
            <a:off x="7592853" y="2590800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4065163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20566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Up-Down Arrow 42"/>
          <p:cNvSpPr/>
          <p:nvPr/>
        </p:nvSpPr>
        <p:spPr bwMode="auto">
          <a:xfrm>
            <a:off x="3352800" y="1295400"/>
            <a:ext cx="685800" cy="990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35" name="Up-Down Arrow 34"/>
          <p:cNvSpPr/>
          <p:nvPr/>
        </p:nvSpPr>
        <p:spPr bwMode="auto">
          <a:xfrm>
            <a:off x="3352800" y="2895600"/>
            <a:ext cx="685800" cy="1371600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dirty="0"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Cache Concepts: Miss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905000" y="4267200"/>
            <a:ext cx="3581400" cy="2057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905000" y="2272391"/>
            <a:ext cx="35814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0574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956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7338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72000" y="4419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0574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7338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4800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7338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10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4572000" y="5181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11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8956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13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37338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4572000" y="5562600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2286000" y="6096000"/>
            <a:ext cx="3048000" cy="1477"/>
          </a:xfrm>
          <a:prstGeom prst="line">
            <a:avLst/>
          </a:prstGeom>
          <a:noFill/>
          <a:ln w="8890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20574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8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8956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9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7338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14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4572000" y="2424791"/>
            <a:ext cx="762000" cy="3048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8764" y="2348591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Cache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7200" y="4343400"/>
            <a:ext cx="128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5919759" y="1580883"/>
            <a:ext cx="2826906" cy="396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Data in block b is needed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997173" y="1619517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auto">
          <a:xfrm>
            <a:off x="5936094" y="2209800"/>
            <a:ext cx="2569847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not in cache: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rgbClr val="C00000"/>
                </a:solidFill>
                <a:latin typeface="Calibri" pitchFamily="34" charset="0"/>
              </a:rPr>
              <a:t>Miss!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943600" y="3200400"/>
            <a:ext cx="2585173" cy="697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fetched from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i="1" dirty="0">
                <a:latin typeface="Calibri" pitchFamily="34" charset="0"/>
              </a:rPr>
              <a:t>memory</a:t>
            </a:r>
            <a:endParaRPr lang="en-GB" sz="2000" b="1" i="1" dirty="0"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97172" y="3395246"/>
            <a:ext cx="1184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Calibri" pitchFamily="34" charset="0"/>
              </a:rPr>
              <a:t>Request: 12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2057400" y="55626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590800" y="3429000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895600" y="2425522"/>
            <a:ext cx="762000" cy="304800"/>
          </a:xfrm>
          <a:prstGeom prst="rect">
            <a:avLst/>
          </a:prstGeom>
          <a:solidFill>
            <a:srgbClr val="FF9999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Calibri" pitchFamily="34" charset="0"/>
              </a:rPr>
              <a:t>12</a:t>
            </a:r>
          </a:p>
        </p:txBody>
      </p:sp>
      <p:sp>
        <p:nvSpPr>
          <p:cNvPr id="42" name="Text Box 29"/>
          <p:cNvSpPr txBox="1">
            <a:spLocks noChangeArrowheads="1"/>
          </p:cNvSpPr>
          <p:nvPr/>
        </p:nvSpPr>
        <p:spPr bwMode="auto">
          <a:xfrm>
            <a:off x="5943600" y="4191000"/>
            <a:ext cx="2810939" cy="17535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latin typeface="Calibri" pitchFamily="34" charset="0"/>
              </a:rPr>
              <a:t>Block b is stored in cache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Placement policy: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where b goes</a:t>
            </a:r>
          </a:p>
          <a:p>
            <a:pPr marL="115888" indent="-115888">
              <a:lnSpc>
                <a:spcPct val="98000"/>
              </a:lnSpc>
              <a:buFont typeface="Arial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solidFill>
                  <a:srgbClr val="C00000"/>
                </a:solidFill>
                <a:latin typeface="Calibri" pitchFamily="34" charset="0"/>
              </a:rPr>
              <a:t>Replacement policy:</a:t>
            </a:r>
            <a:br>
              <a:rPr lang="en-GB" sz="1800" b="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determines which block</a:t>
            </a:r>
            <a:br>
              <a:rPr lang="en-GB" sz="1800" b="0" dirty="0">
                <a:latin typeface="Calibri" pitchFamily="34" charset="0"/>
              </a:rPr>
            </a:br>
            <a:r>
              <a:rPr lang="en-GB" sz="1800" b="0" dirty="0">
                <a:latin typeface="Calibri" pitchFamily="34" charset="0"/>
              </a:rPr>
              <a:t>gets evicted (victim)</a:t>
            </a:r>
          </a:p>
        </p:txBody>
      </p:sp>
    </p:spTree>
    <p:extLst>
      <p:ext uri="{BB962C8B-B14F-4D97-AF65-F5344CB8AC3E}">
        <p14:creationId xmlns:p14="http://schemas.microsoft.com/office/powerpoint/2010/main" val="23939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8" grpId="0"/>
      <p:bldP spid="34" grpId="0"/>
      <p:bldP spid="36" grpId="0"/>
      <p:bldP spid="37" grpId="0" animBg="1"/>
      <p:bldP spid="38" grpId="0" animBg="1"/>
      <p:bldP spid="38" grpId="1" animBg="1"/>
      <p:bldP spid="39" grpId="0" animBg="1"/>
      <p:bldP spid="42" grpId="0" build="allAtOnce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0348146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1B5936-8A60-46C8-9E4A-D80DE56E265D}"/>
              </a:ext>
            </a:extLst>
          </p:cNvPr>
          <p:cNvSpPr/>
          <p:nvPr/>
        </p:nvSpPr>
        <p:spPr>
          <a:xfrm>
            <a:off x="5479732" y="38100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rip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C2E1A5-52BD-4E13-948B-FF84546B5685}"/>
              </a:ext>
            </a:extLst>
          </p:cNvPr>
          <p:cNvSpPr txBox="1"/>
          <p:nvPr/>
        </p:nvSpPr>
        <p:spPr>
          <a:xfrm>
            <a:off x="8382000" y="48683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94150E-34D4-4C9C-A197-AB211B472F76}"/>
              </a:ext>
            </a:extLst>
          </p:cNvPr>
          <p:cNvCxnSpPr>
            <a:stCxn id="19" idx="1"/>
          </p:cNvCxnSpPr>
          <p:nvPr/>
        </p:nvCxnSpPr>
        <p:spPr bwMode="auto">
          <a:xfrm flipH="1">
            <a:off x="7592853" y="50530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46233374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11B5936-8A60-46C8-9E4A-D80DE56E265D}"/>
              </a:ext>
            </a:extLst>
          </p:cNvPr>
          <p:cNvSpPr/>
          <p:nvPr/>
        </p:nvSpPr>
        <p:spPr>
          <a:xfrm>
            <a:off x="5479732" y="38100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rip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C2E1A5-52BD-4E13-948B-FF84546B5685}"/>
              </a:ext>
            </a:extLst>
          </p:cNvPr>
          <p:cNvSpPr txBox="1"/>
          <p:nvPr/>
        </p:nvSpPr>
        <p:spPr>
          <a:xfrm>
            <a:off x="8382000" y="48683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294150E-34D4-4C9C-A197-AB211B472F76}"/>
              </a:ext>
            </a:extLst>
          </p:cNvPr>
          <p:cNvCxnSpPr>
            <a:stCxn id="19" idx="1"/>
          </p:cNvCxnSpPr>
          <p:nvPr/>
        </p:nvCxnSpPr>
        <p:spPr bwMode="auto">
          <a:xfrm flipH="1">
            <a:off x="7592853" y="50530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49598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%rip</a:t>
            </a:r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39631992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%rip</a:t>
            </a:r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r>
              <a:rPr lang="en-US" sz="2000" dirty="0"/>
              <a:t>pop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B3BB518-FA53-42B5-86E1-B0ECCF89AE12}"/>
              </a:ext>
            </a:extLst>
          </p:cNvPr>
          <p:cNvSpPr/>
          <p:nvPr/>
        </p:nvSpPr>
        <p:spPr>
          <a:xfrm>
            <a:off x="5479732" y="2590800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 err="1"/>
              <a:t>rax</a:t>
            </a:r>
            <a:endParaRPr lang="en-US" sz="3500" kern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F4D33C-5EFC-4AC1-98D9-71A61F8AE8D2}"/>
              </a:ext>
            </a:extLst>
          </p:cNvPr>
          <p:cNvSpPr txBox="1"/>
          <p:nvPr/>
        </p:nvSpPr>
        <p:spPr>
          <a:xfrm>
            <a:off x="8382000" y="3649146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ECF558-03FC-4B38-91BC-6A1A5690D1A5}"/>
              </a:ext>
            </a:extLst>
          </p:cNvPr>
          <p:cNvCxnSpPr>
            <a:stCxn id="17" idx="1"/>
          </p:cNvCxnSpPr>
          <p:nvPr/>
        </p:nvCxnSpPr>
        <p:spPr bwMode="auto">
          <a:xfrm flipH="1">
            <a:off x="7592853" y="3833812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7609175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0B31D-E40E-48C6-96A2-B5AEA25DE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stack operations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43DC-2081-4EDD-8413-2D3CECDEB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push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</a:t>
            </a:r>
            <a:r>
              <a:rPr lang="en-US" sz="2000" dirty="0" err="1"/>
              <a:t>rax</a:t>
            </a:r>
            <a:r>
              <a:rPr lang="en-US" sz="2000" dirty="0"/>
              <a:t>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r>
              <a:rPr lang="en-US" sz="2000" dirty="0"/>
              <a:t>call </a:t>
            </a:r>
            <a:r>
              <a:rPr lang="en-US" sz="2000" dirty="0" err="1"/>
              <a:t>func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sub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pPr lvl="1"/>
            <a:r>
              <a:rPr lang="en-US" sz="2000" dirty="0"/>
              <a:t>mov %rip, (%</a:t>
            </a:r>
            <a:r>
              <a:rPr lang="en-US" sz="2000" dirty="0" err="1"/>
              <a:t>rsp</a:t>
            </a:r>
            <a:r>
              <a:rPr lang="en-US" sz="2000" dirty="0"/>
              <a:t>)</a:t>
            </a:r>
          </a:p>
          <a:p>
            <a:pPr lvl="1"/>
            <a:r>
              <a:rPr lang="en-US" sz="2000" dirty="0" err="1"/>
              <a:t>jmp</a:t>
            </a:r>
            <a:r>
              <a:rPr lang="en-US" sz="2000" dirty="0"/>
              <a:t> </a:t>
            </a:r>
            <a:r>
              <a:rPr lang="en-US" sz="2000" dirty="0" err="1"/>
              <a:t>func</a:t>
            </a:r>
            <a:endParaRPr lang="en-US" sz="2000" dirty="0"/>
          </a:p>
          <a:p>
            <a:r>
              <a:rPr lang="en-US" sz="2000" dirty="0"/>
              <a:t>ret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%rip</a:t>
            </a:r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  <a:p>
            <a:r>
              <a:rPr lang="en-US" sz="2000" dirty="0"/>
              <a:t>pop %</a:t>
            </a:r>
            <a:r>
              <a:rPr lang="en-US" sz="2000" dirty="0" err="1"/>
              <a:t>rax</a:t>
            </a:r>
            <a:r>
              <a:rPr lang="en-US" sz="2000" dirty="0"/>
              <a:t> =</a:t>
            </a:r>
          </a:p>
          <a:p>
            <a:pPr lvl="1"/>
            <a:r>
              <a:rPr lang="en-US" sz="2000" dirty="0"/>
              <a:t>mov (%</a:t>
            </a:r>
            <a:r>
              <a:rPr lang="en-US" sz="2000" dirty="0" err="1"/>
              <a:t>rsp</a:t>
            </a:r>
            <a:r>
              <a:rPr lang="en-US" sz="2000" dirty="0"/>
              <a:t>), %</a:t>
            </a:r>
            <a:r>
              <a:rPr lang="en-US" sz="2000" dirty="0" err="1"/>
              <a:t>rax</a:t>
            </a:r>
            <a:endParaRPr lang="en-US" sz="2000" dirty="0"/>
          </a:p>
          <a:p>
            <a:pPr lvl="1"/>
            <a:r>
              <a:rPr lang="en-US" sz="2000" dirty="0"/>
              <a:t>add %</a:t>
            </a:r>
            <a:r>
              <a:rPr lang="en-US" sz="2000" dirty="0" err="1"/>
              <a:t>rsp</a:t>
            </a:r>
            <a:r>
              <a:rPr lang="en-US" sz="2000" dirty="0"/>
              <a:t>, 8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22399DB-E3FC-4B07-8CBD-D84F86CB3116}"/>
              </a:ext>
            </a:extLst>
          </p:cNvPr>
          <p:cNvSpPr/>
          <p:nvPr/>
        </p:nvSpPr>
        <p:spPr>
          <a:xfrm>
            <a:off x="5479732" y="1362075"/>
            <a:ext cx="2237422" cy="1243012"/>
          </a:xfrm>
          <a:custGeom>
            <a:avLst/>
            <a:gdLst>
              <a:gd name="connsiteX0" fmla="*/ 0 w 2237422"/>
              <a:gd name="connsiteY0" fmla="*/ 124301 h 1243012"/>
              <a:gd name="connsiteX1" fmla="*/ 124301 w 2237422"/>
              <a:gd name="connsiteY1" fmla="*/ 0 h 1243012"/>
              <a:gd name="connsiteX2" fmla="*/ 2113121 w 2237422"/>
              <a:gd name="connsiteY2" fmla="*/ 0 h 1243012"/>
              <a:gd name="connsiteX3" fmla="*/ 2237422 w 2237422"/>
              <a:gd name="connsiteY3" fmla="*/ 124301 h 1243012"/>
              <a:gd name="connsiteX4" fmla="*/ 2237422 w 2237422"/>
              <a:gd name="connsiteY4" fmla="*/ 1118711 h 1243012"/>
              <a:gd name="connsiteX5" fmla="*/ 2113121 w 2237422"/>
              <a:gd name="connsiteY5" fmla="*/ 1243012 h 1243012"/>
              <a:gd name="connsiteX6" fmla="*/ 124301 w 2237422"/>
              <a:gd name="connsiteY6" fmla="*/ 1243012 h 1243012"/>
              <a:gd name="connsiteX7" fmla="*/ 0 w 2237422"/>
              <a:gd name="connsiteY7" fmla="*/ 1118711 h 1243012"/>
              <a:gd name="connsiteX8" fmla="*/ 0 w 2237422"/>
              <a:gd name="connsiteY8" fmla="*/ 124301 h 1243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7422" h="1243012">
                <a:moveTo>
                  <a:pt x="0" y="124301"/>
                </a:moveTo>
                <a:cubicBezTo>
                  <a:pt x="0" y="55651"/>
                  <a:pt x="55651" y="0"/>
                  <a:pt x="124301" y="0"/>
                </a:cubicBezTo>
                <a:lnTo>
                  <a:pt x="2113121" y="0"/>
                </a:lnTo>
                <a:cubicBezTo>
                  <a:pt x="2181771" y="0"/>
                  <a:pt x="2237422" y="55651"/>
                  <a:pt x="2237422" y="124301"/>
                </a:cubicBezTo>
                <a:lnTo>
                  <a:pt x="2237422" y="1118711"/>
                </a:lnTo>
                <a:cubicBezTo>
                  <a:pt x="2237422" y="1187361"/>
                  <a:pt x="2181771" y="1243012"/>
                  <a:pt x="2113121" y="1243012"/>
                </a:cubicBezTo>
                <a:lnTo>
                  <a:pt x="124301" y="1243012"/>
                </a:lnTo>
                <a:cubicBezTo>
                  <a:pt x="55651" y="1243012"/>
                  <a:pt x="0" y="1187361"/>
                  <a:pt x="0" y="1118711"/>
                </a:cubicBezTo>
                <a:lnTo>
                  <a:pt x="0" y="124301"/>
                </a:lnTo>
                <a:close/>
              </a:path>
            </a:pathLst>
          </a:custGeom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757" tIns="169757" rIns="169757" bIns="169757" numCol="1" spcCol="1270" anchor="ctr" anchorCtr="0">
            <a:noAutofit/>
          </a:bodyPr>
          <a:lstStyle/>
          <a:p>
            <a:pPr marL="0" lvl="0" indent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500" kern="1200" dirty="0"/>
              <a:t>more stuff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98A61D-DCC0-450E-B64B-F35EA511A33A}"/>
              </a:ext>
            </a:extLst>
          </p:cNvPr>
          <p:cNvSpPr txBox="1"/>
          <p:nvPr/>
        </p:nvSpPr>
        <p:spPr>
          <a:xfrm>
            <a:off x="8382000" y="2406134"/>
            <a:ext cx="47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alibri" pitchFamily="34" charset="0"/>
              </a:rPr>
              <a:t>rsp</a:t>
            </a:r>
            <a:endParaRPr lang="en-US" sz="1800" dirty="0">
              <a:latin typeface="Calibri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A66224-BF7D-482C-B05F-605E028375EB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>
            <a:off x="7592853" y="2590800"/>
            <a:ext cx="789147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98238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10782" cy="762000"/>
          </a:xfrm>
        </p:spPr>
        <p:txBody>
          <a:bodyPr/>
          <a:lstStyle/>
          <a:p>
            <a:r>
              <a:rPr lang="en-US" dirty="0"/>
              <a:t>Working Set, Locality, and Caches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823325" cy="5267325"/>
          </a:xfrm>
        </p:spPr>
        <p:txBody>
          <a:bodyPr/>
          <a:lstStyle/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Working Set: </a:t>
            </a:r>
            <a:r>
              <a:rPr lang="en-US" dirty="0"/>
              <a:t>The set of data a program is currently “working on”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/>
              <a:t>Definition of “currently” depends on context, e.g., in this loop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/>
              <a:t>Includes accesses to data and instructions</a:t>
            </a:r>
          </a:p>
          <a:p>
            <a:pPr marL="457200" lvl="1" indent="0">
              <a:buNone/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400" dirty="0"/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dirty="0">
                <a:solidFill>
                  <a:srgbClr val="C00000"/>
                </a:solidFill>
              </a:rPr>
              <a:t>Principle of Locality: </a:t>
            </a:r>
            <a:r>
              <a:rPr lang="en-GB" dirty="0"/>
              <a:t>Programs tend to use data and instructions with addresses near or equal to those they have used recently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Nearby addresses: </a:t>
            </a:r>
            <a:r>
              <a:rPr lang="en-GB" dirty="0">
                <a:solidFill>
                  <a:srgbClr val="C00000"/>
                </a:solidFill>
              </a:rPr>
              <a:t>Spatial Locality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/>
              <a:t>Equal addresses: </a:t>
            </a:r>
            <a:r>
              <a:rPr lang="en-GB" dirty="0">
                <a:solidFill>
                  <a:srgbClr val="C00000"/>
                </a:solidFill>
              </a:rPr>
              <a:t>Temporal locality</a:t>
            </a:r>
          </a:p>
          <a:p>
            <a:pPr marL="457200" lvl="1" indent="0">
              <a:buNone/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400" dirty="0">
              <a:solidFill>
                <a:srgbClr val="C00000"/>
              </a:solidFill>
            </a:endParaRP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rgbClr val="C00000"/>
                </a:solidFill>
              </a:rPr>
              <a:t>Caches</a:t>
            </a:r>
            <a:r>
              <a:rPr lang="en-GB" dirty="0">
                <a:solidFill>
                  <a:schemeClr val="tx2"/>
                </a:solidFill>
              </a:rPr>
              <a:t> take advantage of temporal locality by storing recently used data, and spatial locality by copying data in block-sized transfer units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chemeClr val="tx2"/>
                </a:solidFill>
              </a:rPr>
              <a:t>Locality reduces working set sizes</a:t>
            </a:r>
          </a:p>
          <a:p>
            <a:pPr lvl="1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>
                <a:solidFill>
                  <a:schemeClr val="tx2"/>
                </a:solidFill>
              </a:rPr>
              <a:t>Caches are most effective when the working set fits in the cache</a:t>
            </a:r>
          </a:p>
          <a:p>
            <a:pPr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38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Recall: 3 Types of Cache Misses</a:t>
            </a:r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6875" y="1733550"/>
            <a:ext cx="8518525" cy="49720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Cold (compulsory) miss</a:t>
            </a:r>
          </a:p>
          <a:p>
            <a:pPr lvl="1"/>
            <a:r>
              <a:rPr lang="en-US" dirty="0"/>
              <a:t>Cold misses occur because the cache starts empty and this is the first reference to the block.</a:t>
            </a:r>
          </a:p>
          <a:p>
            <a:r>
              <a:rPr lang="en-US" dirty="0">
                <a:solidFill>
                  <a:srgbClr val="C00000"/>
                </a:solidFill>
              </a:rPr>
              <a:t>Capacity miss</a:t>
            </a:r>
          </a:p>
          <a:p>
            <a:pPr lvl="1"/>
            <a:r>
              <a:rPr lang="en-US" dirty="0"/>
              <a:t>Occurs when the set of active cache blocks (</a:t>
            </a:r>
            <a:r>
              <a:rPr lang="en-US" dirty="0">
                <a:solidFill>
                  <a:srgbClr val="C00000"/>
                </a:solidFill>
              </a:rPr>
              <a:t>working set</a:t>
            </a:r>
            <a:r>
              <a:rPr lang="en-US" dirty="0"/>
              <a:t>) is larger than the cache.</a:t>
            </a:r>
          </a:p>
          <a:p>
            <a:r>
              <a:rPr lang="en-US" dirty="0">
                <a:solidFill>
                  <a:srgbClr val="C00000"/>
                </a:solidFill>
              </a:rPr>
              <a:t>Conflict miss</a:t>
            </a:r>
          </a:p>
          <a:p>
            <a:pPr lvl="1"/>
            <a:r>
              <a:rPr lang="en-US" dirty="0"/>
              <a:t>Occurs when the cache is large enough, but too many data objects all map (by the </a:t>
            </a:r>
            <a:r>
              <a:rPr lang="en-US" dirty="0">
                <a:solidFill>
                  <a:srgbClr val="C00000"/>
                </a:solidFill>
              </a:rPr>
              <a:t>placement policy</a:t>
            </a:r>
            <a:r>
              <a:rPr lang="en-US" dirty="0"/>
              <a:t>) to the same limited set of blocks </a:t>
            </a:r>
          </a:p>
          <a:p>
            <a:pPr lvl="2"/>
            <a:r>
              <a:rPr lang="en-US" dirty="0"/>
              <a:t>E.g., if the placement policy maps both 0 and 8 to the same block, then referencing 0, 8, 0, 8, 0, 8, ... would miss every time.</a:t>
            </a:r>
          </a:p>
        </p:txBody>
      </p:sp>
    </p:spTree>
    <p:extLst>
      <p:ext uri="{BB962C8B-B14F-4D97-AF65-F5344CB8AC3E}">
        <p14:creationId xmlns:p14="http://schemas.microsoft.com/office/powerpoint/2010/main" val="1945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13300</TotalTime>
  <Words>6363</Words>
  <Application>Microsoft Office PowerPoint</Application>
  <PresentationFormat>On-screen Show (4:3)</PresentationFormat>
  <Paragraphs>1517</Paragraphs>
  <Slides>75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6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Equation</vt:lpstr>
      <vt:lpstr>PowerPoint Presentation</vt:lpstr>
      <vt:lpstr>Cache Memories  18-213/18-613: Introduction to Computer Systems 11th Lecture, June 3, 2026</vt:lpstr>
      <vt:lpstr>Reminder: AIV Policy</vt:lpstr>
      <vt:lpstr>Today</vt:lpstr>
      <vt:lpstr>Recall: General Cache Concepts</vt:lpstr>
      <vt:lpstr>General Cache Concepts: Hit</vt:lpstr>
      <vt:lpstr>General Cache Concepts: Miss</vt:lpstr>
      <vt:lpstr>Working Set, Locality, and Caches</vt:lpstr>
      <vt:lpstr> Recall: 3 Types of Cache Misses</vt:lpstr>
      <vt:lpstr>CPU Cache Memories</vt:lpstr>
      <vt:lpstr>What it Really Looks Like</vt:lpstr>
      <vt:lpstr>What it Really Looks Like (Cont.)</vt:lpstr>
      <vt:lpstr>General Cache Organization (S, E, B)</vt:lpstr>
      <vt:lpstr>Cache Read</vt:lpstr>
      <vt:lpstr>Example: Direct Mapped Cache (E = 1)</vt:lpstr>
      <vt:lpstr>Example: Direct Mapped Cache (E = 1)</vt:lpstr>
      <vt:lpstr>Example: Direct Mapped Cache (E = 1)</vt:lpstr>
      <vt:lpstr>Direct-Mapped Cache Simulation</vt:lpstr>
      <vt:lpstr>E-way Set Associative Cache (Here: E = 2)</vt:lpstr>
      <vt:lpstr>E-way Set Associative Cache (Here: E = 2)</vt:lpstr>
      <vt:lpstr>E-way Set Associative Cache (Here: E = 2)</vt:lpstr>
      <vt:lpstr>2-Way Set Associative Cache Simulation</vt:lpstr>
      <vt:lpstr>What about writes?</vt:lpstr>
      <vt:lpstr>Why Index Using Middle Bits? </vt:lpstr>
      <vt:lpstr>Illustration of Indexing Approaches</vt:lpstr>
      <vt:lpstr>Middle Bits Indexing</vt:lpstr>
      <vt:lpstr>High Bits Indexing</vt:lpstr>
      <vt:lpstr>Intel Core i7 Cache Hierarchy</vt:lpstr>
      <vt:lpstr>Example: Core i7 L1 Data Cache</vt:lpstr>
      <vt:lpstr>Example: Core i7 L1 Data Cache</vt:lpstr>
      <vt:lpstr>Example: Core i7 L1 Data Cache</vt:lpstr>
      <vt:lpstr>Cache Performance Metrics</vt:lpstr>
      <vt:lpstr>How Bad Can a Few Cache Misses Be?</vt:lpstr>
      <vt:lpstr>Writing Cache Friendly Code</vt:lpstr>
      <vt:lpstr>Quiz Time!</vt:lpstr>
      <vt:lpstr>Today</vt:lpstr>
      <vt:lpstr>The Memory Mountain</vt:lpstr>
      <vt:lpstr>Memory Mountain Test Function</vt:lpstr>
      <vt:lpstr>The Memory Mountain</vt:lpstr>
      <vt:lpstr>Closer Look at Stride Effects</vt:lpstr>
      <vt:lpstr>Today</vt:lpstr>
      <vt:lpstr>Matrix Multiplication Example</vt:lpstr>
      <vt:lpstr>Miss Rate Analysis for Matrix Multiply</vt:lpstr>
      <vt:lpstr>Layout of C Arrays in Memory (review)</vt:lpstr>
      <vt:lpstr>Matrix Multiplication (ijk)</vt:lpstr>
      <vt:lpstr>Matrix Multiplication (jik)</vt:lpstr>
      <vt:lpstr>Matrix Multiplication (kij)</vt:lpstr>
      <vt:lpstr>Matrix Multiplication (jki)</vt:lpstr>
      <vt:lpstr>Summary of Matrix Multiplication</vt:lpstr>
      <vt:lpstr>Core i7 Matrix Multiply Performance</vt:lpstr>
      <vt:lpstr>Today</vt:lpstr>
      <vt:lpstr>Example: Matrix Multiplication</vt:lpstr>
      <vt:lpstr>Cache Miss Analysis</vt:lpstr>
      <vt:lpstr>Cache Miss Analysis</vt:lpstr>
      <vt:lpstr>Blocked Matrix Multiplication</vt:lpstr>
      <vt:lpstr>Cache Miss Analysis</vt:lpstr>
      <vt:lpstr>Cache Miss Analysis</vt:lpstr>
      <vt:lpstr>Blocking Summary</vt:lpstr>
      <vt:lpstr>Cache Summary </vt:lpstr>
      <vt:lpstr>Supplemental slides</vt:lpstr>
      <vt:lpstr>The Memory Mountain</vt:lpstr>
      <vt:lpstr>Cache Capacity Effects from Memory Mountain</vt:lpstr>
      <vt:lpstr>Modeling Block Size Effects from Memory Mountain</vt:lpstr>
      <vt:lpstr>2008 Memory Mountain</vt:lpstr>
      <vt:lpstr>Matrix Multiplication (ikj)</vt:lpstr>
      <vt:lpstr>Matrix Multiplication (kji)</vt:lpstr>
      <vt:lpstr>Recap: Stack and instruction pointers</vt:lpstr>
      <vt:lpstr>Recap: stack operations </vt:lpstr>
      <vt:lpstr>Recap: stack operations </vt:lpstr>
      <vt:lpstr>Recap: stack operations </vt:lpstr>
      <vt:lpstr>Recap: stack operations </vt:lpstr>
      <vt:lpstr>Recap: stack operations </vt:lpstr>
      <vt:lpstr>Recap: stack operations </vt:lpstr>
      <vt:lpstr>Recap: stack operations </vt:lpstr>
      <vt:lpstr>Recap: stack operations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619</cp:revision>
  <cp:lastPrinted>2012-10-02T07:07:18Z</cp:lastPrinted>
  <dcterms:created xsi:type="dcterms:W3CDTF">2012-10-02T17:26:51Z</dcterms:created>
  <dcterms:modified xsi:type="dcterms:W3CDTF">2026-06-03T13:23:52Z</dcterms:modified>
</cp:coreProperties>
</file>