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charts/chart1.xml" ContentType="application/vnd.openxmlformats-officedocument.drawingml.chart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charts/chart2.xml" ContentType="application/vnd.openxmlformats-officedocument.drawingml.chart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charts/chart3.xml" ContentType="application/vnd.openxmlformats-officedocument.drawingml.chart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74"/>
  </p:notesMasterIdLst>
  <p:handoutMasterIdLst>
    <p:handoutMasterId r:id="rId75"/>
  </p:handoutMasterIdLst>
  <p:sldIdLst>
    <p:sldId id="1179" r:id="rId2"/>
    <p:sldId id="1144" r:id="rId3"/>
    <p:sldId id="1088" r:id="rId4"/>
    <p:sldId id="1479" r:id="rId5"/>
    <p:sldId id="1145" r:id="rId6"/>
    <p:sldId id="1478" r:id="rId7"/>
    <p:sldId id="1480" r:id="rId8"/>
    <p:sldId id="1481" r:id="rId9"/>
    <p:sldId id="1482" r:id="rId10"/>
    <p:sldId id="1483" r:id="rId11"/>
    <p:sldId id="1165" r:id="rId12"/>
    <p:sldId id="1166" r:id="rId13"/>
    <p:sldId id="1167" r:id="rId14"/>
    <p:sldId id="1168" r:id="rId15"/>
    <p:sldId id="1169" r:id="rId16"/>
    <p:sldId id="1170" r:id="rId17"/>
    <p:sldId id="1171" r:id="rId18"/>
    <p:sldId id="1177" r:id="rId19"/>
    <p:sldId id="1178" r:id="rId20"/>
    <p:sldId id="1174" r:id="rId21"/>
    <p:sldId id="1484" r:id="rId22"/>
    <p:sldId id="1467" r:id="rId23"/>
    <p:sldId id="1468" r:id="rId24"/>
    <p:sldId id="1469" r:id="rId25"/>
    <p:sldId id="1470" r:id="rId26"/>
    <p:sldId id="1471" r:id="rId27"/>
    <p:sldId id="1472" r:id="rId28"/>
    <p:sldId id="1473" r:id="rId29"/>
    <p:sldId id="1474" r:id="rId30"/>
    <p:sldId id="1475" r:id="rId31"/>
    <p:sldId id="1476" r:id="rId32"/>
    <p:sldId id="1477" r:id="rId33"/>
    <p:sldId id="1173" r:id="rId34"/>
    <p:sldId id="1182" r:id="rId35"/>
    <p:sldId id="1449" r:id="rId36"/>
    <p:sldId id="1450" r:id="rId37"/>
    <p:sldId id="1451" r:id="rId38"/>
    <p:sldId id="1452" r:id="rId39"/>
    <p:sldId id="1453" r:id="rId40"/>
    <p:sldId id="1454" r:id="rId41"/>
    <p:sldId id="1455" r:id="rId42"/>
    <p:sldId id="1456" r:id="rId43"/>
    <p:sldId id="1457" r:id="rId44"/>
    <p:sldId id="1458" r:id="rId45"/>
    <p:sldId id="1459" r:id="rId46"/>
    <p:sldId id="1460" r:id="rId47"/>
    <p:sldId id="1461" r:id="rId48"/>
    <p:sldId id="1462" r:id="rId49"/>
    <p:sldId id="1463" r:id="rId50"/>
    <p:sldId id="1464" r:id="rId51"/>
    <p:sldId id="1465" r:id="rId52"/>
    <p:sldId id="1466" r:id="rId53"/>
    <p:sldId id="1448" r:id="rId54"/>
    <p:sldId id="1158" r:id="rId55"/>
    <p:sldId id="1162" r:id="rId56"/>
    <p:sldId id="1163" r:id="rId57"/>
    <p:sldId id="1159" r:id="rId58"/>
    <p:sldId id="1176" r:id="rId59"/>
    <p:sldId id="1076" r:id="rId60"/>
    <p:sldId id="1161" r:id="rId61"/>
    <p:sldId id="1077" r:id="rId62"/>
    <p:sldId id="1078" r:id="rId63"/>
    <p:sldId id="1079" r:id="rId64"/>
    <p:sldId id="1080" r:id="rId65"/>
    <p:sldId id="1081" r:id="rId66"/>
    <p:sldId id="1183" r:id="rId67"/>
    <p:sldId id="1086" r:id="rId68"/>
    <p:sldId id="1447" r:id="rId69"/>
    <p:sldId id="1058" r:id="rId70"/>
    <p:sldId id="1059" r:id="rId71"/>
    <p:sldId id="1060" r:id="rId72"/>
    <p:sldId id="1155" r:id="rId73"/>
  </p:sldIdLst>
  <p:sldSz cx="9144000" cy="6858000" type="screen4x3"/>
  <p:notesSz cx="7302500" cy="9586913"/>
  <p:custDataLst>
    <p:tags r:id="rId76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BDBFF"/>
    <a:srgbClr val="F1C7C7"/>
    <a:srgbClr val="D5F1CF"/>
    <a:srgbClr val="CC9900"/>
    <a:srgbClr val="E9FAFF"/>
    <a:srgbClr val="D4EEFF"/>
    <a:srgbClr val="F6F5BD"/>
    <a:srgbClr val="990000"/>
    <a:srgbClr val="EDEA77"/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1" autoAdjust="0"/>
    <p:restoredTop sz="84113" autoAdjust="0"/>
  </p:normalViewPr>
  <p:slideViewPr>
    <p:cSldViewPr snapToObjects="1">
      <p:cViewPr varScale="1">
        <p:scale>
          <a:sx n="78" d="100"/>
          <a:sy n="78" d="100"/>
        </p:scale>
        <p:origin x="1287" y="45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notesMaster" Target="notesMasters/notesMaster1.xml"/><Relationship Id="rId79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tags" Target="tags/tag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OS%20X%20Lion:Users:bryant:ics3:opt:lower-haswell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OS%20X%20Lion:Users:bryant:ics3:opt:lower-haswell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OS%20X%20Lion:Users:bryant:ics3:opt:cpe-example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3842173350582"/>
          <c:y val="7.3107049608355096E-2"/>
          <c:w val="0.82923673997412695"/>
          <c:h val="0.71801566579634502"/>
        </c:manualLayout>
      </c:layout>
      <c:scatterChart>
        <c:scatterStyle val="lineMarker"/>
        <c:varyColors val="0"/>
        <c:ser>
          <c:idx val="0"/>
          <c:order val="0"/>
          <c:tx>
            <c:strRef>
              <c:f>lower!$H$24</c:f>
              <c:strCache>
                <c:ptCount val="1"/>
                <c:pt idx="0">
                  <c:v>lower1</c:v>
                </c:pt>
              </c:strCache>
            </c:strRef>
          </c:tx>
          <c:spPr>
            <a:ln w="25400">
              <a:solidFill>
                <a:srgbClr val="808080"/>
              </a:solidFill>
              <a:prstDash val="solid"/>
            </a:ln>
          </c:spPr>
          <c:marker>
            <c:symbol val="diamond"/>
            <c:size val="7"/>
            <c:spPr>
              <a:solidFill>
                <a:srgbClr val="333333"/>
              </a:solidFill>
              <a:ln>
                <a:solidFill>
                  <a:srgbClr val="333333"/>
                </a:solidFill>
                <a:prstDash val="solid"/>
              </a:ln>
            </c:spPr>
          </c:marker>
          <c:xVal>
            <c:numRef>
              <c:f>lower!$G$25:$G$50</c:f>
              <c:numCache>
                <c:formatCode>General</c:formatCode>
                <c:ptCount val="26"/>
                <c:pt idx="0">
                  <c:v>0</c:v>
                </c:pt>
                <c:pt idx="1">
                  <c:v>20000</c:v>
                </c:pt>
                <c:pt idx="2">
                  <c:v>40000</c:v>
                </c:pt>
                <c:pt idx="3">
                  <c:v>60000</c:v>
                </c:pt>
                <c:pt idx="4">
                  <c:v>80000</c:v>
                </c:pt>
                <c:pt idx="5">
                  <c:v>100000</c:v>
                </c:pt>
                <c:pt idx="6">
                  <c:v>120000</c:v>
                </c:pt>
                <c:pt idx="7">
                  <c:v>140000</c:v>
                </c:pt>
                <c:pt idx="8">
                  <c:v>160000</c:v>
                </c:pt>
                <c:pt idx="9">
                  <c:v>180000</c:v>
                </c:pt>
                <c:pt idx="10">
                  <c:v>200000</c:v>
                </c:pt>
                <c:pt idx="11">
                  <c:v>220000</c:v>
                </c:pt>
                <c:pt idx="12">
                  <c:v>240000</c:v>
                </c:pt>
                <c:pt idx="13">
                  <c:v>260000</c:v>
                </c:pt>
                <c:pt idx="14">
                  <c:v>280000</c:v>
                </c:pt>
                <c:pt idx="15">
                  <c:v>300000</c:v>
                </c:pt>
                <c:pt idx="16">
                  <c:v>320000</c:v>
                </c:pt>
                <c:pt idx="17">
                  <c:v>340000</c:v>
                </c:pt>
                <c:pt idx="18">
                  <c:v>360000</c:v>
                </c:pt>
                <c:pt idx="19">
                  <c:v>380000</c:v>
                </c:pt>
                <c:pt idx="20">
                  <c:v>400000</c:v>
                </c:pt>
                <c:pt idx="21">
                  <c:v>420000</c:v>
                </c:pt>
                <c:pt idx="22">
                  <c:v>440000</c:v>
                </c:pt>
                <c:pt idx="23">
                  <c:v>460000</c:v>
                </c:pt>
                <c:pt idx="24">
                  <c:v>480000</c:v>
                </c:pt>
                <c:pt idx="25">
                  <c:v>500000</c:v>
                </c:pt>
              </c:numCache>
            </c:numRef>
          </c:xVal>
          <c:yVal>
            <c:numRef>
              <c:f>lower!$H$25:$H$50</c:f>
              <c:numCache>
                <c:formatCode>General</c:formatCode>
                <c:ptCount val="26"/>
                <c:pt idx="0">
                  <c:v>0</c:v>
                </c:pt>
                <c:pt idx="1">
                  <c:v>0.38247999999999999</c:v>
                </c:pt>
                <c:pt idx="2">
                  <c:v>1.529026</c:v>
                </c:pt>
                <c:pt idx="3">
                  <c:v>3.439454</c:v>
                </c:pt>
                <c:pt idx="4">
                  <c:v>6.1138879999999913</c:v>
                </c:pt>
                <c:pt idx="5">
                  <c:v>9.5525529999999996</c:v>
                </c:pt>
                <c:pt idx="6">
                  <c:v>13.75432</c:v>
                </c:pt>
                <c:pt idx="7">
                  <c:v>18.721091999999999</c:v>
                </c:pt>
                <c:pt idx="8">
                  <c:v>24.451184000000001</c:v>
                </c:pt>
                <c:pt idx="9">
                  <c:v>30.945739999999919</c:v>
                </c:pt>
                <c:pt idx="10">
                  <c:v>38.204385000000002</c:v>
                </c:pt>
                <c:pt idx="11">
                  <c:v>46.226627999999998</c:v>
                </c:pt>
                <c:pt idx="12">
                  <c:v>55.013938000000003</c:v>
                </c:pt>
                <c:pt idx="13">
                  <c:v>64.564981000000003</c:v>
                </c:pt>
                <c:pt idx="14">
                  <c:v>74.879954999999995</c:v>
                </c:pt>
                <c:pt idx="15">
                  <c:v>85.968007999999998</c:v>
                </c:pt>
                <c:pt idx="16">
                  <c:v>97.809497999999977</c:v>
                </c:pt>
                <c:pt idx="17">
                  <c:v>110.416061</c:v>
                </c:pt>
                <c:pt idx="18">
                  <c:v>123.79652900000001</c:v>
                </c:pt>
                <c:pt idx="19">
                  <c:v>137.93689800000001</c:v>
                </c:pt>
                <c:pt idx="20">
                  <c:v>152.830521</c:v>
                </c:pt>
                <c:pt idx="21">
                  <c:v>168.48597100000001</c:v>
                </c:pt>
                <c:pt idx="22">
                  <c:v>184.916539</c:v>
                </c:pt>
                <c:pt idx="23">
                  <c:v>202.114667</c:v>
                </c:pt>
                <c:pt idx="24">
                  <c:v>220.06251</c:v>
                </c:pt>
                <c:pt idx="25">
                  <c:v>238.807323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40AE-4E4E-A950-04406401068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6351616"/>
        <c:axId val="66352192"/>
      </c:scatterChart>
      <c:valAx>
        <c:axId val="66351616"/>
        <c:scaling>
          <c:orientation val="minMax"/>
          <c:max val="500000"/>
        </c:scaling>
        <c:delete val="0"/>
        <c:axPos val="b"/>
        <c:title>
          <c:tx>
            <c:rich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String length</a:t>
                </a:r>
              </a:p>
            </c:rich>
          </c:tx>
          <c:layout>
            <c:manualLayout>
              <c:xMode val="edge"/>
              <c:yMode val="edge"/>
              <c:x val="0.46054333764553701"/>
              <c:y val="0.88511749347258495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6352192"/>
        <c:crosses val="autoZero"/>
        <c:crossBetween val="midCat"/>
      </c:valAx>
      <c:valAx>
        <c:axId val="66352192"/>
        <c:scaling>
          <c:orientation val="minMax"/>
          <c:max val="250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CPU seconds</a:t>
                </a:r>
              </a:p>
            </c:rich>
          </c:tx>
          <c:layout>
            <c:manualLayout>
              <c:xMode val="edge"/>
              <c:yMode val="edge"/>
              <c:x val="2.0698576972833099E-2"/>
              <c:y val="0.28720626631853802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6351616"/>
        <c:crosses val="autoZero"/>
        <c:crossBetween val="midCat"/>
      </c:valAx>
      <c:spPr>
        <a:noFill/>
        <a:ln w="12700">
          <a:solidFill>
            <a:srgbClr val="808080"/>
          </a:solidFill>
          <a:prstDash val="solid"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2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3842173350582"/>
          <c:y val="7.3107049608355096E-2"/>
          <c:w val="0.82923673997412695"/>
          <c:h val="0.71801566579634502"/>
        </c:manualLayout>
      </c:layout>
      <c:scatterChart>
        <c:scatterStyle val="lineMarker"/>
        <c:varyColors val="0"/>
        <c:ser>
          <c:idx val="0"/>
          <c:order val="0"/>
          <c:tx>
            <c:strRef>
              <c:f>lower!$H$24</c:f>
              <c:strCache>
                <c:ptCount val="1"/>
                <c:pt idx="0">
                  <c:v>lower1</c:v>
                </c:pt>
              </c:strCache>
            </c:strRef>
          </c:tx>
          <c:spPr>
            <a:ln w="25400">
              <a:solidFill>
                <a:srgbClr val="808080"/>
              </a:solidFill>
              <a:prstDash val="solid"/>
            </a:ln>
          </c:spPr>
          <c:marker>
            <c:symbol val="diamond"/>
            <c:size val="7"/>
            <c:spPr>
              <a:solidFill>
                <a:srgbClr val="333333"/>
              </a:solidFill>
              <a:ln>
                <a:solidFill>
                  <a:srgbClr val="333333"/>
                </a:solidFill>
                <a:prstDash val="solid"/>
              </a:ln>
            </c:spPr>
          </c:marker>
          <c:xVal>
            <c:numRef>
              <c:f>lower!$G$25:$G$50</c:f>
              <c:numCache>
                <c:formatCode>General</c:formatCode>
                <c:ptCount val="26"/>
                <c:pt idx="0">
                  <c:v>0</c:v>
                </c:pt>
                <c:pt idx="1">
                  <c:v>20000</c:v>
                </c:pt>
                <c:pt idx="2">
                  <c:v>40000</c:v>
                </c:pt>
                <c:pt idx="3">
                  <c:v>60000</c:v>
                </c:pt>
                <c:pt idx="4">
                  <c:v>80000</c:v>
                </c:pt>
                <c:pt idx="5">
                  <c:v>100000</c:v>
                </c:pt>
                <c:pt idx="6">
                  <c:v>120000</c:v>
                </c:pt>
                <c:pt idx="7">
                  <c:v>140000</c:v>
                </c:pt>
                <c:pt idx="8">
                  <c:v>160000</c:v>
                </c:pt>
                <c:pt idx="9">
                  <c:v>180000</c:v>
                </c:pt>
                <c:pt idx="10">
                  <c:v>200000</c:v>
                </c:pt>
                <c:pt idx="11">
                  <c:v>220000</c:v>
                </c:pt>
                <c:pt idx="12">
                  <c:v>240000</c:v>
                </c:pt>
                <c:pt idx="13">
                  <c:v>260000</c:v>
                </c:pt>
                <c:pt idx="14">
                  <c:v>280000</c:v>
                </c:pt>
                <c:pt idx="15">
                  <c:v>300000</c:v>
                </c:pt>
                <c:pt idx="16">
                  <c:v>320000</c:v>
                </c:pt>
                <c:pt idx="17">
                  <c:v>340000</c:v>
                </c:pt>
                <c:pt idx="18">
                  <c:v>360000</c:v>
                </c:pt>
                <c:pt idx="19">
                  <c:v>380000</c:v>
                </c:pt>
                <c:pt idx="20">
                  <c:v>400000</c:v>
                </c:pt>
                <c:pt idx="21">
                  <c:v>420000</c:v>
                </c:pt>
                <c:pt idx="22">
                  <c:v>440000</c:v>
                </c:pt>
                <c:pt idx="23">
                  <c:v>460000</c:v>
                </c:pt>
                <c:pt idx="24">
                  <c:v>480000</c:v>
                </c:pt>
                <c:pt idx="25">
                  <c:v>500000</c:v>
                </c:pt>
              </c:numCache>
            </c:numRef>
          </c:xVal>
          <c:yVal>
            <c:numRef>
              <c:f>lower!$H$25:$H$50</c:f>
              <c:numCache>
                <c:formatCode>General</c:formatCode>
                <c:ptCount val="26"/>
                <c:pt idx="0">
                  <c:v>0</c:v>
                </c:pt>
                <c:pt idx="1">
                  <c:v>0.38247999999999999</c:v>
                </c:pt>
                <c:pt idx="2">
                  <c:v>1.529026</c:v>
                </c:pt>
                <c:pt idx="3">
                  <c:v>3.439454</c:v>
                </c:pt>
                <c:pt idx="4">
                  <c:v>6.1138879999999887</c:v>
                </c:pt>
                <c:pt idx="5">
                  <c:v>9.5525529999999996</c:v>
                </c:pt>
                <c:pt idx="6">
                  <c:v>13.75432</c:v>
                </c:pt>
                <c:pt idx="7">
                  <c:v>18.721091999999999</c:v>
                </c:pt>
                <c:pt idx="8">
                  <c:v>24.451184000000001</c:v>
                </c:pt>
                <c:pt idx="9">
                  <c:v>30.945739999999901</c:v>
                </c:pt>
                <c:pt idx="10">
                  <c:v>38.204385000000002</c:v>
                </c:pt>
                <c:pt idx="11">
                  <c:v>46.226627999999998</c:v>
                </c:pt>
                <c:pt idx="12">
                  <c:v>55.013938000000003</c:v>
                </c:pt>
                <c:pt idx="13">
                  <c:v>64.564981000000003</c:v>
                </c:pt>
                <c:pt idx="14">
                  <c:v>74.879954999999995</c:v>
                </c:pt>
                <c:pt idx="15">
                  <c:v>85.968007999999998</c:v>
                </c:pt>
                <c:pt idx="16">
                  <c:v>97.809497999999977</c:v>
                </c:pt>
                <c:pt idx="17">
                  <c:v>110.416061</c:v>
                </c:pt>
                <c:pt idx="18">
                  <c:v>123.79652900000001</c:v>
                </c:pt>
                <c:pt idx="19">
                  <c:v>137.93689800000001</c:v>
                </c:pt>
                <c:pt idx="20">
                  <c:v>152.830521</c:v>
                </c:pt>
                <c:pt idx="21">
                  <c:v>168.48597100000001</c:v>
                </c:pt>
                <c:pt idx="22">
                  <c:v>184.916539</c:v>
                </c:pt>
                <c:pt idx="23">
                  <c:v>202.114667</c:v>
                </c:pt>
                <c:pt idx="24">
                  <c:v>220.06251</c:v>
                </c:pt>
                <c:pt idx="25">
                  <c:v>238.807323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6227-4821-A727-41710C7E1586}"/>
            </c:ext>
          </c:extLst>
        </c:ser>
        <c:ser>
          <c:idx val="1"/>
          <c:order val="1"/>
          <c:tx>
            <c:strRef>
              <c:f>lower!$I$24</c:f>
              <c:strCache>
                <c:ptCount val="1"/>
                <c:pt idx="0">
                  <c:v>lower2</c:v>
                </c:pt>
              </c:strCache>
            </c:strRef>
          </c:tx>
          <c:spPr>
            <a:ln w="25400">
              <a:solidFill>
                <a:srgbClr val="333333"/>
              </a:solidFill>
              <a:prstDash val="solid"/>
            </a:ln>
          </c:spPr>
          <c:marker>
            <c:symbol val="square"/>
            <c:size val="7"/>
            <c:spPr>
              <a:solidFill>
                <a:srgbClr val="000000"/>
              </a:solidFill>
              <a:ln>
                <a:solidFill>
                  <a:srgbClr val="000000"/>
                </a:solidFill>
                <a:prstDash val="solid"/>
              </a:ln>
            </c:spPr>
          </c:marker>
          <c:xVal>
            <c:numRef>
              <c:f>lower!$G$25:$G$50</c:f>
              <c:numCache>
                <c:formatCode>General</c:formatCode>
                <c:ptCount val="26"/>
                <c:pt idx="0">
                  <c:v>0</c:v>
                </c:pt>
                <c:pt idx="1">
                  <c:v>20000</c:v>
                </c:pt>
                <c:pt idx="2">
                  <c:v>40000</c:v>
                </c:pt>
                <c:pt idx="3">
                  <c:v>60000</c:v>
                </c:pt>
                <c:pt idx="4">
                  <c:v>80000</c:v>
                </c:pt>
                <c:pt idx="5">
                  <c:v>100000</c:v>
                </c:pt>
                <c:pt idx="6">
                  <c:v>120000</c:v>
                </c:pt>
                <c:pt idx="7">
                  <c:v>140000</c:v>
                </c:pt>
                <c:pt idx="8">
                  <c:v>160000</c:v>
                </c:pt>
                <c:pt idx="9">
                  <c:v>180000</c:v>
                </c:pt>
                <c:pt idx="10">
                  <c:v>200000</c:v>
                </c:pt>
                <c:pt idx="11">
                  <c:v>220000</c:v>
                </c:pt>
                <c:pt idx="12">
                  <c:v>240000</c:v>
                </c:pt>
                <c:pt idx="13">
                  <c:v>260000</c:v>
                </c:pt>
                <c:pt idx="14">
                  <c:v>280000</c:v>
                </c:pt>
                <c:pt idx="15">
                  <c:v>300000</c:v>
                </c:pt>
                <c:pt idx="16">
                  <c:v>320000</c:v>
                </c:pt>
                <c:pt idx="17">
                  <c:v>340000</c:v>
                </c:pt>
                <c:pt idx="18">
                  <c:v>360000</c:v>
                </c:pt>
                <c:pt idx="19">
                  <c:v>380000</c:v>
                </c:pt>
                <c:pt idx="20">
                  <c:v>400000</c:v>
                </c:pt>
                <c:pt idx="21">
                  <c:v>420000</c:v>
                </c:pt>
                <c:pt idx="22">
                  <c:v>440000</c:v>
                </c:pt>
                <c:pt idx="23">
                  <c:v>460000</c:v>
                </c:pt>
                <c:pt idx="24">
                  <c:v>480000</c:v>
                </c:pt>
                <c:pt idx="25">
                  <c:v>500000</c:v>
                </c:pt>
              </c:numCache>
            </c:numRef>
          </c:xVal>
          <c:yVal>
            <c:numRef>
              <c:f>lower!$I$25:$I$50</c:f>
              <c:numCache>
                <c:formatCode>General</c:formatCode>
                <c:ptCount val="26"/>
                <c:pt idx="0">
                  <c:v>0</c:v>
                </c:pt>
                <c:pt idx="1">
                  <c:v>3.8000000000000002E-5</c:v>
                </c:pt>
                <c:pt idx="2">
                  <c:v>7.7000000000000001E-5</c:v>
                </c:pt>
                <c:pt idx="3">
                  <c:v>1.15E-4</c:v>
                </c:pt>
                <c:pt idx="4">
                  <c:v>1.5300000000000001E-4</c:v>
                </c:pt>
                <c:pt idx="5">
                  <c:v>1.9100000000000001E-4</c:v>
                </c:pt>
                <c:pt idx="6">
                  <c:v>2.2900000000000001E-4</c:v>
                </c:pt>
                <c:pt idx="7">
                  <c:v>2.6699999999999998E-4</c:v>
                </c:pt>
                <c:pt idx="8">
                  <c:v>3.0600000000000001E-4</c:v>
                </c:pt>
                <c:pt idx="9">
                  <c:v>3.4400000000000001E-4</c:v>
                </c:pt>
                <c:pt idx="10">
                  <c:v>3.8200000000000002E-4</c:v>
                </c:pt>
                <c:pt idx="11">
                  <c:v>4.2000000000000002E-4</c:v>
                </c:pt>
                <c:pt idx="12">
                  <c:v>4.5800000000000002E-4</c:v>
                </c:pt>
                <c:pt idx="13">
                  <c:v>4.9700000000000005E-4</c:v>
                </c:pt>
                <c:pt idx="14">
                  <c:v>5.3499999999999999E-4</c:v>
                </c:pt>
                <c:pt idx="15">
                  <c:v>5.7300000000000005E-4</c:v>
                </c:pt>
                <c:pt idx="16">
                  <c:v>6.11E-4</c:v>
                </c:pt>
                <c:pt idx="17">
                  <c:v>6.4899999999999995E-4</c:v>
                </c:pt>
                <c:pt idx="18">
                  <c:v>6.87E-4</c:v>
                </c:pt>
                <c:pt idx="19">
                  <c:v>7.2599999999999997E-4</c:v>
                </c:pt>
                <c:pt idx="20">
                  <c:v>7.6400000000000003E-4</c:v>
                </c:pt>
                <c:pt idx="21">
                  <c:v>8.0199999999999998E-4</c:v>
                </c:pt>
                <c:pt idx="22">
                  <c:v>8.4000000000000003E-4</c:v>
                </c:pt>
                <c:pt idx="23">
                  <c:v>8.7799999999999998E-4</c:v>
                </c:pt>
                <c:pt idx="24">
                  <c:v>9.1699999999999995E-4</c:v>
                </c:pt>
                <c:pt idx="25">
                  <c:v>9.5500000000000001E-4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6227-4821-A727-41710C7E158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6354496"/>
        <c:axId val="84500480"/>
      </c:scatterChart>
      <c:valAx>
        <c:axId val="66354496"/>
        <c:scaling>
          <c:orientation val="minMax"/>
          <c:max val="500000"/>
        </c:scaling>
        <c:delete val="0"/>
        <c:axPos val="b"/>
        <c:title>
          <c:tx>
            <c:rich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String length</a:t>
                </a:r>
              </a:p>
            </c:rich>
          </c:tx>
          <c:layout>
            <c:manualLayout>
              <c:xMode val="edge"/>
              <c:yMode val="edge"/>
              <c:x val="0.46054333764553701"/>
              <c:y val="0.88511749347258495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84500480"/>
        <c:crosses val="autoZero"/>
        <c:crossBetween val="midCat"/>
      </c:valAx>
      <c:valAx>
        <c:axId val="84500480"/>
        <c:scaling>
          <c:orientation val="minMax"/>
          <c:max val="250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CPU seconds</a:t>
                </a:r>
              </a:p>
            </c:rich>
          </c:tx>
          <c:layout>
            <c:manualLayout>
              <c:xMode val="edge"/>
              <c:yMode val="edge"/>
              <c:x val="2.0698576972833099E-2"/>
              <c:y val="0.28720626631853802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6354496"/>
        <c:crosses val="autoZero"/>
        <c:crossBetween val="midCat"/>
      </c:valAx>
      <c:spPr>
        <a:noFill/>
        <a:ln w="12700">
          <a:solidFill>
            <a:srgbClr val="808080"/>
          </a:solidFill>
          <a:prstDash val="solid"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2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36807817589577"/>
          <c:y val="6.3380426983446495E-2"/>
          <c:w val="0.81758957654723097"/>
          <c:h val="0.76995481668779497"/>
        </c:manualLayout>
      </c:layout>
      <c:scatterChart>
        <c:scatterStyle val="lineMarker"/>
        <c:varyColors val="0"/>
        <c:ser>
          <c:idx val="0"/>
          <c:order val="0"/>
          <c:tx>
            <c:strRef>
              <c:f>'cpe2'!$A$3</c:f>
              <c:strCache>
                <c:ptCount val="1"/>
                <c:pt idx="0">
                  <c:v>psum1</c:v>
                </c:pt>
              </c:strCache>
            </c:strRef>
          </c:tx>
          <c:spPr>
            <a:ln w="28575">
              <a:noFill/>
            </a:ln>
          </c:spPr>
          <c:marker>
            <c:symbol val="diamond"/>
            <c:size val="5"/>
            <c:spPr>
              <a:solidFill>
                <a:srgbClr val="333333"/>
              </a:solidFill>
              <a:ln>
                <a:solidFill>
                  <a:srgbClr val="333333"/>
                </a:solidFill>
                <a:prstDash val="solid"/>
              </a:ln>
            </c:spPr>
          </c:marker>
          <c:xVal>
            <c:numRef>
              <c:f>'cpe2'!$B$2:$AE$2</c:f>
              <c:numCache>
                <c:formatCode>General</c:formatCode>
                <c:ptCount val="30"/>
                <c:pt idx="0">
                  <c:v>0</c:v>
                </c:pt>
                <c:pt idx="1">
                  <c:v>193</c:v>
                </c:pt>
                <c:pt idx="2">
                  <c:v>120</c:v>
                </c:pt>
                <c:pt idx="3">
                  <c:v>91</c:v>
                </c:pt>
                <c:pt idx="4">
                  <c:v>95</c:v>
                </c:pt>
                <c:pt idx="5">
                  <c:v>196</c:v>
                </c:pt>
                <c:pt idx="6">
                  <c:v>97</c:v>
                </c:pt>
                <c:pt idx="7">
                  <c:v>181</c:v>
                </c:pt>
                <c:pt idx="8">
                  <c:v>91</c:v>
                </c:pt>
                <c:pt idx="9">
                  <c:v>83</c:v>
                </c:pt>
                <c:pt idx="10">
                  <c:v>43</c:v>
                </c:pt>
                <c:pt idx="11">
                  <c:v>183</c:v>
                </c:pt>
                <c:pt idx="12">
                  <c:v>140</c:v>
                </c:pt>
                <c:pt idx="13">
                  <c:v>146</c:v>
                </c:pt>
                <c:pt idx="14">
                  <c:v>94</c:v>
                </c:pt>
                <c:pt idx="15">
                  <c:v>134</c:v>
                </c:pt>
                <c:pt idx="16">
                  <c:v>163</c:v>
                </c:pt>
                <c:pt idx="17">
                  <c:v>131</c:v>
                </c:pt>
                <c:pt idx="18">
                  <c:v>110</c:v>
                </c:pt>
                <c:pt idx="19">
                  <c:v>182</c:v>
                </c:pt>
                <c:pt idx="20">
                  <c:v>189</c:v>
                </c:pt>
                <c:pt idx="21">
                  <c:v>112</c:v>
                </c:pt>
                <c:pt idx="22">
                  <c:v>141</c:v>
                </c:pt>
                <c:pt idx="23">
                  <c:v>185</c:v>
                </c:pt>
                <c:pt idx="24">
                  <c:v>188</c:v>
                </c:pt>
                <c:pt idx="25">
                  <c:v>47</c:v>
                </c:pt>
                <c:pt idx="26">
                  <c:v>130</c:v>
                </c:pt>
                <c:pt idx="27">
                  <c:v>102</c:v>
                </c:pt>
                <c:pt idx="28">
                  <c:v>59</c:v>
                </c:pt>
                <c:pt idx="29">
                  <c:v>174</c:v>
                </c:pt>
              </c:numCache>
            </c:numRef>
          </c:xVal>
          <c:yVal>
            <c:numRef>
              <c:f>'cpe2'!$B$3:$AE$3</c:f>
              <c:numCache>
                <c:formatCode>General</c:formatCode>
                <c:ptCount val="30"/>
                <c:pt idx="1">
                  <c:v>2112.6</c:v>
                </c:pt>
                <c:pt idx="2">
                  <c:v>1451.1</c:v>
                </c:pt>
                <c:pt idx="3">
                  <c:v>1188.5999999999999</c:v>
                </c:pt>
                <c:pt idx="4">
                  <c:v>1218</c:v>
                </c:pt>
                <c:pt idx="5">
                  <c:v>2131.5</c:v>
                </c:pt>
                <c:pt idx="6">
                  <c:v>1247.4000000000001</c:v>
                </c:pt>
                <c:pt idx="7">
                  <c:v>2003.4</c:v>
                </c:pt>
                <c:pt idx="8">
                  <c:v>1190.7</c:v>
                </c:pt>
                <c:pt idx="9">
                  <c:v>1117.2</c:v>
                </c:pt>
                <c:pt idx="10">
                  <c:v>758.1</c:v>
                </c:pt>
                <c:pt idx="11">
                  <c:v>2020.2</c:v>
                </c:pt>
                <c:pt idx="12">
                  <c:v>1629.6</c:v>
                </c:pt>
                <c:pt idx="13">
                  <c:v>1686.3</c:v>
                </c:pt>
                <c:pt idx="14">
                  <c:v>1211.7</c:v>
                </c:pt>
                <c:pt idx="15">
                  <c:v>1568.7</c:v>
                </c:pt>
                <c:pt idx="16">
                  <c:v>1841.7</c:v>
                </c:pt>
                <c:pt idx="17">
                  <c:v>1543.5</c:v>
                </c:pt>
                <c:pt idx="18">
                  <c:v>1358.7</c:v>
                </c:pt>
                <c:pt idx="19">
                  <c:v>2011.8</c:v>
                </c:pt>
                <c:pt idx="20">
                  <c:v>2066.4</c:v>
                </c:pt>
                <c:pt idx="21">
                  <c:v>1373.4</c:v>
                </c:pt>
                <c:pt idx="22">
                  <c:v>1635.9</c:v>
                </c:pt>
                <c:pt idx="23">
                  <c:v>2032.8</c:v>
                </c:pt>
                <c:pt idx="24">
                  <c:v>2058</c:v>
                </c:pt>
                <c:pt idx="25">
                  <c:v>787.5</c:v>
                </c:pt>
                <c:pt idx="26">
                  <c:v>1539.3</c:v>
                </c:pt>
                <c:pt idx="27">
                  <c:v>1285.2</c:v>
                </c:pt>
                <c:pt idx="28">
                  <c:v>905.1</c:v>
                </c:pt>
                <c:pt idx="29">
                  <c:v>1938.3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6797-43E3-958A-EF62DD1BCE4A}"/>
            </c:ext>
          </c:extLst>
        </c:ser>
        <c:ser>
          <c:idx val="1"/>
          <c:order val="1"/>
          <c:tx>
            <c:strRef>
              <c:f>'cpe2'!$A$4</c:f>
              <c:strCache>
                <c:ptCount val="1"/>
                <c:pt idx="0">
                  <c:v>psum1i</c:v>
                </c:pt>
              </c:strCache>
            </c:strRef>
          </c:tx>
          <c:spPr>
            <a:ln w="12700">
              <a:solidFill>
                <a:srgbClr val="000000"/>
              </a:solidFill>
              <a:prstDash val="solid"/>
            </a:ln>
          </c:spPr>
          <c:marker>
            <c:symbol val="none"/>
          </c:marker>
          <c:xVal>
            <c:numRef>
              <c:f>'cpe2'!$B$2:$AE$2</c:f>
              <c:numCache>
                <c:formatCode>General</c:formatCode>
                <c:ptCount val="30"/>
                <c:pt idx="0">
                  <c:v>0</c:v>
                </c:pt>
                <c:pt idx="1">
                  <c:v>193</c:v>
                </c:pt>
                <c:pt idx="2">
                  <c:v>120</c:v>
                </c:pt>
                <c:pt idx="3">
                  <c:v>91</c:v>
                </c:pt>
                <c:pt idx="4">
                  <c:v>95</c:v>
                </c:pt>
                <c:pt idx="5">
                  <c:v>196</c:v>
                </c:pt>
                <c:pt idx="6">
                  <c:v>97</c:v>
                </c:pt>
                <c:pt idx="7">
                  <c:v>181</c:v>
                </c:pt>
                <c:pt idx="8">
                  <c:v>91</c:v>
                </c:pt>
                <c:pt idx="9">
                  <c:v>83</c:v>
                </c:pt>
                <c:pt idx="10">
                  <c:v>43</c:v>
                </c:pt>
                <c:pt idx="11">
                  <c:v>183</c:v>
                </c:pt>
                <c:pt idx="12">
                  <c:v>140</c:v>
                </c:pt>
                <c:pt idx="13">
                  <c:v>146</c:v>
                </c:pt>
                <c:pt idx="14">
                  <c:v>94</c:v>
                </c:pt>
                <c:pt idx="15">
                  <c:v>134</c:v>
                </c:pt>
                <c:pt idx="16">
                  <c:v>163</c:v>
                </c:pt>
                <c:pt idx="17">
                  <c:v>131</c:v>
                </c:pt>
                <c:pt idx="18">
                  <c:v>110</c:v>
                </c:pt>
                <c:pt idx="19">
                  <c:v>182</c:v>
                </c:pt>
                <c:pt idx="20">
                  <c:v>189</c:v>
                </c:pt>
                <c:pt idx="21">
                  <c:v>112</c:v>
                </c:pt>
                <c:pt idx="22">
                  <c:v>141</c:v>
                </c:pt>
                <c:pt idx="23">
                  <c:v>185</c:v>
                </c:pt>
                <c:pt idx="24">
                  <c:v>188</c:v>
                </c:pt>
                <c:pt idx="25">
                  <c:v>47</c:v>
                </c:pt>
                <c:pt idx="26">
                  <c:v>130</c:v>
                </c:pt>
                <c:pt idx="27">
                  <c:v>102</c:v>
                </c:pt>
                <c:pt idx="28">
                  <c:v>59</c:v>
                </c:pt>
                <c:pt idx="29">
                  <c:v>174</c:v>
                </c:pt>
              </c:numCache>
            </c:numRef>
          </c:xVal>
          <c:yVal>
            <c:numRef>
              <c:f>'cpe2'!$B$4:$AE$4</c:f>
              <c:numCache>
                <c:formatCode>General</c:formatCode>
                <c:ptCount val="30"/>
                <c:pt idx="0">
                  <c:v>367.79</c:v>
                </c:pt>
                <c:pt idx="1">
                  <c:v>2107.4299999999998</c:v>
                </c:pt>
                <c:pt idx="2">
                  <c:v>1449.43</c:v>
                </c:pt>
                <c:pt idx="3">
                  <c:v>1188.03</c:v>
                </c:pt>
                <c:pt idx="4">
                  <c:v>1224.0899999999999</c:v>
                </c:pt>
                <c:pt idx="5">
                  <c:v>2134.4699999999998</c:v>
                </c:pt>
                <c:pt idx="6">
                  <c:v>1242.1199999999999</c:v>
                </c:pt>
                <c:pt idx="7">
                  <c:v>1999.27</c:v>
                </c:pt>
                <c:pt idx="8">
                  <c:v>1188.03</c:v>
                </c:pt>
                <c:pt idx="9">
                  <c:v>1115.92</c:v>
                </c:pt>
                <c:pt idx="10">
                  <c:v>755.38</c:v>
                </c:pt>
                <c:pt idx="11">
                  <c:v>2017.29</c:v>
                </c:pt>
                <c:pt idx="12">
                  <c:v>1629.7</c:v>
                </c:pt>
                <c:pt idx="13">
                  <c:v>1683.79</c:v>
                </c:pt>
                <c:pt idx="14">
                  <c:v>1215.07</c:v>
                </c:pt>
                <c:pt idx="15">
                  <c:v>1575.62</c:v>
                </c:pt>
                <c:pt idx="16">
                  <c:v>1837.02</c:v>
                </c:pt>
                <c:pt idx="17">
                  <c:v>1548.58</c:v>
                </c:pt>
                <c:pt idx="18">
                  <c:v>1359.29</c:v>
                </c:pt>
                <c:pt idx="19">
                  <c:v>2008.28</c:v>
                </c:pt>
                <c:pt idx="20">
                  <c:v>2071.37</c:v>
                </c:pt>
                <c:pt idx="21">
                  <c:v>1377.32</c:v>
                </c:pt>
                <c:pt idx="22">
                  <c:v>1638.72</c:v>
                </c:pt>
                <c:pt idx="23">
                  <c:v>2035.32</c:v>
                </c:pt>
                <c:pt idx="24">
                  <c:v>2062.36</c:v>
                </c:pt>
                <c:pt idx="25">
                  <c:v>791.42999999999938</c:v>
                </c:pt>
                <c:pt idx="26">
                  <c:v>1539.57</c:v>
                </c:pt>
                <c:pt idx="27">
                  <c:v>1287.18</c:v>
                </c:pt>
                <c:pt idx="28">
                  <c:v>899.6</c:v>
                </c:pt>
                <c:pt idx="29">
                  <c:v>1936.17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6797-43E3-958A-EF62DD1BCE4A}"/>
            </c:ext>
          </c:extLst>
        </c:ser>
        <c:ser>
          <c:idx val="2"/>
          <c:order val="2"/>
          <c:tx>
            <c:strRef>
              <c:f>'cpe2'!$A$5</c:f>
              <c:strCache>
                <c:ptCount val="1"/>
                <c:pt idx="0">
                  <c:v>psum2</c:v>
                </c:pt>
              </c:strCache>
            </c:strRef>
          </c:tx>
          <c:spPr>
            <a:ln w="28575">
              <a:noFill/>
            </a:ln>
          </c:spPr>
          <c:marker>
            <c:symbol val="triangle"/>
            <c:size val="5"/>
            <c:spPr>
              <a:solidFill>
                <a:srgbClr val="333333"/>
              </a:solidFill>
              <a:ln>
                <a:solidFill>
                  <a:srgbClr val="333333"/>
                </a:solidFill>
                <a:prstDash val="solid"/>
              </a:ln>
            </c:spPr>
          </c:marker>
          <c:xVal>
            <c:numRef>
              <c:f>'cpe2'!$B$2:$AE$2</c:f>
              <c:numCache>
                <c:formatCode>General</c:formatCode>
                <c:ptCount val="30"/>
                <c:pt idx="0">
                  <c:v>0</c:v>
                </c:pt>
                <c:pt idx="1">
                  <c:v>193</c:v>
                </c:pt>
                <c:pt idx="2">
                  <c:v>120</c:v>
                </c:pt>
                <c:pt idx="3">
                  <c:v>91</c:v>
                </c:pt>
                <c:pt idx="4">
                  <c:v>95</c:v>
                </c:pt>
                <c:pt idx="5">
                  <c:v>196</c:v>
                </c:pt>
                <c:pt idx="6">
                  <c:v>97</c:v>
                </c:pt>
                <c:pt idx="7">
                  <c:v>181</c:v>
                </c:pt>
                <c:pt idx="8">
                  <c:v>91</c:v>
                </c:pt>
                <c:pt idx="9">
                  <c:v>83</c:v>
                </c:pt>
                <c:pt idx="10">
                  <c:v>43</c:v>
                </c:pt>
                <c:pt idx="11">
                  <c:v>183</c:v>
                </c:pt>
                <c:pt idx="12">
                  <c:v>140</c:v>
                </c:pt>
                <c:pt idx="13">
                  <c:v>146</c:v>
                </c:pt>
                <c:pt idx="14">
                  <c:v>94</c:v>
                </c:pt>
                <c:pt idx="15">
                  <c:v>134</c:v>
                </c:pt>
                <c:pt idx="16">
                  <c:v>163</c:v>
                </c:pt>
                <c:pt idx="17">
                  <c:v>131</c:v>
                </c:pt>
                <c:pt idx="18">
                  <c:v>110</c:v>
                </c:pt>
                <c:pt idx="19">
                  <c:v>182</c:v>
                </c:pt>
                <c:pt idx="20">
                  <c:v>189</c:v>
                </c:pt>
                <c:pt idx="21">
                  <c:v>112</c:v>
                </c:pt>
                <c:pt idx="22">
                  <c:v>141</c:v>
                </c:pt>
                <c:pt idx="23">
                  <c:v>185</c:v>
                </c:pt>
                <c:pt idx="24">
                  <c:v>188</c:v>
                </c:pt>
                <c:pt idx="25">
                  <c:v>47</c:v>
                </c:pt>
                <c:pt idx="26">
                  <c:v>130</c:v>
                </c:pt>
                <c:pt idx="27">
                  <c:v>102</c:v>
                </c:pt>
                <c:pt idx="28">
                  <c:v>59</c:v>
                </c:pt>
                <c:pt idx="29">
                  <c:v>174</c:v>
                </c:pt>
              </c:numCache>
            </c:numRef>
          </c:xVal>
          <c:yVal>
            <c:numRef>
              <c:f>'cpe2'!$B$5:$AE$5</c:f>
              <c:numCache>
                <c:formatCode>General</c:formatCode>
                <c:ptCount val="30"/>
                <c:pt idx="1">
                  <c:v>1535.1</c:v>
                </c:pt>
                <c:pt idx="2">
                  <c:v>1100.4000000000001</c:v>
                </c:pt>
                <c:pt idx="3">
                  <c:v>921.9</c:v>
                </c:pt>
                <c:pt idx="4">
                  <c:v>940.8</c:v>
                </c:pt>
                <c:pt idx="5">
                  <c:v>1545.6</c:v>
                </c:pt>
                <c:pt idx="6">
                  <c:v>949.2</c:v>
                </c:pt>
                <c:pt idx="7">
                  <c:v>1455.3</c:v>
                </c:pt>
                <c:pt idx="8">
                  <c:v>917.7</c:v>
                </c:pt>
                <c:pt idx="9">
                  <c:v>865.2</c:v>
                </c:pt>
                <c:pt idx="10">
                  <c:v>623.70000000000005</c:v>
                </c:pt>
                <c:pt idx="11">
                  <c:v>1467.9</c:v>
                </c:pt>
                <c:pt idx="12">
                  <c:v>1209.5999999999999</c:v>
                </c:pt>
                <c:pt idx="13">
                  <c:v>1253.7</c:v>
                </c:pt>
                <c:pt idx="14">
                  <c:v>936.6</c:v>
                </c:pt>
                <c:pt idx="15">
                  <c:v>1173.9000000000001</c:v>
                </c:pt>
                <c:pt idx="16">
                  <c:v>1352.4</c:v>
                </c:pt>
                <c:pt idx="17">
                  <c:v>1150.8</c:v>
                </c:pt>
                <c:pt idx="18">
                  <c:v>1029</c:v>
                </c:pt>
                <c:pt idx="19">
                  <c:v>1461.6</c:v>
                </c:pt>
                <c:pt idx="20">
                  <c:v>1509.9</c:v>
                </c:pt>
                <c:pt idx="21">
                  <c:v>1039.5</c:v>
                </c:pt>
                <c:pt idx="22">
                  <c:v>1215.9000000000001</c:v>
                </c:pt>
                <c:pt idx="23">
                  <c:v>1478.4</c:v>
                </c:pt>
                <c:pt idx="24">
                  <c:v>1505.7</c:v>
                </c:pt>
                <c:pt idx="25">
                  <c:v>642.6</c:v>
                </c:pt>
                <c:pt idx="26">
                  <c:v>1152.9000000000001</c:v>
                </c:pt>
                <c:pt idx="27">
                  <c:v>987</c:v>
                </c:pt>
                <c:pt idx="28">
                  <c:v>732.9</c:v>
                </c:pt>
                <c:pt idx="29">
                  <c:v>1419.6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6797-43E3-958A-EF62DD1BCE4A}"/>
            </c:ext>
          </c:extLst>
        </c:ser>
        <c:ser>
          <c:idx val="3"/>
          <c:order val="3"/>
          <c:tx>
            <c:strRef>
              <c:f>'cpe2'!$A$6</c:f>
              <c:strCache>
                <c:ptCount val="1"/>
                <c:pt idx="0">
                  <c:v>psum2i</c:v>
                </c:pt>
              </c:strCache>
            </c:strRef>
          </c:tx>
          <c:spPr>
            <a:ln w="12700">
              <a:solidFill>
                <a:srgbClr val="000000"/>
              </a:solidFill>
              <a:prstDash val="solid"/>
            </a:ln>
          </c:spPr>
          <c:marker>
            <c:symbol val="none"/>
          </c:marker>
          <c:xVal>
            <c:numRef>
              <c:f>'cpe2'!$B$2:$AE$2</c:f>
              <c:numCache>
                <c:formatCode>General</c:formatCode>
                <c:ptCount val="30"/>
                <c:pt idx="0">
                  <c:v>0</c:v>
                </c:pt>
                <c:pt idx="1">
                  <c:v>193</c:v>
                </c:pt>
                <c:pt idx="2">
                  <c:v>120</c:v>
                </c:pt>
                <c:pt idx="3">
                  <c:v>91</c:v>
                </c:pt>
                <c:pt idx="4">
                  <c:v>95</c:v>
                </c:pt>
                <c:pt idx="5">
                  <c:v>196</c:v>
                </c:pt>
                <c:pt idx="6">
                  <c:v>97</c:v>
                </c:pt>
                <c:pt idx="7">
                  <c:v>181</c:v>
                </c:pt>
                <c:pt idx="8">
                  <c:v>91</c:v>
                </c:pt>
                <c:pt idx="9">
                  <c:v>83</c:v>
                </c:pt>
                <c:pt idx="10">
                  <c:v>43</c:v>
                </c:pt>
                <c:pt idx="11">
                  <c:v>183</c:v>
                </c:pt>
                <c:pt idx="12">
                  <c:v>140</c:v>
                </c:pt>
                <c:pt idx="13">
                  <c:v>146</c:v>
                </c:pt>
                <c:pt idx="14">
                  <c:v>94</c:v>
                </c:pt>
                <c:pt idx="15">
                  <c:v>134</c:v>
                </c:pt>
                <c:pt idx="16">
                  <c:v>163</c:v>
                </c:pt>
                <c:pt idx="17">
                  <c:v>131</c:v>
                </c:pt>
                <c:pt idx="18">
                  <c:v>110</c:v>
                </c:pt>
                <c:pt idx="19">
                  <c:v>182</c:v>
                </c:pt>
                <c:pt idx="20">
                  <c:v>189</c:v>
                </c:pt>
                <c:pt idx="21">
                  <c:v>112</c:v>
                </c:pt>
                <c:pt idx="22">
                  <c:v>141</c:v>
                </c:pt>
                <c:pt idx="23">
                  <c:v>185</c:v>
                </c:pt>
                <c:pt idx="24">
                  <c:v>188</c:v>
                </c:pt>
                <c:pt idx="25">
                  <c:v>47</c:v>
                </c:pt>
                <c:pt idx="26">
                  <c:v>130</c:v>
                </c:pt>
                <c:pt idx="27">
                  <c:v>102</c:v>
                </c:pt>
                <c:pt idx="28">
                  <c:v>59</c:v>
                </c:pt>
                <c:pt idx="29">
                  <c:v>174</c:v>
                </c:pt>
              </c:numCache>
            </c:numRef>
          </c:xVal>
          <c:yVal>
            <c:numRef>
              <c:f>'cpe2'!$B$6:$AE$6</c:f>
              <c:numCache>
                <c:formatCode>General</c:formatCode>
                <c:ptCount val="30"/>
                <c:pt idx="0">
                  <c:v>367.66</c:v>
                </c:pt>
                <c:pt idx="1">
                  <c:v>1531.11</c:v>
                </c:pt>
                <c:pt idx="2">
                  <c:v>1091.05</c:v>
                </c:pt>
                <c:pt idx="3">
                  <c:v>916.23</c:v>
                </c:pt>
                <c:pt idx="4">
                  <c:v>940.33999999999912</c:v>
                </c:pt>
                <c:pt idx="5">
                  <c:v>1549.2</c:v>
                </c:pt>
                <c:pt idx="6">
                  <c:v>952.4</c:v>
                </c:pt>
                <c:pt idx="7">
                  <c:v>1458.77</c:v>
                </c:pt>
                <c:pt idx="8">
                  <c:v>916.23</c:v>
                </c:pt>
                <c:pt idx="9">
                  <c:v>868.01</c:v>
                </c:pt>
                <c:pt idx="10">
                  <c:v>626.87</c:v>
                </c:pt>
                <c:pt idx="11">
                  <c:v>1470.83</c:v>
                </c:pt>
                <c:pt idx="12">
                  <c:v>1211.6199999999999</c:v>
                </c:pt>
                <c:pt idx="13">
                  <c:v>1247.79</c:v>
                </c:pt>
                <c:pt idx="14">
                  <c:v>934.31999999999937</c:v>
                </c:pt>
                <c:pt idx="15">
                  <c:v>1175.45</c:v>
                </c:pt>
                <c:pt idx="16">
                  <c:v>1350.27</c:v>
                </c:pt>
                <c:pt idx="17">
                  <c:v>1157.3599999999999</c:v>
                </c:pt>
                <c:pt idx="18">
                  <c:v>1030.77</c:v>
                </c:pt>
                <c:pt idx="19">
                  <c:v>1464.8</c:v>
                </c:pt>
                <c:pt idx="20">
                  <c:v>1507</c:v>
                </c:pt>
                <c:pt idx="21">
                  <c:v>1042.82</c:v>
                </c:pt>
                <c:pt idx="22">
                  <c:v>1217.6400000000001</c:v>
                </c:pt>
                <c:pt idx="23">
                  <c:v>1482.89</c:v>
                </c:pt>
                <c:pt idx="24">
                  <c:v>1500.97</c:v>
                </c:pt>
                <c:pt idx="25">
                  <c:v>650.99</c:v>
                </c:pt>
                <c:pt idx="26">
                  <c:v>1151.33</c:v>
                </c:pt>
                <c:pt idx="27">
                  <c:v>982.54</c:v>
                </c:pt>
                <c:pt idx="28">
                  <c:v>723.32999999999936</c:v>
                </c:pt>
                <c:pt idx="29">
                  <c:v>1416.58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6797-43E3-958A-EF62DD1BCE4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4502784"/>
        <c:axId val="84503360"/>
      </c:scatterChart>
      <c:valAx>
        <c:axId val="84502784"/>
        <c:scaling>
          <c:orientation val="minMax"/>
          <c:max val="200"/>
        </c:scaling>
        <c:delete val="0"/>
        <c:axPos val="b"/>
        <c:title>
          <c:tx>
            <c:rich>
              <a:bodyPr/>
              <a:lstStyle/>
              <a:p>
                <a:pPr>
                  <a:defRPr sz="1075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Elements</a:t>
                </a:r>
              </a:p>
            </c:rich>
          </c:tx>
          <c:layout>
            <c:manualLayout>
              <c:xMode val="edge"/>
              <c:yMode val="edge"/>
              <c:x val="0.49022801302931601"/>
              <c:y val="0.90845267580988998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75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84503360"/>
        <c:crosses val="autoZero"/>
        <c:crossBetween val="midCat"/>
      </c:valAx>
      <c:valAx>
        <c:axId val="84503360"/>
        <c:scaling>
          <c:orientation val="minMax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075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Cycles</a:t>
                </a:r>
              </a:p>
            </c:rich>
          </c:tx>
          <c:layout>
            <c:manualLayout>
              <c:xMode val="edge"/>
              <c:yMode val="edge"/>
              <c:x val="2.6058631921824098E-2"/>
              <c:y val="0.38967234729461597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75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84502784"/>
        <c:crosses val="autoZero"/>
        <c:crossBetween val="midCat"/>
      </c:valAx>
      <c:spPr>
        <a:noFill/>
        <a:ln w="12700">
          <a:solidFill>
            <a:srgbClr val="808080"/>
          </a:solidFill>
          <a:prstDash val="solid"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075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t" anchorCtr="0" compatLnSpc="1">
            <a:prstTxWarp prst="textNoShape">
              <a:avLst/>
            </a:prstTxWarp>
          </a:bodyPr>
          <a:lstStyle>
            <a:lvl1pPr defTabSz="9652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DAC 2001 Tutorial</a:t>
            </a:r>
          </a:p>
        </p:txBody>
      </p:sp>
      <p:sp>
        <p:nvSpPr>
          <p:cNvPr id="2529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71950" y="0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t" anchorCtr="0" compatLnSpc="1">
            <a:prstTxWarp prst="textNoShape">
              <a:avLst/>
            </a:prstTxWarp>
          </a:bodyPr>
          <a:lstStyle>
            <a:lvl1pPr algn="r" defTabSz="9652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29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091613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b" anchorCtr="0" compatLnSpc="1">
            <a:prstTxWarp prst="textNoShape">
              <a:avLst/>
            </a:prstTxWarp>
          </a:bodyPr>
          <a:lstStyle>
            <a:lvl1pPr defTabSz="965200">
              <a:defRPr sz="1200" smtClean="0"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©R.A. Rutenbar, 2001</a:t>
            </a:r>
          </a:p>
        </p:txBody>
      </p:sp>
      <p:sp>
        <p:nvSpPr>
          <p:cNvPr id="2529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71950" y="9091613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b" anchorCtr="0" compatLnSpc="1">
            <a:prstTxWarp prst="textNoShape">
              <a:avLst/>
            </a:prstTxWarp>
          </a:bodyPr>
          <a:lstStyle>
            <a:lvl1pPr algn="r" defTabSz="9652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83587096-7852-44F5-9A71-D621B1FF24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5684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14800" y="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19200" y="685800"/>
            <a:ext cx="4876800" cy="3657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8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0600" y="4572000"/>
            <a:ext cx="5334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08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4400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14800" y="914400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40F64717-A5A5-4C4E-9291-2F18B7410B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84822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803353-72E2-470C-8E67-87750F01FAF1}" type="slidenum">
              <a:rPr lang="en-US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9711D4-05DC-415C-8F55-6C4CA1315E49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6639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t4 &amp; t5 add 1 and then subtract 1.  Same for t10 &amp; t11.</a:t>
            </a:r>
          </a:p>
          <a:p>
            <a:endParaRPr lang="en-US" dirty="0">
              <a:sym typeface="Wingdings" panose="05000000000000000000" pitchFamily="2" charset="2"/>
            </a:endParaRPr>
          </a:p>
          <a:p>
            <a:r>
              <a:rPr lang="en-US" dirty="0">
                <a:sym typeface="Wingdings" panose="05000000000000000000" pitchFamily="2" charset="2"/>
              </a:rPr>
              <a:t>t18 is same as t12.</a:t>
            </a:r>
          </a:p>
          <a:p>
            <a:endParaRPr lang="en-US" dirty="0">
              <a:sym typeface="Wingdings" panose="05000000000000000000" pitchFamily="2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t9 is (j-1)*4 </a:t>
            </a:r>
            <a:r>
              <a:rPr lang="en-US" dirty="0">
                <a:sym typeface="Wingdings" panose="05000000000000000000" pitchFamily="2" charset="2"/>
              </a:rPr>
              <a:t> reuse t9 to avoid recomputing in t15.</a:t>
            </a:r>
          </a:p>
          <a:p>
            <a:endParaRPr lang="en-US" dirty="0">
              <a:sym typeface="Wingdings" panose="05000000000000000000" pitchFamily="2" charset="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9711D4-05DC-415C-8F55-6C4CA1315E49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7225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9711D4-05DC-415C-8F55-6C4CA1315E49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0701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Notice: t3 is old value of A[j]. </a:t>
            </a:r>
          </a:p>
          <a:p>
            <a:endParaRPr lang="en-US" dirty="0"/>
          </a:p>
          <a:p>
            <a:r>
              <a:rPr lang="en-US" dirty="0"/>
              <a:t>Notice: t7 is unmodified A[j+1]</a:t>
            </a:r>
          </a:p>
          <a:p>
            <a:endParaRPr lang="en-US" dirty="0"/>
          </a:p>
          <a:p>
            <a:r>
              <a:rPr lang="en-US" dirty="0"/>
              <a:t>Notice: t2 is offset for j, t6 is offset for j+1</a:t>
            </a:r>
          </a:p>
          <a:p>
            <a:endParaRPr lang="en-US" dirty="0"/>
          </a:p>
          <a:p>
            <a:r>
              <a:rPr lang="en-US" dirty="0"/>
              <a:t>Reuse these values!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9711D4-05DC-415C-8F55-6C4CA1315E49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91943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t2 is offset for j</a:t>
            </a:r>
          </a:p>
          <a:p>
            <a:endParaRPr lang="en-US" dirty="0"/>
          </a:p>
          <a:p>
            <a:r>
              <a:rPr lang="en-US" dirty="0"/>
              <a:t>t6 is offset for j+1</a:t>
            </a:r>
          </a:p>
          <a:p>
            <a:endParaRPr lang="en-US" dirty="0"/>
          </a:p>
          <a:p>
            <a:r>
              <a:rPr lang="en-US" dirty="0"/>
              <a:t>t7 is A[j + 1]</a:t>
            </a:r>
          </a:p>
          <a:p>
            <a:endParaRPr lang="en-US" dirty="0"/>
          </a:p>
          <a:p>
            <a:r>
              <a:rPr lang="en-US" dirty="0"/>
              <a:t>t3 is old A[j]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9711D4-05DC-415C-8F55-6C4CA1315E49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55824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9711D4-05DC-415C-8F55-6C4CA1315E49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68061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Put array indices in registers and increment by 4 on each loop iteration</a:t>
            </a:r>
          </a:p>
          <a:p>
            <a:endParaRPr lang="en-US" dirty="0"/>
          </a:p>
          <a:p>
            <a:r>
              <a:rPr lang="en-US" dirty="0"/>
              <a:t>Avoids redundant </a:t>
            </a:r>
            <a:r>
              <a:rPr lang="en-US" dirty="0" err="1"/>
              <a:t>refetching</a:t>
            </a:r>
            <a:r>
              <a:rPr lang="en-US" dirty="0"/>
              <a:t> j and recomputing indices (in t2 and t6)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9711D4-05DC-415C-8F55-6C4CA1315E49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56219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9711D4-05DC-415C-8F55-6C4CA1315E49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50467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38442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r>
              <a:rPr lang="en-US" dirty="0"/>
              <a:t>Side effect of this version of </a:t>
            </a:r>
            <a:r>
              <a:rPr lang="en-US" dirty="0" err="1"/>
              <a:t>strlen</a:t>
            </a:r>
            <a:r>
              <a:rPr lang="en-US" dirty="0"/>
              <a:t>: updates global </a:t>
            </a:r>
            <a:r>
              <a:rPr lang="en-US" dirty="0" err="1"/>
              <a:t>lencnt</a:t>
            </a:r>
            <a:endParaRPr lang="en-US" dirty="0"/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66822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6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6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6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6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6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6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6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6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r>
              <a:rPr lang="en-US" dirty="0"/>
              <a:t>Add – body of loop close to cost of loop overhead.  Need more work in loop to amortize </a:t>
            </a:r>
            <a:r>
              <a:rPr lang="en-US"/>
              <a:t>loop overhead.</a:t>
            </a:r>
            <a:endParaRPr lang="en-US" dirty="0">
              <a:sym typeface="Wingdings" panose="05000000000000000000" pitchFamily="2" charset="2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r>
              <a:rPr lang="en-US" dirty="0"/>
              <a:t>Why not .25 for Integer Add throughput? </a:t>
            </a:r>
            <a:r>
              <a:rPr lang="en-US" sz="1200" i="1" dirty="0">
                <a:solidFill>
                  <a:srgbClr val="990000"/>
                </a:solidFill>
                <a:latin typeface="Calibri" pitchFamily="34" charset="0"/>
              </a:rPr>
              <a:t>Limited by having only 2 load units. </a:t>
            </a:r>
          </a:p>
          <a:p>
            <a:endParaRPr lang="en-US" sz="1200" i="1" dirty="0">
              <a:solidFill>
                <a:srgbClr val="990000"/>
              </a:solidFill>
              <a:latin typeface="Calibri" pitchFamily="34" charset="0"/>
            </a:endParaRPr>
          </a:p>
          <a:p>
            <a:r>
              <a:rPr lang="en-US" sz="1200" i="1" dirty="0">
                <a:solidFill>
                  <a:srgbClr val="990000"/>
                </a:solidFill>
                <a:latin typeface="Calibri" pitchFamily="34" charset="0"/>
              </a:rPr>
              <a:t>Why 0.5 for FP </a:t>
            </a:r>
            <a:r>
              <a:rPr lang="en-US" sz="1200" i="1" dirty="0" err="1">
                <a:solidFill>
                  <a:srgbClr val="990000"/>
                </a:solidFill>
                <a:latin typeface="Calibri" pitchFamily="34" charset="0"/>
              </a:rPr>
              <a:t>Mult</a:t>
            </a:r>
            <a:r>
              <a:rPr lang="en-US" sz="1200" i="1" dirty="0">
                <a:solidFill>
                  <a:srgbClr val="990000"/>
                </a:solidFill>
                <a:latin typeface="Calibri" pitchFamily="34" charset="0"/>
              </a:rPr>
              <a:t>? 5cycles, fully pipelined (ergo 1 cycle) divided by 2 units =&gt; 0.5</a:t>
            </a:r>
            <a:endParaRPr lang="en-US" dirty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r>
              <a:rPr lang="en-US" dirty="0"/>
              <a:t>Diminishing returns: can’t go beyond throughput limitations of execution units.</a:t>
            </a:r>
          </a:p>
          <a:p>
            <a:r>
              <a:rPr lang="en-US" dirty="0"/>
              <a:t>Large overhead for short lengths, because finish off iterations sequentially.</a:t>
            </a: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Century Gothic" charset="0"/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Century Gothic" charset="0"/>
            </a:endParaRP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140819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r>
              <a:rPr lang="en-US" dirty="0"/>
              <a:t>But for more expensive ops, don’t always have an OP unit available</a:t>
            </a:r>
          </a:p>
        </p:txBody>
      </p:sp>
    </p:spTree>
    <p:extLst>
      <p:ext uri="{BB962C8B-B14F-4D97-AF65-F5344CB8AC3E}">
        <p14:creationId xmlns:p14="http://schemas.microsoft.com/office/powerpoint/2010/main" val="16904694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r>
              <a:rPr lang="en-US" dirty="0"/>
              <a:t>Note that the compiler did more than just pull n*i out of the loop</a:t>
            </a:r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r>
              <a:rPr lang="en-US" dirty="0"/>
              <a:t>Why not .25 for Integer Add throughput? </a:t>
            </a:r>
            <a:r>
              <a:rPr lang="en-US" sz="1200" i="1" dirty="0">
                <a:solidFill>
                  <a:srgbClr val="990000"/>
                </a:solidFill>
                <a:latin typeface="Calibri" pitchFamily="34" charset="0"/>
              </a:rPr>
              <a:t>Limited by having only 2 load units. </a:t>
            </a:r>
          </a:p>
          <a:p>
            <a:endParaRPr lang="en-US" sz="1200" i="1" dirty="0">
              <a:solidFill>
                <a:srgbClr val="990000"/>
              </a:solidFill>
              <a:latin typeface="Calibri" pitchFamily="34" charset="0"/>
            </a:endParaRPr>
          </a:p>
          <a:p>
            <a:r>
              <a:rPr lang="en-US" sz="1200" i="1" dirty="0">
                <a:solidFill>
                  <a:srgbClr val="990000"/>
                </a:solidFill>
                <a:latin typeface="Calibri" pitchFamily="34" charset="0"/>
              </a:rPr>
              <a:t>Why 0.5 for FP </a:t>
            </a:r>
            <a:r>
              <a:rPr lang="en-US" sz="1200" i="1" dirty="0" err="1">
                <a:solidFill>
                  <a:srgbClr val="990000"/>
                </a:solidFill>
                <a:latin typeface="Calibri" pitchFamily="34" charset="0"/>
              </a:rPr>
              <a:t>Mult</a:t>
            </a:r>
            <a:r>
              <a:rPr lang="en-US" sz="1200" i="1" dirty="0">
                <a:solidFill>
                  <a:srgbClr val="990000"/>
                </a:solidFill>
                <a:latin typeface="Calibri" pitchFamily="34" charset="0"/>
              </a:rPr>
              <a:t>? 5cycles, fully pipelined (ergo 1 cycle) divided by 2 units =&gt; 0.5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1866625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204223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9711D4-05DC-415C-8F55-6C4CA1315E49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5880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08012"/>
            <a:ext cx="7772400" cy="14700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677492" cy="1752600"/>
          </a:xfrm>
        </p:spPr>
        <p:txBody>
          <a:bodyPr/>
          <a:lstStyle>
            <a:lvl1pPr marL="0" indent="0" algn="l">
              <a:buNone/>
              <a:defRPr sz="2000" b="0">
                <a:latin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8013" y="228600"/>
            <a:ext cx="2185987" cy="6105525"/>
          </a:xfrm>
        </p:spPr>
        <p:txBody>
          <a:bodyPr vert="eaVert"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6875" y="228600"/>
            <a:ext cx="6408738" cy="6105525"/>
          </a:xfrm>
        </p:spPr>
        <p:txBody>
          <a:bodyPr vert="eaVert"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2488" y="1362075"/>
            <a:ext cx="3871912" cy="24098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62488" y="3924300"/>
            <a:ext cx="3871912" cy="24098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7592093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latin typeface="Calibri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Calibri" pitchFamily="34" charset="0"/>
              </a:defRPr>
            </a:lvl1pPr>
            <a:lvl2pPr>
              <a:defRPr sz="2000"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600">
                <a:latin typeface="Calibri" pitchFamily="34" charset="0"/>
              </a:defRPr>
            </a:lvl4pPr>
            <a:lvl5pPr>
              <a:defRPr sz="1600">
                <a:latin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latin typeface="Calibri" pitchFamily="34" charset="0"/>
              </a:defRPr>
            </a:lvl1pPr>
            <a:lvl2pPr>
              <a:defRPr sz="2000"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600">
                <a:latin typeface="Calibri" pitchFamily="34" charset="0"/>
              </a:defRPr>
            </a:lvl4pPr>
            <a:lvl5pPr>
              <a:defRPr sz="1600">
                <a:latin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45070"/>
            <a:ext cx="75914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latin typeface="Calibri" pitchFamily="34" charset="0"/>
              </a:defRPr>
            </a:lvl1pPr>
            <a:lvl2pPr>
              <a:defRPr sz="2800">
                <a:latin typeface="Calibri" pitchFamily="34" charset="0"/>
              </a:defRPr>
            </a:lvl2pPr>
            <a:lvl3pPr>
              <a:defRPr sz="2400">
                <a:latin typeface="Calibri" pitchFamily="34" charset="0"/>
              </a:defRPr>
            </a:lvl3pPr>
            <a:lvl4pPr>
              <a:defRPr sz="2000">
                <a:latin typeface="Calibri" pitchFamily="34" charset="0"/>
              </a:defRPr>
            </a:lvl4pPr>
            <a:lvl5pPr>
              <a:defRPr sz="2000">
                <a:latin typeface="Calibri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latin typeface="Calibri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4090" y="371182"/>
            <a:ext cx="75914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875" y="1362075"/>
            <a:ext cx="789622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99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b="0">
              <a:latin typeface="Times New Roman" pitchFamily="18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7897813" y="-26988"/>
            <a:ext cx="1309687" cy="2778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schemeClr val="bg1"/>
                </a:solidFill>
                <a:latin typeface="Times New Roman" pitchFamily="18" charset="0"/>
              </a:rPr>
              <a:t>Carnegie Mellon</a:t>
            </a:r>
          </a:p>
        </p:txBody>
      </p:sp>
      <p:sp>
        <p:nvSpPr>
          <p:cNvPr id="8" name="Rectangle 7"/>
          <p:cNvSpPr/>
          <p:nvPr/>
        </p:nvSpPr>
        <p:spPr>
          <a:xfrm>
            <a:off x="8830843" y="6611779"/>
            <a:ext cx="33855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F5551B27-49BC-4291-80C6-707CDCF1D651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-96" charset="-128"/>
                <a:cs typeface="ＭＳ Ｐゴシック" pitchFamily="-96" charset="-128"/>
              </a:rPr>
              <a:pPr/>
              <a:t>‹#›</a:t>
            </a:fld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-16031" y="6629400"/>
            <a:ext cx="46493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i="0" dirty="0">
                <a:latin typeface="Calibri" pitchFamily="34" charset="0"/>
              </a:rPr>
              <a:t>Bryant</a:t>
            </a:r>
            <a:r>
              <a:rPr lang="en-US" sz="1000" b="0" i="0" baseline="0" dirty="0">
                <a:latin typeface="Calibri" pitchFamily="34" charset="0"/>
              </a:rPr>
              <a:t> and </a:t>
            </a:r>
            <a:r>
              <a:rPr lang="en-US" sz="1000" b="0" i="0" baseline="0" dirty="0" err="1">
                <a:latin typeface="Calibri" pitchFamily="34" charset="0"/>
              </a:rPr>
              <a:t>O’Hallaron</a:t>
            </a:r>
            <a:r>
              <a:rPr lang="en-US" sz="1000" b="0" i="0" baseline="0" dirty="0">
                <a:latin typeface="Calibri" pitchFamily="34" charset="0"/>
              </a:rPr>
              <a:t>, Computer Systems: A Programmer’s Perspective, Third Edition</a:t>
            </a:r>
            <a:endParaRPr lang="en-US" sz="1000" b="0" i="0" dirty="0"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0" r:id="rId2"/>
    <p:sldLayoutId id="2147483659" r:id="rId3"/>
    <p:sldLayoutId id="2147483658" r:id="rId4"/>
    <p:sldLayoutId id="2147483657" r:id="rId5"/>
    <p:sldLayoutId id="2147483656" r:id="rId6"/>
    <p:sldLayoutId id="2147483655" r:id="rId7"/>
    <p:sldLayoutId id="2147483654" r:id="rId8"/>
    <p:sldLayoutId id="2147483653" r:id="rId9"/>
    <p:sldLayoutId id="2147483652" r:id="rId10"/>
    <p:sldLayoutId id="2147483651" r:id="rId11"/>
    <p:sldLayoutId id="2147483650" r:id="rId12"/>
    <p:sldLayoutId id="2147483649" r:id="rId13"/>
  </p:sldLayoutIdLst>
  <p:txStyles>
    <p:titleStyle>
      <a:lvl1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2pPr>
      <a:lvl3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3pPr>
      <a:lvl4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4pPr>
      <a:lvl5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5pPr>
      <a:lvl6pPr marL="5762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6pPr>
      <a:lvl7pPr marL="10334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7pPr>
      <a:lvl8pPr marL="14906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8pPr>
      <a:lvl9pPr marL="19478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60000"/>
        <a:buFont typeface="Wingdings 2" pitchFamily="18" charset="2"/>
        <a:buChar char="¢"/>
        <a:defRPr sz="2400" b="1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11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jilp.org/cbp2016/" TargetMode="Externa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067CB4-5930-1A41-8D95-BF63D281DA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3">
            <a:extLst>
              <a:ext uri="{FF2B5EF4-FFF2-40B4-BE49-F238E27FC236}">
                <a16:creationId xmlns:a16="http://schemas.microsoft.com/office/drawing/2014/main" id="{EFFDF0D9-CBCC-784C-A88C-E18E912956F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92" y="1295400"/>
            <a:ext cx="9093416" cy="47244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BA61974-2B06-444D-ADDD-7889559EA03D}"/>
              </a:ext>
            </a:extLst>
          </p:cNvPr>
          <p:cNvSpPr txBox="1"/>
          <p:nvPr/>
        </p:nvSpPr>
        <p:spPr>
          <a:xfrm>
            <a:off x="4231075" y="4648200"/>
            <a:ext cx="8947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14-513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491E4AD-ED22-214C-9A93-46FAC0169B94}"/>
              </a:ext>
            </a:extLst>
          </p:cNvPr>
          <p:cNvSpPr txBox="1"/>
          <p:nvPr/>
        </p:nvSpPr>
        <p:spPr>
          <a:xfrm>
            <a:off x="6705600" y="4709756"/>
            <a:ext cx="6110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 Condensed" panose="020B0506020104020203" pitchFamily="34" charset="0"/>
              </a:rPr>
              <a:t>18-613</a:t>
            </a:r>
          </a:p>
        </p:txBody>
      </p:sp>
    </p:spTree>
    <p:extLst>
      <p:ext uri="{BB962C8B-B14F-4D97-AF65-F5344CB8AC3E}">
        <p14:creationId xmlns:p14="http://schemas.microsoft.com/office/powerpoint/2010/main" val="33576512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382000" cy="1060450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Share Common Subexpressions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1066800"/>
            <a:ext cx="8307387" cy="5378450"/>
          </a:xfrm>
          <a:noFill/>
        </p:spPr>
        <p:txBody>
          <a:bodyPr lIns="90487" tIns="44450" rIns="90487" bIns="44450"/>
          <a:lstStyle/>
          <a:p>
            <a:pPr lvl="1" eaLnBrk="1" hangingPunct="1"/>
            <a:r>
              <a:rPr lang="en-US" dirty="0"/>
              <a:t>Reuse portions of expressions</a:t>
            </a:r>
          </a:p>
          <a:p>
            <a:pPr lvl="1" eaLnBrk="1" hangingPunct="1"/>
            <a:r>
              <a:rPr lang="en-US" dirty="0"/>
              <a:t>GCC will do this with –O1</a:t>
            </a:r>
          </a:p>
        </p:txBody>
      </p:sp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533400" y="2209800"/>
            <a:ext cx="3516313" cy="1403350"/>
          </a:xfrm>
          <a:prstGeom prst="rect">
            <a:avLst/>
          </a:prstGeom>
          <a:solidFill>
            <a:srgbClr val="F6F5BD"/>
          </a:solidFill>
          <a:ln w="381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/* Sum neighbors of </a:t>
            </a:r>
            <a:r>
              <a:rPr lang="en-US" sz="1400" dirty="0" err="1">
                <a:latin typeface="Courier New" pitchFamily="49" charset="0"/>
              </a:rPr>
              <a:t>i,j</a:t>
            </a:r>
            <a:r>
              <a:rPr lang="en-US" sz="1400" dirty="0">
                <a:latin typeface="Courier New" pitchFamily="49" charset="0"/>
              </a:rPr>
              <a:t> */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up =    </a:t>
            </a:r>
            <a:r>
              <a:rPr lang="en-US" sz="1400" dirty="0" err="1">
                <a:latin typeface="Courier New" pitchFamily="49" charset="0"/>
              </a:rPr>
              <a:t>val</a:t>
            </a:r>
            <a:r>
              <a:rPr lang="en-US" sz="1400" dirty="0">
                <a:latin typeface="Courier New" pitchFamily="49" charset="0"/>
              </a:rPr>
              <a:t>[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</a:rPr>
              <a:t>(i-1)*n</a:t>
            </a:r>
            <a:r>
              <a:rPr lang="en-US" sz="1400" dirty="0">
                <a:latin typeface="Courier New" pitchFamily="49" charset="0"/>
              </a:rPr>
              <a:t> + j  ];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down =  </a:t>
            </a:r>
            <a:r>
              <a:rPr lang="en-US" sz="1400" dirty="0" err="1">
                <a:latin typeface="Courier New" pitchFamily="49" charset="0"/>
              </a:rPr>
              <a:t>val</a:t>
            </a:r>
            <a:r>
              <a:rPr lang="en-US" sz="1400" dirty="0">
                <a:latin typeface="Courier New" pitchFamily="49" charset="0"/>
              </a:rPr>
              <a:t>[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</a:rPr>
              <a:t>(i+1)*n</a:t>
            </a:r>
            <a:r>
              <a:rPr lang="en-US" sz="1400" dirty="0">
                <a:latin typeface="Courier New" pitchFamily="49" charset="0"/>
              </a:rPr>
              <a:t> + j  ];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left =  </a:t>
            </a:r>
            <a:r>
              <a:rPr lang="en-US" sz="1400" dirty="0" err="1">
                <a:latin typeface="Courier New" pitchFamily="49" charset="0"/>
              </a:rPr>
              <a:t>val</a:t>
            </a:r>
            <a:r>
              <a:rPr lang="en-US" sz="1400" dirty="0">
                <a:latin typeface="Courier New" pitchFamily="49" charset="0"/>
              </a:rPr>
              <a:t>[</a:t>
            </a:r>
            <a:r>
              <a:rPr lang="en-US" sz="1400" dirty="0" err="1">
                <a:solidFill>
                  <a:srgbClr val="C00000"/>
                </a:solidFill>
                <a:latin typeface="Courier New" pitchFamily="49" charset="0"/>
              </a:rPr>
              <a:t>i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</a:rPr>
              <a:t>*n</a:t>
            </a:r>
            <a:r>
              <a:rPr lang="en-US" sz="1400" dirty="0">
                <a:latin typeface="Courier New" pitchFamily="49" charset="0"/>
              </a:rPr>
              <a:t>     + j-1];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right = </a:t>
            </a:r>
            <a:r>
              <a:rPr lang="en-US" sz="1400" dirty="0" err="1">
                <a:latin typeface="Courier New" pitchFamily="49" charset="0"/>
              </a:rPr>
              <a:t>val</a:t>
            </a:r>
            <a:r>
              <a:rPr lang="en-US" sz="1400" dirty="0">
                <a:latin typeface="Courier New" pitchFamily="49" charset="0"/>
              </a:rPr>
              <a:t>[</a:t>
            </a:r>
            <a:r>
              <a:rPr lang="en-US" sz="1400" dirty="0" err="1">
                <a:solidFill>
                  <a:srgbClr val="C00000"/>
                </a:solidFill>
                <a:latin typeface="Courier New" pitchFamily="49" charset="0"/>
              </a:rPr>
              <a:t>i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</a:rPr>
              <a:t>*n</a:t>
            </a:r>
            <a:r>
              <a:rPr lang="en-US" sz="1400" dirty="0">
                <a:latin typeface="Courier New" pitchFamily="49" charset="0"/>
              </a:rPr>
              <a:t>     + j+1];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sum = up + down + left + right;</a:t>
            </a:r>
          </a:p>
        </p:txBody>
      </p:sp>
      <p:sp>
        <p:nvSpPr>
          <p:cNvPr id="12293" name="Rectangle 5"/>
          <p:cNvSpPr>
            <a:spLocks noChangeArrowheads="1"/>
          </p:cNvSpPr>
          <p:nvPr/>
        </p:nvSpPr>
        <p:spPr bwMode="auto">
          <a:xfrm>
            <a:off x="4736726" y="2243652"/>
            <a:ext cx="3516313" cy="1403350"/>
          </a:xfrm>
          <a:prstGeom prst="rect">
            <a:avLst/>
          </a:prstGeom>
          <a:solidFill>
            <a:srgbClr val="F6F5BD"/>
          </a:solidFill>
          <a:ln w="381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long </a:t>
            </a:r>
            <a:r>
              <a:rPr lang="en-US" sz="1400" dirty="0" err="1">
                <a:latin typeface="Courier New" pitchFamily="49" charset="0"/>
              </a:rPr>
              <a:t>inj</a:t>
            </a:r>
            <a:r>
              <a:rPr lang="en-US" sz="1400" dirty="0">
                <a:latin typeface="Courier New" pitchFamily="49" charset="0"/>
              </a:rPr>
              <a:t> = </a:t>
            </a:r>
            <a:r>
              <a:rPr lang="en-US" sz="1400" dirty="0" err="1">
                <a:solidFill>
                  <a:srgbClr val="C00000"/>
                </a:solidFill>
                <a:latin typeface="Courier New" pitchFamily="49" charset="0"/>
              </a:rPr>
              <a:t>i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</a:rPr>
              <a:t>*n</a:t>
            </a:r>
            <a:r>
              <a:rPr lang="en-US" sz="1400" dirty="0">
                <a:latin typeface="Courier New" pitchFamily="49" charset="0"/>
              </a:rPr>
              <a:t> + j;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up =    </a:t>
            </a:r>
            <a:r>
              <a:rPr lang="en-US" sz="1400" dirty="0" err="1">
                <a:latin typeface="Courier New" pitchFamily="49" charset="0"/>
              </a:rPr>
              <a:t>val</a:t>
            </a:r>
            <a:r>
              <a:rPr lang="en-US" sz="1400" dirty="0">
                <a:latin typeface="Courier New" pitchFamily="49" charset="0"/>
              </a:rPr>
              <a:t>[</a:t>
            </a:r>
            <a:r>
              <a:rPr lang="en-US" sz="1400" dirty="0" err="1">
                <a:latin typeface="Courier New" pitchFamily="49" charset="0"/>
              </a:rPr>
              <a:t>inj</a:t>
            </a:r>
            <a:r>
              <a:rPr lang="en-US" sz="1400" dirty="0">
                <a:latin typeface="Courier New" pitchFamily="49" charset="0"/>
              </a:rPr>
              <a:t> - n];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down =  </a:t>
            </a:r>
            <a:r>
              <a:rPr lang="en-US" sz="1400" dirty="0" err="1">
                <a:latin typeface="Courier New" pitchFamily="49" charset="0"/>
              </a:rPr>
              <a:t>val</a:t>
            </a:r>
            <a:r>
              <a:rPr lang="en-US" sz="1400" dirty="0">
                <a:latin typeface="Courier New" pitchFamily="49" charset="0"/>
              </a:rPr>
              <a:t>[</a:t>
            </a:r>
            <a:r>
              <a:rPr lang="en-US" sz="1400" dirty="0" err="1">
                <a:latin typeface="Courier New" pitchFamily="49" charset="0"/>
              </a:rPr>
              <a:t>inj</a:t>
            </a:r>
            <a:r>
              <a:rPr lang="en-US" sz="1400" dirty="0">
                <a:latin typeface="Courier New" pitchFamily="49" charset="0"/>
              </a:rPr>
              <a:t> + n];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left =  </a:t>
            </a:r>
            <a:r>
              <a:rPr lang="en-US" sz="1400" dirty="0" err="1">
                <a:latin typeface="Courier New" pitchFamily="49" charset="0"/>
              </a:rPr>
              <a:t>val</a:t>
            </a:r>
            <a:r>
              <a:rPr lang="en-US" sz="1400" dirty="0">
                <a:latin typeface="Courier New" pitchFamily="49" charset="0"/>
              </a:rPr>
              <a:t>[</a:t>
            </a:r>
            <a:r>
              <a:rPr lang="en-US" sz="1400" dirty="0" err="1">
                <a:latin typeface="Courier New" pitchFamily="49" charset="0"/>
              </a:rPr>
              <a:t>inj</a:t>
            </a:r>
            <a:r>
              <a:rPr lang="en-US" sz="1400" dirty="0">
                <a:latin typeface="Courier New" pitchFamily="49" charset="0"/>
              </a:rPr>
              <a:t> - 1];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right = </a:t>
            </a:r>
            <a:r>
              <a:rPr lang="en-US" sz="1400" dirty="0" err="1">
                <a:latin typeface="Courier New" pitchFamily="49" charset="0"/>
              </a:rPr>
              <a:t>val</a:t>
            </a:r>
            <a:r>
              <a:rPr lang="en-US" sz="1400" dirty="0">
                <a:latin typeface="Courier New" pitchFamily="49" charset="0"/>
              </a:rPr>
              <a:t>[</a:t>
            </a:r>
            <a:r>
              <a:rPr lang="en-US" sz="1400" dirty="0" err="1">
                <a:latin typeface="Courier New" pitchFamily="49" charset="0"/>
              </a:rPr>
              <a:t>inj</a:t>
            </a:r>
            <a:r>
              <a:rPr lang="en-US" sz="1400" dirty="0">
                <a:latin typeface="Courier New" pitchFamily="49" charset="0"/>
              </a:rPr>
              <a:t> + 1];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sum = up + down + left + right;</a:t>
            </a:r>
          </a:p>
        </p:txBody>
      </p:sp>
      <p:sp>
        <p:nvSpPr>
          <p:cNvPr id="12294" name="Rectangle 6"/>
          <p:cNvSpPr>
            <a:spLocks noChangeArrowheads="1"/>
          </p:cNvSpPr>
          <p:nvPr/>
        </p:nvSpPr>
        <p:spPr bwMode="auto">
          <a:xfrm>
            <a:off x="387122" y="3721288"/>
            <a:ext cx="3997953" cy="33598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>
                <a:latin typeface="Calibri"/>
                <a:cs typeface="Calibri"/>
              </a:rPr>
              <a:t>3 multiplications: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*n</a:t>
            </a:r>
            <a:r>
              <a:rPr lang="en-US" sz="1600" dirty="0">
                <a:latin typeface="Calibri"/>
                <a:cs typeface="Calibri"/>
              </a:rPr>
              <a:t>,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–1)*n</a:t>
            </a:r>
            <a:r>
              <a:rPr lang="en-US" sz="1600" dirty="0">
                <a:latin typeface="Calibri"/>
                <a:cs typeface="Calibri"/>
              </a:rPr>
              <a:t>,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(i+1)*n</a:t>
            </a:r>
          </a:p>
        </p:txBody>
      </p:sp>
      <p:sp>
        <p:nvSpPr>
          <p:cNvPr id="12295" name="Rectangle 7"/>
          <p:cNvSpPr>
            <a:spLocks noChangeArrowheads="1"/>
          </p:cNvSpPr>
          <p:nvPr/>
        </p:nvSpPr>
        <p:spPr bwMode="auto">
          <a:xfrm>
            <a:off x="5257800" y="3755956"/>
            <a:ext cx="1989390" cy="33598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>
                <a:latin typeface="Calibri"/>
                <a:cs typeface="Calibri"/>
              </a:rPr>
              <a:t>1 multiplication: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i*n</a:t>
            </a:r>
          </a:p>
        </p:txBody>
      </p:sp>
      <p:sp>
        <p:nvSpPr>
          <p:cNvPr id="12296" name="Rectangle 8"/>
          <p:cNvSpPr>
            <a:spLocks noChangeArrowheads="1"/>
          </p:cNvSpPr>
          <p:nvPr/>
        </p:nvSpPr>
        <p:spPr bwMode="auto">
          <a:xfrm>
            <a:off x="533400" y="4191000"/>
            <a:ext cx="3733800" cy="2041525"/>
          </a:xfrm>
          <a:prstGeom prst="rect">
            <a:avLst/>
          </a:prstGeom>
          <a:solidFill>
            <a:srgbClr val="F1C7C7"/>
          </a:solidFill>
          <a:ln w="38100" cmpd="dbl">
            <a:solidFill>
              <a:schemeClr val="tx1"/>
            </a:solidFill>
            <a:miter lim="800000"/>
            <a:headEnd/>
            <a:tailEnd/>
          </a:ln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 dirty="0" err="1">
                <a:latin typeface="Courier New" pitchFamily="49" charset="0"/>
              </a:rPr>
              <a:t>leaq</a:t>
            </a:r>
            <a:r>
              <a:rPr lang="en-US" sz="1400" dirty="0">
                <a:latin typeface="Courier New" pitchFamily="49" charset="0"/>
              </a:rPr>
              <a:t>   1(%</a:t>
            </a:r>
            <a:r>
              <a:rPr lang="en-US" sz="1400" dirty="0" err="1">
                <a:latin typeface="Courier New" pitchFamily="49" charset="0"/>
              </a:rPr>
              <a:t>rsi</a:t>
            </a:r>
            <a:r>
              <a:rPr lang="en-US" sz="1400" dirty="0">
                <a:latin typeface="Courier New" pitchFamily="49" charset="0"/>
              </a:rPr>
              <a:t>), %</a:t>
            </a:r>
            <a:r>
              <a:rPr lang="en-US" sz="1400" dirty="0" err="1">
                <a:latin typeface="Courier New" pitchFamily="49" charset="0"/>
              </a:rPr>
              <a:t>rax</a:t>
            </a:r>
            <a:r>
              <a:rPr lang="en-US" sz="1400" dirty="0">
                <a:latin typeface="Courier New" pitchFamily="49" charset="0"/>
              </a:rPr>
              <a:t>  # i+1</a:t>
            </a:r>
          </a:p>
          <a:p>
            <a:pPr algn="l">
              <a:lnSpc>
                <a:spcPct val="100000"/>
              </a:lnSpc>
            </a:pPr>
            <a:r>
              <a:rPr lang="en-US" sz="1400" dirty="0" err="1">
                <a:latin typeface="Courier New" pitchFamily="49" charset="0"/>
              </a:rPr>
              <a:t>leaq</a:t>
            </a:r>
            <a:r>
              <a:rPr lang="en-US" sz="1400" dirty="0">
                <a:latin typeface="Courier New" pitchFamily="49" charset="0"/>
              </a:rPr>
              <a:t>   -1(%</a:t>
            </a:r>
            <a:r>
              <a:rPr lang="en-US" sz="1400" dirty="0" err="1">
                <a:latin typeface="Courier New" pitchFamily="49" charset="0"/>
              </a:rPr>
              <a:t>rsi</a:t>
            </a:r>
            <a:r>
              <a:rPr lang="en-US" sz="1400" dirty="0">
                <a:latin typeface="Courier New" pitchFamily="49" charset="0"/>
              </a:rPr>
              <a:t>), %r8  # i-1</a:t>
            </a:r>
          </a:p>
          <a:p>
            <a:pPr algn="l">
              <a:lnSpc>
                <a:spcPct val="100000"/>
              </a:lnSpc>
            </a:pPr>
            <a:r>
              <a:rPr lang="en-US" sz="1400" dirty="0" err="1">
                <a:solidFill>
                  <a:srgbClr val="C00000"/>
                </a:solidFill>
                <a:latin typeface="Courier New" pitchFamily="49" charset="0"/>
              </a:rPr>
              <a:t>imulq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</a:rPr>
              <a:t>  %</a:t>
            </a:r>
            <a:r>
              <a:rPr lang="en-US" sz="1400" dirty="0" err="1">
                <a:solidFill>
                  <a:srgbClr val="C00000"/>
                </a:solidFill>
                <a:latin typeface="Courier New" pitchFamily="49" charset="0"/>
              </a:rPr>
              <a:t>rcx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</a:rPr>
              <a:t>, %</a:t>
            </a:r>
            <a:r>
              <a:rPr lang="en-US" sz="1400" dirty="0" err="1">
                <a:solidFill>
                  <a:srgbClr val="C00000"/>
                </a:solidFill>
                <a:latin typeface="Courier New" pitchFamily="49" charset="0"/>
              </a:rPr>
              <a:t>rsi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</a:rPr>
              <a:t>     # i*n</a:t>
            </a:r>
          </a:p>
          <a:p>
            <a:pPr algn="l">
              <a:lnSpc>
                <a:spcPct val="100000"/>
              </a:lnSpc>
            </a:pPr>
            <a:r>
              <a:rPr lang="en-US" sz="1400" dirty="0" err="1">
                <a:solidFill>
                  <a:srgbClr val="C00000"/>
                </a:solidFill>
                <a:latin typeface="Courier New" pitchFamily="49" charset="0"/>
              </a:rPr>
              <a:t>imulq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</a:rPr>
              <a:t>  %</a:t>
            </a:r>
            <a:r>
              <a:rPr lang="en-US" sz="1400" dirty="0" err="1">
                <a:solidFill>
                  <a:srgbClr val="C00000"/>
                </a:solidFill>
                <a:latin typeface="Courier New" pitchFamily="49" charset="0"/>
              </a:rPr>
              <a:t>rcx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</a:rPr>
              <a:t>, %</a:t>
            </a:r>
            <a:r>
              <a:rPr lang="en-US" sz="1400" dirty="0" err="1">
                <a:solidFill>
                  <a:srgbClr val="C00000"/>
                </a:solidFill>
                <a:latin typeface="Courier New" pitchFamily="49" charset="0"/>
              </a:rPr>
              <a:t>rax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</a:rPr>
              <a:t>     # (i+1)*n</a:t>
            </a:r>
          </a:p>
          <a:p>
            <a:pPr algn="l">
              <a:lnSpc>
                <a:spcPct val="100000"/>
              </a:lnSpc>
            </a:pPr>
            <a:r>
              <a:rPr lang="en-US" sz="1400" dirty="0" err="1">
                <a:solidFill>
                  <a:srgbClr val="C00000"/>
                </a:solidFill>
                <a:latin typeface="Courier New" pitchFamily="49" charset="0"/>
              </a:rPr>
              <a:t>imulq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</a:rPr>
              <a:t>  %</a:t>
            </a:r>
            <a:r>
              <a:rPr lang="en-US" sz="1400" dirty="0" err="1">
                <a:solidFill>
                  <a:srgbClr val="C00000"/>
                </a:solidFill>
                <a:latin typeface="Courier New" pitchFamily="49" charset="0"/>
              </a:rPr>
              <a:t>rcx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</a:rPr>
              <a:t>, %r8      # (i-1)*n</a:t>
            </a:r>
          </a:p>
          <a:p>
            <a:pPr algn="l">
              <a:lnSpc>
                <a:spcPct val="100000"/>
              </a:lnSpc>
            </a:pPr>
            <a:r>
              <a:rPr lang="en-US" sz="1400" dirty="0" err="1">
                <a:latin typeface="Courier New" pitchFamily="49" charset="0"/>
              </a:rPr>
              <a:t>addq</a:t>
            </a:r>
            <a:r>
              <a:rPr lang="en-US" sz="1400" dirty="0">
                <a:latin typeface="Courier New" pitchFamily="49" charset="0"/>
              </a:rPr>
              <a:t>   %</a:t>
            </a:r>
            <a:r>
              <a:rPr lang="en-US" sz="1400" dirty="0" err="1">
                <a:latin typeface="Courier New" pitchFamily="49" charset="0"/>
              </a:rPr>
              <a:t>rdx</a:t>
            </a:r>
            <a:r>
              <a:rPr lang="en-US" sz="1400" dirty="0">
                <a:latin typeface="Courier New" pitchFamily="49" charset="0"/>
              </a:rPr>
              <a:t>, %</a:t>
            </a:r>
            <a:r>
              <a:rPr lang="en-US" sz="1400" dirty="0" err="1">
                <a:latin typeface="Courier New" pitchFamily="49" charset="0"/>
              </a:rPr>
              <a:t>rsi</a:t>
            </a:r>
            <a:r>
              <a:rPr lang="en-US" sz="1400" dirty="0">
                <a:latin typeface="Courier New" pitchFamily="49" charset="0"/>
              </a:rPr>
              <a:t>     # i*</a:t>
            </a:r>
            <a:r>
              <a:rPr lang="en-US" sz="1400" dirty="0" err="1">
                <a:latin typeface="Courier New" pitchFamily="49" charset="0"/>
              </a:rPr>
              <a:t>n+j</a:t>
            </a:r>
            <a:endParaRPr lang="en-US" sz="14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400" dirty="0" err="1">
                <a:latin typeface="Courier New" pitchFamily="49" charset="0"/>
              </a:rPr>
              <a:t>addq</a:t>
            </a:r>
            <a:r>
              <a:rPr lang="en-US" sz="1400" dirty="0">
                <a:latin typeface="Courier New" pitchFamily="49" charset="0"/>
              </a:rPr>
              <a:t>   %</a:t>
            </a:r>
            <a:r>
              <a:rPr lang="en-US" sz="1400" dirty="0" err="1">
                <a:latin typeface="Courier New" pitchFamily="49" charset="0"/>
              </a:rPr>
              <a:t>rdx</a:t>
            </a:r>
            <a:r>
              <a:rPr lang="en-US" sz="1400" dirty="0">
                <a:latin typeface="Courier New" pitchFamily="49" charset="0"/>
              </a:rPr>
              <a:t>, %</a:t>
            </a:r>
            <a:r>
              <a:rPr lang="en-US" sz="1400" dirty="0" err="1">
                <a:latin typeface="Courier New" pitchFamily="49" charset="0"/>
              </a:rPr>
              <a:t>rax</a:t>
            </a:r>
            <a:r>
              <a:rPr lang="en-US" sz="1400" dirty="0">
                <a:latin typeface="Courier New" pitchFamily="49" charset="0"/>
              </a:rPr>
              <a:t>     # (i+1)*</a:t>
            </a:r>
            <a:r>
              <a:rPr lang="en-US" sz="1400" dirty="0" err="1">
                <a:latin typeface="Courier New" pitchFamily="49" charset="0"/>
              </a:rPr>
              <a:t>n+j</a:t>
            </a:r>
            <a:endParaRPr lang="en-US" sz="14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400" dirty="0" err="1">
                <a:latin typeface="Courier New" pitchFamily="49" charset="0"/>
              </a:rPr>
              <a:t>addq</a:t>
            </a:r>
            <a:r>
              <a:rPr lang="en-US" sz="1400" dirty="0">
                <a:latin typeface="Courier New" pitchFamily="49" charset="0"/>
              </a:rPr>
              <a:t>   %</a:t>
            </a:r>
            <a:r>
              <a:rPr lang="en-US" sz="1400" dirty="0" err="1">
                <a:latin typeface="Courier New" pitchFamily="49" charset="0"/>
              </a:rPr>
              <a:t>rdx</a:t>
            </a:r>
            <a:r>
              <a:rPr lang="en-US" sz="1400" dirty="0">
                <a:latin typeface="Courier New" pitchFamily="49" charset="0"/>
              </a:rPr>
              <a:t>, %r8      # (i-1)*</a:t>
            </a:r>
            <a:r>
              <a:rPr lang="en-US" sz="1400" dirty="0" err="1">
                <a:latin typeface="Courier New" pitchFamily="49" charset="0"/>
              </a:rPr>
              <a:t>n+j</a:t>
            </a:r>
            <a:endParaRPr lang="en-US" sz="14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...</a:t>
            </a:r>
          </a:p>
        </p:txBody>
      </p:sp>
      <p:sp>
        <p:nvSpPr>
          <p:cNvPr id="12297" name="Rectangle 9"/>
          <p:cNvSpPr>
            <a:spLocks noChangeArrowheads="1"/>
          </p:cNvSpPr>
          <p:nvPr/>
        </p:nvSpPr>
        <p:spPr bwMode="auto">
          <a:xfrm>
            <a:off x="4736726" y="4191000"/>
            <a:ext cx="4038600" cy="1382430"/>
          </a:xfrm>
          <a:prstGeom prst="rect">
            <a:avLst/>
          </a:prstGeom>
          <a:solidFill>
            <a:srgbClr val="F1C7C7"/>
          </a:solidFill>
          <a:ln w="38100" cmpd="dbl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 dirty="0" err="1">
                <a:solidFill>
                  <a:srgbClr val="C00000"/>
                </a:solidFill>
                <a:latin typeface="Courier New" pitchFamily="49" charset="0"/>
              </a:rPr>
              <a:t>imulq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</a:rPr>
              <a:t>	%</a:t>
            </a:r>
            <a:r>
              <a:rPr lang="en-US" sz="1400" dirty="0" err="1">
                <a:solidFill>
                  <a:srgbClr val="C00000"/>
                </a:solidFill>
                <a:latin typeface="Courier New" pitchFamily="49" charset="0"/>
              </a:rPr>
              <a:t>rcx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</a:rPr>
              <a:t>, %</a:t>
            </a:r>
            <a:r>
              <a:rPr lang="en-US" sz="1400" dirty="0" err="1">
                <a:solidFill>
                  <a:srgbClr val="C00000"/>
                </a:solidFill>
                <a:latin typeface="Courier New" pitchFamily="49" charset="0"/>
              </a:rPr>
              <a:t>rsi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</a:rPr>
              <a:t>  # i*n</a:t>
            </a:r>
          </a:p>
          <a:p>
            <a:pPr algn="l">
              <a:lnSpc>
                <a:spcPct val="100000"/>
              </a:lnSpc>
            </a:pPr>
            <a:r>
              <a:rPr lang="en-US" sz="1400" dirty="0" err="1">
                <a:latin typeface="Courier New" pitchFamily="49" charset="0"/>
              </a:rPr>
              <a:t>addq</a:t>
            </a:r>
            <a:r>
              <a:rPr lang="en-US" sz="1400" dirty="0">
                <a:latin typeface="Courier New" pitchFamily="49" charset="0"/>
              </a:rPr>
              <a:t>	%</a:t>
            </a:r>
            <a:r>
              <a:rPr lang="en-US" sz="1400" dirty="0" err="1">
                <a:latin typeface="Courier New" pitchFamily="49" charset="0"/>
              </a:rPr>
              <a:t>rdx</a:t>
            </a:r>
            <a:r>
              <a:rPr lang="en-US" sz="1400" dirty="0">
                <a:latin typeface="Courier New" pitchFamily="49" charset="0"/>
              </a:rPr>
              <a:t>, %</a:t>
            </a:r>
            <a:r>
              <a:rPr lang="en-US" sz="1400" dirty="0" err="1">
                <a:latin typeface="Courier New" pitchFamily="49" charset="0"/>
              </a:rPr>
              <a:t>rsi</a:t>
            </a:r>
            <a:r>
              <a:rPr lang="en-US" sz="1400" dirty="0">
                <a:latin typeface="Courier New" pitchFamily="49" charset="0"/>
              </a:rPr>
              <a:t>  # i*</a:t>
            </a:r>
            <a:r>
              <a:rPr lang="en-US" sz="1400" dirty="0" err="1">
                <a:latin typeface="Courier New" pitchFamily="49" charset="0"/>
              </a:rPr>
              <a:t>n+j</a:t>
            </a:r>
            <a:endParaRPr lang="en-US" sz="14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400" dirty="0" err="1">
                <a:latin typeface="Courier New" pitchFamily="49" charset="0"/>
              </a:rPr>
              <a:t>movq</a:t>
            </a:r>
            <a:r>
              <a:rPr lang="en-US" sz="1400" dirty="0">
                <a:latin typeface="Courier New" pitchFamily="49" charset="0"/>
              </a:rPr>
              <a:t>	%</a:t>
            </a:r>
            <a:r>
              <a:rPr lang="en-US" sz="1400" dirty="0" err="1">
                <a:latin typeface="Courier New" pitchFamily="49" charset="0"/>
              </a:rPr>
              <a:t>rsi</a:t>
            </a:r>
            <a:r>
              <a:rPr lang="en-US" sz="1400" dirty="0">
                <a:latin typeface="Courier New" pitchFamily="49" charset="0"/>
              </a:rPr>
              <a:t>, %</a:t>
            </a:r>
            <a:r>
              <a:rPr lang="en-US" sz="1400" dirty="0" err="1">
                <a:latin typeface="Courier New" pitchFamily="49" charset="0"/>
              </a:rPr>
              <a:t>rax</a:t>
            </a:r>
            <a:r>
              <a:rPr lang="en-US" sz="1400" dirty="0">
                <a:latin typeface="Courier New" pitchFamily="49" charset="0"/>
              </a:rPr>
              <a:t>  # i*</a:t>
            </a:r>
            <a:r>
              <a:rPr lang="en-US" sz="1400" dirty="0" err="1">
                <a:latin typeface="Courier New" pitchFamily="49" charset="0"/>
              </a:rPr>
              <a:t>n+j</a:t>
            </a:r>
            <a:endParaRPr lang="en-US" sz="14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400" dirty="0" err="1">
                <a:latin typeface="Courier New" pitchFamily="49" charset="0"/>
              </a:rPr>
              <a:t>subq</a:t>
            </a:r>
            <a:r>
              <a:rPr lang="en-US" sz="1400" dirty="0">
                <a:latin typeface="Courier New" pitchFamily="49" charset="0"/>
              </a:rPr>
              <a:t>	%</a:t>
            </a:r>
            <a:r>
              <a:rPr lang="en-US" sz="1400" dirty="0" err="1">
                <a:latin typeface="Courier New" pitchFamily="49" charset="0"/>
              </a:rPr>
              <a:t>rcx</a:t>
            </a:r>
            <a:r>
              <a:rPr lang="en-US" sz="1400" dirty="0">
                <a:latin typeface="Courier New" pitchFamily="49" charset="0"/>
              </a:rPr>
              <a:t>, %</a:t>
            </a:r>
            <a:r>
              <a:rPr lang="en-US" sz="1400" dirty="0" err="1">
                <a:latin typeface="Courier New" pitchFamily="49" charset="0"/>
              </a:rPr>
              <a:t>rax</a:t>
            </a:r>
            <a:r>
              <a:rPr lang="en-US" sz="1400" dirty="0">
                <a:latin typeface="Courier New" pitchFamily="49" charset="0"/>
              </a:rPr>
              <a:t>  # i*</a:t>
            </a:r>
            <a:r>
              <a:rPr lang="en-US" sz="1400" dirty="0" err="1">
                <a:latin typeface="Courier New" pitchFamily="49" charset="0"/>
              </a:rPr>
              <a:t>n+j-n</a:t>
            </a:r>
            <a:endParaRPr lang="en-US" sz="14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400" dirty="0" err="1">
                <a:latin typeface="Courier New" pitchFamily="49" charset="0"/>
              </a:rPr>
              <a:t>leaq</a:t>
            </a:r>
            <a:r>
              <a:rPr lang="en-US" sz="1400" dirty="0">
                <a:latin typeface="Courier New" pitchFamily="49" charset="0"/>
              </a:rPr>
              <a:t>	(%</a:t>
            </a:r>
            <a:r>
              <a:rPr lang="en-US" sz="1400" dirty="0" err="1">
                <a:latin typeface="Courier New" pitchFamily="49" charset="0"/>
              </a:rPr>
              <a:t>rsi</a:t>
            </a:r>
            <a:r>
              <a:rPr lang="en-US" sz="1400" dirty="0">
                <a:latin typeface="Courier New" pitchFamily="49" charset="0"/>
              </a:rPr>
              <a:t>,%</a:t>
            </a:r>
            <a:r>
              <a:rPr lang="en-US" sz="1400" dirty="0" err="1">
                <a:latin typeface="Courier New" pitchFamily="49" charset="0"/>
              </a:rPr>
              <a:t>rcx</a:t>
            </a:r>
            <a:r>
              <a:rPr lang="en-US" sz="1400" dirty="0">
                <a:latin typeface="Courier New" pitchFamily="49" charset="0"/>
              </a:rPr>
              <a:t>), %</a:t>
            </a:r>
            <a:r>
              <a:rPr lang="en-US" sz="1400" dirty="0" err="1">
                <a:latin typeface="Courier New" pitchFamily="49" charset="0"/>
              </a:rPr>
              <a:t>rcx</a:t>
            </a:r>
            <a:r>
              <a:rPr lang="en-US" sz="1400" dirty="0">
                <a:latin typeface="Courier New" pitchFamily="49" charset="0"/>
              </a:rPr>
              <a:t> # i*</a:t>
            </a:r>
            <a:r>
              <a:rPr lang="en-US" sz="1400" dirty="0" err="1">
                <a:latin typeface="Courier New" pitchFamily="49" charset="0"/>
              </a:rPr>
              <a:t>n+j+n</a:t>
            </a:r>
            <a:endParaRPr lang="en-US" sz="14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...</a:t>
            </a:r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Optimization Example: </a:t>
            </a:r>
            <a:r>
              <a:rPr lang="en-US" dirty="0" err="1"/>
              <a:t>Bubblesort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err="1">
                <a:solidFill>
                  <a:srgbClr val="C00000"/>
                </a:solidFill>
              </a:rPr>
              <a:t>Bubblesort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/>
              <a:t>program that sorts an array 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A</a:t>
            </a:r>
            <a:r>
              <a:rPr lang="en-US" b="1" dirty="0"/>
              <a:t> that is allocated in static storage:</a:t>
            </a:r>
          </a:p>
          <a:p>
            <a:pPr lvl="1"/>
            <a:r>
              <a:rPr lang="en-US" dirty="0"/>
              <a:t>an element of 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A</a:t>
            </a:r>
            <a:r>
              <a:rPr lang="en-US" dirty="0"/>
              <a:t> requires </a:t>
            </a:r>
            <a:r>
              <a:rPr lang="en-US" dirty="0">
                <a:solidFill>
                  <a:srgbClr val="C00000"/>
                </a:solidFill>
              </a:rPr>
              <a:t>four bytes</a:t>
            </a:r>
            <a:endParaRPr lang="en-US" dirty="0"/>
          </a:p>
          <a:p>
            <a:pPr lvl="1"/>
            <a:r>
              <a:rPr lang="en-US" dirty="0"/>
              <a:t>elements of 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A</a:t>
            </a:r>
            <a:r>
              <a:rPr lang="en-US" dirty="0"/>
              <a:t> are numbered </a:t>
            </a:r>
            <a:r>
              <a:rPr lang="en-US" dirty="0">
                <a:solidFill>
                  <a:srgbClr val="C00000"/>
                </a:solidFill>
              </a:rPr>
              <a:t>1 through </a:t>
            </a:r>
            <a:r>
              <a:rPr lang="en-US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n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/>
              <a:t>(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n</a:t>
            </a:r>
            <a:r>
              <a:rPr lang="en-US" dirty="0"/>
              <a:t> is a variable)</a:t>
            </a:r>
          </a:p>
          <a:p>
            <a:pPr lvl="1"/>
            <a:r>
              <a:rPr lang="en-US" b="1" dirty="0">
                <a:latin typeface="Courier New" pitchFamily="49" charset="0"/>
                <a:cs typeface="Courier New" pitchFamily="49" charset="0"/>
              </a:rPr>
              <a:t>A[j]</a:t>
            </a:r>
            <a:r>
              <a:rPr lang="en-US" dirty="0"/>
              <a:t> is in location </a:t>
            </a:r>
            <a:r>
              <a:rPr lang="en-US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&amp;A+4*(j-1)</a:t>
            </a:r>
          </a:p>
          <a:p>
            <a:pPr lvl="1"/>
            <a:endParaRPr lang="en-US" dirty="0"/>
          </a:p>
          <a:p>
            <a:pPr>
              <a:buNone/>
            </a:pPr>
            <a:r>
              <a:rPr lang="pt-BR" b="1" dirty="0">
                <a:latin typeface="Courier New" pitchFamily="49" charset="0"/>
                <a:cs typeface="Courier New" pitchFamily="49" charset="0"/>
              </a:rPr>
              <a:t>		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32608E3-1DB4-4324-907C-BA1AA6BED5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3733800"/>
            <a:ext cx="4491613" cy="2551981"/>
          </a:xfrm>
          <a:prstGeom prst="rect">
            <a:avLst/>
          </a:prstGeom>
          <a:solidFill>
            <a:srgbClr val="F6F5BD"/>
          </a:solidFill>
          <a:ln w="57150" cmpd="thickThin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dirty="0">
                <a:latin typeface="Courier New" pitchFamily="49" charset="0"/>
              </a:rPr>
              <a:t>for (</a:t>
            </a:r>
            <a:r>
              <a:rPr lang="en-US" sz="2000" dirty="0" err="1">
                <a:latin typeface="Courier New" pitchFamily="49" charset="0"/>
              </a:rPr>
              <a:t>i</a:t>
            </a:r>
            <a:r>
              <a:rPr lang="en-US" sz="2000" dirty="0">
                <a:latin typeface="Courier New" pitchFamily="49" charset="0"/>
              </a:rPr>
              <a:t> = n-1; </a:t>
            </a:r>
            <a:r>
              <a:rPr lang="en-US" sz="2000" dirty="0" err="1">
                <a:latin typeface="Courier New" pitchFamily="49" charset="0"/>
              </a:rPr>
              <a:t>i</a:t>
            </a:r>
            <a:r>
              <a:rPr lang="en-US" sz="2000" dirty="0">
                <a:latin typeface="Courier New" pitchFamily="49" charset="0"/>
              </a:rPr>
              <a:t> &gt;= 1; </a:t>
            </a:r>
            <a:r>
              <a:rPr lang="en-US" sz="2000" dirty="0" err="1">
                <a:latin typeface="Courier New" pitchFamily="49" charset="0"/>
              </a:rPr>
              <a:t>i</a:t>
            </a:r>
            <a:r>
              <a:rPr lang="en-US" sz="2000" dirty="0">
                <a:latin typeface="Courier New" pitchFamily="49" charset="0"/>
              </a:rPr>
              <a:t>--) {</a:t>
            </a:r>
            <a:endParaRPr lang="en-US" sz="2000" dirty="0">
              <a:solidFill>
                <a:srgbClr val="C00000"/>
              </a:solidFill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2000" dirty="0">
                <a:latin typeface="Courier New" pitchFamily="49" charset="0"/>
              </a:rPr>
              <a:t>  for (j = 1; j &lt;= </a:t>
            </a:r>
            <a:r>
              <a:rPr lang="en-US" sz="2000" dirty="0" err="1">
                <a:latin typeface="Courier New" pitchFamily="49" charset="0"/>
              </a:rPr>
              <a:t>i</a:t>
            </a:r>
            <a:r>
              <a:rPr lang="en-US" sz="2000" dirty="0">
                <a:latin typeface="Courier New" pitchFamily="49" charset="0"/>
              </a:rPr>
              <a:t>; j++)</a:t>
            </a:r>
          </a:p>
          <a:p>
            <a:pPr algn="l">
              <a:lnSpc>
                <a:spcPct val="100000"/>
              </a:lnSpc>
            </a:pPr>
            <a:r>
              <a:rPr lang="en-US" sz="2000" dirty="0">
                <a:latin typeface="Courier New" pitchFamily="49" charset="0"/>
              </a:rPr>
              <a:t>    if (A[j] &gt; A[j+1]) {</a:t>
            </a:r>
          </a:p>
          <a:p>
            <a:pPr algn="l">
              <a:lnSpc>
                <a:spcPct val="100000"/>
              </a:lnSpc>
            </a:pPr>
            <a:r>
              <a:rPr lang="en-US" sz="2000" dirty="0">
                <a:latin typeface="Courier New" pitchFamily="49" charset="0"/>
              </a:rPr>
              <a:t>      temp = A[j];</a:t>
            </a:r>
          </a:p>
          <a:p>
            <a:pPr algn="l">
              <a:lnSpc>
                <a:spcPct val="100000"/>
              </a:lnSpc>
            </a:pPr>
            <a:r>
              <a:rPr lang="en-US" sz="2000" dirty="0">
                <a:latin typeface="Courier New" pitchFamily="49" charset="0"/>
              </a:rPr>
              <a:t>      A[j] = A[j+1];</a:t>
            </a:r>
          </a:p>
          <a:p>
            <a:pPr algn="l">
              <a:lnSpc>
                <a:spcPct val="100000"/>
              </a:lnSpc>
            </a:pPr>
            <a:r>
              <a:rPr lang="en-US" sz="2000" dirty="0">
                <a:latin typeface="Courier New" pitchFamily="49" charset="0"/>
              </a:rPr>
              <a:t>      A[j+1] = temp;</a:t>
            </a:r>
          </a:p>
          <a:p>
            <a:pPr algn="l">
              <a:lnSpc>
                <a:spcPct val="100000"/>
              </a:lnSpc>
            </a:pPr>
            <a:r>
              <a:rPr lang="en-US" sz="2000" dirty="0">
                <a:latin typeface="Courier New" pitchFamily="49" charset="0"/>
              </a:rPr>
              <a:t>    }</a:t>
            </a:r>
          </a:p>
          <a:p>
            <a:pPr algn="l">
              <a:lnSpc>
                <a:spcPct val="100000"/>
              </a:lnSpc>
            </a:pPr>
            <a:r>
              <a:rPr lang="en-US" sz="2000" dirty="0">
                <a:latin typeface="Courier New" pitchFamily="49" charset="0"/>
              </a:rPr>
              <a:t>}</a:t>
            </a:r>
            <a:endParaRPr lang="en-US" sz="1400" dirty="0">
              <a:latin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43056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Translated (Pseudo) Code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282947"/>
            <a:ext cx="4040188" cy="4983163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	 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:= n-1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L5:  if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&lt;1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goto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L1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	  j := 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1</a:t>
            </a:r>
            <a:endParaRPr lang="en-US" sz="1600" b="1" dirty="0">
              <a:latin typeface="Courier New" pitchFamily="49" charset="0"/>
              <a:cs typeface="Courier New" pitchFamily="49" charset="0"/>
            </a:endParaRP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L4:  if j&gt;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goto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L2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	  t1 := j-1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 t2 := 4*t1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 t3 := A[t2]   </a:t>
            </a:r>
            <a:r>
              <a:rPr lang="en-US" sz="1600" i="1" dirty="0">
                <a:latin typeface="Courier New" pitchFamily="49" charset="0"/>
                <a:cs typeface="Courier New" pitchFamily="49" charset="0"/>
              </a:rPr>
              <a:t>// </a:t>
            </a:r>
            <a:r>
              <a:rPr lang="en-US" sz="1600" b="1" i="1" dirty="0">
                <a:latin typeface="Courier New" pitchFamily="49" charset="0"/>
                <a:cs typeface="Courier New" pitchFamily="49" charset="0"/>
              </a:rPr>
              <a:t>A[j]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 t4 := j+1</a:t>
            </a:r>
            <a:br>
              <a:rPr lang="en-US" sz="1600" b="1" dirty="0">
                <a:latin typeface="Courier New" pitchFamily="49" charset="0"/>
                <a:cs typeface="Courier New" pitchFamily="49" charset="0"/>
              </a:rPr>
            </a:b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t5 := t4-1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	  t6 := 4*t5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	  t7 := A[t6]   </a:t>
            </a:r>
            <a:r>
              <a:rPr lang="en-US" sz="1600" i="1" dirty="0">
                <a:latin typeface="Courier New" pitchFamily="49" charset="0"/>
                <a:cs typeface="Courier New" pitchFamily="49" charset="0"/>
              </a:rPr>
              <a:t>// </a:t>
            </a:r>
            <a:r>
              <a:rPr lang="en-US" sz="1600" b="1" i="1" dirty="0">
                <a:latin typeface="Courier New" pitchFamily="49" charset="0"/>
                <a:cs typeface="Courier New" pitchFamily="49" charset="0"/>
              </a:rPr>
              <a:t>A[j+1]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 if t3&lt;=t7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goto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L3</a:t>
            </a:r>
          </a:p>
          <a:p>
            <a:pPr>
              <a:buNone/>
            </a:pPr>
            <a:endParaRPr lang="en-US" sz="16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88805" y="1306595"/>
            <a:ext cx="4406049" cy="4983163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t8 := j-1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t9 := 4*t8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temp := A[t9]  </a:t>
            </a:r>
            <a:r>
              <a:rPr lang="en-US" sz="1600" i="1" dirty="0">
                <a:latin typeface="Courier New" pitchFamily="49" charset="0"/>
                <a:cs typeface="Courier New" pitchFamily="49" charset="0"/>
              </a:rPr>
              <a:t>// </a:t>
            </a:r>
            <a:r>
              <a:rPr lang="en-US" sz="1600" b="1" i="1" dirty="0">
                <a:latin typeface="Courier New" pitchFamily="49" charset="0"/>
                <a:cs typeface="Courier New" pitchFamily="49" charset="0"/>
              </a:rPr>
              <a:t>temp:=A[j]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t10 := j+1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t11:= t10-1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t12	:= 4*t11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t13 := A[t12]  </a:t>
            </a:r>
            <a:r>
              <a:rPr lang="en-US" sz="1600" i="1" dirty="0">
                <a:latin typeface="Courier New" pitchFamily="49" charset="0"/>
                <a:cs typeface="Courier New" pitchFamily="49" charset="0"/>
              </a:rPr>
              <a:t>// </a:t>
            </a:r>
            <a:r>
              <a:rPr lang="en-US" sz="1600" b="1" i="1" dirty="0">
                <a:latin typeface="Courier New" pitchFamily="49" charset="0"/>
                <a:cs typeface="Courier New" pitchFamily="49" charset="0"/>
              </a:rPr>
              <a:t>A[j+1]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t14 := j-1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t15 := 4*t14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A[t15] := t13  </a:t>
            </a:r>
            <a:r>
              <a:rPr lang="en-US" sz="1600" i="1" dirty="0">
                <a:latin typeface="Courier New" pitchFamily="49" charset="0"/>
                <a:cs typeface="Courier New" pitchFamily="49" charset="0"/>
              </a:rPr>
              <a:t>// </a:t>
            </a:r>
            <a:r>
              <a:rPr lang="en-US" sz="1600" b="1" i="1" dirty="0">
                <a:latin typeface="Courier New" pitchFamily="49" charset="0"/>
                <a:cs typeface="Courier New" pitchFamily="49" charset="0"/>
              </a:rPr>
              <a:t>A[j]:=A[j+1]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t16 := j+1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t17 := t16-1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t18 := 4*t17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A[t18]:=temp   </a:t>
            </a:r>
            <a:r>
              <a:rPr lang="en-US" sz="1600" i="1" dirty="0">
                <a:latin typeface="Courier New" pitchFamily="49" charset="0"/>
                <a:cs typeface="Courier New" pitchFamily="49" charset="0"/>
              </a:rPr>
              <a:t>// </a:t>
            </a:r>
            <a:r>
              <a:rPr lang="en-US" sz="1600" b="1" i="1" dirty="0">
                <a:latin typeface="Courier New" pitchFamily="49" charset="0"/>
                <a:cs typeface="Courier New" pitchFamily="49" charset="0"/>
              </a:rPr>
              <a:t>A[j+1]:=temp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L3: j := j+1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goto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L4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L2: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:= i-1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	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goto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L5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L1:</a:t>
            </a:r>
          </a:p>
          <a:p>
            <a:pPr>
              <a:spcBef>
                <a:spcPts val="0"/>
              </a:spcBef>
              <a:buNone/>
            </a:pPr>
            <a:endParaRPr lang="en-US" sz="16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DC362D0-CB03-45EB-965E-F4885B598A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4523824"/>
            <a:ext cx="3638816" cy="2059538"/>
          </a:xfrm>
          <a:prstGeom prst="rect">
            <a:avLst/>
          </a:prstGeom>
          <a:solidFill>
            <a:srgbClr val="F6F5BD"/>
          </a:solidFill>
          <a:ln w="57150" cmpd="thickThin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for (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 = n-1; 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 &gt;= 1; 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--) {</a:t>
            </a:r>
            <a:endParaRPr lang="en-US" sz="1600" dirty="0">
              <a:solidFill>
                <a:srgbClr val="C00000"/>
              </a:solidFill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 for (j = 1; j &lt;= 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; j++)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   if (A[j] &gt; A[j+1]) {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     temp = A[j];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     A[j] = A[j+1];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     A[j+1] = temp;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   }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}</a:t>
            </a:r>
            <a:endParaRPr lang="en-US" sz="1100" dirty="0">
              <a:latin typeface="Courier New" pitchFamily="49" charset="0"/>
            </a:endParaRPr>
          </a:p>
        </p:txBody>
      </p:sp>
      <p:sp>
        <p:nvSpPr>
          <p:cNvPr id="10" name="Rectangle 7">
            <a:extLst>
              <a:ext uri="{FF2B5EF4-FFF2-40B4-BE49-F238E27FC236}">
                <a16:creationId xmlns:a16="http://schemas.microsoft.com/office/drawing/2014/main" id="{E095010A-A96E-4387-AF9E-6B18CAC462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29586" y="5371790"/>
            <a:ext cx="2362200" cy="1197764"/>
          </a:xfrm>
          <a:prstGeom prst="rect">
            <a:avLst/>
          </a:prstGeom>
          <a:solidFill>
            <a:srgbClr val="D5F1CF"/>
          </a:solidFill>
          <a:ln w="57150" cmpd="thickThin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u="sng" dirty="0">
                <a:latin typeface="Calibri" panose="020F0502020204030204" pitchFamily="34" charset="0"/>
                <a:cs typeface="Calibri" panose="020F0502020204030204" pitchFamily="34" charset="0"/>
              </a:rPr>
              <a:t>Instructions</a:t>
            </a:r>
          </a:p>
          <a:p>
            <a:pPr algn="ctr">
              <a:lnSpc>
                <a:spcPct val="100000"/>
              </a:lnSpc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29 in outer loop</a:t>
            </a:r>
          </a:p>
          <a:p>
            <a:pPr algn="ctr">
              <a:lnSpc>
                <a:spcPct val="100000"/>
              </a:lnSpc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25 in inner loop</a:t>
            </a:r>
          </a:p>
        </p:txBody>
      </p:sp>
    </p:spTree>
    <p:extLst>
      <p:ext uri="{BB962C8B-B14F-4D97-AF65-F5344CB8AC3E}">
        <p14:creationId xmlns:p14="http://schemas.microsoft.com/office/powerpoint/2010/main" val="35575245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10">
            <a:extLst>
              <a:ext uri="{FF2B5EF4-FFF2-40B4-BE49-F238E27FC236}">
                <a16:creationId xmlns:a16="http://schemas.microsoft.com/office/drawing/2014/main" id="{C596414F-1043-46AF-910C-0AD2B26BF768}"/>
              </a:ext>
            </a:extLst>
          </p:cNvPr>
          <p:cNvSpPr/>
          <p:nvPr/>
        </p:nvSpPr>
        <p:spPr>
          <a:xfrm>
            <a:off x="5029199" y="1272381"/>
            <a:ext cx="1828800" cy="785019"/>
          </a:xfrm>
          <a:prstGeom prst="roundRect">
            <a:avLst/>
          </a:prstGeom>
          <a:solidFill>
            <a:srgbClr val="F1C7C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5015947" y="3781235"/>
            <a:ext cx="1828800" cy="101936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5015947" y="3039476"/>
            <a:ext cx="1828800" cy="741759"/>
          </a:xfrm>
          <a:prstGeom prst="roundRect">
            <a:avLst/>
          </a:prstGeom>
          <a:solidFill>
            <a:srgbClr val="F1C7C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5029199" y="2057400"/>
            <a:ext cx="1828800" cy="78501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990600" y="3024980"/>
            <a:ext cx="1828800" cy="78501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3456" y="1295400"/>
            <a:ext cx="4040188" cy="4983163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	 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:= n-1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L5:  if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&lt;1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goto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L1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	  j := 1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L4:  if j&gt;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goto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L2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	  t1 := j-1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 t2 := 4*t1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 t3 := A[t2]   </a:t>
            </a:r>
            <a:r>
              <a:rPr lang="en-US" sz="1600" i="1" dirty="0">
                <a:latin typeface="Courier New" pitchFamily="49" charset="0"/>
                <a:cs typeface="Courier New" pitchFamily="49" charset="0"/>
              </a:rPr>
              <a:t>// </a:t>
            </a:r>
            <a:r>
              <a:rPr lang="en-US" sz="1600" b="1" i="1" dirty="0">
                <a:latin typeface="Courier New" pitchFamily="49" charset="0"/>
                <a:cs typeface="Courier New" pitchFamily="49" charset="0"/>
              </a:rPr>
              <a:t>A[j]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 t4 := j+1</a:t>
            </a:r>
            <a:br>
              <a:rPr lang="en-US" sz="1600" b="1" dirty="0">
                <a:latin typeface="Courier New" pitchFamily="49" charset="0"/>
                <a:cs typeface="Courier New" pitchFamily="49" charset="0"/>
              </a:rPr>
            </a:b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t5 := t4-1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	  t6 := 4*t5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	  t7 := A[t6]   </a:t>
            </a:r>
            <a:r>
              <a:rPr lang="en-US" sz="1600" i="1" dirty="0">
                <a:latin typeface="Courier New" pitchFamily="49" charset="0"/>
                <a:cs typeface="Courier New" pitchFamily="49" charset="0"/>
              </a:rPr>
              <a:t>// </a:t>
            </a:r>
            <a:r>
              <a:rPr lang="en-US" sz="1600" b="1" i="1" dirty="0">
                <a:latin typeface="Courier New" pitchFamily="49" charset="0"/>
                <a:cs typeface="Courier New" pitchFamily="49" charset="0"/>
              </a:rPr>
              <a:t>A[j+1]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 if t3&lt;=t7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goto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L3</a:t>
            </a:r>
          </a:p>
          <a:p>
            <a:pPr>
              <a:buNone/>
            </a:pPr>
            <a:endParaRPr lang="en-US" sz="16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Redundancy in Address Calculation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69900" y="1318417"/>
            <a:ext cx="4495800" cy="4983163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t8 :=j-1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t9 := 4*t8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temp := A[t9]  </a:t>
            </a:r>
            <a:r>
              <a:rPr lang="en-US" sz="1600" i="1" dirty="0">
                <a:latin typeface="Courier New" pitchFamily="49" charset="0"/>
                <a:cs typeface="Courier New" pitchFamily="49" charset="0"/>
              </a:rPr>
              <a:t>// </a:t>
            </a:r>
            <a:r>
              <a:rPr lang="en-US" sz="1600" b="1" i="1" dirty="0">
                <a:latin typeface="Courier New" pitchFamily="49" charset="0"/>
                <a:cs typeface="Courier New" pitchFamily="49" charset="0"/>
              </a:rPr>
              <a:t>temp:=A[j]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t10 := j+1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t11:= t10-1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t12	:= 4*t11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t13 := A[t12]  </a:t>
            </a:r>
            <a:r>
              <a:rPr lang="en-US" sz="1600" i="1" dirty="0">
                <a:latin typeface="Courier New" pitchFamily="49" charset="0"/>
                <a:cs typeface="Courier New" pitchFamily="49" charset="0"/>
              </a:rPr>
              <a:t>// </a:t>
            </a:r>
            <a:r>
              <a:rPr lang="en-US" sz="1600" b="1" i="1" dirty="0">
                <a:latin typeface="Courier New" pitchFamily="49" charset="0"/>
                <a:cs typeface="Courier New" pitchFamily="49" charset="0"/>
              </a:rPr>
              <a:t>A[j+1]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t14 := j-1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t15 := 4*t14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A[t15] := t13 </a:t>
            </a:r>
            <a:r>
              <a:rPr lang="en-US" sz="1600" i="1" dirty="0">
                <a:latin typeface="Courier New" pitchFamily="49" charset="0"/>
                <a:cs typeface="Courier New" pitchFamily="49" charset="0"/>
              </a:rPr>
              <a:t> // </a:t>
            </a:r>
            <a:r>
              <a:rPr lang="en-US" sz="1600" b="1" i="1" dirty="0">
                <a:latin typeface="Courier New" pitchFamily="49" charset="0"/>
                <a:cs typeface="Courier New" pitchFamily="49" charset="0"/>
              </a:rPr>
              <a:t>A[j]:=A[j+1]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t16 := j+1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t17 := t16-1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t18 := 4*t17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A[t18]:=temp  </a:t>
            </a:r>
            <a:r>
              <a:rPr lang="en-US" sz="1600" i="1" dirty="0">
                <a:latin typeface="Courier New" pitchFamily="49" charset="0"/>
                <a:cs typeface="Courier New" pitchFamily="49" charset="0"/>
              </a:rPr>
              <a:t> // </a:t>
            </a:r>
            <a:r>
              <a:rPr lang="en-US" sz="1600" b="1" i="1" dirty="0">
                <a:latin typeface="Courier New" pitchFamily="49" charset="0"/>
                <a:cs typeface="Courier New" pitchFamily="49" charset="0"/>
              </a:rPr>
              <a:t>A[j+1]:=temp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L3: j := j+1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goto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L4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L2: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:= i-1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	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goto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L5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L1:</a:t>
            </a:r>
          </a:p>
          <a:p>
            <a:pPr>
              <a:spcBef>
                <a:spcPts val="0"/>
              </a:spcBef>
              <a:buNone/>
            </a:pPr>
            <a:endParaRPr lang="en-US" sz="1600" b="1" dirty="0"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8683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1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 rot="16200000" flipV="1">
            <a:off x="5715000" y="2362200"/>
            <a:ext cx="304800" cy="1676400"/>
          </a:xfrm>
          <a:prstGeom prst="roundRect">
            <a:avLst>
              <a:gd name="adj" fmla="val 33768"/>
            </a:avLst>
          </a:prstGeom>
          <a:solidFill>
            <a:srgbClr val="CBDB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 rot="16200000" flipV="1">
            <a:off x="5715000" y="2057400"/>
            <a:ext cx="304799" cy="1676400"/>
          </a:xfrm>
          <a:prstGeom prst="roundRect">
            <a:avLst>
              <a:gd name="adj" fmla="val 40289"/>
            </a:avLst>
          </a:prstGeom>
          <a:solidFill>
            <a:srgbClr val="F1C7C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 rot="16200000" flipV="1">
            <a:off x="5638801" y="1600199"/>
            <a:ext cx="304800" cy="1371600"/>
          </a:xfrm>
          <a:prstGeom prst="roundRect">
            <a:avLst>
              <a:gd name="adj" fmla="val 40289"/>
            </a:avLst>
          </a:prstGeom>
          <a:solidFill>
            <a:srgbClr val="CBDB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/>
          <p:cNvSpPr/>
          <p:nvPr/>
        </p:nvSpPr>
        <p:spPr>
          <a:xfrm rot="16200000" flipV="1">
            <a:off x="1523999" y="2895599"/>
            <a:ext cx="304801" cy="1219200"/>
          </a:xfrm>
          <a:prstGeom prst="roundRect">
            <a:avLst>
              <a:gd name="adj" fmla="val 29565"/>
            </a:avLst>
          </a:prstGeom>
          <a:solidFill>
            <a:srgbClr val="CBDB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Redundancy Removed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1812" y="1295400"/>
            <a:ext cx="4040188" cy="49831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:= n-1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L5: if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&lt;1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goto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L1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pl-PL" sz="1600" b="1" dirty="0">
                <a:latin typeface="Courier New" pitchFamily="49" charset="0"/>
                <a:cs typeface="Courier New" pitchFamily="49" charset="0"/>
              </a:rPr>
              <a:t>j := 1</a:t>
            </a:r>
            <a:endParaRPr lang="en-US" sz="1600" b="1" dirty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L</a:t>
            </a:r>
            <a:r>
              <a:rPr lang="pl-PL" sz="1600" b="1" dirty="0">
                <a:latin typeface="Courier New" pitchFamily="49" charset="0"/>
                <a:cs typeface="Courier New" pitchFamily="49" charset="0"/>
              </a:rPr>
              <a:t>4: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pl-PL" sz="1600" b="1" dirty="0">
                <a:latin typeface="Courier New" pitchFamily="49" charset="0"/>
                <a:cs typeface="Courier New" pitchFamily="49" charset="0"/>
              </a:rPr>
              <a:t>if j&gt;i goto 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L2</a:t>
            </a:r>
            <a:endParaRPr lang="pl-PL" sz="1600" b="1" dirty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t1 := j-1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t2 := 4*t1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t3 := A[t2]    </a:t>
            </a:r>
            <a:r>
              <a:rPr lang="en-US" sz="1600" b="1" i="1" dirty="0">
                <a:latin typeface="Courier New" pitchFamily="49" charset="0"/>
                <a:cs typeface="Courier New" pitchFamily="49" charset="0"/>
              </a:rPr>
              <a:t>//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b="1" i="1" dirty="0">
                <a:latin typeface="Courier New" pitchFamily="49" charset="0"/>
                <a:cs typeface="Courier New" pitchFamily="49" charset="0"/>
              </a:rPr>
              <a:t>A[j]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t6 := 4*j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t7 := A[t6]    </a:t>
            </a:r>
            <a:r>
              <a:rPr lang="en-US" sz="1600" i="1" dirty="0">
                <a:latin typeface="Courier New" pitchFamily="49" charset="0"/>
                <a:cs typeface="Courier New" pitchFamily="49" charset="0"/>
              </a:rPr>
              <a:t>// </a:t>
            </a:r>
            <a:r>
              <a:rPr lang="en-US" sz="1600" b="1" i="1" dirty="0">
                <a:latin typeface="Courier New" pitchFamily="49" charset="0"/>
                <a:cs typeface="Courier New" pitchFamily="49" charset="0"/>
              </a:rPr>
              <a:t>A[j+1]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if t3&lt;=t7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goto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L3</a:t>
            </a:r>
          </a:p>
          <a:p>
            <a:pPr>
              <a:buNone/>
            </a:pPr>
            <a:endParaRPr lang="en-US" sz="16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10101" y="1242217"/>
            <a:ext cx="4343400" cy="36115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t8 :=j-1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t9 := 4*t8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temp := A[t9]  </a:t>
            </a:r>
            <a:r>
              <a:rPr lang="en-US" sz="1600" i="1" dirty="0">
                <a:latin typeface="Courier New" pitchFamily="49" charset="0"/>
                <a:cs typeface="Courier New" pitchFamily="49" charset="0"/>
              </a:rPr>
              <a:t>// </a:t>
            </a:r>
            <a:r>
              <a:rPr lang="en-US" sz="1600" b="1" i="1" dirty="0">
                <a:latin typeface="Courier New" pitchFamily="49" charset="0"/>
                <a:cs typeface="Courier New" pitchFamily="49" charset="0"/>
              </a:rPr>
              <a:t>temp:=A[j]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t12 := 4*j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t13 := A[t12]  </a:t>
            </a:r>
            <a:r>
              <a:rPr lang="en-US" sz="1600" i="1" dirty="0">
                <a:latin typeface="Courier New" pitchFamily="49" charset="0"/>
                <a:cs typeface="Courier New" pitchFamily="49" charset="0"/>
              </a:rPr>
              <a:t>// </a:t>
            </a:r>
            <a:r>
              <a:rPr lang="en-US" sz="1600" b="1" i="1" dirty="0">
                <a:latin typeface="Courier New" pitchFamily="49" charset="0"/>
                <a:cs typeface="Courier New" pitchFamily="49" charset="0"/>
              </a:rPr>
              <a:t>A[j+1]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A[t9]:= t13    </a:t>
            </a:r>
            <a:r>
              <a:rPr lang="en-US" sz="1600" i="1" dirty="0">
                <a:latin typeface="Courier New" pitchFamily="49" charset="0"/>
                <a:cs typeface="Courier New" pitchFamily="49" charset="0"/>
              </a:rPr>
              <a:t>// </a:t>
            </a:r>
            <a:r>
              <a:rPr lang="en-US" sz="1600" b="1" i="1" dirty="0">
                <a:latin typeface="Courier New" pitchFamily="49" charset="0"/>
                <a:cs typeface="Courier New" pitchFamily="49" charset="0"/>
              </a:rPr>
              <a:t>A[j]:=A[j+1]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A[t12]:=temp   </a:t>
            </a:r>
            <a:r>
              <a:rPr lang="en-US" sz="1600" i="1" dirty="0">
                <a:latin typeface="Courier New" pitchFamily="49" charset="0"/>
                <a:cs typeface="Courier New" pitchFamily="49" charset="0"/>
              </a:rPr>
              <a:t>// </a:t>
            </a:r>
            <a:r>
              <a:rPr lang="en-US" sz="1600" b="1" i="1" dirty="0">
                <a:latin typeface="Courier New" pitchFamily="49" charset="0"/>
                <a:cs typeface="Courier New" pitchFamily="49" charset="0"/>
              </a:rPr>
              <a:t>A[j+1]:=temp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L3: j := j+1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goto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L4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L2: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:= i-1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goto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L5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L1:</a:t>
            </a:r>
          </a:p>
          <a:p>
            <a:pPr>
              <a:spcBef>
                <a:spcPts val="0"/>
              </a:spcBef>
              <a:buNone/>
            </a:pPr>
            <a:endParaRPr lang="en-US" sz="16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4BE3184D-74EE-4437-9C74-5848DCAFB2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29586" y="5371790"/>
            <a:ext cx="2362200" cy="1197764"/>
          </a:xfrm>
          <a:prstGeom prst="rect">
            <a:avLst/>
          </a:prstGeom>
          <a:solidFill>
            <a:srgbClr val="D5F1CF"/>
          </a:solidFill>
          <a:ln w="57150" cmpd="thickThin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u="sng" dirty="0">
                <a:latin typeface="Calibri" panose="020F0502020204030204" pitchFamily="34" charset="0"/>
                <a:cs typeface="Calibri" panose="020F0502020204030204" pitchFamily="34" charset="0"/>
              </a:rPr>
              <a:t>Instructions</a:t>
            </a:r>
          </a:p>
          <a:p>
            <a:pPr algn="ctr">
              <a:lnSpc>
                <a:spcPct val="100000"/>
              </a:lnSpc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20 in outer loop</a:t>
            </a:r>
          </a:p>
          <a:p>
            <a:pPr algn="ctr">
              <a:lnSpc>
                <a:spcPct val="100000"/>
              </a:lnSpc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16 in inner loop</a:t>
            </a:r>
          </a:p>
        </p:txBody>
      </p:sp>
    </p:spTree>
    <p:extLst>
      <p:ext uri="{BB962C8B-B14F-4D97-AF65-F5344CB8AC3E}">
        <p14:creationId xmlns:p14="http://schemas.microsoft.com/office/powerpoint/2010/main" val="34065526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5029200" y="1219200"/>
            <a:ext cx="1752600" cy="21336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Redundancy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1812" y="1265237"/>
            <a:ext cx="4040188" cy="49831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:= n-1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L5: if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&lt;1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goto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L1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pl-PL" sz="1600" b="1" dirty="0">
                <a:latin typeface="Courier New" pitchFamily="49" charset="0"/>
                <a:cs typeface="Courier New" pitchFamily="49" charset="0"/>
              </a:rPr>
              <a:t>j := 1</a:t>
            </a:r>
            <a:endParaRPr lang="en-US" sz="1600" b="1" dirty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L</a:t>
            </a:r>
            <a:r>
              <a:rPr lang="pl-PL" sz="1600" b="1" dirty="0">
                <a:latin typeface="Courier New" pitchFamily="49" charset="0"/>
                <a:cs typeface="Courier New" pitchFamily="49" charset="0"/>
              </a:rPr>
              <a:t>4: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pl-PL" sz="1600" b="1" dirty="0">
                <a:latin typeface="Courier New" pitchFamily="49" charset="0"/>
                <a:cs typeface="Courier New" pitchFamily="49" charset="0"/>
              </a:rPr>
              <a:t>if j&gt;i goto 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L2</a:t>
            </a:r>
            <a:endParaRPr lang="pl-PL" sz="1600" b="1" dirty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t1 := j-1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t2 := 4*t1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t3 := A[t2]    </a:t>
            </a:r>
            <a:r>
              <a:rPr lang="en-US" sz="1600" b="1" i="1" dirty="0">
                <a:latin typeface="Courier New" pitchFamily="49" charset="0"/>
                <a:cs typeface="Courier New" pitchFamily="49" charset="0"/>
              </a:rPr>
              <a:t>// A[j]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t6 := 4*j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t7 := A[t6]    </a:t>
            </a:r>
            <a:r>
              <a:rPr lang="en-US" sz="1600" i="1" dirty="0">
                <a:latin typeface="Courier New" pitchFamily="49" charset="0"/>
                <a:cs typeface="Courier New" pitchFamily="49" charset="0"/>
              </a:rPr>
              <a:t>// </a:t>
            </a:r>
            <a:r>
              <a:rPr lang="en-US" sz="1600" b="1" i="1" dirty="0">
                <a:latin typeface="Courier New" pitchFamily="49" charset="0"/>
                <a:cs typeface="Courier New" pitchFamily="49" charset="0"/>
              </a:rPr>
              <a:t>A[j+1]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if t3&lt;=t7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goto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L3</a:t>
            </a:r>
          </a:p>
          <a:p>
            <a:pPr>
              <a:buNone/>
            </a:pPr>
            <a:endParaRPr lang="en-US" sz="16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2000" y="1265237"/>
            <a:ext cx="4419600" cy="36877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t8 :=j-1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t9 := 4*t8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temp := A[t9] </a:t>
            </a:r>
            <a:r>
              <a:rPr lang="en-US" sz="1600" i="1" dirty="0">
                <a:latin typeface="Courier New" pitchFamily="49" charset="0"/>
                <a:cs typeface="Courier New" pitchFamily="49" charset="0"/>
              </a:rPr>
              <a:t>// </a:t>
            </a:r>
            <a:r>
              <a:rPr lang="en-US" sz="1600" b="1" i="1" dirty="0">
                <a:latin typeface="Courier New" pitchFamily="49" charset="0"/>
                <a:cs typeface="Courier New" pitchFamily="49" charset="0"/>
              </a:rPr>
              <a:t>temp:=A[j]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t12 := 4*j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	 t13 := A[t12] </a:t>
            </a:r>
            <a:r>
              <a:rPr lang="en-US" sz="1600" i="1" dirty="0">
                <a:latin typeface="Courier New" pitchFamily="49" charset="0"/>
                <a:cs typeface="Courier New" pitchFamily="49" charset="0"/>
              </a:rPr>
              <a:t>// </a:t>
            </a:r>
            <a:r>
              <a:rPr lang="en-US" sz="1600" b="1" i="1" dirty="0">
                <a:latin typeface="Courier New" pitchFamily="49" charset="0"/>
                <a:cs typeface="Courier New" pitchFamily="49" charset="0"/>
              </a:rPr>
              <a:t>A[j+1]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A[t9]:= t13   </a:t>
            </a:r>
            <a:r>
              <a:rPr lang="en-US" sz="1600" i="1" dirty="0">
                <a:latin typeface="Courier New" pitchFamily="49" charset="0"/>
                <a:cs typeface="Courier New" pitchFamily="49" charset="0"/>
              </a:rPr>
              <a:t>// </a:t>
            </a:r>
            <a:r>
              <a:rPr lang="en-US" sz="1600" b="1" i="1" dirty="0">
                <a:latin typeface="Courier New" pitchFamily="49" charset="0"/>
                <a:cs typeface="Courier New" pitchFamily="49" charset="0"/>
              </a:rPr>
              <a:t>A[j]:=A[j+1]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A[t12]:=temp  </a:t>
            </a:r>
            <a:r>
              <a:rPr lang="en-US" sz="1600" i="1" dirty="0">
                <a:latin typeface="Courier New" pitchFamily="49" charset="0"/>
                <a:cs typeface="Courier New" pitchFamily="49" charset="0"/>
              </a:rPr>
              <a:t>// </a:t>
            </a:r>
            <a:r>
              <a:rPr lang="en-US" sz="1600" b="1" i="1" dirty="0">
                <a:latin typeface="Courier New" pitchFamily="49" charset="0"/>
                <a:cs typeface="Courier New" pitchFamily="49" charset="0"/>
              </a:rPr>
              <a:t>A[j+1]:=temp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L3: j := j+1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goto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L4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L2: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:= i-1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goto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L5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L1:</a:t>
            </a:r>
          </a:p>
          <a:p>
            <a:pPr>
              <a:spcBef>
                <a:spcPts val="0"/>
              </a:spcBef>
              <a:buNone/>
            </a:pPr>
            <a:endParaRPr lang="en-US" sz="1600" b="1" dirty="0"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57022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4811023" y="1265237"/>
            <a:ext cx="1676400" cy="6096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43400" y="1265237"/>
            <a:ext cx="4724400" cy="29257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A[t2] := t7   </a:t>
            </a:r>
            <a:r>
              <a:rPr lang="en-US" sz="1600" b="1" i="1" dirty="0">
                <a:latin typeface="Courier New" pitchFamily="49" charset="0"/>
                <a:cs typeface="Courier New" pitchFamily="49" charset="0"/>
              </a:rPr>
              <a:t>// </a:t>
            </a:r>
            <a:r>
              <a:rPr lang="en-US" sz="1600" i="1" dirty="0">
                <a:latin typeface="Courier New" pitchFamily="49" charset="0"/>
                <a:cs typeface="Courier New" pitchFamily="49" charset="0"/>
              </a:rPr>
              <a:t>A[j]:=A[j+1]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 </a:t>
            </a:r>
            <a:endParaRPr lang="en-US" sz="1600" b="1" i="1" dirty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A[t6] := t3   // </a:t>
            </a:r>
            <a:r>
              <a:rPr lang="en-US" sz="1600" i="1" dirty="0">
                <a:latin typeface="Courier New" pitchFamily="49" charset="0"/>
                <a:cs typeface="Courier New" pitchFamily="49" charset="0"/>
              </a:rPr>
              <a:t>A[j+1]:=</a:t>
            </a:r>
            <a:r>
              <a:rPr lang="en-US" sz="1600" i="1" dirty="0" err="1">
                <a:latin typeface="Courier New" pitchFamily="49" charset="0"/>
                <a:cs typeface="Courier New" pitchFamily="49" charset="0"/>
              </a:rPr>
              <a:t>old_A</a:t>
            </a:r>
            <a:r>
              <a:rPr lang="en-US" sz="1600" i="1" dirty="0">
                <a:latin typeface="Courier New" pitchFamily="49" charset="0"/>
                <a:cs typeface="Courier New" pitchFamily="49" charset="0"/>
              </a:rPr>
              <a:t>[j]</a:t>
            </a:r>
          </a:p>
          <a:p>
            <a:pPr>
              <a:buNone/>
            </a:pPr>
            <a:endParaRPr lang="en-US" sz="1600" b="1" i="1" dirty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L3: j := j+1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goto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L4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L2: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:= i-1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goto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L5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L1:</a:t>
            </a:r>
          </a:p>
          <a:p>
            <a:pPr>
              <a:spcBef>
                <a:spcPts val="0"/>
              </a:spcBef>
              <a:buNone/>
            </a:pPr>
            <a:endParaRPr lang="en-US" sz="16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Redundancy Removed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1812" y="1265237"/>
            <a:ext cx="4040188" cy="49831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:= n-1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L5: if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&lt;1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goto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L1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pl-PL" sz="1600" b="1" dirty="0">
                <a:latin typeface="Courier New" pitchFamily="49" charset="0"/>
                <a:cs typeface="Courier New" pitchFamily="49" charset="0"/>
              </a:rPr>
              <a:t>j := 1</a:t>
            </a:r>
            <a:endParaRPr lang="en-US" sz="1600" b="1" dirty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L</a:t>
            </a:r>
            <a:r>
              <a:rPr lang="pl-PL" sz="1600" b="1" dirty="0">
                <a:latin typeface="Courier New" pitchFamily="49" charset="0"/>
                <a:cs typeface="Courier New" pitchFamily="49" charset="0"/>
              </a:rPr>
              <a:t>4: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pl-PL" sz="1600" b="1" dirty="0">
                <a:latin typeface="Courier New" pitchFamily="49" charset="0"/>
                <a:cs typeface="Courier New" pitchFamily="49" charset="0"/>
              </a:rPr>
              <a:t>if j&gt;i goto 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L2</a:t>
            </a:r>
            <a:endParaRPr lang="pl-PL" sz="1600" b="1" dirty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t1 := j-1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t2 := 4*t1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t3 := A[t2]    </a:t>
            </a:r>
            <a:r>
              <a:rPr lang="en-US" sz="1600" i="1" dirty="0">
                <a:latin typeface="Courier New" pitchFamily="49" charset="0"/>
                <a:cs typeface="Courier New" pitchFamily="49" charset="0"/>
              </a:rPr>
              <a:t>// </a:t>
            </a:r>
            <a:r>
              <a:rPr lang="en-US" sz="1600" b="1" i="1" dirty="0" err="1">
                <a:latin typeface="Courier New" pitchFamily="49" charset="0"/>
                <a:cs typeface="Courier New" pitchFamily="49" charset="0"/>
              </a:rPr>
              <a:t>old_A</a:t>
            </a:r>
            <a:r>
              <a:rPr lang="en-US" sz="1600" b="1" i="1" dirty="0">
                <a:latin typeface="Courier New" pitchFamily="49" charset="0"/>
                <a:cs typeface="Courier New" pitchFamily="49" charset="0"/>
              </a:rPr>
              <a:t>[j]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t6 := 4*j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t7 := A[t6]    </a:t>
            </a:r>
            <a:r>
              <a:rPr lang="en-US" sz="1600" i="1" dirty="0">
                <a:latin typeface="Courier New" pitchFamily="49" charset="0"/>
                <a:cs typeface="Courier New" pitchFamily="49" charset="0"/>
              </a:rPr>
              <a:t>// </a:t>
            </a:r>
            <a:r>
              <a:rPr lang="en-US" sz="1600" b="1" i="1" dirty="0">
                <a:latin typeface="Courier New" pitchFamily="49" charset="0"/>
                <a:cs typeface="Courier New" pitchFamily="49" charset="0"/>
              </a:rPr>
              <a:t>A[j+1]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if t3&lt;=t7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goto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L3</a:t>
            </a:r>
          </a:p>
          <a:p>
            <a:pPr>
              <a:buNone/>
            </a:pPr>
            <a:endParaRPr lang="en-US" sz="16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04F6BE99-D8B0-4821-8345-2C902384A0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29586" y="5371790"/>
            <a:ext cx="2362200" cy="1197764"/>
          </a:xfrm>
          <a:prstGeom prst="rect">
            <a:avLst/>
          </a:prstGeom>
          <a:solidFill>
            <a:srgbClr val="D5F1CF"/>
          </a:solidFill>
          <a:ln w="57150" cmpd="thickThin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u="sng" dirty="0">
                <a:latin typeface="Calibri" panose="020F0502020204030204" pitchFamily="34" charset="0"/>
                <a:cs typeface="Calibri" panose="020F0502020204030204" pitchFamily="34" charset="0"/>
              </a:rPr>
              <a:t>Instructions</a:t>
            </a:r>
          </a:p>
          <a:p>
            <a:pPr algn="ctr">
              <a:lnSpc>
                <a:spcPct val="100000"/>
              </a:lnSpc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15 in outer loop</a:t>
            </a:r>
          </a:p>
          <a:p>
            <a:pPr algn="ctr">
              <a:lnSpc>
                <a:spcPct val="100000"/>
              </a:lnSpc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11 in inner loop</a:t>
            </a:r>
          </a:p>
        </p:txBody>
      </p:sp>
    </p:spTree>
    <p:extLst>
      <p:ext uri="{BB962C8B-B14F-4D97-AF65-F5344CB8AC3E}">
        <p14:creationId xmlns:p14="http://schemas.microsoft.com/office/powerpoint/2010/main" val="9014709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993913" y="1905000"/>
            <a:ext cx="1981200" cy="1143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Redundancy in Loops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990600" y="3352800"/>
            <a:ext cx="1298713" cy="3048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993913" y="4771697"/>
            <a:ext cx="1298713" cy="3048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1812" y="4191000"/>
            <a:ext cx="4191000" cy="20875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A[t2] := t7        </a:t>
            </a:r>
            <a:endParaRPr lang="en-US" sz="1600" b="1" i="1" dirty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A[t6] := t3    </a:t>
            </a:r>
            <a:endParaRPr lang="en-US" sz="1600" b="1" i="1" dirty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L3: j := j+1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goto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L4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L2: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:= i-1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goto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L5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L1:</a:t>
            </a:r>
          </a:p>
          <a:p>
            <a:pPr>
              <a:spcBef>
                <a:spcPts val="0"/>
              </a:spcBef>
              <a:buNone/>
            </a:pPr>
            <a:endParaRPr lang="en-US" sz="16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1812" y="1279057"/>
            <a:ext cx="4040188" cy="30019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:= n-1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L5: if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&lt;1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goto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L1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pl-PL" sz="1600" b="1" dirty="0">
                <a:latin typeface="Courier New" pitchFamily="49" charset="0"/>
                <a:cs typeface="Courier New" pitchFamily="49" charset="0"/>
              </a:rPr>
              <a:t>j := 1</a:t>
            </a:r>
            <a:endParaRPr lang="en-US" sz="1600" b="1" dirty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L</a:t>
            </a:r>
            <a:r>
              <a:rPr lang="pl-PL" sz="1600" b="1" dirty="0">
                <a:latin typeface="Courier New" pitchFamily="49" charset="0"/>
                <a:cs typeface="Courier New" pitchFamily="49" charset="0"/>
              </a:rPr>
              <a:t>4: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pl-PL" sz="1600" b="1" dirty="0">
                <a:latin typeface="Courier New" pitchFamily="49" charset="0"/>
                <a:cs typeface="Courier New" pitchFamily="49" charset="0"/>
              </a:rPr>
              <a:t>if j&gt;i goto 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L2</a:t>
            </a:r>
            <a:endParaRPr lang="pl-PL" sz="1600" b="1" dirty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t1 := j-1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t2 := 4*t1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t3 := A[t2]    </a:t>
            </a:r>
            <a:r>
              <a:rPr lang="en-US" sz="1600" b="1" i="1" dirty="0">
                <a:latin typeface="Courier New" pitchFamily="49" charset="0"/>
                <a:cs typeface="Courier New" pitchFamily="49" charset="0"/>
              </a:rPr>
              <a:t>//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b="1" i="1" dirty="0">
                <a:latin typeface="Courier New" pitchFamily="49" charset="0"/>
                <a:cs typeface="Courier New" pitchFamily="49" charset="0"/>
              </a:rPr>
              <a:t>A[j]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t6 := 4*j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t7 := A[t6]    </a:t>
            </a:r>
            <a:r>
              <a:rPr lang="en-US" sz="1600" i="1" dirty="0">
                <a:latin typeface="Courier New" pitchFamily="49" charset="0"/>
                <a:cs typeface="Courier New" pitchFamily="49" charset="0"/>
              </a:rPr>
              <a:t>// </a:t>
            </a:r>
            <a:r>
              <a:rPr lang="en-US" sz="1600" b="1" i="1" dirty="0">
                <a:latin typeface="Courier New" pitchFamily="49" charset="0"/>
                <a:cs typeface="Courier New" pitchFamily="49" charset="0"/>
              </a:rPr>
              <a:t>A[j+1]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if t3&lt;=t7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goto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L3</a:t>
            </a:r>
          </a:p>
          <a:p>
            <a:pPr>
              <a:buNone/>
            </a:pPr>
            <a:endParaRPr lang="en-US" sz="1600" b="1" dirty="0"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87295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Redundancy Eliminated</a:t>
            </a:r>
          </a:p>
        </p:txBody>
      </p:sp>
      <p:sp>
        <p:nvSpPr>
          <p:cNvPr id="8" name="Rounded Rectangle 9">
            <a:extLst>
              <a:ext uri="{FF2B5EF4-FFF2-40B4-BE49-F238E27FC236}">
                <a16:creationId xmlns:a16="http://schemas.microsoft.com/office/drawing/2014/main" id="{047E9215-E084-400B-BEF6-FEC033B888F4}"/>
              </a:ext>
            </a:extLst>
          </p:cNvPr>
          <p:cNvSpPr/>
          <p:nvPr/>
        </p:nvSpPr>
        <p:spPr>
          <a:xfrm>
            <a:off x="5640388" y="1853816"/>
            <a:ext cx="2365513" cy="12192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65C9FED4-9F12-445D-930B-C38F99423A7F}"/>
              </a:ext>
            </a:extLst>
          </p:cNvPr>
          <p:cNvSpPr txBox="1">
            <a:spLocks/>
          </p:cNvSpPr>
          <p:nvPr/>
        </p:nvSpPr>
        <p:spPr bwMode="auto">
          <a:xfrm>
            <a:off x="5180806" y="1279057"/>
            <a:ext cx="4040188" cy="2748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defRPr sz="2400" b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 typeface="Wingdings 2" pitchFamily="18" charset="2"/>
              <a:buNone/>
            </a:pP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600" kern="0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 := n-1</a:t>
            </a:r>
          </a:p>
          <a:p>
            <a:pPr>
              <a:buFont typeface="Wingdings 2" pitchFamily="18" charset="2"/>
              <a:buNone/>
            </a:pP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L5: if </a:t>
            </a:r>
            <a:r>
              <a:rPr lang="en-US" sz="1600" kern="0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&lt;1 </a:t>
            </a:r>
            <a:r>
              <a:rPr lang="en-US" sz="1600" kern="0" dirty="0" err="1">
                <a:latin typeface="Courier New" pitchFamily="49" charset="0"/>
                <a:cs typeface="Courier New" pitchFamily="49" charset="0"/>
              </a:rPr>
              <a:t>goto</a:t>
            </a: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 L1</a:t>
            </a:r>
          </a:p>
          <a:p>
            <a:pPr>
              <a:buFont typeface="Wingdings 2" pitchFamily="18" charset="2"/>
              <a:buNone/>
            </a:pP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    t2 := 0</a:t>
            </a:r>
          </a:p>
          <a:p>
            <a:pPr>
              <a:buFont typeface="Wingdings 2" pitchFamily="18" charset="2"/>
              <a:buNone/>
            </a:pP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    t6 := 4</a:t>
            </a:r>
          </a:p>
          <a:p>
            <a:pPr>
              <a:buFont typeface="Wingdings 2" pitchFamily="18" charset="2"/>
              <a:buNone/>
            </a:pP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    t19 := 4*</a:t>
            </a:r>
            <a:r>
              <a:rPr lang="en-US" sz="1600" kern="0" dirty="0" err="1">
                <a:latin typeface="Courier New" pitchFamily="49" charset="0"/>
                <a:cs typeface="Courier New" pitchFamily="49" charset="0"/>
              </a:rPr>
              <a:t>i</a:t>
            </a:r>
            <a:endParaRPr lang="en-US" sz="1600" kern="0" dirty="0">
              <a:latin typeface="Courier New" pitchFamily="49" charset="0"/>
              <a:cs typeface="Courier New" pitchFamily="49" charset="0"/>
            </a:endParaRPr>
          </a:p>
          <a:p>
            <a:pPr>
              <a:buFont typeface="Wingdings 2" pitchFamily="18" charset="2"/>
              <a:buNone/>
            </a:pP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L4: if t6&gt;t19 </a:t>
            </a:r>
            <a:r>
              <a:rPr lang="en-US" sz="1600" kern="0" dirty="0" err="1">
                <a:latin typeface="Courier New" pitchFamily="49" charset="0"/>
                <a:cs typeface="Courier New" pitchFamily="49" charset="0"/>
              </a:rPr>
              <a:t>goto</a:t>
            </a: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 L2</a:t>
            </a:r>
          </a:p>
          <a:p>
            <a:pPr>
              <a:buFont typeface="Wingdings 2" pitchFamily="18" charset="2"/>
              <a:buNone/>
            </a:pP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    t3 := A[t2]</a:t>
            </a:r>
          </a:p>
          <a:p>
            <a:pPr>
              <a:buFont typeface="Wingdings 2" pitchFamily="18" charset="2"/>
              <a:buNone/>
            </a:pP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    t7 := A[t6] </a:t>
            </a:r>
            <a:endParaRPr lang="en-US" sz="1600" i="1" kern="0" dirty="0">
              <a:latin typeface="Courier New" pitchFamily="49" charset="0"/>
              <a:cs typeface="Courier New" pitchFamily="49" charset="0"/>
            </a:endParaRPr>
          </a:p>
          <a:p>
            <a:pPr>
              <a:buFont typeface="Wingdings 2" pitchFamily="18" charset="2"/>
              <a:buNone/>
            </a:pP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    if t3&lt;=t7 </a:t>
            </a:r>
            <a:r>
              <a:rPr lang="en-US" sz="1600" kern="0" dirty="0" err="1">
                <a:latin typeface="Courier New" pitchFamily="49" charset="0"/>
                <a:cs typeface="Courier New" pitchFamily="49" charset="0"/>
              </a:rPr>
              <a:t>goto</a:t>
            </a: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 L3</a:t>
            </a:r>
          </a:p>
          <a:p>
            <a:pPr>
              <a:buFont typeface="Wingdings 2" pitchFamily="18" charset="2"/>
              <a:buNone/>
            </a:pPr>
            <a:endParaRPr lang="en-US" sz="1600" kern="0" dirty="0">
              <a:latin typeface="Courier New" pitchFamily="49" charset="0"/>
              <a:cs typeface="Courier New" pitchFamily="49" charset="0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C52D8A6F-16A7-42E4-AADF-568C975EECC5}"/>
              </a:ext>
            </a:extLst>
          </p:cNvPr>
          <p:cNvGrpSpPr/>
          <p:nvPr/>
        </p:nvGrpSpPr>
        <p:grpSpPr>
          <a:xfrm>
            <a:off x="5218112" y="3962399"/>
            <a:ext cx="3124200" cy="2544763"/>
            <a:chOff x="3236118" y="3962399"/>
            <a:chExt cx="3124200" cy="2544763"/>
          </a:xfrm>
        </p:grpSpPr>
        <p:sp>
          <p:nvSpPr>
            <p:cNvPr id="12" name="Rounded Rectangle 10">
              <a:extLst>
                <a:ext uri="{FF2B5EF4-FFF2-40B4-BE49-F238E27FC236}">
                  <a16:creationId xmlns:a16="http://schemas.microsoft.com/office/drawing/2014/main" id="{521A74E1-6EE1-42D0-AC96-D934566B2A2C}"/>
                </a:ext>
              </a:extLst>
            </p:cNvPr>
            <p:cNvSpPr/>
            <p:nvPr/>
          </p:nvSpPr>
          <p:spPr>
            <a:xfrm>
              <a:off x="3733800" y="4560803"/>
              <a:ext cx="1527313" cy="609600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Content Placeholder 5">
              <a:extLst>
                <a:ext uri="{FF2B5EF4-FFF2-40B4-BE49-F238E27FC236}">
                  <a16:creationId xmlns:a16="http://schemas.microsoft.com/office/drawing/2014/main" id="{868A1457-0DCF-4D87-AA19-DA67D323D39D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3236118" y="3962399"/>
              <a:ext cx="3124200" cy="25447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>
              <a:lvl1pPr marL="342900" indent="-3429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990000"/>
                </a:buClr>
                <a:buSzPct val="60000"/>
                <a:buFont typeface="Wingdings 2" pitchFamily="18" charset="2"/>
                <a:buChar char="¢"/>
                <a:defRPr sz="2400" b="1">
                  <a:solidFill>
                    <a:schemeClr val="tx1"/>
                  </a:solidFill>
                  <a:latin typeface="Calibri" pitchFamily="34" charset="0"/>
                  <a:ea typeface="+mn-ea"/>
                  <a:cs typeface="+mn-cs"/>
                </a:defRPr>
              </a:lvl1pPr>
              <a:lvl2pPr marL="742950" indent="-28575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990000"/>
                </a:buClr>
                <a:buSzPct val="11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itchFamily="2" charset="2"/>
                <a:buChar char="§"/>
                <a:defRPr sz="18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–"/>
                <a:defRPr sz="16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buFont typeface="Wingdings 2" pitchFamily="18" charset="2"/>
                <a:buNone/>
              </a:pPr>
              <a:r>
                <a:rPr lang="fr-FR" sz="1600" kern="0" dirty="0">
                  <a:latin typeface="Courier New" pitchFamily="49" charset="0"/>
                  <a:cs typeface="Courier New" pitchFamily="49" charset="0"/>
                </a:rPr>
                <a:t>    A[t2] := t7	</a:t>
              </a:r>
            </a:p>
            <a:p>
              <a:pPr>
                <a:buFont typeface="Wingdings 2" pitchFamily="18" charset="2"/>
                <a:buNone/>
              </a:pPr>
              <a:r>
                <a:rPr lang="fr-FR" sz="1600" kern="0" dirty="0">
                  <a:latin typeface="Courier New" pitchFamily="49" charset="0"/>
                  <a:cs typeface="Courier New" pitchFamily="49" charset="0"/>
                </a:rPr>
                <a:t>    A[t6] := t3</a:t>
              </a:r>
            </a:p>
            <a:p>
              <a:pPr>
                <a:buFont typeface="Wingdings 2" pitchFamily="18" charset="2"/>
                <a:buNone/>
              </a:pPr>
              <a:r>
                <a:rPr lang="fr-FR" sz="1600" kern="0" dirty="0">
                  <a:latin typeface="Courier New" pitchFamily="49" charset="0"/>
                  <a:cs typeface="Courier New" pitchFamily="49" charset="0"/>
                </a:rPr>
                <a:t>L3: t2 := t2+4</a:t>
              </a:r>
            </a:p>
            <a:p>
              <a:pPr>
                <a:buFont typeface="Wingdings 2" pitchFamily="18" charset="2"/>
                <a:buNone/>
              </a:pPr>
              <a:r>
                <a:rPr lang="fr-FR" sz="1600" kern="0" dirty="0">
                  <a:latin typeface="Courier New" pitchFamily="49" charset="0"/>
                  <a:cs typeface="Courier New" pitchFamily="49" charset="0"/>
                </a:rPr>
                <a:t>    t6 := t6+4</a:t>
              </a:r>
            </a:p>
            <a:p>
              <a:pPr>
                <a:buFont typeface="Wingdings 2" pitchFamily="18" charset="2"/>
                <a:buNone/>
              </a:pPr>
              <a:r>
                <a:rPr lang="fr-FR" sz="1600" kern="0" dirty="0">
                  <a:latin typeface="Courier New" pitchFamily="49" charset="0"/>
                  <a:cs typeface="Courier New" pitchFamily="49" charset="0"/>
                </a:rPr>
                <a:t>    </a:t>
              </a:r>
              <a:r>
                <a:rPr lang="fr-FR" sz="1600" kern="0" dirty="0" err="1">
                  <a:latin typeface="Courier New" pitchFamily="49" charset="0"/>
                  <a:cs typeface="Courier New" pitchFamily="49" charset="0"/>
                </a:rPr>
                <a:t>goto</a:t>
              </a:r>
              <a:r>
                <a:rPr lang="fr-FR" sz="1600" kern="0" dirty="0">
                  <a:latin typeface="Courier New" pitchFamily="49" charset="0"/>
                  <a:cs typeface="Courier New" pitchFamily="49" charset="0"/>
                </a:rPr>
                <a:t> L4</a:t>
              </a:r>
            </a:p>
            <a:p>
              <a:pPr>
                <a:buFont typeface="Wingdings 2" pitchFamily="18" charset="2"/>
                <a:buNone/>
              </a:pPr>
              <a:r>
                <a:rPr lang="fr-FR" sz="1600" kern="0" dirty="0">
                  <a:latin typeface="Courier New" pitchFamily="49" charset="0"/>
                  <a:cs typeface="Courier New" pitchFamily="49" charset="0"/>
                </a:rPr>
                <a:t>L2: i := i-1</a:t>
              </a:r>
            </a:p>
            <a:p>
              <a:pPr>
                <a:buFont typeface="Wingdings 2" pitchFamily="18" charset="2"/>
                <a:buNone/>
              </a:pPr>
              <a:r>
                <a:rPr lang="fr-FR" sz="1600" kern="0" dirty="0">
                  <a:latin typeface="Courier New" pitchFamily="49" charset="0"/>
                  <a:cs typeface="Courier New" pitchFamily="49" charset="0"/>
                </a:rPr>
                <a:t>    </a:t>
              </a:r>
              <a:r>
                <a:rPr lang="fr-FR" sz="1600" kern="0" dirty="0" err="1">
                  <a:latin typeface="Courier New" pitchFamily="49" charset="0"/>
                  <a:cs typeface="Courier New" pitchFamily="49" charset="0"/>
                </a:rPr>
                <a:t>goto</a:t>
              </a:r>
              <a:r>
                <a:rPr lang="fr-FR" sz="1600" kern="0" dirty="0">
                  <a:latin typeface="Courier New" pitchFamily="49" charset="0"/>
                  <a:cs typeface="Courier New" pitchFamily="49" charset="0"/>
                </a:rPr>
                <a:t> L5</a:t>
              </a:r>
            </a:p>
            <a:p>
              <a:pPr>
                <a:buFont typeface="Wingdings 2" pitchFamily="18" charset="2"/>
                <a:buNone/>
              </a:pPr>
              <a:r>
                <a:rPr lang="fr-FR" sz="1600" kern="0" dirty="0">
                  <a:latin typeface="Courier New" pitchFamily="49" charset="0"/>
                  <a:cs typeface="Courier New" pitchFamily="49" charset="0"/>
                </a:rPr>
                <a:t>L1:</a:t>
              </a:r>
            </a:p>
            <a:p>
              <a:pPr>
                <a:spcBef>
                  <a:spcPts val="0"/>
                </a:spcBef>
                <a:buFont typeface="Wingdings 2" pitchFamily="18" charset="2"/>
                <a:buNone/>
              </a:pPr>
              <a:endParaRPr lang="en-US" sz="1600" kern="0" dirty="0">
                <a:latin typeface="Courier New" pitchFamily="49" charset="0"/>
                <a:cs typeface="Courier New" pitchFamily="49" charset="0"/>
              </a:endParaRPr>
            </a:p>
          </p:txBody>
        </p:sp>
      </p:grpSp>
      <p:sp>
        <p:nvSpPr>
          <p:cNvPr id="16" name="Rounded Rectangle 2">
            <a:extLst>
              <a:ext uri="{FF2B5EF4-FFF2-40B4-BE49-F238E27FC236}">
                <a16:creationId xmlns:a16="http://schemas.microsoft.com/office/drawing/2014/main" id="{F7CF6BF1-B6BF-47A9-9FEB-D0F17BB28D20}"/>
              </a:ext>
            </a:extLst>
          </p:cNvPr>
          <p:cNvSpPr/>
          <p:nvPr/>
        </p:nvSpPr>
        <p:spPr>
          <a:xfrm>
            <a:off x="993913" y="1905000"/>
            <a:ext cx="1981200" cy="1143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9">
            <a:extLst>
              <a:ext uri="{FF2B5EF4-FFF2-40B4-BE49-F238E27FC236}">
                <a16:creationId xmlns:a16="http://schemas.microsoft.com/office/drawing/2014/main" id="{71A51312-0877-4E6E-8165-591FF296B566}"/>
              </a:ext>
            </a:extLst>
          </p:cNvPr>
          <p:cNvSpPr/>
          <p:nvPr/>
        </p:nvSpPr>
        <p:spPr>
          <a:xfrm>
            <a:off x="990600" y="3352800"/>
            <a:ext cx="1298713" cy="3048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0">
            <a:extLst>
              <a:ext uri="{FF2B5EF4-FFF2-40B4-BE49-F238E27FC236}">
                <a16:creationId xmlns:a16="http://schemas.microsoft.com/office/drawing/2014/main" id="{BF689640-7975-4B30-B509-BE5EE8302D41}"/>
              </a:ext>
            </a:extLst>
          </p:cNvPr>
          <p:cNvSpPr/>
          <p:nvPr/>
        </p:nvSpPr>
        <p:spPr>
          <a:xfrm>
            <a:off x="993913" y="4771697"/>
            <a:ext cx="1298713" cy="3048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Content Placeholder 5">
            <a:extLst>
              <a:ext uri="{FF2B5EF4-FFF2-40B4-BE49-F238E27FC236}">
                <a16:creationId xmlns:a16="http://schemas.microsoft.com/office/drawing/2014/main" id="{E68B1CC2-4811-4BBA-8FF7-53ACC0D73DE5}"/>
              </a:ext>
            </a:extLst>
          </p:cNvPr>
          <p:cNvSpPr txBox="1">
            <a:spLocks/>
          </p:cNvSpPr>
          <p:nvPr/>
        </p:nvSpPr>
        <p:spPr bwMode="auto">
          <a:xfrm>
            <a:off x="531812" y="4191000"/>
            <a:ext cx="4191000" cy="208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defRPr sz="2400" b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 typeface="Wingdings 2" pitchFamily="18" charset="2"/>
              <a:buNone/>
            </a:pPr>
            <a:r>
              <a:rPr lang="en-US" sz="1600" kern="0">
                <a:latin typeface="Courier New" pitchFamily="49" charset="0"/>
                <a:cs typeface="Courier New" pitchFamily="49" charset="0"/>
              </a:rPr>
              <a:t>    A[t2] := t7        </a:t>
            </a:r>
            <a:endParaRPr lang="en-US" sz="1600" i="1" kern="0">
              <a:latin typeface="Courier New" pitchFamily="49" charset="0"/>
              <a:cs typeface="Courier New" pitchFamily="49" charset="0"/>
            </a:endParaRPr>
          </a:p>
          <a:p>
            <a:pPr>
              <a:buFont typeface="Wingdings 2" pitchFamily="18" charset="2"/>
              <a:buNone/>
            </a:pPr>
            <a:r>
              <a:rPr lang="en-US" sz="1600" kern="0">
                <a:latin typeface="Courier New" pitchFamily="49" charset="0"/>
                <a:cs typeface="Courier New" pitchFamily="49" charset="0"/>
              </a:rPr>
              <a:t>    A[t6] := t3    </a:t>
            </a:r>
            <a:endParaRPr lang="en-US" sz="1600" i="1" kern="0">
              <a:latin typeface="Courier New" pitchFamily="49" charset="0"/>
              <a:cs typeface="Courier New" pitchFamily="49" charset="0"/>
            </a:endParaRPr>
          </a:p>
          <a:p>
            <a:pPr>
              <a:buFont typeface="Wingdings 2" pitchFamily="18" charset="2"/>
              <a:buNone/>
            </a:pPr>
            <a:r>
              <a:rPr lang="en-US" sz="1600" kern="0">
                <a:latin typeface="Courier New" pitchFamily="49" charset="0"/>
                <a:cs typeface="Courier New" pitchFamily="49" charset="0"/>
              </a:rPr>
              <a:t>L3: j := j+1</a:t>
            </a:r>
          </a:p>
          <a:p>
            <a:pPr>
              <a:buFont typeface="Wingdings 2" pitchFamily="18" charset="2"/>
              <a:buNone/>
            </a:pPr>
            <a:r>
              <a:rPr lang="en-US" sz="1600" kern="0">
                <a:latin typeface="Courier New" pitchFamily="49" charset="0"/>
                <a:cs typeface="Courier New" pitchFamily="49" charset="0"/>
              </a:rPr>
              <a:t>    goto L4</a:t>
            </a:r>
          </a:p>
          <a:p>
            <a:pPr>
              <a:buFont typeface="Wingdings 2" pitchFamily="18" charset="2"/>
              <a:buNone/>
            </a:pPr>
            <a:r>
              <a:rPr lang="en-US" sz="1600" kern="0">
                <a:latin typeface="Courier New" pitchFamily="49" charset="0"/>
                <a:cs typeface="Courier New" pitchFamily="49" charset="0"/>
              </a:rPr>
              <a:t>L2: i := i-1</a:t>
            </a:r>
          </a:p>
          <a:p>
            <a:pPr>
              <a:buFont typeface="Wingdings 2" pitchFamily="18" charset="2"/>
              <a:buNone/>
            </a:pPr>
            <a:r>
              <a:rPr lang="en-US" sz="1600" kern="0">
                <a:latin typeface="Courier New" pitchFamily="49" charset="0"/>
                <a:cs typeface="Courier New" pitchFamily="49" charset="0"/>
              </a:rPr>
              <a:t>    goto L5</a:t>
            </a:r>
          </a:p>
          <a:p>
            <a:pPr>
              <a:buFont typeface="Wingdings 2" pitchFamily="18" charset="2"/>
              <a:buNone/>
            </a:pPr>
            <a:r>
              <a:rPr lang="en-US" sz="1600" kern="0">
                <a:latin typeface="Courier New" pitchFamily="49" charset="0"/>
                <a:cs typeface="Courier New" pitchFamily="49" charset="0"/>
              </a:rPr>
              <a:t>L1:</a:t>
            </a:r>
          </a:p>
          <a:p>
            <a:pPr>
              <a:spcBef>
                <a:spcPts val="0"/>
              </a:spcBef>
              <a:buFont typeface="Wingdings 2" pitchFamily="18" charset="2"/>
              <a:buNone/>
            </a:pPr>
            <a:endParaRPr lang="en-US" sz="1600" kern="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0" name="Content Placeholder 3">
            <a:extLst>
              <a:ext uri="{FF2B5EF4-FFF2-40B4-BE49-F238E27FC236}">
                <a16:creationId xmlns:a16="http://schemas.microsoft.com/office/drawing/2014/main" id="{F95DDBAC-39A7-4264-BEDF-112267DC99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31812" y="1279057"/>
            <a:ext cx="4040188" cy="30019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:= n-1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L5: if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&lt;1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goto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L1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pl-PL" sz="1600" b="1" dirty="0">
                <a:latin typeface="Courier New" pitchFamily="49" charset="0"/>
                <a:cs typeface="Courier New" pitchFamily="49" charset="0"/>
              </a:rPr>
              <a:t>j := 1</a:t>
            </a:r>
            <a:endParaRPr lang="en-US" sz="1600" b="1" dirty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L</a:t>
            </a:r>
            <a:r>
              <a:rPr lang="pl-PL" sz="1600" b="1" dirty="0">
                <a:latin typeface="Courier New" pitchFamily="49" charset="0"/>
                <a:cs typeface="Courier New" pitchFamily="49" charset="0"/>
              </a:rPr>
              <a:t>4: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pl-PL" sz="1600" b="1" dirty="0">
                <a:latin typeface="Courier New" pitchFamily="49" charset="0"/>
                <a:cs typeface="Courier New" pitchFamily="49" charset="0"/>
              </a:rPr>
              <a:t>if j&gt;i goto 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L2</a:t>
            </a:r>
            <a:endParaRPr lang="pl-PL" sz="1600" b="1" dirty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t1 := j-1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t2 := 4*t1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t3 := A[t2]    </a:t>
            </a:r>
            <a:r>
              <a:rPr lang="en-US" sz="1600" b="1" i="1" dirty="0">
                <a:latin typeface="Courier New" pitchFamily="49" charset="0"/>
                <a:cs typeface="Courier New" pitchFamily="49" charset="0"/>
              </a:rPr>
              <a:t>//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b="1" i="1" dirty="0">
                <a:latin typeface="Courier New" pitchFamily="49" charset="0"/>
                <a:cs typeface="Courier New" pitchFamily="49" charset="0"/>
              </a:rPr>
              <a:t>A[j]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t6 := 4*j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t7 := A[t6]    </a:t>
            </a:r>
            <a:r>
              <a:rPr lang="en-US" sz="1600" i="1" dirty="0">
                <a:latin typeface="Courier New" pitchFamily="49" charset="0"/>
                <a:cs typeface="Courier New" pitchFamily="49" charset="0"/>
              </a:rPr>
              <a:t>// </a:t>
            </a:r>
            <a:r>
              <a:rPr lang="en-US" sz="1600" b="1" i="1" dirty="0">
                <a:latin typeface="Courier New" pitchFamily="49" charset="0"/>
                <a:cs typeface="Courier New" pitchFamily="49" charset="0"/>
              </a:rPr>
              <a:t>A[j+1]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if t3&lt;=t7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goto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L3</a:t>
            </a:r>
          </a:p>
          <a:p>
            <a:pPr>
              <a:buNone/>
            </a:pPr>
            <a:endParaRPr lang="en-US" sz="1600" b="1" dirty="0"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79654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5">
            <a:extLst>
              <a:ext uri="{FF2B5EF4-FFF2-40B4-BE49-F238E27FC236}">
                <a16:creationId xmlns:a16="http://schemas.microsoft.com/office/drawing/2014/main" id="{868A1457-0DCF-4D87-AA19-DA67D323D39D}"/>
              </a:ext>
            </a:extLst>
          </p:cNvPr>
          <p:cNvSpPr txBox="1">
            <a:spLocks/>
          </p:cNvSpPr>
          <p:nvPr/>
        </p:nvSpPr>
        <p:spPr bwMode="auto">
          <a:xfrm>
            <a:off x="685800" y="3932237"/>
            <a:ext cx="3124200" cy="2544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defRPr sz="2400" b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 typeface="Wingdings 2" pitchFamily="18" charset="2"/>
              <a:buNone/>
            </a:pPr>
            <a:r>
              <a:rPr lang="fr-FR" sz="1600" kern="0" dirty="0">
                <a:latin typeface="Courier New" pitchFamily="49" charset="0"/>
                <a:cs typeface="Courier New" pitchFamily="49" charset="0"/>
              </a:rPr>
              <a:t>    A[t2] := t7	</a:t>
            </a:r>
          </a:p>
          <a:p>
            <a:pPr>
              <a:buFont typeface="Wingdings 2" pitchFamily="18" charset="2"/>
              <a:buNone/>
            </a:pPr>
            <a:r>
              <a:rPr lang="fr-FR" sz="1600" kern="0" dirty="0">
                <a:latin typeface="Courier New" pitchFamily="49" charset="0"/>
                <a:cs typeface="Courier New" pitchFamily="49" charset="0"/>
              </a:rPr>
              <a:t>    A[t6] := t3</a:t>
            </a:r>
          </a:p>
          <a:p>
            <a:pPr>
              <a:buFont typeface="Wingdings 2" pitchFamily="18" charset="2"/>
              <a:buNone/>
            </a:pPr>
            <a:r>
              <a:rPr lang="fr-FR" sz="1600" kern="0" dirty="0">
                <a:latin typeface="Courier New" pitchFamily="49" charset="0"/>
                <a:cs typeface="Courier New" pitchFamily="49" charset="0"/>
              </a:rPr>
              <a:t>L3: t2 := t2+4</a:t>
            </a:r>
          </a:p>
          <a:p>
            <a:pPr>
              <a:buFont typeface="Wingdings 2" pitchFamily="18" charset="2"/>
              <a:buNone/>
            </a:pPr>
            <a:r>
              <a:rPr lang="fr-FR" sz="1600" kern="0" dirty="0">
                <a:latin typeface="Courier New" pitchFamily="49" charset="0"/>
                <a:cs typeface="Courier New" pitchFamily="49" charset="0"/>
              </a:rPr>
              <a:t>    t6 := t6+4</a:t>
            </a:r>
          </a:p>
          <a:p>
            <a:pPr>
              <a:buFont typeface="Wingdings 2" pitchFamily="18" charset="2"/>
              <a:buNone/>
            </a:pPr>
            <a:r>
              <a:rPr lang="fr-FR" sz="1600" kern="0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fr-FR" sz="1600" kern="0" dirty="0" err="1">
                <a:latin typeface="Courier New" pitchFamily="49" charset="0"/>
                <a:cs typeface="Courier New" pitchFamily="49" charset="0"/>
              </a:rPr>
              <a:t>goto</a:t>
            </a:r>
            <a:r>
              <a:rPr lang="fr-FR" sz="1600" kern="0" dirty="0">
                <a:latin typeface="Courier New" pitchFamily="49" charset="0"/>
                <a:cs typeface="Courier New" pitchFamily="49" charset="0"/>
              </a:rPr>
              <a:t> L4</a:t>
            </a:r>
          </a:p>
          <a:p>
            <a:pPr>
              <a:buFont typeface="Wingdings 2" pitchFamily="18" charset="2"/>
              <a:buNone/>
            </a:pPr>
            <a:r>
              <a:rPr lang="fr-FR" sz="1600" kern="0" dirty="0">
                <a:latin typeface="Courier New" pitchFamily="49" charset="0"/>
                <a:cs typeface="Courier New" pitchFamily="49" charset="0"/>
              </a:rPr>
              <a:t>L2: i := i-1</a:t>
            </a:r>
          </a:p>
          <a:p>
            <a:pPr>
              <a:buFont typeface="Wingdings 2" pitchFamily="18" charset="2"/>
              <a:buNone/>
            </a:pPr>
            <a:r>
              <a:rPr lang="fr-FR" sz="1600" kern="0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fr-FR" sz="1600" kern="0" dirty="0" err="1">
                <a:latin typeface="Courier New" pitchFamily="49" charset="0"/>
                <a:cs typeface="Courier New" pitchFamily="49" charset="0"/>
              </a:rPr>
              <a:t>goto</a:t>
            </a:r>
            <a:r>
              <a:rPr lang="fr-FR" sz="1600" kern="0" dirty="0">
                <a:latin typeface="Courier New" pitchFamily="49" charset="0"/>
                <a:cs typeface="Courier New" pitchFamily="49" charset="0"/>
              </a:rPr>
              <a:t> L5</a:t>
            </a:r>
          </a:p>
          <a:p>
            <a:pPr>
              <a:buFont typeface="Wingdings 2" pitchFamily="18" charset="2"/>
              <a:buNone/>
            </a:pPr>
            <a:r>
              <a:rPr lang="fr-FR" sz="1600" kern="0" dirty="0">
                <a:latin typeface="Courier New" pitchFamily="49" charset="0"/>
                <a:cs typeface="Courier New" pitchFamily="49" charset="0"/>
              </a:rPr>
              <a:t>L1:</a:t>
            </a:r>
          </a:p>
          <a:p>
            <a:pPr>
              <a:spcBef>
                <a:spcPts val="0"/>
              </a:spcBef>
              <a:buFont typeface="Wingdings 2" pitchFamily="18" charset="2"/>
              <a:buNone/>
            </a:pPr>
            <a:endParaRPr lang="en-US" sz="1600" kern="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65C9FED4-9F12-445D-930B-C38F99423A7F}"/>
              </a:ext>
            </a:extLst>
          </p:cNvPr>
          <p:cNvSpPr txBox="1">
            <a:spLocks/>
          </p:cNvSpPr>
          <p:nvPr/>
        </p:nvSpPr>
        <p:spPr bwMode="auto">
          <a:xfrm>
            <a:off x="685800" y="1295508"/>
            <a:ext cx="4040188" cy="2672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defRPr sz="2400" b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 typeface="Wingdings 2" pitchFamily="18" charset="2"/>
              <a:buNone/>
            </a:pP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600" kern="0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 := n-1</a:t>
            </a:r>
          </a:p>
          <a:p>
            <a:pPr>
              <a:buFont typeface="Wingdings 2" pitchFamily="18" charset="2"/>
              <a:buNone/>
            </a:pP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L5: if </a:t>
            </a:r>
            <a:r>
              <a:rPr lang="en-US" sz="1600" kern="0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&lt;1 </a:t>
            </a:r>
            <a:r>
              <a:rPr lang="en-US" sz="1600" kern="0" dirty="0" err="1">
                <a:latin typeface="Courier New" pitchFamily="49" charset="0"/>
                <a:cs typeface="Courier New" pitchFamily="49" charset="0"/>
              </a:rPr>
              <a:t>goto</a:t>
            </a: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 L1</a:t>
            </a:r>
          </a:p>
          <a:p>
            <a:pPr>
              <a:buFont typeface="Wingdings 2" pitchFamily="18" charset="2"/>
              <a:buNone/>
            </a:pP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    t2 := 0</a:t>
            </a:r>
          </a:p>
          <a:p>
            <a:pPr>
              <a:buFont typeface="Wingdings 2" pitchFamily="18" charset="2"/>
              <a:buNone/>
            </a:pP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    t6 := 4</a:t>
            </a:r>
          </a:p>
          <a:p>
            <a:pPr>
              <a:buFont typeface="Wingdings 2" pitchFamily="18" charset="2"/>
              <a:buNone/>
            </a:pP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    t19 := </a:t>
            </a:r>
            <a:r>
              <a:rPr lang="en-US" sz="1600" kern="0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 &lt;&lt; 2</a:t>
            </a:r>
          </a:p>
          <a:p>
            <a:pPr>
              <a:buFont typeface="Wingdings 2" pitchFamily="18" charset="2"/>
              <a:buNone/>
            </a:pP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L4: if t6&gt;t19 </a:t>
            </a:r>
            <a:r>
              <a:rPr lang="en-US" sz="1600" kern="0" dirty="0" err="1">
                <a:latin typeface="Courier New" pitchFamily="49" charset="0"/>
                <a:cs typeface="Courier New" pitchFamily="49" charset="0"/>
              </a:rPr>
              <a:t>goto</a:t>
            </a: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 L2</a:t>
            </a:r>
          </a:p>
          <a:p>
            <a:pPr>
              <a:buFont typeface="Wingdings 2" pitchFamily="18" charset="2"/>
              <a:buNone/>
            </a:pP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    t3 := A[t2]</a:t>
            </a:r>
          </a:p>
          <a:p>
            <a:pPr>
              <a:buFont typeface="Wingdings 2" pitchFamily="18" charset="2"/>
              <a:buNone/>
            </a:pP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    t7 := A[t6] </a:t>
            </a:r>
            <a:endParaRPr lang="en-US" sz="1600" i="1" kern="0" dirty="0">
              <a:latin typeface="Courier New" pitchFamily="49" charset="0"/>
              <a:cs typeface="Courier New" pitchFamily="49" charset="0"/>
            </a:endParaRPr>
          </a:p>
          <a:p>
            <a:pPr>
              <a:buFont typeface="Wingdings 2" pitchFamily="18" charset="2"/>
              <a:buNone/>
            </a:pP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    if t3&lt;=t7 </a:t>
            </a:r>
            <a:r>
              <a:rPr lang="en-US" sz="1600" kern="0" dirty="0" err="1">
                <a:latin typeface="Courier New" pitchFamily="49" charset="0"/>
                <a:cs typeface="Courier New" pitchFamily="49" charset="0"/>
              </a:rPr>
              <a:t>goto</a:t>
            </a: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 L3</a:t>
            </a:r>
          </a:p>
          <a:p>
            <a:pPr>
              <a:buFont typeface="Wingdings 2" pitchFamily="18" charset="2"/>
              <a:buNone/>
            </a:pPr>
            <a:endParaRPr lang="en-US" sz="1600" kern="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Final Pseudo Code </a:t>
            </a:r>
            <a:r>
              <a:rPr lang="en-US" sz="2800" dirty="0"/>
              <a:t>(after strength reduction)</a:t>
            </a:r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B119A2B-D31D-4C17-9AAF-6318AB54EE09}"/>
              </a:ext>
            </a:extLst>
          </p:cNvPr>
          <p:cNvSpPr txBox="1"/>
          <p:nvPr/>
        </p:nvSpPr>
        <p:spPr>
          <a:xfrm>
            <a:off x="2826736" y="5319861"/>
            <a:ext cx="632442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0" dirty="0">
                <a:latin typeface="Calibri" pitchFamily="34" charset="0"/>
              </a:rPr>
              <a:t>These were </a:t>
            </a:r>
            <a:r>
              <a:rPr lang="en-US" sz="2000" dirty="0">
                <a:latin typeface="Calibri" pitchFamily="34" charset="0"/>
              </a:rPr>
              <a:t>Machine-Independent Optimizations</a:t>
            </a:r>
            <a:r>
              <a:rPr lang="en-US" sz="2000" b="0" dirty="0">
                <a:latin typeface="Calibri" pitchFamily="3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0" dirty="0">
                <a:latin typeface="Calibri" pitchFamily="34" charset="0"/>
              </a:rPr>
              <a:t>Will be followed by </a:t>
            </a:r>
            <a:r>
              <a:rPr lang="en-US" sz="2000" dirty="0">
                <a:latin typeface="Calibri" pitchFamily="34" charset="0"/>
              </a:rPr>
              <a:t>Machine-Dependent Optimizations</a:t>
            </a:r>
            <a:r>
              <a:rPr lang="en-US" sz="2000" b="0" dirty="0">
                <a:latin typeface="Calibri" pitchFamily="34" charset="0"/>
              </a:rPr>
              <a:t>,</a:t>
            </a:r>
            <a:br>
              <a:rPr lang="en-US" sz="2000" b="0" dirty="0">
                <a:latin typeface="Calibri" pitchFamily="34" charset="0"/>
              </a:rPr>
            </a:br>
            <a:r>
              <a:rPr lang="en-US" sz="2000" b="0" dirty="0">
                <a:latin typeface="Calibri" pitchFamily="34" charset="0"/>
              </a:rPr>
              <a:t>             including allocating temporaries to registers,</a:t>
            </a:r>
            <a:br>
              <a:rPr lang="en-US" sz="2000" b="0" dirty="0">
                <a:latin typeface="Calibri" pitchFamily="34" charset="0"/>
              </a:rPr>
            </a:br>
            <a:r>
              <a:rPr lang="en-US" sz="2000" b="0" dirty="0">
                <a:latin typeface="Calibri" pitchFamily="34" charset="0"/>
              </a:rPr>
              <a:t>             converting to assembly code</a:t>
            </a:r>
          </a:p>
        </p:txBody>
      </p:sp>
      <p:sp>
        <p:nvSpPr>
          <p:cNvPr id="3" name="Rectangle 7">
            <a:extLst>
              <a:ext uri="{FF2B5EF4-FFF2-40B4-BE49-F238E27FC236}">
                <a16:creationId xmlns:a16="http://schemas.microsoft.com/office/drawing/2014/main" id="{01A94137-A6A3-47AF-A5D1-91D873743D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6800" y="1417638"/>
            <a:ext cx="2971986" cy="1567096"/>
          </a:xfrm>
          <a:prstGeom prst="rect">
            <a:avLst/>
          </a:prstGeom>
          <a:solidFill>
            <a:srgbClr val="D5F1CF"/>
          </a:solidFill>
          <a:ln w="57150" cmpd="thickThin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Instructions</a:t>
            </a:r>
          </a:p>
          <a:p>
            <a:pPr algn="ctr">
              <a:lnSpc>
                <a:spcPct val="100000"/>
              </a:lnSpc>
            </a:pPr>
            <a:r>
              <a:rPr lang="en-US" u="sng" dirty="0">
                <a:latin typeface="Calibri" panose="020F0502020204030204" pitchFamily="34" charset="0"/>
                <a:cs typeface="Calibri" panose="020F0502020204030204" pitchFamily="34" charset="0"/>
              </a:rPr>
              <a:t>Before Optimizations</a:t>
            </a:r>
          </a:p>
          <a:p>
            <a:pPr algn="ctr">
              <a:lnSpc>
                <a:spcPct val="100000"/>
              </a:lnSpc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29 in outer loop</a:t>
            </a:r>
          </a:p>
          <a:p>
            <a:pPr algn="ctr">
              <a:lnSpc>
                <a:spcPct val="100000"/>
              </a:lnSpc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25 in inner loop</a:t>
            </a: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38E5FF11-6046-443E-BE0B-1B7AE8695E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6800" y="3401472"/>
            <a:ext cx="2971986" cy="1567096"/>
          </a:xfrm>
          <a:prstGeom prst="rect">
            <a:avLst/>
          </a:prstGeom>
          <a:solidFill>
            <a:srgbClr val="D5F1CF"/>
          </a:solidFill>
          <a:ln w="57150" cmpd="thickThin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Instructions</a:t>
            </a:r>
          </a:p>
          <a:p>
            <a:pPr algn="ctr">
              <a:lnSpc>
                <a:spcPct val="100000"/>
              </a:lnSpc>
            </a:pPr>
            <a:r>
              <a:rPr lang="en-US" u="sng" dirty="0">
                <a:latin typeface="Calibri" panose="020F0502020204030204" pitchFamily="34" charset="0"/>
                <a:cs typeface="Calibri" panose="020F0502020204030204" pitchFamily="34" charset="0"/>
              </a:rPr>
              <a:t>After Optimizations</a:t>
            </a:r>
          </a:p>
          <a:p>
            <a:pPr algn="ctr">
              <a:lnSpc>
                <a:spcPct val="100000"/>
              </a:lnSpc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15 in outer loop</a:t>
            </a:r>
          </a:p>
          <a:p>
            <a:pPr algn="ctr">
              <a:lnSpc>
                <a:spcPct val="100000"/>
              </a:lnSpc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9 in inner loop</a:t>
            </a:r>
          </a:p>
        </p:txBody>
      </p:sp>
    </p:spTree>
    <p:extLst>
      <p:ext uri="{BB962C8B-B14F-4D97-AF65-F5344CB8AC3E}">
        <p14:creationId xmlns:p14="http://schemas.microsoft.com/office/powerpoint/2010/main" val="1219188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ctrTitle"/>
          </p:nvPr>
        </p:nvSpPr>
        <p:spPr>
          <a:xfrm>
            <a:off x="685800" y="1708150"/>
            <a:ext cx="8001000" cy="1470025"/>
          </a:xfrm>
        </p:spPr>
        <p:txBody>
          <a:bodyPr/>
          <a:lstStyle/>
          <a:p>
            <a:pPr marL="0" indent="0"/>
            <a:r>
              <a:rPr lang="en-US" dirty="0"/>
              <a:t>Code Optimization</a:t>
            </a:r>
            <a:br>
              <a:rPr lang="en-US" dirty="0"/>
            </a:br>
            <a:br>
              <a:rPr lang="en-US" dirty="0"/>
            </a:br>
            <a:r>
              <a:rPr lang="en-US" sz="2000" b="0" dirty="0"/>
              <a:t>18-213/18-613: Introduction to Computer Systems</a:t>
            </a:r>
            <a:br>
              <a:rPr lang="en-US" b="0" dirty="0"/>
            </a:br>
            <a:r>
              <a:rPr lang="en-US" sz="2000" b="0" dirty="0"/>
              <a:t>7</a:t>
            </a:r>
            <a:r>
              <a:rPr lang="en-US" sz="2000" b="0" baseline="30000" dirty="0"/>
              <a:t>th</a:t>
            </a:r>
            <a:r>
              <a:rPr lang="en-US" sz="2000" b="0" dirty="0"/>
              <a:t> Lecture, May 28</a:t>
            </a:r>
            <a:r>
              <a:rPr lang="en-US" sz="2000" b="0" baseline="30000" dirty="0"/>
              <a:t>th</a:t>
            </a:r>
            <a:r>
              <a:rPr lang="en-US" sz="2000" b="0" dirty="0"/>
              <a:t>, 2026</a:t>
            </a: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7F7F7F"/>
                </a:solidFill>
              </a:rPr>
              <a:t>Gen</a:t>
            </a:r>
            <a:r>
              <a:rPr lang="en-US" dirty="0">
                <a:solidFill>
                  <a:schemeClr val="bg2"/>
                </a:solidFill>
              </a:rPr>
              <a:t>eral</a:t>
            </a:r>
            <a:r>
              <a:rPr lang="en-US" dirty="0">
                <a:solidFill>
                  <a:srgbClr val="7F7F7F"/>
                </a:solidFill>
              </a:rPr>
              <a:t>ly Useful Optimizations</a:t>
            </a:r>
          </a:p>
          <a:p>
            <a:pPr lvl="1"/>
            <a:r>
              <a:rPr lang="en-US" dirty="0">
                <a:solidFill>
                  <a:srgbClr val="7F7F7F"/>
                </a:solidFill>
              </a:rPr>
              <a:t>Code motion/</a:t>
            </a:r>
            <a:r>
              <a:rPr lang="en-US" dirty="0" err="1">
                <a:solidFill>
                  <a:srgbClr val="7F7F7F"/>
                </a:solidFill>
              </a:rPr>
              <a:t>precomputation</a:t>
            </a:r>
            <a:endParaRPr lang="en-US" dirty="0">
              <a:solidFill>
                <a:srgbClr val="7F7F7F"/>
              </a:solidFill>
            </a:endParaRPr>
          </a:p>
          <a:p>
            <a:pPr lvl="1"/>
            <a:r>
              <a:rPr lang="en-US" dirty="0">
                <a:solidFill>
                  <a:srgbClr val="7F7F7F"/>
                </a:solidFill>
              </a:rPr>
              <a:t>Strength reduction</a:t>
            </a:r>
          </a:p>
          <a:p>
            <a:pPr lvl="1"/>
            <a:r>
              <a:rPr lang="en-US" dirty="0">
                <a:solidFill>
                  <a:srgbClr val="7F7F7F"/>
                </a:solidFill>
              </a:rPr>
              <a:t>Sharing of common </a:t>
            </a:r>
            <a:r>
              <a:rPr lang="en-US" dirty="0" err="1">
                <a:solidFill>
                  <a:srgbClr val="7F7F7F"/>
                </a:solidFill>
              </a:rPr>
              <a:t>subexpressions</a:t>
            </a:r>
            <a:endParaRPr lang="en-US" dirty="0">
              <a:solidFill>
                <a:srgbClr val="7F7F7F"/>
              </a:solidFill>
            </a:endParaRPr>
          </a:p>
          <a:p>
            <a:pPr lvl="1"/>
            <a:r>
              <a:rPr lang="en-US" dirty="0">
                <a:solidFill>
                  <a:srgbClr val="7F7F7F"/>
                </a:solidFill>
              </a:rPr>
              <a:t>Example: </a:t>
            </a:r>
            <a:r>
              <a:rPr lang="en-US" dirty="0" err="1">
                <a:solidFill>
                  <a:srgbClr val="7F7F7F"/>
                </a:solidFill>
              </a:rPr>
              <a:t>Bubblesort</a:t>
            </a:r>
            <a:endParaRPr lang="en-US" dirty="0">
              <a:solidFill>
                <a:srgbClr val="7F7F7F"/>
              </a:solidFill>
            </a:endParaRPr>
          </a:p>
          <a:p>
            <a:r>
              <a:rPr lang="en-US" dirty="0"/>
              <a:t>Optimization Blockers</a:t>
            </a:r>
          </a:p>
          <a:p>
            <a:pPr lvl="1"/>
            <a:r>
              <a:rPr lang="en-US" dirty="0">
                <a:solidFill>
                  <a:srgbClr val="7F7F7F"/>
                </a:solidFill>
              </a:rPr>
              <a:t>Procedure calls</a:t>
            </a:r>
          </a:p>
          <a:p>
            <a:pPr lvl="1"/>
            <a:r>
              <a:rPr lang="en-US" dirty="0">
                <a:solidFill>
                  <a:srgbClr val="7F7F7F"/>
                </a:solidFill>
              </a:rPr>
              <a:t>Memory aliasing</a:t>
            </a:r>
          </a:p>
          <a:p>
            <a:r>
              <a:rPr lang="en-US" b="1" dirty="0">
                <a:solidFill>
                  <a:schemeClr val="bg2"/>
                </a:solidFill>
              </a:rPr>
              <a:t>Exploiting Instruction-Level Parallelism</a:t>
            </a:r>
          </a:p>
          <a:p>
            <a:r>
              <a:rPr lang="en-US" dirty="0">
                <a:solidFill>
                  <a:srgbClr val="7F7F7F"/>
                </a:solidFill>
              </a:rPr>
              <a:t>Dealing with Conditionals</a:t>
            </a:r>
            <a:endParaRPr lang="en-US" b="1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7896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>
            <a:extLst>
              <a:ext uri="{FF2B5EF4-FFF2-40B4-BE49-F238E27FC236}">
                <a16:creationId xmlns:a16="http://schemas.microsoft.com/office/drawing/2014/main" id="{2DD152F1-340C-4CF8-A567-2878B66FF3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822" y="838200"/>
            <a:ext cx="4209778" cy="5224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defRPr sz="2400" b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kern="0" dirty="0"/>
              <a:t>John Backus </a:t>
            </a:r>
            <a:r>
              <a:rPr lang="en-US" sz="2000" kern="0" dirty="0"/>
              <a:t>(1924-2007)</a:t>
            </a:r>
            <a:endParaRPr lang="en-US" kern="0" dirty="0"/>
          </a:p>
          <a:p>
            <a:pPr lvl="1">
              <a:defRPr/>
            </a:pPr>
            <a:r>
              <a:rPr lang="en-US" kern="0" dirty="0"/>
              <a:t>Led team at IBM invented the first commercially available compiler in 1957</a:t>
            </a:r>
          </a:p>
          <a:p>
            <a:pPr lvl="1">
              <a:defRPr/>
            </a:pPr>
            <a:r>
              <a:rPr lang="en-US" kern="0" dirty="0"/>
              <a:t>Compiled FORTRAN code for the IBM 704 computer</a:t>
            </a:r>
          </a:p>
          <a:p>
            <a:pPr lvl="1">
              <a:defRPr/>
            </a:pPr>
            <a:r>
              <a:rPr lang="en-US" kern="0" dirty="0"/>
              <a:t>FORTRAN still in use today for high performance code</a:t>
            </a:r>
          </a:p>
          <a:p>
            <a:pPr lvl="1">
              <a:defRPr/>
            </a:pPr>
            <a:r>
              <a:rPr lang="en-US" kern="0" dirty="0">
                <a:solidFill>
                  <a:srgbClr val="C00000"/>
                </a:solidFill>
              </a:rPr>
              <a:t>“</a:t>
            </a:r>
            <a:r>
              <a:rPr lang="en-US" dirty="0">
                <a:solidFill>
                  <a:srgbClr val="C00000"/>
                </a:solidFill>
              </a:rPr>
              <a:t>Much of my work has come from being lazy. I didn't like writing programs, and so, when I was working on the IBM 701, I started work on a programming system to make it easier to write programs”</a:t>
            </a:r>
            <a:endParaRPr lang="en-US" kern="0" dirty="0">
              <a:solidFill>
                <a:srgbClr val="C00000"/>
              </a:solidFill>
            </a:endParaRPr>
          </a:p>
          <a:p>
            <a:pPr marL="457200" lvl="1" indent="0">
              <a:buNone/>
              <a:defRPr/>
            </a:pPr>
            <a:endParaRPr lang="en-US" kern="0" dirty="0"/>
          </a:p>
        </p:txBody>
      </p:sp>
      <p:pic>
        <p:nvPicPr>
          <p:cNvPr id="3" name="Picture 2" descr="A person wearing a suit and tie looking at the camera&#10;&#10;Description automatically generated">
            <a:extLst>
              <a:ext uri="{FF2B5EF4-FFF2-40B4-BE49-F238E27FC236}">
                <a16:creationId xmlns:a16="http://schemas.microsoft.com/office/drawing/2014/main" id="{98926481-58B1-44E5-8197-A5BDE3B0D4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228599"/>
            <a:ext cx="4267200" cy="6382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665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00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534400" cy="573088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Limitations of Optimizing Compilers</a:t>
            </a:r>
          </a:p>
        </p:txBody>
      </p:sp>
      <p:sp>
        <p:nvSpPr>
          <p:cNvPr id="3840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1219200"/>
            <a:ext cx="8307387" cy="5219700"/>
          </a:xfrm>
        </p:spPr>
        <p:txBody>
          <a:bodyPr lIns="90487" tIns="44450" rIns="90487" bIns="44450"/>
          <a:lstStyle/>
          <a:p>
            <a:pPr eaLnBrk="1" hangingPunct="1">
              <a:defRPr/>
            </a:pPr>
            <a:r>
              <a:rPr lang="en-US" sz="2000" dirty="0"/>
              <a:t>Operate under fundamental constraint</a:t>
            </a:r>
          </a:p>
          <a:p>
            <a:pPr lvl="1" eaLnBrk="1" hangingPunct="1">
              <a:defRPr/>
            </a:pPr>
            <a:r>
              <a:rPr lang="en-US" sz="1800" b="1" dirty="0">
                <a:solidFill>
                  <a:srgbClr val="C00000"/>
                </a:solidFill>
              </a:rPr>
              <a:t>Must not cause any change in program behavior</a:t>
            </a:r>
          </a:p>
          <a:p>
            <a:pPr lvl="1" eaLnBrk="1" hangingPunct="1">
              <a:defRPr/>
            </a:pPr>
            <a:r>
              <a:rPr lang="en-US" sz="1800" dirty="0"/>
              <a:t>Often prevents optimizations that affect only “edge case” behavior</a:t>
            </a:r>
          </a:p>
          <a:p>
            <a:pPr lvl="1" eaLnBrk="1" hangingPunct="1">
              <a:defRPr/>
            </a:pPr>
            <a:endParaRPr lang="en-US" sz="1000" dirty="0"/>
          </a:p>
          <a:p>
            <a:pPr eaLnBrk="1" hangingPunct="1">
              <a:defRPr/>
            </a:pPr>
            <a:r>
              <a:rPr lang="en-US" sz="2000" dirty="0"/>
              <a:t>Behavior obvious to the programmer is not obvious to compiler</a:t>
            </a:r>
          </a:p>
          <a:p>
            <a:pPr lvl="1" eaLnBrk="1" hangingPunct="1">
              <a:defRPr/>
            </a:pPr>
            <a:r>
              <a:rPr lang="en-US" sz="1800" dirty="0"/>
              <a:t>e.g., Data range may be more limited than types suggest (short vs. int)</a:t>
            </a:r>
          </a:p>
          <a:p>
            <a:pPr lvl="1" eaLnBrk="1" hangingPunct="1">
              <a:defRPr/>
            </a:pPr>
            <a:endParaRPr lang="en-US" sz="1000" dirty="0"/>
          </a:p>
          <a:p>
            <a:pPr eaLnBrk="1" hangingPunct="1">
              <a:defRPr/>
            </a:pPr>
            <a:r>
              <a:rPr lang="en-US" sz="2000" dirty="0"/>
              <a:t>Most analysis is only within a procedure</a:t>
            </a:r>
          </a:p>
          <a:p>
            <a:pPr lvl="1" eaLnBrk="1" hangingPunct="1">
              <a:defRPr/>
            </a:pPr>
            <a:r>
              <a:rPr lang="en-US" sz="1800" dirty="0"/>
              <a:t>Whole-program analysis is usually too expensive</a:t>
            </a:r>
          </a:p>
          <a:p>
            <a:pPr lvl="1" eaLnBrk="1" hangingPunct="1">
              <a:defRPr/>
            </a:pPr>
            <a:r>
              <a:rPr lang="en-US" sz="1800" dirty="0"/>
              <a:t>Sometimes compiler does </a:t>
            </a:r>
            <a:r>
              <a:rPr lang="en-US" sz="1800" dirty="0" err="1"/>
              <a:t>interprocedural</a:t>
            </a:r>
            <a:r>
              <a:rPr lang="en-US" sz="1800" dirty="0"/>
              <a:t> analysis </a:t>
            </a:r>
            <a:r>
              <a:rPr lang="en-US" sz="1800" b="1" dirty="0"/>
              <a:t>within</a:t>
            </a:r>
            <a:r>
              <a:rPr lang="en-US" sz="1800" dirty="0"/>
              <a:t> a file (new GCC)</a:t>
            </a:r>
          </a:p>
          <a:p>
            <a:pPr marL="457200" lvl="1" indent="0" eaLnBrk="1" hangingPunct="1">
              <a:buNone/>
              <a:defRPr/>
            </a:pPr>
            <a:endParaRPr lang="en-US" sz="1800" dirty="0"/>
          </a:p>
          <a:p>
            <a:pPr eaLnBrk="1" hangingPunct="1">
              <a:defRPr/>
            </a:pPr>
            <a:r>
              <a:rPr lang="en-US" sz="2000" dirty="0"/>
              <a:t>Most analysis is based only on </a:t>
            </a:r>
            <a:r>
              <a:rPr lang="en-US" sz="2000" i="1" dirty="0"/>
              <a:t>static</a:t>
            </a:r>
            <a:r>
              <a:rPr lang="en-US" sz="2000" dirty="0"/>
              <a:t> information</a:t>
            </a:r>
          </a:p>
          <a:p>
            <a:pPr lvl="1" eaLnBrk="1" hangingPunct="1">
              <a:defRPr/>
            </a:pPr>
            <a:r>
              <a:rPr lang="en-US" sz="1800" dirty="0"/>
              <a:t>Compiler has difficulty anticipating run-time inputs</a:t>
            </a:r>
          </a:p>
          <a:p>
            <a:pPr marL="457200" lvl="1" indent="0" eaLnBrk="1" hangingPunct="1">
              <a:buNone/>
              <a:defRPr/>
            </a:pPr>
            <a:endParaRPr lang="en-US" sz="2000" dirty="0"/>
          </a:p>
          <a:p>
            <a:pPr eaLnBrk="1" hangingPunct="1">
              <a:defRPr/>
            </a:pPr>
            <a:r>
              <a:rPr lang="en-US" sz="2000" dirty="0">
                <a:solidFill>
                  <a:srgbClr val="C00000"/>
                </a:solidFill>
              </a:rPr>
              <a:t>When in doubt, the compiler must be conservative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0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0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0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316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Procedure to Convert String to Lower Case</a:t>
            </a:r>
          </a:p>
          <a:p>
            <a:pPr eaLnBrk="1" hangingPunct="1">
              <a:defRPr/>
            </a:pPr>
            <a:endParaRPr lang="en-US" dirty="0"/>
          </a:p>
          <a:p>
            <a:pPr eaLnBrk="1" hangingPunct="1">
              <a:defRPr/>
            </a:pPr>
            <a:endParaRPr lang="en-US" dirty="0"/>
          </a:p>
          <a:p>
            <a:pPr eaLnBrk="1" hangingPunct="1">
              <a:defRPr/>
            </a:pPr>
            <a:endParaRPr lang="en-US" dirty="0"/>
          </a:p>
          <a:p>
            <a:pPr eaLnBrk="1" hangingPunct="1">
              <a:defRPr/>
            </a:pPr>
            <a:endParaRPr lang="en-US" dirty="0"/>
          </a:p>
          <a:p>
            <a:pPr eaLnBrk="1" hangingPunct="1">
              <a:defRPr/>
            </a:pPr>
            <a:endParaRPr lang="en-US" dirty="0"/>
          </a:p>
          <a:p>
            <a:pPr eaLnBrk="1" hangingPunct="1">
              <a:defRPr/>
            </a:pPr>
            <a:endParaRPr lang="en-US" dirty="0"/>
          </a:p>
          <a:p>
            <a:pPr lvl="1" eaLnBrk="1" hangingPunct="1">
              <a:defRPr/>
            </a:pPr>
            <a:r>
              <a:rPr lang="en-US" dirty="0"/>
              <a:t>Extracted from 213 lab submissions</a:t>
            </a:r>
          </a:p>
        </p:txBody>
      </p:sp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2073275" y="1905000"/>
            <a:ext cx="5007780" cy="2028761"/>
          </a:xfrm>
          <a:prstGeom prst="rect">
            <a:avLst/>
          </a:prstGeom>
          <a:solidFill>
            <a:srgbClr val="F6F5BD"/>
          </a:solidFill>
          <a:ln w="381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void lower1(char *s)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{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  </a:t>
            </a:r>
            <a:r>
              <a:rPr lang="en-US" sz="1800" dirty="0" err="1">
                <a:latin typeface="Courier New" pitchFamily="49" charset="0"/>
              </a:rPr>
              <a:t>size_t</a:t>
            </a:r>
            <a:r>
              <a:rPr lang="en-US" sz="1800" dirty="0">
                <a:latin typeface="Courier New" pitchFamily="49" charset="0"/>
              </a:rPr>
              <a:t> 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;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  for (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 = 0; 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 &lt; </a:t>
            </a:r>
            <a:r>
              <a:rPr lang="en-US" sz="1800" dirty="0" err="1">
                <a:latin typeface="Courier New" pitchFamily="49" charset="0"/>
              </a:rPr>
              <a:t>strlen</a:t>
            </a:r>
            <a:r>
              <a:rPr lang="en-US" sz="1800" dirty="0">
                <a:latin typeface="Courier New" pitchFamily="49" charset="0"/>
              </a:rPr>
              <a:t>(s); 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++)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    if (s[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] &gt;= 'A' &amp;&amp; s[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] &lt;= 'Z')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      s[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] -= ('A' - 'a');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}</a:t>
            </a:r>
          </a:p>
        </p:txBody>
      </p:sp>
      <p:sp>
        <p:nvSpPr>
          <p:cNvPr id="653315" name="Rectangle 3"/>
          <p:cNvSpPr>
            <a:spLocks noGrp="1" noChangeArrowheads="1"/>
          </p:cNvSpPr>
          <p:nvPr>
            <p:ph type="title"/>
          </p:nvPr>
        </p:nvSpPr>
        <p:spPr>
          <a:xfrm>
            <a:off x="228600" y="341313"/>
            <a:ext cx="8458200" cy="573087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Optimization Blocker #1: Procedure Calls</a:t>
            </a:r>
          </a:p>
        </p:txBody>
      </p:sp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34963"/>
            <a:ext cx="8678863" cy="573087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Lower Case Conversion Performance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5254625"/>
            <a:ext cx="8307387" cy="908050"/>
          </a:xfrm>
        </p:spPr>
        <p:txBody>
          <a:bodyPr/>
          <a:lstStyle/>
          <a:p>
            <a:pPr lvl="1" eaLnBrk="1" hangingPunct="1"/>
            <a:r>
              <a:rPr lang="en-US" dirty="0"/>
              <a:t>Time quadruples when double string length</a:t>
            </a:r>
          </a:p>
          <a:p>
            <a:pPr lvl="1" eaLnBrk="1" hangingPunct="1"/>
            <a:r>
              <a:rPr lang="en-US" dirty="0"/>
              <a:t>Quadratic performance</a:t>
            </a:r>
          </a:p>
        </p:txBody>
      </p:sp>
      <p:graphicFrame>
        <p:nvGraphicFramePr>
          <p:cNvPr id="6" name="Chart 5"/>
          <p:cNvGraphicFramePr>
            <a:graphicFrameLocks/>
          </p:cNvGraphicFramePr>
          <p:nvPr/>
        </p:nvGraphicFramePr>
        <p:xfrm>
          <a:off x="504031" y="1295400"/>
          <a:ext cx="8128000" cy="3441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5601160" y="3887295"/>
            <a:ext cx="588833" cy="215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27432" tIns="27432" rIns="0" bIns="0" anchor="t" upright="1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en-US" sz="1200" b="0" i="0" strike="noStrike" dirty="0">
                <a:solidFill>
                  <a:srgbClr val="000000"/>
                </a:solidFill>
                <a:latin typeface="Courier New"/>
                <a:cs typeface="Courier New"/>
              </a:rPr>
              <a:t>lower1</a:t>
            </a:r>
          </a:p>
        </p:txBody>
      </p:sp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209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34963"/>
            <a:ext cx="7031038" cy="573087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Calling </a:t>
            </a:r>
            <a:r>
              <a:rPr lang="en-US" dirty="0" err="1"/>
              <a:t>Strlen</a:t>
            </a:r>
            <a:endParaRPr lang="en-US" dirty="0"/>
          </a:p>
        </p:txBody>
      </p:sp>
      <p:sp>
        <p:nvSpPr>
          <p:cNvPr id="772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3213" y="3962400"/>
            <a:ext cx="8281987" cy="1946275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000" dirty="0" err="1"/>
              <a:t>Strlen</a:t>
            </a:r>
            <a:r>
              <a:rPr lang="en-US" sz="2000" dirty="0"/>
              <a:t> performance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1800" dirty="0"/>
              <a:t>Only way to determine length of string is to scan its entire length, looking for null character.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000" dirty="0"/>
              <a:t>Overall performance, string of length N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1800" dirty="0"/>
              <a:t>N calls to </a:t>
            </a:r>
            <a:r>
              <a:rPr lang="en-US" sz="1800" dirty="0" err="1"/>
              <a:t>strlen</a:t>
            </a:r>
            <a:r>
              <a:rPr lang="en-US" sz="1800" dirty="0"/>
              <a:t> (called every time through the loop)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1800" dirty="0"/>
              <a:t>Require times N, N-1, N-2, …, 1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1800" dirty="0"/>
              <a:t>Overall O(N</a:t>
            </a:r>
            <a:r>
              <a:rPr lang="en-US" sz="1800" baseline="30000" dirty="0"/>
              <a:t>2</a:t>
            </a:r>
            <a:r>
              <a:rPr lang="en-US" sz="1800" dirty="0"/>
              <a:t>) performance</a:t>
            </a:r>
          </a:p>
        </p:txBody>
      </p:sp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4953000" y="917068"/>
            <a:ext cx="4044074" cy="2862322"/>
          </a:xfrm>
          <a:prstGeom prst="rect">
            <a:avLst/>
          </a:prstGeom>
          <a:solidFill>
            <a:srgbClr val="F6F5BD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/* My version of strlen */</a:t>
            </a:r>
          </a:p>
          <a:p>
            <a:pPr algn="l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size_t strlen(const char *s)</a:t>
            </a:r>
          </a:p>
          <a:p>
            <a:pPr algn="l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{</a:t>
            </a:r>
          </a:p>
          <a:p>
            <a:pPr algn="l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    size_t length = 0;</a:t>
            </a:r>
          </a:p>
          <a:p>
            <a:pPr algn="l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    while (*s != '\0') {</a:t>
            </a:r>
          </a:p>
          <a:p>
            <a:pPr algn="l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	s++; </a:t>
            </a:r>
          </a:p>
          <a:p>
            <a:pPr algn="l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	length++;</a:t>
            </a:r>
          </a:p>
          <a:p>
            <a:pPr algn="l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    }</a:t>
            </a:r>
          </a:p>
          <a:p>
            <a:pPr algn="l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    return length;</a:t>
            </a:r>
          </a:p>
          <a:p>
            <a:pPr algn="l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}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72B949AA-6E6A-4F7D-BB5E-CC819D6183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980" y="1199441"/>
            <a:ext cx="4703620" cy="2305759"/>
          </a:xfrm>
          <a:prstGeom prst="rect">
            <a:avLst/>
          </a:prstGeom>
          <a:solidFill>
            <a:srgbClr val="F6F5BD"/>
          </a:solidFill>
          <a:ln w="38100" cmpd="dbl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spAutoFit/>
          </a:bodyPr>
          <a:lstStyle/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void lower1(char *s)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{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  </a:t>
            </a:r>
            <a:r>
              <a:rPr lang="en-US" sz="1800" dirty="0" err="1">
                <a:latin typeface="Courier New" pitchFamily="49" charset="0"/>
              </a:rPr>
              <a:t>size_t</a:t>
            </a:r>
            <a:r>
              <a:rPr lang="en-US" sz="1800" dirty="0">
                <a:latin typeface="Courier New" pitchFamily="49" charset="0"/>
              </a:rPr>
              <a:t> 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;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  for (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 = 0; 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 &lt; </a:t>
            </a:r>
            <a:r>
              <a:rPr lang="en-US" sz="1800" dirty="0" err="1">
                <a:latin typeface="Courier New" pitchFamily="49" charset="0"/>
              </a:rPr>
              <a:t>strlen</a:t>
            </a:r>
            <a:r>
              <a:rPr lang="en-US" sz="1800" dirty="0">
                <a:latin typeface="Courier New" pitchFamily="49" charset="0"/>
              </a:rPr>
              <a:t>(s); 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++)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    if (s[i] &gt;= 'A' &amp;&amp; </a:t>
            </a:r>
            <a:br>
              <a:rPr lang="en-US" sz="1800" dirty="0">
                <a:latin typeface="Courier New" pitchFamily="49" charset="0"/>
              </a:rPr>
            </a:br>
            <a:r>
              <a:rPr lang="en-US" sz="1800" dirty="0">
                <a:latin typeface="Courier New" pitchFamily="49" charset="0"/>
              </a:rPr>
              <a:t>        s[i] &lt;= 'Z')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      s[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] -= ('A' - 'a');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}</a:t>
            </a:r>
          </a:p>
        </p:txBody>
      </p:sp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34963"/>
            <a:ext cx="6230938" cy="573087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Improving Performance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3867150"/>
            <a:ext cx="8307387" cy="2578100"/>
          </a:xfrm>
        </p:spPr>
        <p:txBody>
          <a:bodyPr/>
          <a:lstStyle/>
          <a:p>
            <a:pPr lvl="1" eaLnBrk="1" hangingPunct="1"/>
            <a:r>
              <a:rPr lang="en-US" dirty="0"/>
              <a:t>Move call to </a:t>
            </a:r>
            <a:r>
              <a:rPr lang="en-US" b="1" dirty="0" err="1">
                <a:latin typeface="Courier New" pitchFamily="49" charset="0"/>
              </a:rPr>
              <a:t>strlen</a:t>
            </a:r>
            <a:r>
              <a:rPr lang="en-US" dirty="0"/>
              <a:t> outside of loop</a:t>
            </a:r>
          </a:p>
          <a:p>
            <a:pPr lvl="1" eaLnBrk="1" hangingPunct="1"/>
            <a:r>
              <a:rPr lang="en-US" dirty="0"/>
              <a:t>Legal since result does not change from one iteration to another</a:t>
            </a:r>
          </a:p>
          <a:p>
            <a:pPr lvl="1" eaLnBrk="1" hangingPunct="1"/>
            <a:r>
              <a:rPr lang="en-US" dirty="0"/>
              <a:t>Form of code motion</a:t>
            </a:r>
          </a:p>
        </p:txBody>
      </p:sp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1981200" y="1143000"/>
            <a:ext cx="5007780" cy="2305759"/>
          </a:xfrm>
          <a:prstGeom prst="rect">
            <a:avLst/>
          </a:prstGeom>
          <a:solidFill>
            <a:srgbClr val="F6F5BD"/>
          </a:solidFill>
          <a:ln w="381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void lower2(char *s)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{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  </a:t>
            </a:r>
            <a:r>
              <a:rPr lang="en-US" sz="1800" dirty="0" err="1">
                <a:latin typeface="Courier New" pitchFamily="49" charset="0"/>
              </a:rPr>
              <a:t>size_t</a:t>
            </a:r>
            <a:r>
              <a:rPr lang="en-US" sz="1800" dirty="0">
                <a:latin typeface="Courier New" pitchFamily="49" charset="0"/>
              </a:rPr>
              <a:t> 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;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  </a:t>
            </a:r>
            <a:r>
              <a:rPr lang="en-US" sz="1800" dirty="0" err="1">
                <a:latin typeface="Courier New" pitchFamily="49" charset="0"/>
              </a:rPr>
              <a:t>size_t</a:t>
            </a:r>
            <a:r>
              <a:rPr lang="en-US" sz="1800" dirty="0">
                <a:latin typeface="Courier New" pitchFamily="49" charset="0"/>
              </a:rPr>
              <a:t> </a:t>
            </a:r>
            <a:r>
              <a:rPr lang="en-US" sz="1800" dirty="0" err="1">
                <a:solidFill>
                  <a:srgbClr val="A50021"/>
                </a:solidFill>
                <a:latin typeface="Courier New" pitchFamily="49" charset="0"/>
              </a:rPr>
              <a:t>len</a:t>
            </a:r>
            <a:r>
              <a:rPr lang="en-US" sz="1800" dirty="0">
                <a:solidFill>
                  <a:srgbClr val="A50021"/>
                </a:solidFill>
                <a:latin typeface="Courier New" pitchFamily="49" charset="0"/>
              </a:rPr>
              <a:t> = </a:t>
            </a:r>
            <a:r>
              <a:rPr lang="en-US" sz="1800" dirty="0" err="1">
                <a:solidFill>
                  <a:srgbClr val="A50021"/>
                </a:solidFill>
                <a:latin typeface="Courier New" pitchFamily="49" charset="0"/>
              </a:rPr>
              <a:t>strlen</a:t>
            </a:r>
            <a:r>
              <a:rPr lang="en-US" sz="1800" dirty="0">
                <a:latin typeface="Courier New" pitchFamily="49" charset="0"/>
              </a:rPr>
              <a:t>(s);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  for (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 = 0; 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 &lt;</a:t>
            </a:r>
            <a:r>
              <a:rPr lang="en-US" sz="1800" dirty="0">
                <a:solidFill>
                  <a:srgbClr val="A50021"/>
                </a:solidFill>
                <a:latin typeface="Courier New" pitchFamily="49" charset="0"/>
              </a:rPr>
              <a:t> </a:t>
            </a:r>
            <a:r>
              <a:rPr lang="en-US" sz="1800" dirty="0" err="1">
                <a:solidFill>
                  <a:srgbClr val="A50021"/>
                </a:solidFill>
                <a:latin typeface="Courier New" pitchFamily="49" charset="0"/>
              </a:rPr>
              <a:t>len</a:t>
            </a:r>
            <a:r>
              <a:rPr lang="en-US" sz="1800" dirty="0">
                <a:latin typeface="Courier New" pitchFamily="49" charset="0"/>
              </a:rPr>
              <a:t>; 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++)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    if (s[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] &gt;= 'A' &amp;&amp; s[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] &lt;= 'Z')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      s[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] -= ('A' - 'a');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}</a:t>
            </a:r>
          </a:p>
        </p:txBody>
      </p:sp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334963"/>
            <a:ext cx="8763000" cy="573087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Lower Case Conversion Performance</a:t>
            </a: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8613" y="5281844"/>
            <a:ext cx="8307387" cy="906462"/>
          </a:xfrm>
        </p:spPr>
        <p:txBody>
          <a:bodyPr/>
          <a:lstStyle/>
          <a:p>
            <a:pPr lvl="1" eaLnBrk="1" hangingPunct="1"/>
            <a:r>
              <a:rPr lang="en-US" dirty="0"/>
              <a:t>Time doubles when double string length</a:t>
            </a:r>
          </a:p>
          <a:p>
            <a:pPr lvl="1" eaLnBrk="1" hangingPunct="1"/>
            <a:r>
              <a:rPr lang="en-US" dirty="0"/>
              <a:t>Linear performance of lower2</a:t>
            </a:r>
          </a:p>
        </p:txBody>
      </p:sp>
      <p:grpSp>
        <p:nvGrpSpPr>
          <p:cNvPr id="14" name="Group 13"/>
          <p:cNvGrpSpPr>
            <a:grpSpLocks/>
          </p:cNvGrpSpPr>
          <p:nvPr/>
        </p:nvGrpSpPr>
        <p:grpSpPr bwMode="auto">
          <a:xfrm>
            <a:off x="508000" y="1295400"/>
            <a:ext cx="8128000" cy="3441700"/>
            <a:chOff x="0" y="0"/>
            <a:chExt cx="773" cy="383"/>
          </a:xfrm>
        </p:grpSpPr>
        <p:graphicFrame>
          <p:nvGraphicFramePr>
            <p:cNvPr id="15" name="Chart 14"/>
            <p:cNvGraphicFramePr>
              <a:graphicFrameLocks/>
            </p:cNvGraphicFramePr>
            <p:nvPr/>
          </p:nvGraphicFramePr>
          <p:xfrm>
            <a:off x="0" y="0"/>
            <a:ext cx="773" cy="38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16" name="Text Box 10"/>
            <p:cNvSpPr txBox="1">
              <a:spLocks noChangeArrowheads="1"/>
            </p:cNvSpPr>
            <p:nvPr/>
          </p:nvSpPr>
          <p:spPr bwMode="auto">
            <a:xfrm>
              <a:off x="488" y="141"/>
              <a:ext cx="56" cy="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27432" tIns="27432" rIns="0" bIns="0" anchor="t" upright="1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r>
                <a:rPr lang="en-US" sz="1200" b="0" i="0" strike="noStrike" dirty="0">
                  <a:solidFill>
                    <a:srgbClr val="000000"/>
                  </a:solidFill>
                  <a:latin typeface="Courier New"/>
                  <a:cs typeface="Courier New"/>
                </a:rPr>
                <a:t>lower1</a:t>
              </a:r>
            </a:p>
          </p:txBody>
        </p:sp>
        <p:sp>
          <p:nvSpPr>
            <p:cNvPr id="17" name="Text Box 11"/>
            <p:cNvSpPr txBox="1">
              <a:spLocks noChangeArrowheads="1"/>
            </p:cNvSpPr>
            <p:nvPr/>
          </p:nvSpPr>
          <p:spPr bwMode="auto">
            <a:xfrm>
              <a:off x="467" y="269"/>
              <a:ext cx="56" cy="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27432" tIns="27432" rIns="0" bIns="0" anchor="t" upright="1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r>
                <a:rPr lang="en-US" sz="1200" b="0" i="0" strike="noStrike" dirty="0">
                  <a:solidFill>
                    <a:srgbClr val="000000"/>
                  </a:solidFill>
                  <a:latin typeface="Courier New"/>
                  <a:cs typeface="Courier New"/>
                </a:rPr>
                <a:t>lower2</a:t>
              </a:r>
            </a:p>
          </p:txBody>
        </p:sp>
      </p:grpSp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43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304800"/>
            <a:ext cx="8839200" cy="573088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Optimization Blocker: Procedure Calls</a:t>
            </a:r>
          </a:p>
        </p:txBody>
      </p:sp>
      <p:sp>
        <p:nvSpPr>
          <p:cNvPr id="402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066800"/>
            <a:ext cx="8839200" cy="5410200"/>
          </a:xfrm>
        </p:spPr>
        <p:txBody>
          <a:bodyPr lIns="90487" tIns="44450" rIns="90487" bIns="44450"/>
          <a:lstStyle/>
          <a:p>
            <a:pPr eaLnBrk="1" hangingPunct="1">
              <a:defRPr/>
            </a:pPr>
            <a:r>
              <a:rPr lang="en-US" sz="2000" i="1" dirty="0"/>
              <a:t>Why couldn’t compiler move </a:t>
            </a:r>
            <a:r>
              <a:rPr lang="en-US" sz="2000" dirty="0" err="1">
                <a:latin typeface="Courier New" pitchFamily="49" charset="0"/>
              </a:rPr>
              <a:t>strlen</a:t>
            </a:r>
            <a:r>
              <a:rPr lang="en-US" sz="2000" i="1" dirty="0"/>
              <a:t> out of  inner loop?</a:t>
            </a:r>
          </a:p>
          <a:p>
            <a:pPr lvl="1" eaLnBrk="1" hangingPunct="1">
              <a:defRPr/>
            </a:pPr>
            <a:r>
              <a:rPr lang="en-US" sz="1800" dirty="0"/>
              <a:t>Procedure may have side effects</a:t>
            </a:r>
          </a:p>
          <a:p>
            <a:pPr lvl="2" eaLnBrk="1" hangingPunct="1">
              <a:defRPr/>
            </a:pPr>
            <a:r>
              <a:rPr lang="en-US" sz="1600" dirty="0"/>
              <a:t>Alters global state each time called</a:t>
            </a:r>
          </a:p>
          <a:p>
            <a:pPr lvl="1" eaLnBrk="1" hangingPunct="1">
              <a:defRPr/>
            </a:pPr>
            <a:r>
              <a:rPr lang="en-US" sz="1800" dirty="0"/>
              <a:t>Function may not return same value for given arguments</a:t>
            </a:r>
          </a:p>
          <a:p>
            <a:pPr lvl="2" eaLnBrk="1" hangingPunct="1">
              <a:defRPr/>
            </a:pPr>
            <a:r>
              <a:rPr lang="en-US" sz="1600" dirty="0"/>
              <a:t>Depends on other parts of global state</a:t>
            </a:r>
          </a:p>
          <a:p>
            <a:pPr lvl="2" eaLnBrk="1" hangingPunct="1">
              <a:defRPr/>
            </a:pPr>
            <a:r>
              <a:rPr lang="en-US" sz="1600" dirty="0"/>
              <a:t>Procedure </a:t>
            </a:r>
            <a:r>
              <a:rPr lang="en-US" sz="1600" b="1" dirty="0">
                <a:latin typeface="Courier New" pitchFamily="49" charset="0"/>
              </a:rPr>
              <a:t>lower1</a:t>
            </a:r>
            <a:r>
              <a:rPr lang="en-US" sz="1600" dirty="0"/>
              <a:t> could interact with </a:t>
            </a:r>
            <a:r>
              <a:rPr lang="en-US" sz="1600" b="1" dirty="0" err="1">
                <a:latin typeface="Courier New" pitchFamily="49" charset="0"/>
              </a:rPr>
              <a:t>strlen</a:t>
            </a:r>
            <a:endParaRPr lang="en-US" sz="1600" b="1" dirty="0"/>
          </a:p>
          <a:p>
            <a:pPr eaLnBrk="1" hangingPunct="1">
              <a:defRPr/>
            </a:pPr>
            <a:r>
              <a:rPr lang="en-US" sz="2000" dirty="0">
                <a:solidFill>
                  <a:srgbClr val="C00000"/>
                </a:solidFill>
              </a:rPr>
              <a:t>Warning:</a:t>
            </a:r>
          </a:p>
          <a:p>
            <a:pPr lvl="1" eaLnBrk="1" hangingPunct="1">
              <a:defRPr/>
            </a:pPr>
            <a:r>
              <a:rPr lang="en-US" sz="1800" dirty="0"/>
              <a:t>Compiler may treat procedure call</a:t>
            </a:r>
            <a:br>
              <a:rPr lang="en-US" sz="1800" dirty="0"/>
            </a:br>
            <a:r>
              <a:rPr lang="en-US" sz="1800" dirty="0"/>
              <a:t>as a black box</a:t>
            </a:r>
          </a:p>
          <a:p>
            <a:pPr lvl="1" eaLnBrk="1" hangingPunct="1">
              <a:defRPr/>
            </a:pPr>
            <a:r>
              <a:rPr lang="en-US" sz="1800" dirty="0"/>
              <a:t>Weak optimizations near them</a:t>
            </a:r>
          </a:p>
          <a:p>
            <a:pPr lvl="1" eaLnBrk="1" hangingPunct="1">
              <a:defRPr/>
            </a:pPr>
            <a:endParaRPr lang="en-US" sz="1800" dirty="0"/>
          </a:p>
          <a:p>
            <a:pPr eaLnBrk="1" hangingPunct="1">
              <a:defRPr/>
            </a:pPr>
            <a:r>
              <a:rPr lang="en-US" sz="2000" dirty="0"/>
              <a:t>Remedies:</a:t>
            </a:r>
          </a:p>
          <a:p>
            <a:pPr lvl="1" eaLnBrk="1" hangingPunct="1">
              <a:defRPr/>
            </a:pPr>
            <a:r>
              <a:rPr lang="en-US" sz="1800" dirty="0"/>
              <a:t>Use of inline functions</a:t>
            </a:r>
          </a:p>
          <a:p>
            <a:pPr lvl="2">
              <a:defRPr/>
            </a:pPr>
            <a:r>
              <a:rPr lang="en-US" sz="1800" dirty="0"/>
              <a:t>GCC does this with –O1</a:t>
            </a:r>
          </a:p>
          <a:p>
            <a:pPr lvl="3">
              <a:defRPr/>
            </a:pPr>
            <a:r>
              <a:rPr lang="en-US" sz="1800" dirty="0"/>
              <a:t>Within single file</a:t>
            </a:r>
          </a:p>
          <a:p>
            <a:pPr lvl="1" eaLnBrk="1" hangingPunct="1">
              <a:defRPr/>
            </a:pPr>
            <a:r>
              <a:rPr lang="en-US" sz="1800" dirty="0"/>
              <a:t>Do your own code motion</a:t>
            </a:r>
          </a:p>
        </p:txBody>
      </p:sp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4800600" y="3337679"/>
            <a:ext cx="4038600" cy="3139321"/>
          </a:xfrm>
          <a:prstGeom prst="rect">
            <a:avLst/>
          </a:prstGeom>
          <a:solidFill>
            <a:srgbClr val="F6F5BD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/* Alternative </a:t>
            </a:r>
            <a:r>
              <a:rPr lang="en-US" sz="1800" dirty="0" err="1">
                <a:latin typeface="Courier New" pitchFamily="49" charset="0"/>
              </a:rPr>
              <a:t>strlen</a:t>
            </a:r>
            <a:r>
              <a:rPr lang="en-US" sz="1800" dirty="0">
                <a:latin typeface="Courier New" pitchFamily="49" charset="0"/>
              </a:rPr>
              <a:t> */</a:t>
            </a:r>
            <a:br>
              <a:rPr lang="en-US" sz="1800" dirty="0">
                <a:latin typeface="Courier New" pitchFamily="49" charset="0"/>
              </a:rPr>
            </a:br>
            <a:r>
              <a:rPr lang="en-US" sz="1800" dirty="0" err="1">
                <a:latin typeface="Courier New" pitchFamily="49" charset="0"/>
              </a:rPr>
              <a:t>size_t</a:t>
            </a:r>
            <a:r>
              <a:rPr lang="en-US" sz="1800" dirty="0">
                <a:latin typeface="Courier New" pitchFamily="49" charset="0"/>
              </a:rPr>
              <a:t> </a:t>
            </a:r>
            <a:r>
              <a:rPr lang="en-US" sz="1800" dirty="0" err="1">
                <a:latin typeface="Courier New" pitchFamily="49" charset="0"/>
              </a:rPr>
              <a:t>lencnt</a:t>
            </a:r>
            <a:r>
              <a:rPr lang="en-US" sz="1800" dirty="0">
                <a:latin typeface="Courier New" pitchFamily="49" charset="0"/>
              </a:rPr>
              <a:t> = 0;</a:t>
            </a:r>
          </a:p>
          <a:p>
            <a:pPr algn="l">
              <a:lnSpc>
                <a:spcPct val="100000"/>
              </a:lnSpc>
            </a:pPr>
            <a:r>
              <a:rPr lang="en-US" sz="1800" dirty="0" err="1">
                <a:latin typeface="Courier New" pitchFamily="49" charset="0"/>
              </a:rPr>
              <a:t>size_t</a:t>
            </a:r>
            <a:r>
              <a:rPr lang="en-US" sz="1800" dirty="0">
                <a:latin typeface="Courier New" pitchFamily="49" charset="0"/>
              </a:rPr>
              <a:t> </a:t>
            </a:r>
            <a:r>
              <a:rPr lang="en-US" sz="1800" dirty="0" err="1">
                <a:latin typeface="Courier New" pitchFamily="49" charset="0"/>
              </a:rPr>
              <a:t>strlen</a:t>
            </a:r>
            <a:r>
              <a:rPr lang="en-US" sz="1800" dirty="0">
                <a:latin typeface="Courier New" pitchFamily="49" charset="0"/>
              </a:rPr>
              <a:t>(</a:t>
            </a:r>
            <a:r>
              <a:rPr lang="en-US" sz="1800" dirty="0" err="1">
                <a:latin typeface="Courier New" pitchFamily="49" charset="0"/>
              </a:rPr>
              <a:t>const</a:t>
            </a:r>
            <a:r>
              <a:rPr lang="en-US" sz="1800" dirty="0">
                <a:latin typeface="Courier New" pitchFamily="49" charset="0"/>
              </a:rPr>
              <a:t> char *s)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{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    </a:t>
            </a:r>
            <a:r>
              <a:rPr lang="en-US" sz="1800" dirty="0" err="1">
                <a:latin typeface="Courier New" pitchFamily="49" charset="0"/>
              </a:rPr>
              <a:t>size_t</a:t>
            </a:r>
            <a:r>
              <a:rPr lang="en-US" sz="1800" dirty="0">
                <a:latin typeface="Courier New" pitchFamily="49" charset="0"/>
              </a:rPr>
              <a:t> length = 0;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    while (*s != '\0') {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	s++; length++;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    }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    </a:t>
            </a:r>
            <a:r>
              <a:rPr lang="en-US" sz="1800" dirty="0" err="1">
                <a:latin typeface="Courier New" pitchFamily="49" charset="0"/>
              </a:rPr>
              <a:t>lencnt</a:t>
            </a:r>
            <a:r>
              <a:rPr lang="en-US" sz="1800" dirty="0">
                <a:latin typeface="Courier New" pitchFamily="49" charset="0"/>
              </a:rPr>
              <a:t> += length;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    return length;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}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3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3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3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3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4146" name="Rectangle 2"/>
          <p:cNvSpPr>
            <a:spLocks noGrp="1" noChangeArrowheads="1"/>
          </p:cNvSpPr>
          <p:nvPr>
            <p:ph type="title"/>
          </p:nvPr>
        </p:nvSpPr>
        <p:spPr>
          <a:xfrm>
            <a:off x="357018" y="297059"/>
            <a:ext cx="8482182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Optimization Blocker #2: Memory Aliasing</a:t>
            </a:r>
          </a:p>
        </p:txBody>
      </p:sp>
      <p:sp>
        <p:nvSpPr>
          <p:cNvPr id="18435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290513" y="5638800"/>
            <a:ext cx="8307387" cy="806450"/>
          </a:xfrm>
        </p:spPr>
        <p:txBody>
          <a:bodyPr/>
          <a:lstStyle/>
          <a:p>
            <a:pPr lvl="1" eaLnBrk="1" hangingPunct="1"/>
            <a:r>
              <a:rPr lang="en-US" dirty="0"/>
              <a:t>Code updates </a:t>
            </a:r>
            <a:r>
              <a:rPr lang="en-US" b="1" dirty="0">
                <a:latin typeface="Courier New" pitchFamily="49" charset="0"/>
              </a:rPr>
              <a:t>b[</a:t>
            </a:r>
            <a:r>
              <a:rPr lang="en-US" b="1" dirty="0" err="1">
                <a:latin typeface="Courier New" pitchFamily="49" charset="0"/>
              </a:rPr>
              <a:t>i</a:t>
            </a:r>
            <a:r>
              <a:rPr lang="en-US" b="1" dirty="0">
                <a:latin typeface="Courier New" pitchFamily="49" charset="0"/>
              </a:rPr>
              <a:t>]</a:t>
            </a:r>
            <a:r>
              <a:rPr lang="en-US" dirty="0"/>
              <a:t> on every iteration</a:t>
            </a:r>
          </a:p>
          <a:p>
            <a:pPr lvl="1" eaLnBrk="1" hangingPunct="1"/>
            <a:r>
              <a:rPr lang="en-US" dirty="0">
                <a:solidFill>
                  <a:srgbClr val="C00000"/>
                </a:solidFill>
              </a:rPr>
              <a:t>Why couldn’t compiler optimize this away?</a:t>
            </a:r>
          </a:p>
        </p:txBody>
      </p:sp>
      <p:sp>
        <p:nvSpPr>
          <p:cNvPr id="18436" name="Rectangle 3"/>
          <p:cNvSpPr>
            <a:spLocks noChangeArrowheads="1"/>
          </p:cNvSpPr>
          <p:nvPr/>
        </p:nvSpPr>
        <p:spPr bwMode="auto">
          <a:xfrm>
            <a:off x="1752600" y="3657600"/>
            <a:ext cx="5876783" cy="1813317"/>
          </a:xfrm>
          <a:prstGeom prst="rect">
            <a:avLst/>
          </a:prstGeom>
          <a:solidFill>
            <a:srgbClr val="F1C7C7"/>
          </a:solidFill>
          <a:ln w="57150" cmpd="thickThin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# sum_rows1 inner loop</a:t>
            </a:r>
          </a:p>
          <a:p>
            <a:r>
              <a:rPr lang="en-US" sz="1400" dirty="0">
                <a:latin typeface="Courier New" pitchFamily="49" charset="0"/>
              </a:rPr>
              <a:t>.L4:</a:t>
            </a:r>
          </a:p>
          <a:p>
            <a:r>
              <a:rPr lang="en-US" sz="1400" dirty="0">
                <a:latin typeface="Courier New" pitchFamily="49" charset="0"/>
              </a:rPr>
              <a:t>        </a:t>
            </a:r>
            <a:r>
              <a:rPr lang="en-US" sz="1400" dirty="0" err="1">
                <a:solidFill>
                  <a:srgbClr val="C00000"/>
                </a:solidFill>
                <a:latin typeface="Courier New" pitchFamily="49" charset="0"/>
              </a:rPr>
              <a:t>movsd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</a:rPr>
              <a:t>   (%rsi,%rax,8), %xmm0	# FP load</a:t>
            </a:r>
          </a:p>
          <a:p>
            <a:r>
              <a:rPr lang="en-US" sz="1400" dirty="0">
                <a:latin typeface="Courier New" pitchFamily="49" charset="0"/>
              </a:rPr>
              <a:t>        </a:t>
            </a:r>
            <a:r>
              <a:rPr lang="en-US" sz="1400" dirty="0" err="1">
                <a:latin typeface="Courier New" pitchFamily="49" charset="0"/>
              </a:rPr>
              <a:t>addsd</a:t>
            </a:r>
            <a:r>
              <a:rPr lang="en-US" sz="1400" dirty="0">
                <a:latin typeface="Courier New" pitchFamily="49" charset="0"/>
              </a:rPr>
              <a:t>   (%</a:t>
            </a:r>
            <a:r>
              <a:rPr lang="en-US" sz="1400" dirty="0" err="1">
                <a:latin typeface="Courier New" pitchFamily="49" charset="0"/>
              </a:rPr>
              <a:t>rdi</a:t>
            </a:r>
            <a:r>
              <a:rPr lang="en-US" sz="1400" dirty="0">
                <a:latin typeface="Courier New" pitchFamily="49" charset="0"/>
              </a:rPr>
              <a:t>), %xmm0		# FP add</a:t>
            </a:r>
          </a:p>
          <a:p>
            <a:r>
              <a:rPr lang="en-US" sz="1400" dirty="0">
                <a:latin typeface="Courier New" pitchFamily="49" charset="0"/>
              </a:rPr>
              <a:t>        </a:t>
            </a:r>
            <a:r>
              <a:rPr lang="en-US" sz="1400" dirty="0" err="1">
                <a:solidFill>
                  <a:srgbClr val="C00000"/>
                </a:solidFill>
                <a:latin typeface="Courier New" pitchFamily="49" charset="0"/>
              </a:rPr>
              <a:t>movsd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</a:rPr>
              <a:t>   %xmm0, (%rsi,%rax,8)	# FP store</a:t>
            </a:r>
          </a:p>
          <a:p>
            <a:r>
              <a:rPr lang="en-US" sz="1400" dirty="0">
                <a:latin typeface="Courier New" pitchFamily="49" charset="0"/>
              </a:rPr>
              <a:t>        </a:t>
            </a:r>
            <a:r>
              <a:rPr lang="en-US" sz="1400" dirty="0" err="1">
                <a:latin typeface="Courier New" pitchFamily="49" charset="0"/>
              </a:rPr>
              <a:t>addq</a:t>
            </a:r>
            <a:r>
              <a:rPr lang="en-US" sz="1400" dirty="0">
                <a:latin typeface="Courier New" pitchFamily="49" charset="0"/>
              </a:rPr>
              <a:t>    $8, %</a:t>
            </a:r>
            <a:r>
              <a:rPr lang="en-US" sz="1400" dirty="0" err="1">
                <a:latin typeface="Courier New" pitchFamily="49" charset="0"/>
              </a:rPr>
              <a:t>rdi</a:t>
            </a:r>
            <a:endParaRPr lang="en-US" sz="1400" dirty="0">
              <a:latin typeface="Courier New" pitchFamily="49" charset="0"/>
            </a:endParaRPr>
          </a:p>
          <a:p>
            <a:r>
              <a:rPr lang="en-US" sz="1400" dirty="0">
                <a:latin typeface="Courier New" pitchFamily="49" charset="0"/>
              </a:rPr>
              <a:t>        </a:t>
            </a:r>
            <a:r>
              <a:rPr lang="en-US" sz="1400" dirty="0" err="1">
                <a:latin typeface="Courier New" pitchFamily="49" charset="0"/>
              </a:rPr>
              <a:t>cmpq</a:t>
            </a:r>
            <a:r>
              <a:rPr lang="en-US" sz="1400" dirty="0">
                <a:latin typeface="Courier New" pitchFamily="49" charset="0"/>
              </a:rPr>
              <a:t>    %</a:t>
            </a:r>
            <a:r>
              <a:rPr lang="en-US" sz="1400" dirty="0" err="1">
                <a:latin typeface="Courier New" pitchFamily="49" charset="0"/>
              </a:rPr>
              <a:t>rcx</a:t>
            </a:r>
            <a:r>
              <a:rPr lang="en-US" sz="1400" dirty="0">
                <a:latin typeface="Courier New" pitchFamily="49" charset="0"/>
              </a:rPr>
              <a:t>, %</a:t>
            </a:r>
            <a:r>
              <a:rPr lang="en-US" sz="1400" dirty="0" err="1">
                <a:latin typeface="Courier New" pitchFamily="49" charset="0"/>
              </a:rPr>
              <a:t>rdi</a:t>
            </a:r>
            <a:endParaRPr lang="en-US" sz="1400" dirty="0">
              <a:latin typeface="Courier New" pitchFamily="49" charset="0"/>
            </a:endParaRPr>
          </a:p>
          <a:p>
            <a:r>
              <a:rPr lang="en-US" sz="1400" dirty="0">
                <a:latin typeface="Courier New" pitchFamily="49" charset="0"/>
              </a:rPr>
              <a:t>        </a:t>
            </a:r>
            <a:r>
              <a:rPr lang="en-US" sz="1400" dirty="0" err="1">
                <a:latin typeface="Courier New" pitchFamily="49" charset="0"/>
              </a:rPr>
              <a:t>jne</a:t>
            </a:r>
            <a:r>
              <a:rPr lang="en-US" sz="1400" dirty="0">
                <a:latin typeface="Courier New" pitchFamily="49" charset="0"/>
              </a:rPr>
              <a:t>     .L4</a:t>
            </a:r>
          </a:p>
        </p:txBody>
      </p:sp>
      <p:sp>
        <p:nvSpPr>
          <p:cNvPr id="18437" name="Line 4"/>
          <p:cNvSpPr>
            <a:spLocks noChangeShapeType="1"/>
          </p:cNvSpPr>
          <p:nvPr/>
        </p:nvSpPr>
        <p:spPr bwMode="auto">
          <a:xfrm>
            <a:off x="2286000" y="2743200"/>
            <a:ext cx="60960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38" name="Rectangle 7"/>
          <p:cNvSpPr>
            <a:spLocks noChangeArrowheads="1"/>
          </p:cNvSpPr>
          <p:nvPr/>
        </p:nvSpPr>
        <p:spPr bwMode="auto">
          <a:xfrm>
            <a:off x="533400" y="1143000"/>
            <a:ext cx="5130800" cy="2273300"/>
          </a:xfrm>
          <a:prstGeom prst="rect">
            <a:avLst/>
          </a:prstGeom>
          <a:solidFill>
            <a:srgbClr val="F6F5BD"/>
          </a:solidFill>
          <a:ln w="57150" cmpd="thickThin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/* Sum rows of n X n matrix a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and store in vector b  */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void sum_rows1(double *a, double *b, long n) {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 long </a:t>
            </a:r>
            <a:r>
              <a:rPr lang="en-US" sz="1400" dirty="0" err="1">
                <a:latin typeface="Courier New" pitchFamily="49" charset="0"/>
              </a:rPr>
              <a:t>i</a:t>
            </a:r>
            <a:r>
              <a:rPr lang="en-US" sz="1400" dirty="0">
                <a:latin typeface="Courier New" pitchFamily="49" charset="0"/>
              </a:rPr>
              <a:t>, j;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 for (</a:t>
            </a:r>
            <a:r>
              <a:rPr lang="en-US" sz="1400" dirty="0" err="1">
                <a:latin typeface="Courier New" pitchFamily="49" charset="0"/>
              </a:rPr>
              <a:t>i</a:t>
            </a:r>
            <a:r>
              <a:rPr lang="en-US" sz="1400" dirty="0">
                <a:latin typeface="Courier New" pitchFamily="49" charset="0"/>
              </a:rPr>
              <a:t> = 0; </a:t>
            </a:r>
            <a:r>
              <a:rPr lang="en-US" sz="1400" dirty="0" err="1">
                <a:latin typeface="Courier New" pitchFamily="49" charset="0"/>
              </a:rPr>
              <a:t>i</a:t>
            </a:r>
            <a:r>
              <a:rPr lang="en-US" sz="1400" dirty="0">
                <a:latin typeface="Courier New" pitchFamily="49" charset="0"/>
              </a:rPr>
              <a:t> &lt; n; </a:t>
            </a:r>
            <a:r>
              <a:rPr lang="en-US" sz="1400" dirty="0" err="1">
                <a:latin typeface="Courier New" pitchFamily="49" charset="0"/>
              </a:rPr>
              <a:t>i</a:t>
            </a:r>
            <a:r>
              <a:rPr lang="en-US" sz="1400" dirty="0">
                <a:latin typeface="Courier New" pitchFamily="49" charset="0"/>
              </a:rPr>
              <a:t>++) {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	b[</a:t>
            </a:r>
            <a:r>
              <a:rPr lang="en-US" sz="1400" dirty="0" err="1">
                <a:latin typeface="Courier New" pitchFamily="49" charset="0"/>
              </a:rPr>
              <a:t>i</a:t>
            </a:r>
            <a:r>
              <a:rPr lang="en-US" sz="1400" dirty="0">
                <a:latin typeface="Courier New" pitchFamily="49" charset="0"/>
              </a:rPr>
              <a:t>] = 0;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	for (j = 0; j &lt; n; j++)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	    b[</a:t>
            </a:r>
            <a:r>
              <a:rPr lang="en-US" sz="1400" dirty="0" err="1">
                <a:latin typeface="Courier New" pitchFamily="49" charset="0"/>
              </a:rPr>
              <a:t>i</a:t>
            </a:r>
            <a:r>
              <a:rPr lang="en-US" sz="1400" dirty="0">
                <a:latin typeface="Courier New" pitchFamily="49" charset="0"/>
              </a:rPr>
              <a:t>] += a[</a:t>
            </a:r>
            <a:r>
              <a:rPr lang="en-US" sz="1400" dirty="0" err="1">
                <a:latin typeface="Courier New" pitchFamily="49" charset="0"/>
              </a:rPr>
              <a:t>i</a:t>
            </a:r>
            <a:r>
              <a:rPr lang="en-US" sz="1400" dirty="0">
                <a:latin typeface="Courier New" pitchFamily="49" charset="0"/>
              </a:rPr>
              <a:t>*n + j];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 }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}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9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68300"/>
            <a:ext cx="5316538" cy="573088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Performance Realities</a:t>
            </a:r>
          </a:p>
        </p:txBody>
      </p:sp>
      <p:sp>
        <p:nvSpPr>
          <p:cNvPr id="381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1220788"/>
            <a:ext cx="8701087" cy="5224462"/>
          </a:xfrm>
        </p:spPr>
        <p:txBody>
          <a:bodyPr/>
          <a:lstStyle/>
          <a:p>
            <a:pPr eaLnBrk="1" hangingPunct="1">
              <a:defRPr/>
            </a:pPr>
            <a:r>
              <a:rPr lang="en-US" i="1" dirty="0"/>
              <a:t>There’s more to performance than asymptotic complexity</a:t>
            </a:r>
            <a:endParaRPr lang="en-US" dirty="0"/>
          </a:p>
          <a:p>
            <a:pPr eaLnBrk="1" hangingPunct="1">
              <a:defRPr/>
            </a:pPr>
            <a:r>
              <a:rPr lang="en-US" dirty="0"/>
              <a:t>Constant factors matter too!</a:t>
            </a:r>
          </a:p>
          <a:p>
            <a:pPr lvl="1" eaLnBrk="1" hangingPunct="1">
              <a:defRPr/>
            </a:pPr>
            <a:r>
              <a:rPr lang="en-US" dirty="0"/>
              <a:t>Easily see 10:1 performance range depending on how code is written</a:t>
            </a:r>
          </a:p>
          <a:p>
            <a:pPr lvl="1" eaLnBrk="1" hangingPunct="1">
              <a:defRPr/>
            </a:pPr>
            <a:r>
              <a:rPr lang="en-US" dirty="0"/>
              <a:t>Must optimize at multiple levels: </a:t>
            </a:r>
          </a:p>
          <a:p>
            <a:pPr lvl="2" eaLnBrk="1" hangingPunct="1">
              <a:defRPr/>
            </a:pPr>
            <a:r>
              <a:rPr lang="en-US" dirty="0"/>
              <a:t>algorithm, data representations, procedures, and loops</a:t>
            </a:r>
          </a:p>
          <a:p>
            <a:pPr eaLnBrk="1" hangingPunct="1">
              <a:defRPr/>
            </a:pPr>
            <a:r>
              <a:rPr lang="en-US" dirty="0"/>
              <a:t>Must understand system to optimize performance</a:t>
            </a:r>
          </a:p>
          <a:p>
            <a:pPr lvl="1" eaLnBrk="1" hangingPunct="1">
              <a:defRPr/>
            </a:pPr>
            <a:r>
              <a:rPr lang="en-US" dirty="0"/>
              <a:t>How programs are compiled and executed</a:t>
            </a:r>
          </a:p>
          <a:p>
            <a:pPr lvl="1" eaLnBrk="1" hangingPunct="1">
              <a:defRPr/>
            </a:pPr>
            <a:r>
              <a:rPr lang="en-US" dirty="0"/>
              <a:t>How modern processors + memory systems operate</a:t>
            </a:r>
          </a:p>
          <a:p>
            <a:pPr lvl="1" eaLnBrk="1" hangingPunct="1">
              <a:defRPr/>
            </a:pPr>
            <a:r>
              <a:rPr lang="en-US" dirty="0"/>
              <a:t>How to measure program performance and identify bottlenecks</a:t>
            </a:r>
          </a:p>
          <a:p>
            <a:pPr lvl="1" eaLnBrk="1" hangingPunct="1">
              <a:defRPr/>
            </a:pPr>
            <a:r>
              <a:rPr lang="en-US" dirty="0"/>
              <a:t>How to improve performance without destroying code modularity</a:t>
            </a:r>
            <a:br>
              <a:rPr lang="en-US" dirty="0"/>
            </a:br>
            <a:r>
              <a:rPr lang="en-US" dirty="0"/>
              <a:t>and generality</a:t>
            </a:r>
          </a:p>
          <a:p>
            <a:pPr eaLnBrk="1" hangingPunct="1"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7218" name="Rectangle 2"/>
          <p:cNvSpPr>
            <a:spLocks noGrp="1" noChangeArrowheads="1"/>
          </p:cNvSpPr>
          <p:nvPr>
            <p:ph type="title"/>
          </p:nvPr>
        </p:nvSpPr>
        <p:spPr>
          <a:xfrm>
            <a:off x="357018" y="309265"/>
            <a:ext cx="7592093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Memory Aliasing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5638800"/>
            <a:ext cx="8701087" cy="806450"/>
          </a:xfrm>
        </p:spPr>
        <p:txBody>
          <a:bodyPr/>
          <a:lstStyle/>
          <a:p>
            <a:pPr lvl="1" eaLnBrk="1" hangingPunct="1"/>
            <a:r>
              <a:rPr lang="en-US" dirty="0"/>
              <a:t>Code updates </a:t>
            </a:r>
            <a:r>
              <a:rPr lang="en-US" b="1" dirty="0">
                <a:latin typeface="Courier New" pitchFamily="49" charset="0"/>
              </a:rPr>
              <a:t>b[i]</a:t>
            </a:r>
            <a:r>
              <a:rPr lang="en-US" dirty="0"/>
              <a:t> on every iteration</a:t>
            </a:r>
          </a:p>
          <a:p>
            <a:pPr lvl="1" eaLnBrk="1" hangingPunct="1"/>
            <a:r>
              <a:rPr lang="en-US" dirty="0"/>
              <a:t>Must consider possibility that these updates will affect program behavior</a:t>
            </a:r>
          </a:p>
        </p:txBody>
      </p:sp>
      <p:sp>
        <p:nvSpPr>
          <p:cNvPr id="19460" name="Line 5"/>
          <p:cNvSpPr>
            <a:spLocks noChangeShapeType="1"/>
          </p:cNvSpPr>
          <p:nvPr/>
        </p:nvSpPr>
        <p:spPr bwMode="auto">
          <a:xfrm>
            <a:off x="4697771" y="2147256"/>
            <a:ext cx="60960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61" name="Rectangle 6"/>
          <p:cNvSpPr>
            <a:spLocks noChangeArrowheads="1"/>
          </p:cNvSpPr>
          <p:nvPr/>
        </p:nvSpPr>
        <p:spPr bwMode="auto">
          <a:xfrm>
            <a:off x="533400" y="1143000"/>
            <a:ext cx="5130800" cy="2273300"/>
          </a:xfrm>
          <a:prstGeom prst="rect">
            <a:avLst/>
          </a:prstGeom>
          <a:solidFill>
            <a:srgbClr val="F6F5BD"/>
          </a:solidFill>
          <a:ln w="57150" cmpd="thickThin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/* Sum rows is of n X n matrix a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and store in vector b  */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void sum_rows1(double *a, double *b, long n) {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 long i, j;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 for (i = 0; i &lt; n; i++) {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	b[i] = 0;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	for (j = 0; j &lt; n; </a:t>
            </a:r>
            <a:r>
              <a:rPr lang="en-US" sz="1400" dirty="0" err="1">
                <a:latin typeface="Courier New" pitchFamily="49" charset="0"/>
              </a:rPr>
              <a:t>j++</a:t>
            </a:r>
            <a:r>
              <a:rPr lang="en-US" sz="1400" dirty="0">
                <a:latin typeface="Courier New" pitchFamily="49" charset="0"/>
              </a:rPr>
              <a:t>)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	    b[i] += a[i*n + j];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 }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}</a:t>
            </a:r>
          </a:p>
        </p:txBody>
      </p:sp>
      <p:sp>
        <p:nvSpPr>
          <p:cNvPr id="19462" name="Rectangle 7"/>
          <p:cNvSpPr>
            <a:spLocks noChangeArrowheads="1"/>
          </p:cNvSpPr>
          <p:nvPr/>
        </p:nvSpPr>
        <p:spPr bwMode="auto">
          <a:xfrm>
            <a:off x="533400" y="3733800"/>
            <a:ext cx="2311400" cy="1847850"/>
          </a:xfrm>
          <a:prstGeom prst="rect">
            <a:avLst/>
          </a:prstGeom>
          <a:solidFill>
            <a:srgbClr val="D5F1CF"/>
          </a:solidFill>
          <a:ln w="57150" cmpd="thickThin">
            <a:solidFill>
              <a:schemeClr val="tx1"/>
            </a:solidFill>
            <a:miter lim="800000"/>
            <a:headEnd/>
            <a:tailEnd/>
          </a:ln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double A[9] = 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{ 0,   1,   2,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 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</a:rPr>
              <a:t>4,   8,  16</a:t>
            </a:r>
            <a:r>
              <a:rPr lang="en-US" sz="1400" dirty="0">
                <a:latin typeface="Courier New" pitchFamily="49" charset="0"/>
              </a:rPr>
              <a:t>,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32,  64, 128};</a:t>
            </a:r>
          </a:p>
          <a:p>
            <a:pPr algn="l">
              <a:lnSpc>
                <a:spcPct val="100000"/>
              </a:lnSpc>
            </a:pPr>
            <a:endParaRPr lang="en-US" sz="14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double B[3] = A+3;</a:t>
            </a:r>
          </a:p>
          <a:p>
            <a:pPr algn="l">
              <a:lnSpc>
                <a:spcPct val="100000"/>
              </a:lnSpc>
            </a:pPr>
            <a:endParaRPr lang="en-US" sz="14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sum_rows1(A, B, 3);</a:t>
            </a:r>
          </a:p>
        </p:txBody>
      </p:sp>
      <p:sp>
        <p:nvSpPr>
          <p:cNvPr id="777224" name="Rectangle 8"/>
          <p:cNvSpPr>
            <a:spLocks noChangeArrowheads="1"/>
          </p:cNvSpPr>
          <p:nvPr/>
        </p:nvSpPr>
        <p:spPr bwMode="auto">
          <a:xfrm>
            <a:off x="5918200" y="4267200"/>
            <a:ext cx="2311400" cy="358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7150" cmpd="thickThin">
            <a:solidFill>
              <a:schemeClr val="tx1"/>
            </a:solidFill>
            <a:miter lim="800000"/>
            <a:headEnd/>
            <a:tailEnd/>
          </a:ln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i = 0: [3, 8, 16]</a:t>
            </a:r>
          </a:p>
        </p:txBody>
      </p:sp>
      <p:sp>
        <p:nvSpPr>
          <p:cNvPr id="19464" name="Rectangle 9"/>
          <p:cNvSpPr>
            <a:spLocks noChangeArrowheads="1"/>
          </p:cNvSpPr>
          <p:nvPr/>
        </p:nvSpPr>
        <p:spPr bwMode="auto">
          <a:xfrm>
            <a:off x="5918200" y="3810000"/>
            <a:ext cx="2311400" cy="358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7150" cmpd="thickThin">
            <a:solidFill>
              <a:schemeClr val="tx1"/>
            </a:solidFill>
            <a:miter lim="800000"/>
            <a:headEnd/>
            <a:tailEnd/>
          </a:ln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>
                <a:latin typeface="Courier New" pitchFamily="49" charset="0"/>
              </a:rPr>
              <a:t>init:  [4, 8, 16]</a:t>
            </a:r>
          </a:p>
        </p:txBody>
      </p:sp>
      <p:sp>
        <p:nvSpPr>
          <p:cNvPr id="777226" name="Rectangle 10"/>
          <p:cNvSpPr>
            <a:spLocks noChangeArrowheads="1"/>
          </p:cNvSpPr>
          <p:nvPr/>
        </p:nvSpPr>
        <p:spPr bwMode="auto">
          <a:xfrm>
            <a:off x="5918200" y="4724400"/>
            <a:ext cx="2311400" cy="358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7150" cmpd="thickThin">
            <a:solidFill>
              <a:schemeClr val="tx1"/>
            </a:solidFill>
            <a:miter lim="800000"/>
            <a:headEnd/>
            <a:tailEnd/>
          </a:ln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>
                <a:latin typeface="Courier New" pitchFamily="49" charset="0"/>
              </a:rPr>
              <a:t>i = 1: [3, 22, 16]</a:t>
            </a:r>
          </a:p>
        </p:txBody>
      </p:sp>
      <p:sp>
        <p:nvSpPr>
          <p:cNvPr id="777227" name="Rectangle 11"/>
          <p:cNvSpPr>
            <a:spLocks noChangeArrowheads="1"/>
          </p:cNvSpPr>
          <p:nvPr/>
        </p:nvSpPr>
        <p:spPr bwMode="auto">
          <a:xfrm>
            <a:off x="5918200" y="5203825"/>
            <a:ext cx="2311400" cy="358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7150" cmpd="thickThin">
            <a:solidFill>
              <a:schemeClr val="tx1"/>
            </a:solidFill>
            <a:miter lim="800000"/>
            <a:headEnd/>
            <a:tailEnd/>
          </a:ln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>
                <a:latin typeface="Courier New" pitchFamily="49" charset="0"/>
              </a:rPr>
              <a:t>i = 2: [3, 22, 224]</a:t>
            </a:r>
          </a:p>
        </p:txBody>
      </p:sp>
      <p:sp>
        <p:nvSpPr>
          <p:cNvPr id="19467" name="Text Box 12"/>
          <p:cNvSpPr txBox="1">
            <a:spLocks noChangeArrowheads="1"/>
          </p:cNvSpPr>
          <p:nvPr/>
        </p:nvSpPr>
        <p:spPr bwMode="auto">
          <a:xfrm>
            <a:off x="5791200" y="3352800"/>
            <a:ext cx="1474763" cy="461665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</p:spPr>
        <p:txBody>
          <a:bodyPr wrap="none" lIns="45720" rIns="45720">
            <a:spAutoFit/>
          </a:bodyPr>
          <a:lstStyle/>
          <a:p>
            <a:pPr algn="l"/>
            <a:r>
              <a:rPr lang="en-US" dirty="0">
                <a:latin typeface="Calibri" panose="020F0502020204030204" pitchFamily="34" charset="0"/>
              </a:rPr>
              <a:t>Value of </a:t>
            </a:r>
            <a:r>
              <a:rPr lang="en-US" dirty="0">
                <a:latin typeface="Courier New" pitchFamily="49" charset="0"/>
              </a:rPr>
              <a:t>B</a:t>
            </a:r>
            <a:r>
              <a:rPr lang="en-US" dirty="0"/>
              <a:t>:</a:t>
            </a:r>
          </a:p>
        </p:txBody>
      </p:sp>
      <p:sp>
        <p:nvSpPr>
          <p:cNvPr id="27" name="Rectangle 7"/>
          <p:cNvSpPr>
            <a:spLocks noChangeArrowheads="1"/>
          </p:cNvSpPr>
          <p:nvPr/>
        </p:nvSpPr>
        <p:spPr bwMode="auto">
          <a:xfrm>
            <a:off x="3048000" y="3772857"/>
            <a:ext cx="2311400" cy="951543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57150" cmpd="thickThin">
            <a:noFill/>
            <a:miter lim="800000"/>
            <a:headEnd/>
            <a:tailEnd/>
          </a:ln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double A[9] = 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{ 0,   1,   2,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 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</a:rPr>
              <a:t>0,   </a:t>
            </a:r>
            <a:r>
              <a:rPr lang="en-US" sz="1400" dirty="0">
                <a:latin typeface="Courier New" pitchFamily="49" charset="0"/>
              </a:rPr>
              <a:t>8,  16},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32,  64, 128};</a:t>
            </a:r>
          </a:p>
        </p:txBody>
      </p:sp>
      <p:sp>
        <p:nvSpPr>
          <p:cNvPr id="16" name="Rectangle 7"/>
          <p:cNvSpPr>
            <a:spLocks noChangeArrowheads="1"/>
          </p:cNvSpPr>
          <p:nvPr/>
        </p:nvSpPr>
        <p:spPr bwMode="auto">
          <a:xfrm>
            <a:off x="3048000" y="3772857"/>
            <a:ext cx="2311400" cy="951543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57150" cmpd="thickThin">
            <a:noFill/>
            <a:miter lim="800000"/>
            <a:headEnd/>
            <a:tailEnd/>
          </a:ln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double A[9] = 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{ </a:t>
            </a:r>
            <a:r>
              <a:rPr lang="en-US" sz="1400" dirty="0">
                <a:solidFill>
                  <a:srgbClr val="0070C0"/>
                </a:solidFill>
                <a:latin typeface="Courier New" pitchFamily="49" charset="0"/>
              </a:rPr>
              <a:t>0,</a:t>
            </a:r>
            <a:r>
              <a:rPr lang="en-US" sz="1400" dirty="0">
                <a:latin typeface="Courier New" pitchFamily="49" charset="0"/>
              </a:rPr>
              <a:t>   1,   2,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 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</a:rPr>
              <a:t>0,   </a:t>
            </a:r>
            <a:r>
              <a:rPr lang="en-US" sz="1400" dirty="0">
                <a:latin typeface="Courier New" pitchFamily="49" charset="0"/>
              </a:rPr>
              <a:t>8,  16},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32,  64, 128};</a:t>
            </a:r>
          </a:p>
        </p:txBody>
      </p:sp>
      <p:sp>
        <p:nvSpPr>
          <p:cNvPr id="17" name="Rectangle 7"/>
          <p:cNvSpPr>
            <a:spLocks noChangeArrowheads="1"/>
          </p:cNvSpPr>
          <p:nvPr/>
        </p:nvSpPr>
        <p:spPr bwMode="auto">
          <a:xfrm>
            <a:off x="3048000" y="3772857"/>
            <a:ext cx="2311400" cy="951543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57150" cmpd="thickThin">
            <a:noFill/>
            <a:miter lim="800000"/>
            <a:headEnd/>
            <a:tailEnd/>
          </a:ln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double A[9] = 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{ 0,   </a:t>
            </a:r>
            <a:r>
              <a:rPr lang="en-US" sz="1400" dirty="0">
                <a:solidFill>
                  <a:srgbClr val="0070C0"/>
                </a:solidFill>
                <a:latin typeface="Courier New" pitchFamily="49" charset="0"/>
              </a:rPr>
              <a:t>1,</a:t>
            </a:r>
            <a:r>
              <a:rPr lang="en-US" sz="1400" dirty="0">
                <a:latin typeface="Courier New" pitchFamily="49" charset="0"/>
              </a:rPr>
              <a:t>   2,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 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</a:rPr>
              <a:t>1,   </a:t>
            </a:r>
            <a:r>
              <a:rPr lang="en-US" sz="1400" dirty="0">
                <a:latin typeface="Courier New" pitchFamily="49" charset="0"/>
              </a:rPr>
              <a:t>8,  16},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32,  64, 128};</a:t>
            </a:r>
          </a:p>
        </p:txBody>
      </p:sp>
      <p:sp>
        <p:nvSpPr>
          <p:cNvPr id="18" name="Rectangle 7"/>
          <p:cNvSpPr>
            <a:spLocks noChangeArrowheads="1"/>
          </p:cNvSpPr>
          <p:nvPr/>
        </p:nvSpPr>
        <p:spPr bwMode="auto">
          <a:xfrm>
            <a:off x="3048000" y="3772857"/>
            <a:ext cx="2311400" cy="951543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57150" cmpd="thickThin">
            <a:noFill/>
            <a:miter lim="800000"/>
            <a:headEnd/>
            <a:tailEnd/>
          </a:ln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double A[9] = 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{ 0,   1,   </a:t>
            </a:r>
            <a:r>
              <a:rPr lang="en-US" sz="1400" dirty="0">
                <a:solidFill>
                  <a:srgbClr val="0070C0"/>
                </a:solidFill>
                <a:latin typeface="Courier New" pitchFamily="49" charset="0"/>
              </a:rPr>
              <a:t>2,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 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</a:rPr>
              <a:t>3,   </a:t>
            </a:r>
            <a:r>
              <a:rPr lang="en-US" sz="1400" dirty="0">
                <a:latin typeface="Courier New" pitchFamily="49" charset="0"/>
              </a:rPr>
              <a:t>8,  16},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32,  64, 128};</a:t>
            </a:r>
          </a:p>
        </p:txBody>
      </p:sp>
      <p:sp>
        <p:nvSpPr>
          <p:cNvPr id="19" name="Rectangle 7"/>
          <p:cNvSpPr>
            <a:spLocks noChangeArrowheads="1"/>
          </p:cNvSpPr>
          <p:nvPr/>
        </p:nvSpPr>
        <p:spPr bwMode="auto">
          <a:xfrm>
            <a:off x="3048000" y="3772857"/>
            <a:ext cx="2311400" cy="951543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57150" cmpd="thickThin">
            <a:noFill/>
            <a:miter lim="800000"/>
            <a:headEnd/>
            <a:tailEnd/>
          </a:ln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double A[9] = 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{ 0,   1,   2,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 3,   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</a:rPr>
              <a:t>0,  </a:t>
            </a:r>
            <a:r>
              <a:rPr lang="en-US" sz="1400" dirty="0">
                <a:latin typeface="Courier New" pitchFamily="49" charset="0"/>
              </a:rPr>
              <a:t>16},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32,  64, 128};</a:t>
            </a:r>
          </a:p>
        </p:txBody>
      </p:sp>
      <p:sp>
        <p:nvSpPr>
          <p:cNvPr id="20" name="Rectangle 7"/>
          <p:cNvSpPr>
            <a:spLocks noChangeArrowheads="1"/>
          </p:cNvSpPr>
          <p:nvPr/>
        </p:nvSpPr>
        <p:spPr bwMode="auto">
          <a:xfrm>
            <a:off x="3048000" y="3772857"/>
            <a:ext cx="2311400" cy="951543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57150" cmpd="thickThin">
            <a:noFill/>
            <a:miter lim="800000"/>
            <a:headEnd/>
            <a:tailEnd/>
          </a:ln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double A[9] = 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{ 0,   1,   2,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 </a:t>
            </a:r>
            <a:r>
              <a:rPr lang="en-US" sz="1400" dirty="0">
                <a:solidFill>
                  <a:srgbClr val="0070C0"/>
                </a:solidFill>
                <a:latin typeface="Courier New" pitchFamily="49" charset="0"/>
              </a:rPr>
              <a:t>3,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</a:rPr>
              <a:t>   3,  </a:t>
            </a:r>
            <a:r>
              <a:rPr lang="en-US" sz="1400" dirty="0">
                <a:latin typeface="Courier New" pitchFamily="49" charset="0"/>
              </a:rPr>
              <a:t>16},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32,  64, 128};</a:t>
            </a:r>
          </a:p>
        </p:txBody>
      </p:sp>
      <p:sp>
        <p:nvSpPr>
          <p:cNvPr id="21" name="Rectangle 7"/>
          <p:cNvSpPr>
            <a:spLocks noChangeArrowheads="1"/>
          </p:cNvSpPr>
          <p:nvPr/>
        </p:nvSpPr>
        <p:spPr bwMode="auto">
          <a:xfrm>
            <a:off x="3048000" y="3772857"/>
            <a:ext cx="2311400" cy="951543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57150" cmpd="thickThin">
            <a:noFill/>
            <a:miter lim="800000"/>
            <a:headEnd/>
            <a:tailEnd/>
          </a:ln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double A[9] = 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{ 0,   1,   2,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 3,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</a:rPr>
              <a:t>   </a:t>
            </a:r>
            <a:r>
              <a:rPr lang="en-US" sz="1400" dirty="0">
                <a:solidFill>
                  <a:srgbClr val="0070C0"/>
                </a:solidFill>
                <a:latin typeface="Courier New" pitchFamily="49" charset="0"/>
              </a:rPr>
              <a:t>6,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</a:rPr>
              <a:t>  </a:t>
            </a:r>
            <a:r>
              <a:rPr lang="en-US" sz="1400" dirty="0">
                <a:latin typeface="Courier New" pitchFamily="49" charset="0"/>
              </a:rPr>
              <a:t>16},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32,  64, 128};</a:t>
            </a:r>
          </a:p>
        </p:txBody>
      </p:sp>
      <p:sp>
        <p:nvSpPr>
          <p:cNvPr id="22" name="Rectangle 7"/>
          <p:cNvSpPr>
            <a:spLocks noChangeArrowheads="1"/>
          </p:cNvSpPr>
          <p:nvPr/>
        </p:nvSpPr>
        <p:spPr bwMode="auto">
          <a:xfrm>
            <a:off x="3048000" y="3772857"/>
            <a:ext cx="2311400" cy="951543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57150" cmpd="thickThin">
            <a:noFill/>
            <a:miter lim="800000"/>
            <a:headEnd/>
            <a:tailEnd/>
          </a:ln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double A[9] = 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{ 0,   1,   2,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 3,  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</a:rPr>
              <a:t>22,</a:t>
            </a:r>
            <a:r>
              <a:rPr lang="en-US" sz="1400" dirty="0">
                <a:latin typeface="Courier New" pitchFamily="49" charset="0"/>
              </a:rPr>
              <a:t>  </a:t>
            </a:r>
            <a:r>
              <a:rPr lang="en-US" sz="1400" dirty="0">
                <a:solidFill>
                  <a:srgbClr val="0070C0"/>
                </a:solidFill>
                <a:latin typeface="Courier New" pitchFamily="49" charset="0"/>
              </a:rPr>
              <a:t>16</a:t>
            </a:r>
            <a:r>
              <a:rPr lang="en-US" sz="1400" dirty="0">
                <a:latin typeface="Courier New" pitchFamily="49" charset="0"/>
              </a:rPr>
              <a:t>},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32,  64, 128};</a:t>
            </a:r>
          </a:p>
        </p:txBody>
      </p:sp>
      <p:sp>
        <p:nvSpPr>
          <p:cNvPr id="23" name="Rectangle 7"/>
          <p:cNvSpPr>
            <a:spLocks noChangeArrowheads="1"/>
          </p:cNvSpPr>
          <p:nvPr/>
        </p:nvSpPr>
        <p:spPr bwMode="auto">
          <a:xfrm>
            <a:off x="3048000" y="3772857"/>
            <a:ext cx="2311400" cy="951543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57150" cmpd="thickThin">
            <a:noFill/>
            <a:miter lim="800000"/>
            <a:headEnd/>
            <a:tailEnd/>
          </a:ln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double A[9] = 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{ 0,   1,   2,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 3,  22,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</a:rPr>
              <a:t>   0</a:t>
            </a:r>
            <a:r>
              <a:rPr lang="en-US" sz="1400" dirty="0">
                <a:latin typeface="Courier New" pitchFamily="49" charset="0"/>
              </a:rPr>
              <a:t>},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32,  64, 128};</a:t>
            </a:r>
          </a:p>
        </p:txBody>
      </p:sp>
      <p:sp>
        <p:nvSpPr>
          <p:cNvPr id="24" name="Rectangle 7"/>
          <p:cNvSpPr>
            <a:spLocks noChangeArrowheads="1"/>
          </p:cNvSpPr>
          <p:nvPr/>
        </p:nvSpPr>
        <p:spPr bwMode="auto">
          <a:xfrm>
            <a:off x="3048000" y="3772857"/>
            <a:ext cx="2311400" cy="951543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57150" cmpd="thickThin">
            <a:noFill/>
            <a:miter lim="800000"/>
            <a:headEnd/>
            <a:tailEnd/>
          </a:ln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double A[9] = 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{ 0,   1,   2,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 3,  22,  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</a:rPr>
              <a:t>32</a:t>
            </a:r>
            <a:r>
              <a:rPr lang="en-US" sz="1400" dirty="0">
                <a:latin typeface="Courier New" pitchFamily="49" charset="0"/>
              </a:rPr>
              <a:t>},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</a:t>
            </a:r>
            <a:r>
              <a:rPr lang="en-US" sz="1400" dirty="0">
                <a:solidFill>
                  <a:srgbClr val="0070C0"/>
                </a:solidFill>
                <a:latin typeface="Courier New" pitchFamily="49" charset="0"/>
              </a:rPr>
              <a:t>32,</a:t>
            </a:r>
            <a:r>
              <a:rPr lang="en-US" sz="1400" dirty="0">
                <a:latin typeface="Courier New" pitchFamily="49" charset="0"/>
              </a:rPr>
              <a:t>  64, 128};</a:t>
            </a:r>
          </a:p>
        </p:txBody>
      </p:sp>
      <p:sp>
        <p:nvSpPr>
          <p:cNvPr id="25" name="Rectangle 7"/>
          <p:cNvSpPr>
            <a:spLocks noChangeArrowheads="1"/>
          </p:cNvSpPr>
          <p:nvPr/>
        </p:nvSpPr>
        <p:spPr bwMode="auto">
          <a:xfrm>
            <a:off x="3048000" y="3772857"/>
            <a:ext cx="2311400" cy="951543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57150" cmpd="thickThin">
            <a:noFill/>
            <a:miter lim="800000"/>
            <a:headEnd/>
            <a:tailEnd/>
          </a:ln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double A[9] = 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{ 0,   1,   2,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 3,  22, 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</a:rPr>
              <a:t> 96</a:t>
            </a:r>
            <a:r>
              <a:rPr lang="en-US" sz="1400" dirty="0">
                <a:latin typeface="Courier New" pitchFamily="49" charset="0"/>
              </a:rPr>
              <a:t>},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32,  </a:t>
            </a:r>
            <a:r>
              <a:rPr lang="en-US" sz="1400" dirty="0">
                <a:solidFill>
                  <a:srgbClr val="0070C0"/>
                </a:solidFill>
                <a:latin typeface="Courier New" pitchFamily="49" charset="0"/>
              </a:rPr>
              <a:t>64,</a:t>
            </a:r>
            <a:r>
              <a:rPr lang="en-US" sz="1400" dirty="0">
                <a:latin typeface="Courier New" pitchFamily="49" charset="0"/>
              </a:rPr>
              <a:t> 128};</a:t>
            </a:r>
          </a:p>
        </p:txBody>
      </p:sp>
      <p:sp>
        <p:nvSpPr>
          <p:cNvPr id="26" name="Rectangle 7"/>
          <p:cNvSpPr>
            <a:spLocks noChangeArrowheads="1"/>
          </p:cNvSpPr>
          <p:nvPr/>
        </p:nvSpPr>
        <p:spPr bwMode="auto">
          <a:xfrm>
            <a:off x="3048000" y="3772857"/>
            <a:ext cx="2311400" cy="951543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57150" cmpd="thickThin">
            <a:noFill/>
            <a:miter lim="800000"/>
            <a:headEnd/>
            <a:tailEnd/>
          </a:ln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double A[9] = 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{ 0,   1,   2,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 3,  22, 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</a:rPr>
              <a:t>224</a:t>
            </a:r>
            <a:r>
              <a:rPr lang="en-US" sz="1400" dirty="0">
                <a:latin typeface="Courier New" pitchFamily="49" charset="0"/>
              </a:rPr>
              <a:t>,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32,  64, </a:t>
            </a:r>
            <a:r>
              <a:rPr lang="en-US" sz="1400" dirty="0">
                <a:solidFill>
                  <a:srgbClr val="0070C0"/>
                </a:solidFill>
                <a:latin typeface="Courier New" pitchFamily="49" charset="0"/>
              </a:rPr>
              <a:t>128</a:t>
            </a:r>
            <a:r>
              <a:rPr lang="en-US" sz="1400" dirty="0">
                <a:latin typeface="Courier New" pitchFamily="49" charset="0"/>
              </a:rPr>
              <a:t>};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7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7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7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7224" grpId="0" animBg="1"/>
      <p:bldP spid="777226" grpId="0" animBg="1"/>
      <p:bldP spid="777227" grpId="0" animBg="1"/>
      <p:bldP spid="27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9266" name="Rectangle 2"/>
          <p:cNvSpPr>
            <a:spLocks noGrp="1" noChangeArrowheads="1"/>
          </p:cNvSpPr>
          <p:nvPr>
            <p:ph type="title"/>
          </p:nvPr>
        </p:nvSpPr>
        <p:spPr>
          <a:xfrm>
            <a:off x="372784" y="315630"/>
            <a:ext cx="7592093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Removing Aliasing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5638800"/>
            <a:ext cx="8307387" cy="806450"/>
          </a:xfrm>
        </p:spPr>
        <p:txBody>
          <a:bodyPr/>
          <a:lstStyle/>
          <a:p>
            <a:pPr lvl="1" eaLnBrk="1" hangingPunct="1"/>
            <a:r>
              <a:rPr lang="en-US"/>
              <a:t>No need to store intermediate results</a:t>
            </a:r>
          </a:p>
        </p:txBody>
      </p:sp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609600" y="3810000"/>
            <a:ext cx="5638800" cy="1382430"/>
          </a:xfrm>
          <a:prstGeom prst="rect">
            <a:avLst/>
          </a:prstGeom>
          <a:solidFill>
            <a:srgbClr val="F1C7C7"/>
          </a:solidFill>
          <a:ln w="57150" cmpd="thickThin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# sum_rows2 inner loop</a:t>
            </a:r>
          </a:p>
          <a:p>
            <a:r>
              <a:rPr lang="en-US" sz="1400" dirty="0">
                <a:latin typeface="Courier New" pitchFamily="49" charset="0"/>
              </a:rPr>
              <a:t>.L10:</a:t>
            </a:r>
          </a:p>
          <a:p>
            <a:r>
              <a:rPr lang="en-US" sz="1400" dirty="0">
                <a:latin typeface="Courier New" pitchFamily="49" charset="0"/>
              </a:rPr>
              <a:t>        </a:t>
            </a:r>
            <a:r>
              <a:rPr lang="en-US" sz="1400" dirty="0" err="1">
                <a:latin typeface="Courier New" pitchFamily="49" charset="0"/>
              </a:rPr>
              <a:t>addsd</a:t>
            </a:r>
            <a:r>
              <a:rPr lang="en-US" sz="1400" dirty="0">
                <a:latin typeface="Courier New" pitchFamily="49" charset="0"/>
              </a:rPr>
              <a:t>   (%</a:t>
            </a:r>
            <a:r>
              <a:rPr lang="en-US" sz="1400" dirty="0" err="1">
                <a:latin typeface="Courier New" pitchFamily="49" charset="0"/>
              </a:rPr>
              <a:t>rdi</a:t>
            </a:r>
            <a:r>
              <a:rPr lang="en-US" sz="1400" dirty="0">
                <a:latin typeface="Courier New" pitchFamily="49" charset="0"/>
              </a:rPr>
              <a:t>), %xmm0	# FP load + add</a:t>
            </a:r>
          </a:p>
          <a:p>
            <a:r>
              <a:rPr lang="en-US" sz="1400" dirty="0">
                <a:latin typeface="Courier New" pitchFamily="49" charset="0"/>
              </a:rPr>
              <a:t>        </a:t>
            </a:r>
            <a:r>
              <a:rPr lang="en-US" sz="1400" dirty="0" err="1">
                <a:latin typeface="Courier New" pitchFamily="49" charset="0"/>
              </a:rPr>
              <a:t>addq</a:t>
            </a:r>
            <a:r>
              <a:rPr lang="en-US" sz="1400" dirty="0">
                <a:latin typeface="Courier New" pitchFamily="49" charset="0"/>
              </a:rPr>
              <a:t>    $8, %</a:t>
            </a:r>
            <a:r>
              <a:rPr lang="en-US" sz="1400" dirty="0" err="1">
                <a:latin typeface="Courier New" pitchFamily="49" charset="0"/>
              </a:rPr>
              <a:t>rdi</a:t>
            </a:r>
            <a:endParaRPr lang="en-US" sz="1400" dirty="0">
              <a:latin typeface="Courier New" pitchFamily="49" charset="0"/>
            </a:endParaRPr>
          </a:p>
          <a:p>
            <a:r>
              <a:rPr lang="en-US" sz="1400" dirty="0">
                <a:latin typeface="Courier New" pitchFamily="49" charset="0"/>
              </a:rPr>
              <a:t>        </a:t>
            </a:r>
            <a:r>
              <a:rPr lang="en-US" sz="1400" dirty="0" err="1">
                <a:latin typeface="Courier New" pitchFamily="49" charset="0"/>
              </a:rPr>
              <a:t>cmpq</a:t>
            </a:r>
            <a:r>
              <a:rPr lang="en-US" sz="1400" dirty="0">
                <a:latin typeface="Courier New" pitchFamily="49" charset="0"/>
              </a:rPr>
              <a:t>    %</a:t>
            </a:r>
            <a:r>
              <a:rPr lang="en-US" sz="1400" dirty="0" err="1">
                <a:latin typeface="Courier New" pitchFamily="49" charset="0"/>
              </a:rPr>
              <a:t>rax</a:t>
            </a:r>
            <a:r>
              <a:rPr lang="en-US" sz="1400" dirty="0">
                <a:latin typeface="Courier New" pitchFamily="49" charset="0"/>
              </a:rPr>
              <a:t>, %</a:t>
            </a:r>
            <a:r>
              <a:rPr lang="en-US" sz="1400" dirty="0" err="1">
                <a:latin typeface="Courier New" pitchFamily="49" charset="0"/>
              </a:rPr>
              <a:t>rdi</a:t>
            </a:r>
            <a:endParaRPr lang="en-US" sz="1400" dirty="0">
              <a:latin typeface="Courier New" pitchFamily="49" charset="0"/>
            </a:endParaRPr>
          </a:p>
          <a:p>
            <a:r>
              <a:rPr lang="en-US" sz="1400" dirty="0">
                <a:latin typeface="Courier New" pitchFamily="49" charset="0"/>
              </a:rPr>
              <a:t>        </a:t>
            </a:r>
            <a:r>
              <a:rPr lang="en-US" sz="1400" dirty="0" err="1">
                <a:latin typeface="Courier New" pitchFamily="49" charset="0"/>
              </a:rPr>
              <a:t>jne</a:t>
            </a:r>
            <a:r>
              <a:rPr lang="en-US" sz="1400" dirty="0">
                <a:latin typeface="Courier New" pitchFamily="49" charset="0"/>
              </a:rPr>
              <a:t>     .L10</a:t>
            </a:r>
          </a:p>
        </p:txBody>
      </p:sp>
      <p:sp>
        <p:nvSpPr>
          <p:cNvPr id="20485" name="Line 5"/>
          <p:cNvSpPr>
            <a:spLocks noChangeShapeType="1"/>
          </p:cNvSpPr>
          <p:nvPr/>
        </p:nvSpPr>
        <p:spPr bwMode="auto">
          <a:xfrm>
            <a:off x="2286000" y="2743200"/>
            <a:ext cx="60960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86" name="Rectangle 6"/>
          <p:cNvSpPr>
            <a:spLocks noChangeArrowheads="1"/>
          </p:cNvSpPr>
          <p:nvPr/>
        </p:nvSpPr>
        <p:spPr bwMode="auto">
          <a:xfrm>
            <a:off x="533400" y="1143000"/>
            <a:ext cx="5130800" cy="2486025"/>
          </a:xfrm>
          <a:prstGeom prst="rect">
            <a:avLst/>
          </a:prstGeom>
          <a:solidFill>
            <a:srgbClr val="F6F5BD"/>
          </a:solidFill>
          <a:ln w="57150" cmpd="thickThin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/* Sum rows is of n X n matrix a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and store in vector b  */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void sum_rows2(double *a, double *b, long n) {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 long </a:t>
            </a:r>
            <a:r>
              <a:rPr lang="en-US" sz="1400" dirty="0" err="1">
                <a:latin typeface="Courier New" pitchFamily="49" charset="0"/>
              </a:rPr>
              <a:t>i</a:t>
            </a:r>
            <a:r>
              <a:rPr lang="en-US" sz="1400" dirty="0">
                <a:latin typeface="Courier New" pitchFamily="49" charset="0"/>
              </a:rPr>
              <a:t>, j;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 for (</a:t>
            </a:r>
            <a:r>
              <a:rPr lang="en-US" sz="1400" dirty="0" err="1">
                <a:latin typeface="Courier New" pitchFamily="49" charset="0"/>
              </a:rPr>
              <a:t>i</a:t>
            </a:r>
            <a:r>
              <a:rPr lang="en-US" sz="1400" dirty="0">
                <a:latin typeface="Courier New" pitchFamily="49" charset="0"/>
              </a:rPr>
              <a:t> = 0; </a:t>
            </a:r>
            <a:r>
              <a:rPr lang="en-US" sz="1400" dirty="0" err="1">
                <a:latin typeface="Courier New" pitchFamily="49" charset="0"/>
              </a:rPr>
              <a:t>i</a:t>
            </a:r>
            <a:r>
              <a:rPr lang="en-US" sz="1400" dirty="0">
                <a:latin typeface="Courier New" pitchFamily="49" charset="0"/>
              </a:rPr>
              <a:t> &lt; n; </a:t>
            </a:r>
            <a:r>
              <a:rPr lang="en-US" sz="1400" dirty="0" err="1">
                <a:latin typeface="Courier New" pitchFamily="49" charset="0"/>
              </a:rPr>
              <a:t>i</a:t>
            </a:r>
            <a:r>
              <a:rPr lang="en-US" sz="1400" dirty="0">
                <a:latin typeface="Courier New" pitchFamily="49" charset="0"/>
              </a:rPr>
              <a:t>++) {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	double </a:t>
            </a:r>
            <a:r>
              <a:rPr lang="en-US" sz="1400" dirty="0" err="1">
                <a:latin typeface="Courier New" pitchFamily="49" charset="0"/>
              </a:rPr>
              <a:t>val</a:t>
            </a:r>
            <a:r>
              <a:rPr lang="en-US" sz="1400" dirty="0">
                <a:latin typeface="Courier New" pitchFamily="49" charset="0"/>
              </a:rPr>
              <a:t> = 0;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	for (j = 0; j &lt; n; j++)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	    </a:t>
            </a:r>
            <a:r>
              <a:rPr lang="en-US" sz="1400" dirty="0" err="1">
                <a:solidFill>
                  <a:srgbClr val="C00000"/>
                </a:solidFill>
                <a:latin typeface="Courier New" pitchFamily="49" charset="0"/>
              </a:rPr>
              <a:t>val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</a:rPr>
              <a:t> += a[</a:t>
            </a:r>
            <a:r>
              <a:rPr lang="en-US" sz="1400" dirty="0" err="1">
                <a:solidFill>
                  <a:srgbClr val="C00000"/>
                </a:solidFill>
                <a:latin typeface="Courier New" pitchFamily="49" charset="0"/>
              </a:rPr>
              <a:t>i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</a:rPr>
              <a:t>*n + j];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      b[</a:t>
            </a:r>
            <a:r>
              <a:rPr lang="en-US" sz="1400" dirty="0" err="1">
                <a:latin typeface="Courier New" pitchFamily="49" charset="0"/>
              </a:rPr>
              <a:t>i</a:t>
            </a:r>
            <a:r>
              <a:rPr lang="en-US" sz="1400" dirty="0">
                <a:latin typeface="Courier New" pitchFamily="49" charset="0"/>
              </a:rPr>
              <a:t>] = </a:t>
            </a:r>
            <a:r>
              <a:rPr lang="en-US" sz="1400" dirty="0" err="1">
                <a:latin typeface="Courier New" pitchFamily="49" charset="0"/>
              </a:rPr>
              <a:t>val</a:t>
            </a:r>
            <a:r>
              <a:rPr lang="en-US" sz="1400" dirty="0">
                <a:latin typeface="Courier New" pitchFamily="49" charset="0"/>
              </a:rPr>
              <a:t>;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 }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}</a:t>
            </a:r>
          </a:p>
        </p:txBody>
      </p:sp>
    </p:spTree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53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304800"/>
            <a:ext cx="9144000" cy="573088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Optimization Blocker: Memory Aliasing</a:t>
            </a:r>
          </a:p>
        </p:txBody>
      </p:sp>
      <p:sp>
        <p:nvSpPr>
          <p:cNvPr id="406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lIns="90487" tIns="44450" rIns="90487" bIns="44450"/>
          <a:lstStyle/>
          <a:p>
            <a:pPr marL="223838" indent="-223838" defTabSz="895350" eaLnBrk="1" hangingPunct="1">
              <a:tabLst>
                <a:tab pos="5029200" algn="l"/>
                <a:tab pos="5715000" algn="l"/>
              </a:tabLst>
              <a:defRPr/>
            </a:pPr>
            <a:r>
              <a:rPr lang="en-US" dirty="0"/>
              <a:t>Aliasing</a:t>
            </a:r>
          </a:p>
          <a:p>
            <a:pPr marL="560388" lvl="1" indent="-222250" defTabSz="895350" eaLnBrk="1" hangingPunct="1">
              <a:tabLst>
                <a:tab pos="5029200" algn="l"/>
                <a:tab pos="5715000" algn="l"/>
              </a:tabLst>
              <a:defRPr/>
            </a:pPr>
            <a:r>
              <a:rPr lang="en-US" dirty="0"/>
              <a:t>Two different memory references specify single location</a:t>
            </a:r>
          </a:p>
          <a:p>
            <a:pPr marL="560388" lvl="1" indent="-222250" defTabSz="895350" eaLnBrk="1" hangingPunct="1">
              <a:tabLst>
                <a:tab pos="5029200" algn="l"/>
                <a:tab pos="5715000" algn="l"/>
              </a:tabLst>
              <a:defRPr/>
            </a:pPr>
            <a:r>
              <a:rPr lang="en-US" dirty="0"/>
              <a:t>Easy to have happen in C</a:t>
            </a:r>
          </a:p>
          <a:p>
            <a:pPr marL="839788" lvl="2" indent="-165100" defTabSz="895350" eaLnBrk="1" hangingPunct="1">
              <a:tabLst>
                <a:tab pos="5029200" algn="l"/>
                <a:tab pos="5715000" algn="l"/>
              </a:tabLst>
              <a:defRPr/>
            </a:pPr>
            <a:r>
              <a:rPr lang="en-US" dirty="0"/>
              <a:t> Since allowed to do address arithmetic</a:t>
            </a:r>
          </a:p>
          <a:p>
            <a:pPr marL="839788" lvl="2" indent="-165100" defTabSz="895350" eaLnBrk="1" hangingPunct="1">
              <a:tabLst>
                <a:tab pos="5029200" algn="l"/>
                <a:tab pos="5715000" algn="l"/>
              </a:tabLst>
              <a:defRPr/>
            </a:pPr>
            <a:r>
              <a:rPr lang="en-US" dirty="0"/>
              <a:t> Direct access to storage structures</a:t>
            </a:r>
          </a:p>
          <a:p>
            <a:pPr marL="560388" lvl="1" indent="-222250" defTabSz="895350" eaLnBrk="1" hangingPunct="1">
              <a:tabLst>
                <a:tab pos="5029200" algn="l"/>
                <a:tab pos="5715000" algn="l"/>
              </a:tabLst>
              <a:defRPr/>
            </a:pPr>
            <a:r>
              <a:rPr lang="en-US" dirty="0"/>
              <a:t>Get in habit of introducing local variables</a:t>
            </a:r>
          </a:p>
          <a:p>
            <a:pPr marL="839788" lvl="2" indent="-165100" defTabSz="895350" eaLnBrk="1" hangingPunct="1">
              <a:tabLst>
                <a:tab pos="5029200" algn="l"/>
                <a:tab pos="5715000" algn="l"/>
              </a:tabLst>
              <a:defRPr/>
            </a:pPr>
            <a:r>
              <a:rPr lang="en-US" dirty="0"/>
              <a:t> Accumulating within loops</a:t>
            </a:r>
          </a:p>
          <a:p>
            <a:pPr marL="839788" lvl="2" indent="-165100" defTabSz="895350" eaLnBrk="1" hangingPunct="1">
              <a:tabLst>
                <a:tab pos="5029200" algn="l"/>
                <a:tab pos="5715000" algn="l"/>
              </a:tabLst>
              <a:defRPr/>
            </a:pPr>
            <a:r>
              <a:rPr lang="en-US" dirty="0"/>
              <a:t> </a:t>
            </a:r>
            <a:r>
              <a:rPr lang="en-US" dirty="0">
                <a:solidFill>
                  <a:srgbClr val="C00000"/>
                </a:solidFill>
              </a:rPr>
              <a:t>Your way of telling compiler not to check for aliasing</a:t>
            </a:r>
          </a:p>
        </p:txBody>
      </p:sp>
    </p:spTree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7F7F7F"/>
                </a:solidFill>
              </a:rPr>
              <a:t>Gen</a:t>
            </a:r>
            <a:r>
              <a:rPr lang="en-US" dirty="0">
                <a:solidFill>
                  <a:schemeClr val="bg2"/>
                </a:solidFill>
              </a:rPr>
              <a:t>eral</a:t>
            </a:r>
            <a:r>
              <a:rPr lang="en-US" dirty="0">
                <a:solidFill>
                  <a:srgbClr val="7F7F7F"/>
                </a:solidFill>
              </a:rPr>
              <a:t>ly Useful Optimizations</a:t>
            </a:r>
          </a:p>
          <a:p>
            <a:pPr lvl="1"/>
            <a:r>
              <a:rPr lang="en-US" dirty="0">
                <a:solidFill>
                  <a:srgbClr val="7F7F7F"/>
                </a:solidFill>
              </a:rPr>
              <a:t>Code motion/</a:t>
            </a:r>
            <a:r>
              <a:rPr lang="en-US" dirty="0" err="1">
                <a:solidFill>
                  <a:srgbClr val="7F7F7F"/>
                </a:solidFill>
              </a:rPr>
              <a:t>precomputation</a:t>
            </a:r>
            <a:endParaRPr lang="en-US" dirty="0">
              <a:solidFill>
                <a:srgbClr val="7F7F7F"/>
              </a:solidFill>
            </a:endParaRPr>
          </a:p>
          <a:p>
            <a:pPr lvl="1"/>
            <a:r>
              <a:rPr lang="en-US" dirty="0">
                <a:solidFill>
                  <a:srgbClr val="7F7F7F"/>
                </a:solidFill>
              </a:rPr>
              <a:t>Strength reduction</a:t>
            </a:r>
          </a:p>
          <a:p>
            <a:pPr lvl="1"/>
            <a:r>
              <a:rPr lang="en-US" dirty="0">
                <a:solidFill>
                  <a:srgbClr val="7F7F7F"/>
                </a:solidFill>
              </a:rPr>
              <a:t>Sharing of common </a:t>
            </a:r>
            <a:r>
              <a:rPr lang="en-US" dirty="0" err="1">
                <a:solidFill>
                  <a:srgbClr val="7F7F7F"/>
                </a:solidFill>
              </a:rPr>
              <a:t>subexpressions</a:t>
            </a:r>
            <a:endParaRPr lang="en-US" dirty="0">
              <a:solidFill>
                <a:srgbClr val="7F7F7F"/>
              </a:solidFill>
            </a:endParaRPr>
          </a:p>
          <a:p>
            <a:pPr lvl="1"/>
            <a:r>
              <a:rPr lang="en-US" dirty="0">
                <a:solidFill>
                  <a:srgbClr val="7F7F7F"/>
                </a:solidFill>
              </a:rPr>
              <a:t>Example: </a:t>
            </a:r>
            <a:r>
              <a:rPr lang="en-US" dirty="0" err="1">
                <a:solidFill>
                  <a:srgbClr val="7F7F7F"/>
                </a:solidFill>
              </a:rPr>
              <a:t>Bubblesort</a:t>
            </a:r>
            <a:endParaRPr lang="en-US" dirty="0">
              <a:solidFill>
                <a:srgbClr val="7F7F7F"/>
              </a:solidFill>
            </a:endParaRPr>
          </a:p>
          <a:p>
            <a:r>
              <a:rPr lang="en-US" dirty="0">
                <a:solidFill>
                  <a:srgbClr val="7F7F7F"/>
                </a:solidFill>
              </a:rPr>
              <a:t>Optimization Blockers</a:t>
            </a:r>
          </a:p>
          <a:p>
            <a:pPr lvl="1"/>
            <a:r>
              <a:rPr lang="en-US" dirty="0">
                <a:solidFill>
                  <a:srgbClr val="7F7F7F"/>
                </a:solidFill>
              </a:rPr>
              <a:t>Procedure calls</a:t>
            </a:r>
          </a:p>
          <a:p>
            <a:pPr lvl="1"/>
            <a:r>
              <a:rPr lang="en-US" dirty="0">
                <a:solidFill>
                  <a:srgbClr val="7F7F7F"/>
                </a:solidFill>
              </a:rPr>
              <a:t>Memory aliasing</a:t>
            </a:r>
          </a:p>
          <a:p>
            <a:r>
              <a:rPr lang="en-US" b="1" dirty="0"/>
              <a:t>Exploiting Instruction-Level Parallelism</a:t>
            </a:r>
          </a:p>
          <a:p>
            <a:r>
              <a:rPr lang="en-US" dirty="0">
                <a:solidFill>
                  <a:srgbClr val="7F7F7F"/>
                </a:solidFill>
              </a:rPr>
              <a:t>Dealing with Conditionals</a:t>
            </a:r>
            <a:endParaRPr lang="en-US" b="1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152232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>
            <a:extLst>
              <a:ext uri="{FF2B5EF4-FFF2-40B4-BE49-F238E27FC236}">
                <a16:creationId xmlns:a16="http://schemas.microsoft.com/office/drawing/2014/main" id="{2DD152F1-340C-4CF8-A567-2878B66FF3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296" y="816769"/>
            <a:ext cx="4414904" cy="5224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defRPr sz="2400" b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kern="0" dirty="0"/>
              <a:t>Fran Allen </a:t>
            </a:r>
            <a:r>
              <a:rPr lang="en-US" sz="2000" kern="0" dirty="0"/>
              <a:t>(1932-2020)</a:t>
            </a:r>
          </a:p>
          <a:p>
            <a:pPr lvl="1">
              <a:defRPr/>
            </a:pPr>
            <a:r>
              <a:rPr lang="en-US" kern="0" dirty="0"/>
              <a:t>Pioneer of many optimizing compilation techniques</a:t>
            </a:r>
          </a:p>
          <a:p>
            <a:pPr lvl="1">
              <a:defRPr/>
            </a:pPr>
            <a:r>
              <a:rPr lang="en-US" kern="0" dirty="0"/>
              <a:t>Wrote a paper simply called “Program Optimization” in 1966</a:t>
            </a:r>
          </a:p>
          <a:p>
            <a:pPr lvl="1">
              <a:defRPr/>
            </a:pPr>
            <a:r>
              <a:rPr lang="en-US" kern="0" dirty="0"/>
              <a:t>“</a:t>
            </a:r>
            <a:r>
              <a:rPr lang="en-US" dirty="0"/>
              <a:t>This paper introduced the use of graph-theoretic structures to encode program content in order to automatically and efficiently derive relationships and identify opportunities for optimization”</a:t>
            </a:r>
            <a:endParaRPr lang="en-US" kern="0" dirty="0"/>
          </a:p>
          <a:p>
            <a:pPr lvl="1">
              <a:defRPr/>
            </a:pPr>
            <a:r>
              <a:rPr lang="en-US" kern="0" dirty="0"/>
              <a:t>First woman to win the ACM Turing Award (the “Nobel Prize of Computer Science”), in 2006</a:t>
            </a:r>
          </a:p>
          <a:p>
            <a:pPr marL="457200" lvl="1" indent="0">
              <a:buNone/>
              <a:defRPr/>
            </a:pPr>
            <a:endParaRPr lang="en-US" kern="0" dirty="0"/>
          </a:p>
        </p:txBody>
      </p:sp>
      <p:pic>
        <p:nvPicPr>
          <p:cNvPr id="4" name="Picture 3" descr="A person smiling for the camera&#10;&#10;Description automatically generated">
            <a:extLst>
              <a:ext uri="{FF2B5EF4-FFF2-40B4-BE49-F238E27FC236}">
                <a16:creationId xmlns:a16="http://schemas.microsoft.com/office/drawing/2014/main" id="{7A049E17-5CFB-47CE-A66E-1765E0CA48B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68" r="2439"/>
          <a:stretch/>
        </p:blipFill>
        <p:spPr>
          <a:xfrm flipH="1">
            <a:off x="4876800" y="228600"/>
            <a:ext cx="4267200" cy="624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648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Exploiting Instruction-Level Parallelism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Need general understanding of modern processor design</a:t>
            </a:r>
          </a:p>
          <a:p>
            <a:pPr lvl="1"/>
            <a:r>
              <a:rPr lang="en-US" dirty="0"/>
              <a:t>Hardware can execute multiple instructions in parallel</a:t>
            </a:r>
          </a:p>
          <a:p>
            <a:endParaRPr lang="en-US" dirty="0"/>
          </a:p>
          <a:p>
            <a:r>
              <a:rPr lang="en-US" dirty="0"/>
              <a:t>Performance limited by data dependencies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Simple transformations can cause big speedups</a:t>
            </a:r>
          </a:p>
          <a:p>
            <a:pPr lvl="1"/>
            <a:r>
              <a:rPr lang="en-US" dirty="0"/>
              <a:t>Compilers often cannot make these transformations</a:t>
            </a:r>
          </a:p>
          <a:p>
            <a:pPr lvl="1"/>
            <a:r>
              <a:rPr lang="en-US" dirty="0"/>
              <a:t>Lack of </a:t>
            </a:r>
            <a:r>
              <a:rPr lang="en-US" dirty="0" err="1"/>
              <a:t>associativity</a:t>
            </a:r>
            <a:r>
              <a:rPr lang="en-US" dirty="0"/>
              <a:t> and </a:t>
            </a:r>
            <a:r>
              <a:rPr lang="en-US" dirty="0" err="1"/>
              <a:t>distributivity</a:t>
            </a:r>
            <a:r>
              <a:rPr lang="en-US" dirty="0"/>
              <a:t> in floating-point arithmetic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634582" cy="762000"/>
          </a:xfrm>
        </p:spPr>
        <p:txBody>
          <a:bodyPr/>
          <a:lstStyle/>
          <a:p>
            <a:r>
              <a:rPr lang="en-US" dirty="0"/>
              <a:t>Benchmark Example: Data Type for Vectors</a:t>
            </a:r>
          </a:p>
        </p:txBody>
      </p:sp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514821" y="1498526"/>
            <a:ext cx="4132541" cy="1320874"/>
          </a:xfrm>
          <a:prstGeom prst="rect">
            <a:avLst/>
          </a:prstGeom>
          <a:solidFill>
            <a:srgbClr val="F6F5BD"/>
          </a:solidFill>
          <a:ln w="12700" cmpd="thickThin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/* data structure for vectors */</a:t>
            </a:r>
          </a:p>
          <a:p>
            <a:pPr algn="l"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typedef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struct</a:t>
            </a:r>
            <a:r>
              <a:rPr lang="en-US" sz="1600" dirty="0">
                <a:latin typeface="Courier New" pitchFamily="49" charset="0"/>
              </a:rPr>
              <a:t>{</a:t>
            </a:r>
          </a:p>
          <a:p>
            <a:pPr algn="l" defTabSz="457200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	</a:t>
            </a:r>
            <a:r>
              <a:rPr lang="en-US" sz="1600" dirty="0" err="1">
                <a:latin typeface="Courier New" pitchFamily="49" charset="0"/>
              </a:rPr>
              <a:t>size_t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len</a:t>
            </a:r>
            <a:r>
              <a:rPr lang="en-US" sz="1600" dirty="0">
                <a:latin typeface="Courier New" pitchFamily="49" charset="0"/>
              </a:rPr>
              <a:t>;</a:t>
            </a:r>
          </a:p>
          <a:p>
            <a:pPr algn="l" defTabSz="457200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	</a:t>
            </a:r>
            <a:r>
              <a:rPr lang="en-US" sz="1600" dirty="0" err="1">
                <a:latin typeface="Courier New" pitchFamily="49" charset="0"/>
              </a:rPr>
              <a:t>data_t</a:t>
            </a:r>
            <a:r>
              <a:rPr lang="en-US" sz="1600" dirty="0">
                <a:latin typeface="Courier New" pitchFamily="49" charset="0"/>
              </a:rPr>
              <a:t> *data;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} </a:t>
            </a:r>
            <a:r>
              <a:rPr lang="en-US" sz="1600" dirty="0" err="1">
                <a:latin typeface="Courier New" pitchFamily="49" charset="0"/>
              </a:rPr>
              <a:t>vec</a:t>
            </a:r>
            <a:r>
              <a:rPr lang="en-US" sz="1600" dirty="0">
                <a:latin typeface="Courier New" pitchFamily="49" charset="0"/>
              </a:rPr>
              <a:t>;</a:t>
            </a: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4572000" y="3733800"/>
            <a:ext cx="4492314" cy="2551980"/>
          </a:xfrm>
          <a:prstGeom prst="rect">
            <a:avLst/>
          </a:prstGeom>
          <a:solidFill>
            <a:srgbClr val="F6F5BD"/>
          </a:solidFill>
          <a:ln w="12700" cmpd="thickThin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/* retrieve vector element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  and store at </a:t>
            </a:r>
            <a:r>
              <a:rPr lang="en-US" sz="1600" dirty="0" err="1">
                <a:latin typeface="Courier New" pitchFamily="49" charset="0"/>
              </a:rPr>
              <a:t>val</a:t>
            </a:r>
            <a:r>
              <a:rPr lang="en-US" sz="1600" dirty="0">
                <a:latin typeface="Courier New" pitchFamily="49" charset="0"/>
              </a:rPr>
              <a:t> */</a:t>
            </a:r>
          </a:p>
          <a:p>
            <a:pPr algn="l"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get_vec_element</a:t>
            </a:r>
            <a:endParaRPr lang="en-US" sz="16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 (*</a:t>
            </a:r>
            <a:r>
              <a:rPr lang="en-US" sz="1600" dirty="0" err="1">
                <a:latin typeface="Courier New" pitchFamily="49" charset="0"/>
              </a:rPr>
              <a:t>vec</a:t>
            </a:r>
            <a:r>
              <a:rPr lang="en-US" sz="1600" dirty="0">
                <a:latin typeface="Courier New" pitchFamily="49" charset="0"/>
              </a:rPr>
              <a:t> v, </a:t>
            </a:r>
            <a:r>
              <a:rPr lang="en-US" sz="1600" dirty="0" err="1">
                <a:latin typeface="Courier New" pitchFamily="49" charset="0"/>
              </a:rPr>
              <a:t>size_t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idx</a:t>
            </a:r>
            <a:r>
              <a:rPr lang="en-US" sz="1600" dirty="0">
                <a:latin typeface="Courier New" pitchFamily="49" charset="0"/>
              </a:rPr>
              <a:t>, </a:t>
            </a:r>
            <a:r>
              <a:rPr lang="en-US" sz="1600" dirty="0" err="1">
                <a:latin typeface="Courier New" pitchFamily="49" charset="0"/>
              </a:rPr>
              <a:t>data_t</a:t>
            </a:r>
            <a:r>
              <a:rPr lang="en-US" sz="1600" dirty="0">
                <a:latin typeface="Courier New" pitchFamily="49" charset="0"/>
              </a:rPr>
              <a:t> *</a:t>
            </a:r>
            <a:r>
              <a:rPr lang="en-US" sz="1600" dirty="0" err="1">
                <a:latin typeface="Courier New" pitchFamily="49" charset="0"/>
              </a:rPr>
              <a:t>val</a:t>
            </a:r>
            <a:r>
              <a:rPr lang="en-US" sz="1600" dirty="0">
                <a:latin typeface="Courier New" pitchFamily="49" charset="0"/>
              </a:rPr>
              <a:t>)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{</a:t>
            </a:r>
          </a:p>
          <a:p>
            <a:pPr algn="l" defTabSz="515938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	if (</a:t>
            </a:r>
            <a:r>
              <a:rPr lang="en-US" sz="1600" dirty="0" err="1">
                <a:latin typeface="Courier New" pitchFamily="49" charset="0"/>
              </a:rPr>
              <a:t>idx</a:t>
            </a:r>
            <a:r>
              <a:rPr lang="en-US" sz="1600" dirty="0">
                <a:latin typeface="Courier New" pitchFamily="49" charset="0"/>
              </a:rPr>
              <a:t> &gt;= v-&gt;</a:t>
            </a:r>
            <a:r>
              <a:rPr lang="en-US" sz="1600" dirty="0" err="1">
                <a:latin typeface="Courier New" pitchFamily="49" charset="0"/>
              </a:rPr>
              <a:t>len</a:t>
            </a:r>
            <a:r>
              <a:rPr lang="en-US" sz="1600" dirty="0">
                <a:latin typeface="Courier New" pitchFamily="49" charset="0"/>
              </a:rPr>
              <a:t>)</a:t>
            </a:r>
          </a:p>
          <a:p>
            <a:pPr algn="l" defTabSz="515938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		return 0;</a:t>
            </a:r>
          </a:p>
          <a:p>
            <a:pPr algn="l" defTabSz="515938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	*</a:t>
            </a:r>
            <a:r>
              <a:rPr lang="en-US" sz="1600" dirty="0" err="1">
                <a:latin typeface="Courier New" pitchFamily="49" charset="0"/>
              </a:rPr>
              <a:t>val</a:t>
            </a:r>
            <a:r>
              <a:rPr lang="en-US" sz="1600" dirty="0">
                <a:latin typeface="Courier New" pitchFamily="49" charset="0"/>
              </a:rPr>
              <a:t> = v-&gt;data[</a:t>
            </a:r>
            <a:r>
              <a:rPr lang="en-US" sz="1600" dirty="0" err="1">
                <a:latin typeface="Courier New" pitchFamily="49" charset="0"/>
              </a:rPr>
              <a:t>idx</a:t>
            </a:r>
            <a:r>
              <a:rPr lang="en-US" sz="1600" dirty="0">
                <a:latin typeface="Courier New" pitchFamily="49" charset="0"/>
              </a:rPr>
              <a:t>];</a:t>
            </a:r>
          </a:p>
          <a:p>
            <a:pPr algn="l" defTabSz="515938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	return 1;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}</a:t>
            </a:r>
          </a:p>
        </p:txBody>
      </p:sp>
      <p:sp>
        <p:nvSpPr>
          <p:cNvPr id="7" name="Rectangle 10"/>
          <p:cNvSpPr>
            <a:spLocks noChangeArrowheads="1"/>
          </p:cNvSpPr>
          <p:nvPr/>
        </p:nvSpPr>
        <p:spPr bwMode="auto">
          <a:xfrm>
            <a:off x="6503349" y="2133600"/>
            <a:ext cx="353699" cy="29210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/>
          <a:lstStyle/>
          <a:p>
            <a:pPr algn="ctr">
              <a:lnSpc>
                <a:spcPct val="100000"/>
              </a:lnSpc>
            </a:pPr>
            <a:endParaRPr lang="en-US" sz="2000" dirty="0">
              <a:latin typeface="Courier New" pitchFamily="49" charset="0"/>
            </a:endParaRPr>
          </a:p>
        </p:txBody>
      </p:sp>
      <p:sp>
        <p:nvSpPr>
          <p:cNvPr id="8" name="Rectangle 11"/>
          <p:cNvSpPr>
            <a:spLocks noChangeArrowheads="1"/>
          </p:cNvSpPr>
          <p:nvPr/>
        </p:nvSpPr>
        <p:spPr bwMode="auto">
          <a:xfrm>
            <a:off x="4800600" y="1841500"/>
            <a:ext cx="776536" cy="2921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/>
          <a:lstStyle/>
          <a:p>
            <a:pPr algn="ctr">
              <a:lnSpc>
                <a:spcPct val="100000"/>
              </a:lnSpc>
            </a:pPr>
            <a:r>
              <a:rPr lang="en-US" sz="1800" dirty="0" err="1">
                <a:latin typeface="Courier New" pitchFamily="49" charset="0"/>
              </a:rPr>
              <a:t>len</a:t>
            </a:r>
            <a:endParaRPr lang="en-US" sz="1800" dirty="0">
              <a:latin typeface="Courier New" pitchFamily="49" charset="0"/>
            </a:endParaRPr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4800600" y="2133600"/>
            <a:ext cx="776536" cy="2921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/>
          <a:lstStyle/>
          <a:p>
            <a:pPr algn="ctr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data</a:t>
            </a:r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6858000" y="2133600"/>
            <a:ext cx="353699" cy="29210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/>
          <a:lstStyle/>
          <a:p>
            <a:pPr algn="ctr">
              <a:lnSpc>
                <a:spcPct val="100000"/>
              </a:lnSpc>
            </a:pPr>
            <a:endParaRPr lang="en-US" sz="2000" dirty="0">
              <a:latin typeface="Courier New" pitchFamily="49" charset="0"/>
            </a:endParaRPr>
          </a:p>
        </p:txBody>
      </p:sp>
      <p:sp>
        <p:nvSpPr>
          <p:cNvPr id="13" name="Rectangle 10"/>
          <p:cNvSpPr>
            <a:spLocks noChangeArrowheads="1"/>
          </p:cNvSpPr>
          <p:nvPr/>
        </p:nvSpPr>
        <p:spPr bwMode="auto">
          <a:xfrm>
            <a:off x="8256901" y="2133600"/>
            <a:ext cx="353699" cy="29210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/>
          <a:lstStyle/>
          <a:p>
            <a:pPr algn="ctr">
              <a:lnSpc>
                <a:spcPct val="100000"/>
              </a:lnSpc>
            </a:pPr>
            <a:endParaRPr lang="en-US" sz="2000" dirty="0">
              <a:latin typeface="Courier New" pitchFamily="49" charset="0"/>
            </a:endParaRPr>
          </a:p>
        </p:txBody>
      </p:sp>
      <p:cxnSp>
        <p:nvCxnSpPr>
          <p:cNvPr id="15" name="Straight Arrow Connector 14"/>
          <p:cNvCxnSpPr>
            <a:stCxn id="11" idx="3"/>
            <a:endCxn id="7" idx="1"/>
          </p:cNvCxnSpPr>
          <p:nvPr/>
        </p:nvCxnSpPr>
        <p:spPr bwMode="auto">
          <a:xfrm>
            <a:off x="5577136" y="2279650"/>
            <a:ext cx="926213" cy="1588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6" name="Rectangle 10"/>
          <p:cNvSpPr>
            <a:spLocks noChangeArrowheads="1"/>
          </p:cNvSpPr>
          <p:nvPr/>
        </p:nvSpPr>
        <p:spPr bwMode="auto">
          <a:xfrm>
            <a:off x="7215499" y="2133600"/>
            <a:ext cx="1041402" cy="29210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/>
          <a:lstStyle/>
          <a:p>
            <a:pPr algn="ctr">
              <a:lnSpc>
                <a:spcPct val="100000"/>
              </a:lnSpc>
            </a:pPr>
            <a:endParaRPr lang="en-US" sz="2000" dirty="0">
              <a:latin typeface="Courier New" pitchFamily="49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516034" y="1837381"/>
            <a:ext cx="30809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0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891868" y="1837267"/>
            <a:ext cx="30809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1</a:t>
            </a:r>
          </a:p>
        </p:txBody>
      </p:sp>
      <p:sp>
        <p:nvSpPr>
          <p:cNvPr id="19" name="Rectangle 18"/>
          <p:cNvSpPr/>
          <p:nvPr/>
        </p:nvSpPr>
        <p:spPr>
          <a:xfrm>
            <a:off x="8037377" y="1837267"/>
            <a:ext cx="80182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len-1</a:t>
            </a:r>
          </a:p>
        </p:txBody>
      </p:sp>
      <p:cxnSp>
        <p:nvCxnSpPr>
          <p:cNvPr id="21" name="Straight Connector 20"/>
          <p:cNvCxnSpPr/>
          <p:nvPr/>
        </p:nvCxnSpPr>
        <p:spPr bwMode="auto">
          <a:xfrm>
            <a:off x="7368989" y="2286000"/>
            <a:ext cx="733612" cy="1390"/>
          </a:xfrm>
          <a:prstGeom prst="line">
            <a:avLst/>
          </a:prstGeom>
          <a:noFill/>
          <a:ln w="63500" cap="rnd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20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638175" y="3810000"/>
            <a:ext cx="3871913" cy="2219325"/>
          </a:xfrm>
        </p:spPr>
        <p:txBody>
          <a:bodyPr/>
          <a:lstStyle/>
          <a:p>
            <a:r>
              <a:rPr lang="en-US" sz="2400" dirty="0"/>
              <a:t>Data Types</a:t>
            </a:r>
          </a:p>
          <a:p>
            <a:pPr lvl="1"/>
            <a:r>
              <a:rPr lang="en-US" sz="2000" dirty="0"/>
              <a:t>Use different declarations for </a:t>
            </a:r>
            <a:r>
              <a:rPr lang="en-US" sz="1800" b="1" dirty="0" err="1">
                <a:latin typeface="Courier New" pitchFamily="49" charset="0"/>
              </a:rPr>
              <a:t>data_t</a:t>
            </a:r>
            <a:endParaRPr lang="en-US" sz="1800" b="1" dirty="0">
              <a:latin typeface="Courier New" pitchFamily="49" charset="0"/>
            </a:endParaRPr>
          </a:p>
          <a:p>
            <a:pPr lvl="1"/>
            <a:r>
              <a:rPr lang="en-US" sz="1800" b="1" dirty="0" err="1">
                <a:latin typeface="Courier New" pitchFamily="49" charset="0"/>
              </a:rPr>
              <a:t>int</a:t>
            </a:r>
            <a:endParaRPr lang="en-US" sz="1800" b="1" dirty="0">
              <a:latin typeface="Courier New" pitchFamily="49" charset="0"/>
            </a:endParaRPr>
          </a:p>
          <a:p>
            <a:pPr lvl="1"/>
            <a:r>
              <a:rPr lang="en-US" sz="1800" b="1" dirty="0">
                <a:latin typeface="Courier New" pitchFamily="49" charset="0"/>
              </a:rPr>
              <a:t>long</a:t>
            </a:r>
          </a:p>
          <a:p>
            <a:pPr lvl="1"/>
            <a:r>
              <a:rPr lang="en-US" sz="1800" b="1" dirty="0">
                <a:latin typeface="Courier New" pitchFamily="49" charset="0"/>
              </a:rPr>
              <a:t>float</a:t>
            </a:r>
          </a:p>
          <a:p>
            <a:pPr lvl="1"/>
            <a:r>
              <a:rPr lang="en-US" sz="1800" b="1" dirty="0">
                <a:latin typeface="Courier New" pitchFamily="49" charset="0"/>
              </a:rPr>
              <a:t>double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5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Benchmark Computation</a:t>
            </a:r>
          </a:p>
        </p:txBody>
      </p:sp>
      <p:sp>
        <p:nvSpPr>
          <p:cNvPr id="77517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638175" y="4191000"/>
            <a:ext cx="3871913" cy="2219325"/>
          </a:xfrm>
        </p:spPr>
        <p:txBody>
          <a:bodyPr/>
          <a:lstStyle/>
          <a:p>
            <a:pPr marL="287338" indent="-287338"/>
            <a:r>
              <a:rPr lang="en-US" sz="2400" dirty="0"/>
              <a:t>Data Types</a:t>
            </a:r>
          </a:p>
          <a:p>
            <a:pPr lvl="1"/>
            <a:r>
              <a:rPr lang="en-US" sz="2000" dirty="0"/>
              <a:t>Use different declarations for </a:t>
            </a:r>
            <a:r>
              <a:rPr lang="en-US" sz="1800" b="1" dirty="0" err="1">
                <a:latin typeface="Courier New" pitchFamily="49" charset="0"/>
              </a:rPr>
              <a:t>data_t</a:t>
            </a:r>
            <a:endParaRPr lang="en-US" sz="1800" b="1" dirty="0">
              <a:latin typeface="Courier New" pitchFamily="49" charset="0"/>
            </a:endParaRPr>
          </a:p>
          <a:p>
            <a:pPr lvl="1"/>
            <a:r>
              <a:rPr lang="en-US" sz="1800" b="1" dirty="0" err="1">
                <a:latin typeface="Courier New" pitchFamily="49" charset="0"/>
              </a:rPr>
              <a:t>int</a:t>
            </a:r>
            <a:endParaRPr lang="en-US" sz="1800" b="1" dirty="0">
              <a:latin typeface="Courier New" pitchFamily="49" charset="0"/>
            </a:endParaRPr>
          </a:p>
          <a:p>
            <a:pPr lvl="1"/>
            <a:r>
              <a:rPr lang="en-US" sz="1800" b="1" dirty="0">
                <a:latin typeface="Courier New" pitchFamily="49" charset="0"/>
              </a:rPr>
              <a:t>long</a:t>
            </a:r>
          </a:p>
          <a:p>
            <a:pPr lvl="1"/>
            <a:r>
              <a:rPr lang="en-US" sz="1800" b="1" dirty="0">
                <a:latin typeface="Courier New" pitchFamily="49" charset="0"/>
              </a:rPr>
              <a:t>float</a:t>
            </a:r>
          </a:p>
          <a:p>
            <a:pPr lvl="1"/>
            <a:r>
              <a:rPr lang="en-US" sz="1800" b="1" dirty="0">
                <a:latin typeface="Courier New" pitchFamily="49" charset="0"/>
              </a:rPr>
              <a:t>double</a:t>
            </a:r>
          </a:p>
        </p:txBody>
      </p:sp>
      <p:sp>
        <p:nvSpPr>
          <p:cNvPr id="775173" name="Rectangle 5"/>
          <p:cNvSpPr>
            <a:spLocks noGrp="1" noChangeArrowheads="1"/>
          </p:cNvSpPr>
          <p:nvPr>
            <p:ph sz="half" idx="2"/>
          </p:nvPr>
        </p:nvSpPr>
        <p:spPr>
          <a:xfrm>
            <a:off x="4662488" y="4191000"/>
            <a:ext cx="3871912" cy="2219325"/>
          </a:xfrm>
        </p:spPr>
        <p:txBody>
          <a:bodyPr/>
          <a:lstStyle/>
          <a:p>
            <a:pPr marL="287338" indent="-287338"/>
            <a:r>
              <a:rPr lang="en-US" sz="2400" dirty="0"/>
              <a:t>Operations</a:t>
            </a:r>
          </a:p>
          <a:p>
            <a:pPr lvl="1"/>
            <a:r>
              <a:rPr lang="en-US" sz="2000" dirty="0"/>
              <a:t>Use different definitions of </a:t>
            </a:r>
            <a:r>
              <a:rPr lang="en-US" sz="1800" b="1" dirty="0">
                <a:latin typeface="Courier New" pitchFamily="49" charset="0"/>
              </a:rPr>
              <a:t>OP</a:t>
            </a:r>
            <a:r>
              <a:rPr lang="en-US" sz="2000" dirty="0"/>
              <a:t> and </a:t>
            </a:r>
            <a:r>
              <a:rPr lang="en-US" sz="1800" b="1" dirty="0">
                <a:latin typeface="Courier New" pitchFamily="49" charset="0"/>
              </a:rPr>
              <a:t>IDENT</a:t>
            </a:r>
          </a:p>
          <a:p>
            <a:pPr lvl="1"/>
            <a:r>
              <a:rPr lang="en-US" sz="2000" dirty="0"/>
              <a:t> </a:t>
            </a:r>
            <a:r>
              <a:rPr lang="en-US" sz="2000" b="1" dirty="0">
                <a:latin typeface="Courier New" pitchFamily="49" charset="0"/>
              </a:rPr>
              <a:t>+</a:t>
            </a:r>
            <a:r>
              <a:rPr lang="en-US" sz="2000" dirty="0">
                <a:latin typeface="Courier New" pitchFamily="49" charset="0"/>
              </a:rPr>
              <a:t> </a:t>
            </a:r>
            <a:r>
              <a:rPr lang="en-US" sz="2000" dirty="0"/>
              <a:t>/</a:t>
            </a:r>
            <a:r>
              <a:rPr lang="en-US" sz="2000" dirty="0">
                <a:latin typeface="Courier New" pitchFamily="49" charset="0"/>
              </a:rPr>
              <a:t> </a:t>
            </a:r>
            <a:r>
              <a:rPr lang="en-US" sz="2000" b="1" dirty="0">
                <a:latin typeface="Courier New" pitchFamily="49" charset="0"/>
              </a:rPr>
              <a:t>0</a:t>
            </a:r>
          </a:p>
          <a:p>
            <a:pPr lvl="1"/>
            <a:r>
              <a:rPr lang="en-US" sz="2000" dirty="0"/>
              <a:t> </a:t>
            </a:r>
            <a:r>
              <a:rPr lang="en-US" sz="2000" b="1" dirty="0">
                <a:latin typeface="Courier New" pitchFamily="49" charset="0"/>
              </a:rPr>
              <a:t>*</a:t>
            </a:r>
            <a:r>
              <a:rPr lang="en-US" sz="2000" dirty="0">
                <a:latin typeface="Courier New" pitchFamily="49" charset="0"/>
              </a:rPr>
              <a:t> </a:t>
            </a:r>
            <a:r>
              <a:rPr lang="en-US" sz="2000" dirty="0"/>
              <a:t>/</a:t>
            </a:r>
            <a:r>
              <a:rPr lang="en-US" sz="2000" dirty="0">
                <a:latin typeface="Courier New" pitchFamily="49" charset="0"/>
              </a:rPr>
              <a:t> </a:t>
            </a:r>
            <a:r>
              <a:rPr lang="en-US" sz="2000" b="1" dirty="0">
                <a:latin typeface="Courier New" pitchFamily="49" charset="0"/>
              </a:rPr>
              <a:t>1</a:t>
            </a:r>
          </a:p>
        </p:txBody>
      </p:sp>
      <p:sp>
        <p:nvSpPr>
          <p:cNvPr id="775172" name="Rectangle 4"/>
          <p:cNvSpPr>
            <a:spLocks noChangeArrowheads="1"/>
          </p:cNvSpPr>
          <p:nvPr/>
        </p:nvSpPr>
        <p:spPr bwMode="auto">
          <a:xfrm>
            <a:off x="638175" y="1133182"/>
            <a:ext cx="5834930" cy="2859757"/>
          </a:xfrm>
          <a:prstGeom prst="rect">
            <a:avLst/>
          </a:prstGeom>
          <a:solidFill>
            <a:srgbClr val="F6F5BD"/>
          </a:solidFill>
          <a:ln w="38100" cmpd="dbl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void combine1(</a:t>
            </a:r>
            <a:r>
              <a:rPr lang="en-US" sz="1800" dirty="0" err="1">
                <a:latin typeface="Courier New" pitchFamily="49" charset="0"/>
              </a:rPr>
              <a:t>vec_ptr</a:t>
            </a:r>
            <a:r>
              <a:rPr lang="en-US" sz="1800" dirty="0">
                <a:latin typeface="Courier New" pitchFamily="49" charset="0"/>
              </a:rPr>
              <a:t> v, </a:t>
            </a:r>
            <a:r>
              <a:rPr lang="en-US" sz="1800" dirty="0" err="1">
                <a:latin typeface="Courier New" pitchFamily="49" charset="0"/>
              </a:rPr>
              <a:t>data_t</a:t>
            </a:r>
            <a:r>
              <a:rPr lang="en-US" sz="1800" dirty="0">
                <a:latin typeface="Courier New" pitchFamily="49" charset="0"/>
              </a:rPr>
              <a:t> *</a:t>
            </a:r>
            <a:r>
              <a:rPr lang="en-US" sz="1800" dirty="0" err="1">
                <a:latin typeface="Courier New" pitchFamily="49" charset="0"/>
              </a:rPr>
              <a:t>dest</a:t>
            </a:r>
            <a:r>
              <a:rPr lang="en-US" sz="1800" dirty="0">
                <a:latin typeface="Courier New" pitchFamily="49" charset="0"/>
              </a:rPr>
              <a:t>)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{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    long </a:t>
            </a:r>
            <a:r>
              <a:rPr lang="en-US" sz="1800" dirty="0" err="1">
                <a:latin typeface="Courier New" pitchFamily="49" charset="0"/>
              </a:rPr>
              <a:t>int</a:t>
            </a:r>
            <a:r>
              <a:rPr lang="en-US" sz="1800" dirty="0">
                <a:latin typeface="Courier New" pitchFamily="49" charset="0"/>
              </a:rPr>
              <a:t> 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    *</a:t>
            </a:r>
            <a:r>
              <a:rPr lang="en-US" sz="1800" dirty="0" err="1">
                <a:latin typeface="Courier New" pitchFamily="49" charset="0"/>
              </a:rPr>
              <a:t>dest</a:t>
            </a:r>
            <a:r>
              <a:rPr lang="en-US" sz="1800" dirty="0">
                <a:latin typeface="Courier New" pitchFamily="49" charset="0"/>
              </a:rPr>
              <a:t> = IDENT;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    for (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 = 0; 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 &lt; </a:t>
            </a:r>
            <a:r>
              <a:rPr lang="en-US" sz="1800" dirty="0" err="1">
                <a:latin typeface="Courier New" pitchFamily="49" charset="0"/>
              </a:rPr>
              <a:t>vec_length</a:t>
            </a:r>
            <a:r>
              <a:rPr lang="en-US" sz="1800" dirty="0">
                <a:latin typeface="Courier New" pitchFamily="49" charset="0"/>
              </a:rPr>
              <a:t>(v); 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++) {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	</a:t>
            </a:r>
            <a:r>
              <a:rPr lang="en-US" sz="1800" dirty="0" err="1">
                <a:latin typeface="Courier New" pitchFamily="49" charset="0"/>
              </a:rPr>
              <a:t>data_t</a:t>
            </a:r>
            <a:r>
              <a:rPr lang="en-US" sz="1800" dirty="0">
                <a:latin typeface="Courier New" pitchFamily="49" charset="0"/>
              </a:rPr>
              <a:t> </a:t>
            </a:r>
            <a:r>
              <a:rPr lang="en-US" sz="1800" dirty="0" err="1">
                <a:latin typeface="Courier New" pitchFamily="49" charset="0"/>
              </a:rPr>
              <a:t>val</a:t>
            </a:r>
            <a:r>
              <a:rPr lang="en-US" sz="1800" dirty="0">
                <a:latin typeface="Courier New" pitchFamily="49" charset="0"/>
              </a:rPr>
              <a:t>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	</a:t>
            </a:r>
            <a:r>
              <a:rPr lang="en-US" sz="1800" dirty="0" err="1">
                <a:latin typeface="Courier New" pitchFamily="49" charset="0"/>
              </a:rPr>
              <a:t>get_vec_element</a:t>
            </a:r>
            <a:r>
              <a:rPr lang="en-US" sz="1800" dirty="0">
                <a:latin typeface="Courier New" pitchFamily="49" charset="0"/>
              </a:rPr>
              <a:t>(v, 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, &amp;</a:t>
            </a:r>
            <a:r>
              <a:rPr lang="en-US" sz="1800" dirty="0" err="1">
                <a:latin typeface="Courier New" pitchFamily="49" charset="0"/>
              </a:rPr>
              <a:t>val</a:t>
            </a:r>
            <a:r>
              <a:rPr lang="en-US" sz="1800" dirty="0">
                <a:latin typeface="Courier New" pitchFamily="49" charset="0"/>
              </a:rPr>
              <a:t>);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	*</a:t>
            </a:r>
            <a:r>
              <a:rPr lang="en-US" sz="1800" dirty="0" err="1">
                <a:latin typeface="Courier New" pitchFamily="49" charset="0"/>
              </a:rPr>
              <a:t>dest</a:t>
            </a:r>
            <a:r>
              <a:rPr lang="en-US" sz="1800" dirty="0">
                <a:latin typeface="Courier New" pitchFamily="49" charset="0"/>
              </a:rPr>
              <a:t> = *</a:t>
            </a:r>
            <a:r>
              <a:rPr lang="en-US" sz="1800" dirty="0" err="1">
                <a:latin typeface="Courier New" pitchFamily="49" charset="0"/>
              </a:rPr>
              <a:t>dest</a:t>
            </a:r>
            <a:r>
              <a:rPr lang="en-US" sz="1800" dirty="0">
                <a:latin typeface="Courier New" pitchFamily="49" charset="0"/>
              </a:rPr>
              <a:t> OP </a:t>
            </a:r>
            <a:r>
              <a:rPr lang="en-US" sz="1800" dirty="0" err="1">
                <a:latin typeface="Courier New" pitchFamily="49" charset="0"/>
              </a:rPr>
              <a:t>val</a:t>
            </a:r>
            <a:r>
              <a:rPr lang="en-US" sz="1800" dirty="0">
                <a:latin typeface="Courier New" pitchFamily="49" charset="0"/>
              </a:rPr>
              <a:t>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    }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}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705600" y="1600200"/>
            <a:ext cx="2438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Compute sum or product of vector elements</a:t>
            </a:r>
          </a:p>
        </p:txBody>
      </p:sp>
    </p:spTree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88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140700" cy="573087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Cycles Per Element (CPE)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990600"/>
            <a:ext cx="8307387" cy="1516063"/>
          </a:xfrm>
        </p:spPr>
        <p:txBody>
          <a:bodyPr/>
          <a:lstStyle/>
          <a:p>
            <a:r>
              <a:rPr lang="en-US" sz="2000" dirty="0"/>
              <a:t>Convenient way to express performance of program that operates on vectors or lists</a:t>
            </a:r>
          </a:p>
          <a:p>
            <a:r>
              <a:rPr lang="en-US" sz="2000" dirty="0"/>
              <a:t>Length = n</a:t>
            </a:r>
          </a:p>
          <a:p>
            <a:r>
              <a:rPr lang="en-US" sz="2000" dirty="0"/>
              <a:t>In our case: </a:t>
            </a:r>
            <a:r>
              <a:rPr lang="en-US" sz="2000" dirty="0">
                <a:solidFill>
                  <a:srgbClr val="C00000"/>
                </a:solidFill>
              </a:rPr>
              <a:t>CPE = cycles per OP</a:t>
            </a:r>
            <a:endParaRPr lang="en-US" sz="2000" dirty="0"/>
          </a:p>
          <a:p>
            <a:r>
              <a:rPr lang="en-US" sz="2000" dirty="0"/>
              <a:t>Cycles = CPE*n + Overhead</a:t>
            </a:r>
          </a:p>
          <a:p>
            <a:pPr lvl="1"/>
            <a:r>
              <a:rPr lang="en-US" sz="1600" dirty="0"/>
              <a:t>CPE is slope of line</a:t>
            </a:r>
          </a:p>
        </p:txBody>
      </p:sp>
      <p:graphicFrame>
        <p:nvGraphicFramePr>
          <p:cNvPr id="7" name="Chart 6"/>
          <p:cNvGraphicFramePr>
            <a:graphicFrameLocks/>
          </p:cNvGraphicFramePr>
          <p:nvPr/>
        </p:nvGraphicFramePr>
        <p:xfrm>
          <a:off x="1752600" y="3276600"/>
          <a:ext cx="5754977" cy="3276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4800600" y="4020276"/>
            <a:ext cx="746306" cy="34144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lIns="27432" tIns="27432" rIns="27432" bIns="0" anchor="t" upright="1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en-US" sz="1200" b="0" i="0" strike="noStrike" dirty="0">
                <a:solidFill>
                  <a:srgbClr val="000000"/>
                </a:solidFill>
                <a:latin typeface="Courier New"/>
                <a:cs typeface="Courier New"/>
              </a:rPr>
              <a:t>psum1</a:t>
            </a:r>
            <a:endParaRPr lang="en-US" sz="1200" b="0" i="0" strike="noStrike" dirty="0">
              <a:solidFill>
                <a:srgbClr val="000000"/>
              </a:solidFill>
              <a:latin typeface="Arial"/>
              <a:cs typeface="Arial"/>
            </a:endParaRPr>
          </a:p>
          <a:p>
            <a:pPr algn="ctr" rtl="0">
              <a:defRPr sz="1000"/>
            </a:pPr>
            <a:r>
              <a:rPr lang="en-US" sz="1200" b="0" i="0" strike="noStrike" dirty="0">
                <a:solidFill>
                  <a:srgbClr val="000000"/>
                </a:solidFill>
                <a:latin typeface="Arial"/>
                <a:cs typeface="Arial"/>
              </a:rPr>
              <a:t>Slope = 9.0</a:t>
            </a: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4953000" y="5105400"/>
            <a:ext cx="746306" cy="33747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lIns="27432" tIns="22860" rIns="27432" bIns="0" anchor="t" upright="1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en-US" sz="1200" b="0" i="0" strike="noStrike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1200" b="0" i="0" strike="noStrike" dirty="0">
                <a:solidFill>
                  <a:srgbClr val="000000"/>
                </a:solidFill>
                <a:latin typeface="Courier New"/>
                <a:cs typeface="Courier New"/>
              </a:rPr>
              <a:t>psum2</a:t>
            </a:r>
            <a:endParaRPr lang="en-US" sz="1200" b="0" i="0" strike="noStrike" dirty="0">
              <a:solidFill>
                <a:srgbClr val="000000"/>
              </a:solidFill>
              <a:latin typeface="Arial"/>
              <a:cs typeface="Arial"/>
            </a:endParaRPr>
          </a:p>
          <a:p>
            <a:pPr algn="ctr" rtl="0">
              <a:defRPr sz="1000"/>
            </a:pPr>
            <a:r>
              <a:rPr lang="en-US" sz="1200" b="0" i="0" strike="noStrike" dirty="0">
                <a:solidFill>
                  <a:srgbClr val="000000"/>
                </a:solidFill>
                <a:latin typeface="Arial"/>
                <a:cs typeface="Arial"/>
              </a:rPr>
              <a:t>Slope = 6.0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5170" name="Rectangle 2"/>
          <p:cNvSpPr>
            <a:spLocks noGrp="1" noChangeArrowheads="1"/>
          </p:cNvSpPr>
          <p:nvPr>
            <p:ph type="title"/>
          </p:nvPr>
        </p:nvSpPr>
        <p:spPr>
          <a:xfrm>
            <a:off x="357762" y="381000"/>
            <a:ext cx="7591425" cy="762000"/>
          </a:xfrm>
        </p:spPr>
        <p:txBody>
          <a:bodyPr/>
          <a:lstStyle/>
          <a:p>
            <a:r>
              <a:rPr lang="en-US" dirty="0"/>
              <a:t>Benchmark Performance</a:t>
            </a:r>
          </a:p>
        </p:txBody>
      </p:sp>
      <p:sp>
        <p:nvSpPr>
          <p:cNvPr id="775172" name="Rectangle 4"/>
          <p:cNvSpPr>
            <a:spLocks noChangeArrowheads="1"/>
          </p:cNvSpPr>
          <p:nvPr/>
        </p:nvSpPr>
        <p:spPr bwMode="auto">
          <a:xfrm>
            <a:off x="638175" y="1133182"/>
            <a:ext cx="5834930" cy="2859757"/>
          </a:xfrm>
          <a:prstGeom prst="rect">
            <a:avLst/>
          </a:prstGeom>
          <a:solidFill>
            <a:srgbClr val="F6F5BD"/>
          </a:solidFill>
          <a:ln w="38100" cmpd="dbl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void combine1(</a:t>
            </a:r>
            <a:r>
              <a:rPr lang="en-US" sz="1800" dirty="0" err="1">
                <a:latin typeface="Courier New" pitchFamily="49" charset="0"/>
              </a:rPr>
              <a:t>vec_ptr</a:t>
            </a:r>
            <a:r>
              <a:rPr lang="en-US" sz="1800" dirty="0">
                <a:latin typeface="Courier New" pitchFamily="49" charset="0"/>
              </a:rPr>
              <a:t> v, </a:t>
            </a:r>
            <a:r>
              <a:rPr lang="en-US" sz="1800" dirty="0" err="1">
                <a:latin typeface="Courier New" pitchFamily="49" charset="0"/>
              </a:rPr>
              <a:t>data_t</a:t>
            </a:r>
            <a:r>
              <a:rPr lang="en-US" sz="1800" dirty="0">
                <a:latin typeface="Courier New" pitchFamily="49" charset="0"/>
              </a:rPr>
              <a:t> *</a:t>
            </a:r>
            <a:r>
              <a:rPr lang="en-US" sz="1800" dirty="0" err="1">
                <a:latin typeface="Courier New" pitchFamily="49" charset="0"/>
              </a:rPr>
              <a:t>dest</a:t>
            </a:r>
            <a:r>
              <a:rPr lang="en-US" sz="1800" dirty="0">
                <a:latin typeface="Courier New" pitchFamily="49" charset="0"/>
              </a:rPr>
              <a:t>)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{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    long </a:t>
            </a:r>
            <a:r>
              <a:rPr lang="en-US" sz="1800" dirty="0" err="1">
                <a:latin typeface="Courier New" pitchFamily="49" charset="0"/>
              </a:rPr>
              <a:t>int</a:t>
            </a:r>
            <a:r>
              <a:rPr lang="en-US" sz="1800" dirty="0">
                <a:latin typeface="Courier New" pitchFamily="49" charset="0"/>
              </a:rPr>
              <a:t> 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    *</a:t>
            </a:r>
            <a:r>
              <a:rPr lang="en-US" sz="1800" dirty="0" err="1">
                <a:latin typeface="Courier New" pitchFamily="49" charset="0"/>
              </a:rPr>
              <a:t>dest</a:t>
            </a:r>
            <a:r>
              <a:rPr lang="en-US" sz="1800" dirty="0">
                <a:latin typeface="Courier New" pitchFamily="49" charset="0"/>
              </a:rPr>
              <a:t> = IDENT;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    for (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 = 0; 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 &lt; </a:t>
            </a:r>
            <a:r>
              <a:rPr lang="en-US" sz="1800" dirty="0" err="1">
                <a:latin typeface="Courier New" pitchFamily="49" charset="0"/>
              </a:rPr>
              <a:t>vec_length</a:t>
            </a:r>
            <a:r>
              <a:rPr lang="en-US" sz="1800" dirty="0">
                <a:latin typeface="Courier New" pitchFamily="49" charset="0"/>
              </a:rPr>
              <a:t>(v); 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++) {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	</a:t>
            </a:r>
            <a:r>
              <a:rPr lang="en-US" sz="1800" dirty="0" err="1">
                <a:latin typeface="Courier New" pitchFamily="49" charset="0"/>
              </a:rPr>
              <a:t>data_t</a:t>
            </a:r>
            <a:r>
              <a:rPr lang="en-US" sz="1800" dirty="0">
                <a:latin typeface="Courier New" pitchFamily="49" charset="0"/>
              </a:rPr>
              <a:t> </a:t>
            </a:r>
            <a:r>
              <a:rPr lang="en-US" sz="1800" dirty="0" err="1">
                <a:latin typeface="Courier New" pitchFamily="49" charset="0"/>
              </a:rPr>
              <a:t>val</a:t>
            </a:r>
            <a:r>
              <a:rPr lang="en-US" sz="1800" dirty="0">
                <a:latin typeface="Courier New" pitchFamily="49" charset="0"/>
              </a:rPr>
              <a:t>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	</a:t>
            </a:r>
            <a:r>
              <a:rPr lang="en-US" sz="1800" dirty="0" err="1">
                <a:latin typeface="Courier New" pitchFamily="49" charset="0"/>
              </a:rPr>
              <a:t>get_vec_element</a:t>
            </a:r>
            <a:r>
              <a:rPr lang="en-US" sz="1800" dirty="0">
                <a:latin typeface="Courier New" pitchFamily="49" charset="0"/>
              </a:rPr>
              <a:t>(v, 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, &amp;</a:t>
            </a:r>
            <a:r>
              <a:rPr lang="en-US" sz="1800" dirty="0" err="1">
                <a:latin typeface="Courier New" pitchFamily="49" charset="0"/>
              </a:rPr>
              <a:t>val</a:t>
            </a:r>
            <a:r>
              <a:rPr lang="en-US" sz="1800" dirty="0">
                <a:latin typeface="Courier New" pitchFamily="49" charset="0"/>
              </a:rPr>
              <a:t>);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	*</a:t>
            </a:r>
            <a:r>
              <a:rPr lang="en-US" sz="1800" dirty="0" err="1">
                <a:latin typeface="Courier New" pitchFamily="49" charset="0"/>
              </a:rPr>
              <a:t>dest</a:t>
            </a:r>
            <a:r>
              <a:rPr lang="en-US" sz="1800" dirty="0">
                <a:latin typeface="Courier New" pitchFamily="49" charset="0"/>
              </a:rPr>
              <a:t> = *</a:t>
            </a:r>
            <a:r>
              <a:rPr lang="en-US" sz="1800" dirty="0" err="1">
                <a:latin typeface="Courier New" pitchFamily="49" charset="0"/>
              </a:rPr>
              <a:t>dest</a:t>
            </a:r>
            <a:r>
              <a:rPr lang="en-US" sz="1800" dirty="0">
                <a:latin typeface="Courier New" pitchFamily="49" charset="0"/>
              </a:rPr>
              <a:t> OP </a:t>
            </a:r>
            <a:r>
              <a:rPr lang="en-US" sz="1800" dirty="0" err="1">
                <a:latin typeface="Courier New" pitchFamily="49" charset="0"/>
              </a:rPr>
              <a:t>val</a:t>
            </a:r>
            <a:r>
              <a:rPr lang="en-US" sz="1800" dirty="0">
                <a:latin typeface="Courier New" pitchFamily="49" charset="0"/>
              </a:rPr>
              <a:t>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    }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}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705600" y="1600200"/>
            <a:ext cx="2438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Compute sum or product of vector elements</a:t>
            </a:r>
          </a:p>
        </p:txBody>
      </p:sp>
      <p:graphicFrame>
        <p:nvGraphicFramePr>
          <p:cNvPr id="10" name="Group 49"/>
          <p:cNvGraphicFramePr>
            <a:graphicFrameLocks noGrp="1"/>
          </p:cNvGraphicFramePr>
          <p:nvPr/>
        </p:nvGraphicFramePr>
        <p:xfrm>
          <a:off x="396875" y="4267200"/>
          <a:ext cx="8229600" cy="1939925"/>
        </p:xfrm>
        <a:graphic>
          <a:graphicData uri="http://schemas.openxmlformats.org/drawingml/2006/table">
            <a:tbl>
              <a:tblPr/>
              <a:tblGrid>
                <a:gridCol w="2362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66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668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668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668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90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Method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Integer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Double FP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Operation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Add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Mult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Add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Mult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Combine1 </a:t>
                      </a: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unoptimized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22.68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20.02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19.98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20.18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Combine1 –O1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10.12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10.12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10.17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11.14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Combine1 –O3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4.5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4.5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7.8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95414996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28600" y="6248400"/>
            <a:ext cx="5410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</a:rPr>
              <a:t>Results in CPE (cycles per element)</a:t>
            </a: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6561138" cy="573088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Optimizing Compilers</a:t>
            </a:r>
          </a:p>
        </p:txBody>
      </p:sp>
      <p:sp>
        <p:nvSpPr>
          <p:cNvPr id="65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066800"/>
            <a:ext cx="8686800" cy="5715000"/>
          </a:xfrm>
        </p:spPr>
        <p:txBody>
          <a:bodyPr lIns="90487" tIns="44450" rIns="90487" bIns="44450"/>
          <a:lstStyle/>
          <a:p>
            <a:pPr eaLnBrk="1" hangingPunct="1">
              <a:defRPr/>
            </a:pPr>
            <a:r>
              <a:rPr lang="en-US" dirty="0"/>
              <a:t>Provide efficient mapping of program to machine</a:t>
            </a:r>
          </a:p>
          <a:p>
            <a:pPr lvl="1" eaLnBrk="1" hangingPunct="1">
              <a:defRPr/>
            </a:pPr>
            <a:r>
              <a:rPr lang="en-US" dirty="0"/>
              <a:t>register allocation</a:t>
            </a:r>
          </a:p>
          <a:p>
            <a:pPr lvl="1" eaLnBrk="1" hangingPunct="1">
              <a:defRPr/>
            </a:pPr>
            <a:r>
              <a:rPr lang="en-US" dirty="0"/>
              <a:t>code selection and ordering (scheduling)</a:t>
            </a:r>
          </a:p>
          <a:p>
            <a:pPr lvl="1" eaLnBrk="1" hangingPunct="1">
              <a:defRPr/>
            </a:pPr>
            <a:r>
              <a:rPr lang="en-US" dirty="0"/>
              <a:t>dead code elimination</a:t>
            </a:r>
          </a:p>
          <a:p>
            <a:pPr lvl="1" eaLnBrk="1" hangingPunct="1">
              <a:defRPr/>
            </a:pPr>
            <a:r>
              <a:rPr lang="en-US" dirty="0"/>
              <a:t>eliminating minor inefficiencies</a:t>
            </a:r>
          </a:p>
          <a:p>
            <a:pPr eaLnBrk="1" hangingPunct="1">
              <a:spcBef>
                <a:spcPts val="1800"/>
              </a:spcBef>
              <a:defRPr/>
            </a:pPr>
            <a:r>
              <a:rPr lang="en-US" dirty="0"/>
              <a:t>Don’t (usually) improve asymptotic efficiency</a:t>
            </a:r>
          </a:p>
          <a:p>
            <a:pPr lvl="1" eaLnBrk="1" hangingPunct="1">
              <a:defRPr/>
            </a:pPr>
            <a:r>
              <a:rPr lang="en-US" dirty="0"/>
              <a:t>up to programmer to select best overall algorithm</a:t>
            </a:r>
          </a:p>
          <a:p>
            <a:pPr lvl="1" eaLnBrk="1" hangingPunct="1">
              <a:defRPr/>
            </a:pPr>
            <a:r>
              <a:rPr lang="en-US" dirty="0"/>
              <a:t>big-O savings are (often) more important than constant factors</a:t>
            </a:r>
          </a:p>
          <a:p>
            <a:pPr lvl="2" eaLnBrk="1" hangingPunct="1">
              <a:defRPr/>
            </a:pPr>
            <a:r>
              <a:rPr lang="en-US" dirty="0"/>
              <a:t>but constant factors also matter</a:t>
            </a:r>
          </a:p>
          <a:p>
            <a:pPr eaLnBrk="1" hangingPunct="1">
              <a:spcBef>
                <a:spcPts val="1800"/>
              </a:spcBef>
              <a:defRPr/>
            </a:pPr>
            <a:r>
              <a:rPr lang="en-US" dirty="0"/>
              <a:t>Have difficulty overcoming “optimization blockers”</a:t>
            </a:r>
          </a:p>
          <a:p>
            <a:pPr lvl="1">
              <a:defRPr/>
            </a:pPr>
            <a:r>
              <a:rPr lang="en-US" dirty="0"/>
              <a:t>potential procedure side-effects</a:t>
            </a:r>
          </a:p>
          <a:p>
            <a:pPr lvl="1" eaLnBrk="1" hangingPunct="1">
              <a:defRPr/>
            </a:pPr>
            <a:r>
              <a:rPr lang="en-US" dirty="0"/>
              <a:t>potential memory aliasing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12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12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12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126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5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Optimizations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96875" y="4495800"/>
            <a:ext cx="7896225" cy="1838324"/>
          </a:xfrm>
        </p:spPr>
        <p:txBody>
          <a:bodyPr/>
          <a:lstStyle/>
          <a:p>
            <a:r>
              <a:rPr lang="en-US" dirty="0"/>
              <a:t>Move </a:t>
            </a:r>
            <a:r>
              <a:rPr lang="en-US" dirty="0" err="1"/>
              <a:t>vec_length</a:t>
            </a:r>
            <a:r>
              <a:rPr lang="en-US" dirty="0"/>
              <a:t> out of loop</a:t>
            </a:r>
          </a:p>
          <a:p>
            <a:r>
              <a:rPr lang="en-US" dirty="0"/>
              <a:t>Avoid bounds check on each cycle</a:t>
            </a:r>
          </a:p>
          <a:p>
            <a:r>
              <a:rPr lang="en-US" dirty="0"/>
              <a:t>Accumulate in temporary</a:t>
            </a:r>
          </a:p>
        </p:txBody>
      </p:sp>
      <p:sp>
        <p:nvSpPr>
          <p:cNvPr id="775172" name="Rectangle 4"/>
          <p:cNvSpPr>
            <a:spLocks noChangeArrowheads="1"/>
          </p:cNvSpPr>
          <p:nvPr/>
        </p:nvSpPr>
        <p:spPr bwMode="auto">
          <a:xfrm>
            <a:off x="1295400" y="1331243"/>
            <a:ext cx="5421355" cy="2859757"/>
          </a:xfrm>
          <a:prstGeom prst="rect">
            <a:avLst/>
          </a:prstGeom>
          <a:solidFill>
            <a:srgbClr val="F6F5BD"/>
          </a:solidFill>
          <a:ln w="38100" cmpd="dbl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void combine4(</a:t>
            </a:r>
            <a:r>
              <a:rPr lang="en-US" sz="1800" dirty="0" err="1">
                <a:latin typeface="Courier New" pitchFamily="49" charset="0"/>
              </a:rPr>
              <a:t>vec_ptr</a:t>
            </a:r>
            <a:r>
              <a:rPr lang="en-US" sz="1800" dirty="0">
                <a:latin typeface="Courier New" pitchFamily="49" charset="0"/>
              </a:rPr>
              <a:t> v, </a:t>
            </a:r>
            <a:r>
              <a:rPr lang="en-US" sz="1800" dirty="0" err="1">
                <a:latin typeface="Courier New" pitchFamily="49" charset="0"/>
              </a:rPr>
              <a:t>data_t</a:t>
            </a:r>
            <a:r>
              <a:rPr lang="en-US" sz="1800" dirty="0">
                <a:latin typeface="Courier New" pitchFamily="49" charset="0"/>
              </a:rPr>
              <a:t> *</a:t>
            </a:r>
            <a:r>
              <a:rPr lang="en-US" sz="1800" dirty="0" err="1">
                <a:latin typeface="Courier New" pitchFamily="49" charset="0"/>
              </a:rPr>
              <a:t>dest</a:t>
            </a:r>
            <a:r>
              <a:rPr lang="en-US" sz="1800" dirty="0">
                <a:latin typeface="Courier New" pitchFamily="49" charset="0"/>
              </a:rPr>
              <a:t>)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{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  long 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  long length = </a:t>
            </a:r>
            <a:r>
              <a:rPr lang="en-US" sz="1800" dirty="0" err="1">
                <a:latin typeface="Courier New" pitchFamily="49" charset="0"/>
              </a:rPr>
              <a:t>vec_length</a:t>
            </a:r>
            <a:r>
              <a:rPr lang="en-US" sz="1800" dirty="0">
                <a:latin typeface="Courier New" pitchFamily="49" charset="0"/>
              </a:rPr>
              <a:t>(v);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  </a:t>
            </a:r>
            <a:r>
              <a:rPr lang="en-US" sz="1800" dirty="0" err="1">
                <a:latin typeface="Courier New" pitchFamily="49" charset="0"/>
              </a:rPr>
              <a:t>data_t</a:t>
            </a:r>
            <a:r>
              <a:rPr lang="en-US" sz="1800" dirty="0">
                <a:latin typeface="Courier New" pitchFamily="49" charset="0"/>
              </a:rPr>
              <a:t> *d = </a:t>
            </a:r>
            <a:r>
              <a:rPr lang="en-US" sz="1800" dirty="0" err="1">
                <a:latin typeface="Courier New" pitchFamily="49" charset="0"/>
              </a:rPr>
              <a:t>get_vec_start</a:t>
            </a:r>
            <a:r>
              <a:rPr lang="en-US" sz="1800" dirty="0">
                <a:latin typeface="Courier New" pitchFamily="49" charset="0"/>
              </a:rPr>
              <a:t>(v);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  </a:t>
            </a:r>
            <a:r>
              <a:rPr lang="en-US" sz="1800" dirty="0" err="1">
                <a:latin typeface="Courier New" pitchFamily="49" charset="0"/>
              </a:rPr>
              <a:t>data_t</a:t>
            </a:r>
            <a:r>
              <a:rPr lang="en-US" sz="1800" dirty="0">
                <a:latin typeface="Courier New" pitchFamily="49" charset="0"/>
              </a:rPr>
              <a:t> t = IDENT;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  for (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 = 0; 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 &lt; length; 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++)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    t = t OP d[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];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  *</a:t>
            </a:r>
            <a:r>
              <a:rPr lang="en-US" sz="1800" dirty="0" err="1">
                <a:latin typeface="Courier New" pitchFamily="49" charset="0"/>
              </a:rPr>
              <a:t>dest</a:t>
            </a:r>
            <a:r>
              <a:rPr lang="en-US" sz="1800" dirty="0">
                <a:latin typeface="Courier New" pitchFamily="49" charset="0"/>
              </a:rPr>
              <a:t> = t;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}</a:t>
            </a:r>
          </a:p>
        </p:txBody>
      </p:sp>
    </p:spTree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5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Effect of Basic Optimizations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96875" y="5934076"/>
            <a:ext cx="7896225" cy="542924"/>
          </a:xfrm>
        </p:spPr>
        <p:txBody>
          <a:bodyPr/>
          <a:lstStyle/>
          <a:p>
            <a:r>
              <a:rPr lang="en-US" dirty="0"/>
              <a:t>Eliminates sources of overhead in loop</a:t>
            </a:r>
          </a:p>
        </p:txBody>
      </p:sp>
      <p:sp>
        <p:nvSpPr>
          <p:cNvPr id="775172" name="Rectangle 4"/>
          <p:cNvSpPr>
            <a:spLocks noChangeArrowheads="1"/>
          </p:cNvSpPr>
          <p:nvPr/>
        </p:nvSpPr>
        <p:spPr bwMode="auto">
          <a:xfrm>
            <a:off x="1295400" y="1331243"/>
            <a:ext cx="5421355" cy="2859757"/>
          </a:xfrm>
          <a:prstGeom prst="rect">
            <a:avLst/>
          </a:prstGeom>
          <a:solidFill>
            <a:srgbClr val="F6F5BD"/>
          </a:solidFill>
          <a:ln w="38100" cmpd="dbl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void combine4(</a:t>
            </a:r>
            <a:r>
              <a:rPr lang="en-US" sz="1800" dirty="0" err="1">
                <a:latin typeface="Courier New" pitchFamily="49" charset="0"/>
              </a:rPr>
              <a:t>vec_ptr</a:t>
            </a:r>
            <a:r>
              <a:rPr lang="en-US" sz="1800" dirty="0">
                <a:latin typeface="Courier New" pitchFamily="49" charset="0"/>
              </a:rPr>
              <a:t> v, </a:t>
            </a:r>
            <a:r>
              <a:rPr lang="en-US" sz="1800" dirty="0" err="1">
                <a:latin typeface="Courier New" pitchFamily="49" charset="0"/>
              </a:rPr>
              <a:t>data_t</a:t>
            </a:r>
            <a:r>
              <a:rPr lang="en-US" sz="1800" dirty="0">
                <a:latin typeface="Courier New" pitchFamily="49" charset="0"/>
              </a:rPr>
              <a:t> *</a:t>
            </a:r>
            <a:r>
              <a:rPr lang="en-US" sz="1800" dirty="0" err="1">
                <a:latin typeface="Courier New" pitchFamily="49" charset="0"/>
              </a:rPr>
              <a:t>dest</a:t>
            </a:r>
            <a:r>
              <a:rPr lang="en-US" sz="1800" dirty="0">
                <a:latin typeface="Courier New" pitchFamily="49" charset="0"/>
              </a:rPr>
              <a:t>)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{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  long 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  long length = </a:t>
            </a:r>
            <a:r>
              <a:rPr lang="en-US" sz="1800" dirty="0" err="1">
                <a:latin typeface="Courier New" pitchFamily="49" charset="0"/>
              </a:rPr>
              <a:t>vec_length</a:t>
            </a:r>
            <a:r>
              <a:rPr lang="en-US" sz="1800" dirty="0">
                <a:latin typeface="Courier New" pitchFamily="49" charset="0"/>
              </a:rPr>
              <a:t>(v);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  </a:t>
            </a:r>
            <a:r>
              <a:rPr lang="en-US" sz="1800" dirty="0" err="1">
                <a:latin typeface="Courier New" pitchFamily="49" charset="0"/>
              </a:rPr>
              <a:t>data_t</a:t>
            </a:r>
            <a:r>
              <a:rPr lang="en-US" sz="1800" dirty="0">
                <a:latin typeface="Courier New" pitchFamily="49" charset="0"/>
              </a:rPr>
              <a:t> *d = </a:t>
            </a:r>
            <a:r>
              <a:rPr lang="en-US" sz="1800" dirty="0" err="1">
                <a:latin typeface="Courier New" pitchFamily="49" charset="0"/>
              </a:rPr>
              <a:t>get_vec_start</a:t>
            </a:r>
            <a:r>
              <a:rPr lang="en-US" sz="1800" dirty="0">
                <a:latin typeface="Courier New" pitchFamily="49" charset="0"/>
              </a:rPr>
              <a:t>(v);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  </a:t>
            </a:r>
            <a:r>
              <a:rPr lang="en-US" sz="1800" dirty="0" err="1">
                <a:latin typeface="Courier New" pitchFamily="49" charset="0"/>
              </a:rPr>
              <a:t>data_t</a:t>
            </a:r>
            <a:r>
              <a:rPr lang="en-US" sz="1800" dirty="0">
                <a:latin typeface="Courier New" pitchFamily="49" charset="0"/>
              </a:rPr>
              <a:t> t = IDENT;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  for (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 = 0; 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 &lt; length; 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++)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    t = t OP d[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];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  *</a:t>
            </a:r>
            <a:r>
              <a:rPr lang="en-US" sz="1800" dirty="0" err="1">
                <a:latin typeface="Courier New" pitchFamily="49" charset="0"/>
              </a:rPr>
              <a:t>dest</a:t>
            </a:r>
            <a:r>
              <a:rPr lang="en-US" sz="1800" dirty="0">
                <a:latin typeface="Courier New" pitchFamily="49" charset="0"/>
              </a:rPr>
              <a:t> = t;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}</a:t>
            </a:r>
          </a:p>
        </p:txBody>
      </p:sp>
      <p:graphicFrame>
        <p:nvGraphicFramePr>
          <p:cNvPr id="5" name="Group 49"/>
          <p:cNvGraphicFramePr>
            <a:graphicFrameLocks noGrp="1"/>
          </p:cNvGraphicFramePr>
          <p:nvPr/>
        </p:nvGraphicFramePr>
        <p:xfrm>
          <a:off x="396874" y="4267200"/>
          <a:ext cx="6003925" cy="1552575"/>
        </p:xfrm>
        <a:graphic>
          <a:graphicData uri="http://schemas.openxmlformats.org/drawingml/2006/table">
            <a:tbl>
              <a:tblPr/>
              <a:tblGrid>
                <a:gridCol w="17233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701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701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701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7014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90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Helvetica" pitchFamily="34" charset="0"/>
                        </a:rPr>
                        <a:t>Method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Helvetica" pitchFamily="34" charset="0"/>
                        </a:rPr>
                        <a:t>Integer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Helvetica" pitchFamily="34" charset="0"/>
                        </a:rPr>
                        <a:t>Double FP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Helvetica" pitchFamily="34" charset="0"/>
                        </a:rPr>
                        <a:t>Operation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Helvetica" pitchFamily="34" charset="0"/>
                        </a:rPr>
                        <a:t>Add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Helvetica" pitchFamily="34" charset="0"/>
                        </a:rPr>
                        <a:t>Mult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Helvetica" pitchFamily="34" charset="0"/>
                        </a:rPr>
                        <a:t>Add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Helvetica" pitchFamily="34" charset="0"/>
                        </a:rPr>
                        <a:t>Mult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Combine1 –O1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10.12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10.12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10.17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11.14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Combine4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1.27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3.01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3.01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5.01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89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457200"/>
            <a:ext cx="5862638" cy="573087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Modern CPU Design</a:t>
            </a:r>
          </a:p>
        </p:txBody>
      </p:sp>
      <p:sp>
        <p:nvSpPr>
          <p:cNvPr id="421891" name="Rectangle 3"/>
          <p:cNvSpPr>
            <a:spLocks noChangeArrowheads="1"/>
          </p:cNvSpPr>
          <p:nvPr/>
        </p:nvSpPr>
        <p:spPr bwMode="auto">
          <a:xfrm>
            <a:off x="1542040" y="3505200"/>
            <a:ext cx="6510337" cy="30480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b" anchorCtr="0"/>
          <a:lstStyle/>
          <a:p>
            <a:pPr eaLnBrk="1" hangingPunct="1">
              <a:lnSpc>
                <a:spcPct val="100000"/>
              </a:lnSpc>
              <a:defRPr/>
            </a:pPr>
            <a: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Execution</a:t>
            </a:r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2057400" y="3900160"/>
            <a:ext cx="5706052" cy="7620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eaLnBrk="1" hangingPunct="1">
              <a:lnSpc>
                <a:spcPct val="100000"/>
              </a:lnSpc>
            </a:pPr>
            <a:r>
              <a:rPr lang="en-US" sz="1400" dirty="0">
                <a:latin typeface="Calibri" pitchFamily="34" charset="0"/>
              </a:rPr>
              <a:t>Functional</a:t>
            </a:r>
          </a:p>
          <a:p>
            <a:pPr algn="r" eaLnBrk="1" hangingPunct="1">
              <a:lnSpc>
                <a:spcPct val="100000"/>
              </a:lnSpc>
            </a:pPr>
            <a:r>
              <a:rPr lang="en-US" sz="1400" dirty="0">
                <a:latin typeface="Calibri" pitchFamily="34" charset="0"/>
              </a:rPr>
              <a:t>Units</a:t>
            </a:r>
          </a:p>
        </p:txBody>
      </p:sp>
      <p:sp>
        <p:nvSpPr>
          <p:cNvPr id="421893" name="Rectangle 5"/>
          <p:cNvSpPr>
            <a:spLocks noChangeArrowheads="1"/>
          </p:cNvSpPr>
          <p:nvPr/>
        </p:nvSpPr>
        <p:spPr bwMode="auto">
          <a:xfrm>
            <a:off x="1542040" y="1219200"/>
            <a:ext cx="6510337" cy="19050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t" anchorCtr="0"/>
          <a:lstStyle/>
          <a:p>
            <a:pPr eaLnBrk="1" hangingPunct="1">
              <a:lnSpc>
                <a:spcPct val="100000"/>
              </a:lnSpc>
              <a:defRPr/>
            </a:pPr>
            <a: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Instruction Control</a:t>
            </a:r>
          </a:p>
        </p:txBody>
      </p:sp>
      <p:sp>
        <p:nvSpPr>
          <p:cNvPr id="11270" name="Rectangle 6"/>
          <p:cNvSpPr>
            <a:spLocks noChangeArrowheads="1"/>
          </p:cNvSpPr>
          <p:nvPr/>
        </p:nvSpPr>
        <p:spPr bwMode="auto">
          <a:xfrm>
            <a:off x="2216727" y="4038600"/>
            <a:ext cx="676275" cy="457200"/>
          </a:xfrm>
          <a:prstGeom prst="rect">
            <a:avLst/>
          </a:prstGeom>
          <a:solidFill>
            <a:srgbClr val="8C404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400" dirty="0">
                <a:solidFill>
                  <a:schemeClr val="bg1"/>
                </a:solidFill>
                <a:latin typeface="Calibri" pitchFamily="34" charset="0"/>
              </a:rPr>
              <a:t>Branch</a:t>
            </a:r>
          </a:p>
        </p:txBody>
      </p:sp>
      <p:sp>
        <p:nvSpPr>
          <p:cNvPr id="11271" name="Rectangle 7"/>
          <p:cNvSpPr>
            <a:spLocks noChangeArrowheads="1"/>
          </p:cNvSpPr>
          <p:nvPr/>
        </p:nvSpPr>
        <p:spPr bwMode="auto">
          <a:xfrm>
            <a:off x="3759777" y="4038600"/>
            <a:ext cx="676275" cy="457200"/>
          </a:xfrm>
          <a:prstGeom prst="rect">
            <a:avLst/>
          </a:prstGeom>
          <a:solidFill>
            <a:srgbClr val="8C404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400" dirty="0" err="1">
                <a:solidFill>
                  <a:schemeClr val="bg1"/>
                </a:solidFill>
                <a:latin typeface="Calibri" pitchFamily="34" charset="0"/>
              </a:rPr>
              <a:t>Arith</a:t>
            </a:r>
            <a:endParaRPr lang="en-US" sz="14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1272" name="Rectangle 8"/>
          <p:cNvSpPr>
            <a:spLocks noChangeArrowheads="1"/>
          </p:cNvSpPr>
          <p:nvPr/>
        </p:nvSpPr>
        <p:spPr bwMode="auto">
          <a:xfrm>
            <a:off x="4532890" y="4038600"/>
            <a:ext cx="674687" cy="457200"/>
          </a:xfrm>
          <a:prstGeom prst="rect">
            <a:avLst/>
          </a:prstGeom>
          <a:solidFill>
            <a:srgbClr val="8C404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400" dirty="0" err="1">
                <a:solidFill>
                  <a:schemeClr val="bg1"/>
                </a:solidFill>
                <a:latin typeface="Calibri" pitchFamily="34" charset="0"/>
              </a:rPr>
              <a:t>Arith</a:t>
            </a:r>
            <a:endParaRPr lang="en-US" sz="14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1273" name="Rectangle 9"/>
          <p:cNvSpPr>
            <a:spLocks noChangeArrowheads="1"/>
          </p:cNvSpPr>
          <p:nvPr/>
        </p:nvSpPr>
        <p:spPr bwMode="auto">
          <a:xfrm>
            <a:off x="5302827" y="4038600"/>
            <a:ext cx="676275" cy="457200"/>
          </a:xfrm>
          <a:prstGeom prst="rect">
            <a:avLst/>
          </a:prstGeom>
          <a:solidFill>
            <a:srgbClr val="8C404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400" dirty="0">
                <a:solidFill>
                  <a:schemeClr val="bg1"/>
                </a:solidFill>
                <a:latin typeface="Calibri" pitchFamily="34" charset="0"/>
              </a:rPr>
              <a:t>Load</a:t>
            </a:r>
          </a:p>
        </p:txBody>
      </p:sp>
      <p:sp>
        <p:nvSpPr>
          <p:cNvPr id="11274" name="Rectangle 10"/>
          <p:cNvSpPr>
            <a:spLocks noChangeArrowheads="1"/>
          </p:cNvSpPr>
          <p:nvPr/>
        </p:nvSpPr>
        <p:spPr bwMode="auto">
          <a:xfrm>
            <a:off x="6074352" y="4038600"/>
            <a:ext cx="676275" cy="457200"/>
          </a:xfrm>
          <a:prstGeom prst="rect">
            <a:avLst/>
          </a:prstGeom>
          <a:solidFill>
            <a:srgbClr val="8C404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1400" dirty="0">
                <a:solidFill>
                  <a:schemeClr val="bg1"/>
                </a:solidFill>
                <a:latin typeface="Calibri" pitchFamily="34" charset="0"/>
              </a:rPr>
              <a:t>Store</a:t>
            </a:r>
          </a:p>
        </p:txBody>
      </p:sp>
      <p:sp>
        <p:nvSpPr>
          <p:cNvPr id="11275" name="Rectangle 11"/>
          <p:cNvSpPr>
            <a:spLocks noChangeArrowheads="1"/>
          </p:cNvSpPr>
          <p:nvPr/>
        </p:nvSpPr>
        <p:spPr bwMode="auto">
          <a:xfrm>
            <a:off x="6460115" y="1676400"/>
            <a:ext cx="1303337" cy="1143000"/>
          </a:xfrm>
          <a:prstGeom prst="rect">
            <a:avLst/>
          </a:prstGeom>
          <a:solidFill>
            <a:srgbClr val="8C404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400" dirty="0">
                <a:solidFill>
                  <a:schemeClr val="bg1"/>
                </a:solidFill>
                <a:latin typeface="Calibri" pitchFamily="34" charset="0"/>
              </a:rPr>
              <a:t>Instruction</a:t>
            </a:r>
          </a:p>
          <a:p>
            <a:pPr algn="ctr" eaLnBrk="1" hangingPunct="1">
              <a:lnSpc>
                <a:spcPct val="100000"/>
              </a:lnSpc>
            </a:pPr>
            <a:r>
              <a:rPr lang="en-US" sz="1400" dirty="0">
                <a:solidFill>
                  <a:schemeClr val="bg1"/>
                </a:solidFill>
                <a:latin typeface="Calibri" pitchFamily="34" charset="0"/>
              </a:rPr>
              <a:t>Cache</a:t>
            </a:r>
          </a:p>
        </p:txBody>
      </p:sp>
      <p:sp>
        <p:nvSpPr>
          <p:cNvPr id="11276" name="Rectangle 12"/>
          <p:cNvSpPr>
            <a:spLocks noChangeArrowheads="1"/>
          </p:cNvSpPr>
          <p:nvPr/>
        </p:nvSpPr>
        <p:spPr bwMode="auto">
          <a:xfrm>
            <a:off x="5302827" y="5562600"/>
            <a:ext cx="1447800" cy="609600"/>
          </a:xfrm>
          <a:prstGeom prst="rect">
            <a:avLst/>
          </a:prstGeom>
          <a:solidFill>
            <a:srgbClr val="8C404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400" dirty="0">
                <a:solidFill>
                  <a:schemeClr val="bg1"/>
                </a:solidFill>
                <a:latin typeface="Calibri" pitchFamily="34" charset="0"/>
              </a:rPr>
              <a:t>Data</a:t>
            </a:r>
          </a:p>
          <a:p>
            <a:pPr algn="ctr" eaLnBrk="1" hangingPunct="1">
              <a:lnSpc>
                <a:spcPct val="100000"/>
              </a:lnSpc>
            </a:pPr>
            <a:r>
              <a:rPr lang="en-US" sz="1400" dirty="0">
                <a:solidFill>
                  <a:schemeClr val="bg1"/>
                </a:solidFill>
                <a:latin typeface="Calibri" pitchFamily="34" charset="0"/>
              </a:rPr>
              <a:t>Cache</a:t>
            </a:r>
          </a:p>
        </p:txBody>
      </p:sp>
      <p:sp>
        <p:nvSpPr>
          <p:cNvPr id="11277" name="Rectangle 13"/>
          <p:cNvSpPr>
            <a:spLocks noChangeArrowheads="1"/>
          </p:cNvSpPr>
          <p:nvPr/>
        </p:nvSpPr>
        <p:spPr bwMode="auto">
          <a:xfrm>
            <a:off x="4242377" y="1676400"/>
            <a:ext cx="1157288" cy="533400"/>
          </a:xfrm>
          <a:prstGeom prst="rect">
            <a:avLst/>
          </a:prstGeom>
          <a:solidFill>
            <a:srgbClr val="8C404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400" dirty="0">
                <a:solidFill>
                  <a:schemeClr val="bg1"/>
                </a:solidFill>
                <a:latin typeface="Calibri" pitchFamily="34" charset="0"/>
              </a:rPr>
              <a:t>Fetch</a:t>
            </a:r>
          </a:p>
          <a:p>
            <a:pPr algn="ctr" eaLnBrk="1" hangingPunct="1">
              <a:lnSpc>
                <a:spcPct val="100000"/>
              </a:lnSpc>
            </a:pPr>
            <a:r>
              <a:rPr lang="en-US" sz="1400" dirty="0">
                <a:solidFill>
                  <a:schemeClr val="bg1"/>
                </a:solidFill>
                <a:latin typeface="Calibri" pitchFamily="34" charset="0"/>
              </a:rPr>
              <a:t>Control</a:t>
            </a:r>
          </a:p>
        </p:txBody>
      </p:sp>
      <p:sp>
        <p:nvSpPr>
          <p:cNvPr id="11278" name="Rectangle 14"/>
          <p:cNvSpPr>
            <a:spLocks noChangeArrowheads="1"/>
          </p:cNvSpPr>
          <p:nvPr/>
        </p:nvSpPr>
        <p:spPr bwMode="auto">
          <a:xfrm>
            <a:off x="4242377" y="2286000"/>
            <a:ext cx="1157288" cy="533400"/>
          </a:xfrm>
          <a:prstGeom prst="rect">
            <a:avLst/>
          </a:prstGeom>
          <a:solidFill>
            <a:srgbClr val="8C404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400" dirty="0">
                <a:solidFill>
                  <a:schemeClr val="bg1"/>
                </a:solidFill>
                <a:latin typeface="Calibri" pitchFamily="34" charset="0"/>
              </a:rPr>
              <a:t>Instruction</a:t>
            </a:r>
          </a:p>
          <a:p>
            <a:pPr algn="ctr" eaLnBrk="1" hangingPunct="1">
              <a:lnSpc>
                <a:spcPct val="100000"/>
              </a:lnSpc>
            </a:pPr>
            <a:r>
              <a:rPr lang="en-US" sz="1400" dirty="0">
                <a:solidFill>
                  <a:schemeClr val="bg1"/>
                </a:solidFill>
                <a:latin typeface="Calibri" pitchFamily="34" charset="0"/>
              </a:rPr>
              <a:t>Decode</a:t>
            </a:r>
          </a:p>
        </p:txBody>
      </p:sp>
      <p:sp>
        <p:nvSpPr>
          <p:cNvPr id="11279" name="Line 15"/>
          <p:cNvSpPr>
            <a:spLocks noChangeShapeType="1"/>
          </p:cNvSpPr>
          <p:nvPr/>
        </p:nvSpPr>
        <p:spPr bwMode="auto">
          <a:xfrm>
            <a:off x="5399665" y="1948130"/>
            <a:ext cx="10604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280" name="Line 16"/>
          <p:cNvSpPr>
            <a:spLocks noChangeShapeType="1"/>
          </p:cNvSpPr>
          <p:nvPr/>
        </p:nvSpPr>
        <p:spPr bwMode="auto">
          <a:xfrm flipH="1">
            <a:off x="5399665" y="2562880"/>
            <a:ext cx="10604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281" name="Line 17"/>
          <p:cNvSpPr>
            <a:spLocks noChangeShapeType="1"/>
          </p:cNvSpPr>
          <p:nvPr/>
        </p:nvSpPr>
        <p:spPr bwMode="auto">
          <a:xfrm>
            <a:off x="4820227" y="2819400"/>
            <a:ext cx="0" cy="990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282" name="Freeform 18"/>
          <p:cNvSpPr>
            <a:spLocks/>
          </p:cNvSpPr>
          <p:nvPr/>
        </p:nvSpPr>
        <p:spPr bwMode="auto">
          <a:xfrm flipH="1">
            <a:off x="2313565" y="1752600"/>
            <a:ext cx="1928812" cy="2286000"/>
          </a:xfrm>
          <a:custGeom>
            <a:avLst/>
            <a:gdLst>
              <a:gd name="T0" fmla="*/ 0 w 144"/>
              <a:gd name="T1" fmla="*/ 0 h 864"/>
              <a:gd name="T2" fmla="*/ 144 w 144"/>
              <a:gd name="T3" fmla="*/ 0 h 864"/>
              <a:gd name="T4" fmla="*/ 144 w 144"/>
              <a:gd name="T5" fmla="*/ 864 h 864"/>
              <a:gd name="T6" fmla="*/ 0 60000 65536"/>
              <a:gd name="T7" fmla="*/ 0 60000 65536"/>
              <a:gd name="T8" fmla="*/ 0 60000 65536"/>
              <a:gd name="T9" fmla="*/ 0 w 144"/>
              <a:gd name="T10" fmla="*/ 0 h 864"/>
              <a:gd name="T11" fmla="*/ 144 w 144"/>
              <a:gd name="T12" fmla="*/ 864 h 86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4" h="864">
                <a:moveTo>
                  <a:pt x="0" y="0"/>
                </a:moveTo>
                <a:lnTo>
                  <a:pt x="144" y="0"/>
                </a:lnTo>
                <a:lnTo>
                  <a:pt x="144" y="864"/>
                </a:lnTo>
              </a:path>
            </a:pathLst>
          </a:custGeom>
          <a:noFill/>
          <a:ln w="28575">
            <a:solidFill>
              <a:schemeClr val="tx1"/>
            </a:solidFill>
            <a:prstDash val="sysDot"/>
            <a:round/>
            <a:headEnd type="triangle" w="med" len="med"/>
            <a:tailEnd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283" name="Line 19"/>
          <p:cNvSpPr>
            <a:spLocks noChangeShapeType="1"/>
          </p:cNvSpPr>
          <p:nvPr/>
        </p:nvSpPr>
        <p:spPr bwMode="auto">
          <a:xfrm rot="5400000">
            <a:off x="4963102" y="5029200"/>
            <a:ext cx="1066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284" name="Line 20"/>
          <p:cNvSpPr>
            <a:spLocks noChangeShapeType="1"/>
          </p:cNvSpPr>
          <p:nvPr/>
        </p:nvSpPr>
        <p:spPr bwMode="auto">
          <a:xfrm rot="16200000" flipV="1">
            <a:off x="5253615" y="5029200"/>
            <a:ext cx="1066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285" name="Line 21"/>
          <p:cNvSpPr>
            <a:spLocks noChangeShapeType="1"/>
          </p:cNvSpPr>
          <p:nvPr/>
        </p:nvSpPr>
        <p:spPr bwMode="auto">
          <a:xfrm rot="5400000">
            <a:off x="5734627" y="5029200"/>
            <a:ext cx="1066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286" name="Line 22"/>
          <p:cNvSpPr>
            <a:spLocks noChangeShapeType="1"/>
          </p:cNvSpPr>
          <p:nvPr/>
        </p:nvSpPr>
        <p:spPr bwMode="auto">
          <a:xfrm rot="5400000">
            <a:off x="6023552" y="5029200"/>
            <a:ext cx="1066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287" name="Text Box 23"/>
          <p:cNvSpPr txBox="1">
            <a:spLocks noChangeArrowheads="1"/>
          </p:cNvSpPr>
          <p:nvPr/>
        </p:nvSpPr>
        <p:spPr bwMode="auto">
          <a:xfrm>
            <a:off x="5514320" y="1673423"/>
            <a:ext cx="78220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>
              <a:lnSpc>
                <a:spcPct val="100000"/>
              </a:lnSpc>
            </a:pPr>
            <a:r>
              <a:rPr lang="en-US" sz="1400" dirty="0">
                <a:latin typeface="Calibri" pitchFamily="34" charset="0"/>
              </a:rPr>
              <a:t>Address</a:t>
            </a:r>
          </a:p>
        </p:txBody>
      </p:sp>
      <p:sp>
        <p:nvSpPr>
          <p:cNvPr id="11288" name="Text Box 24"/>
          <p:cNvSpPr txBox="1">
            <a:spLocks noChangeArrowheads="1"/>
          </p:cNvSpPr>
          <p:nvPr/>
        </p:nvSpPr>
        <p:spPr bwMode="auto">
          <a:xfrm>
            <a:off x="5410200" y="2286000"/>
            <a:ext cx="106914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>
              <a:lnSpc>
                <a:spcPct val="100000"/>
              </a:lnSpc>
            </a:pPr>
            <a:r>
              <a:rPr lang="en-US" sz="1400" dirty="0">
                <a:latin typeface="Calibri" pitchFamily="34" charset="0"/>
              </a:rPr>
              <a:t>Instructions</a:t>
            </a:r>
          </a:p>
        </p:txBody>
      </p:sp>
      <p:sp>
        <p:nvSpPr>
          <p:cNvPr id="11289" name="Text Box 25"/>
          <p:cNvSpPr txBox="1">
            <a:spLocks noChangeArrowheads="1"/>
          </p:cNvSpPr>
          <p:nvPr/>
        </p:nvSpPr>
        <p:spPr bwMode="auto">
          <a:xfrm>
            <a:off x="4800600" y="2816423"/>
            <a:ext cx="101098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>
              <a:lnSpc>
                <a:spcPct val="100000"/>
              </a:lnSpc>
            </a:pPr>
            <a:r>
              <a:rPr lang="en-US" sz="1400" dirty="0">
                <a:latin typeface="Calibri" pitchFamily="34" charset="0"/>
              </a:rPr>
              <a:t>Operations</a:t>
            </a:r>
          </a:p>
        </p:txBody>
      </p:sp>
      <p:sp>
        <p:nvSpPr>
          <p:cNvPr id="11290" name="Text Box 26"/>
          <p:cNvSpPr txBox="1">
            <a:spLocks noChangeArrowheads="1"/>
          </p:cNvSpPr>
          <p:nvPr/>
        </p:nvSpPr>
        <p:spPr bwMode="auto">
          <a:xfrm>
            <a:off x="2286000" y="3166080"/>
            <a:ext cx="129195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lnSpc>
                <a:spcPct val="100000"/>
              </a:lnSpc>
            </a:pPr>
            <a:r>
              <a:rPr lang="en-US" sz="1400" dirty="0">
                <a:latin typeface="Calibri" pitchFamily="34" charset="0"/>
              </a:rPr>
              <a:t>Prediction OK?</a:t>
            </a:r>
          </a:p>
        </p:txBody>
      </p:sp>
      <p:sp>
        <p:nvSpPr>
          <p:cNvPr id="11291" name="Text Box 27"/>
          <p:cNvSpPr txBox="1">
            <a:spLocks noChangeArrowheads="1"/>
          </p:cNvSpPr>
          <p:nvPr/>
        </p:nvSpPr>
        <p:spPr bwMode="auto">
          <a:xfrm>
            <a:off x="6515677" y="5240179"/>
            <a:ext cx="43473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>
              <a:lnSpc>
                <a:spcPct val="100000"/>
              </a:lnSpc>
            </a:pPr>
            <a:r>
              <a:rPr lang="en-US" sz="1000" dirty="0">
                <a:latin typeface="Calibri" pitchFamily="34" charset="0"/>
              </a:rPr>
              <a:t>Data</a:t>
            </a:r>
          </a:p>
        </p:txBody>
      </p:sp>
      <p:sp>
        <p:nvSpPr>
          <p:cNvPr id="11292" name="Text Box 28"/>
          <p:cNvSpPr txBox="1">
            <a:spLocks noChangeArrowheads="1"/>
          </p:cNvSpPr>
          <p:nvPr/>
        </p:nvSpPr>
        <p:spPr bwMode="auto">
          <a:xfrm>
            <a:off x="5735940" y="5257800"/>
            <a:ext cx="43473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>
              <a:lnSpc>
                <a:spcPct val="100000"/>
              </a:lnSpc>
            </a:pPr>
            <a:r>
              <a:rPr lang="en-US" sz="1000" dirty="0">
                <a:latin typeface="Calibri" pitchFamily="34" charset="0"/>
              </a:rPr>
              <a:t>Data</a:t>
            </a:r>
          </a:p>
        </p:txBody>
      </p:sp>
      <p:sp>
        <p:nvSpPr>
          <p:cNvPr id="11293" name="Text Box 29"/>
          <p:cNvSpPr txBox="1">
            <a:spLocks noChangeArrowheads="1"/>
          </p:cNvSpPr>
          <p:nvPr/>
        </p:nvSpPr>
        <p:spPr bwMode="auto">
          <a:xfrm>
            <a:off x="5084584" y="5011579"/>
            <a:ext cx="47801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>
              <a:lnSpc>
                <a:spcPct val="100000"/>
              </a:lnSpc>
            </a:pPr>
            <a:r>
              <a:rPr lang="en-US" sz="1000" dirty="0" err="1">
                <a:latin typeface="Calibri" pitchFamily="34" charset="0"/>
              </a:rPr>
              <a:t>Addr</a:t>
            </a:r>
            <a:r>
              <a:rPr lang="en-US" sz="1000" dirty="0">
                <a:latin typeface="Calibri" pitchFamily="34" charset="0"/>
              </a:rPr>
              <a:t>.</a:t>
            </a:r>
          </a:p>
        </p:txBody>
      </p:sp>
      <p:sp>
        <p:nvSpPr>
          <p:cNvPr id="11294" name="Text Box 30"/>
          <p:cNvSpPr txBox="1">
            <a:spLocks noChangeArrowheads="1"/>
          </p:cNvSpPr>
          <p:nvPr/>
        </p:nvSpPr>
        <p:spPr bwMode="auto">
          <a:xfrm>
            <a:off x="5853440" y="5011579"/>
            <a:ext cx="47801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>
              <a:lnSpc>
                <a:spcPct val="100000"/>
              </a:lnSpc>
            </a:pPr>
            <a:r>
              <a:rPr lang="en-US" sz="1000" dirty="0" err="1">
                <a:latin typeface="Calibri" pitchFamily="34" charset="0"/>
              </a:rPr>
              <a:t>Addr</a:t>
            </a:r>
            <a:r>
              <a:rPr lang="en-US" sz="1000" dirty="0">
                <a:latin typeface="Calibri" pitchFamily="34" charset="0"/>
              </a:rPr>
              <a:t>.</a:t>
            </a:r>
          </a:p>
        </p:txBody>
      </p:sp>
      <p:sp>
        <p:nvSpPr>
          <p:cNvPr id="11295" name="Line 31"/>
          <p:cNvSpPr>
            <a:spLocks noChangeShapeType="1"/>
          </p:cNvSpPr>
          <p:nvPr/>
        </p:nvSpPr>
        <p:spPr bwMode="auto">
          <a:xfrm>
            <a:off x="2543175" y="3810000"/>
            <a:ext cx="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296" name="Line 32"/>
          <p:cNvSpPr>
            <a:spLocks noChangeShapeType="1"/>
          </p:cNvSpPr>
          <p:nvPr/>
        </p:nvSpPr>
        <p:spPr bwMode="auto">
          <a:xfrm>
            <a:off x="4087812" y="3810000"/>
            <a:ext cx="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297" name="Line 33"/>
          <p:cNvSpPr>
            <a:spLocks noChangeShapeType="1"/>
          </p:cNvSpPr>
          <p:nvPr/>
        </p:nvSpPr>
        <p:spPr bwMode="auto">
          <a:xfrm>
            <a:off x="4857750" y="3810000"/>
            <a:ext cx="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298" name="Line 34"/>
          <p:cNvSpPr>
            <a:spLocks noChangeShapeType="1"/>
          </p:cNvSpPr>
          <p:nvPr/>
        </p:nvSpPr>
        <p:spPr bwMode="auto">
          <a:xfrm>
            <a:off x="5630862" y="3810000"/>
            <a:ext cx="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299" name="Line 35"/>
          <p:cNvSpPr>
            <a:spLocks noChangeShapeType="1"/>
          </p:cNvSpPr>
          <p:nvPr/>
        </p:nvSpPr>
        <p:spPr bwMode="auto">
          <a:xfrm>
            <a:off x="6400800" y="3810000"/>
            <a:ext cx="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300" name="Line 36"/>
          <p:cNvSpPr>
            <a:spLocks noChangeShapeType="1"/>
          </p:cNvSpPr>
          <p:nvPr/>
        </p:nvSpPr>
        <p:spPr bwMode="auto">
          <a:xfrm>
            <a:off x="2543175" y="3810000"/>
            <a:ext cx="38576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301" name="Rectangle 37"/>
          <p:cNvSpPr>
            <a:spLocks noChangeArrowheads="1"/>
          </p:cNvSpPr>
          <p:nvPr/>
        </p:nvSpPr>
        <p:spPr bwMode="auto">
          <a:xfrm>
            <a:off x="2989840" y="4038600"/>
            <a:ext cx="673100" cy="457200"/>
          </a:xfrm>
          <a:prstGeom prst="rect">
            <a:avLst/>
          </a:prstGeom>
          <a:solidFill>
            <a:srgbClr val="8C404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400" dirty="0" err="1">
                <a:solidFill>
                  <a:schemeClr val="bg1"/>
                </a:solidFill>
                <a:latin typeface="Calibri" pitchFamily="34" charset="0"/>
              </a:rPr>
              <a:t>Arith</a:t>
            </a:r>
            <a:endParaRPr lang="en-US" sz="14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1302" name="Line 38"/>
          <p:cNvSpPr>
            <a:spLocks noChangeShapeType="1"/>
          </p:cNvSpPr>
          <p:nvPr/>
        </p:nvSpPr>
        <p:spPr bwMode="auto">
          <a:xfrm>
            <a:off x="3314700" y="3810000"/>
            <a:ext cx="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303" name="Line 39"/>
          <p:cNvSpPr>
            <a:spLocks noChangeShapeType="1"/>
          </p:cNvSpPr>
          <p:nvPr/>
        </p:nvSpPr>
        <p:spPr bwMode="auto">
          <a:xfrm>
            <a:off x="1735715" y="4876800"/>
            <a:ext cx="5214696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grpSp>
        <p:nvGrpSpPr>
          <p:cNvPr id="2" name="Group 40"/>
          <p:cNvGrpSpPr>
            <a:grpSpLocks/>
          </p:cNvGrpSpPr>
          <p:nvPr/>
        </p:nvGrpSpPr>
        <p:grpSpPr bwMode="auto">
          <a:xfrm>
            <a:off x="2507240" y="4495800"/>
            <a:ext cx="3857625" cy="381000"/>
            <a:chOff x="768" y="2016"/>
            <a:chExt cx="1920" cy="144"/>
          </a:xfrm>
        </p:grpSpPr>
        <p:sp>
          <p:nvSpPr>
            <p:cNvPr id="11313" name="Line 41"/>
            <p:cNvSpPr>
              <a:spLocks noChangeShapeType="1"/>
            </p:cNvSpPr>
            <p:nvPr/>
          </p:nvSpPr>
          <p:spPr bwMode="auto">
            <a:xfrm>
              <a:off x="768" y="2016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11314" name="Line 42"/>
            <p:cNvSpPr>
              <a:spLocks noChangeShapeType="1"/>
            </p:cNvSpPr>
            <p:nvPr/>
          </p:nvSpPr>
          <p:spPr bwMode="auto">
            <a:xfrm>
              <a:off x="1536" y="2016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11315" name="Line 43"/>
            <p:cNvSpPr>
              <a:spLocks noChangeShapeType="1"/>
            </p:cNvSpPr>
            <p:nvPr/>
          </p:nvSpPr>
          <p:spPr bwMode="auto">
            <a:xfrm>
              <a:off x="1920" y="2016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11316" name="Line 44"/>
            <p:cNvSpPr>
              <a:spLocks noChangeShapeType="1"/>
            </p:cNvSpPr>
            <p:nvPr/>
          </p:nvSpPr>
          <p:spPr bwMode="auto">
            <a:xfrm>
              <a:off x="2304" y="2016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11317" name="Line 45"/>
            <p:cNvSpPr>
              <a:spLocks noChangeShapeType="1"/>
            </p:cNvSpPr>
            <p:nvPr/>
          </p:nvSpPr>
          <p:spPr bwMode="auto">
            <a:xfrm>
              <a:off x="2688" y="2016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11318" name="Line 46"/>
            <p:cNvSpPr>
              <a:spLocks noChangeShapeType="1"/>
            </p:cNvSpPr>
            <p:nvPr/>
          </p:nvSpPr>
          <p:spPr bwMode="auto">
            <a:xfrm>
              <a:off x="1152" y="2016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11305" name="Rectangle 47"/>
          <p:cNvSpPr>
            <a:spLocks noChangeArrowheads="1"/>
          </p:cNvSpPr>
          <p:nvPr/>
        </p:nvSpPr>
        <p:spPr bwMode="auto">
          <a:xfrm>
            <a:off x="2796165" y="4829175"/>
            <a:ext cx="151490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lnSpc>
                <a:spcPct val="100000"/>
              </a:lnSpc>
            </a:pPr>
            <a:r>
              <a:rPr lang="en-US" sz="1400" dirty="0">
                <a:latin typeface="Calibri" pitchFamily="34" charset="0"/>
              </a:rPr>
              <a:t>Operation Results</a:t>
            </a:r>
          </a:p>
        </p:txBody>
      </p:sp>
      <p:sp>
        <p:nvSpPr>
          <p:cNvPr id="11306" name="Rectangle 48"/>
          <p:cNvSpPr>
            <a:spLocks noChangeArrowheads="1"/>
          </p:cNvSpPr>
          <p:nvPr/>
        </p:nvSpPr>
        <p:spPr bwMode="auto">
          <a:xfrm>
            <a:off x="2796165" y="1828800"/>
            <a:ext cx="1157287" cy="990600"/>
          </a:xfrm>
          <a:prstGeom prst="rect">
            <a:avLst/>
          </a:prstGeom>
          <a:solidFill>
            <a:srgbClr val="8C404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pPr algn="ctr" eaLnBrk="1" hangingPunct="1">
              <a:lnSpc>
                <a:spcPct val="100000"/>
              </a:lnSpc>
            </a:pPr>
            <a:r>
              <a:rPr lang="en-US" sz="1400" dirty="0">
                <a:solidFill>
                  <a:schemeClr val="bg1"/>
                </a:solidFill>
                <a:latin typeface="Calibri" pitchFamily="34" charset="0"/>
              </a:rPr>
              <a:t>Retirement</a:t>
            </a:r>
          </a:p>
          <a:p>
            <a:pPr algn="ctr" eaLnBrk="1" hangingPunct="1">
              <a:lnSpc>
                <a:spcPct val="100000"/>
              </a:lnSpc>
            </a:pPr>
            <a:r>
              <a:rPr lang="en-US" sz="1400" dirty="0">
                <a:solidFill>
                  <a:schemeClr val="bg1"/>
                </a:solidFill>
                <a:latin typeface="Calibri" pitchFamily="34" charset="0"/>
              </a:rPr>
              <a:t>Unit</a:t>
            </a:r>
          </a:p>
        </p:txBody>
      </p:sp>
      <p:sp>
        <p:nvSpPr>
          <p:cNvPr id="11307" name="Rectangle 49"/>
          <p:cNvSpPr>
            <a:spLocks noChangeArrowheads="1"/>
          </p:cNvSpPr>
          <p:nvPr/>
        </p:nvSpPr>
        <p:spPr bwMode="auto">
          <a:xfrm>
            <a:off x="2989840" y="2286000"/>
            <a:ext cx="769937" cy="4572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400" dirty="0">
                <a:solidFill>
                  <a:schemeClr val="bg1"/>
                </a:solidFill>
                <a:latin typeface="Calibri" pitchFamily="34" charset="0"/>
              </a:rPr>
              <a:t>Register</a:t>
            </a:r>
          </a:p>
          <a:p>
            <a:pPr algn="ctr" eaLnBrk="1" hangingPunct="1">
              <a:lnSpc>
                <a:spcPct val="100000"/>
              </a:lnSpc>
            </a:pPr>
            <a:r>
              <a:rPr lang="en-US" sz="1400" dirty="0">
                <a:solidFill>
                  <a:schemeClr val="bg1"/>
                </a:solidFill>
                <a:latin typeface="Calibri" pitchFamily="34" charset="0"/>
              </a:rPr>
              <a:t>File</a:t>
            </a:r>
          </a:p>
        </p:txBody>
      </p:sp>
      <p:sp>
        <p:nvSpPr>
          <p:cNvPr id="11308" name="Line 50"/>
          <p:cNvSpPr>
            <a:spLocks noChangeShapeType="1"/>
          </p:cNvSpPr>
          <p:nvPr/>
        </p:nvSpPr>
        <p:spPr bwMode="auto">
          <a:xfrm>
            <a:off x="2313565" y="2209800"/>
            <a:ext cx="482600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309" name="Freeform 51"/>
          <p:cNvSpPr>
            <a:spLocks/>
          </p:cNvSpPr>
          <p:nvPr/>
        </p:nvSpPr>
        <p:spPr bwMode="auto">
          <a:xfrm flipH="1">
            <a:off x="1904999" y="2667000"/>
            <a:ext cx="891166" cy="2209800"/>
          </a:xfrm>
          <a:custGeom>
            <a:avLst/>
            <a:gdLst>
              <a:gd name="T0" fmla="*/ 0 w 144"/>
              <a:gd name="T1" fmla="*/ 0 h 864"/>
              <a:gd name="T2" fmla="*/ 144 w 144"/>
              <a:gd name="T3" fmla="*/ 0 h 864"/>
              <a:gd name="T4" fmla="*/ 144 w 144"/>
              <a:gd name="T5" fmla="*/ 864 h 864"/>
              <a:gd name="T6" fmla="*/ 0 60000 65536"/>
              <a:gd name="T7" fmla="*/ 0 60000 65536"/>
              <a:gd name="T8" fmla="*/ 0 60000 65536"/>
              <a:gd name="T9" fmla="*/ 0 w 144"/>
              <a:gd name="T10" fmla="*/ 0 h 864"/>
              <a:gd name="T11" fmla="*/ 144 w 144"/>
              <a:gd name="T12" fmla="*/ 864 h 86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4" h="864">
                <a:moveTo>
                  <a:pt x="0" y="0"/>
                </a:moveTo>
                <a:lnTo>
                  <a:pt x="144" y="0"/>
                </a:lnTo>
                <a:lnTo>
                  <a:pt x="144" y="864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310" name="Text Box 52"/>
          <p:cNvSpPr txBox="1">
            <a:spLocks noChangeArrowheads="1"/>
          </p:cNvSpPr>
          <p:nvPr/>
        </p:nvSpPr>
        <p:spPr bwMode="auto">
          <a:xfrm>
            <a:off x="457200" y="3159100"/>
            <a:ext cx="144520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1" hangingPunct="1">
              <a:lnSpc>
                <a:spcPct val="100000"/>
              </a:lnSpc>
            </a:pPr>
            <a:r>
              <a:rPr lang="en-US" sz="1400" dirty="0">
                <a:latin typeface="Calibri" pitchFamily="34" charset="0"/>
              </a:rPr>
              <a:t>Register Updates</a:t>
            </a:r>
          </a:p>
        </p:txBody>
      </p:sp>
      <p:sp>
        <p:nvSpPr>
          <p:cNvPr id="11311" name="Line 53"/>
          <p:cNvSpPr>
            <a:spLocks noChangeShapeType="1"/>
          </p:cNvSpPr>
          <p:nvPr/>
        </p:nvSpPr>
        <p:spPr bwMode="auto">
          <a:xfrm>
            <a:off x="3759777" y="2514600"/>
            <a:ext cx="482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312" name="Freeform 54"/>
          <p:cNvSpPr>
            <a:spLocks/>
          </p:cNvSpPr>
          <p:nvPr/>
        </p:nvSpPr>
        <p:spPr bwMode="auto">
          <a:xfrm>
            <a:off x="3856615" y="2819400"/>
            <a:ext cx="963612" cy="228600"/>
          </a:xfrm>
          <a:custGeom>
            <a:avLst/>
            <a:gdLst>
              <a:gd name="T0" fmla="*/ 480 w 480"/>
              <a:gd name="T1" fmla="*/ 144 h 144"/>
              <a:gd name="T2" fmla="*/ 0 w 480"/>
              <a:gd name="T3" fmla="*/ 144 h 144"/>
              <a:gd name="T4" fmla="*/ 0 w 480"/>
              <a:gd name="T5" fmla="*/ 0 h 144"/>
              <a:gd name="T6" fmla="*/ 0 60000 65536"/>
              <a:gd name="T7" fmla="*/ 0 60000 65536"/>
              <a:gd name="T8" fmla="*/ 0 60000 65536"/>
              <a:gd name="T9" fmla="*/ 0 w 480"/>
              <a:gd name="T10" fmla="*/ 0 h 144"/>
              <a:gd name="T11" fmla="*/ 480 w 480"/>
              <a:gd name="T12" fmla="*/ 144 h 1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80" h="144">
                <a:moveTo>
                  <a:pt x="480" y="144"/>
                </a:moveTo>
                <a:lnTo>
                  <a:pt x="0" y="144"/>
                </a:lnTo>
                <a:lnTo>
                  <a:pt x="0" y="0"/>
                </a:ln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</p:spTree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Superscalar Processor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990000"/>
                </a:solidFill>
              </a:rPr>
              <a:t>Definition:</a:t>
            </a:r>
            <a:r>
              <a:rPr lang="en-US" dirty="0"/>
              <a:t> A superscalar processor can issue and execute </a:t>
            </a:r>
            <a:r>
              <a:rPr lang="en-US" i="1" dirty="0">
                <a:solidFill>
                  <a:srgbClr val="990000"/>
                </a:solidFill>
              </a:rPr>
              <a:t>multiple instructions in one cycle</a:t>
            </a:r>
            <a:r>
              <a:rPr lang="en-US" dirty="0"/>
              <a:t>. The instructions are retrieved from a sequential instruction stream and are usually scheduled dynamically.</a:t>
            </a:r>
          </a:p>
          <a:p>
            <a:endParaRPr lang="en-US" dirty="0"/>
          </a:p>
          <a:p>
            <a:r>
              <a:rPr lang="en-US" dirty="0"/>
              <a:t>Benefit: without programming effort, superscalar processor can take advantage of the </a:t>
            </a:r>
            <a:r>
              <a:rPr lang="en-US" i="1" dirty="0">
                <a:solidFill>
                  <a:srgbClr val="990000"/>
                </a:solidFill>
              </a:rPr>
              <a:t>instruction level parallelism</a:t>
            </a:r>
            <a:r>
              <a:rPr lang="en-US" dirty="0">
                <a:solidFill>
                  <a:srgbClr val="990000"/>
                </a:solidFill>
              </a:rPr>
              <a:t> </a:t>
            </a:r>
            <a:r>
              <a:rPr lang="en-US" dirty="0"/>
              <a:t>that most programs have.</a:t>
            </a:r>
          </a:p>
          <a:p>
            <a:endParaRPr lang="en-US" dirty="0"/>
          </a:p>
          <a:p>
            <a:r>
              <a:rPr lang="en-US" dirty="0"/>
              <a:t>Most CPUs are superscalar.</a:t>
            </a:r>
          </a:p>
          <a:p>
            <a:pPr lvl="1"/>
            <a:r>
              <a:rPr lang="en-US" dirty="0"/>
              <a:t>Intel: since Pentium (1993)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228600"/>
            <a:ext cx="7592093" cy="762000"/>
          </a:xfrm>
        </p:spPr>
        <p:txBody>
          <a:bodyPr/>
          <a:lstStyle/>
          <a:p>
            <a:r>
              <a:rPr lang="en-US" dirty="0"/>
              <a:t>Pipelined Functional Units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6427570" y="357186"/>
            <a:ext cx="1865530" cy="2057400"/>
            <a:chOff x="4553635" y="1828800"/>
            <a:chExt cx="1865530" cy="2057400"/>
          </a:xfrm>
        </p:grpSpPr>
        <p:sp>
          <p:nvSpPr>
            <p:cNvPr id="4" name="AutoShape 5"/>
            <p:cNvSpPr>
              <a:spLocks noChangeArrowheads="1"/>
            </p:cNvSpPr>
            <p:nvPr/>
          </p:nvSpPr>
          <p:spPr bwMode="auto">
            <a:xfrm>
              <a:off x="4571999" y="2057400"/>
              <a:ext cx="1847165" cy="381000"/>
            </a:xfrm>
            <a:prstGeom prst="roundRect">
              <a:avLst>
                <a:gd name="adj" fmla="val 19644"/>
              </a:avLst>
            </a:prstGeom>
            <a:solidFill>
              <a:srgbClr val="F1C7C7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>
                <a:lnSpc>
                  <a:spcPct val="100000"/>
                </a:lnSpc>
              </a:pPr>
              <a:r>
                <a:rPr lang="en-US" sz="1800" b="0" dirty="0">
                  <a:latin typeface="Calibri"/>
                  <a:cs typeface="Calibri"/>
                </a:rPr>
                <a:t>Stage 1</a:t>
              </a:r>
            </a:p>
          </p:txBody>
        </p:sp>
        <p:sp>
          <p:nvSpPr>
            <p:cNvPr id="5" name="Line 6"/>
            <p:cNvSpPr>
              <a:spLocks noChangeShapeType="1"/>
            </p:cNvSpPr>
            <p:nvPr/>
          </p:nvSpPr>
          <p:spPr bwMode="auto">
            <a:xfrm>
              <a:off x="5029200" y="1828800"/>
              <a:ext cx="0" cy="2286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6" name="Line 7"/>
            <p:cNvSpPr>
              <a:spLocks noChangeShapeType="1"/>
            </p:cNvSpPr>
            <p:nvPr/>
          </p:nvSpPr>
          <p:spPr bwMode="auto">
            <a:xfrm>
              <a:off x="5943600" y="1828800"/>
              <a:ext cx="0" cy="2286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11" name="Line 7"/>
            <p:cNvSpPr>
              <a:spLocks noChangeShapeType="1"/>
            </p:cNvSpPr>
            <p:nvPr/>
          </p:nvSpPr>
          <p:spPr bwMode="auto">
            <a:xfrm>
              <a:off x="5486400" y="2438400"/>
              <a:ext cx="0" cy="2286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12" name="AutoShape 5"/>
            <p:cNvSpPr>
              <a:spLocks noChangeArrowheads="1"/>
            </p:cNvSpPr>
            <p:nvPr/>
          </p:nvSpPr>
          <p:spPr bwMode="auto">
            <a:xfrm>
              <a:off x="4572000" y="2667000"/>
              <a:ext cx="1847165" cy="381000"/>
            </a:xfrm>
            <a:prstGeom prst="roundRect">
              <a:avLst>
                <a:gd name="adj" fmla="val 19644"/>
              </a:avLst>
            </a:prstGeom>
            <a:solidFill>
              <a:srgbClr val="F1C7C7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>
                <a:lnSpc>
                  <a:spcPct val="100000"/>
                </a:lnSpc>
              </a:pPr>
              <a:r>
                <a:rPr lang="en-US" sz="1800" b="0" dirty="0">
                  <a:latin typeface="Calibri"/>
                  <a:cs typeface="Calibri"/>
                </a:rPr>
                <a:t>Stage 2</a:t>
              </a:r>
            </a:p>
          </p:txBody>
        </p:sp>
        <p:sp>
          <p:nvSpPr>
            <p:cNvPr id="13" name="Line 7"/>
            <p:cNvSpPr>
              <a:spLocks noChangeShapeType="1"/>
            </p:cNvSpPr>
            <p:nvPr/>
          </p:nvSpPr>
          <p:spPr bwMode="auto">
            <a:xfrm>
              <a:off x="5486401" y="3048000"/>
              <a:ext cx="0" cy="2286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14" name="AutoShape 5"/>
            <p:cNvSpPr>
              <a:spLocks noChangeArrowheads="1"/>
            </p:cNvSpPr>
            <p:nvPr/>
          </p:nvSpPr>
          <p:spPr bwMode="auto">
            <a:xfrm>
              <a:off x="4553635" y="3276600"/>
              <a:ext cx="1847165" cy="381000"/>
            </a:xfrm>
            <a:prstGeom prst="roundRect">
              <a:avLst>
                <a:gd name="adj" fmla="val 19644"/>
              </a:avLst>
            </a:prstGeom>
            <a:solidFill>
              <a:srgbClr val="F1C7C7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>
                <a:lnSpc>
                  <a:spcPct val="100000"/>
                </a:lnSpc>
              </a:pPr>
              <a:r>
                <a:rPr lang="en-US" sz="1800" b="0" dirty="0">
                  <a:latin typeface="Calibri"/>
                  <a:cs typeface="Calibri"/>
                </a:rPr>
                <a:t>Stage 3</a:t>
              </a:r>
            </a:p>
          </p:txBody>
        </p:sp>
        <p:sp>
          <p:nvSpPr>
            <p:cNvPr id="15" name="Line 7"/>
            <p:cNvSpPr>
              <a:spLocks noChangeShapeType="1"/>
            </p:cNvSpPr>
            <p:nvPr/>
          </p:nvSpPr>
          <p:spPr bwMode="auto">
            <a:xfrm>
              <a:off x="5468036" y="3657600"/>
              <a:ext cx="0" cy="2286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sz="1800" dirty="0">
                <a:latin typeface="Calibri" pitchFamily="34" charset="0"/>
              </a:endParaRPr>
            </a:p>
          </p:txBody>
        </p:sp>
      </p:grpSp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119773" y="1045252"/>
            <a:ext cx="4861706" cy="1567096"/>
          </a:xfrm>
          <a:prstGeom prst="rect">
            <a:avLst/>
          </a:prstGeom>
          <a:solidFill>
            <a:srgbClr val="F6F5BD"/>
          </a:solidFill>
          <a:ln w="127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long </a:t>
            </a:r>
            <a:r>
              <a:rPr lang="en-US" sz="1600" dirty="0" err="1">
                <a:latin typeface="Courier New" pitchFamily="49" charset="0"/>
              </a:rPr>
              <a:t>mult_eg</a:t>
            </a:r>
            <a:r>
              <a:rPr lang="en-US" sz="1600" dirty="0">
                <a:latin typeface="Courier New" pitchFamily="49" charset="0"/>
              </a:rPr>
              <a:t>(long a, long b, long c) {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long p1 = </a:t>
            </a:r>
            <a:r>
              <a:rPr lang="en-US" sz="1600" dirty="0">
                <a:solidFill>
                  <a:srgbClr val="C00000"/>
                </a:solidFill>
                <a:latin typeface="Courier New" pitchFamily="49" charset="0"/>
              </a:rPr>
              <a:t>a*b</a:t>
            </a:r>
            <a:r>
              <a:rPr lang="en-US" sz="1600" dirty="0">
                <a:latin typeface="Courier New" pitchFamily="49" charset="0"/>
              </a:rPr>
              <a:t>;
    long p2 = </a:t>
            </a:r>
            <a:r>
              <a:rPr lang="en-US" sz="1600" dirty="0">
                <a:solidFill>
                  <a:srgbClr val="0070C0"/>
                </a:solidFill>
                <a:latin typeface="Courier New" pitchFamily="49" charset="0"/>
              </a:rPr>
              <a:t>a*c</a:t>
            </a:r>
            <a:r>
              <a:rPr lang="en-US" sz="1600" dirty="0">
                <a:latin typeface="Courier New" pitchFamily="49" charset="0"/>
              </a:rPr>
              <a:t>;
    long p3 = </a:t>
            </a:r>
            <a:r>
              <a:rPr lang="en-US" sz="1600" dirty="0">
                <a:solidFill>
                  <a:srgbClr val="00B050"/>
                </a:solidFill>
                <a:latin typeface="Courier New" pitchFamily="49" charset="0"/>
              </a:rPr>
              <a:t>p1 * p2</a:t>
            </a:r>
            <a:r>
              <a:rPr lang="en-US" sz="1600" dirty="0">
                <a:latin typeface="Courier New" pitchFamily="49" charset="0"/>
              </a:rPr>
              <a:t>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return p3;
}</a:t>
            </a:r>
          </a:p>
        </p:txBody>
      </p:sp>
      <p:sp>
        <p:nvSpPr>
          <p:cNvPr id="19" name="Content Placeholder 18"/>
          <p:cNvSpPr>
            <a:spLocks noGrp="1"/>
          </p:cNvSpPr>
          <p:nvPr>
            <p:ph idx="1"/>
          </p:nvPr>
        </p:nvSpPr>
        <p:spPr>
          <a:xfrm>
            <a:off x="396875" y="4800601"/>
            <a:ext cx="7896225" cy="1533524"/>
          </a:xfrm>
        </p:spPr>
        <p:txBody>
          <a:bodyPr/>
          <a:lstStyle/>
          <a:p>
            <a:pPr lvl="1"/>
            <a:r>
              <a:rPr lang="en-US" dirty="0"/>
              <a:t>Divide computation into stages</a:t>
            </a:r>
          </a:p>
          <a:p>
            <a:pPr lvl="1"/>
            <a:r>
              <a:rPr lang="en-US" dirty="0"/>
              <a:t>Pass partial computations from stage to stage</a:t>
            </a:r>
          </a:p>
          <a:p>
            <a:pPr lvl="1"/>
            <a:r>
              <a:rPr lang="en-US" dirty="0"/>
              <a:t>Stage </a:t>
            </a:r>
            <a:r>
              <a:rPr lang="en-US" dirty="0" err="1"/>
              <a:t>i</a:t>
            </a:r>
            <a:r>
              <a:rPr lang="en-US" dirty="0"/>
              <a:t> can start on new computation once values passed to i+1</a:t>
            </a:r>
          </a:p>
          <a:p>
            <a:pPr lvl="1"/>
            <a:r>
              <a:rPr lang="en-US" dirty="0"/>
              <a:t>E.g., complete 3 multiplications in 7 cycles, even though each requires 3 cycles</a:t>
            </a:r>
          </a:p>
        </p:txBody>
      </p:sp>
      <p:graphicFrame>
        <p:nvGraphicFramePr>
          <p:cNvPr id="17" name="Content Placeholder 16"/>
          <p:cNvGraphicFramePr>
            <a:graphicFrameLocks/>
          </p:cNvGraphicFramePr>
          <p:nvPr/>
        </p:nvGraphicFramePr>
        <p:xfrm>
          <a:off x="1219200" y="2743200"/>
          <a:ext cx="6934202" cy="18542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1143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1440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 marL="124677" marR="124677"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7"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/>
                          <a:cs typeface="Calibri"/>
                        </a:rPr>
                        <a:t>Time</a:t>
                      </a:r>
                    </a:p>
                  </a:txBody>
                  <a:tcPr marL="124677" marR="124677"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b="0" i="0" dirty="0">
                        <a:latin typeface="Calibri"/>
                        <a:cs typeface="Calibri"/>
                      </a:endParaRPr>
                    </a:p>
                  </a:txBody>
                  <a:tcPr marL="124677" marR="12467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/>
                          <a:cs typeface="Calibri"/>
                        </a:rPr>
                        <a:t>1</a:t>
                      </a:r>
                      <a:endParaRPr lang="en-US" b="0" i="0" dirty="0">
                        <a:latin typeface="Calibri"/>
                        <a:cs typeface="Calibri"/>
                      </a:endParaRPr>
                    </a:p>
                  </a:txBody>
                  <a:tcPr marL="124677" marR="12467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/>
                          <a:cs typeface="Calibri"/>
                        </a:rPr>
                        <a:t>2</a:t>
                      </a:r>
                      <a:endParaRPr lang="en-US" b="0" i="0" dirty="0">
                        <a:latin typeface="Calibri"/>
                        <a:cs typeface="Calibri"/>
                      </a:endParaRPr>
                    </a:p>
                  </a:txBody>
                  <a:tcPr marL="124677" marR="12467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/>
                          <a:cs typeface="Calibri"/>
                        </a:rPr>
                        <a:t>3</a:t>
                      </a:r>
                      <a:endParaRPr lang="en-US" b="0" i="0" dirty="0">
                        <a:latin typeface="Calibri"/>
                        <a:cs typeface="Calibri"/>
                      </a:endParaRPr>
                    </a:p>
                  </a:txBody>
                  <a:tcPr marL="124677" marR="12467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/>
                          <a:cs typeface="Calibri"/>
                        </a:rPr>
                        <a:t>4</a:t>
                      </a:r>
                      <a:endParaRPr lang="en-US" b="0" i="0" dirty="0">
                        <a:latin typeface="Calibri"/>
                        <a:cs typeface="Calibri"/>
                      </a:endParaRPr>
                    </a:p>
                  </a:txBody>
                  <a:tcPr marL="124677" marR="12467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/>
                          <a:cs typeface="Calibri"/>
                        </a:rPr>
                        <a:t>5</a:t>
                      </a:r>
                      <a:endParaRPr lang="en-US" b="0" i="0" dirty="0">
                        <a:latin typeface="Calibri"/>
                        <a:cs typeface="Calibri"/>
                      </a:endParaRPr>
                    </a:p>
                  </a:txBody>
                  <a:tcPr marL="124677" marR="12467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/>
                          <a:cs typeface="Calibri"/>
                        </a:rPr>
                        <a:t>6</a:t>
                      </a:r>
                      <a:endParaRPr lang="en-US" b="0" i="0" dirty="0">
                        <a:latin typeface="Calibri"/>
                        <a:cs typeface="Calibri"/>
                      </a:endParaRPr>
                    </a:p>
                  </a:txBody>
                  <a:tcPr marL="124677" marR="12467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/>
                          <a:cs typeface="Calibri"/>
                        </a:rPr>
                        <a:t>7</a:t>
                      </a:r>
                      <a:endParaRPr lang="en-US" b="0" i="0" dirty="0">
                        <a:latin typeface="Calibri"/>
                        <a:cs typeface="Calibri"/>
                      </a:endParaRPr>
                    </a:p>
                  </a:txBody>
                  <a:tcPr marL="124677" marR="12467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/>
                          <a:cs typeface="Calibri"/>
                        </a:rPr>
                        <a:t>Stage 1</a:t>
                      </a:r>
                    </a:p>
                  </a:txBody>
                  <a:tcPr marL="124677" marR="12467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dirty="0">
                          <a:solidFill>
                            <a:srgbClr val="C00000"/>
                          </a:solidFill>
                          <a:latin typeface="Courier New"/>
                          <a:cs typeface="Courier New"/>
                        </a:rPr>
                        <a:t>a*b</a:t>
                      </a:r>
                    </a:p>
                  </a:txBody>
                  <a:tcPr marL="124677" marR="12467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dirty="0">
                          <a:solidFill>
                            <a:srgbClr val="0070C0"/>
                          </a:solidFill>
                          <a:latin typeface="Courier New"/>
                          <a:cs typeface="Courier New"/>
                        </a:rPr>
                        <a:t>a*c</a:t>
                      </a:r>
                    </a:p>
                  </a:txBody>
                  <a:tcPr marL="124677" marR="12467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i="0" dirty="0">
                        <a:latin typeface="Courier New"/>
                        <a:cs typeface="Courier New"/>
                      </a:endParaRPr>
                    </a:p>
                  </a:txBody>
                  <a:tcPr marL="124677" marR="12467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i="0" dirty="0">
                        <a:latin typeface="Courier New"/>
                        <a:cs typeface="Courier New"/>
                      </a:endParaRPr>
                    </a:p>
                  </a:txBody>
                  <a:tcPr marL="124677" marR="12467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dirty="0">
                          <a:solidFill>
                            <a:srgbClr val="00B050"/>
                          </a:solidFill>
                          <a:latin typeface="Courier New"/>
                          <a:cs typeface="Courier New"/>
                        </a:rPr>
                        <a:t>p1*p2</a:t>
                      </a:r>
                    </a:p>
                  </a:txBody>
                  <a:tcPr marL="124677" marR="12467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i="0">
                        <a:latin typeface="Courier New"/>
                        <a:cs typeface="Courier New"/>
                      </a:endParaRPr>
                    </a:p>
                  </a:txBody>
                  <a:tcPr marL="124677" marR="12467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i="0">
                        <a:latin typeface="Courier New"/>
                        <a:cs typeface="Courier New"/>
                      </a:endParaRPr>
                    </a:p>
                  </a:txBody>
                  <a:tcPr marL="124677" marR="12467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/>
                          <a:cs typeface="Calibri"/>
                        </a:rPr>
                        <a:t>Stage 2</a:t>
                      </a:r>
                    </a:p>
                  </a:txBody>
                  <a:tcPr marL="124677" marR="12467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i="0" dirty="0">
                        <a:latin typeface="Courier New"/>
                        <a:cs typeface="Courier New"/>
                      </a:endParaRPr>
                    </a:p>
                  </a:txBody>
                  <a:tcPr marL="124677" marR="12467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dirty="0">
                          <a:solidFill>
                            <a:srgbClr val="C00000"/>
                          </a:solidFill>
                          <a:latin typeface="Courier New"/>
                          <a:cs typeface="Courier New"/>
                        </a:rPr>
                        <a:t>a*b</a:t>
                      </a:r>
                    </a:p>
                  </a:txBody>
                  <a:tcPr marL="124677" marR="12467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dirty="0">
                          <a:solidFill>
                            <a:srgbClr val="0070C0"/>
                          </a:solidFill>
                          <a:latin typeface="Courier New"/>
                          <a:cs typeface="Courier New"/>
                        </a:rPr>
                        <a:t>a*c</a:t>
                      </a:r>
                    </a:p>
                  </a:txBody>
                  <a:tcPr marL="124677" marR="12467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i="0" dirty="0">
                        <a:latin typeface="Courier New"/>
                        <a:cs typeface="Courier New"/>
                      </a:endParaRPr>
                    </a:p>
                  </a:txBody>
                  <a:tcPr marL="124677" marR="12467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i="0" dirty="0">
                        <a:latin typeface="Courier New"/>
                        <a:cs typeface="Courier New"/>
                      </a:endParaRPr>
                    </a:p>
                  </a:txBody>
                  <a:tcPr marL="124677" marR="12467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dirty="0">
                          <a:solidFill>
                            <a:srgbClr val="00B050"/>
                          </a:solidFill>
                          <a:latin typeface="Courier New"/>
                          <a:cs typeface="Courier New"/>
                        </a:rPr>
                        <a:t>p1*p2</a:t>
                      </a:r>
                    </a:p>
                  </a:txBody>
                  <a:tcPr marL="124677" marR="12467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i="0" dirty="0">
                        <a:latin typeface="Courier New"/>
                        <a:cs typeface="Courier New"/>
                      </a:endParaRPr>
                    </a:p>
                  </a:txBody>
                  <a:tcPr marL="124677" marR="12467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/>
                          <a:cs typeface="Calibri"/>
                        </a:rPr>
                        <a:t>Stage 3</a:t>
                      </a:r>
                    </a:p>
                  </a:txBody>
                  <a:tcPr marL="124677" marR="12467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i="0" dirty="0">
                        <a:latin typeface="Courier New"/>
                        <a:cs typeface="Courier New"/>
                      </a:endParaRPr>
                    </a:p>
                  </a:txBody>
                  <a:tcPr marL="124677" marR="12467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i="0">
                        <a:latin typeface="Courier New"/>
                        <a:cs typeface="Courier New"/>
                      </a:endParaRPr>
                    </a:p>
                  </a:txBody>
                  <a:tcPr marL="124677" marR="12467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dirty="0">
                          <a:solidFill>
                            <a:srgbClr val="C00000"/>
                          </a:solidFill>
                          <a:latin typeface="Courier New"/>
                          <a:cs typeface="Courier New"/>
                        </a:rPr>
                        <a:t>a*b</a:t>
                      </a:r>
                    </a:p>
                  </a:txBody>
                  <a:tcPr marL="124677" marR="12467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dirty="0">
                          <a:solidFill>
                            <a:srgbClr val="0070C0"/>
                          </a:solidFill>
                          <a:latin typeface="Courier New"/>
                          <a:cs typeface="Courier New"/>
                        </a:rPr>
                        <a:t>a*c</a:t>
                      </a:r>
                    </a:p>
                  </a:txBody>
                  <a:tcPr marL="124677" marR="12467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i="0" dirty="0">
                        <a:latin typeface="Courier New"/>
                        <a:cs typeface="Courier New"/>
                      </a:endParaRPr>
                    </a:p>
                  </a:txBody>
                  <a:tcPr marL="124677" marR="12467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i="0" dirty="0">
                        <a:latin typeface="Courier New"/>
                        <a:cs typeface="Courier New"/>
                      </a:endParaRPr>
                    </a:p>
                  </a:txBody>
                  <a:tcPr marL="124677" marR="12467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dirty="0">
                          <a:solidFill>
                            <a:srgbClr val="00B050"/>
                          </a:solidFill>
                          <a:latin typeface="Courier New"/>
                          <a:cs typeface="Courier New"/>
                        </a:rPr>
                        <a:t>p1*p2</a:t>
                      </a:r>
                    </a:p>
                  </a:txBody>
                  <a:tcPr marL="124677" marR="12467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4352968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914" name="Rectangle 2"/>
          <p:cNvSpPr>
            <a:spLocks noGrp="1" noChangeArrowheads="1"/>
          </p:cNvSpPr>
          <p:nvPr>
            <p:ph type="title"/>
          </p:nvPr>
        </p:nvSpPr>
        <p:spPr>
          <a:xfrm>
            <a:off x="374020" y="493713"/>
            <a:ext cx="7373938" cy="573087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err="1"/>
              <a:t>Haswell</a:t>
            </a:r>
            <a:r>
              <a:rPr lang="en-US" dirty="0"/>
              <a:t> CPU</a:t>
            </a:r>
          </a:p>
        </p:txBody>
      </p:sp>
      <p:sp>
        <p:nvSpPr>
          <p:cNvPr id="422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8307387" cy="5029200"/>
          </a:xfrm>
        </p:spPr>
        <p:txBody>
          <a:bodyPr/>
          <a:lstStyle/>
          <a:p>
            <a:pPr marL="341313" indent="-341313" defTabSz="895350">
              <a:lnSpc>
                <a:spcPct val="85000"/>
              </a:lnSpc>
              <a:tabLst>
                <a:tab pos="114300" algn="l"/>
                <a:tab pos="5314950" algn="r"/>
                <a:tab pos="7258050" algn="r"/>
              </a:tabLst>
              <a:defRPr/>
            </a:pPr>
            <a:r>
              <a:rPr lang="en-US" dirty="0"/>
              <a:t>8 Total Functional Units</a:t>
            </a:r>
          </a:p>
          <a:p>
            <a:pPr marL="341313" indent="-341313" defTabSz="895350" eaLnBrk="1" hangingPunct="1">
              <a:lnSpc>
                <a:spcPct val="85000"/>
              </a:lnSpc>
              <a:tabLst>
                <a:tab pos="114300" algn="l"/>
                <a:tab pos="5314950" algn="r"/>
                <a:tab pos="7258050" algn="r"/>
              </a:tabLst>
              <a:defRPr/>
            </a:pPr>
            <a:r>
              <a:rPr lang="en-US" dirty="0"/>
              <a:t>Multiple instructions can execute in parallel</a:t>
            </a:r>
          </a:p>
          <a:p>
            <a:pPr marL="560388" lvl="1" indent="-222250" defTabSz="895350" eaLnBrk="1" hangingPunct="1">
              <a:lnSpc>
                <a:spcPct val="90000"/>
              </a:lnSpc>
              <a:buNone/>
              <a:tabLst>
                <a:tab pos="114300" algn="l"/>
                <a:tab pos="5314950" algn="r"/>
                <a:tab pos="7258050" algn="r"/>
              </a:tabLst>
              <a:defRPr/>
            </a:pPr>
            <a:r>
              <a:rPr lang="en-US" sz="1800" dirty="0"/>
              <a:t>2 load, with address computation</a:t>
            </a:r>
          </a:p>
          <a:p>
            <a:pPr marL="560388" lvl="1" indent="-222250" defTabSz="895350" eaLnBrk="1" hangingPunct="1">
              <a:lnSpc>
                <a:spcPct val="90000"/>
              </a:lnSpc>
              <a:buNone/>
              <a:tabLst>
                <a:tab pos="114300" algn="l"/>
                <a:tab pos="5314950" algn="r"/>
                <a:tab pos="7258050" algn="r"/>
              </a:tabLst>
              <a:defRPr/>
            </a:pPr>
            <a:r>
              <a:rPr lang="en-US" sz="1800" dirty="0"/>
              <a:t>1 store, with address computation</a:t>
            </a:r>
          </a:p>
          <a:p>
            <a:pPr marL="560388" lvl="1" indent="-222250" defTabSz="895350" eaLnBrk="1" hangingPunct="1">
              <a:lnSpc>
                <a:spcPct val="90000"/>
              </a:lnSpc>
              <a:buNone/>
              <a:tabLst>
                <a:tab pos="114300" algn="l"/>
                <a:tab pos="5314950" algn="r"/>
                <a:tab pos="7258050" algn="r"/>
              </a:tabLst>
              <a:defRPr/>
            </a:pPr>
            <a:r>
              <a:rPr lang="en-US" sz="1800" dirty="0"/>
              <a:t>4 integer</a:t>
            </a:r>
          </a:p>
          <a:p>
            <a:pPr marL="560388" lvl="1" indent="-222250" defTabSz="895350" eaLnBrk="1" hangingPunct="1">
              <a:lnSpc>
                <a:spcPct val="90000"/>
              </a:lnSpc>
              <a:buNone/>
              <a:tabLst>
                <a:tab pos="114300" algn="l"/>
                <a:tab pos="5314950" algn="r"/>
                <a:tab pos="7258050" algn="r"/>
              </a:tabLst>
              <a:defRPr/>
            </a:pPr>
            <a:r>
              <a:rPr lang="en-US" sz="1800" dirty="0"/>
              <a:t>2 FP multiply</a:t>
            </a:r>
          </a:p>
          <a:p>
            <a:pPr marL="560388" lvl="1" indent="-222250" defTabSz="895350" eaLnBrk="1" hangingPunct="1">
              <a:lnSpc>
                <a:spcPct val="90000"/>
              </a:lnSpc>
              <a:buNone/>
              <a:tabLst>
                <a:tab pos="114300" algn="l"/>
                <a:tab pos="5314950" algn="r"/>
                <a:tab pos="7258050" algn="r"/>
              </a:tabLst>
              <a:defRPr/>
            </a:pPr>
            <a:r>
              <a:rPr lang="en-US" sz="1800" dirty="0"/>
              <a:t>1 FP add</a:t>
            </a:r>
          </a:p>
          <a:p>
            <a:pPr marL="560388" lvl="1" indent="-222250" defTabSz="895350" eaLnBrk="1" hangingPunct="1">
              <a:lnSpc>
                <a:spcPct val="90000"/>
              </a:lnSpc>
              <a:buNone/>
              <a:tabLst>
                <a:tab pos="114300" algn="l"/>
                <a:tab pos="5314950" algn="r"/>
                <a:tab pos="7258050" algn="r"/>
              </a:tabLst>
              <a:defRPr/>
            </a:pPr>
            <a:r>
              <a:rPr lang="en-US" sz="1800" dirty="0"/>
              <a:t>1 FP divide</a:t>
            </a:r>
            <a:endParaRPr lang="en-US" dirty="0"/>
          </a:p>
          <a:p>
            <a:pPr marL="341313" indent="-341313" defTabSz="895350" eaLnBrk="1" hangingPunct="1">
              <a:lnSpc>
                <a:spcPct val="85000"/>
              </a:lnSpc>
              <a:tabLst>
                <a:tab pos="114300" algn="l"/>
                <a:tab pos="5314950" algn="r"/>
                <a:tab pos="7258050" algn="r"/>
              </a:tabLst>
              <a:defRPr/>
            </a:pPr>
            <a:r>
              <a:rPr lang="en-US" dirty="0"/>
              <a:t>Some instructions take &gt; 1 cycle, but can be pipelined</a:t>
            </a:r>
          </a:p>
          <a:p>
            <a:pPr marL="560388" lvl="1" indent="-222250" defTabSz="895350" eaLnBrk="1" hangingPunct="1">
              <a:lnSpc>
                <a:spcPct val="90000"/>
              </a:lnSpc>
              <a:buFont typeface="Wingdings" pitchFamily="2" charset="2"/>
              <a:buNone/>
              <a:tabLst>
                <a:tab pos="114300" algn="l"/>
                <a:tab pos="5314950" algn="r"/>
                <a:tab pos="7258050" algn="r"/>
              </a:tabLst>
              <a:defRPr/>
            </a:pPr>
            <a:r>
              <a:rPr lang="en-US" sz="1800" b="1" i="1" dirty="0">
                <a:solidFill>
                  <a:srgbClr val="C00000"/>
                </a:solidFill>
              </a:rPr>
              <a:t>Instruction	Latency	Cycles/Issue</a:t>
            </a:r>
          </a:p>
          <a:p>
            <a:pPr marL="560388" lvl="1" indent="-222250" defTabSz="895350" eaLnBrk="1" hangingPunct="1">
              <a:lnSpc>
                <a:spcPct val="90000"/>
              </a:lnSpc>
              <a:buNone/>
              <a:tabLst>
                <a:tab pos="114300" algn="l"/>
                <a:tab pos="5314950" algn="r"/>
                <a:tab pos="7258050" algn="r"/>
              </a:tabLst>
              <a:defRPr/>
            </a:pPr>
            <a:r>
              <a:rPr lang="en-US" sz="1800" dirty="0"/>
              <a:t>Load / Store	4	1</a:t>
            </a:r>
          </a:p>
          <a:p>
            <a:pPr marL="560388" lvl="1" indent="-222250" defTabSz="895350" eaLnBrk="1" hangingPunct="1">
              <a:lnSpc>
                <a:spcPct val="90000"/>
              </a:lnSpc>
              <a:buNone/>
              <a:tabLst>
                <a:tab pos="114300" algn="l"/>
                <a:tab pos="5314950" algn="r"/>
                <a:tab pos="7258050" algn="r"/>
              </a:tabLst>
              <a:defRPr/>
            </a:pPr>
            <a:r>
              <a:rPr lang="en-US" sz="1800" dirty="0"/>
              <a:t>Integer Multiply	3	1</a:t>
            </a:r>
          </a:p>
          <a:p>
            <a:pPr marL="560388" lvl="1" indent="-222250" defTabSz="895350" eaLnBrk="1" hangingPunct="1">
              <a:lnSpc>
                <a:spcPct val="90000"/>
              </a:lnSpc>
              <a:buNone/>
              <a:tabLst>
                <a:tab pos="114300" algn="l"/>
                <a:tab pos="5314950" algn="r"/>
                <a:tab pos="7258050" algn="r"/>
              </a:tabLst>
              <a:defRPr/>
            </a:pPr>
            <a:r>
              <a:rPr lang="en-US" sz="1800" b="1" dirty="0"/>
              <a:t>Integer/Long Divide	3-30	3-30</a:t>
            </a:r>
          </a:p>
          <a:p>
            <a:pPr marL="560388" lvl="1" indent="-222250" defTabSz="895350" eaLnBrk="1" hangingPunct="1">
              <a:lnSpc>
                <a:spcPct val="90000"/>
              </a:lnSpc>
              <a:buNone/>
              <a:tabLst>
                <a:tab pos="114300" algn="l"/>
                <a:tab pos="5314950" algn="r"/>
                <a:tab pos="7258050" algn="r"/>
              </a:tabLst>
              <a:defRPr/>
            </a:pPr>
            <a:r>
              <a:rPr lang="en-US" sz="1800" dirty="0"/>
              <a:t>Single/Double FP Multiply	5	1</a:t>
            </a:r>
          </a:p>
          <a:p>
            <a:pPr marL="560388" lvl="1" indent="-222250" defTabSz="895350" eaLnBrk="1" hangingPunct="1">
              <a:lnSpc>
                <a:spcPct val="90000"/>
              </a:lnSpc>
              <a:buNone/>
              <a:tabLst>
                <a:tab pos="114300" algn="l"/>
                <a:tab pos="5314950" algn="r"/>
                <a:tab pos="7258050" algn="r"/>
              </a:tabLst>
              <a:defRPr/>
            </a:pPr>
            <a:r>
              <a:rPr lang="en-US" sz="1800" dirty="0"/>
              <a:t>Single/Double FP Add	3	1</a:t>
            </a:r>
          </a:p>
          <a:p>
            <a:pPr marL="560388" lvl="1" indent="-222250" defTabSz="895350" eaLnBrk="1" hangingPunct="1">
              <a:lnSpc>
                <a:spcPct val="90000"/>
              </a:lnSpc>
              <a:buNone/>
              <a:tabLst>
                <a:tab pos="114300" algn="l"/>
                <a:tab pos="5314950" algn="r"/>
                <a:tab pos="7258050" algn="r"/>
              </a:tabLst>
              <a:defRPr/>
            </a:pPr>
            <a:r>
              <a:rPr lang="en-US" sz="1800" b="1" dirty="0"/>
              <a:t>Single/Double FP Divide	3-15	3-15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1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1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1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1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7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08907" y="381000"/>
            <a:ext cx="7592093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x86-64 Compilation of Combine4</a:t>
            </a:r>
          </a:p>
        </p:txBody>
      </p:sp>
      <p:sp>
        <p:nvSpPr>
          <p:cNvPr id="777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9624" y="1371600"/>
            <a:ext cx="8255000" cy="685800"/>
          </a:xfrm>
        </p:spPr>
        <p:txBody>
          <a:bodyPr/>
          <a:lstStyle/>
          <a:p>
            <a:pPr marL="287338" indent="-287338" eaLnBrk="1" hangingPunct="1">
              <a:defRPr/>
            </a:pPr>
            <a:r>
              <a:rPr lang="en-US" dirty="0"/>
              <a:t>Inner Loop (Case: Integer Multiply)</a:t>
            </a:r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1491875" y="2057400"/>
            <a:ext cx="5715000" cy="1166986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mpd="dbl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spAutoFit/>
          </a:bodyPr>
          <a:lstStyle/>
          <a:p>
            <a:pPr>
              <a:lnSpc>
                <a:spcPct val="100000"/>
              </a:lnSpc>
              <a:tabLst>
                <a:tab pos="228600" algn="l"/>
                <a:tab pos="914400" algn="l"/>
                <a:tab pos="3149600" algn="l"/>
              </a:tabLst>
            </a:pPr>
            <a:r>
              <a:rPr lang="en-US" sz="1400" dirty="0">
                <a:latin typeface="Courier New" pitchFamily="49" charset="0"/>
              </a:rPr>
              <a:t>.L519:		# Loop:</a:t>
            </a:r>
          </a:p>
          <a:p>
            <a:pPr>
              <a:lnSpc>
                <a:spcPct val="100000"/>
              </a:lnSpc>
              <a:tabLst>
                <a:tab pos="228600" algn="l"/>
                <a:tab pos="914400" algn="l"/>
                <a:tab pos="3149600" algn="l"/>
              </a:tabLst>
            </a:pPr>
            <a:r>
              <a:rPr lang="en-US" sz="1400" dirty="0">
                <a:latin typeface="Courier New" pitchFamily="49" charset="0"/>
              </a:rPr>
              <a:t>	</a:t>
            </a:r>
            <a:r>
              <a:rPr lang="en-US" sz="1400" dirty="0" err="1">
                <a:solidFill>
                  <a:srgbClr val="C00000"/>
                </a:solidFill>
                <a:latin typeface="Courier New" pitchFamily="49" charset="0"/>
              </a:rPr>
              <a:t>imull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</a:rPr>
              <a:t>	(%rax,%rdx,4), %</a:t>
            </a:r>
            <a:r>
              <a:rPr lang="en-US" sz="1400" dirty="0" err="1">
                <a:solidFill>
                  <a:srgbClr val="C00000"/>
                </a:solidFill>
                <a:latin typeface="Courier New" pitchFamily="49" charset="0"/>
              </a:rPr>
              <a:t>ecx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</a:rPr>
              <a:t>	# t = t * d[</a:t>
            </a:r>
            <a:r>
              <a:rPr lang="en-US" sz="1400" dirty="0" err="1">
                <a:solidFill>
                  <a:srgbClr val="C00000"/>
                </a:solidFill>
                <a:latin typeface="Courier New" pitchFamily="49" charset="0"/>
              </a:rPr>
              <a:t>i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</a:rPr>
              <a:t>]</a:t>
            </a:r>
          </a:p>
          <a:p>
            <a:pPr>
              <a:lnSpc>
                <a:spcPct val="100000"/>
              </a:lnSpc>
              <a:tabLst>
                <a:tab pos="228600" algn="l"/>
                <a:tab pos="914400" algn="l"/>
                <a:tab pos="3149600" algn="l"/>
              </a:tabLst>
            </a:pPr>
            <a:r>
              <a:rPr lang="en-US" sz="1400" dirty="0">
                <a:latin typeface="Courier New" pitchFamily="49" charset="0"/>
              </a:rPr>
              <a:t>	</a:t>
            </a:r>
            <a:r>
              <a:rPr lang="en-US" sz="1400" dirty="0" err="1">
                <a:latin typeface="Courier New" pitchFamily="49" charset="0"/>
              </a:rPr>
              <a:t>addq</a:t>
            </a:r>
            <a:r>
              <a:rPr lang="en-US" sz="1400" dirty="0">
                <a:latin typeface="Courier New" pitchFamily="49" charset="0"/>
              </a:rPr>
              <a:t>	$1, %</a:t>
            </a:r>
            <a:r>
              <a:rPr lang="en-US" sz="1400" dirty="0" err="1">
                <a:latin typeface="Courier New" pitchFamily="49" charset="0"/>
              </a:rPr>
              <a:t>rdx</a:t>
            </a:r>
            <a:r>
              <a:rPr lang="en-US" sz="1400" dirty="0">
                <a:latin typeface="Courier New" pitchFamily="49" charset="0"/>
              </a:rPr>
              <a:t>	# </a:t>
            </a:r>
            <a:r>
              <a:rPr lang="en-US" sz="1400" dirty="0" err="1">
                <a:latin typeface="Courier New" pitchFamily="49" charset="0"/>
              </a:rPr>
              <a:t>i</a:t>
            </a:r>
            <a:r>
              <a:rPr lang="en-US" sz="1400" dirty="0">
                <a:latin typeface="Courier New" pitchFamily="49" charset="0"/>
              </a:rPr>
              <a:t>++</a:t>
            </a:r>
          </a:p>
          <a:p>
            <a:pPr>
              <a:lnSpc>
                <a:spcPct val="100000"/>
              </a:lnSpc>
              <a:tabLst>
                <a:tab pos="228600" algn="l"/>
                <a:tab pos="914400" algn="l"/>
                <a:tab pos="3149600" algn="l"/>
              </a:tabLst>
            </a:pPr>
            <a:r>
              <a:rPr lang="en-US" sz="1400" dirty="0">
                <a:latin typeface="Courier New" pitchFamily="49" charset="0"/>
              </a:rPr>
              <a:t>	</a:t>
            </a:r>
            <a:r>
              <a:rPr lang="en-US" sz="1400" dirty="0" err="1">
                <a:latin typeface="Courier New" pitchFamily="49" charset="0"/>
              </a:rPr>
              <a:t>cmpq</a:t>
            </a:r>
            <a:r>
              <a:rPr lang="en-US" sz="1400" dirty="0">
                <a:latin typeface="Courier New" pitchFamily="49" charset="0"/>
              </a:rPr>
              <a:t>	%</a:t>
            </a:r>
            <a:r>
              <a:rPr lang="en-US" sz="1400" dirty="0" err="1">
                <a:latin typeface="Courier New" pitchFamily="49" charset="0"/>
              </a:rPr>
              <a:t>rdx</a:t>
            </a:r>
            <a:r>
              <a:rPr lang="en-US" sz="1400" dirty="0">
                <a:latin typeface="Courier New" pitchFamily="49" charset="0"/>
              </a:rPr>
              <a:t>, %</a:t>
            </a:r>
            <a:r>
              <a:rPr lang="en-US" sz="1400" dirty="0" err="1">
                <a:latin typeface="Courier New" pitchFamily="49" charset="0"/>
              </a:rPr>
              <a:t>rbp</a:t>
            </a:r>
            <a:r>
              <a:rPr lang="en-US" sz="1400" dirty="0">
                <a:latin typeface="Courier New" pitchFamily="49" charset="0"/>
              </a:rPr>
              <a:t>	# Compare </a:t>
            </a:r>
            <a:r>
              <a:rPr lang="en-US" sz="1400" dirty="0" err="1">
                <a:latin typeface="Courier New" pitchFamily="49" charset="0"/>
              </a:rPr>
              <a:t>length:i</a:t>
            </a:r>
            <a:endParaRPr lang="en-US" sz="1400" dirty="0">
              <a:latin typeface="Courier New" pitchFamily="49" charset="0"/>
            </a:endParaRPr>
          </a:p>
          <a:p>
            <a:pPr>
              <a:lnSpc>
                <a:spcPct val="100000"/>
              </a:lnSpc>
              <a:tabLst>
                <a:tab pos="228600" algn="l"/>
                <a:tab pos="914400" algn="l"/>
                <a:tab pos="3149600" algn="l"/>
              </a:tabLst>
            </a:pPr>
            <a:r>
              <a:rPr lang="en-US" sz="1400" dirty="0">
                <a:latin typeface="Courier New" pitchFamily="49" charset="0"/>
              </a:rPr>
              <a:t>	</a:t>
            </a:r>
            <a:r>
              <a:rPr lang="en-US" sz="1400" dirty="0" err="1">
                <a:latin typeface="Courier New" pitchFamily="49" charset="0"/>
              </a:rPr>
              <a:t>jg</a:t>
            </a:r>
            <a:r>
              <a:rPr lang="en-US" sz="1400" dirty="0">
                <a:latin typeface="Courier New" pitchFamily="49" charset="0"/>
              </a:rPr>
              <a:t>	.L519	# If &gt;, </a:t>
            </a:r>
            <a:r>
              <a:rPr lang="en-US" sz="1400" dirty="0" err="1">
                <a:latin typeface="Courier New" pitchFamily="49" charset="0"/>
              </a:rPr>
              <a:t>goto</a:t>
            </a:r>
            <a:r>
              <a:rPr lang="en-US" sz="1400" dirty="0">
                <a:latin typeface="Courier New" pitchFamily="49" charset="0"/>
              </a:rPr>
              <a:t> Loop</a:t>
            </a:r>
          </a:p>
        </p:txBody>
      </p:sp>
      <p:graphicFrame>
        <p:nvGraphicFramePr>
          <p:cNvPr id="9" name="Group 49"/>
          <p:cNvGraphicFramePr>
            <a:graphicFrameLocks noGrp="1"/>
          </p:cNvGraphicFramePr>
          <p:nvPr/>
        </p:nvGraphicFramePr>
        <p:xfrm>
          <a:off x="1570037" y="4013327"/>
          <a:ext cx="6003925" cy="1549273"/>
        </p:xfrm>
        <a:graphic>
          <a:graphicData uri="http://schemas.openxmlformats.org/drawingml/2006/table">
            <a:tbl>
              <a:tblPr/>
              <a:tblGrid>
                <a:gridCol w="17233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701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701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701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7014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90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Method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Integer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Double FP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Operation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Add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Mult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Add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Mult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Combine4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1.27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3.01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3.01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5.01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Latency Bound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1.00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3.00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3.00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5.00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p:transition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3362" name="Rectangle 2"/>
          <p:cNvSpPr>
            <a:spLocks noGrp="1" noChangeArrowheads="1"/>
          </p:cNvSpPr>
          <p:nvPr>
            <p:ph type="title"/>
          </p:nvPr>
        </p:nvSpPr>
        <p:spPr>
          <a:xfrm>
            <a:off x="327025" y="285750"/>
            <a:ext cx="8664575" cy="78105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Combine4 = Serial Computation (OP = *)</a:t>
            </a:r>
          </a:p>
        </p:txBody>
      </p:sp>
      <p:sp>
        <p:nvSpPr>
          <p:cNvPr id="783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26036" y="1143000"/>
            <a:ext cx="6365564" cy="1676400"/>
          </a:xfrm>
        </p:spPr>
        <p:txBody>
          <a:bodyPr/>
          <a:lstStyle/>
          <a:p>
            <a:pPr marL="287338" indent="-287338" eaLnBrk="1" hangingPunct="1">
              <a:defRPr/>
            </a:pPr>
            <a:r>
              <a:rPr lang="en-US" dirty="0"/>
              <a:t>Computation (length=8)</a:t>
            </a:r>
          </a:p>
          <a:p>
            <a:pPr marL="285750" lvl="1" indent="-171450" eaLnBrk="1" hangingPunct="1">
              <a:buFont typeface="Wingdings" pitchFamily="2" charset="2"/>
              <a:buNone/>
              <a:defRPr/>
            </a:pPr>
            <a:r>
              <a:rPr lang="en-US" sz="1400" b="1" dirty="0"/>
              <a:t> </a:t>
            </a:r>
            <a:r>
              <a:rPr lang="en-US" sz="1600" b="1" dirty="0">
                <a:latin typeface="Courier New" pitchFamily="49" charset="0"/>
              </a:rPr>
              <a:t>((((((((1 * d[0]) * d[1]) * d[2]) * d[3]) </a:t>
            </a:r>
            <a:br>
              <a:rPr lang="en-US" sz="1600" b="1" dirty="0">
                <a:latin typeface="Courier New" pitchFamily="49" charset="0"/>
              </a:rPr>
            </a:br>
            <a:r>
              <a:rPr lang="en-US" sz="1600" b="1" dirty="0">
                <a:latin typeface="Courier New" pitchFamily="49" charset="0"/>
              </a:rPr>
              <a:t>* d[4]) * d[5]) * d[6]) * d[7])</a:t>
            </a:r>
          </a:p>
          <a:p>
            <a:pPr marL="287338" indent="-287338" eaLnBrk="1" hangingPunct="1">
              <a:defRPr/>
            </a:pPr>
            <a:r>
              <a:rPr lang="en-US" dirty="0"/>
              <a:t>Sequential dependence</a:t>
            </a:r>
          </a:p>
          <a:p>
            <a:pPr marL="687388" lvl="1" indent="-287338">
              <a:defRPr/>
            </a:pPr>
            <a:r>
              <a:rPr lang="en-US" dirty="0"/>
              <a:t>Performance: determined by latency of OP</a:t>
            </a:r>
          </a:p>
        </p:txBody>
      </p:sp>
      <p:sp>
        <p:nvSpPr>
          <p:cNvPr id="20503" name="AutoShape 5"/>
          <p:cNvSpPr>
            <a:spLocks noChangeArrowheads="1"/>
          </p:cNvSpPr>
          <p:nvPr/>
        </p:nvSpPr>
        <p:spPr bwMode="auto">
          <a:xfrm>
            <a:off x="599701" y="1905000"/>
            <a:ext cx="533400" cy="304800"/>
          </a:xfrm>
          <a:prstGeom prst="roundRect">
            <a:avLst>
              <a:gd name="adj" fmla="val 19644"/>
            </a:avLst>
          </a:prstGeom>
          <a:solidFill>
            <a:srgbClr val="F1C7C7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*</a:t>
            </a:r>
          </a:p>
        </p:txBody>
      </p:sp>
      <p:sp>
        <p:nvSpPr>
          <p:cNvPr id="20504" name="Line 6"/>
          <p:cNvSpPr>
            <a:spLocks noChangeShapeType="1"/>
          </p:cNvSpPr>
          <p:nvPr/>
        </p:nvSpPr>
        <p:spPr bwMode="auto">
          <a:xfrm>
            <a:off x="752101" y="1676400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0505" name="Line 7"/>
          <p:cNvSpPr>
            <a:spLocks noChangeShapeType="1"/>
          </p:cNvSpPr>
          <p:nvPr/>
        </p:nvSpPr>
        <p:spPr bwMode="auto">
          <a:xfrm>
            <a:off x="980701" y="1676400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0506" name="AutoShape 8"/>
          <p:cNvSpPr>
            <a:spLocks noChangeArrowheads="1"/>
          </p:cNvSpPr>
          <p:nvPr/>
        </p:nvSpPr>
        <p:spPr bwMode="auto">
          <a:xfrm>
            <a:off x="997261" y="2438400"/>
            <a:ext cx="533400" cy="304800"/>
          </a:xfrm>
          <a:prstGeom prst="roundRect">
            <a:avLst>
              <a:gd name="adj" fmla="val 19644"/>
            </a:avLst>
          </a:prstGeom>
          <a:solidFill>
            <a:srgbClr val="F1C7C7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*</a:t>
            </a:r>
          </a:p>
        </p:txBody>
      </p:sp>
      <p:sp>
        <p:nvSpPr>
          <p:cNvPr id="20507" name="Line 9"/>
          <p:cNvSpPr>
            <a:spLocks noChangeShapeType="1"/>
          </p:cNvSpPr>
          <p:nvPr/>
        </p:nvSpPr>
        <p:spPr bwMode="auto">
          <a:xfrm>
            <a:off x="1149661" y="2286000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0508" name="Line 10"/>
          <p:cNvSpPr>
            <a:spLocks noChangeShapeType="1"/>
          </p:cNvSpPr>
          <p:nvPr/>
        </p:nvSpPr>
        <p:spPr bwMode="auto">
          <a:xfrm>
            <a:off x="1378261" y="2209800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0509" name="Freeform 11"/>
          <p:cNvSpPr>
            <a:spLocks/>
          </p:cNvSpPr>
          <p:nvPr/>
        </p:nvSpPr>
        <p:spPr bwMode="auto">
          <a:xfrm>
            <a:off x="904501" y="2209800"/>
            <a:ext cx="92398" cy="369332"/>
          </a:xfrm>
          <a:custGeom>
            <a:avLst/>
            <a:gdLst>
              <a:gd name="T0" fmla="*/ 0 w 288"/>
              <a:gd name="T1" fmla="*/ 0 h 48"/>
              <a:gd name="T2" fmla="*/ 0 w 288"/>
              <a:gd name="T3" fmla="*/ 48 h 48"/>
              <a:gd name="T4" fmla="*/ 288 w 288"/>
              <a:gd name="T5" fmla="*/ 48 h 48"/>
              <a:gd name="T6" fmla="*/ 0 60000 65536"/>
              <a:gd name="T7" fmla="*/ 0 60000 65536"/>
              <a:gd name="T8" fmla="*/ 0 60000 65536"/>
              <a:gd name="T9" fmla="*/ 0 w 288"/>
              <a:gd name="T10" fmla="*/ 0 h 48"/>
              <a:gd name="T11" fmla="*/ 288 w 288"/>
              <a:gd name="T12" fmla="*/ 48 h 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8" h="48">
                <a:moveTo>
                  <a:pt x="0" y="0"/>
                </a:moveTo>
                <a:lnTo>
                  <a:pt x="0" y="48"/>
                </a:lnTo>
                <a:lnTo>
                  <a:pt x="288" y="48"/>
                </a:lnTo>
              </a:path>
            </a:pathLst>
          </a:custGeom>
          <a:noFill/>
          <a:ln w="19050">
            <a:solidFill>
              <a:schemeClr val="tx2"/>
            </a:solidFill>
            <a:round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783372" name="Rectangle 12"/>
          <p:cNvSpPr>
            <a:spLocks noChangeArrowheads="1"/>
          </p:cNvSpPr>
          <p:nvPr/>
        </p:nvSpPr>
        <p:spPr bwMode="auto">
          <a:xfrm>
            <a:off x="645739" y="1371600"/>
            <a:ext cx="230191" cy="369332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wrap="square" lIns="45720" rIns="45720">
            <a:spAutoFit/>
          </a:bodyPr>
          <a:lstStyle/>
          <a:p>
            <a:pPr algn="ctr">
              <a:defRPr/>
            </a:pPr>
            <a:r>
              <a:rPr lang="en-US" sz="1800">
                <a:solidFill>
                  <a:schemeClr val="tx2"/>
                </a:solidFill>
                <a:latin typeface="Courier New" pitchFamily="49" charset="0"/>
              </a:rPr>
              <a:t>1</a:t>
            </a:r>
            <a:endParaRPr lang="en-US" sz="1800" baseline="-25000">
              <a:solidFill>
                <a:schemeClr val="tx2"/>
              </a:solidFill>
              <a:latin typeface="Courier New" pitchFamily="49" charset="0"/>
            </a:endParaRPr>
          </a:p>
        </p:txBody>
      </p:sp>
      <p:sp>
        <p:nvSpPr>
          <p:cNvPr id="783373" name="Rectangle 13"/>
          <p:cNvSpPr>
            <a:spLocks noChangeArrowheads="1"/>
          </p:cNvSpPr>
          <p:nvPr/>
        </p:nvSpPr>
        <p:spPr bwMode="auto">
          <a:xfrm>
            <a:off x="828301" y="1371600"/>
            <a:ext cx="323165" cy="369332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wrap="square" lIns="45720" rIns="45720">
            <a:spAutoFit/>
          </a:bodyPr>
          <a:lstStyle/>
          <a:p>
            <a:pPr algn="ctr">
              <a:defRPr/>
            </a:pPr>
            <a:r>
              <a:rPr lang="en-US" sz="1800">
                <a:solidFill>
                  <a:schemeClr val="tx2"/>
                </a:solidFill>
                <a:latin typeface="Courier New" pitchFamily="49" charset="0"/>
              </a:rPr>
              <a:t>d</a:t>
            </a:r>
            <a:r>
              <a:rPr lang="en-US" sz="1800" baseline="-25000">
                <a:solidFill>
                  <a:schemeClr val="tx2"/>
                </a:solidFill>
                <a:latin typeface="Courier New" pitchFamily="49" charset="0"/>
              </a:rPr>
              <a:t>0</a:t>
            </a:r>
          </a:p>
        </p:txBody>
      </p:sp>
      <p:sp>
        <p:nvSpPr>
          <p:cNvPr id="783374" name="Rectangle 14"/>
          <p:cNvSpPr>
            <a:spLocks noChangeArrowheads="1"/>
          </p:cNvSpPr>
          <p:nvPr/>
        </p:nvSpPr>
        <p:spPr bwMode="auto">
          <a:xfrm>
            <a:off x="1225861" y="1905000"/>
            <a:ext cx="323165" cy="369332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wrap="square" lIns="45720" rIns="45720">
            <a:spAutoFit/>
          </a:bodyPr>
          <a:lstStyle/>
          <a:p>
            <a:pPr algn="ctr">
              <a:defRPr/>
            </a:pPr>
            <a:r>
              <a:rPr lang="en-US" sz="1800">
                <a:solidFill>
                  <a:schemeClr val="tx2"/>
                </a:solidFill>
                <a:latin typeface="Courier New" pitchFamily="49" charset="0"/>
              </a:rPr>
              <a:t>d</a:t>
            </a:r>
            <a:r>
              <a:rPr lang="en-US" sz="1800" baseline="-25000">
                <a:solidFill>
                  <a:schemeClr val="tx2"/>
                </a:solidFill>
                <a:latin typeface="Courier New" pitchFamily="49" charset="0"/>
              </a:rPr>
              <a:t>1</a:t>
            </a:r>
          </a:p>
        </p:txBody>
      </p:sp>
      <p:sp>
        <p:nvSpPr>
          <p:cNvPr id="20513" name="AutoShape 15"/>
          <p:cNvSpPr>
            <a:spLocks noChangeArrowheads="1"/>
          </p:cNvSpPr>
          <p:nvPr/>
        </p:nvSpPr>
        <p:spPr bwMode="auto">
          <a:xfrm>
            <a:off x="1385359" y="2971800"/>
            <a:ext cx="533400" cy="304800"/>
          </a:xfrm>
          <a:prstGeom prst="roundRect">
            <a:avLst>
              <a:gd name="adj" fmla="val 19644"/>
            </a:avLst>
          </a:prstGeom>
          <a:solidFill>
            <a:srgbClr val="F1C7C7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*</a:t>
            </a:r>
          </a:p>
        </p:txBody>
      </p:sp>
      <p:sp>
        <p:nvSpPr>
          <p:cNvPr id="20514" name="Line 16"/>
          <p:cNvSpPr>
            <a:spLocks noChangeShapeType="1"/>
          </p:cNvSpPr>
          <p:nvPr/>
        </p:nvSpPr>
        <p:spPr bwMode="auto">
          <a:xfrm>
            <a:off x="1537759" y="2819400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0515" name="Line 17"/>
          <p:cNvSpPr>
            <a:spLocks noChangeShapeType="1"/>
          </p:cNvSpPr>
          <p:nvPr/>
        </p:nvSpPr>
        <p:spPr bwMode="auto">
          <a:xfrm>
            <a:off x="1766359" y="2743200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0516" name="Freeform 18"/>
          <p:cNvSpPr>
            <a:spLocks/>
          </p:cNvSpPr>
          <p:nvPr/>
        </p:nvSpPr>
        <p:spPr bwMode="auto">
          <a:xfrm>
            <a:off x="1286186" y="2743200"/>
            <a:ext cx="92398" cy="369332"/>
          </a:xfrm>
          <a:custGeom>
            <a:avLst/>
            <a:gdLst>
              <a:gd name="T0" fmla="*/ 0 w 288"/>
              <a:gd name="T1" fmla="*/ 0 h 48"/>
              <a:gd name="T2" fmla="*/ 0 w 288"/>
              <a:gd name="T3" fmla="*/ 48 h 48"/>
              <a:gd name="T4" fmla="*/ 288 w 288"/>
              <a:gd name="T5" fmla="*/ 48 h 48"/>
              <a:gd name="T6" fmla="*/ 0 60000 65536"/>
              <a:gd name="T7" fmla="*/ 0 60000 65536"/>
              <a:gd name="T8" fmla="*/ 0 60000 65536"/>
              <a:gd name="T9" fmla="*/ 0 w 288"/>
              <a:gd name="T10" fmla="*/ 0 h 48"/>
              <a:gd name="T11" fmla="*/ 288 w 288"/>
              <a:gd name="T12" fmla="*/ 48 h 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8" h="48">
                <a:moveTo>
                  <a:pt x="0" y="0"/>
                </a:moveTo>
                <a:lnTo>
                  <a:pt x="0" y="48"/>
                </a:lnTo>
                <a:lnTo>
                  <a:pt x="288" y="48"/>
                </a:lnTo>
              </a:path>
            </a:pathLst>
          </a:custGeom>
          <a:noFill/>
          <a:ln w="19050">
            <a:solidFill>
              <a:schemeClr val="tx2"/>
            </a:solidFill>
            <a:round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783379" name="Rectangle 19"/>
          <p:cNvSpPr>
            <a:spLocks noChangeArrowheads="1"/>
          </p:cNvSpPr>
          <p:nvPr/>
        </p:nvSpPr>
        <p:spPr bwMode="auto">
          <a:xfrm>
            <a:off x="1613959" y="2438400"/>
            <a:ext cx="323165" cy="369332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wrap="square" lIns="45720" rIns="45720">
            <a:spAutoFit/>
          </a:bodyPr>
          <a:lstStyle/>
          <a:p>
            <a:pPr algn="ctr">
              <a:defRPr/>
            </a:pPr>
            <a:r>
              <a:rPr lang="en-US" sz="1800">
                <a:solidFill>
                  <a:schemeClr val="tx2"/>
                </a:solidFill>
                <a:latin typeface="Courier New" pitchFamily="49" charset="0"/>
              </a:rPr>
              <a:t>d</a:t>
            </a:r>
            <a:r>
              <a:rPr lang="en-US" sz="1800" baseline="-25000">
                <a:solidFill>
                  <a:schemeClr val="tx2"/>
                </a:solidFill>
                <a:latin typeface="Courier New" pitchFamily="49" charset="0"/>
              </a:rPr>
              <a:t>2</a:t>
            </a:r>
          </a:p>
        </p:txBody>
      </p:sp>
      <p:sp>
        <p:nvSpPr>
          <p:cNvPr id="20518" name="AutoShape 20"/>
          <p:cNvSpPr>
            <a:spLocks noChangeArrowheads="1"/>
          </p:cNvSpPr>
          <p:nvPr/>
        </p:nvSpPr>
        <p:spPr bwMode="auto">
          <a:xfrm>
            <a:off x="1769534" y="3505200"/>
            <a:ext cx="533400" cy="304800"/>
          </a:xfrm>
          <a:prstGeom prst="roundRect">
            <a:avLst>
              <a:gd name="adj" fmla="val 19644"/>
            </a:avLst>
          </a:prstGeom>
          <a:solidFill>
            <a:srgbClr val="F1C7C7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*</a:t>
            </a:r>
          </a:p>
        </p:txBody>
      </p:sp>
      <p:sp>
        <p:nvSpPr>
          <p:cNvPr id="20519" name="Line 21"/>
          <p:cNvSpPr>
            <a:spLocks noChangeShapeType="1"/>
          </p:cNvSpPr>
          <p:nvPr/>
        </p:nvSpPr>
        <p:spPr bwMode="auto">
          <a:xfrm>
            <a:off x="1921934" y="3352800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0520" name="Line 22"/>
          <p:cNvSpPr>
            <a:spLocks noChangeShapeType="1"/>
          </p:cNvSpPr>
          <p:nvPr/>
        </p:nvSpPr>
        <p:spPr bwMode="auto">
          <a:xfrm>
            <a:off x="2150534" y="3276600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0521" name="Freeform 23"/>
          <p:cNvSpPr>
            <a:spLocks/>
          </p:cNvSpPr>
          <p:nvPr/>
        </p:nvSpPr>
        <p:spPr bwMode="auto">
          <a:xfrm>
            <a:off x="1674284" y="3276600"/>
            <a:ext cx="92398" cy="369332"/>
          </a:xfrm>
          <a:custGeom>
            <a:avLst/>
            <a:gdLst>
              <a:gd name="T0" fmla="*/ 0 w 288"/>
              <a:gd name="T1" fmla="*/ 0 h 48"/>
              <a:gd name="T2" fmla="*/ 0 w 288"/>
              <a:gd name="T3" fmla="*/ 48 h 48"/>
              <a:gd name="T4" fmla="*/ 288 w 288"/>
              <a:gd name="T5" fmla="*/ 48 h 48"/>
              <a:gd name="T6" fmla="*/ 0 60000 65536"/>
              <a:gd name="T7" fmla="*/ 0 60000 65536"/>
              <a:gd name="T8" fmla="*/ 0 60000 65536"/>
              <a:gd name="T9" fmla="*/ 0 w 288"/>
              <a:gd name="T10" fmla="*/ 0 h 48"/>
              <a:gd name="T11" fmla="*/ 288 w 288"/>
              <a:gd name="T12" fmla="*/ 48 h 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8" h="48">
                <a:moveTo>
                  <a:pt x="0" y="0"/>
                </a:moveTo>
                <a:lnTo>
                  <a:pt x="0" y="48"/>
                </a:lnTo>
                <a:lnTo>
                  <a:pt x="288" y="48"/>
                </a:lnTo>
              </a:path>
            </a:pathLst>
          </a:custGeom>
          <a:noFill/>
          <a:ln w="19050">
            <a:solidFill>
              <a:schemeClr val="tx2"/>
            </a:solidFill>
            <a:round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783384" name="Rectangle 24"/>
          <p:cNvSpPr>
            <a:spLocks noChangeArrowheads="1"/>
          </p:cNvSpPr>
          <p:nvPr/>
        </p:nvSpPr>
        <p:spPr bwMode="auto">
          <a:xfrm>
            <a:off x="1998134" y="2971800"/>
            <a:ext cx="323165" cy="369332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wrap="square" lIns="45720" rIns="45720">
            <a:spAutoFit/>
          </a:bodyPr>
          <a:lstStyle/>
          <a:p>
            <a:pPr algn="ctr">
              <a:defRPr/>
            </a:pPr>
            <a:r>
              <a:rPr lang="en-US" sz="1800">
                <a:solidFill>
                  <a:schemeClr val="tx2"/>
                </a:solidFill>
                <a:latin typeface="Courier New" pitchFamily="49" charset="0"/>
              </a:rPr>
              <a:t>d</a:t>
            </a:r>
            <a:r>
              <a:rPr lang="en-US" sz="1800" baseline="-25000">
                <a:solidFill>
                  <a:schemeClr val="tx2"/>
                </a:solidFill>
                <a:latin typeface="Courier New" pitchFamily="49" charset="0"/>
              </a:rPr>
              <a:t>3</a:t>
            </a:r>
          </a:p>
        </p:txBody>
      </p:sp>
      <p:sp>
        <p:nvSpPr>
          <p:cNvPr id="20523" name="AutoShape 25"/>
          <p:cNvSpPr>
            <a:spLocks noChangeArrowheads="1"/>
          </p:cNvSpPr>
          <p:nvPr/>
        </p:nvSpPr>
        <p:spPr bwMode="auto">
          <a:xfrm>
            <a:off x="2168836" y="4038600"/>
            <a:ext cx="533400" cy="304800"/>
          </a:xfrm>
          <a:prstGeom prst="roundRect">
            <a:avLst>
              <a:gd name="adj" fmla="val 19644"/>
            </a:avLst>
          </a:prstGeom>
          <a:solidFill>
            <a:srgbClr val="F1C7C7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*</a:t>
            </a:r>
          </a:p>
        </p:txBody>
      </p:sp>
      <p:sp>
        <p:nvSpPr>
          <p:cNvPr id="20524" name="Line 26"/>
          <p:cNvSpPr>
            <a:spLocks noChangeShapeType="1"/>
          </p:cNvSpPr>
          <p:nvPr/>
        </p:nvSpPr>
        <p:spPr bwMode="auto">
          <a:xfrm>
            <a:off x="2321236" y="3886200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0525" name="Line 27"/>
          <p:cNvSpPr>
            <a:spLocks noChangeShapeType="1"/>
          </p:cNvSpPr>
          <p:nvPr/>
        </p:nvSpPr>
        <p:spPr bwMode="auto">
          <a:xfrm>
            <a:off x="2549836" y="3810000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0526" name="Freeform 28"/>
          <p:cNvSpPr>
            <a:spLocks/>
          </p:cNvSpPr>
          <p:nvPr/>
        </p:nvSpPr>
        <p:spPr bwMode="auto">
          <a:xfrm>
            <a:off x="2058459" y="3810000"/>
            <a:ext cx="92398" cy="369332"/>
          </a:xfrm>
          <a:custGeom>
            <a:avLst/>
            <a:gdLst>
              <a:gd name="T0" fmla="*/ 0 w 288"/>
              <a:gd name="T1" fmla="*/ 0 h 48"/>
              <a:gd name="T2" fmla="*/ 0 w 288"/>
              <a:gd name="T3" fmla="*/ 48 h 48"/>
              <a:gd name="T4" fmla="*/ 288 w 288"/>
              <a:gd name="T5" fmla="*/ 48 h 48"/>
              <a:gd name="T6" fmla="*/ 0 60000 65536"/>
              <a:gd name="T7" fmla="*/ 0 60000 65536"/>
              <a:gd name="T8" fmla="*/ 0 60000 65536"/>
              <a:gd name="T9" fmla="*/ 0 w 288"/>
              <a:gd name="T10" fmla="*/ 0 h 48"/>
              <a:gd name="T11" fmla="*/ 288 w 288"/>
              <a:gd name="T12" fmla="*/ 48 h 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8" h="48">
                <a:moveTo>
                  <a:pt x="0" y="0"/>
                </a:moveTo>
                <a:lnTo>
                  <a:pt x="0" y="48"/>
                </a:lnTo>
                <a:lnTo>
                  <a:pt x="288" y="48"/>
                </a:lnTo>
              </a:path>
            </a:pathLst>
          </a:custGeom>
          <a:noFill/>
          <a:ln w="19050">
            <a:solidFill>
              <a:schemeClr val="tx2"/>
            </a:solidFill>
            <a:round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783389" name="Rectangle 29"/>
          <p:cNvSpPr>
            <a:spLocks noChangeArrowheads="1"/>
          </p:cNvSpPr>
          <p:nvPr/>
        </p:nvSpPr>
        <p:spPr bwMode="auto">
          <a:xfrm>
            <a:off x="2397436" y="3505200"/>
            <a:ext cx="323165" cy="369332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wrap="square" lIns="45720" rIns="45720">
            <a:spAutoFit/>
          </a:bodyPr>
          <a:lstStyle/>
          <a:p>
            <a:pPr algn="ctr">
              <a:defRPr/>
            </a:pPr>
            <a:r>
              <a:rPr lang="en-US" sz="1800" dirty="0">
                <a:solidFill>
                  <a:schemeClr val="tx2"/>
                </a:solidFill>
                <a:latin typeface="Courier New" pitchFamily="49" charset="0"/>
              </a:rPr>
              <a:t>d</a:t>
            </a:r>
            <a:r>
              <a:rPr lang="en-US" sz="1800" baseline="-25000" dirty="0">
                <a:solidFill>
                  <a:schemeClr val="tx2"/>
                </a:solidFill>
                <a:latin typeface="Courier New" pitchFamily="49" charset="0"/>
              </a:rPr>
              <a:t>4</a:t>
            </a:r>
          </a:p>
        </p:txBody>
      </p:sp>
      <p:sp>
        <p:nvSpPr>
          <p:cNvPr id="20528" name="AutoShape 30"/>
          <p:cNvSpPr>
            <a:spLocks noChangeArrowheads="1"/>
          </p:cNvSpPr>
          <p:nvPr/>
        </p:nvSpPr>
        <p:spPr bwMode="auto">
          <a:xfrm>
            <a:off x="2551141" y="4572000"/>
            <a:ext cx="533400" cy="304800"/>
          </a:xfrm>
          <a:prstGeom prst="roundRect">
            <a:avLst>
              <a:gd name="adj" fmla="val 19644"/>
            </a:avLst>
          </a:prstGeom>
          <a:solidFill>
            <a:srgbClr val="F1C7C7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*</a:t>
            </a:r>
          </a:p>
        </p:txBody>
      </p:sp>
      <p:sp>
        <p:nvSpPr>
          <p:cNvPr id="20529" name="Line 31"/>
          <p:cNvSpPr>
            <a:spLocks noChangeShapeType="1"/>
          </p:cNvSpPr>
          <p:nvPr/>
        </p:nvSpPr>
        <p:spPr bwMode="auto">
          <a:xfrm>
            <a:off x="2703541" y="4419600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0530" name="Line 32"/>
          <p:cNvSpPr>
            <a:spLocks noChangeShapeType="1"/>
          </p:cNvSpPr>
          <p:nvPr/>
        </p:nvSpPr>
        <p:spPr bwMode="auto">
          <a:xfrm>
            <a:off x="2932141" y="4343400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0531" name="Freeform 33"/>
          <p:cNvSpPr>
            <a:spLocks/>
          </p:cNvSpPr>
          <p:nvPr/>
        </p:nvSpPr>
        <p:spPr bwMode="auto">
          <a:xfrm>
            <a:off x="2457761" y="4343400"/>
            <a:ext cx="92398" cy="369332"/>
          </a:xfrm>
          <a:custGeom>
            <a:avLst/>
            <a:gdLst>
              <a:gd name="T0" fmla="*/ 0 w 288"/>
              <a:gd name="T1" fmla="*/ 0 h 48"/>
              <a:gd name="T2" fmla="*/ 0 w 288"/>
              <a:gd name="T3" fmla="*/ 48 h 48"/>
              <a:gd name="T4" fmla="*/ 288 w 288"/>
              <a:gd name="T5" fmla="*/ 48 h 48"/>
              <a:gd name="T6" fmla="*/ 0 60000 65536"/>
              <a:gd name="T7" fmla="*/ 0 60000 65536"/>
              <a:gd name="T8" fmla="*/ 0 60000 65536"/>
              <a:gd name="T9" fmla="*/ 0 w 288"/>
              <a:gd name="T10" fmla="*/ 0 h 48"/>
              <a:gd name="T11" fmla="*/ 288 w 288"/>
              <a:gd name="T12" fmla="*/ 48 h 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8" h="48">
                <a:moveTo>
                  <a:pt x="0" y="0"/>
                </a:moveTo>
                <a:lnTo>
                  <a:pt x="0" y="48"/>
                </a:lnTo>
                <a:lnTo>
                  <a:pt x="288" y="48"/>
                </a:lnTo>
              </a:path>
            </a:pathLst>
          </a:custGeom>
          <a:noFill/>
          <a:ln w="19050">
            <a:solidFill>
              <a:schemeClr val="tx2"/>
            </a:solidFill>
            <a:round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783394" name="Rectangle 34"/>
          <p:cNvSpPr>
            <a:spLocks noChangeArrowheads="1"/>
          </p:cNvSpPr>
          <p:nvPr/>
        </p:nvSpPr>
        <p:spPr bwMode="auto">
          <a:xfrm>
            <a:off x="2779741" y="4038600"/>
            <a:ext cx="323165" cy="369332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wrap="square" lIns="45720" rIns="45720">
            <a:spAutoFit/>
          </a:bodyPr>
          <a:lstStyle/>
          <a:p>
            <a:pPr algn="ctr">
              <a:defRPr/>
            </a:pPr>
            <a:r>
              <a:rPr lang="en-US" sz="1800">
                <a:solidFill>
                  <a:schemeClr val="tx2"/>
                </a:solidFill>
                <a:latin typeface="Courier New" pitchFamily="49" charset="0"/>
              </a:rPr>
              <a:t>d</a:t>
            </a:r>
            <a:r>
              <a:rPr lang="en-US" sz="1800" baseline="-25000">
                <a:solidFill>
                  <a:schemeClr val="tx2"/>
                </a:solidFill>
                <a:latin typeface="Courier New" pitchFamily="49" charset="0"/>
              </a:rPr>
              <a:t>5</a:t>
            </a:r>
          </a:p>
        </p:txBody>
      </p:sp>
      <p:sp>
        <p:nvSpPr>
          <p:cNvPr id="20533" name="AutoShape 35"/>
          <p:cNvSpPr>
            <a:spLocks noChangeArrowheads="1"/>
          </p:cNvSpPr>
          <p:nvPr/>
        </p:nvSpPr>
        <p:spPr bwMode="auto">
          <a:xfrm>
            <a:off x="2939987" y="5105400"/>
            <a:ext cx="533400" cy="304800"/>
          </a:xfrm>
          <a:prstGeom prst="roundRect">
            <a:avLst>
              <a:gd name="adj" fmla="val 19644"/>
            </a:avLst>
          </a:prstGeom>
          <a:solidFill>
            <a:srgbClr val="F1C7C7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*</a:t>
            </a:r>
          </a:p>
        </p:txBody>
      </p:sp>
      <p:sp>
        <p:nvSpPr>
          <p:cNvPr id="20534" name="Line 36"/>
          <p:cNvSpPr>
            <a:spLocks noChangeShapeType="1"/>
          </p:cNvSpPr>
          <p:nvPr/>
        </p:nvSpPr>
        <p:spPr bwMode="auto">
          <a:xfrm>
            <a:off x="3092387" y="4953000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0535" name="Line 37"/>
          <p:cNvSpPr>
            <a:spLocks noChangeShapeType="1"/>
          </p:cNvSpPr>
          <p:nvPr/>
        </p:nvSpPr>
        <p:spPr bwMode="auto">
          <a:xfrm>
            <a:off x="3320987" y="4876800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0536" name="Freeform 38"/>
          <p:cNvSpPr>
            <a:spLocks/>
          </p:cNvSpPr>
          <p:nvPr/>
        </p:nvSpPr>
        <p:spPr bwMode="auto">
          <a:xfrm>
            <a:off x="2840066" y="4876800"/>
            <a:ext cx="92398" cy="369332"/>
          </a:xfrm>
          <a:custGeom>
            <a:avLst/>
            <a:gdLst>
              <a:gd name="T0" fmla="*/ 0 w 288"/>
              <a:gd name="T1" fmla="*/ 0 h 48"/>
              <a:gd name="T2" fmla="*/ 0 w 288"/>
              <a:gd name="T3" fmla="*/ 48 h 48"/>
              <a:gd name="T4" fmla="*/ 288 w 288"/>
              <a:gd name="T5" fmla="*/ 48 h 48"/>
              <a:gd name="T6" fmla="*/ 0 60000 65536"/>
              <a:gd name="T7" fmla="*/ 0 60000 65536"/>
              <a:gd name="T8" fmla="*/ 0 60000 65536"/>
              <a:gd name="T9" fmla="*/ 0 w 288"/>
              <a:gd name="T10" fmla="*/ 0 h 48"/>
              <a:gd name="T11" fmla="*/ 288 w 288"/>
              <a:gd name="T12" fmla="*/ 48 h 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8" h="48">
                <a:moveTo>
                  <a:pt x="0" y="0"/>
                </a:moveTo>
                <a:lnTo>
                  <a:pt x="0" y="48"/>
                </a:lnTo>
                <a:lnTo>
                  <a:pt x="288" y="48"/>
                </a:lnTo>
              </a:path>
            </a:pathLst>
          </a:custGeom>
          <a:noFill/>
          <a:ln w="19050">
            <a:solidFill>
              <a:schemeClr val="tx2"/>
            </a:solidFill>
            <a:round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783399" name="Rectangle 39"/>
          <p:cNvSpPr>
            <a:spLocks noChangeArrowheads="1"/>
          </p:cNvSpPr>
          <p:nvPr/>
        </p:nvSpPr>
        <p:spPr bwMode="auto">
          <a:xfrm>
            <a:off x="3168587" y="4572000"/>
            <a:ext cx="323165" cy="369332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wrap="square" lIns="45720" rIns="45720">
            <a:spAutoFit/>
          </a:bodyPr>
          <a:lstStyle/>
          <a:p>
            <a:pPr algn="ctr">
              <a:defRPr/>
            </a:pPr>
            <a:r>
              <a:rPr lang="en-US" sz="1800">
                <a:solidFill>
                  <a:schemeClr val="tx2"/>
                </a:solidFill>
                <a:latin typeface="Courier New" pitchFamily="49" charset="0"/>
              </a:rPr>
              <a:t>d</a:t>
            </a:r>
            <a:r>
              <a:rPr lang="en-US" sz="1800" baseline="-25000">
                <a:solidFill>
                  <a:schemeClr val="tx2"/>
                </a:solidFill>
                <a:latin typeface="Courier New" pitchFamily="49" charset="0"/>
              </a:rPr>
              <a:t>6</a:t>
            </a:r>
          </a:p>
        </p:txBody>
      </p:sp>
      <p:sp>
        <p:nvSpPr>
          <p:cNvPr id="20538" name="AutoShape 40"/>
          <p:cNvSpPr>
            <a:spLocks noChangeArrowheads="1"/>
          </p:cNvSpPr>
          <p:nvPr/>
        </p:nvSpPr>
        <p:spPr bwMode="auto">
          <a:xfrm>
            <a:off x="3334435" y="5638800"/>
            <a:ext cx="533400" cy="304800"/>
          </a:xfrm>
          <a:prstGeom prst="roundRect">
            <a:avLst>
              <a:gd name="adj" fmla="val 19644"/>
            </a:avLst>
          </a:prstGeom>
          <a:solidFill>
            <a:srgbClr val="F1C7C7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*</a:t>
            </a:r>
          </a:p>
        </p:txBody>
      </p:sp>
      <p:sp>
        <p:nvSpPr>
          <p:cNvPr id="20539" name="Line 41"/>
          <p:cNvSpPr>
            <a:spLocks noChangeShapeType="1"/>
          </p:cNvSpPr>
          <p:nvPr/>
        </p:nvSpPr>
        <p:spPr bwMode="auto">
          <a:xfrm>
            <a:off x="3492811" y="5486400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0540" name="Line 42"/>
          <p:cNvSpPr>
            <a:spLocks noChangeShapeType="1"/>
          </p:cNvSpPr>
          <p:nvPr/>
        </p:nvSpPr>
        <p:spPr bwMode="auto">
          <a:xfrm>
            <a:off x="3715435" y="5410200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0541" name="Freeform 43"/>
          <p:cNvSpPr>
            <a:spLocks/>
          </p:cNvSpPr>
          <p:nvPr/>
        </p:nvSpPr>
        <p:spPr bwMode="auto">
          <a:xfrm>
            <a:off x="3228912" y="5410200"/>
            <a:ext cx="92398" cy="369332"/>
          </a:xfrm>
          <a:custGeom>
            <a:avLst/>
            <a:gdLst>
              <a:gd name="T0" fmla="*/ 0 w 288"/>
              <a:gd name="T1" fmla="*/ 0 h 48"/>
              <a:gd name="T2" fmla="*/ 0 w 288"/>
              <a:gd name="T3" fmla="*/ 48 h 48"/>
              <a:gd name="T4" fmla="*/ 288 w 288"/>
              <a:gd name="T5" fmla="*/ 48 h 48"/>
              <a:gd name="T6" fmla="*/ 0 60000 65536"/>
              <a:gd name="T7" fmla="*/ 0 60000 65536"/>
              <a:gd name="T8" fmla="*/ 0 60000 65536"/>
              <a:gd name="T9" fmla="*/ 0 w 288"/>
              <a:gd name="T10" fmla="*/ 0 h 48"/>
              <a:gd name="T11" fmla="*/ 288 w 288"/>
              <a:gd name="T12" fmla="*/ 48 h 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8" h="48">
                <a:moveTo>
                  <a:pt x="0" y="0"/>
                </a:moveTo>
                <a:lnTo>
                  <a:pt x="0" y="48"/>
                </a:lnTo>
                <a:lnTo>
                  <a:pt x="288" y="48"/>
                </a:lnTo>
              </a:path>
            </a:pathLst>
          </a:custGeom>
          <a:noFill/>
          <a:ln w="19050">
            <a:solidFill>
              <a:schemeClr val="tx2"/>
            </a:solidFill>
            <a:round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783404" name="Rectangle 44"/>
          <p:cNvSpPr>
            <a:spLocks noChangeArrowheads="1"/>
          </p:cNvSpPr>
          <p:nvPr/>
        </p:nvSpPr>
        <p:spPr bwMode="auto">
          <a:xfrm>
            <a:off x="3563035" y="5105400"/>
            <a:ext cx="323165" cy="369332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wrap="square" lIns="45720" rIns="45720">
            <a:spAutoFit/>
          </a:bodyPr>
          <a:lstStyle/>
          <a:p>
            <a:pPr algn="ctr">
              <a:defRPr/>
            </a:pPr>
            <a:r>
              <a:rPr lang="en-US" sz="1800">
                <a:solidFill>
                  <a:schemeClr val="tx2"/>
                </a:solidFill>
                <a:latin typeface="Courier New" pitchFamily="49" charset="0"/>
              </a:rPr>
              <a:t>d</a:t>
            </a:r>
            <a:r>
              <a:rPr lang="en-US" sz="1800" baseline="-25000">
                <a:solidFill>
                  <a:schemeClr val="tx2"/>
                </a:solidFill>
                <a:latin typeface="Courier New" pitchFamily="49" charset="0"/>
              </a:rPr>
              <a:t>7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3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5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08907" y="381000"/>
            <a:ext cx="7592093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Loop Unrolling </a:t>
            </a:r>
            <a:r>
              <a:rPr lang="en-US" dirty="0">
                <a:solidFill>
                  <a:srgbClr val="0070C0"/>
                </a:solidFill>
              </a:rPr>
              <a:t>(2x1)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5613" y="5822950"/>
            <a:ext cx="8307387" cy="577850"/>
          </a:xfrm>
        </p:spPr>
        <p:txBody>
          <a:bodyPr/>
          <a:lstStyle/>
          <a:p>
            <a:r>
              <a:rPr lang="en-US" sz="2800" dirty="0"/>
              <a:t>Perform 2x more useful work per loop iteration</a:t>
            </a:r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921222" y="1295400"/>
            <a:ext cx="5860578" cy="4275529"/>
          </a:xfrm>
          <a:prstGeom prst="rect">
            <a:avLst/>
          </a:prstGeom>
          <a:solidFill>
            <a:srgbClr val="F6F5BD"/>
          </a:solidFill>
          <a:ln w="127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void unroll2a_combine(</a:t>
            </a:r>
            <a:r>
              <a:rPr lang="en-US" sz="1600" dirty="0" err="1">
                <a:latin typeface="Courier New" pitchFamily="49" charset="0"/>
              </a:rPr>
              <a:t>vec_ptr</a:t>
            </a:r>
            <a:r>
              <a:rPr lang="en-US" sz="1600" dirty="0">
                <a:latin typeface="Courier New" pitchFamily="49" charset="0"/>
              </a:rPr>
              <a:t> v, </a:t>
            </a:r>
            <a:r>
              <a:rPr lang="en-US" sz="1600" dirty="0" err="1">
                <a:latin typeface="Courier New" pitchFamily="49" charset="0"/>
              </a:rPr>
              <a:t>data_t</a:t>
            </a:r>
            <a:r>
              <a:rPr lang="en-US" sz="1600" dirty="0">
                <a:latin typeface="Courier New" pitchFamily="49" charset="0"/>
              </a:rPr>
              <a:t> *</a:t>
            </a:r>
            <a:r>
              <a:rPr lang="en-US" sz="1600" dirty="0" err="1">
                <a:latin typeface="Courier New" pitchFamily="49" charset="0"/>
              </a:rPr>
              <a:t>dest</a:t>
            </a:r>
            <a:r>
              <a:rPr lang="en-US" sz="1600" dirty="0">
                <a:latin typeface="Courier New" pitchFamily="49" charset="0"/>
              </a:rPr>
              <a:t>)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{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long length = </a:t>
            </a:r>
            <a:r>
              <a:rPr lang="en-US" sz="1600" dirty="0" err="1">
                <a:latin typeface="Courier New" pitchFamily="49" charset="0"/>
              </a:rPr>
              <a:t>vec_length</a:t>
            </a:r>
            <a:r>
              <a:rPr lang="en-US" sz="1600" dirty="0">
                <a:latin typeface="Courier New" pitchFamily="49" charset="0"/>
              </a:rPr>
              <a:t>(v);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long limit = length-1;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data_t</a:t>
            </a:r>
            <a:r>
              <a:rPr lang="en-US" sz="1600" dirty="0">
                <a:latin typeface="Courier New" pitchFamily="49" charset="0"/>
              </a:rPr>
              <a:t> *d = </a:t>
            </a:r>
            <a:r>
              <a:rPr lang="en-US" sz="1600" dirty="0" err="1">
                <a:latin typeface="Courier New" pitchFamily="49" charset="0"/>
              </a:rPr>
              <a:t>get_vec_start</a:t>
            </a:r>
            <a:r>
              <a:rPr lang="en-US" sz="1600" dirty="0">
                <a:latin typeface="Courier New" pitchFamily="49" charset="0"/>
              </a:rPr>
              <a:t>(v);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data_t</a:t>
            </a:r>
            <a:r>
              <a:rPr lang="en-US" sz="1600" dirty="0">
                <a:latin typeface="Courier New" pitchFamily="49" charset="0"/>
              </a:rPr>
              <a:t> x = IDENT;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long 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/* Combine 2 elements at a time */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>
                <a:solidFill>
                  <a:srgbClr val="A50021"/>
                </a:solidFill>
                <a:latin typeface="Courier New" pitchFamily="49" charset="0"/>
              </a:rPr>
              <a:t>for (</a:t>
            </a:r>
            <a:r>
              <a:rPr lang="en-US" sz="1600" dirty="0" err="1">
                <a:solidFill>
                  <a:srgbClr val="A50021"/>
                </a:solidFill>
                <a:latin typeface="Courier New" pitchFamily="49" charset="0"/>
              </a:rPr>
              <a:t>i</a:t>
            </a:r>
            <a:r>
              <a:rPr lang="en-US" sz="1600" dirty="0">
                <a:solidFill>
                  <a:srgbClr val="A50021"/>
                </a:solidFill>
                <a:latin typeface="Courier New" pitchFamily="49" charset="0"/>
              </a:rPr>
              <a:t> = 0; </a:t>
            </a:r>
            <a:r>
              <a:rPr lang="en-US" sz="1600" dirty="0" err="1">
                <a:solidFill>
                  <a:srgbClr val="A50021"/>
                </a:solidFill>
                <a:latin typeface="Courier New" pitchFamily="49" charset="0"/>
              </a:rPr>
              <a:t>i</a:t>
            </a:r>
            <a:r>
              <a:rPr lang="en-US" sz="1600" dirty="0">
                <a:solidFill>
                  <a:srgbClr val="A50021"/>
                </a:solidFill>
                <a:latin typeface="Courier New" pitchFamily="49" charset="0"/>
              </a:rPr>
              <a:t> &lt; limit; </a:t>
            </a:r>
            <a:r>
              <a:rPr lang="en-US" sz="1600" dirty="0" err="1">
                <a:solidFill>
                  <a:srgbClr val="A50021"/>
                </a:solidFill>
                <a:latin typeface="Courier New" pitchFamily="49" charset="0"/>
              </a:rPr>
              <a:t>i</a:t>
            </a:r>
            <a:r>
              <a:rPr lang="en-US" sz="1600" dirty="0">
                <a:solidFill>
                  <a:srgbClr val="A50021"/>
                </a:solidFill>
                <a:latin typeface="Courier New" pitchFamily="49" charset="0"/>
              </a:rPr>
              <a:t>+=2) {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solidFill>
                  <a:srgbClr val="A50021"/>
                </a:solidFill>
                <a:latin typeface="Courier New" pitchFamily="49" charset="0"/>
              </a:rPr>
              <a:t>	x = </a:t>
            </a:r>
            <a:r>
              <a:rPr lang="en-US" sz="1600" dirty="0">
                <a:solidFill>
                  <a:schemeClr val="folHlink"/>
                </a:solidFill>
                <a:latin typeface="Courier New" pitchFamily="49" charset="0"/>
              </a:rPr>
              <a:t>(</a:t>
            </a:r>
            <a:r>
              <a:rPr lang="en-US" sz="1600" dirty="0">
                <a:solidFill>
                  <a:srgbClr val="A50021"/>
                </a:solidFill>
                <a:latin typeface="Courier New" pitchFamily="49" charset="0"/>
              </a:rPr>
              <a:t>x OP d[</a:t>
            </a:r>
            <a:r>
              <a:rPr lang="en-US" sz="1600" dirty="0" err="1">
                <a:solidFill>
                  <a:srgbClr val="A50021"/>
                </a:solidFill>
                <a:latin typeface="Courier New" pitchFamily="49" charset="0"/>
              </a:rPr>
              <a:t>i</a:t>
            </a:r>
            <a:r>
              <a:rPr lang="en-US" sz="1600" dirty="0">
                <a:solidFill>
                  <a:srgbClr val="A50021"/>
                </a:solidFill>
                <a:latin typeface="Courier New" pitchFamily="49" charset="0"/>
              </a:rPr>
              <a:t>]</a:t>
            </a:r>
            <a:r>
              <a:rPr lang="en-US" sz="1600" dirty="0">
                <a:solidFill>
                  <a:schemeClr val="folHlink"/>
                </a:solidFill>
                <a:latin typeface="Courier New" pitchFamily="49" charset="0"/>
              </a:rPr>
              <a:t>)</a:t>
            </a:r>
            <a:r>
              <a:rPr lang="en-US" sz="1600" dirty="0">
                <a:solidFill>
                  <a:srgbClr val="A50021"/>
                </a:solidFill>
                <a:latin typeface="Courier New" pitchFamily="49" charset="0"/>
              </a:rPr>
              <a:t> OP d[i+1];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solidFill>
                  <a:srgbClr val="A50021"/>
                </a:solidFill>
                <a:latin typeface="Courier New" pitchFamily="49" charset="0"/>
              </a:rPr>
              <a:t>    }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/* Finish any remaining elements */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for (; 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 &lt; length; 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++) {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	x = x OP d[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];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}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*</a:t>
            </a:r>
            <a:r>
              <a:rPr lang="en-US" sz="1600" dirty="0" err="1">
                <a:latin typeface="Courier New" pitchFamily="49" charset="0"/>
              </a:rPr>
              <a:t>dest</a:t>
            </a:r>
            <a:r>
              <a:rPr lang="en-US" sz="1600" dirty="0">
                <a:latin typeface="Courier New" pitchFamily="49" charset="0"/>
              </a:rPr>
              <a:t> = x;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}</a:t>
            </a:r>
          </a:p>
        </p:txBody>
      </p:sp>
    </p:spTree>
  </p:cSld>
  <p:clrMapOvr>
    <a:masterClrMapping/>
  </p:clrMapOvr>
  <p:transition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25" name="Rectangle 4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Effect of Loop Unrolling</a:t>
            </a:r>
          </a:p>
        </p:txBody>
      </p:sp>
      <p:sp>
        <p:nvSpPr>
          <p:cNvPr id="788526" name="Rectangle 46"/>
          <p:cNvSpPr>
            <a:spLocks noGrp="1" noChangeArrowheads="1"/>
          </p:cNvSpPr>
          <p:nvPr>
            <p:ph type="body" idx="1"/>
          </p:nvPr>
        </p:nvSpPr>
        <p:spPr>
          <a:xfrm>
            <a:off x="379413" y="3886200"/>
            <a:ext cx="8307387" cy="2667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Helps integer add</a:t>
            </a:r>
          </a:p>
          <a:p>
            <a:pPr lvl="1">
              <a:defRPr/>
            </a:pPr>
            <a:r>
              <a:rPr lang="en-US" dirty="0"/>
              <a:t>Achieves latency bound</a:t>
            </a:r>
          </a:p>
          <a:p>
            <a:pPr eaLnBrk="1" hangingPunct="1">
              <a:defRPr/>
            </a:pPr>
            <a:r>
              <a:rPr lang="en-US" dirty="0"/>
              <a:t>Others don’t improve. </a:t>
            </a:r>
            <a:r>
              <a:rPr lang="en-US" i="1" dirty="0">
                <a:solidFill>
                  <a:srgbClr val="990000"/>
                </a:solidFill>
              </a:rPr>
              <a:t>Why?</a:t>
            </a:r>
          </a:p>
          <a:p>
            <a:pPr lvl="1" eaLnBrk="1" hangingPunct="1">
              <a:defRPr/>
            </a:pPr>
            <a:r>
              <a:rPr lang="en-US" dirty="0"/>
              <a:t>Still sequential dependency</a:t>
            </a:r>
          </a:p>
        </p:txBody>
      </p:sp>
      <p:sp>
        <p:nvSpPr>
          <p:cNvPr id="22556" name="Rectangle 47"/>
          <p:cNvSpPr>
            <a:spLocks noChangeArrowheads="1"/>
          </p:cNvSpPr>
          <p:nvPr/>
        </p:nvSpPr>
        <p:spPr bwMode="auto">
          <a:xfrm>
            <a:off x="4495800" y="4191000"/>
            <a:ext cx="3767056" cy="366767"/>
          </a:xfrm>
          <a:prstGeom prst="rect">
            <a:avLst/>
          </a:prstGeom>
          <a:solidFill>
            <a:srgbClr val="F6F5BD"/>
          </a:solidFill>
          <a:ln w="127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x = (x OP d[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]) OP d[i+1];</a:t>
            </a:r>
          </a:p>
        </p:txBody>
      </p:sp>
      <p:graphicFrame>
        <p:nvGraphicFramePr>
          <p:cNvPr id="7" name="Group 49"/>
          <p:cNvGraphicFramePr>
            <a:graphicFrameLocks noGrp="1"/>
          </p:cNvGraphicFramePr>
          <p:nvPr/>
        </p:nvGraphicFramePr>
        <p:xfrm>
          <a:off x="1570037" y="1346327"/>
          <a:ext cx="6003925" cy="1939925"/>
        </p:xfrm>
        <a:graphic>
          <a:graphicData uri="http://schemas.openxmlformats.org/drawingml/2006/table">
            <a:tbl>
              <a:tblPr/>
              <a:tblGrid>
                <a:gridCol w="17233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701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701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701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7014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90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Method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Integer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Double FP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Operation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Add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Mult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Add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Mult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Combine4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1.27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3.01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3.01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5.01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Unroll 2x1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1.01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3.01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3.01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5.01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Latency Bound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1.00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3.00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3.00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5.00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5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518525" cy="4972050"/>
          </a:xfrm>
        </p:spPr>
        <p:txBody>
          <a:bodyPr/>
          <a:lstStyle/>
          <a:p>
            <a:r>
              <a:rPr lang="en-US" dirty="0"/>
              <a:t>Generally Useful Optimizations			</a:t>
            </a:r>
            <a:r>
              <a:rPr lang="en-US" dirty="0">
                <a:solidFill>
                  <a:srgbClr val="7F7F7F"/>
                </a:solidFill>
              </a:rPr>
              <a:t>CSAPP 5.1</a:t>
            </a:r>
            <a:endParaRPr lang="en-US" dirty="0"/>
          </a:p>
          <a:p>
            <a:pPr lvl="1"/>
            <a:r>
              <a:rPr lang="en-US" dirty="0">
                <a:solidFill>
                  <a:srgbClr val="7F7F7F"/>
                </a:solidFill>
              </a:rPr>
              <a:t>Code motion/</a:t>
            </a:r>
            <a:r>
              <a:rPr lang="en-US" dirty="0" err="1">
                <a:solidFill>
                  <a:srgbClr val="7F7F7F"/>
                </a:solidFill>
              </a:rPr>
              <a:t>precomputation</a:t>
            </a:r>
            <a:endParaRPr lang="en-US" dirty="0">
              <a:solidFill>
                <a:srgbClr val="7F7F7F"/>
              </a:solidFill>
            </a:endParaRPr>
          </a:p>
          <a:p>
            <a:pPr lvl="1"/>
            <a:r>
              <a:rPr lang="en-US" dirty="0">
                <a:solidFill>
                  <a:srgbClr val="7F7F7F"/>
                </a:solidFill>
              </a:rPr>
              <a:t>Strength reduction</a:t>
            </a:r>
          </a:p>
          <a:p>
            <a:pPr lvl="1"/>
            <a:r>
              <a:rPr lang="en-US" dirty="0">
                <a:solidFill>
                  <a:srgbClr val="7F7F7F"/>
                </a:solidFill>
              </a:rPr>
              <a:t>Sharing of common </a:t>
            </a:r>
            <a:r>
              <a:rPr lang="en-US" dirty="0" err="1">
                <a:solidFill>
                  <a:srgbClr val="7F7F7F"/>
                </a:solidFill>
              </a:rPr>
              <a:t>subexpressions</a:t>
            </a:r>
            <a:endParaRPr lang="en-US" dirty="0">
              <a:solidFill>
                <a:srgbClr val="7F7F7F"/>
              </a:solidFill>
            </a:endParaRPr>
          </a:p>
          <a:p>
            <a:pPr lvl="1"/>
            <a:r>
              <a:rPr lang="en-US" dirty="0">
                <a:solidFill>
                  <a:srgbClr val="7F7F7F"/>
                </a:solidFill>
              </a:rPr>
              <a:t>Example: </a:t>
            </a:r>
            <a:r>
              <a:rPr lang="en-US" dirty="0" err="1">
                <a:solidFill>
                  <a:srgbClr val="7F7F7F"/>
                </a:solidFill>
              </a:rPr>
              <a:t>Bubblesort</a:t>
            </a:r>
            <a:endParaRPr lang="en-US" dirty="0">
              <a:solidFill>
                <a:srgbClr val="7F7F7F"/>
              </a:solidFill>
            </a:endParaRPr>
          </a:p>
          <a:p>
            <a:r>
              <a:rPr lang="en-US" dirty="0"/>
              <a:t>Optimization Blockers				</a:t>
            </a:r>
            <a:r>
              <a:rPr lang="en-US" dirty="0">
                <a:solidFill>
                  <a:srgbClr val="7F7F7F"/>
                </a:solidFill>
              </a:rPr>
              <a:t>CSAPP 5.1</a:t>
            </a:r>
            <a:endParaRPr lang="en-US" dirty="0"/>
          </a:p>
          <a:p>
            <a:pPr lvl="1"/>
            <a:r>
              <a:rPr lang="en-US" dirty="0">
                <a:solidFill>
                  <a:srgbClr val="7F7F7F"/>
                </a:solidFill>
              </a:rPr>
              <a:t>Procedure calls</a:t>
            </a:r>
          </a:p>
          <a:p>
            <a:pPr lvl="1"/>
            <a:r>
              <a:rPr lang="en-US" dirty="0">
                <a:solidFill>
                  <a:srgbClr val="7F7F7F"/>
                </a:solidFill>
              </a:rPr>
              <a:t>Memory aliasing</a:t>
            </a:r>
          </a:p>
          <a:p>
            <a:r>
              <a:rPr lang="en-US" b="1" dirty="0"/>
              <a:t>Exploiting Instruction-Level Parallelism</a:t>
            </a:r>
            <a:r>
              <a:rPr lang="en-US" dirty="0"/>
              <a:t>		</a:t>
            </a:r>
            <a:r>
              <a:rPr lang="en-US" dirty="0">
                <a:solidFill>
                  <a:srgbClr val="7F7F7F"/>
                </a:solidFill>
              </a:rPr>
              <a:t>CSAPP 5.2-5.10</a:t>
            </a:r>
            <a:endParaRPr lang="en-US" b="1" dirty="0"/>
          </a:p>
          <a:p>
            <a:r>
              <a:rPr lang="en-US" dirty="0"/>
              <a:t>Dealing with Conditionals				</a:t>
            </a:r>
            <a:r>
              <a:rPr lang="en-US" dirty="0">
                <a:solidFill>
                  <a:srgbClr val="7F7F7F"/>
                </a:solidFill>
              </a:rPr>
              <a:t>CSAPP 5.11</a:t>
            </a:r>
            <a:endParaRPr lang="en-US" dirty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6674" name="Rectangle 2"/>
          <p:cNvSpPr>
            <a:spLocks noGrp="1" noChangeArrowheads="1"/>
          </p:cNvSpPr>
          <p:nvPr>
            <p:ph type="title"/>
          </p:nvPr>
        </p:nvSpPr>
        <p:spPr>
          <a:xfrm>
            <a:off x="357018" y="304800"/>
            <a:ext cx="8558382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dirty="0"/>
              <a:t>Loop Unrolling with Separate Accumulators </a:t>
            </a:r>
            <a:r>
              <a:rPr lang="en-US" sz="3200" dirty="0">
                <a:solidFill>
                  <a:srgbClr val="0070C0"/>
                </a:solidFill>
              </a:rPr>
              <a:t>(2x2)</a:t>
            </a:r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2133600" y="990600"/>
            <a:ext cx="5842000" cy="4772025"/>
          </a:xfrm>
          <a:prstGeom prst="rect">
            <a:avLst/>
          </a:prstGeom>
          <a:solidFill>
            <a:srgbClr val="F6F5BD"/>
          </a:solidFill>
          <a:ln w="127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void unroll2a_combine(</a:t>
            </a:r>
            <a:r>
              <a:rPr lang="en-US" sz="1600" dirty="0" err="1">
                <a:latin typeface="Courier New" pitchFamily="49" charset="0"/>
              </a:rPr>
              <a:t>vec_ptr</a:t>
            </a:r>
            <a:r>
              <a:rPr lang="en-US" sz="1600" dirty="0">
                <a:latin typeface="Courier New" pitchFamily="49" charset="0"/>
              </a:rPr>
              <a:t> v, </a:t>
            </a:r>
            <a:r>
              <a:rPr lang="en-US" sz="1600" dirty="0" err="1">
                <a:latin typeface="Courier New" pitchFamily="49" charset="0"/>
              </a:rPr>
              <a:t>data_t</a:t>
            </a:r>
            <a:r>
              <a:rPr lang="en-US" sz="1600" dirty="0">
                <a:latin typeface="Courier New" pitchFamily="49" charset="0"/>
              </a:rPr>
              <a:t> *</a:t>
            </a:r>
            <a:r>
              <a:rPr lang="en-US" sz="1600" dirty="0" err="1">
                <a:latin typeface="Courier New" pitchFamily="49" charset="0"/>
              </a:rPr>
              <a:t>dest</a:t>
            </a:r>
            <a:r>
              <a:rPr lang="en-US" sz="1600" dirty="0">
                <a:latin typeface="Courier New" pitchFamily="49" charset="0"/>
              </a:rPr>
              <a:t>)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{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long length = </a:t>
            </a:r>
            <a:r>
              <a:rPr lang="en-US" sz="1600" dirty="0" err="1">
                <a:latin typeface="Courier New" pitchFamily="49" charset="0"/>
              </a:rPr>
              <a:t>vec_length</a:t>
            </a:r>
            <a:r>
              <a:rPr lang="en-US" sz="1600" dirty="0">
                <a:latin typeface="Courier New" pitchFamily="49" charset="0"/>
              </a:rPr>
              <a:t>(v);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long limit = length-1;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data_t</a:t>
            </a:r>
            <a:r>
              <a:rPr lang="en-US" sz="1600" dirty="0">
                <a:latin typeface="Courier New" pitchFamily="49" charset="0"/>
              </a:rPr>
              <a:t> *d = </a:t>
            </a:r>
            <a:r>
              <a:rPr lang="en-US" sz="1600" dirty="0" err="1">
                <a:latin typeface="Courier New" pitchFamily="49" charset="0"/>
              </a:rPr>
              <a:t>get_vec_start</a:t>
            </a:r>
            <a:r>
              <a:rPr lang="en-US" sz="1600" dirty="0">
                <a:latin typeface="Courier New" pitchFamily="49" charset="0"/>
              </a:rPr>
              <a:t>(v);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data_t</a:t>
            </a:r>
            <a:r>
              <a:rPr lang="en-US" sz="1600" dirty="0">
                <a:latin typeface="Courier New" pitchFamily="49" charset="0"/>
              </a:rPr>
              <a:t> x0 = IDENT;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data_t</a:t>
            </a:r>
            <a:r>
              <a:rPr lang="en-US" sz="1600" dirty="0">
                <a:latin typeface="Courier New" pitchFamily="49" charset="0"/>
              </a:rPr>
              <a:t> x1 = IDENT;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long 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/* Combine 2 elements at a time */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>
                <a:solidFill>
                  <a:srgbClr val="A50021"/>
                </a:solidFill>
                <a:latin typeface="Courier New" pitchFamily="49" charset="0"/>
              </a:rPr>
              <a:t>for (</a:t>
            </a:r>
            <a:r>
              <a:rPr lang="en-US" sz="1600" dirty="0" err="1">
                <a:solidFill>
                  <a:srgbClr val="A50021"/>
                </a:solidFill>
                <a:latin typeface="Courier New" pitchFamily="49" charset="0"/>
              </a:rPr>
              <a:t>i</a:t>
            </a:r>
            <a:r>
              <a:rPr lang="en-US" sz="1600" dirty="0">
                <a:solidFill>
                  <a:srgbClr val="A50021"/>
                </a:solidFill>
                <a:latin typeface="Courier New" pitchFamily="49" charset="0"/>
              </a:rPr>
              <a:t> = 0; </a:t>
            </a:r>
            <a:r>
              <a:rPr lang="en-US" sz="1600" dirty="0" err="1">
                <a:solidFill>
                  <a:srgbClr val="A50021"/>
                </a:solidFill>
                <a:latin typeface="Courier New" pitchFamily="49" charset="0"/>
              </a:rPr>
              <a:t>i</a:t>
            </a:r>
            <a:r>
              <a:rPr lang="en-US" sz="1600" dirty="0">
                <a:solidFill>
                  <a:srgbClr val="A50021"/>
                </a:solidFill>
                <a:latin typeface="Courier New" pitchFamily="49" charset="0"/>
              </a:rPr>
              <a:t> &lt; limit; </a:t>
            </a:r>
            <a:r>
              <a:rPr lang="en-US" sz="1600" dirty="0" err="1">
                <a:solidFill>
                  <a:srgbClr val="A50021"/>
                </a:solidFill>
                <a:latin typeface="Courier New" pitchFamily="49" charset="0"/>
              </a:rPr>
              <a:t>i</a:t>
            </a:r>
            <a:r>
              <a:rPr lang="en-US" sz="1600" dirty="0">
                <a:solidFill>
                  <a:srgbClr val="A50021"/>
                </a:solidFill>
                <a:latin typeface="Courier New" pitchFamily="49" charset="0"/>
              </a:rPr>
              <a:t>+=2) {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solidFill>
                  <a:srgbClr val="A50021"/>
                </a:solidFill>
                <a:latin typeface="Courier New" pitchFamily="49" charset="0"/>
              </a:rPr>
              <a:t>       x0 = x0 OP d[</a:t>
            </a:r>
            <a:r>
              <a:rPr lang="en-US" sz="1600" dirty="0" err="1">
                <a:solidFill>
                  <a:srgbClr val="A50021"/>
                </a:solidFill>
                <a:latin typeface="Courier New" pitchFamily="49" charset="0"/>
              </a:rPr>
              <a:t>i</a:t>
            </a:r>
            <a:r>
              <a:rPr lang="en-US" sz="1600" dirty="0">
                <a:solidFill>
                  <a:srgbClr val="A50021"/>
                </a:solidFill>
                <a:latin typeface="Courier New" pitchFamily="49" charset="0"/>
              </a:rPr>
              <a:t>];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solidFill>
                  <a:srgbClr val="A50021"/>
                </a:solidFill>
                <a:latin typeface="Courier New" pitchFamily="49" charset="0"/>
              </a:rPr>
              <a:t>       x1 = x1 OP d[i+1];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solidFill>
                  <a:srgbClr val="A50021"/>
                </a:solidFill>
                <a:latin typeface="Courier New" pitchFamily="49" charset="0"/>
              </a:rPr>
              <a:t>    }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/* Finish any remaining elements */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for (; 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 &lt; length; 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++) {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	x0 = x0 OP d[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];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}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*</a:t>
            </a:r>
            <a:r>
              <a:rPr lang="en-US" sz="1600" dirty="0" err="1">
                <a:latin typeface="Courier New" pitchFamily="49" charset="0"/>
              </a:rPr>
              <a:t>dest</a:t>
            </a:r>
            <a:r>
              <a:rPr lang="en-US" sz="1600" dirty="0">
                <a:latin typeface="Courier New" pitchFamily="49" charset="0"/>
              </a:rPr>
              <a:t> = x0 OP x1;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}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228396DF-F8FB-4CD4-ADF0-731005E367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5762625"/>
            <a:ext cx="7939087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defRPr sz="2400" b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kern="0"/>
              <a:t>Can this change the result of the computation?</a:t>
            </a:r>
          </a:p>
          <a:p>
            <a:r>
              <a:rPr lang="en-US" kern="0"/>
              <a:t>Yes, for FP. </a:t>
            </a:r>
            <a:r>
              <a:rPr lang="en-US" i="1" kern="0">
                <a:solidFill>
                  <a:srgbClr val="C00000"/>
                </a:solidFill>
              </a:rPr>
              <a:t>Why?</a:t>
            </a:r>
            <a:endParaRPr lang="en-US" i="1" kern="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3626" name="Rectangle 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Effect of Separate Accumulators</a:t>
            </a:r>
          </a:p>
        </p:txBody>
      </p:sp>
      <p:sp>
        <p:nvSpPr>
          <p:cNvPr id="793627" name="Rectangle 27"/>
          <p:cNvSpPr>
            <a:spLocks noGrp="1" noChangeArrowheads="1"/>
          </p:cNvSpPr>
          <p:nvPr>
            <p:ph type="body" idx="1"/>
          </p:nvPr>
        </p:nvSpPr>
        <p:spPr>
          <a:xfrm>
            <a:off x="290513" y="4710166"/>
            <a:ext cx="8307387" cy="1735083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Nearly 2x speedup for </a:t>
            </a:r>
            <a:r>
              <a:rPr lang="en-US" dirty="0" err="1"/>
              <a:t>Int</a:t>
            </a:r>
            <a:r>
              <a:rPr lang="en-US" dirty="0"/>
              <a:t> *, FP +, FP *</a:t>
            </a:r>
          </a:p>
          <a:p>
            <a:pPr lvl="1" eaLnBrk="1" hangingPunct="1">
              <a:defRPr/>
            </a:pPr>
            <a:r>
              <a:rPr lang="en-US" dirty="0"/>
              <a:t>Reason: Breaks sequential dependency</a:t>
            </a:r>
          </a:p>
          <a:p>
            <a:pPr lvl="1" eaLnBrk="1" hangingPunct="1">
              <a:defRPr/>
            </a:pPr>
            <a:endParaRPr lang="en-US" dirty="0"/>
          </a:p>
          <a:p>
            <a:pPr lvl="1" eaLnBrk="1" hangingPunct="1">
              <a:defRPr/>
            </a:pPr>
            <a:endParaRPr lang="en-US" dirty="0"/>
          </a:p>
          <a:p>
            <a:pPr lvl="1" eaLnBrk="1" hangingPunct="1">
              <a:defRPr/>
            </a:pPr>
            <a:r>
              <a:rPr lang="en-US" dirty="0"/>
              <a:t>Why is that? (next slide)</a:t>
            </a:r>
          </a:p>
        </p:txBody>
      </p:sp>
      <p:graphicFrame>
        <p:nvGraphicFramePr>
          <p:cNvPr id="8" name="Group 49"/>
          <p:cNvGraphicFramePr>
            <a:graphicFrameLocks noGrp="1"/>
          </p:cNvGraphicFramePr>
          <p:nvPr/>
        </p:nvGraphicFramePr>
        <p:xfrm>
          <a:off x="762001" y="1066800"/>
          <a:ext cx="6811962" cy="2714625"/>
        </p:xfrm>
        <a:graphic>
          <a:graphicData uri="http://schemas.openxmlformats.org/drawingml/2006/table">
            <a:tbl>
              <a:tblPr/>
              <a:tblGrid>
                <a:gridCol w="19552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41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41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416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1416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90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Method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Integer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Double FP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Operation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Add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Mult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Add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Mult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Combine4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1.27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3.01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3.01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5.01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Unroll 2x1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1.01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3.01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3.01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5.01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Unroll 2x2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C9900"/>
                          </a:solidFill>
                          <a:effectLst/>
                          <a:latin typeface="Calibri" panose="020F0502020204030204" pitchFamily="34" charset="0"/>
                        </a:rPr>
                        <a:t>0.81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C9900"/>
                          </a:solidFill>
                          <a:effectLst/>
                          <a:latin typeface="Calibri" panose="020F0502020204030204" pitchFamily="34" charset="0"/>
                        </a:rPr>
                        <a:t>1.51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C9900"/>
                          </a:solidFill>
                          <a:effectLst/>
                          <a:latin typeface="Calibri" panose="020F0502020204030204" pitchFamily="34" charset="0"/>
                        </a:rPr>
                        <a:t>1.51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C9900"/>
                          </a:solidFill>
                          <a:effectLst/>
                          <a:latin typeface="Calibri" panose="020F0502020204030204" pitchFamily="34" charset="0"/>
                        </a:rPr>
                        <a:t>2.51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Latency Bound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1.00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3.00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3.00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5.00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Throughput Bound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0.50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1.00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1.00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0.50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05AE2871-CB91-4C44-ACA6-5D044B9CF5E2}"/>
              </a:ext>
            </a:extLst>
          </p:cNvPr>
          <p:cNvCxnSpPr/>
          <p:nvPr/>
        </p:nvCxnSpPr>
        <p:spPr bwMode="auto">
          <a:xfrm flipH="1" flipV="1">
            <a:off x="7315200" y="3657600"/>
            <a:ext cx="457200" cy="762000"/>
          </a:xfrm>
          <a:prstGeom prst="straightConnector1">
            <a:avLst/>
          </a:prstGeom>
          <a:noFill/>
          <a:ln w="254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0142ED24-CCAA-42BE-8400-004AB5ABCB2D}"/>
              </a:ext>
            </a:extLst>
          </p:cNvPr>
          <p:cNvSpPr txBox="1"/>
          <p:nvPr/>
        </p:nvSpPr>
        <p:spPr>
          <a:xfrm>
            <a:off x="6781800" y="4376100"/>
            <a:ext cx="227087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2 </a:t>
            </a:r>
            <a:r>
              <a:rPr lang="en-US" sz="1800" dirty="0" err="1">
                <a:latin typeface="Calibri" pitchFamily="34" charset="0"/>
              </a:rPr>
              <a:t>func</a:t>
            </a:r>
            <a:r>
              <a:rPr lang="en-US" sz="1800" dirty="0">
                <a:latin typeface="Calibri" pitchFamily="34" charset="0"/>
              </a:rPr>
              <a:t>. units for FP *,</a:t>
            </a:r>
          </a:p>
          <a:p>
            <a:r>
              <a:rPr lang="en-US" sz="1800" dirty="0">
                <a:latin typeface="Calibri" pitchFamily="34" charset="0"/>
              </a:rPr>
              <a:t>2 </a:t>
            </a:r>
            <a:r>
              <a:rPr lang="en-US" sz="1800" dirty="0" err="1">
                <a:latin typeface="Calibri" pitchFamily="34" charset="0"/>
              </a:rPr>
              <a:t>func</a:t>
            </a:r>
            <a:r>
              <a:rPr lang="en-US" sz="1800" dirty="0">
                <a:latin typeface="Calibri" pitchFamily="34" charset="0"/>
              </a:rPr>
              <a:t>. units for load</a:t>
            </a:r>
          </a:p>
          <a:p>
            <a:r>
              <a:rPr lang="en-US" sz="1800" dirty="0">
                <a:latin typeface="Calibri" pitchFamily="34" charset="0"/>
              </a:rPr>
              <a:t>5-stage pipelined FP *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C1553D21-9891-4CF0-962F-67CB4F270B68}"/>
              </a:ext>
            </a:extLst>
          </p:cNvPr>
          <p:cNvCxnSpPr>
            <a:cxnSpLocks/>
          </p:cNvCxnSpPr>
          <p:nvPr/>
        </p:nvCxnSpPr>
        <p:spPr bwMode="auto">
          <a:xfrm flipV="1">
            <a:off x="3142816" y="3657601"/>
            <a:ext cx="514787" cy="640346"/>
          </a:xfrm>
          <a:prstGeom prst="straightConnector1">
            <a:avLst/>
          </a:prstGeom>
          <a:noFill/>
          <a:ln w="254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8B0AD345-9A86-4740-9439-915B1C686C62}"/>
              </a:ext>
            </a:extLst>
          </p:cNvPr>
          <p:cNvSpPr txBox="1"/>
          <p:nvPr/>
        </p:nvSpPr>
        <p:spPr>
          <a:xfrm>
            <a:off x="1066800" y="3836282"/>
            <a:ext cx="222612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4 </a:t>
            </a:r>
            <a:r>
              <a:rPr lang="en-US" sz="1800" dirty="0" err="1">
                <a:latin typeface="Calibri" pitchFamily="34" charset="0"/>
              </a:rPr>
              <a:t>func</a:t>
            </a:r>
            <a:r>
              <a:rPr lang="en-US" sz="1800" dirty="0">
                <a:latin typeface="Calibri" pitchFamily="34" charset="0"/>
              </a:rPr>
              <a:t>. units for int +,</a:t>
            </a:r>
          </a:p>
          <a:p>
            <a:r>
              <a:rPr lang="en-US" sz="1800" dirty="0">
                <a:latin typeface="Calibri" pitchFamily="34" charset="0"/>
              </a:rPr>
              <a:t>2 </a:t>
            </a:r>
            <a:r>
              <a:rPr lang="en-US" sz="1800" dirty="0" err="1">
                <a:latin typeface="Calibri" pitchFamily="34" charset="0"/>
              </a:rPr>
              <a:t>func</a:t>
            </a:r>
            <a:r>
              <a:rPr lang="en-US" sz="1800" dirty="0">
                <a:latin typeface="Calibri" pitchFamily="34" charset="0"/>
              </a:rPr>
              <a:t>. units for load</a:t>
            </a:r>
          </a:p>
          <a:p>
            <a:r>
              <a:rPr lang="en-US" sz="1800" i="1" dirty="0">
                <a:latin typeface="Calibri" pitchFamily="34" charset="0"/>
              </a:rPr>
              <a:t>Why Not .25?</a:t>
            </a:r>
            <a:endParaRPr lang="en-US" sz="1800" i="1" dirty="0">
              <a:solidFill>
                <a:srgbClr val="990000"/>
              </a:solidFill>
              <a:latin typeface="Calibri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B728614-0957-42A9-A64E-B177B0E10277}"/>
              </a:ext>
            </a:extLst>
          </p:cNvPr>
          <p:cNvSpPr txBox="1"/>
          <p:nvPr/>
        </p:nvSpPr>
        <p:spPr>
          <a:xfrm>
            <a:off x="4093569" y="4000695"/>
            <a:ext cx="22708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1 </a:t>
            </a:r>
            <a:r>
              <a:rPr lang="en-US" sz="1800" dirty="0" err="1">
                <a:latin typeface="Calibri" pitchFamily="34" charset="0"/>
              </a:rPr>
              <a:t>func</a:t>
            </a:r>
            <a:r>
              <a:rPr lang="en-US" sz="1800" dirty="0">
                <a:latin typeface="Calibri" pitchFamily="34" charset="0"/>
              </a:rPr>
              <a:t>. unit for FP +</a:t>
            </a:r>
          </a:p>
          <a:p>
            <a:r>
              <a:rPr lang="en-US" sz="1800" dirty="0">
                <a:latin typeface="Calibri" pitchFamily="34" charset="0"/>
              </a:rPr>
              <a:t>3-stage pipelined FP +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39551964-9BFC-4E31-8DAA-0252D6EFB797}"/>
              </a:ext>
            </a:extLst>
          </p:cNvPr>
          <p:cNvCxnSpPr>
            <a:cxnSpLocks/>
            <a:stCxn id="15" idx="0"/>
          </p:cNvCxnSpPr>
          <p:nvPr/>
        </p:nvCxnSpPr>
        <p:spPr bwMode="auto">
          <a:xfrm flipV="1">
            <a:off x="5229008" y="3581400"/>
            <a:ext cx="654714" cy="419295"/>
          </a:xfrm>
          <a:prstGeom prst="straightConnector1">
            <a:avLst/>
          </a:prstGeom>
          <a:noFill/>
          <a:ln w="254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7" name="Rectangle 34">
            <a:extLst>
              <a:ext uri="{FF2B5EF4-FFF2-40B4-BE49-F238E27FC236}">
                <a16:creationId xmlns:a16="http://schemas.microsoft.com/office/drawing/2014/main" id="{AFD74888-CD30-4835-81F9-8B63BE0AAD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65934" y="5520910"/>
            <a:ext cx="2802048" cy="643766"/>
          </a:xfrm>
          <a:prstGeom prst="rect">
            <a:avLst/>
          </a:prstGeom>
          <a:solidFill>
            <a:srgbClr val="F6F5BD"/>
          </a:solidFill>
          <a:ln w="127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 x0 = x0 OP d[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];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 x1 = x1 OP d[i+1];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3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3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3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3627" grpId="0" build="p"/>
      <p:bldP spid="17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Line 138"/>
          <p:cNvSpPr>
            <a:spLocks noChangeShapeType="1"/>
          </p:cNvSpPr>
          <p:nvPr/>
        </p:nvSpPr>
        <p:spPr bwMode="auto">
          <a:xfrm>
            <a:off x="3505200" y="5486400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800770" name="Rectangle 2"/>
          <p:cNvSpPr>
            <a:spLocks noGrp="1" noChangeArrowheads="1"/>
          </p:cNvSpPr>
          <p:nvPr>
            <p:ph type="title"/>
          </p:nvPr>
        </p:nvSpPr>
        <p:spPr>
          <a:xfrm>
            <a:off x="485107" y="457200"/>
            <a:ext cx="7592093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Separate Accumulators</a:t>
            </a:r>
          </a:p>
        </p:txBody>
      </p:sp>
      <p:sp>
        <p:nvSpPr>
          <p:cNvPr id="28717" name="AutoShape 101"/>
          <p:cNvSpPr>
            <a:spLocks noChangeArrowheads="1"/>
          </p:cNvSpPr>
          <p:nvPr/>
        </p:nvSpPr>
        <p:spPr bwMode="auto">
          <a:xfrm>
            <a:off x="2057400" y="3124200"/>
            <a:ext cx="533400" cy="304800"/>
          </a:xfrm>
          <a:prstGeom prst="roundRect">
            <a:avLst>
              <a:gd name="adj" fmla="val 19644"/>
            </a:avLst>
          </a:prstGeom>
          <a:solidFill>
            <a:srgbClr val="F1C7C7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*</a:t>
            </a:r>
          </a:p>
        </p:txBody>
      </p:sp>
      <p:sp>
        <p:nvSpPr>
          <p:cNvPr id="28718" name="Line 102"/>
          <p:cNvSpPr>
            <a:spLocks noChangeShapeType="1"/>
          </p:cNvSpPr>
          <p:nvPr/>
        </p:nvSpPr>
        <p:spPr bwMode="auto">
          <a:xfrm>
            <a:off x="2209800" y="2895600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8719" name="Line 103"/>
          <p:cNvSpPr>
            <a:spLocks noChangeShapeType="1"/>
          </p:cNvSpPr>
          <p:nvPr/>
        </p:nvSpPr>
        <p:spPr bwMode="auto">
          <a:xfrm>
            <a:off x="2438400" y="2895600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8720" name="AutoShape 104"/>
          <p:cNvSpPr>
            <a:spLocks noChangeArrowheads="1"/>
          </p:cNvSpPr>
          <p:nvPr/>
        </p:nvSpPr>
        <p:spPr bwMode="auto">
          <a:xfrm>
            <a:off x="2667000" y="3657600"/>
            <a:ext cx="533400" cy="304800"/>
          </a:xfrm>
          <a:prstGeom prst="roundRect">
            <a:avLst>
              <a:gd name="adj" fmla="val 19644"/>
            </a:avLst>
          </a:prstGeom>
          <a:solidFill>
            <a:srgbClr val="F1C7C7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*</a:t>
            </a:r>
          </a:p>
        </p:txBody>
      </p:sp>
      <p:sp>
        <p:nvSpPr>
          <p:cNvPr id="28722" name="Line 106"/>
          <p:cNvSpPr>
            <a:spLocks noChangeShapeType="1"/>
          </p:cNvSpPr>
          <p:nvPr/>
        </p:nvSpPr>
        <p:spPr bwMode="auto">
          <a:xfrm>
            <a:off x="3048000" y="3429000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8723" name="Freeform 107"/>
          <p:cNvSpPr>
            <a:spLocks/>
          </p:cNvSpPr>
          <p:nvPr/>
        </p:nvSpPr>
        <p:spPr bwMode="auto">
          <a:xfrm>
            <a:off x="2362200" y="3429000"/>
            <a:ext cx="304800" cy="369332"/>
          </a:xfrm>
          <a:custGeom>
            <a:avLst/>
            <a:gdLst>
              <a:gd name="T0" fmla="*/ 0 w 288"/>
              <a:gd name="T1" fmla="*/ 0 h 48"/>
              <a:gd name="T2" fmla="*/ 0 w 288"/>
              <a:gd name="T3" fmla="*/ 48 h 48"/>
              <a:gd name="T4" fmla="*/ 288 w 288"/>
              <a:gd name="T5" fmla="*/ 48 h 48"/>
              <a:gd name="T6" fmla="*/ 0 60000 65536"/>
              <a:gd name="T7" fmla="*/ 0 60000 65536"/>
              <a:gd name="T8" fmla="*/ 0 60000 65536"/>
              <a:gd name="T9" fmla="*/ 0 w 288"/>
              <a:gd name="T10" fmla="*/ 0 h 48"/>
              <a:gd name="T11" fmla="*/ 288 w 288"/>
              <a:gd name="T12" fmla="*/ 48 h 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8" h="48">
                <a:moveTo>
                  <a:pt x="0" y="0"/>
                </a:moveTo>
                <a:lnTo>
                  <a:pt x="0" y="48"/>
                </a:lnTo>
                <a:lnTo>
                  <a:pt x="288" y="48"/>
                </a:lnTo>
              </a:path>
            </a:pathLst>
          </a:custGeom>
          <a:noFill/>
          <a:ln w="19050">
            <a:solidFill>
              <a:schemeClr val="tx2"/>
            </a:solidFill>
            <a:round/>
            <a:headEnd/>
            <a:tailEnd type="triangle" w="lg" len="med"/>
          </a:ln>
        </p:spPr>
        <p:txBody>
          <a:bodyPr wrap="square" lIns="45720" rIns="45720" anchor="ctr">
            <a:spAutoFit/>
          </a:bodyPr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800876" name="Rectangle 108"/>
          <p:cNvSpPr>
            <a:spLocks noChangeArrowheads="1"/>
          </p:cNvSpPr>
          <p:nvPr/>
        </p:nvSpPr>
        <p:spPr bwMode="auto">
          <a:xfrm>
            <a:off x="2103438" y="2590800"/>
            <a:ext cx="230191" cy="369332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wrap="none" lIns="45720" rIns="45720">
            <a:spAutoFit/>
          </a:bodyPr>
          <a:lstStyle/>
          <a:p>
            <a:pPr algn="ctr">
              <a:defRPr/>
            </a:pPr>
            <a:r>
              <a:rPr lang="en-US" sz="1800">
                <a:solidFill>
                  <a:schemeClr val="tx2"/>
                </a:solidFill>
                <a:latin typeface="Courier New" pitchFamily="49" charset="0"/>
              </a:rPr>
              <a:t>1</a:t>
            </a:r>
            <a:endParaRPr lang="en-US" sz="1800" baseline="-25000">
              <a:solidFill>
                <a:schemeClr val="tx2"/>
              </a:solidFill>
              <a:latin typeface="Courier New" pitchFamily="49" charset="0"/>
            </a:endParaRPr>
          </a:p>
        </p:txBody>
      </p:sp>
      <p:sp>
        <p:nvSpPr>
          <p:cNvPr id="800877" name="Rectangle 109"/>
          <p:cNvSpPr>
            <a:spLocks noChangeArrowheads="1"/>
          </p:cNvSpPr>
          <p:nvPr/>
        </p:nvSpPr>
        <p:spPr bwMode="auto">
          <a:xfrm>
            <a:off x="2286000" y="2590800"/>
            <a:ext cx="323165" cy="369332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wrap="none" lIns="45720" rIns="45720">
            <a:spAutoFit/>
          </a:bodyPr>
          <a:lstStyle/>
          <a:p>
            <a:pPr algn="ctr">
              <a:defRPr/>
            </a:pPr>
            <a:r>
              <a:rPr lang="en-US" sz="1800">
                <a:solidFill>
                  <a:schemeClr val="tx2"/>
                </a:solidFill>
                <a:latin typeface="Courier New" pitchFamily="49" charset="0"/>
              </a:rPr>
              <a:t>d</a:t>
            </a:r>
            <a:r>
              <a:rPr lang="en-US" sz="1800" baseline="-25000">
                <a:solidFill>
                  <a:schemeClr val="tx2"/>
                </a:solidFill>
                <a:latin typeface="Courier New" pitchFamily="49" charset="0"/>
              </a:rPr>
              <a:t>1</a:t>
            </a:r>
          </a:p>
        </p:txBody>
      </p:sp>
      <p:sp>
        <p:nvSpPr>
          <p:cNvPr id="800878" name="Rectangle 110"/>
          <p:cNvSpPr>
            <a:spLocks noChangeArrowheads="1"/>
          </p:cNvSpPr>
          <p:nvPr/>
        </p:nvSpPr>
        <p:spPr bwMode="auto">
          <a:xfrm>
            <a:off x="2895600" y="3124200"/>
            <a:ext cx="323165" cy="369332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wrap="none" lIns="45720" rIns="45720">
            <a:spAutoFit/>
          </a:bodyPr>
          <a:lstStyle/>
          <a:p>
            <a:pPr algn="ctr">
              <a:defRPr/>
            </a:pPr>
            <a:r>
              <a:rPr lang="en-US" sz="1800">
                <a:solidFill>
                  <a:schemeClr val="tx2"/>
                </a:solidFill>
                <a:latin typeface="Courier New" pitchFamily="49" charset="0"/>
              </a:rPr>
              <a:t>d</a:t>
            </a:r>
            <a:r>
              <a:rPr lang="en-US" sz="1800" baseline="-25000">
                <a:solidFill>
                  <a:schemeClr val="tx2"/>
                </a:solidFill>
                <a:latin typeface="Courier New" pitchFamily="49" charset="0"/>
              </a:rPr>
              <a:t>3</a:t>
            </a:r>
          </a:p>
        </p:txBody>
      </p:sp>
      <p:sp>
        <p:nvSpPr>
          <p:cNvPr id="28727" name="AutoShape 111"/>
          <p:cNvSpPr>
            <a:spLocks noChangeArrowheads="1"/>
          </p:cNvSpPr>
          <p:nvPr/>
        </p:nvSpPr>
        <p:spPr bwMode="auto">
          <a:xfrm>
            <a:off x="3260725" y="4191000"/>
            <a:ext cx="533400" cy="304800"/>
          </a:xfrm>
          <a:prstGeom prst="roundRect">
            <a:avLst>
              <a:gd name="adj" fmla="val 19644"/>
            </a:avLst>
          </a:prstGeom>
          <a:solidFill>
            <a:srgbClr val="F1C7C7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*</a:t>
            </a:r>
          </a:p>
        </p:txBody>
      </p:sp>
      <p:sp>
        <p:nvSpPr>
          <p:cNvPr id="28729" name="Line 113"/>
          <p:cNvSpPr>
            <a:spLocks noChangeShapeType="1"/>
          </p:cNvSpPr>
          <p:nvPr/>
        </p:nvSpPr>
        <p:spPr bwMode="auto">
          <a:xfrm>
            <a:off x="3641725" y="3962400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8730" name="Freeform 114"/>
          <p:cNvSpPr>
            <a:spLocks/>
          </p:cNvSpPr>
          <p:nvPr/>
        </p:nvSpPr>
        <p:spPr bwMode="auto">
          <a:xfrm>
            <a:off x="2955925" y="3962400"/>
            <a:ext cx="304800" cy="369332"/>
          </a:xfrm>
          <a:custGeom>
            <a:avLst/>
            <a:gdLst>
              <a:gd name="T0" fmla="*/ 0 w 288"/>
              <a:gd name="T1" fmla="*/ 0 h 48"/>
              <a:gd name="T2" fmla="*/ 0 w 288"/>
              <a:gd name="T3" fmla="*/ 48 h 48"/>
              <a:gd name="T4" fmla="*/ 288 w 288"/>
              <a:gd name="T5" fmla="*/ 48 h 48"/>
              <a:gd name="T6" fmla="*/ 0 60000 65536"/>
              <a:gd name="T7" fmla="*/ 0 60000 65536"/>
              <a:gd name="T8" fmla="*/ 0 60000 65536"/>
              <a:gd name="T9" fmla="*/ 0 w 288"/>
              <a:gd name="T10" fmla="*/ 0 h 48"/>
              <a:gd name="T11" fmla="*/ 288 w 288"/>
              <a:gd name="T12" fmla="*/ 48 h 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8" h="48">
                <a:moveTo>
                  <a:pt x="0" y="0"/>
                </a:moveTo>
                <a:lnTo>
                  <a:pt x="0" y="48"/>
                </a:lnTo>
                <a:lnTo>
                  <a:pt x="288" y="48"/>
                </a:lnTo>
              </a:path>
            </a:pathLst>
          </a:custGeom>
          <a:noFill/>
          <a:ln w="19050">
            <a:solidFill>
              <a:schemeClr val="tx2"/>
            </a:solidFill>
            <a:round/>
            <a:headEnd/>
            <a:tailEnd type="triangle" w="lg" len="med"/>
          </a:ln>
        </p:spPr>
        <p:txBody>
          <a:bodyPr wrap="square" lIns="45720" rIns="45720" anchor="ctr">
            <a:spAutoFit/>
          </a:bodyPr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800883" name="Rectangle 115"/>
          <p:cNvSpPr>
            <a:spLocks noChangeArrowheads="1"/>
          </p:cNvSpPr>
          <p:nvPr/>
        </p:nvSpPr>
        <p:spPr bwMode="auto">
          <a:xfrm>
            <a:off x="3489325" y="3657600"/>
            <a:ext cx="323165" cy="369332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wrap="none" lIns="45720" rIns="45720">
            <a:spAutoFit/>
          </a:bodyPr>
          <a:lstStyle/>
          <a:p>
            <a:pPr algn="ctr">
              <a:defRPr/>
            </a:pPr>
            <a:r>
              <a:rPr lang="en-US" sz="1800">
                <a:solidFill>
                  <a:schemeClr val="tx2"/>
                </a:solidFill>
                <a:latin typeface="Courier New" pitchFamily="49" charset="0"/>
              </a:rPr>
              <a:t>d</a:t>
            </a:r>
            <a:r>
              <a:rPr lang="en-US" sz="1800" baseline="-25000">
                <a:solidFill>
                  <a:schemeClr val="tx2"/>
                </a:solidFill>
                <a:latin typeface="Courier New" pitchFamily="49" charset="0"/>
              </a:rPr>
              <a:t>5</a:t>
            </a:r>
          </a:p>
        </p:txBody>
      </p:sp>
      <p:sp>
        <p:nvSpPr>
          <p:cNvPr id="28732" name="AutoShape 116"/>
          <p:cNvSpPr>
            <a:spLocks noChangeArrowheads="1"/>
          </p:cNvSpPr>
          <p:nvPr/>
        </p:nvSpPr>
        <p:spPr bwMode="auto">
          <a:xfrm>
            <a:off x="3854450" y="4724400"/>
            <a:ext cx="533400" cy="304800"/>
          </a:xfrm>
          <a:prstGeom prst="roundRect">
            <a:avLst>
              <a:gd name="adj" fmla="val 19644"/>
            </a:avLst>
          </a:prstGeom>
          <a:solidFill>
            <a:srgbClr val="F1C7C7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*</a:t>
            </a:r>
          </a:p>
        </p:txBody>
      </p:sp>
      <p:sp>
        <p:nvSpPr>
          <p:cNvPr id="28734" name="Line 118"/>
          <p:cNvSpPr>
            <a:spLocks noChangeShapeType="1"/>
          </p:cNvSpPr>
          <p:nvPr/>
        </p:nvSpPr>
        <p:spPr bwMode="auto">
          <a:xfrm>
            <a:off x="4235450" y="4495800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8735" name="Freeform 119"/>
          <p:cNvSpPr>
            <a:spLocks/>
          </p:cNvSpPr>
          <p:nvPr/>
        </p:nvSpPr>
        <p:spPr bwMode="auto">
          <a:xfrm>
            <a:off x="3549650" y="4495800"/>
            <a:ext cx="304800" cy="369332"/>
          </a:xfrm>
          <a:custGeom>
            <a:avLst/>
            <a:gdLst>
              <a:gd name="T0" fmla="*/ 0 w 288"/>
              <a:gd name="T1" fmla="*/ 0 h 48"/>
              <a:gd name="T2" fmla="*/ 0 w 288"/>
              <a:gd name="T3" fmla="*/ 48 h 48"/>
              <a:gd name="T4" fmla="*/ 288 w 288"/>
              <a:gd name="T5" fmla="*/ 48 h 48"/>
              <a:gd name="T6" fmla="*/ 0 60000 65536"/>
              <a:gd name="T7" fmla="*/ 0 60000 65536"/>
              <a:gd name="T8" fmla="*/ 0 60000 65536"/>
              <a:gd name="T9" fmla="*/ 0 w 288"/>
              <a:gd name="T10" fmla="*/ 0 h 48"/>
              <a:gd name="T11" fmla="*/ 288 w 288"/>
              <a:gd name="T12" fmla="*/ 48 h 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8" h="48">
                <a:moveTo>
                  <a:pt x="0" y="0"/>
                </a:moveTo>
                <a:lnTo>
                  <a:pt x="0" y="48"/>
                </a:lnTo>
                <a:lnTo>
                  <a:pt x="288" y="48"/>
                </a:lnTo>
              </a:path>
            </a:pathLst>
          </a:custGeom>
          <a:noFill/>
          <a:ln w="19050">
            <a:solidFill>
              <a:schemeClr val="tx2"/>
            </a:solidFill>
            <a:round/>
            <a:headEnd/>
            <a:tailEnd type="triangle" w="lg" len="med"/>
          </a:ln>
        </p:spPr>
        <p:txBody>
          <a:bodyPr wrap="square" lIns="45720" rIns="45720" anchor="ctr">
            <a:spAutoFit/>
          </a:bodyPr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800888" name="Rectangle 120"/>
          <p:cNvSpPr>
            <a:spLocks noChangeArrowheads="1"/>
          </p:cNvSpPr>
          <p:nvPr/>
        </p:nvSpPr>
        <p:spPr bwMode="auto">
          <a:xfrm>
            <a:off x="4083050" y="4191000"/>
            <a:ext cx="323165" cy="369332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wrap="none" lIns="45720" rIns="45720">
            <a:spAutoFit/>
          </a:bodyPr>
          <a:lstStyle/>
          <a:p>
            <a:pPr algn="ctr">
              <a:defRPr/>
            </a:pPr>
            <a:r>
              <a:rPr lang="en-US" sz="1800">
                <a:solidFill>
                  <a:schemeClr val="tx2"/>
                </a:solidFill>
                <a:latin typeface="Courier New" pitchFamily="49" charset="0"/>
              </a:rPr>
              <a:t>d</a:t>
            </a:r>
            <a:r>
              <a:rPr lang="en-US" sz="1800" baseline="-25000">
                <a:solidFill>
                  <a:schemeClr val="tx2"/>
                </a:solidFill>
                <a:latin typeface="Courier New" pitchFamily="49" charset="0"/>
              </a:rPr>
              <a:t>7</a:t>
            </a:r>
          </a:p>
        </p:txBody>
      </p:sp>
      <p:sp>
        <p:nvSpPr>
          <p:cNvPr id="28740" name="Freeform 124"/>
          <p:cNvSpPr>
            <a:spLocks/>
          </p:cNvSpPr>
          <p:nvPr/>
        </p:nvSpPr>
        <p:spPr bwMode="auto">
          <a:xfrm flipH="1">
            <a:off x="3733800" y="5029200"/>
            <a:ext cx="409575" cy="369332"/>
          </a:xfrm>
          <a:custGeom>
            <a:avLst/>
            <a:gdLst>
              <a:gd name="T0" fmla="*/ 0 w 288"/>
              <a:gd name="T1" fmla="*/ 0 h 48"/>
              <a:gd name="T2" fmla="*/ 0 w 288"/>
              <a:gd name="T3" fmla="*/ 48 h 48"/>
              <a:gd name="T4" fmla="*/ 288 w 288"/>
              <a:gd name="T5" fmla="*/ 48 h 48"/>
              <a:gd name="T6" fmla="*/ 0 60000 65536"/>
              <a:gd name="T7" fmla="*/ 0 60000 65536"/>
              <a:gd name="T8" fmla="*/ 0 60000 65536"/>
              <a:gd name="T9" fmla="*/ 0 w 288"/>
              <a:gd name="T10" fmla="*/ 0 h 48"/>
              <a:gd name="T11" fmla="*/ 288 w 288"/>
              <a:gd name="T12" fmla="*/ 48 h 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8" h="48">
                <a:moveTo>
                  <a:pt x="0" y="0"/>
                </a:moveTo>
                <a:lnTo>
                  <a:pt x="0" y="48"/>
                </a:lnTo>
                <a:lnTo>
                  <a:pt x="288" y="48"/>
                </a:lnTo>
              </a:path>
            </a:pathLst>
          </a:custGeom>
          <a:noFill/>
          <a:ln w="19050">
            <a:solidFill>
              <a:schemeClr val="tx2"/>
            </a:solidFill>
            <a:round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8680" name="AutoShape 134"/>
          <p:cNvSpPr>
            <a:spLocks noChangeArrowheads="1"/>
          </p:cNvSpPr>
          <p:nvPr/>
        </p:nvSpPr>
        <p:spPr bwMode="auto">
          <a:xfrm>
            <a:off x="3200400" y="5246132"/>
            <a:ext cx="533400" cy="304800"/>
          </a:xfrm>
          <a:prstGeom prst="roundRect">
            <a:avLst>
              <a:gd name="adj" fmla="val 19644"/>
            </a:avLst>
          </a:prstGeom>
          <a:solidFill>
            <a:srgbClr val="F1C7C7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*</a:t>
            </a:r>
          </a:p>
        </p:txBody>
      </p:sp>
      <p:sp>
        <p:nvSpPr>
          <p:cNvPr id="28683" name="AutoShape 137"/>
          <p:cNvSpPr>
            <a:spLocks noChangeArrowheads="1"/>
          </p:cNvSpPr>
          <p:nvPr/>
        </p:nvSpPr>
        <p:spPr bwMode="auto">
          <a:xfrm>
            <a:off x="609600" y="3124200"/>
            <a:ext cx="533400" cy="304800"/>
          </a:xfrm>
          <a:prstGeom prst="roundRect">
            <a:avLst>
              <a:gd name="adj" fmla="val 19644"/>
            </a:avLst>
          </a:prstGeom>
          <a:solidFill>
            <a:srgbClr val="F1C7C7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*</a:t>
            </a:r>
          </a:p>
        </p:txBody>
      </p:sp>
      <p:sp>
        <p:nvSpPr>
          <p:cNvPr id="28684" name="Line 138"/>
          <p:cNvSpPr>
            <a:spLocks noChangeShapeType="1"/>
          </p:cNvSpPr>
          <p:nvPr/>
        </p:nvSpPr>
        <p:spPr bwMode="auto">
          <a:xfrm>
            <a:off x="762000" y="2895600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8685" name="Line 139"/>
          <p:cNvSpPr>
            <a:spLocks noChangeShapeType="1"/>
          </p:cNvSpPr>
          <p:nvPr/>
        </p:nvSpPr>
        <p:spPr bwMode="auto">
          <a:xfrm>
            <a:off x="990600" y="2895600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8686" name="AutoShape 140"/>
          <p:cNvSpPr>
            <a:spLocks noChangeArrowheads="1"/>
          </p:cNvSpPr>
          <p:nvPr/>
        </p:nvSpPr>
        <p:spPr bwMode="auto">
          <a:xfrm>
            <a:off x="1219200" y="3657600"/>
            <a:ext cx="533400" cy="304800"/>
          </a:xfrm>
          <a:prstGeom prst="roundRect">
            <a:avLst>
              <a:gd name="adj" fmla="val 19644"/>
            </a:avLst>
          </a:prstGeom>
          <a:solidFill>
            <a:srgbClr val="F1C7C7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*</a:t>
            </a:r>
          </a:p>
        </p:txBody>
      </p:sp>
      <p:sp>
        <p:nvSpPr>
          <p:cNvPr id="28688" name="Line 142"/>
          <p:cNvSpPr>
            <a:spLocks noChangeShapeType="1"/>
          </p:cNvSpPr>
          <p:nvPr/>
        </p:nvSpPr>
        <p:spPr bwMode="auto">
          <a:xfrm>
            <a:off x="1600200" y="3429000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8689" name="Freeform 143"/>
          <p:cNvSpPr>
            <a:spLocks/>
          </p:cNvSpPr>
          <p:nvPr/>
        </p:nvSpPr>
        <p:spPr bwMode="auto">
          <a:xfrm>
            <a:off x="914400" y="3429000"/>
            <a:ext cx="304800" cy="369332"/>
          </a:xfrm>
          <a:custGeom>
            <a:avLst/>
            <a:gdLst>
              <a:gd name="T0" fmla="*/ 0 w 288"/>
              <a:gd name="T1" fmla="*/ 0 h 48"/>
              <a:gd name="T2" fmla="*/ 0 w 288"/>
              <a:gd name="T3" fmla="*/ 48 h 48"/>
              <a:gd name="T4" fmla="*/ 288 w 288"/>
              <a:gd name="T5" fmla="*/ 48 h 48"/>
              <a:gd name="T6" fmla="*/ 0 60000 65536"/>
              <a:gd name="T7" fmla="*/ 0 60000 65536"/>
              <a:gd name="T8" fmla="*/ 0 60000 65536"/>
              <a:gd name="T9" fmla="*/ 0 w 288"/>
              <a:gd name="T10" fmla="*/ 0 h 48"/>
              <a:gd name="T11" fmla="*/ 288 w 288"/>
              <a:gd name="T12" fmla="*/ 48 h 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8" h="48">
                <a:moveTo>
                  <a:pt x="0" y="0"/>
                </a:moveTo>
                <a:lnTo>
                  <a:pt x="0" y="48"/>
                </a:lnTo>
                <a:lnTo>
                  <a:pt x="288" y="48"/>
                </a:lnTo>
              </a:path>
            </a:pathLst>
          </a:custGeom>
          <a:noFill/>
          <a:ln w="19050">
            <a:solidFill>
              <a:schemeClr val="tx2"/>
            </a:solidFill>
            <a:round/>
            <a:headEnd/>
            <a:tailEnd type="triangle" w="lg" len="med"/>
          </a:ln>
        </p:spPr>
        <p:txBody>
          <a:bodyPr wrap="square" lIns="45720" rIns="45720" anchor="ctr">
            <a:spAutoFit/>
          </a:bodyPr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800912" name="Rectangle 144"/>
          <p:cNvSpPr>
            <a:spLocks noChangeArrowheads="1"/>
          </p:cNvSpPr>
          <p:nvPr/>
        </p:nvSpPr>
        <p:spPr bwMode="auto">
          <a:xfrm>
            <a:off x="655638" y="2590800"/>
            <a:ext cx="230191" cy="369332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wrap="none" lIns="45720" rIns="45720">
            <a:spAutoFit/>
          </a:bodyPr>
          <a:lstStyle/>
          <a:p>
            <a:pPr algn="ctr">
              <a:defRPr/>
            </a:pPr>
            <a:r>
              <a:rPr lang="en-US" sz="1800">
                <a:solidFill>
                  <a:schemeClr val="tx2"/>
                </a:solidFill>
                <a:latin typeface="Courier New" pitchFamily="49" charset="0"/>
              </a:rPr>
              <a:t>1</a:t>
            </a:r>
            <a:endParaRPr lang="en-US" sz="1800" baseline="-25000">
              <a:solidFill>
                <a:schemeClr val="tx2"/>
              </a:solidFill>
              <a:latin typeface="Courier New" pitchFamily="49" charset="0"/>
            </a:endParaRPr>
          </a:p>
        </p:txBody>
      </p:sp>
      <p:sp>
        <p:nvSpPr>
          <p:cNvPr id="800913" name="Rectangle 145"/>
          <p:cNvSpPr>
            <a:spLocks noChangeArrowheads="1"/>
          </p:cNvSpPr>
          <p:nvPr/>
        </p:nvSpPr>
        <p:spPr bwMode="auto">
          <a:xfrm>
            <a:off x="838200" y="2590800"/>
            <a:ext cx="323165" cy="369332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wrap="none" lIns="45720" rIns="45720">
            <a:spAutoFit/>
          </a:bodyPr>
          <a:lstStyle/>
          <a:p>
            <a:pPr algn="ctr">
              <a:defRPr/>
            </a:pPr>
            <a:r>
              <a:rPr lang="en-US" sz="1800">
                <a:solidFill>
                  <a:schemeClr val="tx2"/>
                </a:solidFill>
                <a:latin typeface="Courier New" pitchFamily="49" charset="0"/>
              </a:rPr>
              <a:t>d</a:t>
            </a:r>
            <a:r>
              <a:rPr lang="en-US" sz="1800" baseline="-25000">
                <a:solidFill>
                  <a:schemeClr val="tx2"/>
                </a:solidFill>
                <a:latin typeface="Courier New" pitchFamily="49" charset="0"/>
              </a:rPr>
              <a:t>0</a:t>
            </a:r>
          </a:p>
        </p:txBody>
      </p:sp>
      <p:sp>
        <p:nvSpPr>
          <p:cNvPr id="800914" name="Rectangle 146"/>
          <p:cNvSpPr>
            <a:spLocks noChangeArrowheads="1"/>
          </p:cNvSpPr>
          <p:nvPr/>
        </p:nvSpPr>
        <p:spPr bwMode="auto">
          <a:xfrm>
            <a:off x="1447800" y="3124200"/>
            <a:ext cx="323165" cy="369332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wrap="none" lIns="45720" rIns="45720">
            <a:spAutoFit/>
          </a:bodyPr>
          <a:lstStyle/>
          <a:p>
            <a:pPr algn="ctr">
              <a:defRPr/>
            </a:pPr>
            <a:r>
              <a:rPr lang="en-US" sz="1800">
                <a:solidFill>
                  <a:schemeClr val="tx2"/>
                </a:solidFill>
                <a:latin typeface="Courier New" pitchFamily="49" charset="0"/>
              </a:rPr>
              <a:t>d</a:t>
            </a:r>
            <a:r>
              <a:rPr lang="en-US" sz="1800" baseline="-25000">
                <a:solidFill>
                  <a:schemeClr val="tx2"/>
                </a:solidFill>
                <a:latin typeface="Courier New" pitchFamily="49" charset="0"/>
              </a:rPr>
              <a:t>2</a:t>
            </a:r>
          </a:p>
        </p:txBody>
      </p:sp>
      <p:sp>
        <p:nvSpPr>
          <p:cNvPr id="28693" name="AutoShape 147"/>
          <p:cNvSpPr>
            <a:spLocks noChangeArrowheads="1"/>
          </p:cNvSpPr>
          <p:nvPr/>
        </p:nvSpPr>
        <p:spPr bwMode="auto">
          <a:xfrm>
            <a:off x="1812925" y="4191000"/>
            <a:ext cx="533400" cy="304800"/>
          </a:xfrm>
          <a:prstGeom prst="roundRect">
            <a:avLst>
              <a:gd name="adj" fmla="val 19644"/>
            </a:avLst>
          </a:prstGeom>
          <a:solidFill>
            <a:srgbClr val="F1C7C7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*</a:t>
            </a:r>
          </a:p>
        </p:txBody>
      </p:sp>
      <p:sp>
        <p:nvSpPr>
          <p:cNvPr id="28695" name="Line 149"/>
          <p:cNvSpPr>
            <a:spLocks noChangeShapeType="1"/>
          </p:cNvSpPr>
          <p:nvPr/>
        </p:nvSpPr>
        <p:spPr bwMode="auto">
          <a:xfrm>
            <a:off x="2193925" y="3962400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8696" name="Freeform 150"/>
          <p:cNvSpPr>
            <a:spLocks/>
          </p:cNvSpPr>
          <p:nvPr/>
        </p:nvSpPr>
        <p:spPr bwMode="auto">
          <a:xfrm>
            <a:off x="1508125" y="3962400"/>
            <a:ext cx="304800" cy="369332"/>
          </a:xfrm>
          <a:custGeom>
            <a:avLst/>
            <a:gdLst>
              <a:gd name="T0" fmla="*/ 0 w 288"/>
              <a:gd name="T1" fmla="*/ 0 h 48"/>
              <a:gd name="T2" fmla="*/ 0 w 288"/>
              <a:gd name="T3" fmla="*/ 48 h 48"/>
              <a:gd name="T4" fmla="*/ 288 w 288"/>
              <a:gd name="T5" fmla="*/ 48 h 48"/>
              <a:gd name="T6" fmla="*/ 0 60000 65536"/>
              <a:gd name="T7" fmla="*/ 0 60000 65536"/>
              <a:gd name="T8" fmla="*/ 0 60000 65536"/>
              <a:gd name="T9" fmla="*/ 0 w 288"/>
              <a:gd name="T10" fmla="*/ 0 h 48"/>
              <a:gd name="T11" fmla="*/ 288 w 288"/>
              <a:gd name="T12" fmla="*/ 48 h 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8" h="48">
                <a:moveTo>
                  <a:pt x="0" y="0"/>
                </a:moveTo>
                <a:lnTo>
                  <a:pt x="0" y="48"/>
                </a:lnTo>
                <a:lnTo>
                  <a:pt x="288" y="48"/>
                </a:lnTo>
              </a:path>
            </a:pathLst>
          </a:custGeom>
          <a:noFill/>
          <a:ln w="19050">
            <a:solidFill>
              <a:schemeClr val="tx2"/>
            </a:solidFill>
            <a:round/>
            <a:headEnd/>
            <a:tailEnd type="triangle" w="lg" len="med"/>
          </a:ln>
        </p:spPr>
        <p:txBody>
          <a:bodyPr wrap="square" lIns="45720" rIns="45720" anchor="ctr">
            <a:spAutoFit/>
          </a:bodyPr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800919" name="Rectangle 151"/>
          <p:cNvSpPr>
            <a:spLocks noChangeArrowheads="1"/>
          </p:cNvSpPr>
          <p:nvPr/>
        </p:nvSpPr>
        <p:spPr bwMode="auto">
          <a:xfrm>
            <a:off x="2041525" y="3657600"/>
            <a:ext cx="323165" cy="369332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wrap="none" lIns="45720" rIns="45720">
            <a:spAutoFit/>
          </a:bodyPr>
          <a:lstStyle/>
          <a:p>
            <a:pPr algn="ctr">
              <a:defRPr/>
            </a:pPr>
            <a:r>
              <a:rPr lang="en-US" sz="1800">
                <a:solidFill>
                  <a:schemeClr val="tx2"/>
                </a:solidFill>
                <a:latin typeface="Courier New" pitchFamily="49" charset="0"/>
              </a:rPr>
              <a:t>d</a:t>
            </a:r>
            <a:r>
              <a:rPr lang="en-US" sz="1800" baseline="-25000">
                <a:solidFill>
                  <a:schemeClr val="tx2"/>
                </a:solidFill>
                <a:latin typeface="Courier New" pitchFamily="49" charset="0"/>
              </a:rPr>
              <a:t>4</a:t>
            </a:r>
          </a:p>
        </p:txBody>
      </p:sp>
      <p:sp>
        <p:nvSpPr>
          <p:cNvPr id="28698" name="AutoShape 152"/>
          <p:cNvSpPr>
            <a:spLocks noChangeArrowheads="1"/>
          </p:cNvSpPr>
          <p:nvPr/>
        </p:nvSpPr>
        <p:spPr bwMode="auto">
          <a:xfrm>
            <a:off x="2406650" y="4724400"/>
            <a:ext cx="533400" cy="304800"/>
          </a:xfrm>
          <a:prstGeom prst="roundRect">
            <a:avLst>
              <a:gd name="adj" fmla="val 19644"/>
            </a:avLst>
          </a:prstGeom>
          <a:solidFill>
            <a:srgbClr val="F1C7C7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*</a:t>
            </a:r>
          </a:p>
        </p:txBody>
      </p:sp>
      <p:sp>
        <p:nvSpPr>
          <p:cNvPr id="28700" name="Line 154"/>
          <p:cNvSpPr>
            <a:spLocks noChangeShapeType="1"/>
          </p:cNvSpPr>
          <p:nvPr/>
        </p:nvSpPr>
        <p:spPr bwMode="auto">
          <a:xfrm>
            <a:off x="2787650" y="4495800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8701" name="Freeform 155"/>
          <p:cNvSpPr>
            <a:spLocks/>
          </p:cNvSpPr>
          <p:nvPr/>
        </p:nvSpPr>
        <p:spPr bwMode="auto">
          <a:xfrm>
            <a:off x="2101850" y="4495800"/>
            <a:ext cx="304800" cy="369332"/>
          </a:xfrm>
          <a:custGeom>
            <a:avLst/>
            <a:gdLst>
              <a:gd name="T0" fmla="*/ 0 w 288"/>
              <a:gd name="T1" fmla="*/ 0 h 48"/>
              <a:gd name="T2" fmla="*/ 0 w 288"/>
              <a:gd name="T3" fmla="*/ 48 h 48"/>
              <a:gd name="T4" fmla="*/ 288 w 288"/>
              <a:gd name="T5" fmla="*/ 48 h 48"/>
              <a:gd name="T6" fmla="*/ 0 60000 65536"/>
              <a:gd name="T7" fmla="*/ 0 60000 65536"/>
              <a:gd name="T8" fmla="*/ 0 60000 65536"/>
              <a:gd name="T9" fmla="*/ 0 w 288"/>
              <a:gd name="T10" fmla="*/ 0 h 48"/>
              <a:gd name="T11" fmla="*/ 288 w 288"/>
              <a:gd name="T12" fmla="*/ 48 h 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8" h="48">
                <a:moveTo>
                  <a:pt x="0" y="0"/>
                </a:moveTo>
                <a:lnTo>
                  <a:pt x="0" y="48"/>
                </a:lnTo>
                <a:lnTo>
                  <a:pt x="288" y="48"/>
                </a:lnTo>
              </a:path>
            </a:pathLst>
          </a:custGeom>
          <a:noFill/>
          <a:ln w="19050">
            <a:solidFill>
              <a:schemeClr val="tx2"/>
            </a:solidFill>
            <a:round/>
            <a:headEnd/>
            <a:tailEnd type="triangle" w="lg" len="med"/>
          </a:ln>
        </p:spPr>
        <p:txBody>
          <a:bodyPr wrap="square" lIns="45720" rIns="45720" anchor="ctr">
            <a:spAutoFit/>
          </a:bodyPr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800924" name="Rectangle 156"/>
          <p:cNvSpPr>
            <a:spLocks noChangeArrowheads="1"/>
          </p:cNvSpPr>
          <p:nvPr/>
        </p:nvSpPr>
        <p:spPr bwMode="auto">
          <a:xfrm>
            <a:off x="2635250" y="4191000"/>
            <a:ext cx="323165" cy="369332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wrap="none" lIns="45720" rIns="45720">
            <a:spAutoFit/>
          </a:bodyPr>
          <a:lstStyle/>
          <a:p>
            <a:pPr algn="ctr">
              <a:defRPr/>
            </a:pPr>
            <a:r>
              <a:rPr lang="en-US" sz="1800">
                <a:solidFill>
                  <a:schemeClr val="tx2"/>
                </a:solidFill>
                <a:latin typeface="Courier New" pitchFamily="49" charset="0"/>
              </a:rPr>
              <a:t>d</a:t>
            </a:r>
            <a:r>
              <a:rPr lang="en-US" sz="1800" baseline="-25000">
                <a:solidFill>
                  <a:schemeClr val="tx2"/>
                </a:solidFill>
                <a:latin typeface="Courier New" pitchFamily="49" charset="0"/>
              </a:rPr>
              <a:t>6</a:t>
            </a:r>
          </a:p>
        </p:txBody>
      </p:sp>
      <p:sp>
        <p:nvSpPr>
          <p:cNvPr id="28706" name="Freeform 160"/>
          <p:cNvSpPr>
            <a:spLocks/>
          </p:cNvSpPr>
          <p:nvPr/>
        </p:nvSpPr>
        <p:spPr bwMode="auto">
          <a:xfrm>
            <a:off x="2695574" y="5029200"/>
            <a:ext cx="504825" cy="369332"/>
          </a:xfrm>
          <a:custGeom>
            <a:avLst/>
            <a:gdLst>
              <a:gd name="T0" fmla="*/ 0 w 288"/>
              <a:gd name="T1" fmla="*/ 0 h 48"/>
              <a:gd name="T2" fmla="*/ 0 w 288"/>
              <a:gd name="T3" fmla="*/ 48 h 48"/>
              <a:gd name="T4" fmla="*/ 288 w 288"/>
              <a:gd name="T5" fmla="*/ 48 h 48"/>
              <a:gd name="T6" fmla="*/ 0 60000 65536"/>
              <a:gd name="T7" fmla="*/ 0 60000 65536"/>
              <a:gd name="T8" fmla="*/ 0 60000 65536"/>
              <a:gd name="T9" fmla="*/ 0 w 288"/>
              <a:gd name="T10" fmla="*/ 0 h 48"/>
              <a:gd name="T11" fmla="*/ 288 w 288"/>
              <a:gd name="T12" fmla="*/ 48 h 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8" h="48">
                <a:moveTo>
                  <a:pt x="0" y="0"/>
                </a:moveTo>
                <a:lnTo>
                  <a:pt x="0" y="48"/>
                </a:lnTo>
                <a:lnTo>
                  <a:pt x="288" y="48"/>
                </a:lnTo>
              </a:path>
            </a:pathLst>
          </a:custGeom>
          <a:noFill/>
          <a:ln w="19050">
            <a:solidFill>
              <a:schemeClr val="tx2"/>
            </a:solidFill>
            <a:round/>
            <a:headEnd/>
            <a:tailEnd type="triangle" w="lg" len="med"/>
          </a:ln>
        </p:spPr>
        <p:txBody>
          <a:bodyPr wrap="square" lIns="45720" rIns="45720" anchor="ctr">
            <a:spAutoFit/>
          </a:bodyPr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75" name="Rectangle 34"/>
          <p:cNvSpPr>
            <a:spLocks noChangeArrowheads="1"/>
          </p:cNvSpPr>
          <p:nvPr/>
        </p:nvSpPr>
        <p:spPr bwMode="auto">
          <a:xfrm>
            <a:off x="609600" y="1642234"/>
            <a:ext cx="2802048" cy="643766"/>
          </a:xfrm>
          <a:prstGeom prst="rect">
            <a:avLst/>
          </a:prstGeom>
          <a:solidFill>
            <a:srgbClr val="F6F5BD"/>
          </a:solidFill>
          <a:ln w="127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 x0 = x0 OP d[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];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 x1 = x1 OP d[i+1];</a:t>
            </a:r>
          </a:p>
        </p:txBody>
      </p:sp>
      <p:sp>
        <p:nvSpPr>
          <p:cNvPr id="76" name="Rectangle 3"/>
          <p:cNvSpPr txBox="1">
            <a:spLocks noChangeArrowheads="1"/>
          </p:cNvSpPr>
          <p:nvPr/>
        </p:nvSpPr>
        <p:spPr bwMode="auto">
          <a:xfrm>
            <a:off x="4965700" y="1600200"/>
            <a:ext cx="39497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87338" marR="0" lvl="0" indent="-287338" algn="l" defTabSz="914400" rtl="0" eaLnBrk="1" fontAlgn="base" latinLnBrk="0" hangingPunct="1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What changed:</a:t>
            </a:r>
          </a:p>
          <a:p>
            <a:pPr marL="628650" marR="0" lvl="1" indent="-230188" algn="l" defTabSz="914400" rtl="0" eaLnBrk="1" fontAlgn="base" latinLnBrk="0" hangingPunct="1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Char char="§"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Two independent “streams” of operations</a:t>
            </a:r>
          </a:p>
          <a:p>
            <a:pPr marL="287338" marR="0" lvl="0" indent="-287338" algn="l" defTabSz="914400" rtl="0" eaLnBrk="1" fontAlgn="base" latinLnBrk="0" hangingPunct="1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287338" marR="0" lvl="0" indent="-287338" algn="l" defTabSz="914400" rtl="0" eaLnBrk="1" fontAlgn="base" latinLnBrk="0" hangingPunct="1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Overall Performance</a:t>
            </a:r>
          </a:p>
          <a:p>
            <a:pPr marL="627063" marR="0" lvl="1" indent="-2286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Char char="§"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N elements, D cycles latency/op</a:t>
            </a:r>
          </a:p>
          <a:p>
            <a:pPr marL="627063" marR="0" lvl="1" indent="-2286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Char char="§"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Should be (N/2+1)*D cycles:</a:t>
            </a:r>
            <a:b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</a:b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itchFamily="34" charset="0"/>
              </a:rPr>
              <a:t>CPE = D/2</a:t>
            </a:r>
          </a:p>
          <a:p>
            <a:pPr marL="627063" marR="0" lvl="1" indent="-2286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Char char="§"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CPE</a:t>
            </a:r>
            <a:r>
              <a:rPr kumimoji="0" lang="en-US" sz="1800" b="0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 matches prediction!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5410200" y="4953000"/>
            <a:ext cx="16981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C00000"/>
                </a:solidFill>
                <a:latin typeface="Calibri" pitchFamily="34" charset="0"/>
              </a:rPr>
              <a:t>What Now?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38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7592093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Unrolling &amp; Accumulating</a:t>
            </a:r>
          </a:p>
        </p:txBody>
      </p:sp>
      <p:sp>
        <p:nvSpPr>
          <p:cNvPr id="803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74750"/>
            <a:ext cx="8307388" cy="141605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Idea: Can choose L Unrolling Factor and K Accumulators</a:t>
            </a:r>
          </a:p>
          <a:p>
            <a:pPr lvl="1">
              <a:defRPr/>
            </a:pPr>
            <a:r>
              <a:rPr lang="en-US" dirty="0"/>
              <a:t>L must be a multiple of K</a:t>
            </a:r>
          </a:p>
          <a:p>
            <a:pPr eaLnBrk="1" hangingPunct="1">
              <a:defRPr/>
            </a:pPr>
            <a:r>
              <a:rPr lang="en-US" dirty="0"/>
              <a:t>Case: Double *</a:t>
            </a:r>
          </a:p>
          <a:p>
            <a:pPr lvl="1" eaLnBrk="1" hangingPunct="1">
              <a:defRPr/>
            </a:pPr>
            <a:r>
              <a:rPr lang="en-US" dirty="0"/>
              <a:t>Latency bound: 5.00.  Throughput bound: 0.50 </a:t>
            </a:r>
          </a:p>
        </p:txBody>
      </p:sp>
      <p:graphicFrame>
        <p:nvGraphicFramePr>
          <p:cNvPr id="803965" name="Group 125"/>
          <p:cNvGraphicFramePr>
            <a:graphicFrameLocks noGrp="1"/>
          </p:cNvGraphicFramePr>
          <p:nvPr/>
        </p:nvGraphicFramePr>
        <p:xfrm>
          <a:off x="1009810" y="2971800"/>
          <a:ext cx="6705600" cy="3520440"/>
        </p:xfrm>
        <a:graphic>
          <a:graphicData uri="http://schemas.openxmlformats.org/drawingml/2006/table">
            <a:tbl>
              <a:tblPr firstRow="1">
                <a:tableStyleId>{00A15C55-8517-42AA-B614-E9B94910E393}</a:tableStyleId>
              </a:tblPr>
              <a:tblGrid>
                <a:gridCol w="7461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429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461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461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429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461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461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429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4612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FP *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>
                    <a:solidFill>
                      <a:schemeClr val="bg1">
                        <a:lumMod val="75000"/>
                      </a:schemeClr>
                    </a:solidFill>
                  </a:tcPr>
                </a:tc>
                <a:tc gridSpan="8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Unrolling Factor L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K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1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2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3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4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6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8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10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12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638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1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5.01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5.01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5.01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5.01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5.01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5.01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5.01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2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2.51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2.51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2.51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3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1.67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4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1.25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1.26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6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0.84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0.88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638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8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0.63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10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0.51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12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0.52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 rot="16200000">
            <a:off x="-205369" y="4544304"/>
            <a:ext cx="19302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Accumulators</a:t>
            </a:r>
          </a:p>
        </p:txBody>
      </p:sp>
    </p:spTree>
  </p:cSld>
  <p:clrMapOvr>
    <a:masterClrMapping/>
  </p:clrMapOvr>
  <p:transition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52" name="Rectangle 3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Achievable Performance</a:t>
            </a:r>
          </a:p>
        </p:txBody>
      </p:sp>
      <p:sp>
        <p:nvSpPr>
          <p:cNvPr id="798753" name="Rectangle 33"/>
          <p:cNvSpPr>
            <a:spLocks noGrp="1" noChangeArrowheads="1"/>
          </p:cNvSpPr>
          <p:nvPr>
            <p:ph type="body" idx="1"/>
          </p:nvPr>
        </p:nvSpPr>
        <p:spPr>
          <a:xfrm>
            <a:off x="290513" y="4603750"/>
            <a:ext cx="8307387" cy="187325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Limited only by throughput of functional units</a:t>
            </a:r>
          </a:p>
          <a:p>
            <a:pPr eaLnBrk="1" hangingPunct="1">
              <a:defRPr/>
            </a:pPr>
            <a:r>
              <a:rPr lang="en-US" dirty="0"/>
              <a:t>Up to 42X improvement over original, </a:t>
            </a:r>
            <a:r>
              <a:rPr lang="en-US" dirty="0" err="1"/>
              <a:t>unoptimized</a:t>
            </a:r>
            <a:r>
              <a:rPr lang="en-US" dirty="0"/>
              <a:t> code</a:t>
            </a:r>
          </a:p>
          <a:p>
            <a:pPr lvl="1" eaLnBrk="1" hangingPunct="1">
              <a:defRPr/>
            </a:pPr>
            <a:endParaRPr lang="en-US" sz="2400" dirty="0"/>
          </a:p>
          <a:p>
            <a:pPr lvl="1" eaLnBrk="1" hangingPunct="1">
              <a:defRPr/>
            </a:pPr>
            <a:endParaRPr lang="en-US" sz="2400" dirty="0"/>
          </a:p>
        </p:txBody>
      </p:sp>
      <p:graphicFrame>
        <p:nvGraphicFramePr>
          <p:cNvPr id="7" name="Group 4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9814117"/>
              </p:ext>
            </p:extLst>
          </p:nvPr>
        </p:nvGraphicFramePr>
        <p:xfrm>
          <a:off x="357016" y="1168527"/>
          <a:ext cx="7796385" cy="1939925"/>
        </p:xfrm>
        <a:graphic>
          <a:graphicData uri="http://schemas.openxmlformats.org/drawingml/2006/table">
            <a:tbl>
              <a:tblPr/>
              <a:tblGrid>
                <a:gridCol w="24189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443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443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443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4436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90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Method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Integer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Double FP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Operation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Add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Mult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Add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Mult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Best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0.54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1.01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1.01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0.52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Latency Bound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1.00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3.00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3.00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5.00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Throughput Bound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0.50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1.00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1.00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0.50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48D58B4A-7579-437D-8254-A5513FD4F4BD}"/>
              </a:ext>
            </a:extLst>
          </p:cNvPr>
          <p:cNvSpPr txBox="1"/>
          <p:nvPr/>
        </p:nvSpPr>
        <p:spPr>
          <a:xfrm>
            <a:off x="5421453" y="5867400"/>
            <a:ext cx="31764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C00000"/>
                </a:solidFill>
                <a:latin typeface="Calibri" pitchFamily="34" charset="0"/>
              </a:rPr>
              <a:t>Can we do even better?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4322" name="Rectangle 2"/>
          <p:cNvSpPr>
            <a:spLocks noGrp="1" noChangeArrowheads="1"/>
          </p:cNvSpPr>
          <p:nvPr>
            <p:ph type="title"/>
          </p:nvPr>
        </p:nvSpPr>
        <p:spPr>
          <a:xfrm>
            <a:off x="404813" y="-25400"/>
            <a:ext cx="8716962" cy="78105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dirty="0">
                <a:ea typeface="+mj-ea"/>
              </a:rPr>
              <a:t>Programming with AVX2</a:t>
            </a:r>
          </a:p>
        </p:txBody>
      </p:sp>
      <p:sp>
        <p:nvSpPr>
          <p:cNvPr id="824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565150"/>
            <a:ext cx="8307387" cy="6140450"/>
          </a:xfrm>
        </p:spPr>
        <p:txBody>
          <a:bodyPr/>
          <a:lstStyle/>
          <a:p>
            <a:pPr eaLnBrk="1" hangingPunct="1">
              <a:lnSpc>
                <a:spcPct val="105000"/>
              </a:lnSpc>
              <a:buFont typeface="Wingdings" pitchFamily="2" charset="2"/>
              <a:buNone/>
              <a:defRPr/>
            </a:pPr>
            <a:r>
              <a:rPr lang="en-US" dirty="0"/>
              <a:t>Y</a:t>
            </a:r>
            <a:r>
              <a:rPr lang="en-US" dirty="0">
                <a:ea typeface="+mn-ea"/>
              </a:rPr>
              <a:t>MM Registers</a:t>
            </a:r>
          </a:p>
          <a:p>
            <a:pPr lvl="1" eaLnBrk="1" hangingPunct="1">
              <a:lnSpc>
                <a:spcPct val="105000"/>
              </a:lnSpc>
              <a:buFont typeface="Wingdings" pitchFamily="2" charset="2"/>
              <a:buChar char="n"/>
              <a:defRPr/>
            </a:pPr>
            <a:r>
              <a:rPr lang="en-US" dirty="0"/>
              <a:t>16 total, each 32 bytes</a:t>
            </a:r>
          </a:p>
          <a:p>
            <a:pPr lvl="1" eaLnBrk="1" hangingPunct="1">
              <a:lnSpc>
                <a:spcPct val="105000"/>
              </a:lnSpc>
              <a:buFont typeface="Wingdings" pitchFamily="2" charset="2"/>
              <a:buChar char="n"/>
              <a:defRPr/>
            </a:pPr>
            <a:r>
              <a:rPr lang="en-US" dirty="0"/>
              <a:t>32 single-byte integers</a:t>
            </a:r>
          </a:p>
          <a:p>
            <a:pPr lvl="1" eaLnBrk="1" hangingPunct="1">
              <a:lnSpc>
                <a:spcPct val="105000"/>
              </a:lnSpc>
              <a:buFont typeface="Wingdings" pitchFamily="2" charset="2"/>
              <a:buChar char="n"/>
              <a:defRPr/>
            </a:pPr>
            <a:endParaRPr lang="en-US" dirty="0"/>
          </a:p>
          <a:p>
            <a:pPr lvl="1" eaLnBrk="1" hangingPunct="1">
              <a:lnSpc>
                <a:spcPct val="105000"/>
              </a:lnSpc>
              <a:buFont typeface="Wingdings" pitchFamily="2" charset="2"/>
              <a:buChar char="n"/>
              <a:defRPr/>
            </a:pPr>
            <a:r>
              <a:rPr lang="en-US" dirty="0"/>
              <a:t>16 16-bit integers</a:t>
            </a:r>
          </a:p>
          <a:p>
            <a:pPr lvl="1" eaLnBrk="1" hangingPunct="1">
              <a:lnSpc>
                <a:spcPct val="105000"/>
              </a:lnSpc>
              <a:buFont typeface="Wingdings" pitchFamily="2" charset="2"/>
              <a:buChar char="n"/>
              <a:defRPr/>
            </a:pPr>
            <a:endParaRPr lang="en-US" dirty="0"/>
          </a:p>
          <a:p>
            <a:pPr lvl="1" eaLnBrk="1" hangingPunct="1">
              <a:lnSpc>
                <a:spcPct val="105000"/>
              </a:lnSpc>
              <a:buFont typeface="Wingdings" pitchFamily="2" charset="2"/>
              <a:buChar char="n"/>
              <a:defRPr/>
            </a:pPr>
            <a:r>
              <a:rPr lang="en-US" dirty="0"/>
              <a:t>8 32-bit integers</a:t>
            </a:r>
          </a:p>
          <a:p>
            <a:pPr lvl="1" eaLnBrk="1" hangingPunct="1">
              <a:lnSpc>
                <a:spcPct val="105000"/>
              </a:lnSpc>
              <a:buFont typeface="Wingdings" pitchFamily="2" charset="2"/>
              <a:buChar char="n"/>
              <a:defRPr/>
            </a:pPr>
            <a:endParaRPr lang="en-US" dirty="0"/>
          </a:p>
          <a:p>
            <a:pPr lvl="1" eaLnBrk="1" hangingPunct="1">
              <a:lnSpc>
                <a:spcPct val="105000"/>
              </a:lnSpc>
              <a:buFont typeface="Wingdings" pitchFamily="2" charset="2"/>
              <a:buChar char="n"/>
              <a:defRPr/>
            </a:pPr>
            <a:r>
              <a:rPr lang="en-US" dirty="0"/>
              <a:t>8 single-precision floats</a:t>
            </a:r>
          </a:p>
          <a:p>
            <a:pPr lvl="1" eaLnBrk="1" hangingPunct="1">
              <a:lnSpc>
                <a:spcPct val="105000"/>
              </a:lnSpc>
              <a:buFont typeface="Wingdings" pitchFamily="2" charset="2"/>
              <a:buChar char="n"/>
              <a:defRPr/>
            </a:pPr>
            <a:endParaRPr lang="en-US" dirty="0"/>
          </a:p>
          <a:p>
            <a:pPr lvl="1" eaLnBrk="1" hangingPunct="1">
              <a:lnSpc>
                <a:spcPct val="105000"/>
              </a:lnSpc>
              <a:buFont typeface="Wingdings" pitchFamily="2" charset="2"/>
              <a:buChar char="n"/>
              <a:defRPr/>
            </a:pPr>
            <a:r>
              <a:rPr lang="en-US" dirty="0"/>
              <a:t>4 double-precision floats</a:t>
            </a:r>
          </a:p>
          <a:p>
            <a:pPr lvl="1" eaLnBrk="1" hangingPunct="1">
              <a:lnSpc>
                <a:spcPct val="105000"/>
              </a:lnSpc>
              <a:buFont typeface="Wingdings" pitchFamily="2" charset="2"/>
              <a:buChar char="n"/>
              <a:defRPr/>
            </a:pPr>
            <a:endParaRPr lang="en-US" dirty="0"/>
          </a:p>
          <a:p>
            <a:pPr lvl="1" eaLnBrk="1" hangingPunct="1">
              <a:lnSpc>
                <a:spcPct val="105000"/>
              </a:lnSpc>
              <a:buFont typeface="Wingdings" pitchFamily="2" charset="2"/>
              <a:buChar char="n"/>
              <a:defRPr/>
            </a:pPr>
            <a:r>
              <a:rPr lang="en-US" dirty="0"/>
              <a:t>1 single-precision float</a:t>
            </a:r>
          </a:p>
          <a:p>
            <a:pPr lvl="1" eaLnBrk="1" hangingPunct="1">
              <a:lnSpc>
                <a:spcPct val="105000"/>
              </a:lnSpc>
              <a:buFont typeface="Wingdings" pitchFamily="2" charset="2"/>
              <a:buChar char="n"/>
              <a:defRPr/>
            </a:pPr>
            <a:endParaRPr lang="en-US" dirty="0"/>
          </a:p>
          <a:p>
            <a:pPr lvl="1" eaLnBrk="1" hangingPunct="1">
              <a:lnSpc>
                <a:spcPct val="105000"/>
              </a:lnSpc>
              <a:buFont typeface="Wingdings" pitchFamily="2" charset="2"/>
              <a:buChar char="n"/>
              <a:defRPr/>
            </a:pPr>
            <a:r>
              <a:rPr lang="en-US" dirty="0"/>
              <a:t>1 double-precision float</a:t>
            </a:r>
          </a:p>
        </p:txBody>
      </p:sp>
      <p:grpSp>
        <p:nvGrpSpPr>
          <p:cNvPr id="39941" name="Group 21"/>
          <p:cNvGrpSpPr>
            <a:grpSpLocks/>
          </p:cNvGrpSpPr>
          <p:nvPr/>
        </p:nvGrpSpPr>
        <p:grpSpPr bwMode="auto">
          <a:xfrm>
            <a:off x="609600" y="2546350"/>
            <a:ext cx="7315200" cy="304800"/>
            <a:chOff x="768" y="864"/>
            <a:chExt cx="4608" cy="192"/>
          </a:xfrm>
        </p:grpSpPr>
        <p:sp>
          <p:nvSpPr>
            <p:cNvPr id="40047" name="Rectangle 22"/>
            <p:cNvSpPr>
              <a:spLocks noChangeArrowheads="1"/>
            </p:cNvSpPr>
            <p:nvPr/>
          </p:nvSpPr>
          <p:spPr bwMode="auto">
            <a:xfrm>
              <a:off x="768" y="864"/>
              <a:ext cx="288" cy="192"/>
            </a:xfrm>
            <a:prstGeom prst="rect">
              <a:avLst/>
            </a:prstGeom>
            <a:solidFill>
              <a:srgbClr val="FFCCCC"/>
            </a:solidFill>
            <a:ln w="6350">
              <a:solidFill>
                <a:schemeClr val="tx2"/>
              </a:solidFill>
              <a:miter lim="800000"/>
              <a:headEnd/>
              <a:tailEnd type="none" w="sm" len="sm"/>
            </a:ln>
          </p:spPr>
          <p:txBody>
            <a:bodyPr wrap="none"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40048" name="Rectangle 23"/>
            <p:cNvSpPr>
              <a:spLocks noChangeArrowheads="1"/>
            </p:cNvSpPr>
            <p:nvPr/>
          </p:nvSpPr>
          <p:spPr bwMode="auto">
            <a:xfrm>
              <a:off x="1056" y="864"/>
              <a:ext cx="288" cy="192"/>
            </a:xfrm>
            <a:prstGeom prst="rect">
              <a:avLst/>
            </a:prstGeom>
            <a:solidFill>
              <a:srgbClr val="FFCCCC"/>
            </a:solidFill>
            <a:ln w="6350">
              <a:solidFill>
                <a:schemeClr val="tx2"/>
              </a:solidFill>
              <a:miter lim="800000"/>
              <a:headEnd/>
              <a:tailEnd type="none" w="sm" len="sm"/>
            </a:ln>
          </p:spPr>
          <p:txBody>
            <a:bodyPr wrap="none"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40049" name="Rectangle 24"/>
            <p:cNvSpPr>
              <a:spLocks noChangeArrowheads="1"/>
            </p:cNvSpPr>
            <p:nvPr/>
          </p:nvSpPr>
          <p:spPr bwMode="auto">
            <a:xfrm>
              <a:off x="1344" y="864"/>
              <a:ext cx="288" cy="192"/>
            </a:xfrm>
            <a:prstGeom prst="rect">
              <a:avLst/>
            </a:prstGeom>
            <a:solidFill>
              <a:srgbClr val="FFCCCC"/>
            </a:solidFill>
            <a:ln w="6350">
              <a:solidFill>
                <a:schemeClr val="tx2"/>
              </a:solidFill>
              <a:miter lim="800000"/>
              <a:headEnd/>
              <a:tailEnd type="none" w="sm" len="sm"/>
            </a:ln>
          </p:spPr>
          <p:txBody>
            <a:bodyPr wrap="none"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40050" name="Rectangle 25"/>
            <p:cNvSpPr>
              <a:spLocks noChangeArrowheads="1"/>
            </p:cNvSpPr>
            <p:nvPr/>
          </p:nvSpPr>
          <p:spPr bwMode="auto">
            <a:xfrm>
              <a:off x="1632" y="864"/>
              <a:ext cx="288" cy="192"/>
            </a:xfrm>
            <a:prstGeom prst="rect">
              <a:avLst/>
            </a:prstGeom>
            <a:solidFill>
              <a:srgbClr val="FFCCCC"/>
            </a:solidFill>
            <a:ln w="6350">
              <a:solidFill>
                <a:schemeClr val="tx2"/>
              </a:solidFill>
              <a:miter lim="800000"/>
              <a:headEnd/>
              <a:tailEnd type="none" w="sm" len="sm"/>
            </a:ln>
          </p:spPr>
          <p:txBody>
            <a:bodyPr wrap="none"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40051" name="Rectangle 26"/>
            <p:cNvSpPr>
              <a:spLocks noChangeArrowheads="1"/>
            </p:cNvSpPr>
            <p:nvPr/>
          </p:nvSpPr>
          <p:spPr bwMode="auto">
            <a:xfrm>
              <a:off x="1920" y="864"/>
              <a:ext cx="288" cy="192"/>
            </a:xfrm>
            <a:prstGeom prst="rect">
              <a:avLst/>
            </a:prstGeom>
            <a:solidFill>
              <a:srgbClr val="FFCCCC"/>
            </a:solidFill>
            <a:ln w="6350">
              <a:solidFill>
                <a:schemeClr val="tx2"/>
              </a:solidFill>
              <a:miter lim="800000"/>
              <a:headEnd/>
              <a:tailEnd type="none" w="sm" len="sm"/>
            </a:ln>
          </p:spPr>
          <p:txBody>
            <a:bodyPr wrap="none"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40052" name="Rectangle 27"/>
            <p:cNvSpPr>
              <a:spLocks noChangeArrowheads="1"/>
            </p:cNvSpPr>
            <p:nvPr/>
          </p:nvSpPr>
          <p:spPr bwMode="auto">
            <a:xfrm>
              <a:off x="2208" y="864"/>
              <a:ext cx="288" cy="192"/>
            </a:xfrm>
            <a:prstGeom prst="rect">
              <a:avLst/>
            </a:prstGeom>
            <a:solidFill>
              <a:srgbClr val="FFCCCC"/>
            </a:solidFill>
            <a:ln w="6350">
              <a:solidFill>
                <a:schemeClr val="tx2"/>
              </a:solidFill>
              <a:miter lim="800000"/>
              <a:headEnd/>
              <a:tailEnd type="none" w="sm" len="sm"/>
            </a:ln>
          </p:spPr>
          <p:txBody>
            <a:bodyPr wrap="none"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40053" name="Rectangle 28"/>
            <p:cNvSpPr>
              <a:spLocks noChangeArrowheads="1"/>
            </p:cNvSpPr>
            <p:nvPr/>
          </p:nvSpPr>
          <p:spPr bwMode="auto">
            <a:xfrm>
              <a:off x="2496" y="864"/>
              <a:ext cx="288" cy="192"/>
            </a:xfrm>
            <a:prstGeom prst="rect">
              <a:avLst/>
            </a:prstGeom>
            <a:solidFill>
              <a:srgbClr val="FFCCCC"/>
            </a:solidFill>
            <a:ln w="6350">
              <a:solidFill>
                <a:schemeClr val="tx2"/>
              </a:solidFill>
              <a:miter lim="800000"/>
              <a:headEnd/>
              <a:tailEnd type="none" w="sm" len="sm"/>
            </a:ln>
          </p:spPr>
          <p:txBody>
            <a:bodyPr wrap="none"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40054" name="Rectangle 29"/>
            <p:cNvSpPr>
              <a:spLocks noChangeArrowheads="1"/>
            </p:cNvSpPr>
            <p:nvPr/>
          </p:nvSpPr>
          <p:spPr bwMode="auto">
            <a:xfrm>
              <a:off x="2784" y="864"/>
              <a:ext cx="288" cy="192"/>
            </a:xfrm>
            <a:prstGeom prst="rect">
              <a:avLst/>
            </a:prstGeom>
            <a:solidFill>
              <a:srgbClr val="FFCCCC"/>
            </a:solidFill>
            <a:ln w="6350">
              <a:solidFill>
                <a:schemeClr val="tx2"/>
              </a:solidFill>
              <a:miter lim="800000"/>
              <a:headEnd/>
              <a:tailEnd type="none" w="sm" len="sm"/>
            </a:ln>
          </p:spPr>
          <p:txBody>
            <a:bodyPr wrap="none"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40055" name="Rectangle 30"/>
            <p:cNvSpPr>
              <a:spLocks noChangeArrowheads="1"/>
            </p:cNvSpPr>
            <p:nvPr/>
          </p:nvSpPr>
          <p:spPr bwMode="auto">
            <a:xfrm>
              <a:off x="3072" y="864"/>
              <a:ext cx="288" cy="192"/>
            </a:xfrm>
            <a:prstGeom prst="rect">
              <a:avLst/>
            </a:prstGeom>
            <a:solidFill>
              <a:srgbClr val="FFCCCC"/>
            </a:solidFill>
            <a:ln w="6350">
              <a:solidFill>
                <a:schemeClr val="tx2"/>
              </a:solidFill>
              <a:miter lim="800000"/>
              <a:headEnd/>
              <a:tailEnd type="none" w="sm" len="sm"/>
            </a:ln>
          </p:spPr>
          <p:txBody>
            <a:bodyPr wrap="none"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40056" name="Rectangle 31"/>
            <p:cNvSpPr>
              <a:spLocks noChangeArrowheads="1"/>
            </p:cNvSpPr>
            <p:nvPr/>
          </p:nvSpPr>
          <p:spPr bwMode="auto">
            <a:xfrm>
              <a:off x="3360" y="864"/>
              <a:ext cx="288" cy="192"/>
            </a:xfrm>
            <a:prstGeom prst="rect">
              <a:avLst/>
            </a:prstGeom>
            <a:solidFill>
              <a:srgbClr val="FFCCCC"/>
            </a:solidFill>
            <a:ln w="6350">
              <a:solidFill>
                <a:schemeClr val="tx2"/>
              </a:solidFill>
              <a:miter lim="800000"/>
              <a:headEnd/>
              <a:tailEnd type="none" w="sm" len="sm"/>
            </a:ln>
          </p:spPr>
          <p:txBody>
            <a:bodyPr wrap="none"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40057" name="Rectangle 32"/>
            <p:cNvSpPr>
              <a:spLocks noChangeArrowheads="1"/>
            </p:cNvSpPr>
            <p:nvPr/>
          </p:nvSpPr>
          <p:spPr bwMode="auto">
            <a:xfrm>
              <a:off x="3648" y="864"/>
              <a:ext cx="288" cy="192"/>
            </a:xfrm>
            <a:prstGeom prst="rect">
              <a:avLst/>
            </a:prstGeom>
            <a:solidFill>
              <a:srgbClr val="FFCCCC"/>
            </a:solidFill>
            <a:ln w="6350">
              <a:solidFill>
                <a:schemeClr val="tx2"/>
              </a:solidFill>
              <a:miter lim="800000"/>
              <a:headEnd/>
              <a:tailEnd type="none" w="sm" len="sm"/>
            </a:ln>
          </p:spPr>
          <p:txBody>
            <a:bodyPr wrap="none"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40058" name="Rectangle 33"/>
            <p:cNvSpPr>
              <a:spLocks noChangeArrowheads="1"/>
            </p:cNvSpPr>
            <p:nvPr/>
          </p:nvSpPr>
          <p:spPr bwMode="auto">
            <a:xfrm>
              <a:off x="3936" y="864"/>
              <a:ext cx="288" cy="192"/>
            </a:xfrm>
            <a:prstGeom prst="rect">
              <a:avLst/>
            </a:prstGeom>
            <a:solidFill>
              <a:srgbClr val="FFCCCC"/>
            </a:solidFill>
            <a:ln w="6350">
              <a:solidFill>
                <a:schemeClr val="tx2"/>
              </a:solidFill>
              <a:miter lim="800000"/>
              <a:headEnd/>
              <a:tailEnd type="none" w="sm" len="sm"/>
            </a:ln>
          </p:spPr>
          <p:txBody>
            <a:bodyPr wrap="none"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40059" name="Rectangle 34"/>
            <p:cNvSpPr>
              <a:spLocks noChangeArrowheads="1"/>
            </p:cNvSpPr>
            <p:nvPr/>
          </p:nvSpPr>
          <p:spPr bwMode="auto">
            <a:xfrm>
              <a:off x="4224" y="864"/>
              <a:ext cx="288" cy="192"/>
            </a:xfrm>
            <a:prstGeom prst="rect">
              <a:avLst/>
            </a:prstGeom>
            <a:solidFill>
              <a:srgbClr val="FFCCCC"/>
            </a:solidFill>
            <a:ln w="6350">
              <a:solidFill>
                <a:schemeClr val="tx2"/>
              </a:solidFill>
              <a:miter lim="800000"/>
              <a:headEnd/>
              <a:tailEnd type="none" w="sm" len="sm"/>
            </a:ln>
          </p:spPr>
          <p:txBody>
            <a:bodyPr wrap="none"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40060" name="Rectangle 35"/>
            <p:cNvSpPr>
              <a:spLocks noChangeArrowheads="1"/>
            </p:cNvSpPr>
            <p:nvPr/>
          </p:nvSpPr>
          <p:spPr bwMode="auto">
            <a:xfrm>
              <a:off x="4512" y="864"/>
              <a:ext cx="288" cy="192"/>
            </a:xfrm>
            <a:prstGeom prst="rect">
              <a:avLst/>
            </a:prstGeom>
            <a:solidFill>
              <a:srgbClr val="FFCCCC"/>
            </a:solidFill>
            <a:ln w="6350">
              <a:solidFill>
                <a:schemeClr val="tx2"/>
              </a:solidFill>
              <a:miter lim="800000"/>
              <a:headEnd/>
              <a:tailEnd type="none" w="sm" len="sm"/>
            </a:ln>
          </p:spPr>
          <p:txBody>
            <a:bodyPr wrap="none"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40061" name="Rectangle 36"/>
            <p:cNvSpPr>
              <a:spLocks noChangeArrowheads="1"/>
            </p:cNvSpPr>
            <p:nvPr/>
          </p:nvSpPr>
          <p:spPr bwMode="auto">
            <a:xfrm>
              <a:off x="4800" y="864"/>
              <a:ext cx="288" cy="192"/>
            </a:xfrm>
            <a:prstGeom prst="rect">
              <a:avLst/>
            </a:prstGeom>
            <a:solidFill>
              <a:srgbClr val="FFCCCC"/>
            </a:solidFill>
            <a:ln w="6350">
              <a:solidFill>
                <a:schemeClr val="tx2"/>
              </a:solidFill>
              <a:miter lim="800000"/>
              <a:headEnd/>
              <a:tailEnd type="none" w="sm" len="sm"/>
            </a:ln>
          </p:spPr>
          <p:txBody>
            <a:bodyPr wrap="none"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40062" name="Rectangle 37"/>
            <p:cNvSpPr>
              <a:spLocks noChangeArrowheads="1"/>
            </p:cNvSpPr>
            <p:nvPr/>
          </p:nvSpPr>
          <p:spPr bwMode="auto">
            <a:xfrm>
              <a:off x="5088" y="864"/>
              <a:ext cx="288" cy="192"/>
            </a:xfrm>
            <a:prstGeom prst="rect">
              <a:avLst/>
            </a:prstGeom>
            <a:solidFill>
              <a:srgbClr val="FFCCCC"/>
            </a:solidFill>
            <a:ln w="6350">
              <a:solidFill>
                <a:schemeClr val="tx2"/>
              </a:solidFill>
              <a:miter lim="800000"/>
              <a:headEnd/>
              <a:tailEnd type="none" w="sm" len="sm"/>
            </a:ln>
          </p:spPr>
          <p:txBody>
            <a:bodyPr wrap="none" lIns="45720" rIns="45720"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39945" name="Rectangle 89"/>
          <p:cNvSpPr>
            <a:spLocks noChangeArrowheads="1"/>
          </p:cNvSpPr>
          <p:nvPr/>
        </p:nvSpPr>
        <p:spPr bwMode="auto">
          <a:xfrm>
            <a:off x="609600" y="2546350"/>
            <a:ext cx="914400" cy="304800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45720" rIns="45720" anchor="ctr">
            <a:spAutoFit/>
          </a:bodyPr>
          <a:lstStyle/>
          <a:p>
            <a:endParaRPr lang="en-US"/>
          </a:p>
        </p:txBody>
      </p:sp>
      <p:sp>
        <p:nvSpPr>
          <p:cNvPr id="39946" name="Rectangle 90"/>
          <p:cNvSpPr>
            <a:spLocks noChangeArrowheads="1"/>
          </p:cNvSpPr>
          <p:nvPr/>
        </p:nvSpPr>
        <p:spPr bwMode="auto">
          <a:xfrm>
            <a:off x="1524000" y="2546350"/>
            <a:ext cx="914400" cy="304800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45720" rIns="45720" anchor="ctr">
            <a:spAutoFit/>
          </a:bodyPr>
          <a:lstStyle/>
          <a:p>
            <a:endParaRPr lang="en-US"/>
          </a:p>
        </p:txBody>
      </p:sp>
      <p:sp>
        <p:nvSpPr>
          <p:cNvPr id="39947" name="Rectangle 91"/>
          <p:cNvSpPr>
            <a:spLocks noChangeArrowheads="1"/>
          </p:cNvSpPr>
          <p:nvPr/>
        </p:nvSpPr>
        <p:spPr bwMode="auto">
          <a:xfrm>
            <a:off x="2438400" y="2546350"/>
            <a:ext cx="914400" cy="304800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45720" rIns="45720" anchor="ctr">
            <a:spAutoFit/>
          </a:bodyPr>
          <a:lstStyle/>
          <a:p>
            <a:endParaRPr lang="en-US"/>
          </a:p>
        </p:txBody>
      </p:sp>
      <p:sp>
        <p:nvSpPr>
          <p:cNvPr id="39948" name="Rectangle 92"/>
          <p:cNvSpPr>
            <a:spLocks noChangeArrowheads="1"/>
          </p:cNvSpPr>
          <p:nvPr/>
        </p:nvSpPr>
        <p:spPr bwMode="auto">
          <a:xfrm>
            <a:off x="3352800" y="2546350"/>
            <a:ext cx="914400" cy="304800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45720" rIns="45720" anchor="ctr">
            <a:spAutoFit/>
          </a:bodyPr>
          <a:lstStyle/>
          <a:p>
            <a:endParaRPr lang="en-US"/>
          </a:p>
        </p:txBody>
      </p:sp>
      <p:sp>
        <p:nvSpPr>
          <p:cNvPr id="39949" name="Rectangle 93"/>
          <p:cNvSpPr>
            <a:spLocks noChangeArrowheads="1"/>
          </p:cNvSpPr>
          <p:nvPr/>
        </p:nvSpPr>
        <p:spPr bwMode="auto">
          <a:xfrm>
            <a:off x="4267200" y="2546350"/>
            <a:ext cx="914400" cy="304800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45720" rIns="45720" anchor="ctr">
            <a:spAutoFit/>
          </a:bodyPr>
          <a:lstStyle/>
          <a:p>
            <a:endParaRPr lang="en-US"/>
          </a:p>
        </p:txBody>
      </p:sp>
      <p:sp>
        <p:nvSpPr>
          <p:cNvPr id="39950" name="Rectangle 94"/>
          <p:cNvSpPr>
            <a:spLocks noChangeArrowheads="1"/>
          </p:cNvSpPr>
          <p:nvPr/>
        </p:nvSpPr>
        <p:spPr bwMode="auto">
          <a:xfrm>
            <a:off x="5181600" y="2546350"/>
            <a:ext cx="914400" cy="304800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45720" rIns="45720" anchor="ctr">
            <a:spAutoFit/>
          </a:bodyPr>
          <a:lstStyle/>
          <a:p>
            <a:endParaRPr lang="en-US"/>
          </a:p>
        </p:txBody>
      </p:sp>
      <p:sp>
        <p:nvSpPr>
          <p:cNvPr id="39951" name="Rectangle 95"/>
          <p:cNvSpPr>
            <a:spLocks noChangeArrowheads="1"/>
          </p:cNvSpPr>
          <p:nvPr/>
        </p:nvSpPr>
        <p:spPr bwMode="auto">
          <a:xfrm>
            <a:off x="6096000" y="2546350"/>
            <a:ext cx="914400" cy="304800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45720" rIns="45720" anchor="ctr">
            <a:spAutoFit/>
          </a:bodyPr>
          <a:lstStyle/>
          <a:p>
            <a:endParaRPr lang="en-US"/>
          </a:p>
        </p:txBody>
      </p:sp>
      <p:sp>
        <p:nvSpPr>
          <p:cNvPr id="39952" name="Rectangle 96"/>
          <p:cNvSpPr>
            <a:spLocks noChangeArrowheads="1"/>
          </p:cNvSpPr>
          <p:nvPr/>
        </p:nvSpPr>
        <p:spPr bwMode="auto">
          <a:xfrm>
            <a:off x="7010400" y="2546350"/>
            <a:ext cx="914400" cy="304800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45720" rIns="45720" anchor="ctr">
            <a:spAutoFit/>
          </a:bodyPr>
          <a:lstStyle/>
          <a:p>
            <a:endParaRPr lang="en-US"/>
          </a:p>
        </p:txBody>
      </p:sp>
      <p:sp>
        <p:nvSpPr>
          <p:cNvPr id="39953" name="Rectangle 97"/>
          <p:cNvSpPr>
            <a:spLocks noChangeArrowheads="1"/>
          </p:cNvSpPr>
          <p:nvPr/>
        </p:nvSpPr>
        <p:spPr bwMode="auto">
          <a:xfrm>
            <a:off x="609600" y="3308350"/>
            <a:ext cx="1828800" cy="304800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45720" rIns="45720" anchor="ctr">
            <a:spAutoFit/>
          </a:bodyPr>
          <a:lstStyle/>
          <a:p>
            <a:endParaRPr lang="en-US"/>
          </a:p>
        </p:txBody>
      </p:sp>
      <p:sp>
        <p:nvSpPr>
          <p:cNvPr id="143" name="Rectangle 4"/>
          <p:cNvSpPr>
            <a:spLocks noChangeArrowheads="1"/>
          </p:cNvSpPr>
          <p:nvPr/>
        </p:nvSpPr>
        <p:spPr bwMode="auto">
          <a:xfrm>
            <a:off x="609600" y="1784350"/>
            <a:ext cx="228600" cy="304800"/>
          </a:xfrm>
          <a:prstGeom prst="rect">
            <a:avLst/>
          </a:prstGeom>
          <a:solidFill>
            <a:srgbClr val="FFCCCC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144" name="Rectangle 4"/>
          <p:cNvSpPr>
            <a:spLocks noChangeArrowheads="1"/>
          </p:cNvSpPr>
          <p:nvPr/>
        </p:nvSpPr>
        <p:spPr bwMode="auto">
          <a:xfrm>
            <a:off x="609600" y="1784350"/>
            <a:ext cx="228600" cy="304800"/>
          </a:xfrm>
          <a:prstGeom prst="rect">
            <a:avLst/>
          </a:prstGeom>
          <a:solidFill>
            <a:srgbClr val="FFCCCC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165" name="Rectangle 4"/>
          <p:cNvSpPr>
            <a:spLocks noChangeArrowheads="1"/>
          </p:cNvSpPr>
          <p:nvPr/>
        </p:nvSpPr>
        <p:spPr bwMode="auto">
          <a:xfrm>
            <a:off x="838200" y="1784350"/>
            <a:ext cx="228600" cy="304800"/>
          </a:xfrm>
          <a:prstGeom prst="rect">
            <a:avLst/>
          </a:prstGeom>
          <a:solidFill>
            <a:srgbClr val="FFCCCC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166" name="Rectangle 4"/>
          <p:cNvSpPr>
            <a:spLocks noChangeArrowheads="1"/>
          </p:cNvSpPr>
          <p:nvPr/>
        </p:nvSpPr>
        <p:spPr bwMode="auto">
          <a:xfrm>
            <a:off x="1066800" y="1784350"/>
            <a:ext cx="228600" cy="304800"/>
          </a:xfrm>
          <a:prstGeom prst="rect">
            <a:avLst/>
          </a:prstGeom>
          <a:solidFill>
            <a:srgbClr val="FFCCCC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167" name="Rectangle 4"/>
          <p:cNvSpPr>
            <a:spLocks noChangeArrowheads="1"/>
          </p:cNvSpPr>
          <p:nvPr/>
        </p:nvSpPr>
        <p:spPr bwMode="auto">
          <a:xfrm>
            <a:off x="1295400" y="1784350"/>
            <a:ext cx="228600" cy="304800"/>
          </a:xfrm>
          <a:prstGeom prst="rect">
            <a:avLst/>
          </a:prstGeom>
          <a:solidFill>
            <a:srgbClr val="FFCCCC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168" name="Rectangle 4"/>
          <p:cNvSpPr>
            <a:spLocks noChangeArrowheads="1"/>
          </p:cNvSpPr>
          <p:nvPr/>
        </p:nvSpPr>
        <p:spPr bwMode="auto">
          <a:xfrm>
            <a:off x="1524000" y="1784350"/>
            <a:ext cx="228600" cy="304800"/>
          </a:xfrm>
          <a:prstGeom prst="rect">
            <a:avLst/>
          </a:prstGeom>
          <a:solidFill>
            <a:srgbClr val="FFCCCC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169" name="Rectangle 4"/>
          <p:cNvSpPr>
            <a:spLocks noChangeArrowheads="1"/>
          </p:cNvSpPr>
          <p:nvPr/>
        </p:nvSpPr>
        <p:spPr bwMode="auto">
          <a:xfrm>
            <a:off x="1524000" y="1784350"/>
            <a:ext cx="228600" cy="304800"/>
          </a:xfrm>
          <a:prstGeom prst="rect">
            <a:avLst/>
          </a:prstGeom>
          <a:solidFill>
            <a:srgbClr val="FFCCCC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170" name="Rectangle 4"/>
          <p:cNvSpPr>
            <a:spLocks noChangeArrowheads="1"/>
          </p:cNvSpPr>
          <p:nvPr/>
        </p:nvSpPr>
        <p:spPr bwMode="auto">
          <a:xfrm>
            <a:off x="1752600" y="1784350"/>
            <a:ext cx="228600" cy="304800"/>
          </a:xfrm>
          <a:prstGeom prst="rect">
            <a:avLst/>
          </a:prstGeom>
          <a:solidFill>
            <a:srgbClr val="FFCCCC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171" name="Rectangle 4"/>
          <p:cNvSpPr>
            <a:spLocks noChangeArrowheads="1"/>
          </p:cNvSpPr>
          <p:nvPr/>
        </p:nvSpPr>
        <p:spPr bwMode="auto">
          <a:xfrm>
            <a:off x="1981200" y="1784350"/>
            <a:ext cx="228600" cy="304800"/>
          </a:xfrm>
          <a:prstGeom prst="rect">
            <a:avLst/>
          </a:prstGeom>
          <a:solidFill>
            <a:srgbClr val="FFCCCC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172" name="Rectangle 4"/>
          <p:cNvSpPr>
            <a:spLocks noChangeArrowheads="1"/>
          </p:cNvSpPr>
          <p:nvPr/>
        </p:nvSpPr>
        <p:spPr bwMode="auto">
          <a:xfrm>
            <a:off x="2209800" y="1784350"/>
            <a:ext cx="228600" cy="304800"/>
          </a:xfrm>
          <a:prstGeom prst="rect">
            <a:avLst/>
          </a:prstGeom>
          <a:solidFill>
            <a:srgbClr val="FFCCCC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173" name="Rectangle 4"/>
          <p:cNvSpPr>
            <a:spLocks noChangeArrowheads="1"/>
          </p:cNvSpPr>
          <p:nvPr/>
        </p:nvSpPr>
        <p:spPr bwMode="auto">
          <a:xfrm>
            <a:off x="2438400" y="1784350"/>
            <a:ext cx="228600" cy="304800"/>
          </a:xfrm>
          <a:prstGeom prst="rect">
            <a:avLst/>
          </a:prstGeom>
          <a:solidFill>
            <a:srgbClr val="FFCCCC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174" name="Rectangle 4"/>
          <p:cNvSpPr>
            <a:spLocks noChangeArrowheads="1"/>
          </p:cNvSpPr>
          <p:nvPr/>
        </p:nvSpPr>
        <p:spPr bwMode="auto">
          <a:xfrm>
            <a:off x="2438400" y="1784350"/>
            <a:ext cx="228600" cy="304800"/>
          </a:xfrm>
          <a:prstGeom prst="rect">
            <a:avLst/>
          </a:prstGeom>
          <a:solidFill>
            <a:srgbClr val="FFCCCC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175" name="Rectangle 4"/>
          <p:cNvSpPr>
            <a:spLocks noChangeArrowheads="1"/>
          </p:cNvSpPr>
          <p:nvPr/>
        </p:nvSpPr>
        <p:spPr bwMode="auto">
          <a:xfrm>
            <a:off x="2667000" y="1784350"/>
            <a:ext cx="228600" cy="304800"/>
          </a:xfrm>
          <a:prstGeom prst="rect">
            <a:avLst/>
          </a:prstGeom>
          <a:solidFill>
            <a:srgbClr val="FFCCCC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176" name="Rectangle 4"/>
          <p:cNvSpPr>
            <a:spLocks noChangeArrowheads="1"/>
          </p:cNvSpPr>
          <p:nvPr/>
        </p:nvSpPr>
        <p:spPr bwMode="auto">
          <a:xfrm>
            <a:off x="2895600" y="1784350"/>
            <a:ext cx="228600" cy="304800"/>
          </a:xfrm>
          <a:prstGeom prst="rect">
            <a:avLst/>
          </a:prstGeom>
          <a:solidFill>
            <a:srgbClr val="FFCCCC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177" name="Rectangle 4"/>
          <p:cNvSpPr>
            <a:spLocks noChangeArrowheads="1"/>
          </p:cNvSpPr>
          <p:nvPr/>
        </p:nvSpPr>
        <p:spPr bwMode="auto">
          <a:xfrm>
            <a:off x="3124200" y="1784350"/>
            <a:ext cx="228600" cy="304800"/>
          </a:xfrm>
          <a:prstGeom prst="rect">
            <a:avLst/>
          </a:prstGeom>
          <a:solidFill>
            <a:srgbClr val="FFCCCC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178" name="Rectangle 4"/>
          <p:cNvSpPr>
            <a:spLocks noChangeArrowheads="1"/>
          </p:cNvSpPr>
          <p:nvPr/>
        </p:nvSpPr>
        <p:spPr bwMode="auto">
          <a:xfrm>
            <a:off x="3352800" y="1784350"/>
            <a:ext cx="228600" cy="304800"/>
          </a:xfrm>
          <a:prstGeom prst="rect">
            <a:avLst/>
          </a:prstGeom>
          <a:solidFill>
            <a:srgbClr val="FFCCCC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179" name="Rectangle 4"/>
          <p:cNvSpPr>
            <a:spLocks noChangeArrowheads="1"/>
          </p:cNvSpPr>
          <p:nvPr/>
        </p:nvSpPr>
        <p:spPr bwMode="auto">
          <a:xfrm>
            <a:off x="3352800" y="1784350"/>
            <a:ext cx="228600" cy="304800"/>
          </a:xfrm>
          <a:prstGeom prst="rect">
            <a:avLst/>
          </a:prstGeom>
          <a:solidFill>
            <a:srgbClr val="FFCCCC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180" name="Rectangle 4"/>
          <p:cNvSpPr>
            <a:spLocks noChangeArrowheads="1"/>
          </p:cNvSpPr>
          <p:nvPr/>
        </p:nvSpPr>
        <p:spPr bwMode="auto">
          <a:xfrm>
            <a:off x="3581400" y="1784350"/>
            <a:ext cx="228600" cy="304800"/>
          </a:xfrm>
          <a:prstGeom prst="rect">
            <a:avLst/>
          </a:prstGeom>
          <a:solidFill>
            <a:srgbClr val="FFCCCC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181" name="Rectangle 4"/>
          <p:cNvSpPr>
            <a:spLocks noChangeArrowheads="1"/>
          </p:cNvSpPr>
          <p:nvPr/>
        </p:nvSpPr>
        <p:spPr bwMode="auto">
          <a:xfrm>
            <a:off x="3810000" y="1784350"/>
            <a:ext cx="228600" cy="304800"/>
          </a:xfrm>
          <a:prstGeom prst="rect">
            <a:avLst/>
          </a:prstGeom>
          <a:solidFill>
            <a:srgbClr val="FFCCCC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182" name="Rectangle 4"/>
          <p:cNvSpPr>
            <a:spLocks noChangeArrowheads="1"/>
          </p:cNvSpPr>
          <p:nvPr/>
        </p:nvSpPr>
        <p:spPr bwMode="auto">
          <a:xfrm>
            <a:off x="4038600" y="1784350"/>
            <a:ext cx="228600" cy="304800"/>
          </a:xfrm>
          <a:prstGeom prst="rect">
            <a:avLst/>
          </a:prstGeom>
          <a:solidFill>
            <a:srgbClr val="FFCCCC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183" name="Rectangle 4"/>
          <p:cNvSpPr>
            <a:spLocks noChangeArrowheads="1"/>
          </p:cNvSpPr>
          <p:nvPr/>
        </p:nvSpPr>
        <p:spPr bwMode="auto">
          <a:xfrm>
            <a:off x="4267200" y="1784350"/>
            <a:ext cx="228600" cy="304800"/>
          </a:xfrm>
          <a:prstGeom prst="rect">
            <a:avLst/>
          </a:prstGeom>
          <a:solidFill>
            <a:srgbClr val="FFCCCC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184" name="Rectangle 4"/>
          <p:cNvSpPr>
            <a:spLocks noChangeArrowheads="1"/>
          </p:cNvSpPr>
          <p:nvPr/>
        </p:nvSpPr>
        <p:spPr bwMode="auto">
          <a:xfrm>
            <a:off x="4267200" y="1784350"/>
            <a:ext cx="228600" cy="304800"/>
          </a:xfrm>
          <a:prstGeom prst="rect">
            <a:avLst/>
          </a:prstGeom>
          <a:solidFill>
            <a:srgbClr val="FFCCCC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185" name="Rectangle 4"/>
          <p:cNvSpPr>
            <a:spLocks noChangeArrowheads="1"/>
          </p:cNvSpPr>
          <p:nvPr/>
        </p:nvSpPr>
        <p:spPr bwMode="auto">
          <a:xfrm>
            <a:off x="4495800" y="1784350"/>
            <a:ext cx="228600" cy="304800"/>
          </a:xfrm>
          <a:prstGeom prst="rect">
            <a:avLst/>
          </a:prstGeom>
          <a:solidFill>
            <a:srgbClr val="FFCCCC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186" name="Rectangle 4"/>
          <p:cNvSpPr>
            <a:spLocks noChangeArrowheads="1"/>
          </p:cNvSpPr>
          <p:nvPr/>
        </p:nvSpPr>
        <p:spPr bwMode="auto">
          <a:xfrm>
            <a:off x="4724400" y="1784350"/>
            <a:ext cx="228600" cy="304800"/>
          </a:xfrm>
          <a:prstGeom prst="rect">
            <a:avLst/>
          </a:prstGeom>
          <a:solidFill>
            <a:srgbClr val="FFCCCC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187" name="Rectangle 4"/>
          <p:cNvSpPr>
            <a:spLocks noChangeArrowheads="1"/>
          </p:cNvSpPr>
          <p:nvPr/>
        </p:nvSpPr>
        <p:spPr bwMode="auto">
          <a:xfrm>
            <a:off x="4953000" y="1784350"/>
            <a:ext cx="228600" cy="304800"/>
          </a:xfrm>
          <a:prstGeom prst="rect">
            <a:avLst/>
          </a:prstGeom>
          <a:solidFill>
            <a:srgbClr val="FFCCCC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188" name="Rectangle 4"/>
          <p:cNvSpPr>
            <a:spLocks noChangeArrowheads="1"/>
          </p:cNvSpPr>
          <p:nvPr/>
        </p:nvSpPr>
        <p:spPr bwMode="auto">
          <a:xfrm>
            <a:off x="5181600" y="1784350"/>
            <a:ext cx="228600" cy="304800"/>
          </a:xfrm>
          <a:prstGeom prst="rect">
            <a:avLst/>
          </a:prstGeom>
          <a:solidFill>
            <a:srgbClr val="FFCCCC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189" name="Rectangle 4"/>
          <p:cNvSpPr>
            <a:spLocks noChangeArrowheads="1"/>
          </p:cNvSpPr>
          <p:nvPr/>
        </p:nvSpPr>
        <p:spPr bwMode="auto">
          <a:xfrm>
            <a:off x="5181600" y="1784350"/>
            <a:ext cx="228600" cy="304800"/>
          </a:xfrm>
          <a:prstGeom prst="rect">
            <a:avLst/>
          </a:prstGeom>
          <a:solidFill>
            <a:srgbClr val="FFCCCC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190" name="Rectangle 4"/>
          <p:cNvSpPr>
            <a:spLocks noChangeArrowheads="1"/>
          </p:cNvSpPr>
          <p:nvPr/>
        </p:nvSpPr>
        <p:spPr bwMode="auto">
          <a:xfrm>
            <a:off x="5410200" y="1784350"/>
            <a:ext cx="228600" cy="304800"/>
          </a:xfrm>
          <a:prstGeom prst="rect">
            <a:avLst/>
          </a:prstGeom>
          <a:solidFill>
            <a:srgbClr val="FFCCCC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191" name="Rectangle 4"/>
          <p:cNvSpPr>
            <a:spLocks noChangeArrowheads="1"/>
          </p:cNvSpPr>
          <p:nvPr/>
        </p:nvSpPr>
        <p:spPr bwMode="auto">
          <a:xfrm>
            <a:off x="5638800" y="1784350"/>
            <a:ext cx="228600" cy="304800"/>
          </a:xfrm>
          <a:prstGeom prst="rect">
            <a:avLst/>
          </a:prstGeom>
          <a:solidFill>
            <a:srgbClr val="FFCCCC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192" name="Rectangle 4"/>
          <p:cNvSpPr>
            <a:spLocks noChangeArrowheads="1"/>
          </p:cNvSpPr>
          <p:nvPr/>
        </p:nvSpPr>
        <p:spPr bwMode="auto">
          <a:xfrm>
            <a:off x="5867400" y="1784350"/>
            <a:ext cx="228600" cy="304800"/>
          </a:xfrm>
          <a:prstGeom prst="rect">
            <a:avLst/>
          </a:prstGeom>
          <a:solidFill>
            <a:srgbClr val="FFCCCC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193" name="Rectangle 4"/>
          <p:cNvSpPr>
            <a:spLocks noChangeArrowheads="1"/>
          </p:cNvSpPr>
          <p:nvPr/>
        </p:nvSpPr>
        <p:spPr bwMode="auto">
          <a:xfrm>
            <a:off x="6096000" y="1784350"/>
            <a:ext cx="228600" cy="304800"/>
          </a:xfrm>
          <a:prstGeom prst="rect">
            <a:avLst/>
          </a:prstGeom>
          <a:solidFill>
            <a:srgbClr val="FFCCCC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194" name="Rectangle 4"/>
          <p:cNvSpPr>
            <a:spLocks noChangeArrowheads="1"/>
          </p:cNvSpPr>
          <p:nvPr/>
        </p:nvSpPr>
        <p:spPr bwMode="auto">
          <a:xfrm>
            <a:off x="6096000" y="1784350"/>
            <a:ext cx="228600" cy="304800"/>
          </a:xfrm>
          <a:prstGeom prst="rect">
            <a:avLst/>
          </a:prstGeom>
          <a:solidFill>
            <a:srgbClr val="FFCCCC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195" name="Rectangle 4"/>
          <p:cNvSpPr>
            <a:spLocks noChangeArrowheads="1"/>
          </p:cNvSpPr>
          <p:nvPr/>
        </p:nvSpPr>
        <p:spPr bwMode="auto">
          <a:xfrm>
            <a:off x="6324600" y="1784350"/>
            <a:ext cx="228600" cy="304800"/>
          </a:xfrm>
          <a:prstGeom prst="rect">
            <a:avLst/>
          </a:prstGeom>
          <a:solidFill>
            <a:srgbClr val="FFCCCC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196" name="Rectangle 4"/>
          <p:cNvSpPr>
            <a:spLocks noChangeArrowheads="1"/>
          </p:cNvSpPr>
          <p:nvPr/>
        </p:nvSpPr>
        <p:spPr bwMode="auto">
          <a:xfrm>
            <a:off x="6553200" y="1784350"/>
            <a:ext cx="228600" cy="304800"/>
          </a:xfrm>
          <a:prstGeom prst="rect">
            <a:avLst/>
          </a:prstGeom>
          <a:solidFill>
            <a:srgbClr val="FFCCCC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197" name="Rectangle 4"/>
          <p:cNvSpPr>
            <a:spLocks noChangeArrowheads="1"/>
          </p:cNvSpPr>
          <p:nvPr/>
        </p:nvSpPr>
        <p:spPr bwMode="auto">
          <a:xfrm>
            <a:off x="6781800" y="1784350"/>
            <a:ext cx="228600" cy="304800"/>
          </a:xfrm>
          <a:prstGeom prst="rect">
            <a:avLst/>
          </a:prstGeom>
          <a:solidFill>
            <a:srgbClr val="FFCCCC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198" name="Rectangle 4"/>
          <p:cNvSpPr>
            <a:spLocks noChangeArrowheads="1"/>
          </p:cNvSpPr>
          <p:nvPr/>
        </p:nvSpPr>
        <p:spPr bwMode="auto">
          <a:xfrm>
            <a:off x="7010400" y="1784350"/>
            <a:ext cx="228600" cy="304800"/>
          </a:xfrm>
          <a:prstGeom prst="rect">
            <a:avLst/>
          </a:prstGeom>
          <a:solidFill>
            <a:srgbClr val="FFCCCC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199" name="Rectangle 4"/>
          <p:cNvSpPr>
            <a:spLocks noChangeArrowheads="1"/>
          </p:cNvSpPr>
          <p:nvPr/>
        </p:nvSpPr>
        <p:spPr bwMode="auto">
          <a:xfrm>
            <a:off x="7010400" y="1784350"/>
            <a:ext cx="228600" cy="304800"/>
          </a:xfrm>
          <a:prstGeom prst="rect">
            <a:avLst/>
          </a:prstGeom>
          <a:solidFill>
            <a:srgbClr val="FFCCCC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200" name="Rectangle 4"/>
          <p:cNvSpPr>
            <a:spLocks noChangeArrowheads="1"/>
          </p:cNvSpPr>
          <p:nvPr/>
        </p:nvSpPr>
        <p:spPr bwMode="auto">
          <a:xfrm>
            <a:off x="7239000" y="1784350"/>
            <a:ext cx="228600" cy="304800"/>
          </a:xfrm>
          <a:prstGeom prst="rect">
            <a:avLst/>
          </a:prstGeom>
          <a:solidFill>
            <a:srgbClr val="FFCCCC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201" name="Rectangle 4"/>
          <p:cNvSpPr>
            <a:spLocks noChangeArrowheads="1"/>
          </p:cNvSpPr>
          <p:nvPr/>
        </p:nvSpPr>
        <p:spPr bwMode="auto">
          <a:xfrm>
            <a:off x="7467600" y="1784350"/>
            <a:ext cx="228600" cy="304800"/>
          </a:xfrm>
          <a:prstGeom prst="rect">
            <a:avLst/>
          </a:prstGeom>
          <a:solidFill>
            <a:srgbClr val="FFCCCC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202" name="Rectangle 4"/>
          <p:cNvSpPr>
            <a:spLocks noChangeArrowheads="1"/>
          </p:cNvSpPr>
          <p:nvPr/>
        </p:nvSpPr>
        <p:spPr bwMode="auto">
          <a:xfrm>
            <a:off x="7696200" y="1784350"/>
            <a:ext cx="228600" cy="304800"/>
          </a:xfrm>
          <a:prstGeom prst="rect">
            <a:avLst/>
          </a:prstGeom>
          <a:solidFill>
            <a:srgbClr val="FFCCCC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203" name="Rectangle 4"/>
          <p:cNvSpPr>
            <a:spLocks noChangeArrowheads="1"/>
          </p:cNvSpPr>
          <p:nvPr/>
        </p:nvSpPr>
        <p:spPr bwMode="auto">
          <a:xfrm>
            <a:off x="609600" y="3308350"/>
            <a:ext cx="914400" cy="304800"/>
          </a:xfrm>
          <a:prstGeom prst="rect">
            <a:avLst/>
          </a:prstGeom>
          <a:solidFill>
            <a:srgbClr val="FFCCCC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204" name="Rectangle 4"/>
          <p:cNvSpPr>
            <a:spLocks noChangeArrowheads="1"/>
          </p:cNvSpPr>
          <p:nvPr/>
        </p:nvSpPr>
        <p:spPr bwMode="auto">
          <a:xfrm>
            <a:off x="1524000" y="3308350"/>
            <a:ext cx="914400" cy="304800"/>
          </a:xfrm>
          <a:prstGeom prst="rect">
            <a:avLst/>
          </a:prstGeom>
          <a:solidFill>
            <a:srgbClr val="FFCCCC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205" name="Rectangle 4"/>
          <p:cNvSpPr>
            <a:spLocks noChangeArrowheads="1"/>
          </p:cNvSpPr>
          <p:nvPr/>
        </p:nvSpPr>
        <p:spPr bwMode="auto">
          <a:xfrm>
            <a:off x="2438400" y="3308350"/>
            <a:ext cx="914400" cy="304800"/>
          </a:xfrm>
          <a:prstGeom prst="rect">
            <a:avLst/>
          </a:prstGeom>
          <a:solidFill>
            <a:srgbClr val="FFCCCC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206" name="Rectangle 4"/>
          <p:cNvSpPr>
            <a:spLocks noChangeArrowheads="1"/>
          </p:cNvSpPr>
          <p:nvPr/>
        </p:nvSpPr>
        <p:spPr bwMode="auto">
          <a:xfrm>
            <a:off x="3352800" y="3308350"/>
            <a:ext cx="914400" cy="304800"/>
          </a:xfrm>
          <a:prstGeom prst="rect">
            <a:avLst/>
          </a:prstGeom>
          <a:solidFill>
            <a:srgbClr val="FFCCCC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207" name="Rectangle 4"/>
          <p:cNvSpPr>
            <a:spLocks noChangeArrowheads="1"/>
          </p:cNvSpPr>
          <p:nvPr/>
        </p:nvSpPr>
        <p:spPr bwMode="auto">
          <a:xfrm>
            <a:off x="4267200" y="3308350"/>
            <a:ext cx="914400" cy="304800"/>
          </a:xfrm>
          <a:prstGeom prst="rect">
            <a:avLst/>
          </a:prstGeom>
          <a:solidFill>
            <a:srgbClr val="FFCCCC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208" name="Rectangle 4"/>
          <p:cNvSpPr>
            <a:spLocks noChangeArrowheads="1"/>
          </p:cNvSpPr>
          <p:nvPr/>
        </p:nvSpPr>
        <p:spPr bwMode="auto">
          <a:xfrm>
            <a:off x="5181600" y="3308350"/>
            <a:ext cx="914400" cy="304800"/>
          </a:xfrm>
          <a:prstGeom prst="rect">
            <a:avLst/>
          </a:prstGeom>
          <a:solidFill>
            <a:srgbClr val="FFCCCC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209" name="Rectangle 4"/>
          <p:cNvSpPr>
            <a:spLocks noChangeArrowheads="1"/>
          </p:cNvSpPr>
          <p:nvPr/>
        </p:nvSpPr>
        <p:spPr bwMode="auto">
          <a:xfrm>
            <a:off x="6096000" y="3308350"/>
            <a:ext cx="914400" cy="304800"/>
          </a:xfrm>
          <a:prstGeom prst="rect">
            <a:avLst/>
          </a:prstGeom>
          <a:solidFill>
            <a:srgbClr val="FFCCCC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210" name="Rectangle 4"/>
          <p:cNvSpPr>
            <a:spLocks noChangeArrowheads="1"/>
          </p:cNvSpPr>
          <p:nvPr/>
        </p:nvSpPr>
        <p:spPr bwMode="auto">
          <a:xfrm>
            <a:off x="7010400" y="3308350"/>
            <a:ext cx="914400" cy="304800"/>
          </a:xfrm>
          <a:prstGeom prst="rect">
            <a:avLst/>
          </a:prstGeom>
          <a:solidFill>
            <a:srgbClr val="FFCCCC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211" name="Rectangle 97"/>
          <p:cNvSpPr>
            <a:spLocks noChangeArrowheads="1"/>
          </p:cNvSpPr>
          <p:nvPr/>
        </p:nvSpPr>
        <p:spPr bwMode="auto">
          <a:xfrm>
            <a:off x="609600" y="4114800"/>
            <a:ext cx="1828800" cy="304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lIns="45720" rIns="45720" anchor="ctr">
            <a:spAutoFit/>
          </a:bodyPr>
          <a:lstStyle/>
          <a:p>
            <a:endParaRPr lang="en-US"/>
          </a:p>
        </p:txBody>
      </p:sp>
      <p:sp>
        <p:nvSpPr>
          <p:cNvPr id="212" name="Rectangle 4"/>
          <p:cNvSpPr>
            <a:spLocks noChangeArrowheads="1"/>
          </p:cNvSpPr>
          <p:nvPr/>
        </p:nvSpPr>
        <p:spPr bwMode="auto">
          <a:xfrm>
            <a:off x="609600" y="4114800"/>
            <a:ext cx="914400" cy="304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213" name="Rectangle 4"/>
          <p:cNvSpPr>
            <a:spLocks noChangeArrowheads="1"/>
          </p:cNvSpPr>
          <p:nvPr/>
        </p:nvSpPr>
        <p:spPr bwMode="auto">
          <a:xfrm>
            <a:off x="1524000" y="4114800"/>
            <a:ext cx="914400" cy="304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214" name="Rectangle 4"/>
          <p:cNvSpPr>
            <a:spLocks noChangeArrowheads="1"/>
          </p:cNvSpPr>
          <p:nvPr/>
        </p:nvSpPr>
        <p:spPr bwMode="auto">
          <a:xfrm>
            <a:off x="2438400" y="4114800"/>
            <a:ext cx="914400" cy="304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215" name="Rectangle 4"/>
          <p:cNvSpPr>
            <a:spLocks noChangeArrowheads="1"/>
          </p:cNvSpPr>
          <p:nvPr/>
        </p:nvSpPr>
        <p:spPr bwMode="auto">
          <a:xfrm>
            <a:off x="3352800" y="4114800"/>
            <a:ext cx="914400" cy="304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216" name="Rectangle 4"/>
          <p:cNvSpPr>
            <a:spLocks noChangeArrowheads="1"/>
          </p:cNvSpPr>
          <p:nvPr/>
        </p:nvSpPr>
        <p:spPr bwMode="auto">
          <a:xfrm>
            <a:off x="4267200" y="4114800"/>
            <a:ext cx="914400" cy="304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217" name="Rectangle 4"/>
          <p:cNvSpPr>
            <a:spLocks noChangeArrowheads="1"/>
          </p:cNvSpPr>
          <p:nvPr/>
        </p:nvSpPr>
        <p:spPr bwMode="auto">
          <a:xfrm>
            <a:off x="5181600" y="4114800"/>
            <a:ext cx="914400" cy="304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218" name="Rectangle 4"/>
          <p:cNvSpPr>
            <a:spLocks noChangeArrowheads="1"/>
          </p:cNvSpPr>
          <p:nvPr/>
        </p:nvSpPr>
        <p:spPr bwMode="auto">
          <a:xfrm>
            <a:off x="6096000" y="4114800"/>
            <a:ext cx="914400" cy="304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219" name="Rectangle 4"/>
          <p:cNvSpPr>
            <a:spLocks noChangeArrowheads="1"/>
          </p:cNvSpPr>
          <p:nvPr/>
        </p:nvSpPr>
        <p:spPr bwMode="auto">
          <a:xfrm>
            <a:off x="7010400" y="4114800"/>
            <a:ext cx="914400" cy="304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221" name="Rectangle 4"/>
          <p:cNvSpPr>
            <a:spLocks noChangeArrowheads="1"/>
          </p:cNvSpPr>
          <p:nvPr/>
        </p:nvSpPr>
        <p:spPr bwMode="auto">
          <a:xfrm>
            <a:off x="609600" y="4876800"/>
            <a:ext cx="1828800" cy="304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229" name="Rectangle 4"/>
          <p:cNvSpPr>
            <a:spLocks noChangeArrowheads="1"/>
          </p:cNvSpPr>
          <p:nvPr/>
        </p:nvSpPr>
        <p:spPr bwMode="auto">
          <a:xfrm>
            <a:off x="2420257" y="4876800"/>
            <a:ext cx="1828800" cy="304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230" name="Rectangle 4"/>
          <p:cNvSpPr>
            <a:spLocks noChangeArrowheads="1"/>
          </p:cNvSpPr>
          <p:nvPr/>
        </p:nvSpPr>
        <p:spPr bwMode="auto">
          <a:xfrm>
            <a:off x="4230914" y="4876800"/>
            <a:ext cx="1828800" cy="304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231" name="Rectangle 4"/>
          <p:cNvSpPr>
            <a:spLocks noChangeArrowheads="1"/>
          </p:cNvSpPr>
          <p:nvPr/>
        </p:nvSpPr>
        <p:spPr bwMode="auto">
          <a:xfrm>
            <a:off x="6041571" y="4876800"/>
            <a:ext cx="1828800" cy="304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232" name="Rectangle 97"/>
          <p:cNvSpPr>
            <a:spLocks noChangeArrowheads="1"/>
          </p:cNvSpPr>
          <p:nvPr/>
        </p:nvSpPr>
        <p:spPr bwMode="auto">
          <a:xfrm>
            <a:off x="609600" y="5638800"/>
            <a:ext cx="1828800" cy="304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lIns="45720" rIns="45720" anchor="ctr">
            <a:spAutoFit/>
          </a:bodyPr>
          <a:lstStyle/>
          <a:p>
            <a:endParaRPr lang="en-US"/>
          </a:p>
        </p:txBody>
      </p:sp>
      <p:sp>
        <p:nvSpPr>
          <p:cNvPr id="233" name="Rectangle 4"/>
          <p:cNvSpPr>
            <a:spLocks noChangeArrowheads="1"/>
          </p:cNvSpPr>
          <p:nvPr/>
        </p:nvSpPr>
        <p:spPr bwMode="auto">
          <a:xfrm>
            <a:off x="609600" y="5638800"/>
            <a:ext cx="914400" cy="304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234" name="Rectangle 4"/>
          <p:cNvSpPr>
            <a:spLocks noChangeArrowheads="1"/>
          </p:cNvSpPr>
          <p:nvPr/>
        </p:nvSpPr>
        <p:spPr bwMode="auto">
          <a:xfrm>
            <a:off x="1524000" y="5638800"/>
            <a:ext cx="914400" cy="304800"/>
          </a:xfrm>
          <a:prstGeom prst="rect">
            <a:avLst/>
          </a:prstGeom>
          <a:solidFill>
            <a:srgbClr val="E9FAFF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235" name="Rectangle 4"/>
          <p:cNvSpPr>
            <a:spLocks noChangeArrowheads="1"/>
          </p:cNvSpPr>
          <p:nvPr/>
        </p:nvSpPr>
        <p:spPr bwMode="auto">
          <a:xfrm>
            <a:off x="2438400" y="5638800"/>
            <a:ext cx="914400" cy="304800"/>
          </a:xfrm>
          <a:prstGeom prst="rect">
            <a:avLst/>
          </a:prstGeom>
          <a:solidFill>
            <a:srgbClr val="E9FAFF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236" name="Rectangle 4"/>
          <p:cNvSpPr>
            <a:spLocks noChangeArrowheads="1"/>
          </p:cNvSpPr>
          <p:nvPr/>
        </p:nvSpPr>
        <p:spPr bwMode="auto">
          <a:xfrm>
            <a:off x="3352800" y="5638800"/>
            <a:ext cx="914400" cy="304800"/>
          </a:xfrm>
          <a:prstGeom prst="rect">
            <a:avLst/>
          </a:prstGeom>
          <a:solidFill>
            <a:srgbClr val="E9FAFF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237" name="Rectangle 4"/>
          <p:cNvSpPr>
            <a:spLocks noChangeArrowheads="1"/>
          </p:cNvSpPr>
          <p:nvPr/>
        </p:nvSpPr>
        <p:spPr bwMode="auto">
          <a:xfrm>
            <a:off x="4267200" y="5638800"/>
            <a:ext cx="914400" cy="304800"/>
          </a:xfrm>
          <a:prstGeom prst="rect">
            <a:avLst/>
          </a:prstGeom>
          <a:solidFill>
            <a:srgbClr val="E9FAFF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238" name="Rectangle 4"/>
          <p:cNvSpPr>
            <a:spLocks noChangeArrowheads="1"/>
          </p:cNvSpPr>
          <p:nvPr/>
        </p:nvSpPr>
        <p:spPr bwMode="auto">
          <a:xfrm>
            <a:off x="5181600" y="5638800"/>
            <a:ext cx="914400" cy="304800"/>
          </a:xfrm>
          <a:prstGeom prst="rect">
            <a:avLst/>
          </a:prstGeom>
          <a:solidFill>
            <a:srgbClr val="E9FAFF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239" name="Rectangle 4"/>
          <p:cNvSpPr>
            <a:spLocks noChangeArrowheads="1"/>
          </p:cNvSpPr>
          <p:nvPr/>
        </p:nvSpPr>
        <p:spPr bwMode="auto">
          <a:xfrm>
            <a:off x="6096000" y="5638800"/>
            <a:ext cx="914400" cy="304800"/>
          </a:xfrm>
          <a:prstGeom prst="rect">
            <a:avLst/>
          </a:prstGeom>
          <a:solidFill>
            <a:srgbClr val="E9FAFF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240" name="Rectangle 4"/>
          <p:cNvSpPr>
            <a:spLocks noChangeArrowheads="1"/>
          </p:cNvSpPr>
          <p:nvPr/>
        </p:nvSpPr>
        <p:spPr bwMode="auto">
          <a:xfrm>
            <a:off x="7010400" y="5638800"/>
            <a:ext cx="914400" cy="304800"/>
          </a:xfrm>
          <a:prstGeom prst="rect">
            <a:avLst/>
          </a:prstGeom>
          <a:solidFill>
            <a:srgbClr val="E9FAFF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241" name="Rectangle 4"/>
          <p:cNvSpPr>
            <a:spLocks noChangeArrowheads="1"/>
          </p:cNvSpPr>
          <p:nvPr/>
        </p:nvSpPr>
        <p:spPr bwMode="auto">
          <a:xfrm>
            <a:off x="609600" y="6400800"/>
            <a:ext cx="1828800" cy="304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242" name="Rectangle 4"/>
          <p:cNvSpPr>
            <a:spLocks noChangeArrowheads="1"/>
          </p:cNvSpPr>
          <p:nvPr/>
        </p:nvSpPr>
        <p:spPr bwMode="auto">
          <a:xfrm>
            <a:off x="2420257" y="6400800"/>
            <a:ext cx="1828800" cy="304800"/>
          </a:xfrm>
          <a:prstGeom prst="rect">
            <a:avLst/>
          </a:prstGeom>
          <a:solidFill>
            <a:srgbClr val="E9FAFF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243" name="Rectangle 4"/>
          <p:cNvSpPr>
            <a:spLocks noChangeArrowheads="1"/>
          </p:cNvSpPr>
          <p:nvPr/>
        </p:nvSpPr>
        <p:spPr bwMode="auto">
          <a:xfrm>
            <a:off x="4230914" y="6400800"/>
            <a:ext cx="1828800" cy="304800"/>
          </a:xfrm>
          <a:prstGeom prst="rect">
            <a:avLst/>
          </a:prstGeom>
          <a:solidFill>
            <a:srgbClr val="E9FAFF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244" name="Rectangle 4"/>
          <p:cNvSpPr>
            <a:spLocks noChangeArrowheads="1"/>
          </p:cNvSpPr>
          <p:nvPr/>
        </p:nvSpPr>
        <p:spPr bwMode="auto">
          <a:xfrm>
            <a:off x="6041571" y="6400800"/>
            <a:ext cx="1828800" cy="304800"/>
          </a:xfrm>
          <a:prstGeom prst="rect">
            <a:avLst/>
          </a:prstGeom>
          <a:solidFill>
            <a:srgbClr val="E9FAFF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49097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5346" name="Rectangle 2"/>
          <p:cNvSpPr>
            <a:spLocks noGrp="1" noChangeArrowheads="1"/>
          </p:cNvSpPr>
          <p:nvPr>
            <p:ph type="title"/>
          </p:nvPr>
        </p:nvSpPr>
        <p:spPr>
          <a:xfrm>
            <a:off x="404813" y="127000"/>
            <a:ext cx="8716962" cy="78105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ea typeface="+mj-ea"/>
              </a:rPr>
              <a:t>SIMD Operations</a:t>
            </a:r>
          </a:p>
        </p:txBody>
      </p:sp>
      <p:sp>
        <p:nvSpPr>
          <p:cNvPr id="825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869950"/>
            <a:ext cx="8307387" cy="5378450"/>
          </a:xfrm>
        </p:spPr>
        <p:txBody>
          <a:bodyPr/>
          <a:lstStyle/>
          <a:p>
            <a:pPr lvl="1" eaLnBrk="1" hangingPunct="1">
              <a:buFont typeface="Wingdings" pitchFamily="2" charset="2"/>
              <a:buChar char="n"/>
              <a:defRPr/>
            </a:pPr>
            <a:r>
              <a:rPr lang="en-US" dirty="0"/>
              <a:t>SIMD Operations: Single Precision</a:t>
            </a:r>
          </a:p>
          <a:p>
            <a:pPr lvl="1" eaLnBrk="1" hangingPunct="1">
              <a:buFont typeface="Wingdings" pitchFamily="2" charset="2"/>
              <a:buChar char="n"/>
              <a:defRPr/>
            </a:pPr>
            <a:endParaRPr lang="en-US" dirty="0"/>
          </a:p>
          <a:p>
            <a:pPr lvl="1" eaLnBrk="1" hangingPunct="1">
              <a:buFont typeface="Wingdings" pitchFamily="2" charset="2"/>
              <a:buChar char="n"/>
              <a:defRPr/>
            </a:pPr>
            <a:endParaRPr lang="en-US" dirty="0"/>
          </a:p>
          <a:p>
            <a:pPr eaLnBrk="1" hangingPunct="1">
              <a:buFont typeface="Wingdings" pitchFamily="2" charset="2"/>
              <a:buNone/>
              <a:defRPr/>
            </a:pPr>
            <a:endParaRPr lang="en-US" dirty="0">
              <a:ea typeface="+mn-ea"/>
            </a:endParaRPr>
          </a:p>
          <a:p>
            <a:pPr lvl="1" eaLnBrk="1" hangingPunct="1">
              <a:buFont typeface="Wingdings" pitchFamily="2" charset="2"/>
              <a:buChar char="n"/>
              <a:defRPr/>
            </a:pPr>
            <a:endParaRPr lang="en-US" dirty="0"/>
          </a:p>
          <a:p>
            <a:pPr lvl="1" eaLnBrk="1" hangingPunct="1">
              <a:buFont typeface="Wingdings" pitchFamily="2" charset="2"/>
              <a:buChar char="n"/>
              <a:defRPr/>
            </a:pPr>
            <a:endParaRPr lang="en-US" dirty="0"/>
          </a:p>
          <a:p>
            <a:pPr lvl="1" eaLnBrk="1" hangingPunct="1">
              <a:buFont typeface="Wingdings" pitchFamily="2" charset="2"/>
              <a:buChar char="n"/>
              <a:defRPr/>
            </a:pPr>
            <a:endParaRPr lang="en-US" dirty="0"/>
          </a:p>
          <a:p>
            <a:pPr lvl="1" eaLnBrk="1" hangingPunct="1">
              <a:buFont typeface="Wingdings" pitchFamily="2" charset="2"/>
              <a:buChar char="n"/>
              <a:defRPr/>
            </a:pPr>
            <a:endParaRPr lang="en-US" dirty="0"/>
          </a:p>
          <a:p>
            <a:pPr lvl="1" eaLnBrk="1" hangingPunct="1">
              <a:buFont typeface="Wingdings" pitchFamily="2" charset="2"/>
              <a:buChar char="n"/>
              <a:defRPr/>
            </a:pPr>
            <a:r>
              <a:rPr lang="en-US" dirty="0"/>
              <a:t>SIMD Operations: Double Precision</a:t>
            </a:r>
          </a:p>
        </p:txBody>
      </p:sp>
      <p:grpSp>
        <p:nvGrpSpPr>
          <p:cNvPr id="170" name="Group 169"/>
          <p:cNvGrpSpPr/>
          <p:nvPr/>
        </p:nvGrpSpPr>
        <p:grpSpPr>
          <a:xfrm>
            <a:off x="246821" y="4218583"/>
            <a:ext cx="8470713" cy="2029817"/>
            <a:chOff x="220672" y="1409321"/>
            <a:chExt cx="8470713" cy="2029817"/>
          </a:xfrm>
        </p:grpSpPr>
        <p:grpSp>
          <p:nvGrpSpPr>
            <p:cNvPr id="171" name="Group 170"/>
            <p:cNvGrpSpPr/>
            <p:nvPr/>
          </p:nvGrpSpPr>
          <p:grpSpPr>
            <a:xfrm>
              <a:off x="220672" y="1905000"/>
              <a:ext cx="7315200" cy="304800"/>
              <a:chOff x="220672" y="1869398"/>
              <a:chExt cx="7315200" cy="304800"/>
            </a:xfrm>
          </p:grpSpPr>
          <p:sp>
            <p:nvSpPr>
              <p:cNvPr id="200" name="Rectangle 213"/>
              <p:cNvSpPr>
                <a:spLocks noChangeArrowheads="1"/>
              </p:cNvSpPr>
              <p:nvPr/>
            </p:nvSpPr>
            <p:spPr bwMode="auto">
              <a:xfrm>
                <a:off x="220672" y="1869398"/>
                <a:ext cx="1828800" cy="304800"/>
              </a:xfrm>
              <a:prstGeom prst="rect">
                <a:avLst/>
              </a:prstGeom>
              <a:solidFill>
                <a:srgbClr val="CBDBFF"/>
              </a:solidFill>
              <a:ln w="28575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01" name="Rectangle 214"/>
              <p:cNvSpPr>
                <a:spLocks noChangeArrowheads="1"/>
              </p:cNvSpPr>
              <p:nvPr/>
            </p:nvSpPr>
            <p:spPr bwMode="auto">
              <a:xfrm>
                <a:off x="2049472" y="1869398"/>
                <a:ext cx="1828800" cy="304800"/>
              </a:xfrm>
              <a:prstGeom prst="rect">
                <a:avLst/>
              </a:prstGeom>
              <a:solidFill>
                <a:srgbClr val="CBDBFF"/>
              </a:solidFill>
              <a:ln w="28575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02" name="Rectangle 215"/>
              <p:cNvSpPr>
                <a:spLocks noChangeArrowheads="1"/>
              </p:cNvSpPr>
              <p:nvPr/>
            </p:nvSpPr>
            <p:spPr bwMode="auto">
              <a:xfrm>
                <a:off x="3878272" y="1869398"/>
                <a:ext cx="1828800" cy="304800"/>
              </a:xfrm>
              <a:prstGeom prst="rect">
                <a:avLst/>
              </a:prstGeom>
              <a:solidFill>
                <a:srgbClr val="CBDBFF"/>
              </a:solidFill>
              <a:ln w="28575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03" name="Rectangle 216"/>
              <p:cNvSpPr>
                <a:spLocks noChangeArrowheads="1"/>
              </p:cNvSpPr>
              <p:nvPr/>
            </p:nvSpPr>
            <p:spPr bwMode="auto">
              <a:xfrm>
                <a:off x="5707072" y="1869398"/>
                <a:ext cx="1828800" cy="304800"/>
              </a:xfrm>
              <a:prstGeom prst="rect">
                <a:avLst/>
              </a:prstGeom>
              <a:solidFill>
                <a:srgbClr val="CBDBFF"/>
              </a:solidFill>
              <a:ln w="28575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lIns="45720" rIns="45720" anchor="ctr">
                <a:spAutoFit/>
              </a:bodyPr>
              <a:lstStyle/>
              <a:p>
                <a:endParaRPr lang="en-US"/>
              </a:p>
            </p:txBody>
          </p:sp>
        </p:grpSp>
        <p:grpSp>
          <p:nvGrpSpPr>
            <p:cNvPr id="172" name="Group 239"/>
            <p:cNvGrpSpPr>
              <a:grpSpLocks/>
            </p:cNvGrpSpPr>
            <p:nvPr/>
          </p:nvGrpSpPr>
          <p:grpSpPr bwMode="auto">
            <a:xfrm>
              <a:off x="830272" y="2209800"/>
              <a:ext cx="685800" cy="838200"/>
              <a:chOff x="720" y="864"/>
              <a:chExt cx="432" cy="528"/>
            </a:xfrm>
          </p:grpSpPr>
          <p:sp>
            <p:nvSpPr>
              <p:cNvPr id="196" name="Oval 240"/>
              <p:cNvSpPr>
                <a:spLocks noChangeArrowheads="1"/>
              </p:cNvSpPr>
              <p:nvPr/>
            </p:nvSpPr>
            <p:spPr bwMode="auto">
              <a:xfrm>
                <a:off x="816" y="1008"/>
                <a:ext cx="215" cy="217"/>
              </a:xfrm>
              <a:prstGeom prst="ellipse">
                <a:avLst/>
              </a:prstGeom>
              <a:solidFill>
                <a:srgbClr val="FFFF99"/>
              </a:solidFill>
              <a:ln w="19050">
                <a:solidFill>
                  <a:schemeClr val="tx2"/>
                </a:solidFill>
                <a:round/>
                <a:headEnd/>
                <a:tailEnd type="none" w="sm" len="sm"/>
              </a:ln>
            </p:spPr>
            <p:txBody>
              <a:bodyPr wrap="none" lIns="45720" rIns="45720" anchor="ctr"/>
              <a:lstStyle/>
              <a:p>
                <a:pPr algn="ctr"/>
                <a:r>
                  <a:rPr lang="en-US">
                    <a:latin typeface="Courier New" charset="0"/>
                  </a:rPr>
                  <a:t>+</a:t>
                </a:r>
              </a:p>
            </p:txBody>
          </p:sp>
          <p:sp>
            <p:nvSpPr>
              <p:cNvPr id="197" name="Line 241"/>
              <p:cNvSpPr>
                <a:spLocks noChangeShapeType="1"/>
              </p:cNvSpPr>
              <p:nvPr/>
            </p:nvSpPr>
            <p:spPr bwMode="auto">
              <a:xfrm>
                <a:off x="720" y="864"/>
                <a:ext cx="144" cy="144"/>
              </a:xfrm>
              <a:prstGeom prst="line">
                <a:avLst/>
              </a:prstGeom>
              <a:noFill/>
              <a:ln w="19050">
                <a:solidFill>
                  <a:schemeClr val="tx2"/>
                </a:solidFill>
                <a:round/>
                <a:headEnd/>
                <a:tailEnd type="triangle" w="lg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98" name="Line 242"/>
              <p:cNvSpPr>
                <a:spLocks noChangeShapeType="1"/>
              </p:cNvSpPr>
              <p:nvPr/>
            </p:nvSpPr>
            <p:spPr bwMode="auto">
              <a:xfrm flipV="1">
                <a:off x="720" y="1200"/>
                <a:ext cx="144" cy="192"/>
              </a:xfrm>
              <a:prstGeom prst="line">
                <a:avLst/>
              </a:prstGeom>
              <a:noFill/>
              <a:ln w="19050">
                <a:solidFill>
                  <a:schemeClr val="tx2"/>
                </a:solidFill>
                <a:round/>
                <a:headEnd/>
                <a:tailEnd type="triangle" w="lg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99" name="Line 243"/>
              <p:cNvSpPr>
                <a:spLocks noChangeShapeType="1"/>
              </p:cNvSpPr>
              <p:nvPr/>
            </p:nvSpPr>
            <p:spPr bwMode="auto">
              <a:xfrm rot="5400000" flipV="1">
                <a:off x="984" y="1224"/>
                <a:ext cx="192" cy="144"/>
              </a:xfrm>
              <a:prstGeom prst="line">
                <a:avLst/>
              </a:prstGeom>
              <a:noFill/>
              <a:ln w="19050">
                <a:solidFill>
                  <a:schemeClr val="tx2"/>
                </a:solidFill>
                <a:round/>
                <a:headEnd/>
                <a:tailEnd type="triangle" w="lg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45720" rIns="45720" anchor="ctr">
                <a:spAutoFit/>
              </a:bodyPr>
              <a:lstStyle/>
              <a:p>
                <a:endParaRPr lang="en-US"/>
              </a:p>
            </p:txBody>
          </p:sp>
        </p:grpSp>
        <p:grpSp>
          <p:nvGrpSpPr>
            <p:cNvPr id="173" name="Group 244"/>
            <p:cNvGrpSpPr>
              <a:grpSpLocks/>
            </p:cNvGrpSpPr>
            <p:nvPr/>
          </p:nvGrpSpPr>
          <p:grpSpPr bwMode="auto">
            <a:xfrm>
              <a:off x="2659072" y="2209800"/>
              <a:ext cx="685800" cy="838200"/>
              <a:chOff x="720" y="864"/>
              <a:chExt cx="432" cy="528"/>
            </a:xfrm>
          </p:grpSpPr>
          <p:sp>
            <p:nvSpPr>
              <p:cNvPr id="192" name="Oval 245"/>
              <p:cNvSpPr>
                <a:spLocks noChangeArrowheads="1"/>
              </p:cNvSpPr>
              <p:nvPr/>
            </p:nvSpPr>
            <p:spPr bwMode="auto">
              <a:xfrm>
                <a:off x="816" y="1008"/>
                <a:ext cx="215" cy="217"/>
              </a:xfrm>
              <a:prstGeom prst="ellipse">
                <a:avLst/>
              </a:prstGeom>
              <a:solidFill>
                <a:srgbClr val="FFFF99"/>
              </a:solidFill>
              <a:ln w="19050">
                <a:solidFill>
                  <a:schemeClr val="tx2"/>
                </a:solidFill>
                <a:round/>
                <a:headEnd/>
                <a:tailEnd type="none" w="sm" len="sm"/>
              </a:ln>
            </p:spPr>
            <p:txBody>
              <a:bodyPr wrap="none" lIns="45720" rIns="45720" anchor="ctr"/>
              <a:lstStyle/>
              <a:p>
                <a:pPr algn="ctr"/>
                <a:r>
                  <a:rPr lang="en-US">
                    <a:latin typeface="Courier New" charset="0"/>
                  </a:rPr>
                  <a:t>+</a:t>
                </a:r>
              </a:p>
            </p:txBody>
          </p:sp>
          <p:sp>
            <p:nvSpPr>
              <p:cNvPr id="193" name="Line 246"/>
              <p:cNvSpPr>
                <a:spLocks noChangeShapeType="1"/>
              </p:cNvSpPr>
              <p:nvPr/>
            </p:nvSpPr>
            <p:spPr bwMode="auto">
              <a:xfrm>
                <a:off x="720" y="864"/>
                <a:ext cx="144" cy="144"/>
              </a:xfrm>
              <a:prstGeom prst="line">
                <a:avLst/>
              </a:prstGeom>
              <a:noFill/>
              <a:ln w="19050">
                <a:solidFill>
                  <a:schemeClr val="tx2"/>
                </a:solidFill>
                <a:round/>
                <a:headEnd/>
                <a:tailEnd type="triangle" w="lg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94" name="Line 247"/>
              <p:cNvSpPr>
                <a:spLocks noChangeShapeType="1"/>
              </p:cNvSpPr>
              <p:nvPr/>
            </p:nvSpPr>
            <p:spPr bwMode="auto">
              <a:xfrm flipV="1">
                <a:off x="720" y="1200"/>
                <a:ext cx="144" cy="192"/>
              </a:xfrm>
              <a:prstGeom prst="line">
                <a:avLst/>
              </a:prstGeom>
              <a:noFill/>
              <a:ln w="19050">
                <a:solidFill>
                  <a:schemeClr val="tx2"/>
                </a:solidFill>
                <a:round/>
                <a:headEnd/>
                <a:tailEnd type="triangle" w="lg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95" name="Line 248"/>
              <p:cNvSpPr>
                <a:spLocks noChangeShapeType="1"/>
              </p:cNvSpPr>
              <p:nvPr/>
            </p:nvSpPr>
            <p:spPr bwMode="auto">
              <a:xfrm rot="5400000" flipV="1">
                <a:off x="984" y="1224"/>
                <a:ext cx="192" cy="144"/>
              </a:xfrm>
              <a:prstGeom prst="line">
                <a:avLst/>
              </a:prstGeom>
              <a:noFill/>
              <a:ln w="19050">
                <a:solidFill>
                  <a:schemeClr val="tx2"/>
                </a:solidFill>
                <a:round/>
                <a:headEnd/>
                <a:tailEnd type="triangle" w="lg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45720" rIns="45720" anchor="ctr">
                <a:spAutoFit/>
              </a:bodyPr>
              <a:lstStyle/>
              <a:p>
                <a:endParaRPr lang="en-US"/>
              </a:p>
            </p:txBody>
          </p:sp>
        </p:grpSp>
        <p:grpSp>
          <p:nvGrpSpPr>
            <p:cNvPr id="174" name="Group 249"/>
            <p:cNvGrpSpPr>
              <a:grpSpLocks/>
            </p:cNvGrpSpPr>
            <p:nvPr/>
          </p:nvGrpSpPr>
          <p:grpSpPr bwMode="auto">
            <a:xfrm>
              <a:off x="4487872" y="2209800"/>
              <a:ext cx="685800" cy="838200"/>
              <a:chOff x="720" y="864"/>
              <a:chExt cx="432" cy="528"/>
            </a:xfrm>
          </p:grpSpPr>
          <p:sp>
            <p:nvSpPr>
              <p:cNvPr id="188" name="Oval 250"/>
              <p:cNvSpPr>
                <a:spLocks noChangeArrowheads="1"/>
              </p:cNvSpPr>
              <p:nvPr/>
            </p:nvSpPr>
            <p:spPr bwMode="auto">
              <a:xfrm>
                <a:off x="816" y="1008"/>
                <a:ext cx="215" cy="217"/>
              </a:xfrm>
              <a:prstGeom prst="ellipse">
                <a:avLst/>
              </a:prstGeom>
              <a:solidFill>
                <a:srgbClr val="FFFF99"/>
              </a:solidFill>
              <a:ln w="19050">
                <a:solidFill>
                  <a:schemeClr val="tx2"/>
                </a:solidFill>
                <a:round/>
                <a:headEnd/>
                <a:tailEnd type="none" w="sm" len="sm"/>
              </a:ln>
            </p:spPr>
            <p:txBody>
              <a:bodyPr wrap="none" lIns="45720" rIns="45720" anchor="ctr"/>
              <a:lstStyle/>
              <a:p>
                <a:pPr algn="ctr"/>
                <a:r>
                  <a:rPr lang="en-US">
                    <a:latin typeface="Courier New" charset="0"/>
                  </a:rPr>
                  <a:t>+</a:t>
                </a:r>
              </a:p>
            </p:txBody>
          </p:sp>
          <p:sp>
            <p:nvSpPr>
              <p:cNvPr id="189" name="Line 251"/>
              <p:cNvSpPr>
                <a:spLocks noChangeShapeType="1"/>
              </p:cNvSpPr>
              <p:nvPr/>
            </p:nvSpPr>
            <p:spPr bwMode="auto">
              <a:xfrm>
                <a:off x="720" y="864"/>
                <a:ext cx="144" cy="144"/>
              </a:xfrm>
              <a:prstGeom prst="line">
                <a:avLst/>
              </a:prstGeom>
              <a:noFill/>
              <a:ln w="19050">
                <a:solidFill>
                  <a:schemeClr val="tx2"/>
                </a:solidFill>
                <a:round/>
                <a:headEnd/>
                <a:tailEnd type="triangle" w="lg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90" name="Line 252"/>
              <p:cNvSpPr>
                <a:spLocks noChangeShapeType="1"/>
              </p:cNvSpPr>
              <p:nvPr/>
            </p:nvSpPr>
            <p:spPr bwMode="auto">
              <a:xfrm flipV="1">
                <a:off x="720" y="1200"/>
                <a:ext cx="144" cy="192"/>
              </a:xfrm>
              <a:prstGeom prst="line">
                <a:avLst/>
              </a:prstGeom>
              <a:noFill/>
              <a:ln w="19050">
                <a:solidFill>
                  <a:schemeClr val="tx2"/>
                </a:solidFill>
                <a:round/>
                <a:headEnd/>
                <a:tailEnd type="triangle" w="lg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91" name="Line 253"/>
              <p:cNvSpPr>
                <a:spLocks noChangeShapeType="1"/>
              </p:cNvSpPr>
              <p:nvPr/>
            </p:nvSpPr>
            <p:spPr bwMode="auto">
              <a:xfrm rot="5400000" flipV="1">
                <a:off x="984" y="1224"/>
                <a:ext cx="192" cy="144"/>
              </a:xfrm>
              <a:prstGeom prst="line">
                <a:avLst/>
              </a:prstGeom>
              <a:noFill/>
              <a:ln w="19050">
                <a:solidFill>
                  <a:schemeClr val="tx2"/>
                </a:solidFill>
                <a:round/>
                <a:headEnd/>
                <a:tailEnd type="triangle" w="lg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45720" rIns="45720" anchor="ctr">
                <a:spAutoFit/>
              </a:bodyPr>
              <a:lstStyle/>
              <a:p>
                <a:endParaRPr lang="en-US"/>
              </a:p>
            </p:txBody>
          </p:sp>
        </p:grpSp>
        <p:grpSp>
          <p:nvGrpSpPr>
            <p:cNvPr id="175" name="Group 254"/>
            <p:cNvGrpSpPr>
              <a:grpSpLocks/>
            </p:cNvGrpSpPr>
            <p:nvPr/>
          </p:nvGrpSpPr>
          <p:grpSpPr bwMode="auto">
            <a:xfrm>
              <a:off x="6316672" y="2209800"/>
              <a:ext cx="685800" cy="838200"/>
              <a:chOff x="720" y="864"/>
              <a:chExt cx="432" cy="528"/>
            </a:xfrm>
          </p:grpSpPr>
          <p:sp>
            <p:nvSpPr>
              <p:cNvPr id="184" name="Oval 255"/>
              <p:cNvSpPr>
                <a:spLocks noChangeArrowheads="1"/>
              </p:cNvSpPr>
              <p:nvPr/>
            </p:nvSpPr>
            <p:spPr bwMode="auto">
              <a:xfrm>
                <a:off x="816" y="1008"/>
                <a:ext cx="215" cy="217"/>
              </a:xfrm>
              <a:prstGeom prst="ellipse">
                <a:avLst/>
              </a:prstGeom>
              <a:solidFill>
                <a:srgbClr val="FFFF99"/>
              </a:solidFill>
              <a:ln w="19050">
                <a:solidFill>
                  <a:schemeClr val="tx2"/>
                </a:solidFill>
                <a:round/>
                <a:headEnd/>
                <a:tailEnd type="none" w="sm" len="sm"/>
              </a:ln>
            </p:spPr>
            <p:txBody>
              <a:bodyPr wrap="none" lIns="45720" rIns="45720" anchor="ctr"/>
              <a:lstStyle/>
              <a:p>
                <a:pPr algn="ctr"/>
                <a:r>
                  <a:rPr lang="en-US">
                    <a:latin typeface="Courier New" charset="0"/>
                  </a:rPr>
                  <a:t>+</a:t>
                </a:r>
              </a:p>
            </p:txBody>
          </p:sp>
          <p:sp>
            <p:nvSpPr>
              <p:cNvPr id="185" name="Line 256"/>
              <p:cNvSpPr>
                <a:spLocks noChangeShapeType="1"/>
              </p:cNvSpPr>
              <p:nvPr/>
            </p:nvSpPr>
            <p:spPr bwMode="auto">
              <a:xfrm>
                <a:off x="720" y="864"/>
                <a:ext cx="144" cy="144"/>
              </a:xfrm>
              <a:prstGeom prst="line">
                <a:avLst/>
              </a:prstGeom>
              <a:noFill/>
              <a:ln w="19050">
                <a:solidFill>
                  <a:schemeClr val="tx2"/>
                </a:solidFill>
                <a:round/>
                <a:headEnd/>
                <a:tailEnd type="triangle" w="lg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86" name="Line 257"/>
              <p:cNvSpPr>
                <a:spLocks noChangeShapeType="1"/>
              </p:cNvSpPr>
              <p:nvPr/>
            </p:nvSpPr>
            <p:spPr bwMode="auto">
              <a:xfrm flipV="1">
                <a:off x="720" y="1200"/>
                <a:ext cx="144" cy="192"/>
              </a:xfrm>
              <a:prstGeom prst="line">
                <a:avLst/>
              </a:prstGeom>
              <a:noFill/>
              <a:ln w="19050">
                <a:solidFill>
                  <a:schemeClr val="tx2"/>
                </a:solidFill>
                <a:round/>
                <a:headEnd/>
                <a:tailEnd type="triangle" w="lg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87" name="Line 258"/>
              <p:cNvSpPr>
                <a:spLocks noChangeShapeType="1"/>
              </p:cNvSpPr>
              <p:nvPr/>
            </p:nvSpPr>
            <p:spPr bwMode="auto">
              <a:xfrm rot="5400000" flipV="1">
                <a:off x="984" y="1224"/>
                <a:ext cx="192" cy="144"/>
              </a:xfrm>
              <a:prstGeom prst="line">
                <a:avLst/>
              </a:prstGeom>
              <a:noFill/>
              <a:ln w="19050">
                <a:solidFill>
                  <a:schemeClr val="tx2"/>
                </a:solidFill>
                <a:round/>
                <a:headEnd/>
                <a:tailEnd type="triangle" w="lg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45720" rIns="45720" anchor="ctr"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176" name="Text Box 259"/>
            <p:cNvSpPr txBox="1">
              <a:spLocks noChangeArrowheads="1"/>
            </p:cNvSpPr>
            <p:nvPr/>
          </p:nvSpPr>
          <p:spPr bwMode="auto">
            <a:xfrm>
              <a:off x="7642235" y="1870986"/>
              <a:ext cx="101581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wrap="none" lIns="45720" rIns="45720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r>
                <a:rPr lang="en-US" dirty="0">
                  <a:latin typeface="Courier New" charset="0"/>
                </a:rPr>
                <a:t>%ymm0</a:t>
              </a:r>
            </a:p>
          </p:txBody>
        </p:sp>
        <p:sp>
          <p:nvSpPr>
            <p:cNvPr id="177" name="Text Box 260"/>
            <p:cNvSpPr txBox="1">
              <a:spLocks noChangeArrowheads="1"/>
            </p:cNvSpPr>
            <p:nvPr/>
          </p:nvSpPr>
          <p:spPr bwMode="auto">
            <a:xfrm>
              <a:off x="7675572" y="2977473"/>
              <a:ext cx="101581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wrap="none" lIns="45720" rIns="45720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r>
                <a:rPr lang="en-US" dirty="0">
                  <a:latin typeface="Courier New" charset="0"/>
                </a:rPr>
                <a:t>%ymm1</a:t>
              </a:r>
            </a:p>
          </p:txBody>
        </p:sp>
        <p:sp>
          <p:nvSpPr>
            <p:cNvPr id="178" name="Text Box 261"/>
            <p:cNvSpPr txBox="1">
              <a:spLocks noChangeArrowheads="1"/>
            </p:cNvSpPr>
            <p:nvPr/>
          </p:nvSpPr>
          <p:spPr bwMode="auto">
            <a:xfrm>
              <a:off x="2659072" y="1409321"/>
              <a:ext cx="4894429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wrap="none" lIns="45720" rIns="45720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r>
                <a:rPr lang="en-US" dirty="0" err="1">
                  <a:latin typeface="Courier New" charset="0"/>
                </a:rPr>
                <a:t>vaddpd</a:t>
              </a:r>
              <a:r>
                <a:rPr lang="en-US" dirty="0">
                  <a:latin typeface="Courier New" charset="0"/>
                </a:rPr>
                <a:t> %ymm0, %ymm1, %ymm1</a:t>
              </a:r>
            </a:p>
          </p:txBody>
        </p:sp>
        <p:grpSp>
          <p:nvGrpSpPr>
            <p:cNvPr id="179" name="Group 178"/>
            <p:cNvGrpSpPr/>
            <p:nvPr/>
          </p:nvGrpSpPr>
          <p:grpSpPr>
            <a:xfrm>
              <a:off x="220672" y="3048000"/>
              <a:ext cx="7315200" cy="304800"/>
              <a:chOff x="220672" y="1869398"/>
              <a:chExt cx="7315200" cy="304800"/>
            </a:xfrm>
          </p:grpSpPr>
          <p:sp>
            <p:nvSpPr>
              <p:cNvPr id="180" name="Rectangle 213"/>
              <p:cNvSpPr>
                <a:spLocks noChangeArrowheads="1"/>
              </p:cNvSpPr>
              <p:nvPr/>
            </p:nvSpPr>
            <p:spPr bwMode="auto">
              <a:xfrm>
                <a:off x="220672" y="1869398"/>
                <a:ext cx="1828800" cy="304800"/>
              </a:xfrm>
              <a:prstGeom prst="rect">
                <a:avLst/>
              </a:prstGeom>
              <a:solidFill>
                <a:srgbClr val="CBDBFF"/>
              </a:solidFill>
              <a:ln w="28575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81" name="Rectangle 214"/>
              <p:cNvSpPr>
                <a:spLocks noChangeArrowheads="1"/>
              </p:cNvSpPr>
              <p:nvPr/>
            </p:nvSpPr>
            <p:spPr bwMode="auto">
              <a:xfrm>
                <a:off x="2049472" y="1869398"/>
                <a:ext cx="1828800" cy="304800"/>
              </a:xfrm>
              <a:prstGeom prst="rect">
                <a:avLst/>
              </a:prstGeom>
              <a:solidFill>
                <a:srgbClr val="CBDBFF"/>
              </a:solidFill>
              <a:ln w="28575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82" name="Rectangle 215"/>
              <p:cNvSpPr>
                <a:spLocks noChangeArrowheads="1"/>
              </p:cNvSpPr>
              <p:nvPr/>
            </p:nvSpPr>
            <p:spPr bwMode="auto">
              <a:xfrm>
                <a:off x="3878272" y="1869398"/>
                <a:ext cx="1828800" cy="304800"/>
              </a:xfrm>
              <a:prstGeom prst="rect">
                <a:avLst/>
              </a:prstGeom>
              <a:solidFill>
                <a:srgbClr val="CBDBFF"/>
              </a:solidFill>
              <a:ln w="28575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83" name="Rectangle 216"/>
              <p:cNvSpPr>
                <a:spLocks noChangeArrowheads="1"/>
              </p:cNvSpPr>
              <p:nvPr/>
            </p:nvSpPr>
            <p:spPr bwMode="auto">
              <a:xfrm>
                <a:off x="5707072" y="1869398"/>
                <a:ext cx="1828800" cy="304800"/>
              </a:xfrm>
              <a:prstGeom prst="rect">
                <a:avLst/>
              </a:prstGeom>
              <a:solidFill>
                <a:srgbClr val="CBDBFF"/>
              </a:solidFill>
              <a:ln w="28575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lIns="45720" rIns="45720" anchor="ctr">
                <a:spAutoFit/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204" name="Group 203"/>
          <p:cNvGrpSpPr/>
          <p:nvPr/>
        </p:nvGrpSpPr>
        <p:grpSpPr>
          <a:xfrm>
            <a:off x="246821" y="1295400"/>
            <a:ext cx="8471268" cy="2029817"/>
            <a:chOff x="251960" y="3810000"/>
            <a:chExt cx="8471268" cy="2029817"/>
          </a:xfrm>
        </p:grpSpPr>
        <p:sp>
          <p:nvSpPr>
            <p:cNvPr id="205" name="Text Box 259"/>
            <p:cNvSpPr txBox="1">
              <a:spLocks noChangeArrowheads="1"/>
            </p:cNvSpPr>
            <p:nvPr/>
          </p:nvSpPr>
          <p:spPr bwMode="auto">
            <a:xfrm>
              <a:off x="7674078" y="4271665"/>
              <a:ext cx="101581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wrap="none" lIns="45720" rIns="45720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r>
                <a:rPr lang="en-US" dirty="0">
                  <a:latin typeface="Courier New" charset="0"/>
                </a:rPr>
                <a:t>%ymm0</a:t>
              </a:r>
            </a:p>
          </p:txBody>
        </p:sp>
        <p:sp>
          <p:nvSpPr>
            <p:cNvPr id="206" name="Text Box 260"/>
            <p:cNvSpPr txBox="1">
              <a:spLocks noChangeArrowheads="1"/>
            </p:cNvSpPr>
            <p:nvPr/>
          </p:nvSpPr>
          <p:spPr bwMode="auto">
            <a:xfrm>
              <a:off x="7707415" y="5378152"/>
              <a:ext cx="101581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wrap="none" lIns="45720" rIns="45720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r>
                <a:rPr lang="en-US" dirty="0">
                  <a:latin typeface="Courier New" charset="0"/>
                </a:rPr>
                <a:t>%ymm1</a:t>
              </a:r>
            </a:p>
          </p:txBody>
        </p:sp>
        <p:sp>
          <p:nvSpPr>
            <p:cNvPr id="207" name="Text Box 261"/>
            <p:cNvSpPr txBox="1">
              <a:spLocks noChangeArrowheads="1"/>
            </p:cNvSpPr>
            <p:nvPr/>
          </p:nvSpPr>
          <p:spPr bwMode="auto">
            <a:xfrm>
              <a:off x="2690915" y="3810000"/>
              <a:ext cx="488531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wrap="none" lIns="45720" rIns="45720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r>
                <a:rPr lang="en-US" dirty="0" err="1">
                  <a:latin typeface="Courier New" charset="0"/>
                </a:rPr>
                <a:t>vaddps</a:t>
              </a:r>
              <a:r>
                <a:rPr lang="en-US" dirty="0">
                  <a:latin typeface="Courier New" charset="0"/>
                </a:rPr>
                <a:t> %ymm0, %ymm1, %ymm1</a:t>
              </a:r>
            </a:p>
          </p:txBody>
        </p:sp>
        <p:grpSp>
          <p:nvGrpSpPr>
            <p:cNvPr id="208" name="Group 207"/>
            <p:cNvGrpSpPr/>
            <p:nvPr/>
          </p:nvGrpSpPr>
          <p:grpSpPr>
            <a:xfrm>
              <a:off x="251960" y="4343400"/>
              <a:ext cx="7312428" cy="1447800"/>
              <a:chOff x="251960" y="4267200"/>
              <a:chExt cx="7312428" cy="1447800"/>
            </a:xfrm>
          </p:grpSpPr>
          <p:grpSp>
            <p:nvGrpSpPr>
              <p:cNvPr id="209" name="Group 208"/>
              <p:cNvGrpSpPr/>
              <p:nvPr/>
            </p:nvGrpSpPr>
            <p:grpSpPr>
              <a:xfrm>
                <a:off x="252515" y="4267200"/>
                <a:ext cx="7311873" cy="304800"/>
                <a:chOff x="252515" y="4369406"/>
                <a:chExt cx="7311873" cy="304800"/>
              </a:xfrm>
            </p:grpSpPr>
            <p:grpSp>
              <p:nvGrpSpPr>
                <p:cNvPr id="263" name="Group 262"/>
                <p:cNvGrpSpPr/>
                <p:nvPr/>
              </p:nvGrpSpPr>
              <p:grpSpPr>
                <a:xfrm>
                  <a:off x="252515" y="4369406"/>
                  <a:ext cx="1828800" cy="304800"/>
                  <a:chOff x="252515" y="4305679"/>
                  <a:chExt cx="3657600" cy="304800"/>
                </a:xfrm>
              </p:grpSpPr>
              <p:sp>
                <p:nvSpPr>
                  <p:cNvPr id="273" name="Rectangle 213"/>
                  <p:cNvSpPr>
                    <a:spLocks noChangeArrowheads="1"/>
                  </p:cNvSpPr>
                  <p:nvPr/>
                </p:nvSpPr>
                <p:spPr bwMode="auto">
                  <a:xfrm>
                    <a:off x="252515" y="4305679"/>
                    <a:ext cx="1828800" cy="304800"/>
                  </a:xfrm>
                  <a:prstGeom prst="rect">
                    <a:avLst/>
                  </a:prstGeom>
                  <a:solidFill>
                    <a:srgbClr val="CBDBFF"/>
                  </a:solidFill>
                  <a:ln w="28575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74" name="Rectangle 214"/>
                  <p:cNvSpPr>
                    <a:spLocks noChangeArrowheads="1"/>
                  </p:cNvSpPr>
                  <p:nvPr/>
                </p:nvSpPr>
                <p:spPr bwMode="auto">
                  <a:xfrm>
                    <a:off x="2081315" y="4305679"/>
                    <a:ext cx="1828800" cy="304800"/>
                  </a:xfrm>
                  <a:prstGeom prst="rect">
                    <a:avLst/>
                  </a:prstGeom>
                  <a:solidFill>
                    <a:srgbClr val="CBDBFF"/>
                  </a:solidFill>
                  <a:ln w="28575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64" name="Group 263"/>
                <p:cNvGrpSpPr/>
                <p:nvPr/>
              </p:nvGrpSpPr>
              <p:grpSpPr>
                <a:xfrm>
                  <a:off x="2080206" y="4369406"/>
                  <a:ext cx="1828800" cy="304800"/>
                  <a:chOff x="252515" y="4305679"/>
                  <a:chExt cx="3657600" cy="304800"/>
                </a:xfrm>
              </p:grpSpPr>
              <p:sp>
                <p:nvSpPr>
                  <p:cNvPr id="271" name="Rectangle 213"/>
                  <p:cNvSpPr>
                    <a:spLocks noChangeArrowheads="1"/>
                  </p:cNvSpPr>
                  <p:nvPr/>
                </p:nvSpPr>
                <p:spPr bwMode="auto">
                  <a:xfrm>
                    <a:off x="252515" y="4305679"/>
                    <a:ext cx="1828800" cy="304800"/>
                  </a:xfrm>
                  <a:prstGeom prst="rect">
                    <a:avLst/>
                  </a:prstGeom>
                  <a:solidFill>
                    <a:srgbClr val="CBDBFF"/>
                  </a:solidFill>
                  <a:ln w="28575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72" name="Rectangle 214"/>
                  <p:cNvSpPr>
                    <a:spLocks noChangeArrowheads="1"/>
                  </p:cNvSpPr>
                  <p:nvPr/>
                </p:nvSpPr>
                <p:spPr bwMode="auto">
                  <a:xfrm>
                    <a:off x="2081315" y="4305679"/>
                    <a:ext cx="1828800" cy="304800"/>
                  </a:xfrm>
                  <a:prstGeom prst="rect">
                    <a:avLst/>
                  </a:prstGeom>
                  <a:solidFill>
                    <a:srgbClr val="CBDBFF"/>
                  </a:solidFill>
                  <a:ln w="28575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65" name="Group 264"/>
                <p:cNvGrpSpPr/>
                <p:nvPr/>
              </p:nvGrpSpPr>
              <p:grpSpPr>
                <a:xfrm>
                  <a:off x="3907897" y="4369406"/>
                  <a:ext cx="1828800" cy="304800"/>
                  <a:chOff x="252515" y="4305679"/>
                  <a:chExt cx="3657600" cy="304800"/>
                </a:xfrm>
              </p:grpSpPr>
              <p:sp>
                <p:nvSpPr>
                  <p:cNvPr id="269" name="Rectangle 213"/>
                  <p:cNvSpPr>
                    <a:spLocks noChangeArrowheads="1"/>
                  </p:cNvSpPr>
                  <p:nvPr/>
                </p:nvSpPr>
                <p:spPr bwMode="auto">
                  <a:xfrm>
                    <a:off x="252515" y="4305679"/>
                    <a:ext cx="1828800" cy="304800"/>
                  </a:xfrm>
                  <a:prstGeom prst="rect">
                    <a:avLst/>
                  </a:prstGeom>
                  <a:solidFill>
                    <a:srgbClr val="CBDBFF"/>
                  </a:solidFill>
                  <a:ln w="28575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70" name="Rectangle 214"/>
                  <p:cNvSpPr>
                    <a:spLocks noChangeArrowheads="1"/>
                  </p:cNvSpPr>
                  <p:nvPr/>
                </p:nvSpPr>
                <p:spPr bwMode="auto">
                  <a:xfrm>
                    <a:off x="2081315" y="4305679"/>
                    <a:ext cx="1828800" cy="304800"/>
                  </a:xfrm>
                  <a:prstGeom prst="rect">
                    <a:avLst/>
                  </a:prstGeom>
                  <a:solidFill>
                    <a:srgbClr val="CBDBFF"/>
                  </a:solidFill>
                  <a:ln w="28575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66" name="Group 265"/>
                <p:cNvGrpSpPr/>
                <p:nvPr/>
              </p:nvGrpSpPr>
              <p:grpSpPr>
                <a:xfrm>
                  <a:off x="5735588" y="4369406"/>
                  <a:ext cx="1828800" cy="304800"/>
                  <a:chOff x="252515" y="4305679"/>
                  <a:chExt cx="3657600" cy="304800"/>
                </a:xfrm>
              </p:grpSpPr>
              <p:sp>
                <p:nvSpPr>
                  <p:cNvPr id="267" name="Rectangle 213"/>
                  <p:cNvSpPr>
                    <a:spLocks noChangeArrowheads="1"/>
                  </p:cNvSpPr>
                  <p:nvPr/>
                </p:nvSpPr>
                <p:spPr bwMode="auto">
                  <a:xfrm>
                    <a:off x="252515" y="4305679"/>
                    <a:ext cx="1828800" cy="304800"/>
                  </a:xfrm>
                  <a:prstGeom prst="rect">
                    <a:avLst/>
                  </a:prstGeom>
                  <a:solidFill>
                    <a:srgbClr val="CBDBFF"/>
                  </a:solidFill>
                  <a:ln w="28575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68" name="Rectangle 214"/>
                  <p:cNvSpPr>
                    <a:spLocks noChangeArrowheads="1"/>
                  </p:cNvSpPr>
                  <p:nvPr/>
                </p:nvSpPr>
                <p:spPr bwMode="auto">
                  <a:xfrm>
                    <a:off x="2081315" y="4305679"/>
                    <a:ext cx="1828800" cy="304800"/>
                  </a:xfrm>
                  <a:prstGeom prst="rect">
                    <a:avLst/>
                  </a:prstGeom>
                  <a:solidFill>
                    <a:srgbClr val="CBDBFF"/>
                  </a:solidFill>
                  <a:ln w="28575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210" name="Group 209"/>
              <p:cNvGrpSpPr/>
              <p:nvPr/>
            </p:nvGrpSpPr>
            <p:grpSpPr>
              <a:xfrm>
                <a:off x="251960" y="5410200"/>
                <a:ext cx="7311873" cy="304800"/>
                <a:chOff x="252515" y="4369406"/>
                <a:chExt cx="7311873" cy="304800"/>
              </a:xfrm>
            </p:grpSpPr>
            <p:grpSp>
              <p:nvGrpSpPr>
                <p:cNvPr id="251" name="Group 250"/>
                <p:cNvGrpSpPr/>
                <p:nvPr/>
              </p:nvGrpSpPr>
              <p:grpSpPr>
                <a:xfrm>
                  <a:off x="252515" y="4369406"/>
                  <a:ext cx="1828800" cy="304800"/>
                  <a:chOff x="252515" y="4305679"/>
                  <a:chExt cx="3657600" cy="304800"/>
                </a:xfrm>
              </p:grpSpPr>
              <p:sp>
                <p:nvSpPr>
                  <p:cNvPr id="261" name="Rectangle 213"/>
                  <p:cNvSpPr>
                    <a:spLocks noChangeArrowheads="1"/>
                  </p:cNvSpPr>
                  <p:nvPr/>
                </p:nvSpPr>
                <p:spPr bwMode="auto">
                  <a:xfrm>
                    <a:off x="252515" y="4305679"/>
                    <a:ext cx="1828800" cy="304800"/>
                  </a:xfrm>
                  <a:prstGeom prst="rect">
                    <a:avLst/>
                  </a:prstGeom>
                  <a:solidFill>
                    <a:srgbClr val="CBDBFF"/>
                  </a:solidFill>
                  <a:ln w="28575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62" name="Rectangle 214"/>
                  <p:cNvSpPr>
                    <a:spLocks noChangeArrowheads="1"/>
                  </p:cNvSpPr>
                  <p:nvPr/>
                </p:nvSpPr>
                <p:spPr bwMode="auto">
                  <a:xfrm>
                    <a:off x="2081315" y="4305679"/>
                    <a:ext cx="1828800" cy="304800"/>
                  </a:xfrm>
                  <a:prstGeom prst="rect">
                    <a:avLst/>
                  </a:prstGeom>
                  <a:solidFill>
                    <a:srgbClr val="CBDBFF"/>
                  </a:solidFill>
                  <a:ln w="28575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52" name="Group 251"/>
                <p:cNvGrpSpPr/>
                <p:nvPr/>
              </p:nvGrpSpPr>
              <p:grpSpPr>
                <a:xfrm>
                  <a:off x="2080206" y="4369406"/>
                  <a:ext cx="1828800" cy="304800"/>
                  <a:chOff x="252515" y="4305679"/>
                  <a:chExt cx="3657600" cy="304800"/>
                </a:xfrm>
              </p:grpSpPr>
              <p:sp>
                <p:nvSpPr>
                  <p:cNvPr id="259" name="Rectangle 213"/>
                  <p:cNvSpPr>
                    <a:spLocks noChangeArrowheads="1"/>
                  </p:cNvSpPr>
                  <p:nvPr/>
                </p:nvSpPr>
                <p:spPr bwMode="auto">
                  <a:xfrm>
                    <a:off x="252515" y="4305679"/>
                    <a:ext cx="1828800" cy="304800"/>
                  </a:xfrm>
                  <a:prstGeom prst="rect">
                    <a:avLst/>
                  </a:prstGeom>
                  <a:solidFill>
                    <a:srgbClr val="CBDBFF"/>
                  </a:solidFill>
                  <a:ln w="28575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60" name="Rectangle 214"/>
                  <p:cNvSpPr>
                    <a:spLocks noChangeArrowheads="1"/>
                  </p:cNvSpPr>
                  <p:nvPr/>
                </p:nvSpPr>
                <p:spPr bwMode="auto">
                  <a:xfrm>
                    <a:off x="2081315" y="4305679"/>
                    <a:ext cx="1828800" cy="304800"/>
                  </a:xfrm>
                  <a:prstGeom prst="rect">
                    <a:avLst/>
                  </a:prstGeom>
                  <a:solidFill>
                    <a:srgbClr val="CBDBFF"/>
                  </a:solidFill>
                  <a:ln w="28575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53" name="Group 252"/>
                <p:cNvGrpSpPr/>
                <p:nvPr/>
              </p:nvGrpSpPr>
              <p:grpSpPr>
                <a:xfrm>
                  <a:off x="3907897" y="4369406"/>
                  <a:ext cx="1828800" cy="304800"/>
                  <a:chOff x="252515" y="4305679"/>
                  <a:chExt cx="3657600" cy="304800"/>
                </a:xfrm>
              </p:grpSpPr>
              <p:sp>
                <p:nvSpPr>
                  <p:cNvPr id="257" name="Rectangle 213"/>
                  <p:cNvSpPr>
                    <a:spLocks noChangeArrowheads="1"/>
                  </p:cNvSpPr>
                  <p:nvPr/>
                </p:nvSpPr>
                <p:spPr bwMode="auto">
                  <a:xfrm>
                    <a:off x="252515" y="4305679"/>
                    <a:ext cx="1828800" cy="304800"/>
                  </a:xfrm>
                  <a:prstGeom prst="rect">
                    <a:avLst/>
                  </a:prstGeom>
                  <a:solidFill>
                    <a:srgbClr val="CBDBFF"/>
                  </a:solidFill>
                  <a:ln w="28575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58" name="Rectangle 214"/>
                  <p:cNvSpPr>
                    <a:spLocks noChangeArrowheads="1"/>
                  </p:cNvSpPr>
                  <p:nvPr/>
                </p:nvSpPr>
                <p:spPr bwMode="auto">
                  <a:xfrm>
                    <a:off x="2081315" y="4305679"/>
                    <a:ext cx="1828800" cy="304800"/>
                  </a:xfrm>
                  <a:prstGeom prst="rect">
                    <a:avLst/>
                  </a:prstGeom>
                  <a:solidFill>
                    <a:srgbClr val="CBDBFF"/>
                  </a:solidFill>
                  <a:ln w="28575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54" name="Group 253"/>
                <p:cNvGrpSpPr/>
                <p:nvPr/>
              </p:nvGrpSpPr>
              <p:grpSpPr>
                <a:xfrm>
                  <a:off x="5735588" y="4369406"/>
                  <a:ext cx="1828800" cy="304800"/>
                  <a:chOff x="252515" y="4305679"/>
                  <a:chExt cx="3657600" cy="304800"/>
                </a:xfrm>
              </p:grpSpPr>
              <p:sp>
                <p:nvSpPr>
                  <p:cNvPr id="255" name="Rectangle 213"/>
                  <p:cNvSpPr>
                    <a:spLocks noChangeArrowheads="1"/>
                  </p:cNvSpPr>
                  <p:nvPr/>
                </p:nvSpPr>
                <p:spPr bwMode="auto">
                  <a:xfrm>
                    <a:off x="252515" y="4305679"/>
                    <a:ext cx="1828800" cy="304800"/>
                  </a:xfrm>
                  <a:prstGeom prst="rect">
                    <a:avLst/>
                  </a:prstGeom>
                  <a:solidFill>
                    <a:srgbClr val="CBDBFF"/>
                  </a:solidFill>
                  <a:ln w="28575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56" name="Rectangle 214"/>
                  <p:cNvSpPr>
                    <a:spLocks noChangeArrowheads="1"/>
                  </p:cNvSpPr>
                  <p:nvPr/>
                </p:nvSpPr>
                <p:spPr bwMode="auto">
                  <a:xfrm>
                    <a:off x="2081315" y="4305679"/>
                    <a:ext cx="1828800" cy="304800"/>
                  </a:xfrm>
                  <a:prstGeom prst="rect">
                    <a:avLst/>
                  </a:prstGeom>
                  <a:solidFill>
                    <a:srgbClr val="CBDBFF"/>
                  </a:solidFill>
                  <a:ln w="28575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211" name="Group 239"/>
              <p:cNvGrpSpPr>
                <a:grpSpLocks/>
              </p:cNvGrpSpPr>
              <p:nvPr/>
            </p:nvGrpSpPr>
            <p:grpSpPr bwMode="auto">
              <a:xfrm>
                <a:off x="380999" y="4572000"/>
                <a:ext cx="685801" cy="838200"/>
                <a:chOff x="720" y="864"/>
                <a:chExt cx="432" cy="528"/>
              </a:xfrm>
            </p:grpSpPr>
            <p:sp>
              <p:nvSpPr>
                <p:cNvPr id="247" name="Oval 240"/>
                <p:cNvSpPr>
                  <a:spLocks noChangeArrowheads="1"/>
                </p:cNvSpPr>
                <p:nvPr/>
              </p:nvSpPr>
              <p:spPr bwMode="auto">
                <a:xfrm>
                  <a:off x="816" y="1008"/>
                  <a:ext cx="215" cy="217"/>
                </a:xfrm>
                <a:prstGeom prst="ellipse">
                  <a:avLst/>
                </a:prstGeom>
                <a:solidFill>
                  <a:srgbClr val="FFFF99"/>
                </a:solidFill>
                <a:ln w="19050">
                  <a:solidFill>
                    <a:schemeClr val="tx2"/>
                  </a:solidFill>
                  <a:round/>
                  <a:headEnd/>
                  <a:tailEnd type="none" w="sm" len="sm"/>
                </a:ln>
              </p:spPr>
              <p:txBody>
                <a:bodyPr wrap="none" lIns="45720" rIns="45720" anchor="ctr"/>
                <a:lstStyle/>
                <a:p>
                  <a:pPr algn="ctr"/>
                  <a:r>
                    <a:rPr lang="en-US" dirty="0">
                      <a:latin typeface="Courier New" charset="0"/>
                    </a:rPr>
                    <a:t>+</a:t>
                  </a:r>
                </a:p>
              </p:txBody>
            </p:sp>
            <p:sp>
              <p:nvSpPr>
                <p:cNvPr id="248" name="Line 241"/>
                <p:cNvSpPr>
                  <a:spLocks noChangeShapeType="1"/>
                </p:cNvSpPr>
                <p:nvPr/>
              </p:nvSpPr>
              <p:spPr bwMode="auto">
                <a:xfrm>
                  <a:off x="720" y="864"/>
                  <a:ext cx="144" cy="144"/>
                </a:xfrm>
                <a:prstGeom prst="line">
                  <a:avLst/>
                </a:prstGeom>
                <a:noFill/>
                <a:ln w="19050">
                  <a:solidFill>
                    <a:schemeClr val="tx2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Line 242"/>
                <p:cNvSpPr>
                  <a:spLocks noChangeShapeType="1"/>
                </p:cNvSpPr>
                <p:nvPr/>
              </p:nvSpPr>
              <p:spPr bwMode="auto">
                <a:xfrm flipV="1">
                  <a:off x="720" y="1200"/>
                  <a:ext cx="144" cy="192"/>
                </a:xfrm>
                <a:prstGeom prst="line">
                  <a:avLst/>
                </a:prstGeom>
                <a:noFill/>
                <a:ln w="19050">
                  <a:solidFill>
                    <a:schemeClr val="tx2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50" name="Line 243"/>
                <p:cNvSpPr>
                  <a:spLocks noChangeShapeType="1"/>
                </p:cNvSpPr>
                <p:nvPr/>
              </p:nvSpPr>
              <p:spPr bwMode="auto">
                <a:xfrm rot="5400000" flipV="1">
                  <a:off x="984" y="1224"/>
                  <a:ext cx="192" cy="144"/>
                </a:xfrm>
                <a:prstGeom prst="line">
                  <a:avLst/>
                </a:prstGeom>
                <a:noFill/>
                <a:ln w="19050">
                  <a:solidFill>
                    <a:schemeClr val="tx2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12" name="Group 239"/>
              <p:cNvGrpSpPr>
                <a:grpSpLocks/>
              </p:cNvGrpSpPr>
              <p:nvPr/>
            </p:nvGrpSpPr>
            <p:grpSpPr bwMode="auto">
              <a:xfrm>
                <a:off x="1295399" y="4572000"/>
                <a:ext cx="685801" cy="838200"/>
                <a:chOff x="720" y="864"/>
                <a:chExt cx="432" cy="528"/>
              </a:xfrm>
            </p:grpSpPr>
            <p:sp>
              <p:nvSpPr>
                <p:cNvPr id="243" name="Oval 240"/>
                <p:cNvSpPr>
                  <a:spLocks noChangeArrowheads="1"/>
                </p:cNvSpPr>
                <p:nvPr/>
              </p:nvSpPr>
              <p:spPr bwMode="auto">
                <a:xfrm>
                  <a:off x="816" y="1008"/>
                  <a:ext cx="215" cy="217"/>
                </a:xfrm>
                <a:prstGeom prst="ellipse">
                  <a:avLst/>
                </a:prstGeom>
                <a:solidFill>
                  <a:srgbClr val="FFFF99"/>
                </a:solidFill>
                <a:ln w="19050">
                  <a:solidFill>
                    <a:schemeClr val="tx2"/>
                  </a:solidFill>
                  <a:round/>
                  <a:headEnd/>
                  <a:tailEnd type="none" w="sm" len="sm"/>
                </a:ln>
              </p:spPr>
              <p:txBody>
                <a:bodyPr wrap="none" lIns="45720" rIns="45720" anchor="ctr"/>
                <a:lstStyle/>
                <a:p>
                  <a:pPr algn="ctr"/>
                  <a:r>
                    <a:rPr lang="en-US" dirty="0">
                      <a:latin typeface="Courier New" charset="0"/>
                    </a:rPr>
                    <a:t>+</a:t>
                  </a:r>
                </a:p>
              </p:txBody>
            </p:sp>
            <p:sp>
              <p:nvSpPr>
                <p:cNvPr id="244" name="Line 241"/>
                <p:cNvSpPr>
                  <a:spLocks noChangeShapeType="1"/>
                </p:cNvSpPr>
                <p:nvPr/>
              </p:nvSpPr>
              <p:spPr bwMode="auto">
                <a:xfrm>
                  <a:off x="720" y="864"/>
                  <a:ext cx="144" cy="144"/>
                </a:xfrm>
                <a:prstGeom prst="line">
                  <a:avLst/>
                </a:prstGeom>
                <a:noFill/>
                <a:ln w="19050">
                  <a:solidFill>
                    <a:schemeClr val="tx2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Line 242"/>
                <p:cNvSpPr>
                  <a:spLocks noChangeShapeType="1"/>
                </p:cNvSpPr>
                <p:nvPr/>
              </p:nvSpPr>
              <p:spPr bwMode="auto">
                <a:xfrm flipV="1">
                  <a:off x="720" y="1200"/>
                  <a:ext cx="144" cy="192"/>
                </a:xfrm>
                <a:prstGeom prst="line">
                  <a:avLst/>
                </a:prstGeom>
                <a:noFill/>
                <a:ln w="19050">
                  <a:solidFill>
                    <a:schemeClr val="tx2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46" name="Line 243"/>
                <p:cNvSpPr>
                  <a:spLocks noChangeShapeType="1"/>
                </p:cNvSpPr>
                <p:nvPr/>
              </p:nvSpPr>
              <p:spPr bwMode="auto">
                <a:xfrm rot="5400000" flipV="1">
                  <a:off x="984" y="1224"/>
                  <a:ext cx="192" cy="144"/>
                </a:xfrm>
                <a:prstGeom prst="line">
                  <a:avLst/>
                </a:prstGeom>
                <a:noFill/>
                <a:ln w="19050">
                  <a:solidFill>
                    <a:schemeClr val="tx2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13" name="Group 239"/>
              <p:cNvGrpSpPr>
                <a:grpSpLocks/>
              </p:cNvGrpSpPr>
              <p:nvPr/>
            </p:nvGrpSpPr>
            <p:grpSpPr bwMode="auto">
              <a:xfrm>
                <a:off x="2209799" y="4572000"/>
                <a:ext cx="685801" cy="838200"/>
                <a:chOff x="720" y="864"/>
                <a:chExt cx="432" cy="528"/>
              </a:xfrm>
            </p:grpSpPr>
            <p:sp>
              <p:nvSpPr>
                <p:cNvPr id="239" name="Oval 240"/>
                <p:cNvSpPr>
                  <a:spLocks noChangeArrowheads="1"/>
                </p:cNvSpPr>
                <p:nvPr/>
              </p:nvSpPr>
              <p:spPr bwMode="auto">
                <a:xfrm>
                  <a:off x="816" y="1008"/>
                  <a:ext cx="215" cy="217"/>
                </a:xfrm>
                <a:prstGeom prst="ellipse">
                  <a:avLst/>
                </a:prstGeom>
                <a:solidFill>
                  <a:srgbClr val="FFFF99"/>
                </a:solidFill>
                <a:ln w="19050">
                  <a:solidFill>
                    <a:schemeClr val="tx2"/>
                  </a:solidFill>
                  <a:round/>
                  <a:headEnd/>
                  <a:tailEnd type="none" w="sm" len="sm"/>
                </a:ln>
              </p:spPr>
              <p:txBody>
                <a:bodyPr wrap="none" lIns="45720" rIns="45720" anchor="ctr"/>
                <a:lstStyle/>
                <a:p>
                  <a:pPr algn="ctr"/>
                  <a:r>
                    <a:rPr lang="en-US" dirty="0">
                      <a:latin typeface="Courier New" charset="0"/>
                    </a:rPr>
                    <a:t>+</a:t>
                  </a:r>
                </a:p>
              </p:txBody>
            </p:sp>
            <p:sp>
              <p:nvSpPr>
                <p:cNvPr id="240" name="Line 241"/>
                <p:cNvSpPr>
                  <a:spLocks noChangeShapeType="1"/>
                </p:cNvSpPr>
                <p:nvPr/>
              </p:nvSpPr>
              <p:spPr bwMode="auto">
                <a:xfrm>
                  <a:off x="720" y="864"/>
                  <a:ext cx="144" cy="144"/>
                </a:xfrm>
                <a:prstGeom prst="line">
                  <a:avLst/>
                </a:prstGeom>
                <a:noFill/>
                <a:ln w="19050">
                  <a:solidFill>
                    <a:schemeClr val="tx2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Line 242"/>
                <p:cNvSpPr>
                  <a:spLocks noChangeShapeType="1"/>
                </p:cNvSpPr>
                <p:nvPr/>
              </p:nvSpPr>
              <p:spPr bwMode="auto">
                <a:xfrm flipV="1">
                  <a:off x="720" y="1200"/>
                  <a:ext cx="144" cy="192"/>
                </a:xfrm>
                <a:prstGeom prst="line">
                  <a:avLst/>
                </a:prstGeom>
                <a:noFill/>
                <a:ln w="19050">
                  <a:solidFill>
                    <a:schemeClr val="tx2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42" name="Line 243"/>
                <p:cNvSpPr>
                  <a:spLocks noChangeShapeType="1"/>
                </p:cNvSpPr>
                <p:nvPr/>
              </p:nvSpPr>
              <p:spPr bwMode="auto">
                <a:xfrm rot="5400000" flipV="1">
                  <a:off x="984" y="1224"/>
                  <a:ext cx="192" cy="144"/>
                </a:xfrm>
                <a:prstGeom prst="line">
                  <a:avLst/>
                </a:prstGeom>
                <a:noFill/>
                <a:ln w="19050">
                  <a:solidFill>
                    <a:schemeClr val="tx2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14" name="Group 239"/>
              <p:cNvGrpSpPr>
                <a:grpSpLocks/>
              </p:cNvGrpSpPr>
              <p:nvPr/>
            </p:nvGrpSpPr>
            <p:grpSpPr bwMode="auto">
              <a:xfrm>
                <a:off x="3124199" y="4572000"/>
                <a:ext cx="685801" cy="838200"/>
                <a:chOff x="720" y="864"/>
                <a:chExt cx="432" cy="528"/>
              </a:xfrm>
            </p:grpSpPr>
            <p:sp>
              <p:nvSpPr>
                <p:cNvPr id="235" name="Oval 240"/>
                <p:cNvSpPr>
                  <a:spLocks noChangeArrowheads="1"/>
                </p:cNvSpPr>
                <p:nvPr/>
              </p:nvSpPr>
              <p:spPr bwMode="auto">
                <a:xfrm>
                  <a:off x="816" y="1008"/>
                  <a:ext cx="215" cy="217"/>
                </a:xfrm>
                <a:prstGeom prst="ellipse">
                  <a:avLst/>
                </a:prstGeom>
                <a:solidFill>
                  <a:srgbClr val="FFFF99"/>
                </a:solidFill>
                <a:ln w="19050">
                  <a:solidFill>
                    <a:schemeClr val="tx2"/>
                  </a:solidFill>
                  <a:round/>
                  <a:headEnd/>
                  <a:tailEnd type="none" w="sm" len="sm"/>
                </a:ln>
              </p:spPr>
              <p:txBody>
                <a:bodyPr wrap="none" lIns="45720" rIns="45720" anchor="ctr"/>
                <a:lstStyle/>
                <a:p>
                  <a:pPr algn="ctr"/>
                  <a:r>
                    <a:rPr lang="en-US" dirty="0">
                      <a:latin typeface="Courier New" charset="0"/>
                    </a:rPr>
                    <a:t>+</a:t>
                  </a:r>
                </a:p>
              </p:txBody>
            </p:sp>
            <p:sp>
              <p:nvSpPr>
                <p:cNvPr id="236" name="Line 241"/>
                <p:cNvSpPr>
                  <a:spLocks noChangeShapeType="1"/>
                </p:cNvSpPr>
                <p:nvPr/>
              </p:nvSpPr>
              <p:spPr bwMode="auto">
                <a:xfrm>
                  <a:off x="720" y="864"/>
                  <a:ext cx="144" cy="144"/>
                </a:xfrm>
                <a:prstGeom prst="line">
                  <a:avLst/>
                </a:prstGeom>
                <a:noFill/>
                <a:ln w="19050">
                  <a:solidFill>
                    <a:schemeClr val="tx2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Line 242"/>
                <p:cNvSpPr>
                  <a:spLocks noChangeShapeType="1"/>
                </p:cNvSpPr>
                <p:nvPr/>
              </p:nvSpPr>
              <p:spPr bwMode="auto">
                <a:xfrm flipV="1">
                  <a:off x="720" y="1200"/>
                  <a:ext cx="144" cy="192"/>
                </a:xfrm>
                <a:prstGeom prst="line">
                  <a:avLst/>
                </a:prstGeom>
                <a:noFill/>
                <a:ln w="19050">
                  <a:solidFill>
                    <a:schemeClr val="tx2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38" name="Line 243"/>
                <p:cNvSpPr>
                  <a:spLocks noChangeShapeType="1"/>
                </p:cNvSpPr>
                <p:nvPr/>
              </p:nvSpPr>
              <p:spPr bwMode="auto">
                <a:xfrm rot="5400000" flipV="1">
                  <a:off x="984" y="1224"/>
                  <a:ext cx="192" cy="144"/>
                </a:xfrm>
                <a:prstGeom prst="line">
                  <a:avLst/>
                </a:prstGeom>
                <a:noFill/>
                <a:ln w="19050">
                  <a:solidFill>
                    <a:schemeClr val="tx2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15" name="Group 239"/>
              <p:cNvGrpSpPr>
                <a:grpSpLocks/>
              </p:cNvGrpSpPr>
              <p:nvPr/>
            </p:nvGrpSpPr>
            <p:grpSpPr bwMode="auto">
              <a:xfrm>
                <a:off x="4038599" y="4572000"/>
                <a:ext cx="685801" cy="838200"/>
                <a:chOff x="720" y="864"/>
                <a:chExt cx="432" cy="528"/>
              </a:xfrm>
            </p:grpSpPr>
            <p:sp>
              <p:nvSpPr>
                <p:cNvPr id="231" name="Oval 240"/>
                <p:cNvSpPr>
                  <a:spLocks noChangeArrowheads="1"/>
                </p:cNvSpPr>
                <p:nvPr/>
              </p:nvSpPr>
              <p:spPr bwMode="auto">
                <a:xfrm>
                  <a:off x="816" y="1008"/>
                  <a:ext cx="215" cy="217"/>
                </a:xfrm>
                <a:prstGeom prst="ellipse">
                  <a:avLst/>
                </a:prstGeom>
                <a:solidFill>
                  <a:srgbClr val="FFFF99"/>
                </a:solidFill>
                <a:ln w="19050">
                  <a:solidFill>
                    <a:schemeClr val="tx2"/>
                  </a:solidFill>
                  <a:round/>
                  <a:headEnd/>
                  <a:tailEnd type="none" w="sm" len="sm"/>
                </a:ln>
              </p:spPr>
              <p:txBody>
                <a:bodyPr wrap="none" lIns="45720" rIns="45720" anchor="ctr"/>
                <a:lstStyle/>
                <a:p>
                  <a:pPr algn="ctr"/>
                  <a:r>
                    <a:rPr lang="en-US" dirty="0">
                      <a:latin typeface="Courier New" charset="0"/>
                    </a:rPr>
                    <a:t>+</a:t>
                  </a:r>
                </a:p>
              </p:txBody>
            </p:sp>
            <p:sp>
              <p:nvSpPr>
                <p:cNvPr id="232" name="Line 241"/>
                <p:cNvSpPr>
                  <a:spLocks noChangeShapeType="1"/>
                </p:cNvSpPr>
                <p:nvPr/>
              </p:nvSpPr>
              <p:spPr bwMode="auto">
                <a:xfrm>
                  <a:off x="720" y="864"/>
                  <a:ext cx="144" cy="144"/>
                </a:xfrm>
                <a:prstGeom prst="line">
                  <a:avLst/>
                </a:prstGeom>
                <a:noFill/>
                <a:ln w="19050">
                  <a:solidFill>
                    <a:schemeClr val="tx2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Line 242"/>
                <p:cNvSpPr>
                  <a:spLocks noChangeShapeType="1"/>
                </p:cNvSpPr>
                <p:nvPr/>
              </p:nvSpPr>
              <p:spPr bwMode="auto">
                <a:xfrm flipV="1">
                  <a:off x="720" y="1200"/>
                  <a:ext cx="144" cy="192"/>
                </a:xfrm>
                <a:prstGeom prst="line">
                  <a:avLst/>
                </a:prstGeom>
                <a:noFill/>
                <a:ln w="19050">
                  <a:solidFill>
                    <a:schemeClr val="tx2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34" name="Line 243"/>
                <p:cNvSpPr>
                  <a:spLocks noChangeShapeType="1"/>
                </p:cNvSpPr>
                <p:nvPr/>
              </p:nvSpPr>
              <p:spPr bwMode="auto">
                <a:xfrm rot="5400000" flipV="1">
                  <a:off x="984" y="1224"/>
                  <a:ext cx="192" cy="144"/>
                </a:xfrm>
                <a:prstGeom prst="line">
                  <a:avLst/>
                </a:prstGeom>
                <a:noFill/>
                <a:ln w="19050">
                  <a:solidFill>
                    <a:schemeClr val="tx2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16" name="Group 239"/>
              <p:cNvGrpSpPr>
                <a:grpSpLocks/>
              </p:cNvGrpSpPr>
              <p:nvPr/>
            </p:nvGrpSpPr>
            <p:grpSpPr bwMode="auto">
              <a:xfrm>
                <a:off x="4952999" y="4572000"/>
                <a:ext cx="685801" cy="838200"/>
                <a:chOff x="720" y="864"/>
                <a:chExt cx="432" cy="528"/>
              </a:xfrm>
            </p:grpSpPr>
            <p:sp>
              <p:nvSpPr>
                <p:cNvPr id="227" name="Oval 240"/>
                <p:cNvSpPr>
                  <a:spLocks noChangeArrowheads="1"/>
                </p:cNvSpPr>
                <p:nvPr/>
              </p:nvSpPr>
              <p:spPr bwMode="auto">
                <a:xfrm>
                  <a:off x="816" y="1008"/>
                  <a:ext cx="215" cy="217"/>
                </a:xfrm>
                <a:prstGeom prst="ellipse">
                  <a:avLst/>
                </a:prstGeom>
                <a:solidFill>
                  <a:srgbClr val="FFFF99"/>
                </a:solidFill>
                <a:ln w="19050">
                  <a:solidFill>
                    <a:schemeClr val="tx2"/>
                  </a:solidFill>
                  <a:round/>
                  <a:headEnd/>
                  <a:tailEnd type="none" w="sm" len="sm"/>
                </a:ln>
              </p:spPr>
              <p:txBody>
                <a:bodyPr wrap="none" lIns="45720" rIns="45720" anchor="ctr"/>
                <a:lstStyle/>
                <a:p>
                  <a:pPr algn="ctr"/>
                  <a:r>
                    <a:rPr lang="en-US" dirty="0">
                      <a:latin typeface="Courier New" charset="0"/>
                    </a:rPr>
                    <a:t>+</a:t>
                  </a:r>
                </a:p>
              </p:txBody>
            </p:sp>
            <p:sp>
              <p:nvSpPr>
                <p:cNvPr id="228" name="Line 241"/>
                <p:cNvSpPr>
                  <a:spLocks noChangeShapeType="1"/>
                </p:cNvSpPr>
                <p:nvPr/>
              </p:nvSpPr>
              <p:spPr bwMode="auto">
                <a:xfrm>
                  <a:off x="720" y="864"/>
                  <a:ext cx="144" cy="144"/>
                </a:xfrm>
                <a:prstGeom prst="line">
                  <a:avLst/>
                </a:prstGeom>
                <a:noFill/>
                <a:ln w="19050">
                  <a:solidFill>
                    <a:schemeClr val="tx2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29" name="Line 242"/>
                <p:cNvSpPr>
                  <a:spLocks noChangeShapeType="1"/>
                </p:cNvSpPr>
                <p:nvPr/>
              </p:nvSpPr>
              <p:spPr bwMode="auto">
                <a:xfrm flipV="1">
                  <a:off x="720" y="1200"/>
                  <a:ext cx="144" cy="192"/>
                </a:xfrm>
                <a:prstGeom prst="line">
                  <a:avLst/>
                </a:prstGeom>
                <a:noFill/>
                <a:ln w="19050">
                  <a:solidFill>
                    <a:schemeClr val="tx2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30" name="Line 243"/>
                <p:cNvSpPr>
                  <a:spLocks noChangeShapeType="1"/>
                </p:cNvSpPr>
                <p:nvPr/>
              </p:nvSpPr>
              <p:spPr bwMode="auto">
                <a:xfrm rot="5400000" flipV="1">
                  <a:off x="984" y="1224"/>
                  <a:ext cx="192" cy="144"/>
                </a:xfrm>
                <a:prstGeom prst="line">
                  <a:avLst/>
                </a:prstGeom>
                <a:noFill/>
                <a:ln w="19050">
                  <a:solidFill>
                    <a:schemeClr val="tx2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17" name="Group 239"/>
              <p:cNvGrpSpPr>
                <a:grpSpLocks/>
              </p:cNvGrpSpPr>
              <p:nvPr/>
            </p:nvGrpSpPr>
            <p:grpSpPr bwMode="auto">
              <a:xfrm>
                <a:off x="5867399" y="4572000"/>
                <a:ext cx="685801" cy="838200"/>
                <a:chOff x="720" y="864"/>
                <a:chExt cx="432" cy="528"/>
              </a:xfrm>
            </p:grpSpPr>
            <p:sp>
              <p:nvSpPr>
                <p:cNvPr id="223" name="Oval 240"/>
                <p:cNvSpPr>
                  <a:spLocks noChangeArrowheads="1"/>
                </p:cNvSpPr>
                <p:nvPr/>
              </p:nvSpPr>
              <p:spPr bwMode="auto">
                <a:xfrm>
                  <a:off x="816" y="1008"/>
                  <a:ext cx="215" cy="217"/>
                </a:xfrm>
                <a:prstGeom prst="ellipse">
                  <a:avLst/>
                </a:prstGeom>
                <a:solidFill>
                  <a:srgbClr val="FFFF99"/>
                </a:solidFill>
                <a:ln w="19050">
                  <a:solidFill>
                    <a:schemeClr val="tx2"/>
                  </a:solidFill>
                  <a:round/>
                  <a:headEnd/>
                  <a:tailEnd type="none" w="sm" len="sm"/>
                </a:ln>
              </p:spPr>
              <p:txBody>
                <a:bodyPr wrap="none" lIns="45720" rIns="45720" anchor="ctr"/>
                <a:lstStyle/>
                <a:p>
                  <a:pPr algn="ctr"/>
                  <a:r>
                    <a:rPr lang="en-US" dirty="0">
                      <a:latin typeface="Courier New" charset="0"/>
                    </a:rPr>
                    <a:t>+</a:t>
                  </a:r>
                </a:p>
              </p:txBody>
            </p:sp>
            <p:sp>
              <p:nvSpPr>
                <p:cNvPr id="224" name="Line 241"/>
                <p:cNvSpPr>
                  <a:spLocks noChangeShapeType="1"/>
                </p:cNvSpPr>
                <p:nvPr/>
              </p:nvSpPr>
              <p:spPr bwMode="auto">
                <a:xfrm>
                  <a:off x="720" y="864"/>
                  <a:ext cx="144" cy="144"/>
                </a:xfrm>
                <a:prstGeom prst="line">
                  <a:avLst/>
                </a:prstGeom>
                <a:noFill/>
                <a:ln w="19050">
                  <a:solidFill>
                    <a:schemeClr val="tx2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25" name="Line 242"/>
                <p:cNvSpPr>
                  <a:spLocks noChangeShapeType="1"/>
                </p:cNvSpPr>
                <p:nvPr/>
              </p:nvSpPr>
              <p:spPr bwMode="auto">
                <a:xfrm flipV="1">
                  <a:off x="720" y="1200"/>
                  <a:ext cx="144" cy="192"/>
                </a:xfrm>
                <a:prstGeom prst="line">
                  <a:avLst/>
                </a:prstGeom>
                <a:noFill/>
                <a:ln w="19050">
                  <a:solidFill>
                    <a:schemeClr val="tx2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26" name="Line 243"/>
                <p:cNvSpPr>
                  <a:spLocks noChangeShapeType="1"/>
                </p:cNvSpPr>
                <p:nvPr/>
              </p:nvSpPr>
              <p:spPr bwMode="auto">
                <a:xfrm rot="5400000" flipV="1">
                  <a:off x="984" y="1224"/>
                  <a:ext cx="192" cy="144"/>
                </a:xfrm>
                <a:prstGeom prst="line">
                  <a:avLst/>
                </a:prstGeom>
                <a:noFill/>
                <a:ln w="19050">
                  <a:solidFill>
                    <a:schemeClr val="tx2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18" name="Group 239"/>
              <p:cNvGrpSpPr>
                <a:grpSpLocks/>
              </p:cNvGrpSpPr>
              <p:nvPr/>
            </p:nvGrpSpPr>
            <p:grpSpPr bwMode="auto">
              <a:xfrm>
                <a:off x="6781799" y="4572000"/>
                <a:ext cx="685801" cy="838200"/>
                <a:chOff x="720" y="864"/>
                <a:chExt cx="432" cy="528"/>
              </a:xfrm>
            </p:grpSpPr>
            <p:sp>
              <p:nvSpPr>
                <p:cNvPr id="219" name="Oval 240"/>
                <p:cNvSpPr>
                  <a:spLocks noChangeArrowheads="1"/>
                </p:cNvSpPr>
                <p:nvPr/>
              </p:nvSpPr>
              <p:spPr bwMode="auto">
                <a:xfrm>
                  <a:off x="816" y="1008"/>
                  <a:ext cx="215" cy="217"/>
                </a:xfrm>
                <a:prstGeom prst="ellipse">
                  <a:avLst/>
                </a:prstGeom>
                <a:solidFill>
                  <a:srgbClr val="FFFF99"/>
                </a:solidFill>
                <a:ln w="19050">
                  <a:solidFill>
                    <a:schemeClr val="tx2"/>
                  </a:solidFill>
                  <a:round/>
                  <a:headEnd/>
                  <a:tailEnd type="none" w="sm" len="sm"/>
                </a:ln>
              </p:spPr>
              <p:txBody>
                <a:bodyPr wrap="none" lIns="45720" rIns="45720" anchor="ctr"/>
                <a:lstStyle/>
                <a:p>
                  <a:pPr algn="ctr"/>
                  <a:r>
                    <a:rPr lang="en-US" dirty="0">
                      <a:latin typeface="Courier New" charset="0"/>
                    </a:rPr>
                    <a:t>+</a:t>
                  </a:r>
                </a:p>
              </p:txBody>
            </p:sp>
            <p:sp>
              <p:nvSpPr>
                <p:cNvPr id="220" name="Line 241"/>
                <p:cNvSpPr>
                  <a:spLocks noChangeShapeType="1"/>
                </p:cNvSpPr>
                <p:nvPr/>
              </p:nvSpPr>
              <p:spPr bwMode="auto">
                <a:xfrm>
                  <a:off x="720" y="864"/>
                  <a:ext cx="144" cy="144"/>
                </a:xfrm>
                <a:prstGeom prst="line">
                  <a:avLst/>
                </a:prstGeom>
                <a:noFill/>
                <a:ln w="19050">
                  <a:solidFill>
                    <a:schemeClr val="tx2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Line 242"/>
                <p:cNvSpPr>
                  <a:spLocks noChangeShapeType="1"/>
                </p:cNvSpPr>
                <p:nvPr/>
              </p:nvSpPr>
              <p:spPr bwMode="auto">
                <a:xfrm flipV="1">
                  <a:off x="720" y="1200"/>
                  <a:ext cx="144" cy="192"/>
                </a:xfrm>
                <a:prstGeom prst="line">
                  <a:avLst/>
                </a:prstGeom>
                <a:noFill/>
                <a:ln w="19050">
                  <a:solidFill>
                    <a:schemeClr val="tx2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Line 243"/>
                <p:cNvSpPr>
                  <a:spLocks noChangeShapeType="1"/>
                </p:cNvSpPr>
                <p:nvPr/>
              </p:nvSpPr>
              <p:spPr bwMode="auto">
                <a:xfrm rot="5400000" flipV="1">
                  <a:off x="984" y="1224"/>
                  <a:ext cx="192" cy="144"/>
                </a:xfrm>
                <a:prstGeom prst="line">
                  <a:avLst/>
                </a:prstGeom>
                <a:noFill/>
                <a:ln w="19050">
                  <a:solidFill>
                    <a:schemeClr val="tx2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388205418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52" name="Rectangle 3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Using Vector Instructions</a:t>
            </a:r>
          </a:p>
        </p:txBody>
      </p:sp>
      <p:sp>
        <p:nvSpPr>
          <p:cNvPr id="798753" name="Rectangle 33"/>
          <p:cNvSpPr>
            <a:spLocks noGrp="1" noChangeArrowheads="1"/>
          </p:cNvSpPr>
          <p:nvPr>
            <p:ph type="body" idx="1"/>
          </p:nvPr>
        </p:nvSpPr>
        <p:spPr>
          <a:xfrm>
            <a:off x="290513" y="4603750"/>
            <a:ext cx="8307387" cy="187325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Make use of AVX Instructions</a:t>
            </a:r>
          </a:p>
          <a:p>
            <a:pPr lvl="1" eaLnBrk="1" hangingPunct="1">
              <a:defRPr/>
            </a:pPr>
            <a:r>
              <a:rPr lang="en-US" dirty="0"/>
              <a:t>Parallel operations on multiple data elements</a:t>
            </a:r>
          </a:p>
          <a:p>
            <a:pPr lvl="1" eaLnBrk="1" hangingPunct="1">
              <a:defRPr/>
            </a:pPr>
            <a:r>
              <a:rPr lang="en-US" dirty="0"/>
              <a:t>See Web Aside OPT:SIMD on CS:APP web page</a:t>
            </a:r>
          </a:p>
          <a:p>
            <a:pPr lvl="1" eaLnBrk="1" hangingPunct="1">
              <a:defRPr/>
            </a:pPr>
            <a:endParaRPr lang="en-US" dirty="0"/>
          </a:p>
          <a:p>
            <a:pPr lvl="1" eaLnBrk="1" hangingPunct="1">
              <a:defRPr/>
            </a:pPr>
            <a:endParaRPr lang="en-US" dirty="0"/>
          </a:p>
        </p:txBody>
      </p:sp>
      <p:graphicFrame>
        <p:nvGraphicFramePr>
          <p:cNvPr id="7" name="Group 4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7090566"/>
              </p:ext>
            </p:extLst>
          </p:nvPr>
        </p:nvGraphicFramePr>
        <p:xfrm>
          <a:off x="357016" y="1168527"/>
          <a:ext cx="7796385" cy="2714625"/>
        </p:xfrm>
        <a:graphic>
          <a:graphicData uri="http://schemas.openxmlformats.org/drawingml/2006/table">
            <a:tbl>
              <a:tblPr/>
              <a:tblGrid>
                <a:gridCol w="24189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443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443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443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4436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90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Method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Integer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Double FP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Operation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Add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Mult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Add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Mult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Scalar Best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0.54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1.01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1.01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0.52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Vector Best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0.06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0.24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0.25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0.16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Latency Bound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0.50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3.00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3.00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5.00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Throughput Bound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0.50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1.00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1.00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0.50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Vec</a:t>
                      </a: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 Throughput Bound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0.06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0.12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0.25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0.12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53" grpId="0" build="p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Generally Useful Optimizations</a:t>
            </a:r>
          </a:p>
          <a:p>
            <a:pPr lvl="1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Code motion/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precomputation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lvl="1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Strength reduction</a:t>
            </a:r>
          </a:p>
          <a:p>
            <a:pPr lvl="1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Sharing of common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subexpressions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lvl="1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Example: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Bubblesort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Optimization Blockers</a:t>
            </a:r>
          </a:p>
          <a:p>
            <a:pPr lvl="1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Procedure calls</a:t>
            </a:r>
          </a:p>
          <a:p>
            <a:pPr lvl="1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Memory aliasing</a:t>
            </a:r>
          </a:p>
          <a:p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Exploiting Instruction-Level Parallelism</a:t>
            </a:r>
          </a:p>
          <a:p>
            <a:r>
              <a:rPr lang="en-US" dirty="0"/>
              <a:t>Dealing with Conditionals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51290895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2913" y="1220788"/>
            <a:ext cx="8624887" cy="5140325"/>
          </a:xfrm>
        </p:spPr>
        <p:txBody>
          <a:bodyPr/>
          <a:lstStyle/>
          <a:p>
            <a:pPr marL="284163" indent="-284163" eaLnBrk="1" hangingPunct="1">
              <a:defRPr/>
            </a:pPr>
            <a:r>
              <a:rPr lang="en-US" dirty="0"/>
              <a:t>Challenge</a:t>
            </a:r>
          </a:p>
          <a:p>
            <a:pPr marL="457200" lvl="1" indent="-173038" eaLnBrk="1" hangingPunct="1">
              <a:defRPr/>
            </a:pPr>
            <a:r>
              <a:rPr lang="en-US" dirty="0">
                <a:solidFill>
                  <a:srgbClr val="990000"/>
                </a:solidFill>
              </a:rPr>
              <a:t>Instruction Control Unit </a:t>
            </a:r>
            <a:r>
              <a:rPr lang="en-US" dirty="0"/>
              <a:t>must work well ahead of </a:t>
            </a:r>
            <a:r>
              <a:rPr lang="en-US" dirty="0">
                <a:solidFill>
                  <a:srgbClr val="990000"/>
                </a:solidFill>
              </a:rPr>
              <a:t>Execution Unit</a:t>
            </a:r>
            <a:br>
              <a:rPr lang="en-US" dirty="0"/>
            </a:br>
            <a:r>
              <a:rPr lang="en-US" dirty="0"/>
              <a:t>to generate enough operations to keep EU busy</a:t>
            </a:r>
          </a:p>
          <a:p>
            <a:pPr marL="285750" lvl="1" indent="-171450" eaLnBrk="1" hangingPunct="1">
              <a:defRPr/>
            </a:pPr>
            <a:endParaRPr lang="en-US" dirty="0"/>
          </a:p>
          <a:p>
            <a:pPr marL="285750" lvl="1" indent="-171450" eaLnBrk="1" hangingPunct="1">
              <a:defRPr/>
            </a:pPr>
            <a:endParaRPr lang="en-US" dirty="0"/>
          </a:p>
          <a:p>
            <a:pPr marL="285750" lvl="1" indent="-171450" eaLnBrk="1" hangingPunct="1">
              <a:defRPr/>
            </a:pPr>
            <a:endParaRPr lang="en-US" dirty="0"/>
          </a:p>
          <a:p>
            <a:pPr marL="285750" lvl="1" indent="-171450" eaLnBrk="1" hangingPunct="1">
              <a:defRPr/>
            </a:pPr>
            <a:endParaRPr lang="en-US" dirty="0"/>
          </a:p>
          <a:p>
            <a:pPr marL="285750" lvl="1" indent="-171450" eaLnBrk="1" hangingPunct="1">
              <a:defRPr/>
            </a:pPr>
            <a:endParaRPr lang="en-US" dirty="0"/>
          </a:p>
          <a:p>
            <a:pPr marL="285750" lvl="1" indent="-171450" eaLnBrk="1" hangingPunct="1">
              <a:defRPr/>
            </a:pPr>
            <a:endParaRPr lang="en-US" dirty="0"/>
          </a:p>
          <a:p>
            <a:pPr marL="285750" lvl="1" indent="-171450" eaLnBrk="1" hangingPunct="1">
              <a:defRPr/>
            </a:pPr>
            <a:endParaRPr lang="en-US" dirty="0"/>
          </a:p>
          <a:p>
            <a:pPr marL="457200" lvl="1" indent="-173038">
              <a:defRPr/>
            </a:pPr>
            <a:r>
              <a:rPr lang="en-US" dirty="0"/>
              <a:t>When encounters conditional branch, cannot reliably determine where to continue fetching</a:t>
            </a: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1143000" y="2506308"/>
            <a:ext cx="4615445" cy="230576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nl-NL" sz="1800" dirty="0">
                <a:latin typeface="Courier New" pitchFamily="49" charset="0"/>
              </a:rPr>
              <a:t>  404663:  </a:t>
            </a:r>
            <a:r>
              <a:rPr lang="nl-NL" sz="1800" dirty="0" err="1">
                <a:latin typeface="Courier New" pitchFamily="49" charset="0"/>
              </a:rPr>
              <a:t>mov</a:t>
            </a:r>
            <a:r>
              <a:rPr lang="nl-NL" sz="1800" dirty="0">
                <a:latin typeface="Courier New" pitchFamily="49" charset="0"/>
              </a:rPr>
              <a:t>    $0x0,%eax</a:t>
            </a:r>
          </a:p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nl-NL" sz="1800" dirty="0">
                <a:latin typeface="Courier New" pitchFamily="49" charset="0"/>
              </a:rPr>
              <a:t>  404668:  </a:t>
            </a:r>
            <a:r>
              <a:rPr lang="nl-NL" sz="1800" dirty="0" err="1">
                <a:latin typeface="Courier New" pitchFamily="49" charset="0"/>
              </a:rPr>
              <a:t>cmp</a:t>
            </a:r>
            <a:r>
              <a:rPr lang="nl-NL" sz="1800" dirty="0">
                <a:latin typeface="Courier New" pitchFamily="49" charset="0"/>
              </a:rPr>
              <a:t>    (%</a:t>
            </a:r>
            <a:r>
              <a:rPr lang="nl-NL" sz="1800" dirty="0" err="1">
                <a:latin typeface="Courier New" pitchFamily="49" charset="0"/>
              </a:rPr>
              <a:t>rdi</a:t>
            </a:r>
            <a:r>
              <a:rPr lang="nl-NL" sz="1800" dirty="0">
                <a:latin typeface="Courier New" pitchFamily="49" charset="0"/>
              </a:rPr>
              <a:t>),%</a:t>
            </a:r>
            <a:r>
              <a:rPr lang="nl-NL" sz="1800" dirty="0" err="1">
                <a:latin typeface="Courier New" pitchFamily="49" charset="0"/>
              </a:rPr>
              <a:t>rsi</a:t>
            </a:r>
            <a:endParaRPr lang="nl-NL" sz="1800" dirty="0">
              <a:latin typeface="Courier New" pitchFamily="49" charset="0"/>
            </a:endParaRPr>
          </a:p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nl-NL" sz="1800" dirty="0">
                <a:latin typeface="Courier New" pitchFamily="49" charset="0"/>
              </a:rPr>
              <a:t>  </a:t>
            </a:r>
            <a:r>
              <a:rPr lang="nl-NL" sz="1800" i="1" dirty="0">
                <a:latin typeface="Courier New" pitchFamily="49" charset="0"/>
              </a:rPr>
              <a:t>40466b:  </a:t>
            </a:r>
            <a:r>
              <a:rPr lang="nl-NL" sz="1800" i="1" dirty="0" err="1">
                <a:latin typeface="Courier New" pitchFamily="49" charset="0"/>
              </a:rPr>
              <a:t>jge</a:t>
            </a:r>
            <a:r>
              <a:rPr lang="nl-NL" sz="1800" i="1" dirty="0">
                <a:latin typeface="Courier New" pitchFamily="49" charset="0"/>
              </a:rPr>
              <a:t>    404685</a:t>
            </a:r>
          </a:p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nl-NL" sz="1800" dirty="0">
                <a:latin typeface="Courier New" pitchFamily="49" charset="0"/>
              </a:rPr>
              <a:t>  40466d:  </a:t>
            </a:r>
            <a:r>
              <a:rPr lang="nl-NL" sz="1800" dirty="0" err="1">
                <a:latin typeface="Courier New" pitchFamily="49" charset="0"/>
              </a:rPr>
              <a:t>mov</a:t>
            </a:r>
            <a:r>
              <a:rPr lang="nl-NL" sz="1800" dirty="0">
                <a:latin typeface="Courier New" pitchFamily="49" charset="0"/>
              </a:rPr>
              <a:t>    0x8(%</a:t>
            </a:r>
            <a:r>
              <a:rPr lang="nl-NL" sz="1800" dirty="0" err="1">
                <a:latin typeface="Courier New" pitchFamily="49" charset="0"/>
              </a:rPr>
              <a:t>rdi</a:t>
            </a:r>
            <a:r>
              <a:rPr lang="nl-NL" sz="1800" dirty="0">
                <a:latin typeface="Courier New" pitchFamily="49" charset="0"/>
              </a:rPr>
              <a:t>),%</a:t>
            </a:r>
            <a:r>
              <a:rPr lang="nl-NL" sz="1800" dirty="0" err="1">
                <a:latin typeface="Courier New" pitchFamily="49" charset="0"/>
              </a:rPr>
              <a:t>rax</a:t>
            </a:r>
            <a:endParaRPr lang="nl-NL" sz="1800" dirty="0">
              <a:latin typeface="Courier New" pitchFamily="49" charset="0"/>
            </a:endParaRPr>
          </a:p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nl-NL" sz="1800" dirty="0">
                <a:latin typeface="Courier New" pitchFamily="49" charset="0"/>
              </a:rPr>
              <a:t>   </a:t>
            </a:r>
          </a:p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nl-NL" sz="1800" dirty="0">
                <a:latin typeface="Courier New" pitchFamily="49" charset="0"/>
              </a:rPr>
              <a:t>   . . .</a:t>
            </a:r>
          </a:p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endParaRPr lang="nl-NL" sz="1800" dirty="0">
              <a:latin typeface="Courier New" pitchFamily="49" charset="0"/>
            </a:endParaRPr>
          </a:p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nl-NL" sz="1800" dirty="0">
                <a:latin typeface="Courier New" pitchFamily="49" charset="0"/>
              </a:rPr>
              <a:t>  404685:  </a:t>
            </a:r>
            <a:r>
              <a:rPr lang="nl-NL" sz="1800" dirty="0" err="1">
                <a:latin typeface="Courier New" pitchFamily="49" charset="0"/>
              </a:rPr>
              <a:t>repz</a:t>
            </a:r>
            <a:r>
              <a:rPr lang="nl-NL" sz="1800" dirty="0">
                <a:latin typeface="Courier New" pitchFamily="49" charset="0"/>
              </a:rPr>
              <a:t> </a:t>
            </a:r>
            <a:r>
              <a:rPr lang="nl-NL" sz="1800" dirty="0" err="1">
                <a:latin typeface="Courier New" pitchFamily="49" charset="0"/>
              </a:rPr>
              <a:t>retq</a:t>
            </a:r>
            <a:endParaRPr lang="nl-NL" sz="1800" dirty="0">
              <a:latin typeface="Courier New" pitchFamily="49" charset="0"/>
            </a:endParaRPr>
          </a:p>
        </p:txBody>
      </p:sp>
      <p:sp>
        <p:nvSpPr>
          <p:cNvPr id="66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6421438" cy="573087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What About Branches?</a:t>
            </a:r>
          </a:p>
        </p:txBody>
      </p:sp>
      <p:sp>
        <p:nvSpPr>
          <p:cNvPr id="48133" name="AutoShape 5"/>
          <p:cNvSpPr>
            <a:spLocks/>
          </p:cNvSpPr>
          <p:nvPr/>
        </p:nvSpPr>
        <p:spPr bwMode="auto">
          <a:xfrm>
            <a:off x="5792916" y="2514600"/>
            <a:ext cx="304800" cy="509814"/>
          </a:xfrm>
          <a:prstGeom prst="rightBrace">
            <a:avLst>
              <a:gd name="adj1" fmla="val 16667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8135" name="Text Box 7"/>
          <p:cNvSpPr txBox="1">
            <a:spLocks noChangeArrowheads="1"/>
          </p:cNvSpPr>
          <p:nvPr/>
        </p:nvSpPr>
        <p:spPr bwMode="auto">
          <a:xfrm>
            <a:off x="6172835" y="2562749"/>
            <a:ext cx="1411605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dirty="0">
                <a:latin typeface="Calibri" pitchFamily="34" charset="0"/>
              </a:rPr>
              <a:t>Executing</a:t>
            </a:r>
          </a:p>
        </p:txBody>
      </p:sp>
      <p:sp>
        <p:nvSpPr>
          <p:cNvPr id="48136" name="Text Box 8"/>
          <p:cNvSpPr txBox="1">
            <a:spLocks noChangeArrowheads="1"/>
          </p:cNvSpPr>
          <p:nvPr/>
        </p:nvSpPr>
        <p:spPr bwMode="auto">
          <a:xfrm>
            <a:off x="6622835" y="3045767"/>
            <a:ext cx="2444965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dirty="0">
                <a:solidFill>
                  <a:srgbClr val="990000"/>
                </a:solidFill>
                <a:latin typeface="Calibri" pitchFamily="34" charset="0"/>
              </a:rPr>
              <a:t>How to continue?</a:t>
            </a:r>
          </a:p>
        </p:txBody>
      </p:sp>
      <p:cxnSp>
        <p:nvCxnSpPr>
          <p:cNvPr id="10" name="Straight Arrow Connector 9"/>
          <p:cNvCxnSpPr/>
          <p:nvPr/>
        </p:nvCxnSpPr>
        <p:spPr bwMode="auto">
          <a:xfrm flipH="1">
            <a:off x="5257800" y="3276600"/>
            <a:ext cx="1295400" cy="0"/>
          </a:xfrm>
          <a:prstGeom prst="straightConnector1">
            <a:avLst/>
          </a:prstGeom>
          <a:noFill/>
          <a:ln w="25400" cap="flat" cmpd="sng" algn="ctr">
            <a:solidFill>
              <a:srgbClr val="99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wearing a military uniform&#10;&#10;Description automatically generated">
            <a:extLst>
              <a:ext uri="{FF2B5EF4-FFF2-40B4-BE49-F238E27FC236}">
                <a16:creationId xmlns:a16="http://schemas.microsoft.com/office/drawing/2014/main" id="{E2EB24FE-022B-41FD-A9EF-D401D19C8CC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96" r="1493"/>
          <a:stretch/>
        </p:blipFill>
        <p:spPr>
          <a:xfrm>
            <a:off x="5178350" y="228600"/>
            <a:ext cx="3962400" cy="6381750"/>
          </a:xfrm>
          <a:prstGeom prst="rect">
            <a:avLst/>
          </a:prstGeom>
        </p:spPr>
      </p:pic>
      <p:sp>
        <p:nvSpPr>
          <p:cNvPr id="6" name="Rectangle 3">
            <a:extLst>
              <a:ext uri="{FF2B5EF4-FFF2-40B4-BE49-F238E27FC236}">
                <a16:creationId xmlns:a16="http://schemas.microsoft.com/office/drawing/2014/main" id="{2DD152F1-340C-4CF8-A567-2878B66FF3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57" y="685800"/>
            <a:ext cx="4815768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defRPr sz="2400" b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kern="0" dirty="0"/>
              <a:t>Rear Admiral Grace Hopper</a:t>
            </a:r>
            <a:br>
              <a:rPr lang="en-US" kern="0" dirty="0"/>
            </a:br>
            <a:r>
              <a:rPr lang="en-US" sz="2000" kern="0" dirty="0"/>
              <a:t>(1906-1992)</a:t>
            </a:r>
          </a:p>
          <a:p>
            <a:pPr lvl="1">
              <a:defRPr/>
            </a:pPr>
            <a:r>
              <a:rPr lang="en-US" kern="0" dirty="0"/>
              <a:t>Invented first compiler in 1951 (technically it was a linker)</a:t>
            </a:r>
          </a:p>
          <a:p>
            <a:pPr lvl="1">
              <a:defRPr/>
            </a:pPr>
            <a:r>
              <a:rPr lang="en-US" kern="0" dirty="0"/>
              <a:t>Coined “compiler” (and “bug”)</a:t>
            </a:r>
          </a:p>
          <a:p>
            <a:pPr lvl="1">
              <a:defRPr/>
            </a:pPr>
            <a:r>
              <a:rPr lang="en-US" kern="0" dirty="0"/>
              <a:t>Compiled for Harvard Mark I</a:t>
            </a:r>
          </a:p>
          <a:p>
            <a:pPr lvl="1">
              <a:defRPr/>
            </a:pPr>
            <a:r>
              <a:rPr lang="en-US" kern="0" dirty="0"/>
              <a:t>Eventually led to COBOL</a:t>
            </a:r>
            <a:br>
              <a:rPr lang="en-US" kern="0" dirty="0"/>
            </a:br>
            <a:r>
              <a:rPr lang="en-US" kern="0" dirty="0"/>
              <a:t>(which ran the world for years)</a:t>
            </a:r>
          </a:p>
          <a:p>
            <a:pPr lvl="1">
              <a:defRPr/>
            </a:pPr>
            <a:r>
              <a:rPr lang="en-US" kern="0" dirty="0">
                <a:solidFill>
                  <a:srgbClr val="C00000"/>
                </a:solidFill>
              </a:rPr>
              <a:t>“</a:t>
            </a:r>
            <a:r>
              <a:rPr lang="en-US" dirty="0">
                <a:solidFill>
                  <a:srgbClr val="C00000"/>
                </a:solidFill>
              </a:rPr>
              <a:t>I decided data processors ought to be able to write their programs in English, and the computers would translate them into machine code”</a:t>
            </a:r>
            <a:endParaRPr lang="en-US" kern="0" dirty="0">
              <a:solidFill>
                <a:srgbClr val="C00000"/>
              </a:solidFill>
            </a:endParaRPr>
          </a:p>
          <a:p>
            <a:pPr marL="457200" lvl="1" indent="0">
              <a:buNone/>
              <a:defRPr/>
            </a:pPr>
            <a:endParaRPr lang="en-US" kern="0" dirty="0"/>
          </a:p>
        </p:txBody>
      </p:sp>
      <p:pic>
        <p:nvPicPr>
          <p:cNvPr id="8" name="Picture 7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82963C28-DEFB-4ABA-8DAB-89D3F995274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3" t="52051" r="17576" b="17180"/>
          <a:stretch/>
        </p:blipFill>
        <p:spPr>
          <a:xfrm>
            <a:off x="-45717" y="4988753"/>
            <a:ext cx="5227317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513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89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457200"/>
            <a:ext cx="5862638" cy="573087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Modern CPU Design</a:t>
            </a:r>
          </a:p>
        </p:txBody>
      </p:sp>
      <p:sp>
        <p:nvSpPr>
          <p:cNvPr id="421891" name="Rectangle 3"/>
          <p:cNvSpPr>
            <a:spLocks noChangeArrowheads="1"/>
          </p:cNvSpPr>
          <p:nvPr/>
        </p:nvSpPr>
        <p:spPr bwMode="auto">
          <a:xfrm>
            <a:off x="1542040" y="3505200"/>
            <a:ext cx="6510337" cy="30480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b" anchorCtr="0"/>
          <a:lstStyle/>
          <a:p>
            <a:pPr eaLnBrk="1" hangingPunct="1">
              <a:lnSpc>
                <a:spcPct val="100000"/>
              </a:lnSpc>
              <a:defRPr/>
            </a:pPr>
            <a: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Execution</a:t>
            </a:r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2057400" y="3900160"/>
            <a:ext cx="5706052" cy="7620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eaLnBrk="1" hangingPunct="1">
              <a:lnSpc>
                <a:spcPct val="100000"/>
              </a:lnSpc>
            </a:pPr>
            <a:r>
              <a:rPr lang="en-US" sz="1400" dirty="0">
                <a:latin typeface="Calibri" pitchFamily="34" charset="0"/>
              </a:rPr>
              <a:t>Functional</a:t>
            </a:r>
          </a:p>
          <a:p>
            <a:pPr algn="r" eaLnBrk="1" hangingPunct="1">
              <a:lnSpc>
                <a:spcPct val="100000"/>
              </a:lnSpc>
            </a:pPr>
            <a:r>
              <a:rPr lang="en-US" sz="1400" dirty="0">
                <a:latin typeface="Calibri" pitchFamily="34" charset="0"/>
              </a:rPr>
              <a:t>Units</a:t>
            </a:r>
          </a:p>
        </p:txBody>
      </p:sp>
      <p:sp>
        <p:nvSpPr>
          <p:cNvPr id="421893" name="Rectangle 5"/>
          <p:cNvSpPr>
            <a:spLocks noChangeArrowheads="1"/>
          </p:cNvSpPr>
          <p:nvPr/>
        </p:nvSpPr>
        <p:spPr bwMode="auto">
          <a:xfrm>
            <a:off x="1542040" y="1219200"/>
            <a:ext cx="6510337" cy="19050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t" anchorCtr="0"/>
          <a:lstStyle/>
          <a:p>
            <a:pPr eaLnBrk="1" hangingPunct="1">
              <a:lnSpc>
                <a:spcPct val="100000"/>
              </a:lnSpc>
              <a:defRPr/>
            </a:pPr>
            <a: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Instruction Control</a:t>
            </a:r>
          </a:p>
        </p:txBody>
      </p:sp>
      <p:sp>
        <p:nvSpPr>
          <p:cNvPr id="11270" name="Rectangle 6"/>
          <p:cNvSpPr>
            <a:spLocks noChangeArrowheads="1"/>
          </p:cNvSpPr>
          <p:nvPr/>
        </p:nvSpPr>
        <p:spPr bwMode="auto">
          <a:xfrm>
            <a:off x="2216727" y="4038600"/>
            <a:ext cx="676275" cy="457200"/>
          </a:xfrm>
          <a:prstGeom prst="rect">
            <a:avLst/>
          </a:prstGeom>
          <a:solidFill>
            <a:srgbClr val="8C404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400" dirty="0">
                <a:solidFill>
                  <a:schemeClr val="bg1"/>
                </a:solidFill>
                <a:latin typeface="Calibri" pitchFamily="34" charset="0"/>
              </a:rPr>
              <a:t>Branch</a:t>
            </a:r>
          </a:p>
        </p:txBody>
      </p:sp>
      <p:sp>
        <p:nvSpPr>
          <p:cNvPr id="11271" name="Rectangle 7"/>
          <p:cNvSpPr>
            <a:spLocks noChangeArrowheads="1"/>
          </p:cNvSpPr>
          <p:nvPr/>
        </p:nvSpPr>
        <p:spPr bwMode="auto">
          <a:xfrm>
            <a:off x="3759777" y="4038600"/>
            <a:ext cx="676275" cy="457200"/>
          </a:xfrm>
          <a:prstGeom prst="rect">
            <a:avLst/>
          </a:prstGeom>
          <a:solidFill>
            <a:srgbClr val="8C404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400" dirty="0" err="1">
                <a:solidFill>
                  <a:schemeClr val="bg1"/>
                </a:solidFill>
                <a:latin typeface="Calibri" pitchFamily="34" charset="0"/>
              </a:rPr>
              <a:t>Arith</a:t>
            </a:r>
            <a:endParaRPr lang="en-US" sz="14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1272" name="Rectangle 8"/>
          <p:cNvSpPr>
            <a:spLocks noChangeArrowheads="1"/>
          </p:cNvSpPr>
          <p:nvPr/>
        </p:nvSpPr>
        <p:spPr bwMode="auto">
          <a:xfrm>
            <a:off x="4532890" y="4038600"/>
            <a:ext cx="674687" cy="457200"/>
          </a:xfrm>
          <a:prstGeom prst="rect">
            <a:avLst/>
          </a:prstGeom>
          <a:solidFill>
            <a:srgbClr val="8C404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400" dirty="0" err="1">
                <a:solidFill>
                  <a:schemeClr val="bg1"/>
                </a:solidFill>
                <a:latin typeface="Calibri" pitchFamily="34" charset="0"/>
              </a:rPr>
              <a:t>Arith</a:t>
            </a:r>
            <a:endParaRPr lang="en-US" sz="14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1273" name="Rectangle 9"/>
          <p:cNvSpPr>
            <a:spLocks noChangeArrowheads="1"/>
          </p:cNvSpPr>
          <p:nvPr/>
        </p:nvSpPr>
        <p:spPr bwMode="auto">
          <a:xfrm>
            <a:off x="5302827" y="4038600"/>
            <a:ext cx="676275" cy="457200"/>
          </a:xfrm>
          <a:prstGeom prst="rect">
            <a:avLst/>
          </a:prstGeom>
          <a:solidFill>
            <a:srgbClr val="8C404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400" dirty="0">
                <a:solidFill>
                  <a:schemeClr val="bg1"/>
                </a:solidFill>
                <a:latin typeface="Calibri" pitchFamily="34" charset="0"/>
              </a:rPr>
              <a:t>Load</a:t>
            </a:r>
          </a:p>
        </p:txBody>
      </p:sp>
      <p:sp>
        <p:nvSpPr>
          <p:cNvPr id="11274" name="Rectangle 10"/>
          <p:cNvSpPr>
            <a:spLocks noChangeArrowheads="1"/>
          </p:cNvSpPr>
          <p:nvPr/>
        </p:nvSpPr>
        <p:spPr bwMode="auto">
          <a:xfrm>
            <a:off x="6074352" y="4038600"/>
            <a:ext cx="676275" cy="457200"/>
          </a:xfrm>
          <a:prstGeom prst="rect">
            <a:avLst/>
          </a:prstGeom>
          <a:solidFill>
            <a:srgbClr val="8C404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1400" dirty="0">
                <a:solidFill>
                  <a:schemeClr val="bg1"/>
                </a:solidFill>
                <a:latin typeface="Calibri" pitchFamily="34" charset="0"/>
              </a:rPr>
              <a:t>Store</a:t>
            </a:r>
          </a:p>
        </p:txBody>
      </p:sp>
      <p:sp>
        <p:nvSpPr>
          <p:cNvPr id="11275" name="Rectangle 11"/>
          <p:cNvSpPr>
            <a:spLocks noChangeArrowheads="1"/>
          </p:cNvSpPr>
          <p:nvPr/>
        </p:nvSpPr>
        <p:spPr bwMode="auto">
          <a:xfrm>
            <a:off x="6460115" y="1676400"/>
            <a:ext cx="1303337" cy="1143000"/>
          </a:xfrm>
          <a:prstGeom prst="rect">
            <a:avLst/>
          </a:prstGeom>
          <a:solidFill>
            <a:srgbClr val="8C404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400" dirty="0">
                <a:solidFill>
                  <a:schemeClr val="bg1"/>
                </a:solidFill>
                <a:latin typeface="Calibri" pitchFamily="34" charset="0"/>
              </a:rPr>
              <a:t>Instruction</a:t>
            </a:r>
          </a:p>
          <a:p>
            <a:pPr algn="ctr" eaLnBrk="1" hangingPunct="1">
              <a:lnSpc>
                <a:spcPct val="100000"/>
              </a:lnSpc>
            </a:pPr>
            <a:r>
              <a:rPr lang="en-US" sz="1400" dirty="0">
                <a:solidFill>
                  <a:schemeClr val="bg1"/>
                </a:solidFill>
                <a:latin typeface="Calibri" pitchFamily="34" charset="0"/>
              </a:rPr>
              <a:t>Cache</a:t>
            </a:r>
          </a:p>
        </p:txBody>
      </p:sp>
      <p:sp>
        <p:nvSpPr>
          <p:cNvPr id="11276" name="Rectangle 12"/>
          <p:cNvSpPr>
            <a:spLocks noChangeArrowheads="1"/>
          </p:cNvSpPr>
          <p:nvPr/>
        </p:nvSpPr>
        <p:spPr bwMode="auto">
          <a:xfrm>
            <a:off x="5302827" y="5562600"/>
            <a:ext cx="1447800" cy="609600"/>
          </a:xfrm>
          <a:prstGeom prst="rect">
            <a:avLst/>
          </a:prstGeom>
          <a:solidFill>
            <a:srgbClr val="8C404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400" dirty="0">
                <a:solidFill>
                  <a:schemeClr val="bg1"/>
                </a:solidFill>
                <a:latin typeface="Calibri" pitchFamily="34" charset="0"/>
              </a:rPr>
              <a:t>Data</a:t>
            </a:r>
          </a:p>
          <a:p>
            <a:pPr algn="ctr" eaLnBrk="1" hangingPunct="1">
              <a:lnSpc>
                <a:spcPct val="100000"/>
              </a:lnSpc>
            </a:pPr>
            <a:r>
              <a:rPr lang="en-US" sz="1400" dirty="0">
                <a:solidFill>
                  <a:schemeClr val="bg1"/>
                </a:solidFill>
                <a:latin typeface="Calibri" pitchFamily="34" charset="0"/>
              </a:rPr>
              <a:t>Cache</a:t>
            </a:r>
          </a:p>
        </p:txBody>
      </p:sp>
      <p:sp>
        <p:nvSpPr>
          <p:cNvPr id="11277" name="Rectangle 13"/>
          <p:cNvSpPr>
            <a:spLocks noChangeArrowheads="1"/>
          </p:cNvSpPr>
          <p:nvPr/>
        </p:nvSpPr>
        <p:spPr bwMode="auto">
          <a:xfrm>
            <a:off x="4242377" y="1676400"/>
            <a:ext cx="1157288" cy="533400"/>
          </a:xfrm>
          <a:prstGeom prst="rect">
            <a:avLst/>
          </a:prstGeom>
          <a:solidFill>
            <a:srgbClr val="8C404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400" dirty="0">
                <a:solidFill>
                  <a:schemeClr val="bg1"/>
                </a:solidFill>
                <a:latin typeface="Calibri" pitchFamily="34" charset="0"/>
              </a:rPr>
              <a:t>Fetch</a:t>
            </a:r>
          </a:p>
          <a:p>
            <a:pPr algn="ctr" eaLnBrk="1" hangingPunct="1">
              <a:lnSpc>
                <a:spcPct val="100000"/>
              </a:lnSpc>
            </a:pPr>
            <a:r>
              <a:rPr lang="en-US" sz="1400" dirty="0">
                <a:solidFill>
                  <a:schemeClr val="bg1"/>
                </a:solidFill>
                <a:latin typeface="Calibri" pitchFamily="34" charset="0"/>
              </a:rPr>
              <a:t>Control</a:t>
            </a:r>
          </a:p>
        </p:txBody>
      </p:sp>
      <p:sp>
        <p:nvSpPr>
          <p:cNvPr id="11278" name="Rectangle 14"/>
          <p:cNvSpPr>
            <a:spLocks noChangeArrowheads="1"/>
          </p:cNvSpPr>
          <p:nvPr/>
        </p:nvSpPr>
        <p:spPr bwMode="auto">
          <a:xfrm>
            <a:off x="4242377" y="2286000"/>
            <a:ext cx="1157288" cy="533400"/>
          </a:xfrm>
          <a:prstGeom prst="rect">
            <a:avLst/>
          </a:prstGeom>
          <a:solidFill>
            <a:srgbClr val="8C404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400" dirty="0">
                <a:solidFill>
                  <a:schemeClr val="bg1"/>
                </a:solidFill>
                <a:latin typeface="Calibri" pitchFamily="34" charset="0"/>
              </a:rPr>
              <a:t>Instruction</a:t>
            </a:r>
          </a:p>
          <a:p>
            <a:pPr algn="ctr" eaLnBrk="1" hangingPunct="1">
              <a:lnSpc>
                <a:spcPct val="100000"/>
              </a:lnSpc>
            </a:pPr>
            <a:r>
              <a:rPr lang="en-US" sz="1400" dirty="0">
                <a:solidFill>
                  <a:schemeClr val="bg1"/>
                </a:solidFill>
                <a:latin typeface="Calibri" pitchFamily="34" charset="0"/>
              </a:rPr>
              <a:t>Decode</a:t>
            </a:r>
          </a:p>
        </p:txBody>
      </p:sp>
      <p:sp>
        <p:nvSpPr>
          <p:cNvPr id="11279" name="Line 15"/>
          <p:cNvSpPr>
            <a:spLocks noChangeShapeType="1"/>
          </p:cNvSpPr>
          <p:nvPr/>
        </p:nvSpPr>
        <p:spPr bwMode="auto">
          <a:xfrm>
            <a:off x="5399665" y="1948130"/>
            <a:ext cx="10604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280" name="Line 16"/>
          <p:cNvSpPr>
            <a:spLocks noChangeShapeType="1"/>
          </p:cNvSpPr>
          <p:nvPr/>
        </p:nvSpPr>
        <p:spPr bwMode="auto">
          <a:xfrm flipH="1">
            <a:off x="5399665" y="2562880"/>
            <a:ext cx="10604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281" name="Line 17"/>
          <p:cNvSpPr>
            <a:spLocks noChangeShapeType="1"/>
          </p:cNvSpPr>
          <p:nvPr/>
        </p:nvSpPr>
        <p:spPr bwMode="auto">
          <a:xfrm>
            <a:off x="4820227" y="2819400"/>
            <a:ext cx="0" cy="990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282" name="Freeform 18"/>
          <p:cNvSpPr>
            <a:spLocks/>
          </p:cNvSpPr>
          <p:nvPr/>
        </p:nvSpPr>
        <p:spPr bwMode="auto">
          <a:xfrm flipH="1">
            <a:off x="2313565" y="1752600"/>
            <a:ext cx="1928812" cy="2286000"/>
          </a:xfrm>
          <a:custGeom>
            <a:avLst/>
            <a:gdLst>
              <a:gd name="T0" fmla="*/ 0 w 144"/>
              <a:gd name="T1" fmla="*/ 0 h 864"/>
              <a:gd name="T2" fmla="*/ 144 w 144"/>
              <a:gd name="T3" fmla="*/ 0 h 864"/>
              <a:gd name="T4" fmla="*/ 144 w 144"/>
              <a:gd name="T5" fmla="*/ 864 h 864"/>
              <a:gd name="T6" fmla="*/ 0 60000 65536"/>
              <a:gd name="T7" fmla="*/ 0 60000 65536"/>
              <a:gd name="T8" fmla="*/ 0 60000 65536"/>
              <a:gd name="T9" fmla="*/ 0 w 144"/>
              <a:gd name="T10" fmla="*/ 0 h 864"/>
              <a:gd name="T11" fmla="*/ 144 w 144"/>
              <a:gd name="T12" fmla="*/ 864 h 86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4" h="864">
                <a:moveTo>
                  <a:pt x="0" y="0"/>
                </a:moveTo>
                <a:lnTo>
                  <a:pt x="144" y="0"/>
                </a:lnTo>
                <a:lnTo>
                  <a:pt x="144" y="864"/>
                </a:lnTo>
              </a:path>
            </a:pathLst>
          </a:custGeom>
          <a:noFill/>
          <a:ln w="28575">
            <a:solidFill>
              <a:schemeClr val="tx1"/>
            </a:solidFill>
            <a:prstDash val="sysDot"/>
            <a:round/>
            <a:headEnd type="triangle" w="med" len="med"/>
            <a:tailEnd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283" name="Line 19"/>
          <p:cNvSpPr>
            <a:spLocks noChangeShapeType="1"/>
          </p:cNvSpPr>
          <p:nvPr/>
        </p:nvSpPr>
        <p:spPr bwMode="auto">
          <a:xfrm rot="5400000">
            <a:off x="4963102" y="5029200"/>
            <a:ext cx="1066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284" name="Line 20"/>
          <p:cNvSpPr>
            <a:spLocks noChangeShapeType="1"/>
          </p:cNvSpPr>
          <p:nvPr/>
        </p:nvSpPr>
        <p:spPr bwMode="auto">
          <a:xfrm rot="16200000" flipV="1">
            <a:off x="5253615" y="5029200"/>
            <a:ext cx="1066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285" name="Line 21"/>
          <p:cNvSpPr>
            <a:spLocks noChangeShapeType="1"/>
          </p:cNvSpPr>
          <p:nvPr/>
        </p:nvSpPr>
        <p:spPr bwMode="auto">
          <a:xfrm rot="5400000">
            <a:off x="5734627" y="5029200"/>
            <a:ext cx="1066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286" name="Line 22"/>
          <p:cNvSpPr>
            <a:spLocks noChangeShapeType="1"/>
          </p:cNvSpPr>
          <p:nvPr/>
        </p:nvSpPr>
        <p:spPr bwMode="auto">
          <a:xfrm rot="5400000">
            <a:off x="6023552" y="5029200"/>
            <a:ext cx="1066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287" name="Text Box 23"/>
          <p:cNvSpPr txBox="1">
            <a:spLocks noChangeArrowheads="1"/>
          </p:cNvSpPr>
          <p:nvPr/>
        </p:nvSpPr>
        <p:spPr bwMode="auto">
          <a:xfrm>
            <a:off x="5514320" y="1673423"/>
            <a:ext cx="78220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>
              <a:lnSpc>
                <a:spcPct val="100000"/>
              </a:lnSpc>
            </a:pPr>
            <a:r>
              <a:rPr lang="en-US" sz="1400" dirty="0">
                <a:latin typeface="Calibri" pitchFamily="34" charset="0"/>
              </a:rPr>
              <a:t>Address</a:t>
            </a:r>
          </a:p>
        </p:txBody>
      </p:sp>
      <p:sp>
        <p:nvSpPr>
          <p:cNvPr id="11288" name="Text Box 24"/>
          <p:cNvSpPr txBox="1">
            <a:spLocks noChangeArrowheads="1"/>
          </p:cNvSpPr>
          <p:nvPr/>
        </p:nvSpPr>
        <p:spPr bwMode="auto">
          <a:xfrm>
            <a:off x="5410200" y="2286000"/>
            <a:ext cx="106914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>
              <a:lnSpc>
                <a:spcPct val="100000"/>
              </a:lnSpc>
            </a:pPr>
            <a:r>
              <a:rPr lang="en-US" sz="1400" dirty="0">
                <a:latin typeface="Calibri" pitchFamily="34" charset="0"/>
              </a:rPr>
              <a:t>Instructions</a:t>
            </a:r>
          </a:p>
        </p:txBody>
      </p:sp>
      <p:sp>
        <p:nvSpPr>
          <p:cNvPr id="11289" name="Text Box 25"/>
          <p:cNvSpPr txBox="1">
            <a:spLocks noChangeArrowheads="1"/>
          </p:cNvSpPr>
          <p:nvPr/>
        </p:nvSpPr>
        <p:spPr bwMode="auto">
          <a:xfrm>
            <a:off x="4800600" y="2816423"/>
            <a:ext cx="101098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>
              <a:lnSpc>
                <a:spcPct val="100000"/>
              </a:lnSpc>
            </a:pPr>
            <a:r>
              <a:rPr lang="en-US" sz="1400" dirty="0">
                <a:latin typeface="Calibri" pitchFamily="34" charset="0"/>
              </a:rPr>
              <a:t>Operations</a:t>
            </a:r>
          </a:p>
        </p:txBody>
      </p:sp>
      <p:sp>
        <p:nvSpPr>
          <p:cNvPr id="11290" name="Text Box 26"/>
          <p:cNvSpPr txBox="1">
            <a:spLocks noChangeArrowheads="1"/>
          </p:cNvSpPr>
          <p:nvPr/>
        </p:nvSpPr>
        <p:spPr bwMode="auto">
          <a:xfrm>
            <a:off x="2286000" y="3166080"/>
            <a:ext cx="129195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lnSpc>
                <a:spcPct val="100000"/>
              </a:lnSpc>
            </a:pPr>
            <a:r>
              <a:rPr lang="en-US" sz="1400" dirty="0">
                <a:latin typeface="Calibri" pitchFamily="34" charset="0"/>
              </a:rPr>
              <a:t>Prediction OK?</a:t>
            </a:r>
          </a:p>
        </p:txBody>
      </p:sp>
      <p:sp>
        <p:nvSpPr>
          <p:cNvPr id="11291" name="Text Box 27"/>
          <p:cNvSpPr txBox="1">
            <a:spLocks noChangeArrowheads="1"/>
          </p:cNvSpPr>
          <p:nvPr/>
        </p:nvSpPr>
        <p:spPr bwMode="auto">
          <a:xfrm>
            <a:off x="6515677" y="5240179"/>
            <a:ext cx="43473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>
              <a:lnSpc>
                <a:spcPct val="100000"/>
              </a:lnSpc>
            </a:pPr>
            <a:r>
              <a:rPr lang="en-US" sz="1000" dirty="0">
                <a:latin typeface="Calibri" pitchFamily="34" charset="0"/>
              </a:rPr>
              <a:t>Data</a:t>
            </a:r>
          </a:p>
        </p:txBody>
      </p:sp>
      <p:sp>
        <p:nvSpPr>
          <p:cNvPr id="11292" name="Text Box 28"/>
          <p:cNvSpPr txBox="1">
            <a:spLocks noChangeArrowheads="1"/>
          </p:cNvSpPr>
          <p:nvPr/>
        </p:nvSpPr>
        <p:spPr bwMode="auto">
          <a:xfrm>
            <a:off x="5735940" y="5257800"/>
            <a:ext cx="43473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>
              <a:lnSpc>
                <a:spcPct val="100000"/>
              </a:lnSpc>
            </a:pPr>
            <a:r>
              <a:rPr lang="en-US" sz="1000" dirty="0">
                <a:latin typeface="Calibri" pitchFamily="34" charset="0"/>
              </a:rPr>
              <a:t>Data</a:t>
            </a:r>
          </a:p>
        </p:txBody>
      </p:sp>
      <p:sp>
        <p:nvSpPr>
          <p:cNvPr id="11293" name="Text Box 29"/>
          <p:cNvSpPr txBox="1">
            <a:spLocks noChangeArrowheads="1"/>
          </p:cNvSpPr>
          <p:nvPr/>
        </p:nvSpPr>
        <p:spPr bwMode="auto">
          <a:xfrm>
            <a:off x="5084584" y="5011579"/>
            <a:ext cx="47801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>
              <a:lnSpc>
                <a:spcPct val="100000"/>
              </a:lnSpc>
            </a:pPr>
            <a:r>
              <a:rPr lang="en-US" sz="1000" dirty="0" err="1">
                <a:latin typeface="Calibri" pitchFamily="34" charset="0"/>
              </a:rPr>
              <a:t>Addr</a:t>
            </a:r>
            <a:r>
              <a:rPr lang="en-US" sz="1000" dirty="0">
                <a:latin typeface="Calibri" pitchFamily="34" charset="0"/>
              </a:rPr>
              <a:t>.</a:t>
            </a:r>
          </a:p>
        </p:txBody>
      </p:sp>
      <p:sp>
        <p:nvSpPr>
          <p:cNvPr id="11294" name="Text Box 30"/>
          <p:cNvSpPr txBox="1">
            <a:spLocks noChangeArrowheads="1"/>
          </p:cNvSpPr>
          <p:nvPr/>
        </p:nvSpPr>
        <p:spPr bwMode="auto">
          <a:xfrm>
            <a:off x="5853440" y="5011579"/>
            <a:ext cx="47801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>
              <a:lnSpc>
                <a:spcPct val="100000"/>
              </a:lnSpc>
            </a:pPr>
            <a:r>
              <a:rPr lang="en-US" sz="1000" dirty="0" err="1">
                <a:latin typeface="Calibri" pitchFamily="34" charset="0"/>
              </a:rPr>
              <a:t>Addr</a:t>
            </a:r>
            <a:r>
              <a:rPr lang="en-US" sz="1000" dirty="0">
                <a:latin typeface="Calibri" pitchFamily="34" charset="0"/>
              </a:rPr>
              <a:t>.</a:t>
            </a:r>
          </a:p>
        </p:txBody>
      </p:sp>
      <p:sp>
        <p:nvSpPr>
          <p:cNvPr id="11295" name="Line 31"/>
          <p:cNvSpPr>
            <a:spLocks noChangeShapeType="1"/>
          </p:cNvSpPr>
          <p:nvPr/>
        </p:nvSpPr>
        <p:spPr bwMode="auto">
          <a:xfrm>
            <a:off x="2543175" y="3810000"/>
            <a:ext cx="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296" name="Line 32"/>
          <p:cNvSpPr>
            <a:spLocks noChangeShapeType="1"/>
          </p:cNvSpPr>
          <p:nvPr/>
        </p:nvSpPr>
        <p:spPr bwMode="auto">
          <a:xfrm>
            <a:off x="4087812" y="3810000"/>
            <a:ext cx="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297" name="Line 33"/>
          <p:cNvSpPr>
            <a:spLocks noChangeShapeType="1"/>
          </p:cNvSpPr>
          <p:nvPr/>
        </p:nvSpPr>
        <p:spPr bwMode="auto">
          <a:xfrm>
            <a:off x="4857750" y="3810000"/>
            <a:ext cx="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298" name="Line 34"/>
          <p:cNvSpPr>
            <a:spLocks noChangeShapeType="1"/>
          </p:cNvSpPr>
          <p:nvPr/>
        </p:nvSpPr>
        <p:spPr bwMode="auto">
          <a:xfrm>
            <a:off x="5630862" y="3810000"/>
            <a:ext cx="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299" name="Line 35"/>
          <p:cNvSpPr>
            <a:spLocks noChangeShapeType="1"/>
          </p:cNvSpPr>
          <p:nvPr/>
        </p:nvSpPr>
        <p:spPr bwMode="auto">
          <a:xfrm>
            <a:off x="6400800" y="3810000"/>
            <a:ext cx="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300" name="Line 36"/>
          <p:cNvSpPr>
            <a:spLocks noChangeShapeType="1"/>
          </p:cNvSpPr>
          <p:nvPr/>
        </p:nvSpPr>
        <p:spPr bwMode="auto">
          <a:xfrm>
            <a:off x="2543175" y="3810000"/>
            <a:ext cx="38576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301" name="Rectangle 37"/>
          <p:cNvSpPr>
            <a:spLocks noChangeArrowheads="1"/>
          </p:cNvSpPr>
          <p:nvPr/>
        </p:nvSpPr>
        <p:spPr bwMode="auto">
          <a:xfrm>
            <a:off x="2989840" y="4038600"/>
            <a:ext cx="673100" cy="457200"/>
          </a:xfrm>
          <a:prstGeom prst="rect">
            <a:avLst/>
          </a:prstGeom>
          <a:solidFill>
            <a:srgbClr val="8C404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400" dirty="0" err="1">
                <a:solidFill>
                  <a:schemeClr val="bg1"/>
                </a:solidFill>
                <a:latin typeface="Calibri" pitchFamily="34" charset="0"/>
              </a:rPr>
              <a:t>Arith</a:t>
            </a:r>
            <a:endParaRPr lang="en-US" sz="14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1302" name="Line 38"/>
          <p:cNvSpPr>
            <a:spLocks noChangeShapeType="1"/>
          </p:cNvSpPr>
          <p:nvPr/>
        </p:nvSpPr>
        <p:spPr bwMode="auto">
          <a:xfrm>
            <a:off x="3314700" y="3810000"/>
            <a:ext cx="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303" name="Line 39"/>
          <p:cNvSpPr>
            <a:spLocks noChangeShapeType="1"/>
          </p:cNvSpPr>
          <p:nvPr/>
        </p:nvSpPr>
        <p:spPr bwMode="auto">
          <a:xfrm>
            <a:off x="1735715" y="4876800"/>
            <a:ext cx="5214696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grpSp>
        <p:nvGrpSpPr>
          <p:cNvPr id="2" name="Group 40"/>
          <p:cNvGrpSpPr>
            <a:grpSpLocks/>
          </p:cNvGrpSpPr>
          <p:nvPr/>
        </p:nvGrpSpPr>
        <p:grpSpPr bwMode="auto">
          <a:xfrm>
            <a:off x="2507240" y="4495800"/>
            <a:ext cx="3857625" cy="381000"/>
            <a:chOff x="768" y="2016"/>
            <a:chExt cx="1920" cy="144"/>
          </a:xfrm>
        </p:grpSpPr>
        <p:sp>
          <p:nvSpPr>
            <p:cNvPr id="11313" name="Line 41"/>
            <p:cNvSpPr>
              <a:spLocks noChangeShapeType="1"/>
            </p:cNvSpPr>
            <p:nvPr/>
          </p:nvSpPr>
          <p:spPr bwMode="auto">
            <a:xfrm>
              <a:off x="768" y="2016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11314" name="Line 42"/>
            <p:cNvSpPr>
              <a:spLocks noChangeShapeType="1"/>
            </p:cNvSpPr>
            <p:nvPr/>
          </p:nvSpPr>
          <p:spPr bwMode="auto">
            <a:xfrm>
              <a:off x="1536" y="2016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11315" name="Line 43"/>
            <p:cNvSpPr>
              <a:spLocks noChangeShapeType="1"/>
            </p:cNvSpPr>
            <p:nvPr/>
          </p:nvSpPr>
          <p:spPr bwMode="auto">
            <a:xfrm>
              <a:off x="1920" y="2016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11316" name="Line 44"/>
            <p:cNvSpPr>
              <a:spLocks noChangeShapeType="1"/>
            </p:cNvSpPr>
            <p:nvPr/>
          </p:nvSpPr>
          <p:spPr bwMode="auto">
            <a:xfrm>
              <a:off x="2304" y="2016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11317" name="Line 45"/>
            <p:cNvSpPr>
              <a:spLocks noChangeShapeType="1"/>
            </p:cNvSpPr>
            <p:nvPr/>
          </p:nvSpPr>
          <p:spPr bwMode="auto">
            <a:xfrm>
              <a:off x="2688" y="2016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11318" name="Line 46"/>
            <p:cNvSpPr>
              <a:spLocks noChangeShapeType="1"/>
            </p:cNvSpPr>
            <p:nvPr/>
          </p:nvSpPr>
          <p:spPr bwMode="auto">
            <a:xfrm>
              <a:off x="1152" y="2016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11305" name="Rectangle 47"/>
          <p:cNvSpPr>
            <a:spLocks noChangeArrowheads="1"/>
          </p:cNvSpPr>
          <p:nvPr/>
        </p:nvSpPr>
        <p:spPr bwMode="auto">
          <a:xfrm>
            <a:off x="2796165" y="4829175"/>
            <a:ext cx="151490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lnSpc>
                <a:spcPct val="100000"/>
              </a:lnSpc>
            </a:pPr>
            <a:r>
              <a:rPr lang="en-US" sz="1400" dirty="0">
                <a:latin typeface="Calibri" pitchFamily="34" charset="0"/>
              </a:rPr>
              <a:t>Operation Results</a:t>
            </a:r>
          </a:p>
        </p:txBody>
      </p:sp>
      <p:sp>
        <p:nvSpPr>
          <p:cNvPr id="11306" name="Rectangle 48"/>
          <p:cNvSpPr>
            <a:spLocks noChangeArrowheads="1"/>
          </p:cNvSpPr>
          <p:nvPr/>
        </p:nvSpPr>
        <p:spPr bwMode="auto">
          <a:xfrm>
            <a:off x="2796165" y="1828800"/>
            <a:ext cx="1157287" cy="990600"/>
          </a:xfrm>
          <a:prstGeom prst="rect">
            <a:avLst/>
          </a:prstGeom>
          <a:solidFill>
            <a:srgbClr val="8C404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pPr algn="ctr" eaLnBrk="1" hangingPunct="1">
              <a:lnSpc>
                <a:spcPct val="100000"/>
              </a:lnSpc>
            </a:pPr>
            <a:r>
              <a:rPr lang="en-US" sz="1400" dirty="0">
                <a:solidFill>
                  <a:schemeClr val="bg1"/>
                </a:solidFill>
                <a:latin typeface="Calibri" pitchFamily="34" charset="0"/>
              </a:rPr>
              <a:t>Retirement</a:t>
            </a:r>
          </a:p>
          <a:p>
            <a:pPr algn="ctr" eaLnBrk="1" hangingPunct="1">
              <a:lnSpc>
                <a:spcPct val="100000"/>
              </a:lnSpc>
            </a:pPr>
            <a:r>
              <a:rPr lang="en-US" sz="1400" dirty="0">
                <a:solidFill>
                  <a:schemeClr val="bg1"/>
                </a:solidFill>
                <a:latin typeface="Calibri" pitchFamily="34" charset="0"/>
              </a:rPr>
              <a:t>Unit</a:t>
            </a:r>
          </a:p>
        </p:txBody>
      </p:sp>
      <p:sp>
        <p:nvSpPr>
          <p:cNvPr id="11307" name="Rectangle 49"/>
          <p:cNvSpPr>
            <a:spLocks noChangeArrowheads="1"/>
          </p:cNvSpPr>
          <p:nvPr/>
        </p:nvSpPr>
        <p:spPr bwMode="auto">
          <a:xfrm>
            <a:off x="2989840" y="2286000"/>
            <a:ext cx="769937" cy="4572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400" dirty="0">
                <a:solidFill>
                  <a:schemeClr val="bg1"/>
                </a:solidFill>
                <a:latin typeface="Calibri" pitchFamily="34" charset="0"/>
              </a:rPr>
              <a:t>Register</a:t>
            </a:r>
          </a:p>
          <a:p>
            <a:pPr algn="ctr" eaLnBrk="1" hangingPunct="1">
              <a:lnSpc>
                <a:spcPct val="100000"/>
              </a:lnSpc>
            </a:pPr>
            <a:r>
              <a:rPr lang="en-US" sz="1400" dirty="0">
                <a:solidFill>
                  <a:schemeClr val="bg1"/>
                </a:solidFill>
                <a:latin typeface="Calibri" pitchFamily="34" charset="0"/>
              </a:rPr>
              <a:t>File</a:t>
            </a:r>
          </a:p>
        </p:txBody>
      </p:sp>
      <p:sp>
        <p:nvSpPr>
          <p:cNvPr id="11308" name="Line 50"/>
          <p:cNvSpPr>
            <a:spLocks noChangeShapeType="1"/>
          </p:cNvSpPr>
          <p:nvPr/>
        </p:nvSpPr>
        <p:spPr bwMode="auto">
          <a:xfrm>
            <a:off x="2313565" y="2209800"/>
            <a:ext cx="482600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309" name="Freeform 51"/>
          <p:cNvSpPr>
            <a:spLocks/>
          </p:cNvSpPr>
          <p:nvPr/>
        </p:nvSpPr>
        <p:spPr bwMode="auto">
          <a:xfrm flipH="1">
            <a:off x="1904999" y="2667000"/>
            <a:ext cx="891166" cy="2209800"/>
          </a:xfrm>
          <a:custGeom>
            <a:avLst/>
            <a:gdLst>
              <a:gd name="T0" fmla="*/ 0 w 144"/>
              <a:gd name="T1" fmla="*/ 0 h 864"/>
              <a:gd name="T2" fmla="*/ 144 w 144"/>
              <a:gd name="T3" fmla="*/ 0 h 864"/>
              <a:gd name="T4" fmla="*/ 144 w 144"/>
              <a:gd name="T5" fmla="*/ 864 h 864"/>
              <a:gd name="T6" fmla="*/ 0 60000 65536"/>
              <a:gd name="T7" fmla="*/ 0 60000 65536"/>
              <a:gd name="T8" fmla="*/ 0 60000 65536"/>
              <a:gd name="T9" fmla="*/ 0 w 144"/>
              <a:gd name="T10" fmla="*/ 0 h 864"/>
              <a:gd name="T11" fmla="*/ 144 w 144"/>
              <a:gd name="T12" fmla="*/ 864 h 86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4" h="864">
                <a:moveTo>
                  <a:pt x="0" y="0"/>
                </a:moveTo>
                <a:lnTo>
                  <a:pt x="144" y="0"/>
                </a:lnTo>
                <a:lnTo>
                  <a:pt x="144" y="864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310" name="Text Box 52"/>
          <p:cNvSpPr txBox="1">
            <a:spLocks noChangeArrowheads="1"/>
          </p:cNvSpPr>
          <p:nvPr/>
        </p:nvSpPr>
        <p:spPr bwMode="auto">
          <a:xfrm>
            <a:off x="457200" y="3159100"/>
            <a:ext cx="144520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1" hangingPunct="1">
              <a:lnSpc>
                <a:spcPct val="100000"/>
              </a:lnSpc>
            </a:pPr>
            <a:r>
              <a:rPr lang="en-US" sz="1400" dirty="0">
                <a:latin typeface="Calibri" pitchFamily="34" charset="0"/>
              </a:rPr>
              <a:t>Register Updates</a:t>
            </a:r>
          </a:p>
        </p:txBody>
      </p:sp>
      <p:sp>
        <p:nvSpPr>
          <p:cNvPr id="11311" name="Line 53"/>
          <p:cNvSpPr>
            <a:spLocks noChangeShapeType="1"/>
          </p:cNvSpPr>
          <p:nvPr/>
        </p:nvSpPr>
        <p:spPr bwMode="auto">
          <a:xfrm>
            <a:off x="3759777" y="2514600"/>
            <a:ext cx="482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312" name="Freeform 54"/>
          <p:cNvSpPr>
            <a:spLocks/>
          </p:cNvSpPr>
          <p:nvPr/>
        </p:nvSpPr>
        <p:spPr bwMode="auto">
          <a:xfrm>
            <a:off x="3856615" y="2819400"/>
            <a:ext cx="963612" cy="228600"/>
          </a:xfrm>
          <a:custGeom>
            <a:avLst/>
            <a:gdLst>
              <a:gd name="T0" fmla="*/ 480 w 480"/>
              <a:gd name="T1" fmla="*/ 144 h 144"/>
              <a:gd name="T2" fmla="*/ 0 w 480"/>
              <a:gd name="T3" fmla="*/ 144 h 144"/>
              <a:gd name="T4" fmla="*/ 0 w 480"/>
              <a:gd name="T5" fmla="*/ 0 h 144"/>
              <a:gd name="T6" fmla="*/ 0 60000 65536"/>
              <a:gd name="T7" fmla="*/ 0 60000 65536"/>
              <a:gd name="T8" fmla="*/ 0 60000 65536"/>
              <a:gd name="T9" fmla="*/ 0 w 480"/>
              <a:gd name="T10" fmla="*/ 0 h 144"/>
              <a:gd name="T11" fmla="*/ 480 w 480"/>
              <a:gd name="T12" fmla="*/ 144 h 1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80" h="144">
                <a:moveTo>
                  <a:pt x="480" y="144"/>
                </a:moveTo>
                <a:lnTo>
                  <a:pt x="0" y="144"/>
                </a:lnTo>
                <a:lnTo>
                  <a:pt x="0" y="0"/>
                </a:ln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322160"/>
      </p:ext>
    </p:extLst>
  </p:cSld>
  <p:clrMapOvr>
    <a:masterClrMapping/>
  </p:clrMapOvr>
  <p:transition/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17513"/>
            <a:ext cx="5938838" cy="573087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Branch Outcomes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143000"/>
            <a:ext cx="8763000" cy="1828800"/>
          </a:xfrm>
        </p:spPr>
        <p:txBody>
          <a:bodyPr/>
          <a:lstStyle/>
          <a:p>
            <a:pPr marL="285750" lvl="1" indent="-171450" eaLnBrk="1" hangingPunct="1"/>
            <a:r>
              <a:rPr lang="en-US" b="1" dirty="0"/>
              <a:t>When encounter conditional branch, cannot determine where to continue fetching</a:t>
            </a:r>
          </a:p>
          <a:p>
            <a:pPr marL="573088" lvl="2" indent="-173038" eaLnBrk="1" hangingPunct="1"/>
            <a:r>
              <a:rPr lang="en-US" dirty="0"/>
              <a:t>Branch Taken: Transfer control to branch target</a:t>
            </a:r>
          </a:p>
          <a:p>
            <a:pPr marL="573088" lvl="2" indent="-173038" eaLnBrk="1" hangingPunct="1"/>
            <a:r>
              <a:rPr lang="en-US" dirty="0"/>
              <a:t>Branch Not-Taken: Continue with next instruction in sequence</a:t>
            </a:r>
          </a:p>
          <a:p>
            <a:pPr marL="285750" lvl="1" indent="-171450" eaLnBrk="1" hangingPunct="1"/>
            <a:r>
              <a:rPr lang="en-US" b="1" dirty="0"/>
              <a:t>Cannot resolve until outcome determined by branch/integer unit</a:t>
            </a:r>
          </a:p>
        </p:txBody>
      </p:sp>
      <p:sp>
        <p:nvSpPr>
          <p:cNvPr id="49158" name="Text Box 6"/>
          <p:cNvSpPr txBox="1">
            <a:spLocks noChangeArrowheads="1"/>
          </p:cNvSpPr>
          <p:nvPr/>
        </p:nvSpPr>
        <p:spPr bwMode="auto">
          <a:xfrm>
            <a:off x="4953000" y="4800600"/>
            <a:ext cx="1880708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dirty="0">
                <a:solidFill>
                  <a:srgbClr val="990000"/>
                </a:solidFill>
                <a:latin typeface="Calibri" pitchFamily="34" charset="0"/>
              </a:rPr>
              <a:t>Branch Taken</a:t>
            </a:r>
          </a:p>
        </p:txBody>
      </p:sp>
      <p:sp>
        <p:nvSpPr>
          <p:cNvPr id="49159" name="Freeform 7"/>
          <p:cNvSpPr>
            <a:spLocks/>
          </p:cNvSpPr>
          <p:nvPr/>
        </p:nvSpPr>
        <p:spPr bwMode="auto">
          <a:xfrm>
            <a:off x="4648200" y="4271665"/>
            <a:ext cx="838200" cy="228600"/>
          </a:xfrm>
          <a:custGeom>
            <a:avLst/>
            <a:gdLst>
              <a:gd name="T0" fmla="*/ 0 w 248"/>
              <a:gd name="T1" fmla="*/ 0 h 144"/>
              <a:gd name="T2" fmla="*/ 240 w 248"/>
              <a:gd name="T3" fmla="*/ 48 h 144"/>
              <a:gd name="T4" fmla="*/ 48 w 248"/>
              <a:gd name="T5" fmla="*/ 144 h 144"/>
              <a:gd name="T6" fmla="*/ 0 60000 65536"/>
              <a:gd name="T7" fmla="*/ 0 60000 65536"/>
              <a:gd name="T8" fmla="*/ 0 60000 65536"/>
              <a:gd name="T9" fmla="*/ 0 w 248"/>
              <a:gd name="T10" fmla="*/ 0 h 144"/>
              <a:gd name="T11" fmla="*/ 248 w 248"/>
              <a:gd name="T12" fmla="*/ 144 h 1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48" h="144">
                <a:moveTo>
                  <a:pt x="0" y="0"/>
                </a:moveTo>
                <a:cubicBezTo>
                  <a:pt x="116" y="12"/>
                  <a:pt x="232" y="24"/>
                  <a:pt x="240" y="48"/>
                </a:cubicBezTo>
                <a:cubicBezTo>
                  <a:pt x="248" y="72"/>
                  <a:pt x="148" y="108"/>
                  <a:pt x="48" y="144"/>
                </a:cubicBezTo>
              </a:path>
            </a:pathLst>
          </a:cu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solidFill>
                <a:srgbClr val="0000FF"/>
              </a:solidFill>
            </a:endParaRPr>
          </a:p>
        </p:txBody>
      </p:sp>
      <p:sp>
        <p:nvSpPr>
          <p:cNvPr id="49160" name="Text Box 8"/>
          <p:cNvSpPr txBox="1">
            <a:spLocks noChangeArrowheads="1"/>
          </p:cNvSpPr>
          <p:nvPr/>
        </p:nvSpPr>
        <p:spPr bwMode="auto">
          <a:xfrm>
            <a:off x="5486400" y="4038600"/>
            <a:ext cx="2488482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dirty="0">
                <a:solidFill>
                  <a:srgbClr val="0000FF"/>
                </a:solidFill>
                <a:latin typeface="Calibri" pitchFamily="34" charset="0"/>
              </a:rPr>
              <a:t>Branch Not-Taken</a:t>
            </a: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228600" y="3457220"/>
            <a:ext cx="4615445" cy="230576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nl-NL" sz="1800" dirty="0">
                <a:latin typeface="Courier New" pitchFamily="49" charset="0"/>
              </a:rPr>
              <a:t>  404663:  </a:t>
            </a:r>
            <a:r>
              <a:rPr lang="nl-NL" sz="1800" dirty="0" err="1">
                <a:latin typeface="Courier New" pitchFamily="49" charset="0"/>
              </a:rPr>
              <a:t>mov</a:t>
            </a:r>
            <a:r>
              <a:rPr lang="nl-NL" sz="1800" dirty="0">
                <a:latin typeface="Courier New" pitchFamily="49" charset="0"/>
              </a:rPr>
              <a:t>    $0x0,%eax</a:t>
            </a:r>
          </a:p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nl-NL" sz="1800" dirty="0">
                <a:latin typeface="Courier New" pitchFamily="49" charset="0"/>
              </a:rPr>
              <a:t>  404668:  </a:t>
            </a:r>
            <a:r>
              <a:rPr lang="nl-NL" sz="1800" dirty="0" err="1">
                <a:latin typeface="Courier New" pitchFamily="49" charset="0"/>
              </a:rPr>
              <a:t>cmp</a:t>
            </a:r>
            <a:r>
              <a:rPr lang="nl-NL" sz="1800" dirty="0">
                <a:latin typeface="Courier New" pitchFamily="49" charset="0"/>
              </a:rPr>
              <a:t>    (%</a:t>
            </a:r>
            <a:r>
              <a:rPr lang="nl-NL" sz="1800" dirty="0" err="1">
                <a:latin typeface="Courier New" pitchFamily="49" charset="0"/>
              </a:rPr>
              <a:t>rdi</a:t>
            </a:r>
            <a:r>
              <a:rPr lang="nl-NL" sz="1800" dirty="0">
                <a:latin typeface="Courier New" pitchFamily="49" charset="0"/>
              </a:rPr>
              <a:t>),%</a:t>
            </a:r>
            <a:r>
              <a:rPr lang="nl-NL" sz="1800" dirty="0" err="1">
                <a:latin typeface="Courier New" pitchFamily="49" charset="0"/>
              </a:rPr>
              <a:t>rsi</a:t>
            </a:r>
            <a:endParaRPr lang="nl-NL" sz="1800" dirty="0">
              <a:latin typeface="Courier New" pitchFamily="49" charset="0"/>
            </a:endParaRPr>
          </a:p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nl-NL" sz="1800" dirty="0">
                <a:latin typeface="Courier New" pitchFamily="49" charset="0"/>
              </a:rPr>
              <a:t>  </a:t>
            </a:r>
            <a:r>
              <a:rPr lang="nl-NL" sz="1800" i="1" dirty="0">
                <a:latin typeface="Courier New" pitchFamily="49" charset="0"/>
              </a:rPr>
              <a:t>40466b:  </a:t>
            </a:r>
            <a:r>
              <a:rPr lang="nl-NL" sz="1800" i="1" dirty="0" err="1">
                <a:latin typeface="Courier New" pitchFamily="49" charset="0"/>
              </a:rPr>
              <a:t>jge</a:t>
            </a:r>
            <a:r>
              <a:rPr lang="nl-NL" sz="1800" i="1" dirty="0">
                <a:latin typeface="Courier New" pitchFamily="49" charset="0"/>
              </a:rPr>
              <a:t>    404685</a:t>
            </a:r>
          </a:p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nl-NL" sz="1800" dirty="0">
                <a:latin typeface="Courier New" pitchFamily="49" charset="0"/>
              </a:rPr>
              <a:t>  40466d:  </a:t>
            </a:r>
            <a:r>
              <a:rPr lang="nl-NL" sz="1800" dirty="0" err="1">
                <a:latin typeface="Courier New" pitchFamily="49" charset="0"/>
              </a:rPr>
              <a:t>mov</a:t>
            </a:r>
            <a:r>
              <a:rPr lang="nl-NL" sz="1800" dirty="0">
                <a:latin typeface="Courier New" pitchFamily="49" charset="0"/>
              </a:rPr>
              <a:t>    0x8(%</a:t>
            </a:r>
            <a:r>
              <a:rPr lang="nl-NL" sz="1800" dirty="0" err="1">
                <a:latin typeface="Courier New" pitchFamily="49" charset="0"/>
              </a:rPr>
              <a:t>rdi</a:t>
            </a:r>
            <a:r>
              <a:rPr lang="nl-NL" sz="1800" dirty="0">
                <a:latin typeface="Courier New" pitchFamily="49" charset="0"/>
              </a:rPr>
              <a:t>),%</a:t>
            </a:r>
            <a:r>
              <a:rPr lang="nl-NL" sz="1800" dirty="0" err="1">
                <a:latin typeface="Courier New" pitchFamily="49" charset="0"/>
              </a:rPr>
              <a:t>rax</a:t>
            </a:r>
            <a:endParaRPr lang="nl-NL" sz="1800" dirty="0">
              <a:latin typeface="Courier New" pitchFamily="49" charset="0"/>
            </a:endParaRPr>
          </a:p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nl-NL" sz="1800" dirty="0">
                <a:latin typeface="Courier New" pitchFamily="49" charset="0"/>
              </a:rPr>
              <a:t>   </a:t>
            </a:r>
          </a:p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nl-NL" sz="1800" dirty="0">
                <a:latin typeface="Courier New" pitchFamily="49" charset="0"/>
              </a:rPr>
              <a:t>   . . .</a:t>
            </a:r>
          </a:p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endParaRPr lang="nl-NL" sz="1800" dirty="0">
              <a:latin typeface="Courier New" pitchFamily="49" charset="0"/>
            </a:endParaRPr>
          </a:p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nl-NL" sz="1800" dirty="0">
                <a:latin typeface="Courier New" pitchFamily="49" charset="0"/>
              </a:rPr>
              <a:t>  404685:  </a:t>
            </a:r>
            <a:r>
              <a:rPr lang="nl-NL" sz="1800" dirty="0" err="1">
                <a:latin typeface="Courier New" pitchFamily="49" charset="0"/>
              </a:rPr>
              <a:t>repz</a:t>
            </a:r>
            <a:r>
              <a:rPr lang="nl-NL" sz="1800" dirty="0">
                <a:latin typeface="Courier New" pitchFamily="49" charset="0"/>
              </a:rPr>
              <a:t> </a:t>
            </a:r>
            <a:r>
              <a:rPr lang="nl-NL" sz="1800" dirty="0" err="1">
                <a:latin typeface="Courier New" pitchFamily="49" charset="0"/>
              </a:rPr>
              <a:t>retq</a:t>
            </a:r>
            <a:endParaRPr lang="nl-NL" sz="1800" dirty="0">
              <a:latin typeface="Courier New" pitchFamily="49" charset="0"/>
            </a:endParaRPr>
          </a:p>
        </p:txBody>
      </p:sp>
      <p:sp>
        <p:nvSpPr>
          <p:cNvPr id="49161" name="Freeform 9"/>
          <p:cNvSpPr>
            <a:spLocks/>
          </p:cNvSpPr>
          <p:nvPr/>
        </p:nvSpPr>
        <p:spPr bwMode="auto">
          <a:xfrm rot="20125028" flipV="1">
            <a:off x="3041206" y="4284874"/>
            <a:ext cx="2505991" cy="952014"/>
          </a:xfrm>
          <a:custGeom>
            <a:avLst/>
            <a:gdLst>
              <a:gd name="T0" fmla="*/ 0 w 1379"/>
              <a:gd name="T1" fmla="*/ 0 h 664"/>
              <a:gd name="T2" fmla="*/ 1168 w 1379"/>
              <a:gd name="T3" fmla="*/ 216 h 664"/>
              <a:gd name="T4" fmla="*/ 1264 w 1379"/>
              <a:gd name="T5" fmla="*/ 400 h 664"/>
              <a:gd name="T6" fmla="*/ 832 w 1379"/>
              <a:gd name="T7" fmla="*/ 664 h 664"/>
              <a:gd name="T8" fmla="*/ 0 60000 65536"/>
              <a:gd name="T9" fmla="*/ 0 60000 65536"/>
              <a:gd name="T10" fmla="*/ 0 60000 65536"/>
              <a:gd name="T11" fmla="*/ 0 60000 65536"/>
              <a:gd name="T12" fmla="*/ 0 w 1379"/>
              <a:gd name="T13" fmla="*/ 0 h 664"/>
              <a:gd name="T14" fmla="*/ 1379 w 1379"/>
              <a:gd name="T15" fmla="*/ 664 h 66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79" h="664">
                <a:moveTo>
                  <a:pt x="0" y="0"/>
                </a:moveTo>
                <a:cubicBezTo>
                  <a:pt x="195" y="37"/>
                  <a:pt x="957" y="149"/>
                  <a:pt x="1168" y="216"/>
                </a:cubicBezTo>
                <a:cubicBezTo>
                  <a:pt x="1379" y="283"/>
                  <a:pt x="1320" y="325"/>
                  <a:pt x="1264" y="400"/>
                </a:cubicBezTo>
                <a:cubicBezTo>
                  <a:pt x="1208" y="475"/>
                  <a:pt x="922" y="609"/>
                  <a:pt x="832" y="664"/>
                </a:cubicBezTo>
              </a:path>
            </a:pathLst>
          </a:custGeom>
          <a:noFill/>
          <a:ln w="38100">
            <a:solidFill>
              <a:srgbClr val="990000"/>
            </a:solidFill>
            <a:round/>
            <a:headEnd type="triangle"/>
            <a:tailEnd type="none" w="med" len="med"/>
          </a:ln>
        </p:spPr>
        <p:txBody>
          <a:bodyPr/>
          <a:lstStyle/>
          <a:p>
            <a:endParaRPr lang="en-US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/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17513"/>
            <a:ext cx="5634038" cy="573087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Branch Prediction</a:t>
            </a:r>
          </a:p>
        </p:txBody>
      </p:sp>
      <p:sp>
        <p:nvSpPr>
          <p:cNvPr id="66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4452" y="1003300"/>
            <a:ext cx="8307387" cy="20447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Idea</a:t>
            </a:r>
          </a:p>
          <a:p>
            <a:pPr lvl="1" eaLnBrk="1" hangingPunct="1">
              <a:defRPr/>
            </a:pPr>
            <a:r>
              <a:rPr lang="en-US" dirty="0"/>
              <a:t>Guess which way branch will go</a:t>
            </a:r>
          </a:p>
          <a:p>
            <a:pPr lvl="1" eaLnBrk="1" hangingPunct="1">
              <a:defRPr/>
            </a:pPr>
            <a:r>
              <a:rPr lang="en-US" dirty="0"/>
              <a:t>Begin executing instructions at predicted position</a:t>
            </a:r>
          </a:p>
          <a:p>
            <a:pPr lvl="2" eaLnBrk="1" hangingPunct="1">
              <a:defRPr/>
            </a:pPr>
            <a:r>
              <a:rPr lang="en-US" dirty="0"/>
              <a:t>But don’t actually modify register or memory data</a:t>
            </a:r>
          </a:p>
          <a:p>
            <a:pPr eaLnBrk="1" hangingPunct="1">
              <a:defRPr/>
            </a:pPr>
            <a:endParaRPr lang="en-US" sz="2000" dirty="0"/>
          </a:p>
        </p:txBody>
      </p:sp>
      <p:sp>
        <p:nvSpPr>
          <p:cNvPr id="50182" name="Text Box 6"/>
          <p:cNvSpPr txBox="1">
            <a:spLocks noChangeArrowheads="1"/>
          </p:cNvSpPr>
          <p:nvPr/>
        </p:nvSpPr>
        <p:spPr bwMode="auto">
          <a:xfrm>
            <a:off x="5759726" y="3431232"/>
            <a:ext cx="1895199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dirty="0">
                <a:solidFill>
                  <a:srgbClr val="990000"/>
                </a:solidFill>
                <a:latin typeface="Calibri" pitchFamily="34" charset="0"/>
              </a:rPr>
              <a:t>Predict Taken</a:t>
            </a:r>
          </a:p>
        </p:txBody>
      </p:sp>
      <p:sp>
        <p:nvSpPr>
          <p:cNvPr id="50184" name="AutoShape 8"/>
          <p:cNvSpPr>
            <a:spLocks/>
          </p:cNvSpPr>
          <p:nvPr/>
        </p:nvSpPr>
        <p:spPr bwMode="auto">
          <a:xfrm>
            <a:off x="5029200" y="4744160"/>
            <a:ext cx="304800" cy="609600"/>
          </a:xfrm>
          <a:prstGeom prst="rightBrace">
            <a:avLst>
              <a:gd name="adj1" fmla="val 16667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0185" name="Text Box 9"/>
          <p:cNvSpPr txBox="1">
            <a:spLocks noChangeArrowheads="1"/>
          </p:cNvSpPr>
          <p:nvPr/>
        </p:nvSpPr>
        <p:spPr bwMode="auto">
          <a:xfrm>
            <a:off x="5375817" y="4642534"/>
            <a:ext cx="1430841" cy="83099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dirty="0">
                <a:latin typeface="Calibri" pitchFamily="34" charset="0"/>
              </a:rPr>
              <a:t>Begin</a:t>
            </a:r>
          </a:p>
          <a:p>
            <a:pPr>
              <a:lnSpc>
                <a:spcPct val="100000"/>
              </a:lnSpc>
            </a:pPr>
            <a:r>
              <a:rPr lang="en-US" dirty="0">
                <a:latin typeface="Calibri" pitchFamily="34" charset="0"/>
              </a:rPr>
              <a:t>Execution</a:t>
            </a: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228600" y="2743200"/>
            <a:ext cx="4615445" cy="230576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nl-NL" sz="1800" dirty="0">
                <a:latin typeface="Courier New" pitchFamily="49" charset="0"/>
              </a:rPr>
              <a:t>  404663:  </a:t>
            </a:r>
            <a:r>
              <a:rPr lang="nl-NL" sz="1800" dirty="0" err="1">
                <a:latin typeface="Courier New" pitchFamily="49" charset="0"/>
              </a:rPr>
              <a:t>mov</a:t>
            </a:r>
            <a:r>
              <a:rPr lang="nl-NL" sz="1800" dirty="0">
                <a:latin typeface="Courier New" pitchFamily="49" charset="0"/>
              </a:rPr>
              <a:t>    $0x0,%eax</a:t>
            </a:r>
          </a:p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nl-NL" sz="1800" dirty="0">
                <a:latin typeface="Courier New" pitchFamily="49" charset="0"/>
              </a:rPr>
              <a:t>  404668:  </a:t>
            </a:r>
            <a:r>
              <a:rPr lang="nl-NL" sz="1800" dirty="0" err="1">
                <a:latin typeface="Courier New" pitchFamily="49" charset="0"/>
              </a:rPr>
              <a:t>cmp</a:t>
            </a:r>
            <a:r>
              <a:rPr lang="nl-NL" sz="1800" dirty="0">
                <a:latin typeface="Courier New" pitchFamily="49" charset="0"/>
              </a:rPr>
              <a:t>    (%</a:t>
            </a:r>
            <a:r>
              <a:rPr lang="nl-NL" sz="1800" dirty="0" err="1">
                <a:latin typeface="Courier New" pitchFamily="49" charset="0"/>
              </a:rPr>
              <a:t>rdi</a:t>
            </a:r>
            <a:r>
              <a:rPr lang="nl-NL" sz="1800" dirty="0">
                <a:latin typeface="Courier New" pitchFamily="49" charset="0"/>
              </a:rPr>
              <a:t>),%</a:t>
            </a:r>
            <a:r>
              <a:rPr lang="nl-NL" sz="1800" dirty="0" err="1">
                <a:latin typeface="Courier New" pitchFamily="49" charset="0"/>
              </a:rPr>
              <a:t>rsi</a:t>
            </a:r>
            <a:endParaRPr lang="nl-NL" sz="1800" dirty="0">
              <a:latin typeface="Courier New" pitchFamily="49" charset="0"/>
            </a:endParaRPr>
          </a:p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nl-NL" sz="1800" dirty="0">
                <a:latin typeface="Courier New" pitchFamily="49" charset="0"/>
              </a:rPr>
              <a:t>  </a:t>
            </a:r>
            <a:r>
              <a:rPr lang="nl-NL" sz="1800" i="1" dirty="0">
                <a:latin typeface="Courier New" pitchFamily="49" charset="0"/>
              </a:rPr>
              <a:t>40466b:  </a:t>
            </a:r>
            <a:r>
              <a:rPr lang="nl-NL" sz="1800" i="1" dirty="0" err="1">
                <a:latin typeface="Courier New" pitchFamily="49" charset="0"/>
              </a:rPr>
              <a:t>jge</a:t>
            </a:r>
            <a:r>
              <a:rPr lang="nl-NL" sz="1800" i="1" dirty="0">
                <a:latin typeface="Courier New" pitchFamily="49" charset="0"/>
              </a:rPr>
              <a:t>    404685</a:t>
            </a:r>
          </a:p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nl-NL" sz="1800" dirty="0">
                <a:latin typeface="Courier New" pitchFamily="49" charset="0"/>
              </a:rPr>
              <a:t>  40466d:  </a:t>
            </a:r>
            <a:r>
              <a:rPr lang="nl-NL" sz="1800" dirty="0" err="1">
                <a:latin typeface="Courier New" pitchFamily="49" charset="0"/>
              </a:rPr>
              <a:t>mov</a:t>
            </a:r>
            <a:r>
              <a:rPr lang="nl-NL" sz="1800" dirty="0">
                <a:latin typeface="Courier New" pitchFamily="49" charset="0"/>
              </a:rPr>
              <a:t>    0x8(%</a:t>
            </a:r>
            <a:r>
              <a:rPr lang="nl-NL" sz="1800" dirty="0" err="1">
                <a:latin typeface="Courier New" pitchFamily="49" charset="0"/>
              </a:rPr>
              <a:t>rdi</a:t>
            </a:r>
            <a:r>
              <a:rPr lang="nl-NL" sz="1800" dirty="0">
                <a:latin typeface="Courier New" pitchFamily="49" charset="0"/>
              </a:rPr>
              <a:t>),%</a:t>
            </a:r>
            <a:r>
              <a:rPr lang="nl-NL" sz="1800" dirty="0" err="1">
                <a:latin typeface="Courier New" pitchFamily="49" charset="0"/>
              </a:rPr>
              <a:t>rax</a:t>
            </a:r>
            <a:endParaRPr lang="nl-NL" sz="1800" dirty="0">
              <a:latin typeface="Courier New" pitchFamily="49" charset="0"/>
            </a:endParaRPr>
          </a:p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nl-NL" sz="1800" dirty="0">
                <a:latin typeface="Courier New" pitchFamily="49" charset="0"/>
              </a:rPr>
              <a:t>   </a:t>
            </a:r>
          </a:p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nl-NL" sz="1800" dirty="0">
                <a:latin typeface="Courier New" pitchFamily="49" charset="0"/>
              </a:rPr>
              <a:t>   . . .</a:t>
            </a:r>
          </a:p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endParaRPr lang="nl-NL" sz="1800" dirty="0">
              <a:latin typeface="Courier New" pitchFamily="49" charset="0"/>
            </a:endParaRPr>
          </a:p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nl-NL" sz="1800" dirty="0">
                <a:latin typeface="Courier New" pitchFamily="49" charset="0"/>
              </a:rPr>
              <a:t>  404685:  </a:t>
            </a:r>
            <a:r>
              <a:rPr lang="nl-NL" sz="1800" dirty="0" err="1">
                <a:latin typeface="Courier New" pitchFamily="49" charset="0"/>
              </a:rPr>
              <a:t>repz</a:t>
            </a:r>
            <a:r>
              <a:rPr lang="nl-NL" sz="1800" dirty="0">
                <a:latin typeface="Courier New" pitchFamily="49" charset="0"/>
              </a:rPr>
              <a:t> </a:t>
            </a:r>
            <a:r>
              <a:rPr lang="nl-NL" sz="1800" dirty="0" err="1">
                <a:latin typeface="Courier New" pitchFamily="49" charset="0"/>
              </a:rPr>
              <a:t>retq</a:t>
            </a:r>
            <a:endParaRPr lang="nl-NL" sz="1800" dirty="0">
              <a:latin typeface="Courier New" pitchFamily="49" charset="0"/>
            </a:endParaRPr>
          </a:p>
        </p:txBody>
      </p:sp>
      <p:sp>
        <p:nvSpPr>
          <p:cNvPr id="11" name="Freeform 9"/>
          <p:cNvSpPr>
            <a:spLocks/>
          </p:cNvSpPr>
          <p:nvPr/>
        </p:nvSpPr>
        <p:spPr bwMode="auto">
          <a:xfrm rot="20125028" flipV="1">
            <a:off x="3252605" y="3627906"/>
            <a:ext cx="2505991" cy="952014"/>
          </a:xfrm>
          <a:custGeom>
            <a:avLst/>
            <a:gdLst>
              <a:gd name="T0" fmla="*/ 0 w 1379"/>
              <a:gd name="T1" fmla="*/ 0 h 664"/>
              <a:gd name="T2" fmla="*/ 1168 w 1379"/>
              <a:gd name="T3" fmla="*/ 216 h 664"/>
              <a:gd name="T4" fmla="*/ 1264 w 1379"/>
              <a:gd name="T5" fmla="*/ 400 h 664"/>
              <a:gd name="T6" fmla="*/ 832 w 1379"/>
              <a:gd name="T7" fmla="*/ 664 h 664"/>
              <a:gd name="T8" fmla="*/ 0 60000 65536"/>
              <a:gd name="T9" fmla="*/ 0 60000 65536"/>
              <a:gd name="T10" fmla="*/ 0 60000 65536"/>
              <a:gd name="T11" fmla="*/ 0 60000 65536"/>
              <a:gd name="T12" fmla="*/ 0 w 1379"/>
              <a:gd name="T13" fmla="*/ 0 h 664"/>
              <a:gd name="T14" fmla="*/ 1379 w 1379"/>
              <a:gd name="T15" fmla="*/ 664 h 66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79" h="664">
                <a:moveTo>
                  <a:pt x="0" y="0"/>
                </a:moveTo>
                <a:cubicBezTo>
                  <a:pt x="195" y="37"/>
                  <a:pt x="957" y="149"/>
                  <a:pt x="1168" y="216"/>
                </a:cubicBezTo>
                <a:cubicBezTo>
                  <a:pt x="1379" y="283"/>
                  <a:pt x="1320" y="325"/>
                  <a:pt x="1264" y="400"/>
                </a:cubicBezTo>
                <a:cubicBezTo>
                  <a:pt x="1208" y="475"/>
                  <a:pt x="922" y="609"/>
                  <a:pt x="832" y="664"/>
                </a:cubicBezTo>
              </a:path>
            </a:pathLst>
          </a:custGeom>
          <a:noFill/>
          <a:ln w="38100">
            <a:solidFill>
              <a:srgbClr val="990000"/>
            </a:solidFill>
            <a:round/>
            <a:headEnd type="triangle"/>
            <a:tailEnd type="none" w="med" len="med"/>
          </a:ln>
        </p:spPr>
        <p:txBody>
          <a:bodyPr/>
          <a:lstStyle/>
          <a:p>
            <a:endParaRPr lang="en-US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/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3"/>
          <p:cNvSpPr>
            <a:spLocks noChangeArrowheads="1"/>
          </p:cNvSpPr>
          <p:nvPr/>
        </p:nvSpPr>
        <p:spPr bwMode="auto">
          <a:xfrm>
            <a:off x="489955" y="2481206"/>
            <a:ext cx="4615445" cy="107465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en-US" sz="1600" dirty="0">
                <a:latin typeface="Courier New" pitchFamily="49" charset="0"/>
              </a:rPr>
              <a:t> </a:t>
            </a:r>
            <a:r>
              <a:rPr lang="da-DK" sz="1600" dirty="0">
                <a:latin typeface="Courier New" pitchFamily="49" charset="0"/>
              </a:rPr>
              <a:t> 401029:  </a:t>
            </a:r>
            <a:r>
              <a:rPr lang="da-DK" sz="1600" dirty="0" err="1">
                <a:latin typeface="Courier New" pitchFamily="49" charset="0"/>
              </a:rPr>
              <a:t>vmulsd</a:t>
            </a:r>
            <a:r>
              <a:rPr lang="da-DK" sz="1600" dirty="0">
                <a:latin typeface="Courier New" pitchFamily="49" charset="0"/>
              </a:rPr>
              <a:t> (%</a:t>
            </a:r>
            <a:r>
              <a:rPr lang="da-DK" sz="1600" dirty="0" err="1">
                <a:latin typeface="Courier New" pitchFamily="49" charset="0"/>
              </a:rPr>
              <a:t>rdx</a:t>
            </a:r>
            <a:r>
              <a:rPr lang="da-DK" sz="1600" dirty="0">
                <a:latin typeface="Courier New" pitchFamily="49" charset="0"/>
              </a:rPr>
              <a:t>),%xmm0,%xmm0</a:t>
            </a:r>
          </a:p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da-DK" sz="1600" dirty="0">
                <a:latin typeface="Courier New" pitchFamily="49" charset="0"/>
              </a:rPr>
              <a:t>  40102d:  </a:t>
            </a:r>
            <a:r>
              <a:rPr lang="da-DK" sz="1600" dirty="0" err="1">
                <a:latin typeface="Courier New" pitchFamily="49" charset="0"/>
              </a:rPr>
              <a:t>add</a:t>
            </a:r>
            <a:r>
              <a:rPr lang="da-DK" sz="1600" dirty="0">
                <a:latin typeface="Courier New" pitchFamily="49" charset="0"/>
              </a:rPr>
              <a:t>    $0x8,%rdx</a:t>
            </a:r>
          </a:p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da-DK" sz="1600" dirty="0">
                <a:latin typeface="Courier New" pitchFamily="49" charset="0"/>
              </a:rPr>
              <a:t>  401031:  </a:t>
            </a:r>
            <a:r>
              <a:rPr lang="da-DK" sz="1600" dirty="0" err="1">
                <a:latin typeface="Courier New" pitchFamily="49" charset="0"/>
              </a:rPr>
              <a:t>cmp</a:t>
            </a:r>
            <a:r>
              <a:rPr lang="da-DK" sz="1600" dirty="0">
                <a:latin typeface="Courier New" pitchFamily="49" charset="0"/>
              </a:rPr>
              <a:t>    %</a:t>
            </a:r>
            <a:r>
              <a:rPr lang="da-DK" sz="1600" dirty="0" err="1">
                <a:latin typeface="Courier New" pitchFamily="49" charset="0"/>
              </a:rPr>
              <a:t>rax</a:t>
            </a:r>
            <a:r>
              <a:rPr lang="da-DK" sz="1600" dirty="0">
                <a:latin typeface="Courier New" pitchFamily="49" charset="0"/>
              </a:rPr>
              <a:t>,%</a:t>
            </a:r>
            <a:r>
              <a:rPr lang="da-DK" sz="1600" dirty="0" err="1">
                <a:latin typeface="Courier New" pitchFamily="49" charset="0"/>
              </a:rPr>
              <a:t>rdx</a:t>
            </a:r>
            <a:endParaRPr lang="da-DK" sz="1600" dirty="0">
              <a:latin typeface="Courier New" pitchFamily="49" charset="0"/>
            </a:endParaRPr>
          </a:p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da-DK" sz="1600" dirty="0">
                <a:latin typeface="Courier New" pitchFamily="49" charset="0"/>
              </a:rPr>
              <a:t>  401034:  </a:t>
            </a:r>
            <a:r>
              <a:rPr lang="da-DK" sz="1600" dirty="0" err="1">
                <a:latin typeface="Courier New" pitchFamily="49" charset="0"/>
              </a:rPr>
              <a:t>jne</a:t>
            </a:r>
            <a:r>
              <a:rPr lang="da-DK" sz="1600" dirty="0">
                <a:latin typeface="Courier New" pitchFamily="49" charset="0"/>
              </a:rPr>
              <a:t>    401029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27" name="Rectangle 3"/>
          <p:cNvSpPr>
            <a:spLocks noChangeArrowheads="1"/>
          </p:cNvSpPr>
          <p:nvPr/>
        </p:nvSpPr>
        <p:spPr bwMode="auto">
          <a:xfrm>
            <a:off x="489955" y="3878347"/>
            <a:ext cx="4615445" cy="107465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en-US" sz="1600" dirty="0">
                <a:latin typeface="Courier New" pitchFamily="49" charset="0"/>
              </a:rPr>
              <a:t> </a:t>
            </a:r>
            <a:r>
              <a:rPr lang="da-DK" sz="1600" dirty="0">
                <a:latin typeface="Courier New" pitchFamily="49" charset="0"/>
              </a:rPr>
              <a:t> 401029:  </a:t>
            </a:r>
            <a:r>
              <a:rPr lang="da-DK" sz="1600" dirty="0" err="1">
                <a:latin typeface="Courier New" pitchFamily="49" charset="0"/>
              </a:rPr>
              <a:t>vmulsd</a:t>
            </a:r>
            <a:r>
              <a:rPr lang="da-DK" sz="1600" dirty="0">
                <a:latin typeface="Courier New" pitchFamily="49" charset="0"/>
              </a:rPr>
              <a:t> (%</a:t>
            </a:r>
            <a:r>
              <a:rPr lang="da-DK" sz="1600" dirty="0" err="1">
                <a:latin typeface="Courier New" pitchFamily="49" charset="0"/>
              </a:rPr>
              <a:t>rdx</a:t>
            </a:r>
            <a:r>
              <a:rPr lang="da-DK" sz="1600" dirty="0">
                <a:latin typeface="Courier New" pitchFamily="49" charset="0"/>
              </a:rPr>
              <a:t>),%xmm0,%xmm0</a:t>
            </a:r>
          </a:p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da-DK" sz="1600" dirty="0">
                <a:latin typeface="Courier New" pitchFamily="49" charset="0"/>
              </a:rPr>
              <a:t>  40102d:  </a:t>
            </a:r>
            <a:r>
              <a:rPr lang="da-DK" sz="1600" dirty="0" err="1">
                <a:latin typeface="Courier New" pitchFamily="49" charset="0"/>
              </a:rPr>
              <a:t>add</a:t>
            </a:r>
            <a:r>
              <a:rPr lang="da-DK" sz="1600" dirty="0">
                <a:latin typeface="Courier New" pitchFamily="49" charset="0"/>
              </a:rPr>
              <a:t>    $0x8,%rdx</a:t>
            </a:r>
          </a:p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da-DK" sz="1600" dirty="0">
                <a:latin typeface="Courier New" pitchFamily="49" charset="0"/>
              </a:rPr>
              <a:t>  401031:  </a:t>
            </a:r>
            <a:r>
              <a:rPr lang="da-DK" sz="1600" dirty="0" err="1">
                <a:latin typeface="Courier New" pitchFamily="49" charset="0"/>
              </a:rPr>
              <a:t>cmp</a:t>
            </a:r>
            <a:r>
              <a:rPr lang="da-DK" sz="1600" dirty="0">
                <a:latin typeface="Courier New" pitchFamily="49" charset="0"/>
              </a:rPr>
              <a:t>    %</a:t>
            </a:r>
            <a:r>
              <a:rPr lang="da-DK" sz="1600" dirty="0" err="1">
                <a:latin typeface="Courier New" pitchFamily="49" charset="0"/>
              </a:rPr>
              <a:t>rax</a:t>
            </a:r>
            <a:r>
              <a:rPr lang="da-DK" sz="1600" dirty="0">
                <a:latin typeface="Courier New" pitchFamily="49" charset="0"/>
              </a:rPr>
              <a:t>,%</a:t>
            </a:r>
            <a:r>
              <a:rPr lang="da-DK" sz="1600" dirty="0" err="1">
                <a:latin typeface="Courier New" pitchFamily="49" charset="0"/>
              </a:rPr>
              <a:t>rdx</a:t>
            </a:r>
            <a:endParaRPr lang="da-DK" sz="1600" dirty="0">
              <a:latin typeface="Courier New" pitchFamily="49" charset="0"/>
            </a:endParaRPr>
          </a:p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da-DK" sz="1600" dirty="0">
                <a:latin typeface="Courier New" pitchFamily="49" charset="0"/>
              </a:rPr>
              <a:t>  401034:  </a:t>
            </a:r>
            <a:r>
              <a:rPr lang="da-DK" sz="1600" dirty="0" err="1">
                <a:latin typeface="Courier New" pitchFamily="49" charset="0"/>
              </a:rPr>
              <a:t>jne</a:t>
            </a:r>
            <a:r>
              <a:rPr lang="da-DK" sz="1600" dirty="0">
                <a:latin typeface="Courier New" pitchFamily="49" charset="0"/>
              </a:rPr>
              <a:t>    401029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28" name="Rectangle 3"/>
          <p:cNvSpPr>
            <a:spLocks noChangeArrowheads="1"/>
          </p:cNvSpPr>
          <p:nvPr/>
        </p:nvSpPr>
        <p:spPr bwMode="auto">
          <a:xfrm>
            <a:off x="489955" y="5326147"/>
            <a:ext cx="4615445" cy="107465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en-US" sz="1600" dirty="0">
                <a:latin typeface="Courier New" pitchFamily="49" charset="0"/>
              </a:rPr>
              <a:t> </a:t>
            </a:r>
            <a:r>
              <a:rPr lang="da-DK" sz="1600" dirty="0">
                <a:latin typeface="Courier New" pitchFamily="49" charset="0"/>
              </a:rPr>
              <a:t> 401029:  </a:t>
            </a:r>
            <a:r>
              <a:rPr lang="da-DK" sz="1600" dirty="0" err="1">
                <a:latin typeface="Courier New" pitchFamily="49" charset="0"/>
              </a:rPr>
              <a:t>vmulsd</a:t>
            </a:r>
            <a:r>
              <a:rPr lang="da-DK" sz="1600" dirty="0">
                <a:latin typeface="Courier New" pitchFamily="49" charset="0"/>
              </a:rPr>
              <a:t> (%</a:t>
            </a:r>
            <a:r>
              <a:rPr lang="da-DK" sz="1600" dirty="0" err="1">
                <a:latin typeface="Courier New" pitchFamily="49" charset="0"/>
              </a:rPr>
              <a:t>rdx</a:t>
            </a:r>
            <a:r>
              <a:rPr lang="da-DK" sz="1600" dirty="0">
                <a:latin typeface="Courier New" pitchFamily="49" charset="0"/>
              </a:rPr>
              <a:t>),%xmm0,%xmm0</a:t>
            </a:r>
          </a:p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da-DK" sz="1600" dirty="0">
                <a:latin typeface="Courier New" pitchFamily="49" charset="0"/>
              </a:rPr>
              <a:t>  40102d:  </a:t>
            </a:r>
            <a:r>
              <a:rPr lang="da-DK" sz="1600" dirty="0" err="1">
                <a:latin typeface="Courier New" pitchFamily="49" charset="0"/>
              </a:rPr>
              <a:t>add</a:t>
            </a:r>
            <a:r>
              <a:rPr lang="da-DK" sz="1600" dirty="0">
                <a:latin typeface="Courier New" pitchFamily="49" charset="0"/>
              </a:rPr>
              <a:t>    $0x8,%rdx</a:t>
            </a:r>
          </a:p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da-DK" sz="1600" dirty="0">
                <a:latin typeface="Courier New" pitchFamily="49" charset="0"/>
              </a:rPr>
              <a:t>  401031:  </a:t>
            </a:r>
            <a:r>
              <a:rPr lang="da-DK" sz="1600" dirty="0" err="1">
                <a:latin typeface="Courier New" pitchFamily="49" charset="0"/>
              </a:rPr>
              <a:t>cmp</a:t>
            </a:r>
            <a:r>
              <a:rPr lang="da-DK" sz="1600" dirty="0">
                <a:latin typeface="Courier New" pitchFamily="49" charset="0"/>
              </a:rPr>
              <a:t>    %</a:t>
            </a:r>
            <a:r>
              <a:rPr lang="da-DK" sz="1600" dirty="0" err="1">
                <a:latin typeface="Courier New" pitchFamily="49" charset="0"/>
              </a:rPr>
              <a:t>rax</a:t>
            </a:r>
            <a:r>
              <a:rPr lang="da-DK" sz="1600" dirty="0">
                <a:latin typeface="Courier New" pitchFamily="49" charset="0"/>
              </a:rPr>
              <a:t>,%</a:t>
            </a:r>
            <a:r>
              <a:rPr lang="da-DK" sz="1600" dirty="0" err="1">
                <a:latin typeface="Courier New" pitchFamily="49" charset="0"/>
              </a:rPr>
              <a:t>rdx</a:t>
            </a:r>
            <a:endParaRPr lang="da-DK" sz="1600" dirty="0">
              <a:latin typeface="Courier New" pitchFamily="49" charset="0"/>
            </a:endParaRPr>
          </a:p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da-DK" sz="1600" dirty="0">
                <a:latin typeface="Courier New" pitchFamily="49" charset="0"/>
              </a:rPr>
              <a:t>  401034:  </a:t>
            </a:r>
            <a:r>
              <a:rPr lang="da-DK" sz="1600" dirty="0" err="1">
                <a:latin typeface="Courier New" pitchFamily="49" charset="0"/>
              </a:rPr>
              <a:t>jne</a:t>
            </a:r>
            <a:r>
              <a:rPr lang="da-DK" sz="1600" dirty="0">
                <a:latin typeface="Courier New" pitchFamily="49" charset="0"/>
              </a:rPr>
              <a:t>    401029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66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363748" y="448574"/>
            <a:ext cx="7856538" cy="573088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Branch Prediction Through Loop</a:t>
            </a:r>
          </a:p>
        </p:txBody>
      </p:sp>
      <p:sp>
        <p:nvSpPr>
          <p:cNvPr id="51203" name="Rectangle 3"/>
          <p:cNvSpPr>
            <a:spLocks noChangeArrowheads="1"/>
          </p:cNvSpPr>
          <p:nvPr/>
        </p:nvSpPr>
        <p:spPr bwMode="auto">
          <a:xfrm>
            <a:off x="489955" y="1120562"/>
            <a:ext cx="4615445" cy="107465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en-US" sz="1600" dirty="0">
                <a:latin typeface="Courier New" pitchFamily="49" charset="0"/>
              </a:rPr>
              <a:t> </a:t>
            </a:r>
            <a:r>
              <a:rPr lang="da-DK" sz="1600" dirty="0">
                <a:latin typeface="Courier New" pitchFamily="49" charset="0"/>
              </a:rPr>
              <a:t> 401029:  </a:t>
            </a:r>
            <a:r>
              <a:rPr lang="da-DK" sz="1600" dirty="0" err="1">
                <a:latin typeface="Courier New" pitchFamily="49" charset="0"/>
              </a:rPr>
              <a:t>vmulsd</a:t>
            </a:r>
            <a:r>
              <a:rPr lang="da-DK" sz="1600" dirty="0">
                <a:latin typeface="Courier New" pitchFamily="49" charset="0"/>
              </a:rPr>
              <a:t> (%</a:t>
            </a:r>
            <a:r>
              <a:rPr lang="da-DK" sz="1600" dirty="0" err="1">
                <a:latin typeface="Courier New" pitchFamily="49" charset="0"/>
              </a:rPr>
              <a:t>rdx</a:t>
            </a:r>
            <a:r>
              <a:rPr lang="da-DK" sz="1600" dirty="0">
                <a:latin typeface="Courier New" pitchFamily="49" charset="0"/>
              </a:rPr>
              <a:t>),%xmm0,%xmm0</a:t>
            </a:r>
          </a:p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da-DK" sz="1600" dirty="0">
                <a:latin typeface="Courier New" pitchFamily="49" charset="0"/>
              </a:rPr>
              <a:t>  40102d:  </a:t>
            </a:r>
            <a:r>
              <a:rPr lang="da-DK" sz="1600" dirty="0" err="1">
                <a:latin typeface="Courier New" pitchFamily="49" charset="0"/>
              </a:rPr>
              <a:t>add</a:t>
            </a:r>
            <a:r>
              <a:rPr lang="da-DK" sz="1600" dirty="0">
                <a:latin typeface="Courier New" pitchFamily="49" charset="0"/>
              </a:rPr>
              <a:t>    $0x8,%rdx</a:t>
            </a:r>
          </a:p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da-DK" sz="1600" dirty="0">
                <a:latin typeface="Courier New" pitchFamily="49" charset="0"/>
              </a:rPr>
              <a:t>  401031:  </a:t>
            </a:r>
            <a:r>
              <a:rPr lang="da-DK" sz="1600" dirty="0" err="1">
                <a:latin typeface="Courier New" pitchFamily="49" charset="0"/>
              </a:rPr>
              <a:t>cmp</a:t>
            </a:r>
            <a:r>
              <a:rPr lang="da-DK" sz="1600" dirty="0">
                <a:latin typeface="Courier New" pitchFamily="49" charset="0"/>
              </a:rPr>
              <a:t>    %</a:t>
            </a:r>
            <a:r>
              <a:rPr lang="da-DK" sz="1600" dirty="0" err="1">
                <a:latin typeface="Courier New" pitchFamily="49" charset="0"/>
              </a:rPr>
              <a:t>rax</a:t>
            </a:r>
            <a:r>
              <a:rPr lang="da-DK" sz="1600" dirty="0">
                <a:latin typeface="Courier New" pitchFamily="49" charset="0"/>
              </a:rPr>
              <a:t>,%</a:t>
            </a:r>
            <a:r>
              <a:rPr lang="da-DK" sz="1600" dirty="0" err="1">
                <a:latin typeface="Courier New" pitchFamily="49" charset="0"/>
              </a:rPr>
              <a:t>rdx</a:t>
            </a:r>
            <a:endParaRPr lang="da-DK" sz="1600" dirty="0">
              <a:latin typeface="Courier New" pitchFamily="49" charset="0"/>
            </a:endParaRPr>
          </a:p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da-DK" sz="1600" dirty="0">
                <a:latin typeface="Courier New" pitchFamily="49" charset="0"/>
              </a:rPr>
              <a:t>  401034:  </a:t>
            </a:r>
            <a:r>
              <a:rPr lang="da-DK" sz="1600" dirty="0" err="1">
                <a:latin typeface="Courier New" pitchFamily="49" charset="0"/>
              </a:rPr>
              <a:t>jne</a:t>
            </a:r>
            <a:r>
              <a:rPr lang="da-DK" sz="1600" dirty="0">
                <a:latin typeface="Courier New" pitchFamily="49" charset="0"/>
              </a:rPr>
              <a:t>    401029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51206" name="Freeform 6"/>
          <p:cNvSpPr>
            <a:spLocks/>
          </p:cNvSpPr>
          <p:nvPr/>
        </p:nvSpPr>
        <p:spPr bwMode="auto">
          <a:xfrm>
            <a:off x="4073525" y="2133600"/>
            <a:ext cx="1587500" cy="514350"/>
          </a:xfrm>
          <a:custGeom>
            <a:avLst/>
            <a:gdLst>
              <a:gd name="T0" fmla="*/ 0 w 1000"/>
              <a:gd name="T1" fmla="*/ 0 h 224"/>
              <a:gd name="T2" fmla="*/ 880 w 1000"/>
              <a:gd name="T3" fmla="*/ 56 h 224"/>
              <a:gd name="T4" fmla="*/ 720 w 1000"/>
              <a:gd name="T5" fmla="*/ 224 h 224"/>
              <a:gd name="T6" fmla="*/ 0 60000 65536"/>
              <a:gd name="T7" fmla="*/ 0 60000 65536"/>
              <a:gd name="T8" fmla="*/ 0 60000 65536"/>
              <a:gd name="T9" fmla="*/ 0 w 1000"/>
              <a:gd name="T10" fmla="*/ 0 h 224"/>
              <a:gd name="T11" fmla="*/ 1000 w 1000"/>
              <a:gd name="T12" fmla="*/ 224 h 22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00" h="224">
                <a:moveTo>
                  <a:pt x="0" y="0"/>
                </a:moveTo>
                <a:cubicBezTo>
                  <a:pt x="147" y="9"/>
                  <a:pt x="760" y="19"/>
                  <a:pt x="880" y="56"/>
                </a:cubicBezTo>
                <a:cubicBezTo>
                  <a:pt x="1000" y="93"/>
                  <a:pt x="753" y="189"/>
                  <a:pt x="720" y="224"/>
                </a:cubicBez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1207" name="Freeform 7"/>
          <p:cNvSpPr>
            <a:spLocks/>
          </p:cNvSpPr>
          <p:nvPr/>
        </p:nvSpPr>
        <p:spPr bwMode="auto">
          <a:xfrm>
            <a:off x="4073525" y="3555859"/>
            <a:ext cx="1587500" cy="438291"/>
          </a:xfrm>
          <a:custGeom>
            <a:avLst/>
            <a:gdLst>
              <a:gd name="T0" fmla="*/ 0 w 1000"/>
              <a:gd name="T1" fmla="*/ 0 h 224"/>
              <a:gd name="T2" fmla="*/ 880 w 1000"/>
              <a:gd name="T3" fmla="*/ 56 h 224"/>
              <a:gd name="T4" fmla="*/ 720 w 1000"/>
              <a:gd name="T5" fmla="*/ 224 h 224"/>
              <a:gd name="T6" fmla="*/ 0 60000 65536"/>
              <a:gd name="T7" fmla="*/ 0 60000 65536"/>
              <a:gd name="T8" fmla="*/ 0 60000 65536"/>
              <a:gd name="T9" fmla="*/ 0 w 1000"/>
              <a:gd name="T10" fmla="*/ 0 h 224"/>
              <a:gd name="T11" fmla="*/ 1000 w 1000"/>
              <a:gd name="T12" fmla="*/ 224 h 22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00" h="224">
                <a:moveTo>
                  <a:pt x="0" y="0"/>
                </a:moveTo>
                <a:cubicBezTo>
                  <a:pt x="147" y="9"/>
                  <a:pt x="760" y="19"/>
                  <a:pt x="880" y="56"/>
                </a:cubicBezTo>
                <a:cubicBezTo>
                  <a:pt x="1000" y="93"/>
                  <a:pt x="753" y="189"/>
                  <a:pt x="720" y="224"/>
                </a:cubicBez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1208" name="Text Box 8"/>
          <p:cNvSpPr txBox="1">
            <a:spLocks noChangeArrowheads="1"/>
          </p:cNvSpPr>
          <p:nvPr/>
        </p:nvSpPr>
        <p:spPr bwMode="auto">
          <a:xfrm>
            <a:off x="4114800" y="1733550"/>
            <a:ext cx="862737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i="1" dirty="0" err="1">
                <a:solidFill>
                  <a:srgbClr val="C00000"/>
                </a:solidFill>
                <a:latin typeface="Calibri" pitchFamily="34" charset="0"/>
              </a:rPr>
              <a:t>i</a:t>
            </a:r>
            <a:r>
              <a:rPr lang="en-US" i="1" dirty="0">
                <a:solidFill>
                  <a:srgbClr val="C00000"/>
                </a:solidFill>
                <a:latin typeface="Calibri" pitchFamily="34" charset="0"/>
              </a:rPr>
              <a:t> = 98</a:t>
            </a:r>
          </a:p>
        </p:txBody>
      </p:sp>
      <p:sp>
        <p:nvSpPr>
          <p:cNvPr id="51209" name="Text Box 9"/>
          <p:cNvSpPr txBox="1">
            <a:spLocks noChangeArrowheads="1"/>
          </p:cNvSpPr>
          <p:nvPr/>
        </p:nvSpPr>
        <p:spPr bwMode="auto">
          <a:xfrm>
            <a:off x="4114800" y="3105150"/>
            <a:ext cx="862737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i="1" dirty="0" err="1">
                <a:solidFill>
                  <a:srgbClr val="C00000"/>
                </a:solidFill>
                <a:latin typeface="Calibri" pitchFamily="34" charset="0"/>
              </a:rPr>
              <a:t>i</a:t>
            </a:r>
            <a:r>
              <a:rPr lang="en-US" i="1" dirty="0">
                <a:solidFill>
                  <a:srgbClr val="C00000"/>
                </a:solidFill>
                <a:latin typeface="Calibri" pitchFamily="34" charset="0"/>
              </a:rPr>
              <a:t> = 99</a:t>
            </a:r>
          </a:p>
        </p:txBody>
      </p:sp>
      <p:sp>
        <p:nvSpPr>
          <p:cNvPr id="51210" name="Text Box 10"/>
          <p:cNvSpPr txBox="1">
            <a:spLocks noChangeArrowheads="1"/>
          </p:cNvSpPr>
          <p:nvPr/>
        </p:nvSpPr>
        <p:spPr bwMode="auto">
          <a:xfrm>
            <a:off x="4114800" y="4552950"/>
            <a:ext cx="1018227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i="1" dirty="0" err="1">
                <a:solidFill>
                  <a:srgbClr val="C00000"/>
                </a:solidFill>
                <a:latin typeface="Calibri" pitchFamily="34" charset="0"/>
              </a:rPr>
              <a:t>i</a:t>
            </a:r>
            <a:r>
              <a:rPr lang="en-US" i="1" dirty="0">
                <a:solidFill>
                  <a:srgbClr val="C00000"/>
                </a:solidFill>
                <a:latin typeface="Calibri" pitchFamily="34" charset="0"/>
              </a:rPr>
              <a:t> = 100</a:t>
            </a:r>
          </a:p>
        </p:txBody>
      </p:sp>
      <p:sp>
        <p:nvSpPr>
          <p:cNvPr id="51211" name="Text Box 11"/>
          <p:cNvSpPr txBox="1">
            <a:spLocks noChangeArrowheads="1"/>
          </p:cNvSpPr>
          <p:nvPr/>
        </p:nvSpPr>
        <p:spPr bwMode="auto">
          <a:xfrm>
            <a:off x="5575338" y="2216628"/>
            <a:ext cx="2143087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dirty="0">
                <a:latin typeface="Calibri" pitchFamily="34" charset="0"/>
              </a:rPr>
              <a:t>Predict Taken (OK)</a:t>
            </a:r>
          </a:p>
        </p:txBody>
      </p:sp>
      <p:sp>
        <p:nvSpPr>
          <p:cNvPr id="51212" name="Text Box 12"/>
          <p:cNvSpPr txBox="1">
            <a:spLocks noChangeArrowheads="1"/>
          </p:cNvSpPr>
          <p:nvPr/>
        </p:nvSpPr>
        <p:spPr bwMode="auto">
          <a:xfrm>
            <a:off x="5548111" y="3409950"/>
            <a:ext cx="1610890" cy="707886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dirty="0">
                <a:latin typeface="Calibri" pitchFamily="34" charset="0"/>
              </a:rPr>
              <a:t>Predict Taken</a:t>
            </a:r>
          </a:p>
          <a:p>
            <a:pPr>
              <a:lnSpc>
                <a:spcPct val="100000"/>
              </a:lnSpc>
            </a:pPr>
            <a:r>
              <a:rPr lang="en-US" sz="2000" dirty="0">
                <a:latin typeface="Calibri" pitchFamily="34" charset="0"/>
              </a:rPr>
              <a:t>(Oops)</a:t>
            </a:r>
          </a:p>
        </p:txBody>
      </p:sp>
      <p:sp>
        <p:nvSpPr>
          <p:cNvPr id="51214" name="Text Box 14"/>
          <p:cNvSpPr txBox="1">
            <a:spLocks noChangeArrowheads="1"/>
          </p:cNvSpPr>
          <p:nvPr/>
        </p:nvSpPr>
        <p:spPr bwMode="auto">
          <a:xfrm>
            <a:off x="4114800" y="5946775"/>
            <a:ext cx="1018227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i="1" dirty="0" err="1">
                <a:solidFill>
                  <a:srgbClr val="C00000"/>
                </a:solidFill>
                <a:latin typeface="Calibri" pitchFamily="34" charset="0"/>
              </a:rPr>
              <a:t>i</a:t>
            </a:r>
            <a:r>
              <a:rPr lang="en-US" i="1" dirty="0">
                <a:solidFill>
                  <a:srgbClr val="C00000"/>
                </a:solidFill>
                <a:latin typeface="Calibri" pitchFamily="34" charset="0"/>
              </a:rPr>
              <a:t> = 101</a:t>
            </a:r>
          </a:p>
        </p:txBody>
      </p:sp>
      <p:sp>
        <p:nvSpPr>
          <p:cNvPr id="51215" name="Freeform 15"/>
          <p:cNvSpPr>
            <a:spLocks/>
          </p:cNvSpPr>
          <p:nvPr/>
        </p:nvSpPr>
        <p:spPr bwMode="auto">
          <a:xfrm>
            <a:off x="4060825" y="4953000"/>
            <a:ext cx="1587500" cy="438150"/>
          </a:xfrm>
          <a:custGeom>
            <a:avLst/>
            <a:gdLst>
              <a:gd name="T0" fmla="*/ 0 w 1000"/>
              <a:gd name="T1" fmla="*/ 0 h 224"/>
              <a:gd name="T2" fmla="*/ 880 w 1000"/>
              <a:gd name="T3" fmla="*/ 56 h 224"/>
              <a:gd name="T4" fmla="*/ 720 w 1000"/>
              <a:gd name="T5" fmla="*/ 224 h 224"/>
              <a:gd name="T6" fmla="*/ 0 60000 65536"/>
              <a:gd name="T7" fmla="*/ 0 60000 65536"/>
              <a:gd name="T8" fmla="*/ 0 60000 65536"/>
              <a:gd name="T9" fmla="*/ 0 w 1000"/>
              <a:gd name="T10" fmla="*/ 0 h 224"/>
              <a:gd name="T11" fmla="*/ 1000 w 1000"/>
              <a:gd name="T12" fmla="*/ 224 h 22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00" h="224">
                <a:moveTo>
                  <a:pt x="0" y="0"/>
                </a:moveTo>
                <a:cubicBezTo>
                  <a:pt x="147" y="9"/>
                  <a:pt x="760" y="19"/>
                  <a:pt x="880" y="56"/>
                </a:cubicBezTo>
                <a:cubicBezTo>
                  <a:pt x="1000" y="93"/>
                  <a:pt x="753" y="189"/>
                  <a:pt x="720" y="224"/>
                </a:cubicBez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1216" name="Text Box 16"/>
          <p:cNvSpPr txBox="1">
            <a:spLocks noChangeArrowheads="1"/>
          </p:cNvSpPr>
          <p:nvPr/>
        </p:nvSpPr>
        <p:spPr bwMode="auto">
          <a:xfrm>
            <a:off x="5548111" y="1047750"/>
            <a:ext cx="2219325" cy="707886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i="1" dirty="0">
                <a:latin typeface="Calibri" pitchFamily="34" charset="0"/>
              </a:rPr>
              <a:t>Assume </a:t>
            </a:r>
          </a:p>
          <a:p>
            <a:pPr>
              <a:lnSpc>
                <a:spcPct val="100000"/>
              </a:lnSpc>
            </a:pPr>
            <a:r>
              <a:rPr lang="en-US" sz="2000" i="1" dirty="0">
                <a:latin typeface="Calibri" pitchFamily="34" charset="0"/>
              </a:rPr>
              <a:t>vector length = </a:t>
            </a:r>
            <a:r>
              <a:rPr lang="en-US" sz="2000" i="1" dirty="0">
                <a:solidFill>
                  <a:srgbClr val="C00000"/>
                </a:solidFill>
                <a:latin typeface="Calibri" pitchFamily="34" charset="0"/>
              </a:rPr>
              <a:t>100</a:t>
            </a:r>
          </a:p>
        </p:txBody>
      </p:sp>
      <p:sp>
        <p:nvSpPr>
          <p:cNvPr id="51217" name="Text Box 17"/>
          <p:cNvSpPr txBox="1">
            <a:spLocks noChangeArrowheads="1"/>
          </p:cNvSpPr>
          <p:nvPr/>
        </p:nvSpPr>
        <p:spPr bwMode="auto">
          <a:xfrm>
            <a:off x="5548111" y="4248150"/>
            <a:ext cx="1295400" cy="101566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dirty="0">
                <a:latin typeface="Calibri" pitchFamily="34" charset="0"/>
              </a:rPr>
              <a:t>Read invalid location</a:t>
            </a:r>
          </a:p>
        </p:txBody>
      </p:sp>
      <p:sp>
        <p:nvSpPr>
          <p:cNvPr id="51218" name="Line 18"/>
          <p:cNvSpPr>
            <a:spLocks noChangeShapeType="1"/>
          </p:cNvSpPr>
          <p:nvPr/>
        </p:nvSpPr>
        <p:spPr bwMode="auto">
          <a:xfrm flipH="1" flipV="1">
            <a:off x="4518025" y="4171950"/>
            <a:ext cx="106680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1219" name="Line 19"/>
          <p:cNvSpPr>
            <a:spLocks noChangeShapeType="1"/>
          </p:cNvSpPr>
          <p:nvPr/>
        </p:nvSpPr>
        <p:spPr bwMode="auto">
          <a:xfrm>
            <a:off x="7889875" y="5086350"/>
            <a:ext cx="0" cy="1219200"/>
          </a:xfrm>
          <a:prstGeom prst="line">
            <a:avLst/>
          </a:prstGeom>
          <a:noFill/>
          <a:ln w="25400">
            <a:solidFill>
              <a:schemeClr val="tx1">
                <a:lumMod val="65000"/>
                <a:lumOff val="35000"/>
              </a:schemeClr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</a:endParaRPr>
          </a:p>
        </p:txBody>
      </p:sp>
      <p:sp>
        <p:nvSpPr>
          <p:cNvPr id="51220" name="Line 20"/>
          <p:cNvSpPr>
            <a:spLocks noChangeShapeType="1"/>
          </p:cNvSpPr>
          <p:nvPr/>
        </p:nvSpPr>
        <p:spPr bwMode="auto">
          <a:xfrm>
            <a:off x="7889875" y="3867150"/>
            <a:ext cx="0" cy="1219200"/>
          </a:xfrm>
          <a:prstGeom prst="line">
            <a:avLst/>
          </a:prstGeom>
          <a:noFill/>
          <a:ln w="25400">
            <a:solidFill>
              <a:schemeClr val="tx1">
                <a:lumMod val="65000"/>
                <a:lumOff val="35000"/>
              </a:schemeClr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</a:endParaRPr>
          </a:p>
        </p:txBody>
      </p:sp>
      <p:sp>
        <p:nvSpPr>
          <p:cNvPr id="51221" name="Text Box 21"/>
          <p:cNvSpPr txBox="1">
            <a:spLocks noChangeArrowheads="1"/>
          </p:cNvSpPr>
          <p:nvPr/>
        </p:nvSpPr>
        <p:spPr bwMode="auto">
          <a:xfrm>
            <a:off x="7280275" y="4220742"/>
            <a:ext cx="1342099" cy="461665"/>
          </a:xfrm>
          <a:prstGeom prst="rect">
            <a:avLst/>
          </a:prstGeom>
          <a:solidFill>
            <a:schemeClr val="bg1"/>
          </a:solidFill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Executed</a:t>
            </a:r>
          </a:p>
        </p:txBody>
      </p:sp>
      <p:sp>
        <p:nvSpPr>
          <p:cNvPr id="51222" name="Text Box 22"/>
          <p:cNvSpPr txBox="1">
            <a:spLocks noChangeArrowheads="1"/>
          </p:cNvSpPr>
          <p:nvPr/>
        </p:nvSpPr>
        <p:spPr bwMode="auto">
          <a:xfrm>
            <a:off x="7362825" y="5425654"/>
            <a:ext cx="1191929" cy="461665"/>
          </a:xfrm>
          <a:prstGeom prst="rect">
            <a:avLst/>
          </a:prstGeom>
          <a:solidFill>
            <a:schemeClr val="bg1"/>
          </a:solidFill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Fetched</a:t>
            </a:r>
          </a:p>
        </p:txBody>
      </p:sp>
      <p:sp>
        <p:nvSpPr>
          <p:cNvPr id="51223" name="Line 23"/>
          <p:cNvSpPr>
            <a:spLocks noChangeShapeType="1"/>
          </p:cNvSpPr>
          <p:nvPr/>
        </p:nvSpPr>
        <p:spPr bwMode="auto">
          <a:xfrm flipV="1">
            <a:off x="7737475" y="3867150"/>
            <a:ext cx="304800" cy="0"/>
          </a:xfrm>
          <a:prstGeom prst="line">
            <a:avLst/>
          </a:prstGeom>
          <a:noFill/>
          <a:ln w="25400">
            <a:solidFill>
              <a:schemeClr val="tx1">
                <a:lumMod val="65000"/>
                <a:lumOff val="35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</a:endParaRPr>
          </a:p>
        </p:txBody>
      </p:sp>
      <p:sp>
        <p:nvSpPr>
          <p:cNvPr id="51224" name="Line 24"/>
          <p:cNvSpPr>
            <a:spLocks noChangeShapeType="1"/>
          </p:cNvSpPr>
          <p:nvPr/>
        </p:nvSpPr>
        <p:spPr bwMode="auto">
          <a:xfrm flipV="1">
            <a:off x="7737475" y="5086350"/>
            <a:ext cx="304800" cy="0"/>
          </a:xfrm>
          <a:prstGeom prst="line">
            <a:avLst/>
          </a:prstGeom>
          <a:noFill/>
          <a:ln w="25400">
            <a:solidFill>
              <a:schemeClr val="tx1">
                <a:lumMod val="65000"/>
                <a:lumOff val="35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</a:endParaRPr>
          </a:p>
        </p:txBody>
      </p:sp>
      <p:sp>
        <p:nvSpPr>
          <p:cNvPr id="51225" name="Line 25"/>
          <p:cNvSpPr>
            <a:spLocks noChangeShapeType="1"/>
          </p:cNvSpPr>
          <p:nvPr/>
        </p:nvSpPr>
        <p:spPr bwMode="auto">
          <a:xfrm flipV="1">
            <a:off x="7737475" y="6305550"/>
            <a:ext cx="304800" cy="0"/>
          </a:xfrm>
          <a:prstGeom prst="line">
            <a:avLst/>
          </a:prstGeom>
          <a:noFill/>
          <a:ln w="25400">
            <a:solidFill>
              <a:schemeClr val="tx1">
                <a:lumMod val="65000"/>
                <a:lumOff val="35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/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3"/>
          <p:cNvSpPr>
            <a:spLocks noChangeArrowheads="1"/>
          </p:cNvSpPr>
          <p:nvPr/>
        </p:nvSpPr>
        <p:spPr bwMode="auto">
          <a:xfrm>
            <a:off x="489955" y="2481206"/>
            <a:ext cx="4615445" cy="107465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en-US" sz="1600" dirty="0">
                <a:latin typeface="Courier New" pitchFamily="49" charset="0"/>
              </a:rPr>
              <a:t> </a:t>
            </a:r>
            <a:r>
              <a:rPr lang="da-DK" sz="1600" dirty="0">
                <a:latin typeface="Courier New" pitchFamily="49" charset="0"/>
              </a:rPr>
              <a:t> 401029:  </a:t>
            </a:r>
            <a:r>
              <a:rPr lang="da-DK" sz="1600" dirty="0" err="1">
                <a:latin typeface="Courier New" pitchFamily="49" charset="0"/>
              </a:rPr>
              <a:t>vmulsd</a:t>
            </a:r>
            <a:r>
              <a:rPr lang="da-DK" sz="1600" dirty="0">
                <a:latin typeface="Courier New" pitchFamily="49" charset="0"/>
              </a:rPr>
              <a:t> (%</a:t>
            </a:r>
            <a:r>
              <a:rPr lang="da-DK" sz="1600" dirty="0" err="1">
                <a:latin typeface="Courier New" pitchFamily="49" charset="0"/>
              </a:rPr>
              <a:t>rdx</a:t>
            </a:r>
            <a:r>
              <a:rPr lang="da-DK" sz="1600" dirty="0">
                <a:latin typeface="Courier New" pitchFamily="49" charset="0"/>
              </a:rPr>
              <a:t>),%xmm0,%xmm0</a:t>
            </a:r>
          </a:p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da-DK" sz="1600" dirty="0">
                <a:latin typeface="Courier New" pitchFamily="49" charset="0"/>
              </a:rPr>
              <a:t>  40102d:  </a:t>
            </a:r>
            <a:r>
              <a:rPr lang="da-DK" sz="1600" dirty="0" err="1">
                <a:latin typeface="Courier New" pitchFamily="49" charset="0"/>
              </a:rPr>
              <a:t>add</a:t>
            </a:r>
            <a:r>
              <a:rPr lang="da-DK" sz="1600" dirty="0">
                <a:latin typeface="Courier New" pitchFamily="49" charset="0"/>
              </a:rPr>
              <a:t>    $0x8,%rdx</a:t>
            </a:r>
          </a:p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da-DK" sz="1600" dirty="0">
                <a:latin typeface="Courier New" pitchFamily="49" charset="0"/>
              </a:rPr>
              <a:t>  401031:  </a:t>
            </a:r>
            <a:r>
              <a:rPr lang="da-DK" sz="1600" dirty="0" err="1">
                <a:latin typeface="Courier New" pitchFamily="49" charset="0"/>
              </a:rPr>
              <a:t>cmp</a:t>
            </a:r>
            <a:r>
              <a:rPr lang="da-DK" sz="1600" dirty="0">
                <a:latin typeface="Courier New" pitchFamily="49" charset="0"/>
              </a:rPr>
              <a:t>    %</a:t>
            </a:r>
            <a:r>
              <a:rPr lang="da-DK" sz="1600" dirty="0" err="1">
                <a:latin typeface="Courier New" pitchFamily="49" charset="0"/>
              </a:rPr>
              <a:t>rax</a:t>
            </a:r>
            <a:r>
              <a:rPr lang="da-DK" sz="1600" dirty="0">
                <a:latin typeface="Courier New" pitchFamily="49" charset="0"/>
              </a:rPr>
              <a:t>,%</a:t>
            </a:r>
            <a:r>
              <a:rPr lang="da-DK" sz="1600" dirty="0" err="1">
                <a:latin typeface="Courier New" pitchFamily="49" charset="0"/>
              </a:rPr>
              <a:t>rdx</a:t>
            </a:r>
            <a:endParaRPr lang="da-DK" sz="1600" dirty="0">
              <a:latin typeface="Courier New" pitchFamily="49" charset="0"/>
            </a:endParaRPr>
          </a:p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da-DK" sz="1600" dirty="0">
                <a:latin typeface="Courier New" pitchFamily="49" charset="0"/>
              </a:rPr>
              <a:t>  401034:  </a:t>
            </a:r>
            <a:r>
              <a:rPr lang="da-DK" sz="1600" dirty="0" err="1">
                <a:latin typeface="Courier New" pitchFamily="49" charset="0"/>
              </a:rPr>
              <a:t>jne</a:t>
            </a:r>
            <a:r>
              <a:rPr lang="da-DK" sz="1600" dirty="0">
                <a:latin typeface="Courier New" pitchFamily="49" charset="0"/>
              </a:rPr>
              <a:t>    401029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29" name="Rectangle 3"/>
          <p:cNvSpPr>
            <a:spLocks noChangeArrowheads="1"/>
          </p:cNvSpPr>
          <p:nvPr/>
        </p:nvSpPr>
        <p:spPr bwMode="auto">
          <a:xfrm>
            <a:off x="489955" y="3878347"/>
            <a:ext cx="4615445" cy="107465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en-US" sz="1600" dirty="0">
                <a:latin typeface="Courier New" pitchFamily="49" charset="0"/>
              </a:rPr>
              <a:t> </a:t>
            </a:r>
            <a:r>
              <a:rPr lang="da-DK" sz="1600" dirty="0">
                <a:latin typeface="Courier New" pitchFamily="49" charset="0"/>
              </a:rPr>
              <a:t> 401029:  </a:t>
            </a:r>
            <a:r>
              <a:rPr lang="da-DK" sz="1600" dirty="0" err="1">
                <a:latin typeface="Courier New" pitchFamily="49" charset="0"/>
              </a:rPr>
              <a:t>vmulsd</a:t>
            </a:r>
            <a:r>
              <a:rPr lang="da-DK" sz="1600" dirty="0">
                <a:latin typeface="Courier New" pitchFamily="49" charset="0"/>
              </a:rPr>
              <a:t> (%</a:t>
            </a:r>
            <a:r>
              <a:rPr lang="da-DK" sz="1600" dirty="0" err="1">
                <a:latin typeface="Courier New" pitchFamily="49" charset="0"/>
              </a:rPr>
              <a:t>rdx</a:t>
            </a:r>
            <a:r>
              <a:rPr lang="da-DK" sz="1600" dirty="0">
                <a:latin typeface="Courier New" pitchFamily="49" charset="0"/>
              </a:rPr>
              <a:t>),%xmm0,%xmm0</a:t>
            </a:r>
          </a:p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da-DK" sz="1600" dirty="0">
                <a:latin typeface="Courier New" pitchFamily="49" charset="0"/>
              </a:rPr>
              <a:t>  40102d:  </a:t>
            </a:r>
            <a:r>
              <a:rPr lang="da-DK" sz="1600" dirty="0" err="1">
                <a:latin typeface="Courier New" pitchFamily="49" charset="0"/>
              </a:rPr>
              <a:t>add</a:t>
            </a:r>
            <a:r>
              <a:rPr lang="da-DK" sz="1600" dirty="0">
                <a:latin typeface="Courier New" pitchFamily="49" charset="0"/>
              </a:rPr>
              <a:t>    $0x8,%rdx</a:t>
            </a:r>
          </a:p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da-DK" sz="1600" dirty="0">
                <a:latin typeface="Courier New" pitchFamily="49" charset="0"/>
              </a:rPr>
              <a:t>  401031:  </a:t>
            </a:r>
            <a:r>
              <a:rPr lang="da-DK" sz="1600" dirty="0" err="1">
                <a:latin typeface="Courier New" pitchFamily="49" charset="0"/>
              </a:rPr>
              <a:t>cmp</a:t>
            </a:r>
            <a:r>
              <a:rPr lang="da-DK" sz="1600" dirty="0">
                <a:latin typeface="Courier New" pitchFamily="49" charset="0"/>
              </a:rPr>
              <a:t>    %</a:t>
            </a:r>
            <a:r>
              <a:rPr lang="da-DK" sz="1600" dirty="0" err="1">
                <a:latin typeface="Courier New" pitchFamily="49" charset="0"/>
              </a:rPr>
              <a:t>rax</a:t>
            </a:r>
            <a:r>
              <a:rPr lang="da-DK" sz="1600" dirty="0">
                <a:latin typeface="Courier New" pitchFamily="49" charset="0"/>
              </a:rPr>
              <a:t>,%</a:t>
            </a:r>
            <a:r>
              <a:rPr lang="da-DK" sz="1600" dirty="0" err="1">
                <a:latin typeface="Courier New" pitchFamily="49" charset="0"/>
              </a:rPr>
              <a:t>rdx</a:t>
            </a:r>
            <a:endParaRPr lang="da-DK" sz="1600" dirty="0">
              <a:latin typeface="Courier New" pitchFamily="49" charset="0"/>
            </a:endParaRPr>
          </a:p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da-DK" sz="1600" dirty="0">
                <a:latin typeface="Courier New" pitchFamily="49" charset="0"/>
              </a:rPr>
              <a:t>  401034:  </a:t>
            </a:r>
            <a:r>
              <a:rPr lang="da-DK" sz="1600" dirty="0" err="1">
                <a:latin typeface="Courier New" pitchFamily="49" charset="0"/>
              </a:rPr>
              <a:t>jne</a:t>
            </a:r>
            <a:r>
              <a:rPr lang="da-DK" sz="1600" dirty="0">
                <a:latin typeface="Courier New" pitchFamily="49" charset="0"/>
              </a:rPr>
              <a:t>    401029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30" name="Rectangle 3"/>
          <p:cNvSpPr>
            <a:spLocks noChangeArrowheads="1"/>
          </p:cNvSpPr>
          <p:nvPr/>
        </p:nvSpPr>
        <p:spPr bwMode="auto">
          <a:xfrm>
            <a:off x="489955" y="5326147"/>
            <a:ext cx="4615445" cy="107465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en-US" sz="1600" dirty="0">
                <a:latin typeface="Courier New" pitchFamily="49" charset="0"/>
              </a:rPr>
              <a:t> </a:t>
            </a:r>
            <a:r>
              <a:rPr lang="da-DK" sz="1600" dirty="0">
                <a:latin typeface="Courier New" pitchFamily="49" charset="0"/>
              </a:rPr>
              <a:t> 401029:  </a:t>
            </a:r>
            <a:r>
              <a:rPr lang="da-DK" sz="1600" dirty="0" err="1">
                <a:latin typeface="Courier New" pitchFamily="49" charset="0"/>
              </a:rPr>
              <a:t>vmulsd</a:t>
            </a:r>
            <a:r>
              <a:rPr lang="da-DK" sz="1600" dirty="0">
                <a:latin typeface="Courier New" pitchFamily="49" charset="0"/>
              </a:rPr>
              <a:t> (%</a:t>
            </a:r>
            <a:r>
              <a:rPr lang="da-DK" sz="1600" dirty="0" err="1">
                <a:latin typeface="Courier New" pitchFamily="49" charset="0"/>
              </a:rPr>
              <a:t>rdx</a:t>
            </a:r>
            <a:r>
              <a:rPr lang="da-DK" sz="1600" dirty="0">
                <a:latin typeface="Courier New" pitchFamily="49" charset="0"/>
              </a:rPr>
              <a:t>),%xmm0,%xmm0</a:t>
            </a:r>
          </a:p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da-DK" sz="1600" dirty="0">
                <a:latin typeface="Courier New" pitchFamily="49" charset="0"/>
              </a:rPr>
              <a:t>  40102d:  </a:t>
            </a:r>
            <a:r>
              <a:rPr lang="da-DK" sz="1600" dirty="0" err="1">
                <a:latin typeface="Courier New" pitchFamily="49" charset="0"/>
              </a:rPr>
              <a:t>add</a:t>
            </a:r>
            <a:r>
              <a:rPr lang="da-DK" sz="1600" dirty="0">
                <a:latin typeface="Courier New" pitchFamily="49" charset="0"/>
              </a:rPr>
              <a:t>    $0x8,%rdx</a:t>
            </a:r>
          </a:p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da-DK" sz="1600" dirty="0">
                <a:latin typeface="Courier New" pitchFamily="49" charset="0"/>
              </a:rPr>
              <a:t>  401031:  </a:t>
            </a:r>
            <a:r>
              <a:rPr lang="da-DK" sz="1600" dirty="0" err="1">
                <a:latin typeface="Courier New" pitchFamily="49" charset="0"/>
              </a:rPr>
              <a:t>cmp</a:t>
            </a:r>
            <a:r>
              <a:rPr lang="da-DK" sz="1600" dirty="0">
                <a:latin typeface="Courier New" pitchFamily="49" charset="0"/>
              </a:rPr>
              <a:t>    %</a:t>
            </a:r>
            <a:r>
              <a:rPr lang="da-DK" sz="1600" dirty="0" err="1">
                <a:latin typeface="Courier New" pitchFamily="49" charset="0"/>
              </a:rPr>
              <a:t>rax</a:t>
            </a:r>
            <a:r>
              <a:rPr lang="da-DK" sz="1600" dirty="0">
                <a:latin typeface="Courier New" pitchFamily="49" charset="0"/>
              </a:rPr>
              <a:t>,%</a:t>
            </a:r>
            <a:r>
              <a:rPr lang="da-DK" sz="1600" dirty="0" err="1">
                <a:latin typeface="Courier New" pitchFamily="49" charset="0"/>
              </a:rPr>
              <a:t>rdx</a:t>
            </a:r>
            <a:endParaRPr lang="da-DK" sz="1600" dirty="0">
              <a:latin typeface="Courier New" pitchFamily="49" charset="0"/>
            </a:endParaRPr>
          </a:p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da-DK" sz="1600" dirty="0">
                <a:latin typeface="Courier New" pitchFamily="49" charset="0"/>
              </a:rPr>
              <a:t>  401034:  </a:t>
            </a:r>
            <a:r>
              <a:rPr lang="da-DK" sz="1600" dirty="0" err="1">
                <a:latin typeface="Courier New" pitchFamily="49" charset="0"/>
              </a:rPr>
              <a:t>jne</a:t>
            </a:r>
            <a:r>
              <a:rPr lang="da-DK" sz="1600" dirty="0">
                <a:latin typeface="Courier New" pitchFamily="49" charset="0"/>
              </a:rPr>
              <a:t>    401029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31" name="Rectangle 3"/>
          <p:cNvSpPr>
            <a:spLocks noChangeArrowheads="1"/>
          </p:cNvSpPr>
          <p:nvPr/>
        </p:nvSpPr>
        <p:spPr bwMode="auto">
          <a:xfrm>
            <a:off x="489955" y="1120562"/>
            <a:ext cx="4615445" cy="107465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en-US" sz="1600" dirty="0">
                <a:latin typeface="Courier New" pitchFamily="49" charset="0"/>
              </a:rPr>
              <a:t> </a:t>
            </a:r>
            <a:r>
              <a:rPr lang="da-DK" sz="1600" dirty="0">
                <a:latin typeface="Courier New" pitchFamily="49" charset="0"/>
              </a:rPr>
              <a:t> 401029:  </a:t>
            </a:r>
            <a:r>
              <a:rPr lang="da-DK" sz="1600" dirty="0" err="1">
                <a:latin typeface="Courier New" pitchFamily="49" charset="0"/>
              </a:rPr>
              <a:t>vmulsd</a:t>
            </a:r>
            <a:r>
              <a:rPr lang="da-DK" sz="1600" dirty="0">
                <a:latin typeface="Courier New" pitchFamily="49" charset="0"/>
              </a:rPr>
              <a:t> (%</a:t>
            </a:r>
            <a:r>
              <a:rPr lang="da-DK" sz="1600" dirty="0" err="1">
                <a:latin typeface="Courier New" pitchFamily="49" charset="0"/>
              </a:rPr>
              <a:t>rdx</a:t>
            </a:r>
            <a:r>
              <a:rPr lang="da-DK" sz="1600" dirty="0">
                <a:latin typeface="Courier New" pitchFamily="49" charset="0"/>
              </a:rPr>
              <a:t>),%xmm0,%xmm0</a:t>
            </a:r>
          </a:p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da-DK" sz="1600" dirty="0">
                <a:latin typeface="Courier New" pitchFamily="49" charset="0"/>
              </a:rPr>
              <a:t>  40102d:  </a:t>
            </a:r>
            <a:r>
              <a:rPr lang="da-DK" sz="1600" dirty="0" err="1">
                <a:latin typeface="Courier New" pitchFamily="49" charset="0"/>
              </a:rPr>
              <a:t>add</a:t>
            </a:r>
            <a:r>
              <a:rPr lang="da-DK" sz="1600" dirty="0">
                <a:latin typeface="Courier New" pitchFamily="49" charset="0"/>
              </a:rPr>
              <a:t>    $0x8,%rdx</a:t>
            </a:r>
          </a:p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da-DK" sz="1600" dirty="0">
                <a:latin typeface="Courier New" pitchFamily="49" charset="0"/>
              </a:rPr>
              <a:t>  401031:  </a:t>
            </a:r>
            <a:r>
              <a:rPr lang="da-DK" sz="1600" dirty="0" err="1">
                <a:latin typeface="Courier New" pitchFamily="49" charset="0"/>
              </a:rPr>
              <a:t>cmp</a:t>
            </a:r>
            <a:r>
              <a:rPr lang="da-DK" sz="1600" dirty="0">
                <a:latin typeface="Courier New" pitchFamily="49" charset="0"/>
              </a:rPr>
              <a:t>    %</a:t>
            </a:r>
            <a:r>
              <a:rPr lang="da-DK" sz="1600" dirty="0" err="1">
                <a:latin typeface="Courier New" pitchFamily="49" charset="0"/>
              </a:rPr>
              <a:t>rax</a:t>
            </a:r>
            <a:r>
              <a:rPr lang="da-DK" sz="1600" dirty="0">
                <a:latin typeface="Courier New" pitchFamily="49" charset="0"/>
              </a:rPr>
              <a:t>,%</a:t>
            </a:r>
            <a:r>
              <a:rPr lang="da-DK" sz="1600" dirty="0" err="1">
                <a:latin typeface="Courier New" pitchFamily="49" charset="0"/>
              </a:rPr>
              <a:t>rdx</a:t>
            </a:r>
            <a:endParaRPr lang="da-DK" sz="1600" dirty="0">
              <a:latin typeface="Courier New" pitchFamily="49" charset="0"/>
            </a:endParaRPr>
          </a:p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da-DK" sz="1600" dirty="0">
                <a:latin typeface="Courier New" pitchFamily="49" charset="0"/>
              </a:rPr>
              <a:t>  401034:  </a:t>
            </a:r>
            <a:r>
              <a:rPr lang="da-DK" sz="1600" dirty="0" err="1">
                <a:latin typeface="Courier New" pitchFamily="49" charset="0"/>
              </a:rPr>
              <a:t>jne</a:t>
            </a:r>
            <a:r>
              <a:rPr lang="da-DK" sz="1600" dirty="0">
                <a:latin typeface="Courier New" pitchFamily="49" charset="0"/>
              </a:rPr>
              <a:t>    401029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32" name="Freeform 6"/>
          <p:cNvSpPr>
            <a:spLocks/>
          </p:cNvSpPr>
          <p:nvPr/>
        </p:nvSpPr>
        <p:spPr bwMode="auto">
          <a:xfrm>
            <a:off x="4073525" y="2133600"/>
            <a:ext cx="1587500" cy="514350"/>
          </a:xfrm>
          <a:custGeom>
            <a:avLst/>
            <a:gdLst>
              <a:gd name="T0" fmla="*/ 0 w 1000"/>
              <a:gd name="T1" fmla="*/ 0 h 224"/>
              <a:gd name="T2" fmla="*/ 880 w 1000"/>
              <a:gd name="T3" fmla="*/ 56 h 224"/>
              <a:gd name="T4" fmla="*/ 720 w 1000"/>
              <a:gd name="T5" fmla="*/ 224 h 224"/>
              <a:gd name="T6" fmla="*/ 0 60000 65536"/>
              <a:gd name="T7" fmla="*/ 0 60000 65536"/>
              <a:gd name="T8" fmla="*/ 0 60000 65536"/>
              <a:gd name="T9" fmla="*/ 0 w 1000"/>
              <a:gd name="T10" fmla="*/ 0 h 224"/>
              <a:gd name="T11" fmla="*/ 1000 w 1000"/>
              <a:gd name="T12" fmla="*/ 224 h 22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00" h="224">
                <a:moveTo>
                  <a:pt x="0" y="0"/>
                </a:moveTo>
                <a:cubicBezTo>
                  <a:pt x="147" y="9"/>
                  <a:pt x="760" y="19"/>
                  <a:pt x="880" y="56"/>
                </a:cubicBezTo>
                <a:cubicBezTo>
                  <a:pt x="1000" y="93"/>
                  <a:pt x="753" y="189"/>
                  <a:pt x="720" y="224"/>
                </a:cubicBez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33" name="Freeform 7"/>
          <p:cNvSpPr>
            <a:spLocks/>
          </p:cNvSpPr>
          <p:nvPr/>
        </p:nvSpPr>
        <p:spPr bwMode="auto">
          <a:xfrm>
            <a:off x="4073525" y="3555859"/>
            <a:ext cx="1587500" cy="438291"/>
          </a:xfrm>
          <a:custGeom>
            <a:avLst/>
            <a:gdLst>
              <a:gd name="T0" fmla="*/ 0 w 1000"/>
              <a:gd name="T1" fmla="*/ 0 h 224"/>
              <a:gd name="T2" fmla="*/ 880 w 1000"/>
              <a:gd name="T3" fmla="*/ 56 h 224"/>
              <a:gd name="T4" fmla="*/ 720 w 1000"/>
              <a:gd name="T5" fmla="*/ 224 h 224"/>
              <a:gd name="T6" fmla="*/ 0 60000 65536"/>
              <a:gd name="T7" fmla="*/ 0 60000 65536"/>
              <a:gd name="T8" fmla="*/ 0 60000 65536"/>
              <a:gd name="T9" fmla="*/ 0 w 1000"/>
              <a:gd name="T10" fmla="*/ 0 h 224"/>
              <a:gd name="T11" fmla="*/ 1000 w 1000"/>
              <a:gd name="T12" fmla="*/ 224 h 22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00" h="224">
                <a:moveTo>
                  <a:pt x="0" y="0"/>
                </a:moveTo>
                <a:cubicBezTo>
                  <a:pt x="147" y="9"/>
                  <a:pt x="760" y="19"/>
                  <a:pt x="880" y="56"/>
                </a:cubicBezTo>
                <a:cubicBezTo>
                  <a:pt x="1000" y="93"/>
                  <a:pt x="753" y="189"/>
                  <a:pt x="720" y="224"/>
                </a:cubicBez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34" name="Text Box 8"/>
          <p:cNvSpPr txBox="1">
            <a:spLocks noChangeArrowheads="1"/>
          </p:cNvSpPr>
          <p:nvPr/>
        </p:nvSpPr>
        <p:spPr bwMode="auto">
          <a:xfrm>
            <a:off x="4114800" y="1733550"/>
            <a:ext cx="862737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i="1" dirty="0" err="1">
                <a:solidFill>
                  <a:srgbClr val="C00000"/>
                </a:solidFill>
                <a:latin typeface="Calibri" pitchFamily="34" charset="0"/>
              </a:rPr>
              <a:t>i</a:t>
            </a:r>
            <a:r>
              <a:rPr lang="en-US" i="1" dirty="0">
                <a:solidFill>
                  <a:srgbClr val="C00000"/>
                </a:solidFill>
                <a:latin typeface="Calibri" pitchFamily="34" charset="0"/>
              </a:rPr>
              <a:t> = 98</a:t>
            </a:r>
          </a:p>
        </p:txBody>
      </p:sp>
      <p:sp>
        <p:nvSpPr>
          <p:cNvPr id="35" name="Text Box 9"/>
          <p:cNvSpPr txBox="1">
            <a:spLocks noChangeArrowheads="1"/>
          </p:cNvSpPr>
          <p:nvPr/>
        </p:nvSpPr>
        <p:spPr bwMode="auto">
          <a:xfrm>
            <a:off x="4114800" y="3105150"/>
            <a:ext cx="862737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i="1" dirty="0" err="1">
                <a:solidFill>
                  <a:srgbClr val="C00000"/>
                </a:solidFill>
                <a:latin typeface="Calibri" pitchFamily="34" charset="0"/>
              </a:rPr>
              <a:t>i</a:t>
            </a:r>
            <a:r>
              <a:rPr lang="en-US" i="1" dirty="0">
                <a:solidFill>
                  <a:srgbClr val="C00000"/>
                </a:solidFill>
                <a:latin typeface="Calibri" pitchFamily="34" charset="0"/>
              </a:rPr>
              <a:t> = 99</a:t>
            </a:r>
          </a:p>
        </p:txBody>
      </p:sp>
      <p:sp>
        <p:nvSpPr>
          <p:cNvPr id="36" name="Text Box 10"/>
          <p:cNvSpPr txBox="1">
            <a:spLocks noChangeArrowheads="1"/>
          </p:cNvSpPr>
          <p:nvPr/>
        </p:nvSpPr>
        <p:spPr bwMode="auto">
          <a:xfrm>
            <a:off x="4114800" y="4552950"/>
            <a:ext cx="1018227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i="1" dirty="0" err="1">
                <a:solidFill>
                  <a:srgbClr val="C00000"/>
                </a:solidFill>
                <a:latin typeface="Calibri" pitchFamily="34" charset="0"/>
              </a:rPr>
              <a:t>i</a:t>
            </a:r>
            <a:r>
              <a:rPr lang="en-US" i="1" dirty="0">
                <a:solidFill>
                  <a:srgbClr val="C00000"/>
                </a:solidFill>
                <a:latin typeface="Calibri" pitchFamily="34" charset="0"/>
              </a:rPr>
              <a:t> = 100</a:t>
            </a:r>
          </a:p>
        </p:txBody>
      </p:sp>
      <p:sp>
        <p:nvSpPr>
          <p:cNvPr id="37" name="Text Box 11"/>
          <p:cNvSpPr txBox="1">
            <a:spLocks noChangeArrowheads="1"/>
          </p:cNvSpPr>
          <p:nvPr/>
        </p:nvSpPr>
        <p:spPr bwMode="auto">
          <a:xfrm>
            <a:off x="5575338" y="2216628"/>
            <a:ext cx="2143087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dirty="0">
                <a:latin typeface="Calibri" pitchFamily="34" charset="0"/>
              </a:rPr>
              <a:t>Predict Taken (OK)</a:t>
            </a:r>
          </a:p>
        </p:txBody>
      </p:sp>
      <p:sp>
        <p:nvSpPr>
          <p:cNvPr id="38" name="Text Box 12"/>
          <p:cNvSpPr txBox="1">
            <a:spLocks noChangeArrowheads="1"/>
          </p:cNvSpPr>
          <p:nvPr/>
        </p:nvSpPr>
        <p:spPr bwMode="auto">
          <a:xfrm>
            <a:off x="5548111" y="3409950"/>
            <a:ext cx="1610890" cy="707886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dirty="0">
                <a:latin typeface="Calibri" pitchFamily="34" charset="0"/>
              </a:rPr>
              <a:t>Predict Taken</a:t>
            </a:r>
          </a:p>
          <a:p>
            <a:pPr>
              <a:lnSpc>
                <a:spcPct val="100000"/>
              </a:lnSpc>
            </a:pPr>
            <a:r>
              <a:rPr lang="en-US" sz="2000" dirty="0">
                <a:latin typeface="Calibri" pitchFamily="34" charset="0"/>
              </a:rPr>
              <a:t>(Oops)</a:t>
            </a:r>
          </a:p>
        </p:txBody>
      </p:sp>
      <p:sp>
        <p:nvSpPr>
          <p:cNvPr id="39" name="Text Box 14"/>
          <p:cNvSpPr txBox="1">
            <a:spLocks noChangeArrowheads="1"/>
          </p:cNvSpPr>
          <p:nvPr/>
        </p:nvSpPr>
        <p:spPr bwMode="auto">
          <a:xfrm>
            <a:off x="4114800" y="5946775"/>
            <a:ext cx="1018227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i="1" dirty="0" err="1">
                <a:solidFill>
                  <a:srgbClr val="C00000"/>
                </a:solidFill>
                <a:latin typeface="Calibri" pitchFamily="34" charset="0"/>
              </a:rPr>
              <a:t>i</a:t>
            </a:r>
            <a:r>
              <a:rPr lang="en-US" i="1" dirty="0">
                <a:solidFill>
                  <a:srgbClr val="C00000"/>
                </a:solidFill>
                <a:latin typeface="Calibri" pitchFamily="34" charset="0"/>
              </a:rPr>
              <a:t> = 101</a:t>
            </a:r>
          </a:p>
        </p:txBody>
      </p:sp>
      <p:sp>
        <p:nvSpPr>
          <p:cNvPr id="40" name="Freeform 15"/>
          <p:cNvSpPr>
            <a:spLocks/>
          </p:cNvSpPr>
          <p:nvPr/>
        </p:nvSpPr>
        <p:spPr bwMode="auto">
          <a:xfrm>
            <a:off x="4060825" y="4953000"/>
            <a:ext cx="1587500" cy="438150"/>
          </a:xfrm>
          <a:custGeom>
            <a:avLst/>
            <a:gdLst>
              <a:gd name="T0" fmla="*/ 0 w 1000"/>
              <a:gd name="T1" fmla="*/ 0 h 224"/>
              <a:gd name="T2" fmla="*/ 880 w 1000"/>
              <a:gd name="T3" fmla="*/ 56 h 224"/>
              <a:gd name="T4" fmla="*/ 720 w 1000"/>
              <a:gd name="T5" fmla="*/ 224 h 224"/>
              <a:gd name="T6" fmla="*/ 0 60000 65536"/>
              <a:gd name="T7" fmla="*/ 0 60000 65536"/>
              <a:gd name="T8" fmla="*/ 0 60000 65536"/>
              <a:gd name="T9" fmla="*/ 0 w 1000"/>
              <a:gd name="T10" fmla="*/ 0 h 224"/>
              <a:gd name="T11" fmla="*/ 1000 w 1000"/>
              <a:gd name="T12" fmla="*/ 224 h 22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00" h="224">
                <a:moveTo>
                  <a:pt x="0" y="0"/>
                </a:moveTo>
                <a:cubicBezTo>
                  <a:pt x="147" y="9"/>
                  <a:pt x="760" y="19"/>
                  <a:pt x="880" y="56"/>
                </a:cubicBezTo>
                <a:cubicBezTo>
                  <a:pt x="1000" y="93"/>
                  <a:pt x="753" y="189"/>
                  <a:pt x="720" y="224"/>
                </a:cubicBez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1" name="Text Box 16"/>
          <p:cNvSpPr txBox="1">
            <a:spLocks noChangeArrowheads="1"/>
          </p:cNvSpPr>
          <p:nvPr/>
        </p:nvSpPr>
        <p:spPr bwMode="auto">
          <a:xfrm>
            <a:off x="5548111" y="1047750"/>
            <a:ext cx="2219325" cy="707886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i="1" dirty="0">
                <a:latin typeface="Calibri" pitchFamily="34" charset="0"/>
              </a:rPr>
              <a:t>Assume </a:t>
            </a:r>
          </a:p>
          <a:p>
            <a:pPr>
              <a:lnSpc>
                <a:spcPct val="100000"/>
              </a:lnSpc>
            </a:pPr>
            <a:r>
              <a:rPr lang="en-US" sz="2000" i="1" dirty="0">
                <a:latin typeface="Calibri" pitchFamily="34" charset="0"/>
              </a:rPr>
              <a:t>vector length = </a:t>
            </a:r>
            <a:r>
              <a:rPr lang="en-US" sz="2000" i="1" dirty="0">
                <a:solidFill>
                  <a:srgbClr val="C00000"/>
                </a:solidFill>
                <a:latin typeface="Calibri" pitchFamily="34" charset="0"/>
              </a:rPr>
              <a:t>100</a:t>
            </a:r>
          </a:p>
        </p:txBody>
      </p:sp>
      <p:sp>
        <p:nvSpPr>
          <p:cNvPr id="66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57200"/>
            <a:ext cx="7945438" cy="573088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Branch Misprediction Invalidation</a:t>
            </a:r>
          </a:p>
        </p:txBody>
      </p:sp>
      <p:sp>
        <p:nvSpPr>
          <p:cNvPr id="52239" name="Text Box 15"/>
          <p:cNvSpPr txBox="1">
            <a:spLocks noChangeArrowheads="1"/>
          </p:cNvSpPr>
          <p:nvPr/>
        </p:nvSpPr>
        <p:spPr bwMode="auto">
          <a:xfrm>
            <a:off x="5943600" y="4928556"/>
            <a:ext cx="1445139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dirty="0">
                <a:solidFill>
                  <a:srgbClr val="C00000"/>
                </a:solidFill>
                <a:latin typeface="Calibri" pitchFamily="34" charset="0"/>
              </a:rPr>
              <a:t>Invalidate</a:t>
            </a:r>
          </a:p>
        </p:txBody>
      </p:sp>
      <p:sp>
        <p:nvSpPr>
          <p:cNvPr id="52242" name="Line 18"/>
          <p:cNvSpPr>
            <a:spLocks noChangeShapeType="1"/>
          </p:cNvSpPr>
          <p:nvPr/>
        </p:nvSpPr>
        <p:spPr bwMode="auto">
          <a:xfrm>
            <a:off x="685800" y="4114800"/>
            <a:ext cx="4419600" cy="0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2243" name="Line 19"/>
          <p:cNvSpPr>
            <a:spLocks noChangeShapeType="1"/>
          </p:cNvSpPr>
          <p:nvPr/>
        </p:nvSpPr>
        <p:spPr bwMode="auto">
          <a:xfrm>
            <a:off x="685800" y="4385096"/>
            <a:ext cx="4419600" cy="0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2244" name="Line 20"/>
          <p:cNvSpPr>
            <a:spLocks noChangeShapeType="1"/>
          </p:cNvSpPr>
          <p:nvPr/>
        </p:nvSpPr>
        <p:spPr bwMode="auto">
          <a:xfrm>
            <a:off x="685800" y="4613696"/>
            <a:ext cx="4419600" cy="0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2245" name="Line 21"/>
          <p:cNvSpPr>
            <a:spLocks noChangeShapeType="1"/>
          </p:cNvSpPr>
          <p:nvPr/>
        </p:nvSpPr>
        <p:spPr bwMode="auto">
          <a:xfrm>
            <a:off x="685800" y="4876800"/>
            <a:ext cx="4419600" cy="0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2246" name="Line 22"/>
          <p:cNvSpPr>
            <a:spLocks noChangeShapeType="1"/>
          </p:cNvSpPr>
          <p:nvPr/>
        </p:nvSpPr>
        <p:spPr bwMode="auto">
          <a:xfrm>
            <a:off x="685800" y="5105400"/>
            <a:ext cx="4419600" cy="0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2247" name="Line 23"/>
          <p:cNvSpPr>
            <a:spLocks noChangeShapeType="1"/>
          </p:cNvSpPr>
          <p:nvPr/>
        </p:nvSpPr>
        <p:spPr bwMode="auto">
          <a:xfrm>
            <a:off x="685800" y="5545348"/>
            <a:ext cx="4419600" cy="0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2248" name="Line 24"/>
          <p:cNvSpPr>
            <a:spLocks noChangeShapeType="1"/>
          </p:cNvSpPr>
          <p:nvPr/>
        </p:nvSpPr>
        <p:spPr bwMode="auto">
          <a:xfrm>
            <a:off x="685800" y="5773948"/>
            <a:ext cx="4419600" cy="0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2249" name="Line 25"/>
          <p:cNvSpPr>
            <a:spLocks noChangeShapeType="1"/>
          </p:cNvSpPr>
          <p:nvPr/>
        </p:nvSpPr>
        <p:spPr bwMode="auto">
          <a:xfrm>
            <a:off x="685800" y="6019800"/>
            <a:ext cx="4419600" cy="0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2250" name="AutoShape 26"/>
          <p:cNvSpPr>
            <a:spLocks/>
          </p:cNvSpPr>
          <p:nvPr/>
        </p:nvSpPr>
        <p:spPr bwMode="auto">
          <a:xfrm>
            <a:off x="5562600" y="4070350"/>
            <a:ext cx="304800" cy="2178050"/>
          </a:xfrm>
          <a:prstGeom prst="rightBrace">
            <a:avLst>
              <a:gd name="adj1" fmla="val 56250"/>
              <a:gd name="adj2" fmla="val 50000"/>
            </a:avLst>
          </a:prstGeom>
          <a:noFill/>
          <a:ln w="25400">
            <a:solidFill>
              <a:srgbClr val="C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46" name="Line 25"/>
          <p:cNvSpPr>
            <a:spLocks noChangeShapeType="1"/>
          </p:cNvSpPr>
          <p:nvPr/>
        </p:nvSpPr>
        <p:spPr bwMode="auto">
          <a:xfrm>
            <a:off x="685800" y="6248400"/>
            <a:ext cx="4419600" cy="0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</p:spTree>
  </p:cSld>
  <p:clrMapOvr>
    <a:masterClrMapping/>
  </p:clrMapOvr>
  <p:transition/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93712"/>
            <a:ext cx="7551738" cy="573088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Branch Misprediction Recovery</a:t>
            </a:r>
          </a:p>
        </p:txBody>
      </p:sp>
      <p:sp>
        <p:nvSpPr>
          <p:cNvPr id="66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8896" y="3962400"/>
            <a:ext cx="8009626" cy="13684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Performance Cost</a:t>
            </a:r>
          </a:p>
          <a:p>
            <a:pPr lvl="1" eaLnBrk="1" hangingPunct="1">
              <a:defRPr/>
            </a:pPr>
            <a:r>
              <a:rPr lang="en-US" dirty="0"/>
              <a:t>Multiple clock cycles on modern processor</a:t>
            </a:r>
          </a:p>
          <a:p>
            <a:pPr lvl="1" eaLnBrk="1" hangingPunct="1">
              <a:defRPr/>
            </a:pPr>
            <a:r>
              <a:rPr lang="en-US" dirty="0"/>
              <a:t>Can be a major performance limiter</a:t>
            </a:r>
          </a:p>
        </p:txBody>
      </p:sp>
      <p:sp>
        <p:nvSpPr>
          <p:cNvPr id="53252" name="Rectangle 5"/>
          <p:cNvSpPr>
            <a:spLocks noChangeArrowheads="1"/>
          </p:cNvSpPr>
          <p:nvPr/>
        </p:nvSpPr>
        <p:spPr bwMode="auto">
          <a:xfrm>
            <a:off x="589861" y="1354028"/>
            <a:ext cx="5341039" cy="1813317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mpd="dbl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spAutoFit/>
          </a:bodyPr>
          <a:lstStyle/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cs-CZ" sz="1600" dirty="0">
                <a:latin typeface="Courier New" pitchFamily="49" charset="0"/>
              </a:rPr>
              <a:t>  401029:  </a:t>
            </a:r>
            <a:r>
              <a:rPr lang="cs-CZ" sz="1600" dirty="0" err="1">
                <a:latin typeface="Courier New" pitchFamily="49" charset="0"/>
              </a:rPr>
              <a:t>vmulsd</a:t>
            </a:r>
            <a:r>
              <a:rPr lang="cs-CZ" sz="1600" dirty="0">
                <a:latin typeface="Courier New" pitchFamily="49" charset="0"/>
              </a:rPr>
              <a:t> (%</a:t>
            </a:r>
            <a:r>
              <a:rPr lang="cs-CZ" sz="1600" dirty="0" err="1">
                <a:latin typeface="Courier New" pitchFamily="49" charset="0"/>
              </a:rPr>
              <a:t>rdx</a:t>
            </a:r>
            <a:r>
              <a:rPr lang="cs-CZ" sz="1600" dirty="0">
                <a:latin typeface="Courier New" pitchFamily="49" charset="0"/>
              </a:rPr>
              <a:t>),%xmm0,%xmm0</a:t>
            </a:r>
          </a:p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cs-CZ" sz="1600" dirty="0">
                <a:latin typeface="Courier New" pitchFamily="49" charset="0"/>
              </a:rPr>
              <a:t>  40102d:  </a:t>
            </a:r>
            <a:r>
              <a:rPr lang="cs-CZ" sz="1600" dirty="0" err="1">
                <a:latin typeface="Courier New" pitchFamily="49" charset="0"/>
              </a:rPr>
              <a:t>add</a:t>
            </a:r>
            <a:r>
              <a:rPr lang="cs-CZ" sz="1600" dirty="0">
                <a:latin typeface="Courier New" pitchFamily="49" charset="0"/>
              </a:rPr>
              <a:t>    $0x8,%rdx</a:t>
            </a:r>
          </a:p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cs-CZ" sz="1600" dirty="0">
                <a:latin typeface="Courier New" pitchFamily="49" charset="0"/>
              </a:rPr>
              <a:t>  401031:  </a:t>
            </a:r>
            <a:r>
              <a:rPr lang="cs-CZ" sz="1600" dirty="0" err="1">
                <a:latin typeface="Courier New" pitchFamily="49" charset="0"/>
              </a:rPr>
              <a:t>cmp</a:t>
            </a:r>
            <a:r>
              <a:rPr lang="cs-CZ" sz="1600" dirty="0">
                <a:latin typeface="Courier New" pitchFamily="49" charset="0"/>
              </a:rPr>
              <a:t>    %</a:t>
            </a:r>
            <a:r>
              <a:rPr lang="cs-CZ" sz="1600" dirty="0" err="1">
                <a:latin typeface="Courier New" pitchFamily="49" charset="0"/>
              </a:rPr>
              <a:t>rax</a:t>
            </a:r>
            <a:r>
              <a:rPr lang="cs-CZ" sz="1600" dirty="0">
                <a:latin typeface="Courier New" pitchFamily="49" charset="0"/>
              </a:rPr>
              <a:t>,%</a:t>
            </a:r>
            <a:r>
              <a:rPr lang="cs-CZ" sz="1600" dirty="0" err="1">
                <a:latin typeface="Courier New" pitchFamily="49" charset="0"/>
              </a:rPr>
              <a:t>rdx</a:t>
            </a:r>
            <a:endParaRPr lang="cs-CZ" sz="1600" dirty="0">
              <a:latin typeface="Courier New" pitchFamily="49" charset="0"/>
            </a:endParaRPr>
          </a:p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cs-CZ" sz="1600" dirty="0">
                <a:latin typeface="Courier New" pitchFamily="49" charset="0"/>
              </a:rPr>
              <a:t>  401034:  </a:t>
            </a:r>
            <a:r>
              <a:rPr lang="cs-CZ" sz="1600" dirty="0" err="1">
                <a:latin typeface="Courier New" pitchFamily="49" charset="0"/>
              </a:rPr>
              <a:t>jne</a:t>
            </a:r>
            <a:r>
              <a:rPr lang="cs-CZ" sz="1600" dirty="0">
                <a:latin typeface="Courier New" pitchFamily="49" charset="0"/>
              </a:rPr>
              <a:t>    401029</a:t>
            </a:r>
          </a:p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cs-CZ" sz="1600" dirty="0">
                <a:latin typeface="Courier New" pitchFamily="49" charset="0"/>
              </a:rPr>
              <a:t>  401036:  </a:t>
            </a:r>
            <a:r>
              <a:rPr lang="cs-CZ" sz="1600" dirty="0" err="1">
                <a:latin typeface="Courier New" pitchFamily="49" charset="0"/>
              </a:rPr>
              <a:t>jmp</a:t>
            </a:r>
            <a:r>
              <a:rPr lang="cs-CZ" sz="1600" dirty="0">
                <a:latin typeface="Courier New" pitchFamily="49" charset="0"/>
              </a:rPr>
              <a:t>    401040</a:t>
            </a:r>
          </a:p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cs-CZ" sz="1600" dirty="0">
                <a:latin typeface="Courier New" pitchFamily="49" charset="0"/>
              </a:rPr>
              <a:t>   . . .</a:t>
            </a:r>
          </a:p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cs-CZ" sz="1600" dirty="0">
                <a:latin typeface="Courier New" pitchFamily="49" charset="0"/>
              </a:rPr>
              <a:t>  401040:  </a:t>
            </a:r>
            <a:r>
              <a:rPr lang="cs-CZ" sz="1600" dirty="0" err="1">
                <a:latin typeface="Courier New" pitchFamily="49" charset="0"/>
              </a:rPr>
              <a:t>vmovsd</a:t>
            </a:r>
            <a:r>
              <a:rPr lang="cs-CZ" sz="1600" dirty="0">
                <a:latin typeface="Courier New" pitchFamily="49" charset="0"/>
              </a:rPr>
              <a:t> %xmm0,(%r12)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53253" name="Freeform 7"/>
          <p:cNvSpPr>
            <a:spLocks/>
          </p:cNvSpPr>
          <p:nvPr/>
        </p:nvSpPr>
        <p:spPr bwMode="auto">
          <a:xfrm>
            <a:off x="3793627" y="2260687"/>
            <a:ext cx="1968500" cy="228600"/>
          </a:xfrm>
          <a:custGeom>
            <a:avLst/>
            <a:gdLst>
              <a:gd name="T0" fmla="*/ 0 w 1000"/>
              <a:gd name="T1" fmla="*/ 0 h 224"/>
              <a:gd name="T2" fmla="*/ 880 w 1000"/>
              <a:gd name="T3" fmla="*/ 56 h 224"/>
              <a:gd name="T4" fmla="*/ 720 w 1000"/>
              <a:gd name="T5" fmla="*/ 224 h 224"/>
              <a:gd name="T6" fmla="*/ 0 60000 65536"/>
              <a:gd name="T7" fmla="*/ 0 60000 65536"/>
              <a:gd name="T8" fmla="*/ 0 60000 65536"/>
              <a:gd name="T9" fmla="*/ 0 w 1000"/>
              <a:gd name="T10" fmla="*/ 0 h 224"/>
              <a:gd name="T11" fmla="*/ 1000 w 1000"/>
              <a:gd name="T12" fmla="*/ 224 h 22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00" h="224">
                <a:moveTo>
                  <a:pt x="0" y="0"/>
                </a:moveTo>
                <a:cubicBezTo>
                  <a:pt x="147" y="9"/>
                  <a:pt x="760" y="19"/>
                  <a:pt x="880" y="56"/>
                </a:cubicBezTo>
                <a:cubicBezTo>
                  <a:pt x="1000" y="93"/>
                  <a:pt x="753" y="189"/>
                  <a:pt x="720" y="224"/>
                </a:cubicBez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3254" name="Text Box 9"/>
          <p:cNvSpPr txBox="1">
            <a:spLocks noChangeArrowheads="1"/>
          </p:cNvSpPr>
          <p:nvPr/>
        </p:nvSpPr>
        <p:spPr bwMode="auto">
          <a:xfrm>
            <a:off x="4777877" y="1676400"/>
            <a:ext cx="862737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i="1" dirty="0" err="1">
                <a:solidFill>
                  <a:srgbClr val="C00000"/>
                </a:solidFill>
                <a:latin typeface="Calibri" pitchFamily="34" charset="0"/>
              </a:rPr>
              <a:t>i</a:t>
            </a:r>
            <a:r>
              <a:rPr lang="en-US" i="1" dirty="0">
                <a:solidFill>
                  <a:srgbClr val="C00000"/>
                </a:solidFill>
                <a:latin typeface="Calibri" pitchFamily="34" charset="0"/>
              </a:rPr>
              <a:t> = 99</a:t>
            </a:r>
          </a:p>
        </p:txBody>
      </p:sp>
      <p:sp>
        <p:nvSpPr>
          <p:cNvPr id="53255" name="Text Box 11"/>
          <p:cNvSpPr txBox="1">
            <a:spLocks noChangeArrowheads="1"/>
          </p:cNvSpPr>
          <p:nvPr/>
        </p:nvSpPr>
        <p:spPr bwMode="auto">
          <a:xfrm>
            <a:off x="5965371" y="1796230"/>
            <a:ext cx="2717603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dirty="0">
                <a:latin typeface="Calibri" pitchFamily="34" charset="0"/>
              </a:rPr>
              <a:t>Definitely not taken</a:t>
            </a:r>
          </a:p>
        </p:txBody>
      </p:sp>
      <p:sp>
        <p:nvSpPr>
          <p:cNvPr id="8" name="AutoShape 8"/>
          <p:cNvSpPr>
            <a:spLocks/>
          </p:cNvSpPr>
          <p:nvPr/>
        </p:nvSpPr>
        <p:spPr bwMode="auto">
          <a:xfrm>
            <a:off x="5958114" y="2471651"/>
            <a:ext cx="304800" cy="609600"/>
          </a:xfrm>
          <a:prstGeom prst="rightBrace">
            <a:avLst>
              <a:gd name="adj1" fmla="val 16667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6304731" y="2370025"/>
            <a:ext cx="1215447" cy="83099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dirty="0">
                <a:latin typeface="Calibri" pitchFamily="34" charset="0"/>
              </a:rPr>
              <a:t>Reload</a:t>
            </a:r>
          </a:p>
          <a:p>
            <a:pPr>
              <a:lnSpc>
                <a:spcPct val="100000"/>
              </a:lnSpc>
            </a:pPr>
            <a:r>
              <a:rPr lang="en-US" dirty="0">
                <a:latin typeface="Calibri" pitchFamily="34" charset="0"/>
              </a:rPr>
              <a:t>Pipeline</a:t>
            </a:r>
          </a:p>
        </p:txBody>
      </p:sp>
    </p:spTree>
  </p:cSld>
  <p:clrMapOvr>
    <a:masterClrMapping/>
  </p:clrMapOvr>
  <p:transition/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Branch Prediction Numbers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Default behavior:</a:t>
            </a:r>
          </a:p>
          <a:p>
            <a:pPr lvl="1"/>
            <a:r>
              <a:rPr lang="en-US" dirty="0"/>
              <a:t>Backwards branches are often loops so predict taken </a:t>
            </a:r>
          </a:p>
          <a:p>
            <a:pPr lvl="1"/>
            <a:r>
              <a:rPr lang="en-US" dirty="0"/>
              <a:t>Forwards branches are often if so predict not taken</a:t>
            </a:r>
          </a:p>
          <a:p>
            <a:pPr marL="400050" lvl="1" indent="0">
              <a:buNone/>
            </a:pPr>
            <a:endParaRPr lang="en-US" dirty="0"/>
          </a:p>
          <a:p>
            <a:r>
              <a:rPr lang="en-US" dirty="0"/>
              <a:t>Predictors average better than 95% accuracy</a:t>
            </a:r>
          </a:p>
          <a:p>
            <a:pPr lvl="1"/>
            <a:r>
              <a:rPr lang="en-US" dirty="0"/>
              <a:t>Most branches are already predictable.</a:t>
            </a:r>
          </a:p>
          <a:p>
            <a:pPr lvl="1"/>
            <a:endParaRPr lang="en-US" dirty="0"/>
          </a:p>
          <a:p>
            <a:r>
              <a:rPr lang="en-US" dirty="0"/>
              <a:t>Annual branch predictor contests at top Computer Architecture conferences (2010-2016)</a:t>
            </a:r>
          </a:p>
          <a:p>
            <a:pPr lvl="1"/>
            <a:r>
              <a:rPr lang="en-US" dirty="0"/>
              <a:t>Metrics: Size of branch predictor tables</a:t>
            </a:r>
            <a:br>
              <a:rPr lang="en-US" dirty="0"/>
            </a:br>
            <a:r>
              <a:rPr lang="en-US" dirty="0"/>
              <a:t>                Mispredictions per kilo-instruction (MPKI)</a:t>
            </a:r>
          </a:p>
          <a:p>
            <a:pPr lvl="1"/>
            <a:r>
              <a:rPr lang="en-US" dirty="0"/>
              <a:t>2016 Winners (</a:t>
            </a:r>
            <a:r>
              <a:rPr lang="en-US" dirty="0">
                <a:hlinkClick r:id="rId2"/>
              </a:rPr>
              <a:t>https://www.jilp.org/cbp2016/</a:t>
            </a:r>
            <a:r>
              <a:rPr lang="en-US" dirty="0"/>
              <a:t>)</a:t>
            </a:r>
          </a:p>
          <a:p>
            <a:pPr lvl="2"/>
            <a:r>
              <a:rPr lang="en-US" dirty="0"/>
              <a:t>Size 8KB: MPKI=4.1</a:t>
            </a:r>
          </a:p>
          <a:p>
            <a:pPr lvl="2"/>
            <a:r>
              <a:rPr lang="en-US" dirty="0"/>
              <a:t>Size 64KB: MPKI=3.3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4530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95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93712"/>
            <a:ext cx="7543800" cy="573088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Summary: Getting High Performance</a:t>
            </a:r>
          </a:p>
        </p:txBody>
      </p:sp>
      <p:sp>
        <p:nvSpPr>
          <p:cNvPr id="381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52538"/>
            <a:ext cx="8320087" cy="5224462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Good compiler and flags</a:t>
            </a:r>
          </a:p>
          <a:p>
            <a:pPr eaLnBrk="1" hangingPunct="1">
              <a:defRPr/>
            </a:pPr>
            <a:r>
              <a:rPr lang="en-US" dirty="0"/>
              <a:t>Don’t do anything sub-optimal</a:t>
            </a:r>
          </a:p>
          <a:p>
            <a:pPr lvl="1" eaLnBrk="1" hangingPunct="1">
              <a:defRPr/>
            </a:pPr>
            <a:r>
              <a:rPr lang="en-US" dirty="0"/>
              <a:t>Watch out for hidden algorithmic inefficiencies</a:t>
            </a:r>
          </a:p>
          <a:p>
            <a:pPr lvl="1" eaLnBrk="1" hangingPunct="1">
              <a:defRPr/>
            </a:pPr>
            <a:r>
              <a:rPr lang="en-US" dirty="0"/>
              <a:t>Write compiler-friendly code</a:t>
            </a:r>
          </a:p>
          <a:p>
            <a:pPr lvl="2" eaLnBrk="1" hangingPunct="1">
              <a:defRPr/>
            </a:pPr>
            <a:r>
              <a:rPr lang="en-US" dirty="0"/>
              <a:t>Watch out for optimization blockers: </a:t>
            </a:r>
            <a:br>
              <a:rPr lang="en-US" dirty="0"/>
            </a:br>
            <a:r>
              <a:rPr lang="en-US" dirty="0"/>
              <a:t>procedure calls &amp; memory references</a:t>
            </a:r>
          </a:p>
          <a:p>
            <a:pPr lvl="1">
              <a:defRPr/>
            </a:pPr>
            <a:r>
              <a:rPr lang="en-US" dirty="0"/>
              <a:t>Look carefully at innermost loops (where most work is done)</a:t>
            </a:r>
          </a:p>
          <a:p>
            <a:pPr lvl="1" eaLnBrk="1" hangingPunct="1">
              <a:defRPr/>
            </a:pPr>
            <a:endParaRPr lang="en-US" dirty="0"/>
          </a:p>
          <a:p>
            <a:pPr eaLnBrk="1" hangingPunct="1">
              <a:defRPr/>
            </a:pPr>
            <a:r>
              <a:rPr lang="en-US" dirty="0"/>
              <a:t>Tune code for machine</a:t>
            </a:r>
          </a:p>
          <a:p>
            <a:pPr lvl="1" eaLnBrk="1" hangingPunct="1">
              <a:defRPr/>
            </a:pPr>
            <a:r>
              <a:rPr lang="en-US" dirty="0"/>
              <a:t>Exploit instruction-level parallelism</a:t>
            </a:r>
          </a:p>
          <a:p>
            <a:pPr lvl="1" eaLnBrk="1" hangingPunct="1">
              <a:defRPr/>
            </a:pPr>
            <a:r>
              <a:rPr lang="en-US" dirty="0"/>
              <a:t>Avoid unpredictable branches</a:t>
            </a:r>
          </a:p>
          <a:p>
            <a:pPr lvl="1" eaLnBrk="1" hangingPunct="1">
              <a:defRPr/>
            </a:pPr>
            <a:r>
              <a:rPr lang="en-US" dirty="0"/>
              <a:t>Make code cache friendly</a:t>
            </a:r>
          </a:p>
        </p:txBody>
      </p:sp>
    </p:spTree>
  </p:cSld>
  <p:clrMapOvr>
    <a:masterClrMapping/>
  </p:clrMapOvr>
  <p:transition/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F31B56-5068-4A37-AEAC-474D6B58D9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Additional Slides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D99C8D-5297-4500-9E43-0B923622FE1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818978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1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08907" y="435678"/>
            <a:ext cx="8049293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Loop Unrolling with </a:t>
            </a:r>
            <a:r>
              <a:rPr lang="en-US" dirty="0" err="1"/>
              <a:t>Reassociation</a:t>
            </a:r>
            <a:r>
              <a:rPr lang="en-US" dirty="0"/>
              <a:t> </a:t>
            </a:r>
            <a:r>
              <a:rPr lang="en-US" dirty="0">
                <a:solidFill>
                  <a:srgbClr val="0070C0"/>
                </a:solidFill>
              </a:rPr>
              <a:t>(2x1a)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5670550"/>
            <a:ext cx="7939087" cy="577850"/>
          </a:xfrm>
        </p:spPr>
        <p:txBody>
          <a:bodyPr/>
          <a:lstStyle/>
          <a:p>
            <a:r>
              <a:rPr lang="en-US" dirty="0"/>
              <a:t>Can this change the result of the computation?</a:t>
            </a:r>
          </a:p>
          <a:p>
            <a:r>
              <a:rPr lang="en-US" dirty="0"/>
              <a:t>Yes, for FP. </a:t>
            </a:r>
            <a:r>
              <a:rPr lang="en-US" i="1" dirty="0">
                <a:solidFill>
                  <a:srgbClr val="C00000"/>
                </a:solidFill>
              </a:rPr>
              <a:t>Why?</a:t>
            </a:r>
          </a:p>
        </p:txBody>
      </p:sp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914400" y="1295400"/>
            <a:ext cx="5984009" cy="4275529"/>
          </a:xfrm>
          <a:prstGeom prst="rect">
            <a:avLst/>
          </a:prstGeom>
          <a:solidFill>
            <a:srgbClr val="F6F5BD"/>
          </a:solidFill>
          <a:ln w="127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void unroll2aa_combine(</a:t>
            </a:r>
            <a:r>
              <a:rPr lang="en-US" sz="1600" dirty="0" err="1">
                <a:latin typeface="Courier New" pitchFamily="49" charset="0"/>
              </a:rPr>
              <a:t>vec_ptr</a:t>
            </a:r>
            <a:r>
              <a:rPr lang="en-US" sz="1600" dirty="0">
                <a:latin typeface="Courier New" pitchFamily="49" charset="0"/>
              </a:rPr>
              <a:t> v, </a:t>
            </a:r>
            <a:r>
              <a:rPr lang="en-US" sz="1600" dirty="0" err="1">
                <a:latin typeface="Courier New" pitchFamily="49" charset="0"/>
              </a:rPr>
              <a:t>data_t</a:t>
            </a:r>
            <a:r>
              <a:rPr lang="en-US" sz="1600" dirty="0">
                <a:latin typeface="Courier New" pitchFamily="49" charset="0"/>
              </a:rPr>
              <a:t> *</a:t>
            </a:r>
            <a:r>
              <a:rPr lang="en-US" sz="1600" dirty="0" err="1">
                <a:latin typeface="Courier New" pitchFamily="49" charset="0"/>
              </a:rPr>
              <a:t>dest</a:t>
            </a:r>
            <a:r>
              <a:rPr lang="en-US" sz="1600" dirty="0">
                <a:latin typeface="Courier New" pitchFamily="49" charset="0"/>
              </a:rPr>
              <a:t>)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{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long length = </a:t>
            </a:r>
            <a:r>
              <a:rPr lang="en-US" sz="1600" dirty="0" err="1">
                <a:latin typeface="Courier New" pitchFamily="49" charset="0"/>
              </a:rPr>
              <a:t>vec_length</a:t>
            </a:r>
            <a:r>
              <a:rPr lang="en-US" sz="1600" dirty="0">
                <a:latin typeface="Courier New" pitchFamily="49" charset="0"/>
              </a:rPr>
              <a:t>(v);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long limit = length-1;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data_t</a:t>
            </a:r>
            <a:r>
              <a:rPr lang="en-US" sz="1600" dirty="0">
                <a:latin typeface="Courier New" pitchFamily="49" charset="0"/>
              </a:rPr>
              <a:t> *d = </a:t>
            </a:r>
            <a:r>
              <a:rPr lang="en-US" sz="1600" dirty="0" err="1">
                <a:latin typeface="Courier New" pitchFamily="49" charset="0"/>
              </a:rPr>
              <a:t>get_vec_start</a:t>
            </a:r>
            <a:r>
              <a:rPr lang="en-US" sz="1600" dirty="0">
                <a:latin typeface="Courier New" pitchFamily="49" charset="0"/>
              </a:rPr>
              <a:t>(v);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data_t</a:t>
            </a:r>
            <a:r>
              <a:rPr lang="en-US" sz="1600" dirty="0">
                <a:latin typeface="Courier New" pitchFamily="49" charset="0"/>
              </a:rPr>
              <a:t> x = IDENT;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long 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/* Combine 2 elements at a time */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>
                <a:solidFill>
                  <a:srgbClr val="A50021"/>
                </a:solidFill>
                <a:latin typeface="Courier New" pitchFamily="49" charset="0"/>
              </a:rPr>
              <a:t>for (</a:t>
            </a:r>
            <a:r>
              <a:rPr lang="en-US" sz="1600" dirty="0" err="1">
                <a:solidFill>
                  <a:srgbClr val="A50021"/>
                </a:solidFill>
                <a:latin typeface="Courier New" pitchFamily="49" charset="0"/>
              </a:rPr>
              <a:t>i</a:t>
            </a:r>
            <a:r>
              <a:rPr lang="en-US" sz="1600" dirty="0">
                <a:solidFill>
                  <a:srgbClr val="A50021"/>
                </a:solidFill>
                <a:latin typeface="Courier New" pitchFamily="49" charset="0"/>
              </a:rPr>
              <a:t> = 0; </a:t>
            </a:r>
            <a:r>
              <a:rPr lang="en-US" sz="1600" dirty="0" err="1">
                <a:solidFill>
                  <a:srgbClr val="A50021"/>
                </a:solidFill>
                <a:latin typeface="Courier New" pitchFamily="49" charset="0"/>
              </a:rPr>
              <a:t>i</a:t>
            </a:r>
            <a:r>
              <a:rPr lang="en-US" sz="1600" dirty="0">
                <a:solidFill>
                  <a:srgbClr val="A50021"/>
                </a:solidFill>
                <a:latin typeface="Courier New" pitchFamily="49" charset="0"/>
              </a:rPr>
              <a:t> &lt; limit; </a:t>
            </a:r>
            <a:r>
              <a:rPr lang="en-US" sz="1600" dirty="0" err="1">
                <a:solidFill>
                  <a:srgbClr val="A50021"/>
                </a:solidFill>
                <a:latin typeface="Courier New" pitchFamily="49" charset="0"/>
              </a:rPr>
              <a:t>i</a:t>
            </a:r>
            <a:r>
              <a:rPr lang="en-US" sz="1600" dirty="0">
                <a:solidFill>
                  <a:srgbClr val="A50021"/>
                </a:solidFill>
                <a:latin typeface="Courier New" pitchFamily="49" charset="0"/>
              </a:rPr>
              <a:t>+=2) {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solidFill>
                  <a:srgbClr val="A50021"/>
                </a:solidFill>
                <a:latin typeface="Courier New" pitchFamily="49" charset="0"/>
              </a:rPr>
              <a:t>	x = x OP </a:t>
            </a:r>
            <a:r>
              <a:rPr lang="en-US" sz="1600" dirty="0">
                <a:solidFill>
                  <a:schemeClr val="folHlink"/>
                </a:solidFill>
                <a:latin typeface="Courier New" pitchFamily="49" charset="0"/>
              </a:rPr>
              <a:t>(</a:t>
            </a:r>
            <a:r>
              <a:rPr lang="en-US" sz="1600" dirty="0">
                <a:solidFill>
                  <a:srgbClr val="A50021"/>
                </a:solidFill>
                <a:latin typeface="Courier New" pitchFamily="49" charset="0"/>
              </a:rPr>
              <a:t>d[</a:t>
            </a:r>
            <a:r>
              <a:rPr lang="en-US" sz="1600" dirty="0" err="1">
                <a:solidFill>
                  <a:srgbClr val="A50021"/>
                </a:solidFill>
                <a:latin typeface="Courier New" pitchFamily="49" charset="0"/>
              </a:rPr>
              <a:t>i</a:t>
            </a:r>
            <a:r>
              <a:rPr lang="en-US" sz="1600" dirty="0">
                <a:solidFill>
                  <a:srgbClr val="A50021"/>
                </a:solidFill>
                <a:latin typeface="Courier New" pitchFamily="49" charset="0"/>
              </a:rPr>
              <a:t>] OP d[i+1]</a:t>
            </a:r>
            <a:r>
              <a:rPr lang="en-US" sz="1600" dirty="0">
                <a:solidFill>
                  <a:schemeClr val="folHlink"/>
                </a:solidFill>
                <a:latin typeface="Courier New" pitchFamily="49" charset="0"/>
              </a:rPr>
              <a:t>)</a:t>
            </a:r>
            <a:r>
              <a:rPr lang="en-US" sz="1600" dirty="0">
                <a:solidFill>
                  <a:srgbClr val="A50021"/>
                </a:solidFill>
                <a:latin typeface="Courier New" pitchFamily="49" charset="0"/>
              </a:rPr>
              <a:t>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solidFill>
                  <a:srgbClr val="A50021"/>
                </a:solidFill>
                <a:latin typeface="Courier New" pitchFamily="49" charset="0"/>
              </a:rPr>
              <a:t>    }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/* Finish any remaining elements */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for (; 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 &lt; length; 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++) {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	x = x OP d[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];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}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*</a:t>
            </a:r>
            <a:r>
              <a:rPr lang="en-US" sz="1600" dirty="0" err="1">
                <a:latin typeface="Courier New" pitchFamily="49" charset="0"/>
              </a:rPr>
              <a:t>dest</a:t>
            </a:r>
            <a:r>
              <a:rPr lang="en-US" sz="1600" dirty="0">
                <a:latin typeface="Courier New" pitchFamily="49" charset="0"/>
              </a:rPr>
              <a:t> = x;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}</a:t>
            </a:r>
          </a:p>
        </p:txBody>
      </p:sp>
      <p:sp>
        <p:nvSpPr>
          <p:cNvPr id="5" name="Rectangle 47"/>
          <p:cNvSpPr>
            <a:spLocks noChangeArrowheads="1"/>
          </p:cNvSpPr>
          <p:nvPr/>
        </p:nvSpPr>
        <p:spPr bwMode="auto">
          <a:xfrm>
            <a:off x="4913670" y="4831583"/>
            <a:ext cx="3767056" cy="366767"/>
          </a:xfrm>
          <a:prstGeom prst="rect">
            <a:avLst/>
          </a:prstGeom>
          <a:solidFill>
            <a:srgbClr val="F1C7C7"/>
          </a:solidFill>
          <a:ln w="127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x = (x OP d[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]) OP d[i+1];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913670" y="4462251"/>
            <a:ext cx="1981953" cy="36933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Compare to before</a:t>
            </a:r>
          </a:p>
        </p:txBody>
      </p:sp>
    </p:spTree>
    <p:extLst>
      <p:ext uri="{BB962C8B-B14F-4D97-AF65-F5344CB8AC3E}">
        <p14:creationId xmlns:p14="http://schemas.microsoft.com/office/powerpoint/2010/main" val="61151735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02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350250" cy="106045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 Generally Useful Optimizations</a:t>
            </a:r>
          </a:p>
        </p:txBody>
      </p:sp>
      <p:sp>
        <p:nvSpPr>
          <p:cNvPr id="3850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1373188"/>
            <a:ext cx="8307387" cy="3275012"/>
          </a:xfrm>
        </p:spPr>
        <p:txBody>
          <a:bodyPr lIns="90487" tIns="44450" rIns="90487" bIns="44450"/>
          <a:lstStyle/>
          <a:p>
            <a:pPr eaLnBrk="1" hangingPunct="1">
              <a:defRPr/>
            </a:pPr>
            <a:r>
              <a:rPr lang="en-US" dirty="0"/>
              <a:t>Optimizations that you or the compiler should do regardless of processor / compiler</a:t>
            </a:r>
          </a:p>
          <a:p>
            <a:pPr eaLnBrk="1" hangingPunct="1">
              <a:defRPr/>
            </a:pPr>
            <a:endParaRPr lang="en-US" dirty="0"/>
          </a:p>
          <a:p>
            <a:pPr eaLnBrk="1" hangingPunct="1">
              <a:defRPr/>
            </a:pPr>
            <a:r>
              <a:rPr lang="en-US" dirty="0"/>
              <a:t>Code Motion</a:t>
            </a:r>
          </a:p>
          <a:p>
            <a:pPr lvl="1" eaLnBrk="1" hangingPunct="1">
              <a:defRPr/>
            </a:pPr>
            <a:r>
              <a:rPr lang="en-US" dirty="0"/>
              <a:t>Reduce frequency with which computation performed</a:t>
            </a:r>
          </a:p>
          <a:p>
            <a:pPr lvl="2" eaLnBrk="1" hangingPunct="1">
              <a:defRPr/>
            </a:pPr>
            <a:r>
              <a:rPr lang="en-US" dirty="0"/>
              <a:t>If it will always produce same result</a:t>
            </a:r>
          </a:p>
          <a:p>
            <a:pPr lvl="2" eaLnBrk="1" hangingPunct="1">
              <a:defRPr/>
            </a:pPr>
            <a:r>
              <a:rPr lang="en-US" dirty="0"/>
              <a:t>Especially moving code out of loop</a:t>
            </a:r>
          </a:p>
        </p:txBody>
      </p:sp>
      <p:sp>
        <p:nvSpPr>
          <p:cNvPr id="9220" name="Rectangle 5"/>
          <p:cNvSpPr>
            <a:spLocks noChangeArrowheads="1"/>
          </p:cNvSpPr>
          <p:nvPr/>
        </p:nvSpPr>
        <p:spPr bwMode="auto">
          <a:xfrm>
            <a:off x="5257800" y="4953000"/>
            <a:ext cx="3124200" cy="996950"/>
          </a:xfrm>
          <a:prstGeom prst="rect">
            <a:avLst/>
          </a:prstGeom>
          <a:solidFill>
            <a:srgbClr val="F6F5BD"/>
          </a:solidFill>
          <a:ln w="57150" cmpd="thickThin">
            <a:solidFill>
              <a:schemeClr val="tx1"/>
            </a:solidFill>
            <a:miter lim="800000"/>
            <a:headEnd/>
            <a:tailEnd/>
          </a:ln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 long j;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 </a:t>
            </a:r>
            <a:r>
              <a:rPr lang="en-US" sz="1400" i="1" dirty="0" err="1">
                <a:latin typeface="Courier New" pitchFamily="49" charset="0"/>
              </a:rPr>
              <a:t>int</a:t>
            </a:r>
            <a:r>
              <a:rPr lang="en-US" sz="1400" i="1" dirty="0">
                <a:latin typeface="Courier New" pitchFamily="49" charset="0"/>
              </a:rPr>
              <a:t> </a:t>
            </a:r>
            <a:r>
              <a:rPr lang="en-US" sz="1400" i="1" dirty="0" err="1">
                <a:latin typeface="Courier New" pitchFamily="49" charset="0"/>
              </a:rPr>
              <a:t>ni</a:t>
            </a:r>
            <a:r>
              <a:rPr lang="en-US" sz="1400" i="1" dirty="0">
                <a:latin typeface="Courier New" pitchFamily="49" charset="0"/>
              </a:rPr>
              <a:t> = </a:t>
            </a:r>
            <a:r>
              <a:rPr lang="en-US" sz="1400" i="1" dirty="0">
                <a:solidFill>
                  <a:srgbClr val="FF0000"/>
                </a:solidFill>
                <a:latin typeface="Courier New" pitchFamily="49" charset="0"/>
              </a:rPr>
              <a:t>n*</a:t>
            </a:r>
            <a:r>
              <a:rPr lang="en-US" sz="1400" i="1" dirty="0" err="1">
                <a:solidFill>
                  <a:srgbClr val="FF0000"/>
                </a:solidFill>
                <a:latin typeface="Courier New" pitchFamily="49" charset="0"/>
              </a:rPr>
              <a:t>i</a:t>
            </a:r>
            <a:r>
              <a:rPr lang="en-US" sz="1400" dirty="0">
                <a:latin typeface="Courier New" pitchFamily="49" charset="0"/>
              </a:rPr>
              <a:t>;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 for (j = 0; j &lt; n; j++)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	a[</a:t>
            </a:r>
            <a:r>
              <a:rPr lang="en-US" sz="1400" dirty="0" err="1">
                <a:latin typeface="Courier New" pitchFamily="49" charset="0"/>
              </a:rPr>
              <a:t>ni+j</a:t>
            </a:r>
            <a:r>
              <a:rPr lang="en-US" sz="1400" dirty="0">
                <a:latin typeface="Courier New" pitchFamily="49" charset="0"/>
              </a:rPr>
              <a:t>] = b[j];</a:t>
            </a:r>
          </a:p>
        </p:txBody>
      </p:sp>
      <p:sp>
        <p:nvSpPr>
          <p:cNvPr id="9221" name="Line 6"/>
          <p:cNvSpPr>
            <a:spLocks noChangeShapeType="1"/>
          </p:cNvSpPr>
          <p:nvPr/>
        </p:nvSpPr>
        <p:spPr bwMode="auto">
          <a:xfrm>
            <a:off x="4570413" y="5105400"/>
            <a:ext cx="584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22" name="Rectangle 7"/>
          <p:cNvSpPr>
            <a:spLocks noChangeArrowheads="1"/>
          </p:cNvSpPr>
          <p:nvPr/>
        </p:nvSpPr>
        <p:spPr bwMode="auto">
          <a:xfrm>
            <a:off x="608013" y="4343400"/>
            <a:ext cx="3854450" cy="1635125"/>
          </a:xfrm>
          <a:prstGeom prst="rect">
            <a:avLst/>
          </a:prstGeom>
          <a:solidFill>
            <a:srgbClr val="F6F5BD"/>
          </a:solidFill>
          <a:ln w="57150" cmpd="thickThin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void </a:t>
            </a:r>
            <a:r>
              <a:rPr lang="en-US" sz="1400" dirty="0" err="1">
                <a:latin typeface="Courier New" pitchFamily="49" charset="0"/>
              </a:rPr>
              <a:t>set_row</a:t>
            </a:r>
            <a:r>
              <a:rPr lang="en-US" sz="1400" dirty="0">
                <a:latin typeface="Courier New" pitchFamily="49" charset="0"/>
              </a:rPr>
              <a:t>(double *a, double *b,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long </a:t>
            </a:r>
            <a:r>
              <a:rPr lang="en-US" sz="1400" dirty="0" err="1">
                <a:latin typeface="Courier New" pitchFamily="49" charset="0"/>
              </a:rPr>
              <a:t>i</a:t>
            </a:r>
            <a:r>
              <a:rPr lang="en-US" sz="1400" dirty="0">
                <a:latin typeface="Courier New" pitchFamily="49" charset="0"/>
              </a:rPr>
              <a:t>, long n)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{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 long j;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 for (j = 0; j &lt; n; j++)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	a[</a:t>
            </a:r>
            <a:r>
              <a:rPr lang="en-US" sz="1400" dirty="0">
                <a:solidFill>
                  <a:srgbClr val="FF0000"/>
                </a:solidFill>
                <a:latin typeface="Courier New" pitchFamily="49" charset="0"/>
              </a:rPr>
              <a:t>n*</a:t>
            </a:r>
            <a:r>
              <a:rPr lang="en-US" sz="1400" dirty="0" err="1">
                <a:solidFill>
                  <a:srgbClr val="FF0000"/>
                </a:solidFill>
                <a:latin typeface="Courier New" pitchFamily="49" charset="0"/>
              </a:rPr>
              <a:t>i</a:t>
            </a:r>
            <a:r>
              <a:rPr lang="en-US" sz="1400" dirty="0" err="1">
                <a:latin typeface="Courier New" pitchFamily="49" charset="0"/>
              </a:rPr>
              <a:t>+j</a:t>
            </a:r>
            <a:r>
              <a:rPr lang="en-US" sz="1400" dirty="0">
                <a:latin typeface="Courier New" pitchFamily="49" charset="0"/>
              </a:rPr>
              <a:t>] = b[j];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}</a:t>
            </a:r>
          </a:p>
        </p:txBody>
      </p:sp>
    </p:spTree>
  </p:cSld>
  <p:clrMapOvr>
    <a:masterClrMapping/>
  </p:clrMapOvr>
  <p:transition/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3626" name="Rectangle 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Effect of Reassociation</a:t>
            </a:r>
          </a:p>
        </p:txBody>
      </p:sp>
      <p:sp>
        <p:nvSpPr>
          <p:cNvPr id="793627" name="Rectangle 27"/>
          <p:cNvSpPr>
            <a:spLocks noGrp="1" noChangeArrowheads="1"/>
          </p:cNvSpPr>
          <p:nvPr>
            <p:ph type="body" idx="1"/>
          </p:nvPr>
        </p:nvSpPr>
        <p:spPr>
          <a:xfrm>
            <a:off x="290513" y="4710166"/>
            <a:ext cx="8307387" cy="1735083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Nearly 2x speedup for </a:t>
            </a:r>
            <a:r>
              <a:rPr lang="en-US" dirty="0" err="1"/>
              <a:t>Int</a:t>
            </a:r>
            <a:r>
              <a:rPr lang="en-US" dirty="0"/>
              <a:t> *, FP +, FP *</a:t>
            </a:r>
          </a:p>
          <a:p>
            <a:pPr lvl="1" eaLnBrk="1" hangingPunct="1">
              <a:defRPr/>
            </a:pPr>
            <a:r>
              <a:rPr lang="en-US" dirty="0"/>
              <a:t>Reason: Breaks sequential dependency</a:t>
            </a:r>
          </a:p>
          <a:p>
            <a:pPr lvl="1" eaLnBrk="1" hangingPunct="1">
              <a:defRPr/>
            </a:pPr>
            <a:endParaRPr lang="en-US" dirty="0"/>
          </a:p>
          <a:p>
            <a:pPr lvl="1" eaLnBrk="1" hangingPunct="1">
              <a:defRPr/>
            </a:pPr>
            <a:endParaRPr lang="en-US" dirty="0"/>
          </a:p>
          <a:p>
            <a:pPr lvl="1" eaLnBrk="1" hangingPunct="1">
              <a:defRPr/>
            </a:pPr>
            <a:r>
              <a:rPr lang="en-US" dirty="0"/>
              <a:t>Why is that? (next slide)</a:t>
            </a:r>
          </a:p>
        </p:txBody>
      </p:sp>
      <p:sp>
        <p:nvSpPr>
          <p:cNvPr id="24610" name="Rectangle 28"/>
          <p:cNvSpPr>
            <a:spLocks noChangeArrowheads="1"/>
          </p:cNvSpPr>
          <p:nvPr/>
        </p:nvSpPr>
        <p:spPr bwMode="auto">
          <a:xfrm>
            <a:off x="1143000" y="5653033"/>
            <a:ext cx="3767056" cy="366767"/>
          </a:xfrm>
          <a:prstGeom prst="rect">
            <a:avLst/>
          </a:prstGeom>
          <a:solidFill>
            <a:srgbClr val="F6F5BD"/>
          </a:solidFill>
          <a:ln w="127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x = x OP (d[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] OP d[i+1]);</a:t>
            </a:r>
          </a:p>
        </p:txBody>
      </p:sp>
      <p:graphicFrame>
        <p:nvGraphicFramePr>
          <p:cNvPr id="8" name="Group 49"/>
          <p:cNvGraphicFramePr>
            <a:graphicFrameLocks noGrp="1"/>
          </p:cNvGraphicFramePr>
          <p:nvPr/>
        </p:nvGraphicFramePr>
        <p:xfrm>
          <a:off x="762001" y="1066800"/>
          <a:ext cx="6811962" cy="2714625"/>
        </p:xfrm>
        <a:graphic>
          <a:graphicData uri="http://schemas.openxmlformats.org/drawingml/2006/table">
            <a:tbl>
              <a:tblPr/>
              <a:tblGrid>
                <a:gridCol w="19552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41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41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416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1416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90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Method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Integer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Double FP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Operation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Add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Mult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Add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Mult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Combine4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1.27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3.01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3.01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5.01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Unroll 2x1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1.01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3.01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3.01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5.01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Unroll 2x1a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1.01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1.51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1.51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2.51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Latency Bound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1.00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3.00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3.00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5.00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Throughput Bound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0.50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1.00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1.00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0.50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05AE2871-CB91-4C44-ACA6-5D044B9CF5E2}"/>
              </a:ext>
            </a:extLst>
          </p:cNvPr>
          <p:cNvCxnSpPr/>
          <p:nvPr/>
        </p:nvCxnSpPr>
        <p:spPr bwMode="auto">
          <a:xfrm flipH="1" flipV="1">
            <a:off x="7315200" y="3657600"/>
            <a:ext cx="457200" cy="762000"/>
          </a:xfrm>
          <a:prstGeom prst="straightConnector1">
            <a:avLst/>
          </a:prstGeom>
          <a:noFill/>
          <a:ln w="254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0142ED24-CCAA-42BE-8400-004AB5ABCB2D}"/>
              </a:ext>
            </a:extLst>
          </p:cNvPr>
          <p:cNvSpPr txBox="1"/>
          <p:nvPr/>
        </p:nvSpPr>
        <p:spPr>
          <a:xfrm>
            <a:off x="6781800" y="4376100"/>
            <a:ext cx="227087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2 </a:t>
            </a:r>
            <a:r>
              <a:rPr lang="en-US" sz="1800" dirty="0" err="1">
                <a:latin typeface="Calibri" pitchFamily="34" charset="0"/>
              </a:rPr>
              <a:t>func</a:t>
            </a:r>
            <a:r>
              <a:rPr lang="en-US" sz="1800" dirty="0">
                <a:latin typeface="Calibri" pitchFamily="34" charset="0"/>
              </a:rPr>
              <a:t>. units for FP *,</a:t>
            </a:r>
          </a:p>
          <a:p>
            <a:r>
              <a:rPr lang="en-US" sz="1800" dirty="0">
                <a:latin typeface="Calibri" pitchFamily="34" charset="0"/>
              </a:rPr>
              <a:t>2 </a:t>
            </a:r>
            <a:r>
              <a:rPr lang="en-US" sz="1800" dirty="0" err="1">
                <a:latin typeface="Calibri" pitchFamily="34" charset="0"/>
              </a:rPr>
              <a:t>func</a:t>
            </a:r>
            <a:r>
              <a:rPr lang="en-US" sz="1800" dirty="0">
                <a:latin typeface="Calibri" pitchFamily="34" charset="0"/>
              </a:rPr>
              <a:t>. units for load</a:t>
            </a:r>
          </a:p>
          <a:p>
            <a:r>
              <a:rPr lang="en-US" sz="1800" dirty="0">
                <a:latin typeface="Calibri" pitchFamily="34" charset="0"/>
              </a:rPr>
              <a:t>5-stage pipelined FP *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C1553D21-9891-4CF0-962F-67CB4F270B68}"/>
              </a:ext>
            </a:extLst>
          </p:cNvPr>
          <p:cNvCxnSpPr>
            <a:cxnSpLocks/>
          </p:cNvCxnSpPr>
          <p:nvPr/>
        </p:nvCxnSpPr>
        <p:spPr bwMode="auto">
          <a:xfrm flipV="1">
            <a:off x="3142816" y="3657601"/>
            <a:ext cx="514787" cy="640346"/>
          </a:xfrm>
          <a:prstGeom prst="straightConnector1">
            <a:avLst/>
          </a:prstGeom>
          <a:noFill/>
          <a:ln w="254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8B0AD345-9A86-4740-9439-915B1C686C62}"/>
              </a:ext>
            </a:extLst>
          </p:cNvPr>
          <p:cNvSpPr txBox="1"/>
          <p:nvPr/>
        </p:nvSpPr>
        <p:spPr>
          <a:xfrm>
            <a:off x="1066800" y="3836282"/>
            <a:ext cx="222612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4 </a:t>
            </a:r>
            <a:r>
              <a:rPr lang="en-US" sz="1800" dirty="0" err="1">
                <a:latin typeface="Calibri" pitchFamily="34" charset="0"/>
              </a:rPr>
              <a:t>func</a:t>
            </a:r>
            <a:r>
              <a:rPr lang="en-US" sz="1800" dirty="0">
                <a:latin typeface="Calibri" pitchFamily="34" charset="0"/>
              </a:rPr>
              <a:t>. units for int +,</a:t>
            </a:r>
          </a:p>
          <a:p>
            <a:r>
              <a:rPr lang="en-US" sz="1800" dirty="0">
                <a:latin typeface="Calibri" pitchFamily="34" charset="0"/>
              </a:rPr>
              <a:t>2 </a:t>
            </a:r>
            <a:r>
              <a:rPr lang="en-US" sz="1800" dirty="0" err="1">
                <a:latin typeface="Calibri" pitchFamily="34" charset="0"/>
              </a:rPr>
              <a:t>func</a:t>
            </a:r>
            <a:r>
              <a:rPr lang="en-US" sz="1800" dirty="0">
                <a:latin typeface="Calibri" pitchFamily="34" charset="0"/>
              </a:rPr>
              <a:t>. units for load</a:t>
            </a:r>
          </a:p>
          <a:p>
            <a:r>
              <a:rPr lang="en-US" sz="1800" i="1" dirty="0">
                <a:latin typeface="Calibri" pitchFamily="34" charset="0"/>
              </a:rPr>
              <a:t>Why Not .25?</a:t>
            </a:r>
            <a:endParaRPr lang="en-US" sz="1800" i="1" dirty="0">
              <a:solidFill>
                <a:srgbClr val="990000"/>
              </a:solidFill>
              <a:latin typeface="Calibri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B728614-0957-42A9-A64E-B177B0E10277}"/>
              </a:ext>
            </a:extLst>
          </p:cNvPr>
          <p:cNvSpPr txBox="1"/>
          <p:nvPr/>
        </p:nvSpPr>
        <p:spPr>
          <a:xfrm>
            <a:off x="4093569" y="4000695"/>
            <a:ext cx="22708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1 </a:t>
            </a:r>
            <a:r>
              <a:rPr lang="en-US" sz="1800" dirty="0" err="1">
                <a:latin typeface="Calibri" pitchFamily="34" charset="0"/>
              </a:rPr>
              <a:t>func</a:t>
            </a:r>
            <a:r>
              <a:rPr lang="en-US" sz="1800" dirty="0">
                <a:latin typeface="Calibri" pitchFamily="34" charset="0"/>
              </a:rPr>
              <a:t>. unit for FP +</a:t>
            </a:r>
          </a:p>
          <a:p>
            <a:r>
              <a:rPr lang="en-US" sz="1800" dirty="0">
                <a:latin typeface="Calibri" pitchFamily="34" charset="0"/>
              </a:rPr>
              <a:t>3-stage pipelined FP +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39551964-9BFC-4E31-8DAA-0252D6EFB797}"/>
              </a:ext>
            </a:extLst>
          </p:cNvPr>
          <p:cNvCxnSpPr>
            <a:cxnSpLocks/>
            <a:stCxn id="15" idx="0"/>
          </p:cNvCxnSpPr>
          <p:nvPr/>
        </p:nvCxnSpPr>
        <p:spPr bwMode="auto">
          <a:xfrm flipV="1">
            <a:off x="5229008" y="3581400"/>
            <a:ext cx="654714" cy="419295"/>
          </a:xfrm>
          <a:prstGeom prst="straightConnector1">
            <a:avLst/>
          </a:prstGeom>
          <a:noFill/>
          <a:ln w="254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273204231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3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3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3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3627" grpId="0" build="p"/>
      <p:bldP spid="24610" grpId="0" animBg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Line 7"/>
          <p:cNvSpPr>
            <a:spLocks noChangeShapeType="1"/>
          </p:cNvSpPr>
          <p:nvPr/>
        </p:nvSpPr>
        <p:spPr bwMode="auto">
          <a:xfrm>
            <a:off x="3124200" y="5486400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66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Reassociated Computation</a:t>
            </a:r>
          </a:p>
        </p:txBody>
      </p:sp>
      <p:sp>
        <p:nvSpPr>
          <p:cNvPr id="66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89500" y="1481138"/>
            <a:ext cx="3949700" cy="5224462"/>
          </a:xfrm>
        </p:spPr>
        <p:txBody>
          <a:bodyPr/>
          <a:lstStyle/>
          <a:p>
            <a:pPr marL="287338" indent="-287338" eaLnBrk="1" hangingPunct="1">
              <a:lnSpc>
                <a:spcPct val="85000"/>
              </a:lnSpc>
              <a:defRPr/>
            </a:pPr>
            <a:r>
              <a:rPr lang="en-US" dirty="0"/>
              <a:t>What changed:</a:t>
            </a:r>
          </a:p>
          <a:p>
            <a:pPr marL="628650" lvl="1" indent="-230188">
              <a:lnSpc>
                <a:spcPct val="85000"/>
              </a:lnSpc>
              <a:defRPr/>
            </a:pPr>
            <a:r>
              <a:rPr lang="en-US" sz="1800" dirty="0"/>
              <a:t>Ops in the next iteration can be started early (no dependency)</a:t>
            </a:r>
          </a:p>
          <a:p>
            <a:pPr marL="287338" indent="-287338" eaLnBrk="1" hangingPunct="1">
              <a:lnSpc>
                <a:spcPct val="85000"/>
              </a:lnSpc>
              <a:defRPr/>
            </a:pPr>
            <a:endParaRPr lang="en-US" dirty="0"/>
          </a:p>
          <a:p>
            <a:pPr marL="287338" indent="-287338" eaLnBrk="1" hangingPunct="1">
              <a:lnSpc>
                <a:spcPct val="85000"/>
              </a:lnSpc>
              <a:defRPr/>
            </a:pPr>
            <a:r>
              <a:rPr lang="en-US" dirty="0"/>
              <a:t>Overall Performance</a:t>
            </a:r>
          </a:p>
          <a:p>
            <a:pPr marL="627063" lvl="1" indent="-228600" eaLnBrk="1" hangingPunct="1">
              <a:lnSpc>
                <a:spcPct val="90000"/>
              </a:lnSpc>
              <a:defRPr/>
            </a:pPr>
            <a:r>
              <a:rPr lang="en-US" sz="1800" dirty="0"/>
              <a:t>N elements, D cycles latency/op</a:t>
            </a:r>
          </a:p>
          <a:p>
            <a:pPr marL="627063" lvl="1" indent="-228600" eaLnBrk="1" hangingPunct="1">
              <a:lnSpc>
                <a:spcPct val="90000"/>
              </a:lnSpc>
              <a:defRPr/>
            </a:pPr>
            <a:r>
              <a:rPr lang="en-US" sz="1800" dirty="0"/>
              <a:t>(N/2+1)*D cycles:</a:t>
            </a:r>
            <a:br>
              <a:rPr lang="en-US" sz="1800" dirty="0"/>
            </a:br>
            <a:r>
              <a:rPr lang="en-US" sz="1800" b="1" dirty="0">
                <a:solidFill>
                  <a:srgbClr val="C00000"/>
                </a:solidFill>
              </a:rPr>
              <a:t>CPE = D/2</a:t>
            </a:r>
          </a:p>
        </p:txBody>
      </p:sp>
      <p:sp>
        <p:nvSpPr>
          <p:cNvPr id="25607" name="AutoShape 6"/>
          <p:cNvSpPr>
            <a:spLocks noChangeArrowheads="1"/>
          </p:cNvSpPr>
          <p:nvPr/>
        </p:nvSpPr>
        <p:spPr bwMode="auto">
          <a:xfrm>
            <a:off x="1066800" y="3616325"/>
            <a:ext cx="533400" cy="304800"/>
          </a:xfrm>
          <a:prstGeom prst="roundRect">
            <a:avLst>
              <a:gd name="adj" fmla="val 19644"/>
            </a:avLst>
          </a:prstGeom>
          <a:solidFill>
            <a:srgbClr val="F1C7C7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*</a:t>
            </a:r>
          </a:p>
        </p:txBody>
      </p:sp>
      <p:sp>
        <p:nvSpPr>
          <p:cNvPr id="25608" name="Line 7"/>
          <p:cNvSpPr>
            <a:spLocks noChangeShapeType="1"/>
          </p:cNvSpPr>
          <p:nvPr/>
        </p:nvSpPr>
        <p:spPr bwMode="auto">
          <a:xfrm>
            <a:off x="1219200" y="3387725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5609" name="AutoShape 8"/>
          <p:cNvSpPr>
            <a:spLocks noChangeArrowheads="1"/>
          </p:cNvSpPr>
          <p:nvPr/>
        </p:nvSpPr>
        <p:spPr bwMode="auto">
          <a:xfrm>
            <a:off x="1676400" y="4149725"/>
            <a:ext cx="533400" cy="304800"/>
          </a:xfrm>
          <a:prstGeom prst="roundRect">
            <a:avLst>
              <a:gd name="adj" fmla="val 19644"/>
            </a:avLst>
          </a:prstGeom>
          <a:solidFill>
            <a:srgbClr val="F1C7C7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*</a:t>
            </a:r>
          </a:p>
        </p:txBody>
      </p:sp>
      <p:sp>
        <p:nvSpPr>
          <p:cNvPr id="25611" name="Freeform 10"/>
          <p:cNvSpPr>
            <a:spLocks/>
          </p:cNvSpPr>
          <p:nvPr/>
        </p:nvSpPr>
        <p:spPr bwMode="auto">
          <a:xfrm>
            <a:off x="1371600" y="3921125"/>
            <a:ext cx="304800" cy="369888"/>
          </a:xfrm>
          <a:custGeom>
            <a:avLst/>
            <a:gdLst>
              <a:gd name="T0" fmla="*/ 0 w 288"/>
              <a:gd name="T1" fmla="*/ 0 h 48"/>
              <a:gd name="T2" fmla="*/ 0 w 288"/>
              <a:gd name="T3" fmla="*/ 48 h 48"/>
              <a:gd name="T4" fmla="*/ 288 w 288"/>
              <a:gd name="T5" fmla="*/ 48 h 48"/>
              <a:gd name="T6" fmla="*/ 0 60000 65536"/>
              <a:gd name="T7" fmla="*/ 0 60000 65536"/>
              <a:gd name="T8" fmla="*/ 0 60000 65536"/>
              <a:gd name="T9" fmla="*/ 0 w 288"/>
              <a:gd name="T10" fmla="*/ 0 h 48"/>
              <a:gd name="T11" fmla="*/ 288 w 288"/>
              <a:gd name="T12" fmla="*/ 48 h 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8" h="48">
                <a:moveTo>
                  <a:pt x="0" y="0"/>
                </a:moveTo>
                <a:lnTo>
                  <a:pt x="0" y="48"/>
                </a:lnTo>
                <a:lnTo>
                  <a:pt x="288" y="48"/>
                </a:lnTo>
              </a:path>
            </a:pathLst>
          </a:custGeom>
          <a:noFill/>
          <a:ln w="19050">
            <a:solidFill>
              <a:schemeClr val="tx2"/>
            </a:solidFill>
            <a:round/>
            <a:headEnd/>
            <a:tailEnd type="triangle" w="sm" len="sm"/>
          </a:ln>
        </p:spPr>
        <p:txBody>
          <a:bodyPr wrap="square" lIns="45720" rIns="45720" anchor="ctr">
            <a:spAutoFit/>
          </a:bodyPr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662539" name="Rectangle 11"/>
          <p:cNvSpPr>
            <a:spLocks noChangeArrowheads="1"/>
          </p:cNvSpPr>
          <p:nvPr/>
        </p:nvSpPr>
        <p:spPr bwMode="auto">
          <a:xfrm>
            <a:off x="1112838" y="3082925"/>
            <a:ext cx="230188" cy="369888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wrap="none" lIns="45720" rIns="45720">
            <a:spAutoFit/>
          </a:bodyPr>
          <a:lstStyle/>
          <a:p>
            <a:pPr algn="ctr">
              <a:defRPr/>
            </a:pPr>
            <a:r>
              <a:rPr lang="en-US" sz="1800">
                <a:solidFill>
                  <a:schemeClr val="tx2"/>
                </a:solidFill>
                <a:latin typeface="Courier New" pitchFamily="49" charset="0"/>
              </a:rPr>
              <a:t>1</a:t>
            </a:r>
            <a:endParaRPr lang="en-US" sz="1800" baseline="-25000">
              <a:solidFill>
                <a:schemeClr val="tx2"/>
              </a:solidFill>
              <a:latin typeface="Courier New" pitchFamily="49" charset="0"/>
            </a:endParaRPr>
          </a:p>
        </p:txBody>
      </p:sp>
      <p:sp>
        <p:nvSpPr>
          <p:cNvPr id="25613" name="AutoShape 12"/>
          <p:cNvSpPr>
            <a:spLocks noChangeArrowheads="1"/>
          </p:cNvSpPr>
          <p:nvPr/>
        </p:nvSpPr>
        <p:spPr bwMode="auto">
          <a:xfrm>
            <a:off x="2270125" y="4683125"/>
            <a:ext cx="533400" cy="304800"/>
          </a:xfrm>
          <a:prstGeom prst="roundRect">
            <a:avLst>
              <a:gd name="adj" fmla="val 19644"/>
            </a:avLst>
          </a:prstGeom>
          <a:solidFill>
            <a:srgbClr val="F1C7C7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*</a:t>
            </a:r>
          </a:p>
        </p:txBody>
      </p:sp>
      <p:sp>
        <p:nvSpPr>
          <p:cNvPr id="25615" name="Freeform 14"/>
          <p:cNvSpPr>
            <a:spLocks/>
          </p:cNvSpPr>
          <p:nvPr/>
        </p:nvSpPr>
        <p:spPr bwMode="auto">
          <a:xfrm>
            <a:off x="1965325" y="4454525"/>
            <a:ext cx="304800" cy="369888"/>
          </a:xfrm>
          <a:custGeom>
            <a:avLst/>
            <a:gdLst>
              <a:gd name="T0" fmla="*/ 0 w 288"/>
              <a:gd name="T1" fmla="*/ 0 h 48"/>
              <a:gd name="T2" fmla="*/ 0 w 288"/>
              <a:gd name="T3" fmla="*/ 48 h 48"/>
              <a:gd name="T4" fmla="*/ 288 w 288"/>
              <a:gd name="T5" fmla="*/ 48 h 48"/>
              <a:gd name="T6" fmla="*/ 0 60000 65536"/>
              <a:gd name="T7" fmla="*/ 0 60000 65536"/>
              <a:gd name="T8" fmla="*/ 0 60000 65536"/>
              <a:gd name="T9" fmla="*/ 0 w 288"/>
              <a:gd name="T10" fmla="*/ 0 h 48"/>
              <a:gd name="T11" fmla="*/ 288 w 288"/>
              <a:gd name="T12" fmla="*/ 48 h 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8" h="48">
                <a:moveTo>
                  <a:pt x="0" y="0"/>
                </a:moveTo>
                <a:lnTo>
                  <a:pt x="0" y="48"/>
                </a:lnTo>
                <a:lnTo>
                  <a:pt x="288" y="48"/>
                </a:lnTo>
              </a:path>
            </a:pathLst>
          </a:custGeom>
          <a:noFill/>
          <a:ln w="19050">
            <a:solidFill>
              <a:schemeClr val="tx2"/>
            </a:solidFill>
            <a:round/>
            <a:headEnd/>
            <a:tailEnd type="triangle" w="sm" len="sm"/>
          </a:ln>
        </p:spPr>
        <p:txBody>
          <a:bodyPr wrap="square" lIns="45720" rIns="45720" anchor="ctr">
            <a:spAutoFit/>
          </a:bodyPr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5616" name="AutoShape 15"/>
          <p:cNvSpPr>
            <a:spLocks noChangeArrowheads="1"/>
          </p:cNvSpPr>
          <p:nvPr/>
        </p:nvSpPr>
        <p:spPr bwMode="auto">
          <a:xfrm>
            <a:off x="2863850" y="5216525"/>
            <a:ext cx="533400" cy="304800"/>
          </a:xfrm>
          <a:prstGeom prst="roundRect">
            <a:avLst>
              <a:gd name="adj" fmla="val 19644"/>
            </a:avLst>
          </a:prstGeom>
          <a:solidFill>
            <a:srgbClr val="F1C7C7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*</a:t>
            </a:r>
          </a:p>
        </p:txBody>
      </p:sp>
      <p:sp>
        <p:nvSpPr>
          <p:cNvPr id="25618" name="Freeform 17"/>
          <p:cNvSpPr>
            <a:spLocks/>
          </p:cNvSpPr>
          <p:nvPr/>
        </p:nvSpPr>
        <p:spPr bwMode="auto">
          <a:xfrm>
            <a:off x="2559050" y="4987925"/>
            <a:ext cx="304800" cy="369888"/>
          </a:xfrm>
          <a:custGeom>
            <a:avLst/>
            <a:gdLst>
              <a:gd name="T0" fmla="*/ 0 w 288"/>
              <a:gd name="T1" fmla="*/ 0 h 48"/>
              <a:gd name="T2" fmla="*/ 0 w 288"/>
              <a:gd name="T3" fmla="*/ 48 h 48"/>
              <a:gd name="T4" fmla="*/ 288 w 288"/>
              <a:gd name="T5" fmla="*/ 48 h 48"/>
              <a:gd name="T6" fmla="*/ 0 60000 65536"/>
              <a:gd name="T7" fmla="*/ 0 60000 65536"/>
              <a:gd name="T8" fmla="*/ 0 60000 65536"/>
              <a:gd name="T9" fmla="*/ 0 w 288"/>
              <a:gd name="T10" fmla="*/ 0 h 48"/>
              <a:gd name="T11" fmla="*/ 288 w 288"/>
              <a:gd name="T12" fmla="*/ 48 h 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8" h="48">
                <a:moveTo>
                  <a:pt x="0" y="0"/>
                </a:moveTo>
                <a:lnTo>
                  <a:pt x="0" y="48"/>
                </a:lnTo>
                <a:lnTo>
                  <a:pt x="288" y="48"/>
                </a:lnTo>
              </a:path>
            </a:pathLst>
          </a:custGeom>
          <a:noFill/>
          <a:ln w="19050">
            <a:solidFill>
              <a:schemeClr val="tx2"/>
            </a:solidFill>
            <a:round/>
            <a:headEnd/>
            <a:tailEnd type="triangle" w="sm" len="sm"/>
          </a:ln>
        </p:spPr>
        <p:txBody>
          <a:bodyPr wrap="square" lIns="45720" rIns="45720" anchor="ctr">
            <a:spAutoFit/>
          </a:bodyPr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5661" name="AutoShape 25"/>
          <p:cNvSpPr>
            <a:spLocks noChangeArrowheads="1"/>
          </p:cNvSpPr>
          <p:nvPr/>
        </p:nvSpPr>
        <p:spPr bwMode="auto">
          <a:xfrm>
            <a:off x="1371600" y="2930525"/>
            <a:ext cx="533400" cy="304800"/>
          </a:xfrm>
          <a:prstGeom prst="roundRect">
            <a:avLst>
              <a:gd name="adj" fmla="val 19644"/>
            </a:avLst>
          </a:prstGeom>
          <a:solidFill>
            <a:srgbClr val="D5F1CF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*</a:t>
            </a:r>
          </a:p>
        </p:txBody>
      </p:sp>
      <p:sp>
        <p:nvSpPr>
          <p:cNvPr id="662554" name="Rectangle 26"/>
          <p:cNvSpPr>
            <a:spLocks noChangeArrowheads="1"/>
          </p:cNvSpPr>
          <p:nvPr/>
        </p:nvSpPr>
        <p:spPr bwMode="auto">
          <a:xfrm>
            <a:off x="1676400" y="2438400"/>
            <a:ext cx="320675" cy="369888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lIns="45720" rIns="45720">
            <a:spAutoFit/>
          </a:bodyPr>
          <a:lstStyle/>
          <a:p>
            <a:pPr algn="ctr">
              <a:defRPr/>
            </a:pPr>
            <a:r>
              <a:rPr lang="en-US" sz="1800">
                <a:solidFill>
                  <a:schemeClr val="tx2"/>
                </a:solidFill>
                <a:latin typeface="Courier New" pitchFamily="49" charset="0"/>
              </a:rPr>
              <a:t>d</a:t>
            </a:r>
            <a:r>
              <a:rPr lang="en-US" sz="1800" baseline="-25000">
                <a:solidFill>
                  <a:schemeClr val="tx2"/>
                </a:solidFill>
                <a:latin typeface="Courier New" pitchFamily="49" charset="0"/>
              </a:rPr>
              <a:t>1</a:t>
            </a:r>
          </a:p>
        </p:txBody>
      </p:sp>
      <p:sp>
        <p:nvSpPr>
          <p:cNvPr id="25663" name="Line 27"/>
          <p:cNvSpPr>
            <a:spLocks noChangeShapeType="1"/>
          </p:cNvSpPr>
          <p:nvPr/>
        </p:nvSpPr>
        <p:spPr bwMode="auto">
          <a:xfrm>
            <a:off x="1447800" y="2701925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662556" name="Rectangle 28"/>
          <p:cNvSpPr>
            <a:spLocks noChangeArrowheads="1"/>
          </p:cNvSpPr>
          <p:nvPr/>
        </p:nvSpPr>
        <p:spPr bwMode="auto">
          <a:xfrm>
            <a:off x="1295400" y="2438400"/>
            <a:ext cx="323850" cy="369888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wrap="none" lIns="45720" rIns="45720">
            <a:spAutoFit/>
          </a:bodyPr>
          <a:lstStyle/>
          <a:p>
            <a:pPr algn="ctr">
              <a:defRPr/>
            </a:pPr>
            <a:r>
              <a:rPr lang="en-US" sz="1800">
                <a:solidFill>
                  <a:schemeClr val="tx2"/>
                </a:solidFill>
                <a:latin typeface="Courier New" pitchFamily="49" charset="0"/>
              </a:rPr>
              <a:t>d</a:t>
            </a:r>
            <a:r>
              <a:rPr lang="en-US" sz="1800" baseline="-25000">
                <a:solidFill>
                  <a:schemeClr val="tx2"/>
                </a:solidFill>
                <a:latin typeface="Courier New" pitchFamily="49" charset="0"/>
              </a:rPr>
              <a:t>0</a:t>
            </a:r>
          </a:p>
        </p:txBody>
      </p:sp>
      <p:sp>
        <p:nvSpPr>
          <p:cNvPr id="25665" name="Freeform 29"/>
          <p:cNvSpPr>
            <a:spLocks/>
          </p:cNvSpPr>
          <p:nvPr/>
        </p:nvSpPr>
        <p:spPr bwMode="auto">
          <a:xfrm>
            <a:off x="1447800" y="3235325"/>
            <a:ext cx="92075" cy="369888"/>
          </a:xfrm>
          <a:custGeom>
            <a:avLst/>
            <a:gdLst>
              <a:gd name="T0" fmla="*/ 96 w 96"/>
              <a:gd name="T1" fmla="*/ 0 h 144"/>
              <a:gd name="T2" fmla="*/ 96 w 96"/>
              <a:gd name="T3" fmla="*/ 48 h 144"/>
              <a:gd name="T4" fmla="*/ 0 w 96"/>
              <a:gd name="T5" fmla="*/ 48 h 144"/>
              <a:gd name="T6" fmla="*/ 0 w 96"/>
              <a:gd name="T7" fmla="*/ 144 h 144"/>
              <a:gd name="T8" fmla="*/ 0 60000 65536"/>
              <a:gd name="T9" fmla="*/ 0 60000 65536"/>
              <a:gd name="T10" fmla="*/ 0 60000 65536"/>
              <a:gd name="T11" fmla="*/ 0 60000 65536"/>
              <a:gd name="T12" fmla="*/ 0 w 96"/>
              <a:gd name="T13" fmla="*/ 0 h 144"/>
              <a:gd name="T14" fmla="*/ 96 w 96"/>
              <a:gd name="T15" fmla="*/ 144 h 14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6" h="144">
                <a:moveTo>
                  <a:pt x="96" y="0"/>
                </a:moveTo>
                <a:lnTo>
                  <a:pt x="96" y="48"/>
                </a:lnTo>
                <a:lnTo>
                  <a:pt x="0" y="48"/>
                </a:lnTo>
                <a:lnTo>
                  <a:pt x="0" y="144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45720" rIns="45720" anchor="ctr">
            <a:spAutoFit/>
          </a:bodyPr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5666" name="Line 30"/>
          <p:cNvSpPr>
            <a:spLocks noChangeShapeType="1"/>
          </p:cNvSpPr>
          <p:nvPr/>
        </p:nvSpPr>
        <p:spPr bwMode="auto">
          <a:xfrm>
            <a:off x="1828800" y="2701925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5655" name="AutoShape 32"/>
          <p:cNvSpPr>
            <a:spLocks noChangeArrowheads="1"/>
          </p:cNvSpPr>
          <p:nvPr/>
        </p:nvSpPr>
        <p:spPr bwMode="auto">
          <a:xfrm>
            <a:off x="1981200" y="3463925"/>
            <a:ext cx="533400" cy="304800"/>
          </a:xfrm>
          <a:prstGeom prst="roundRect">
            <a:avLst>
              <a:gd name="adj" fmla="val 19644"/>
            </a:avLst>
          </a:prstGeom>
          <a:solidFill>
            <a:srgbClr val="D5F1CF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*</a:t>
            </a:r>
          </a:p>
        </p:txBody>
      </p:sp>
      <p:sp>
        <p:nvSpPr>
          <p:cNvPr id="662561" name="Rectangle 33"/>
          <p:cNvSpPr>
            <a:spLocks noChangeArrowheads="1"/>
          </p:cNvSpPr>
          <p:nvPr/>
        </p:nvSpPr>
        <p:spPr bwMode="auto">
          <a:xfrm>
            <a:off x="2286000" y="2971800"/>
            <a:ext cx="320675" cy="369888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lIns="45720" rIns="45720">
            <a:spAutoFit/>
          </a:bodyPr>
          <a:lstStyle/>
          <a:p>
            <a:pPr algn="ctr">
              <a:defRPr/>
            </a:pPr>
            <a:r>
              <a:rPr lang="en-US" sz="1800">
                <a:solidFill>
                  <a:schemeClr val="tx2"/>
                </a:solidFill>
                <a:latin typeface="Courier New" pitchFamily="49" charset="0"/>
              </a:rPr>
              <a:t>d</a:t>
            </a:r>
            <a:r>
              <a:rPr lang="en-US" sz="1800" baseline="-25000">
                <a:solidFill>
                  <a:schemeClr val="tx2"/>
                </a:solidFill>
                <a:latin typeface="Courier New" pitchFamily="49" charset="0"/>
              </a:rPr>
              <a:t>3</a:t>
            </a:r>
          </a:p>
        </p:txBody>
      </p:sp>
      <p:sp>
        <p:nvSpPr>
          <p:cNvPr id="25657" name="Line 34"/>
          <p:cNvSpPr>
            <a:spLocks noChangeShapeType="1"/>
          </p:cNvSpPr>
          <p:nvPr/>
        </p:nvSpPr>
        <p:spPr bwMode="auto">
          <a:xfrm>
            <a:off x="2057400" y="3235325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662563" name="Rectangle 35"/>
          <p:cNvSpPr>
            <a:spLocks noChangeArrowheads="1"/>
          </p:cNvSpPr>
          <p:nvPr/>
        </p:nvSpPr>
        <p:spPr bwMode="auto">
          <a:xfrm>
            <a:off x="1905000" y="2971800"/>
            <a:ext cx="323850" cy="369888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wrap="none" lIns="45720" rIns="45720">
            <a:spAutoFit/>
          </a:bodyPr>
          <a:lstStyle/>
          <a:p>
            <a:pPr algn="ctr">
              <a:defRPr/>
            </a:pPr>
            <a:r>
              <a:rPr lang="en-US" sz="1800">
                <a:solidFill>
                  <a:schemeClr val="tx2"/>
                </a:solidFill>
                <a:latin typeface="Courier New" pitchFamily="49" charset="0"/>
              </a:rPr>
              <a:t>d</a:t>
            </a:r>
            <a:r>
              <a:rPr lang="en-US" sz="1800" baseline="-25000">
                <a:solidFill>
                  <a:schemeClr val="tx2"/>
                </a:solidFill>
                <a:latin typeface="Courier New" pitchFamily="49" charset="0"/>
              </a:rPr>
              <a:t>2</a:t>
            </a:r>
          </a:p>
        </p:txBody>
      </p:sp>
      <p:sp>
        <p:nvSpPr>
          <p:cNvPr id="25659" name="Freeform 36"/>
          <p:cNvSpPr>
            <a:spLocks/>
          </p:cNvSpPr>
          <p:nvPr/>
        </p:nvSpPr>
        <p:spPr bwMode="auto">
          <a:xfrm>
            <a:off x="2057400" y="3768725"/>
            <a:ext cx="92075" cy="369888"/>
          </a:xfrm>
          <a:custGeom>
            <a:avLst/>
            <a:gdLst>
              <a:gd name="T0" fmla="*/ 96 w 96"/>
              <a:gd name="T1" fmla="*/ 0 h 144"/>
              <a:gd name="T2" fmla="*/ 96 w 96"/>
              <a:gd name="T3" fmla="*/ 48 h 144"/>
              <a:gd name="T4" fmla="*/ 0 w 96"/>
              <a:gd name="T5" fmla="*/ 48 h 144"/>
              <a:gd name="T6" fmla="*/ 0 w 96"/>
              <a:gd name="T7" fmla="*/ 144 h 144"/>
              <a:gd name="T8" fmla="*/ 0 60000 65536"/>
              <a:gd name="T9" fmla="*/ 0 60000 65536"/>
              <a:gd name="T10" fmla="*/ 0 60000 65536"/>
              <a:gd name="T11" fmla="*/ 0 60000 65536"/>
              <a:gd name="T12" fmla="*/ 0 w 96"/>
              <a:gd name="T13" fmla="*/ 0 h 144"/>
              <a:gd name="T14" fmla="*/ 96 w 96"/>
              <a:gd name="T15" fmla="*/ 144 h 14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6" h="144">
                <a:moveTo>
                  <a:pt x="96" y="0"/>
                </a:moveTo>
                <a:lnTo>
                  <a:pt x="96" y="48"/>
                </a:lnTo>
                <a:lnTo>
                  <a:pt x="0" y="48"/>
                </a:lnTo>
                <a:lnTo>
                  <a:pt x="0" y="144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45720" rIns="45720" anchor="ctr">
            <a:spAutoFit/>
          </a:bodyPr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5660" name="Line 37"/>
          <p:cNvSpPr>
            <a:spLocks noChangeShapeType="1"/>
          </p:cNvSpPr>
          <p:nvPr/>
        </p:nvSpPr>
        <p:spPr bwMode="auto">
          <a:xfrm>
            <a:off x="2438400" y="3235325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5649" name="AutoShape 39"/>
          <p:cNvSpPr>
            <a:spLocks noChangeArrowheads="1"/>
          </p:cNvSpPr>
          <p:nvPr/>
        </p:nvSpPr>
        <p:spPr bwMode="auto">
          <a:xfrm>
            <a:off x="2590800" y="3997325"/>
            <a:ext cx="533400" cy="304800"/>
          </a:xfrm>
          <a:prstGeom prst="roundRect">
            <a:avLst>
              <a:gd name="adj" fmla="val 19644"/>
            </a:avLst>
          </a:prstGeom>
          <a:solidFill>
            <a:srgbClr val="D5F1CF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*</a:t>
            </a:r>
          </a:p>
        </p:txBody>
      </p:sp>
      <p:sp>
        <p:nvSpPr>
          <p:cNvPr id="662568" name="Rectangle 40"/>
          <p:cNvSpPr>
            <a:spLocks noChangeArrowheads="1"/>
          </p:cNvSpPr>
          <p:nvPr/>
        </p:nvSpPr>
        <p:spPr bwMode="auto">
          <a:xfrm>
            <a:off x="2895600" y="3505200"/>
            <a:ext cx="320675" cy="369888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lIns="45720" rIns="45720">
            <a:spAutoFit/>
          </a:bodyPr>
          <a:lstStyle/>
          <a:p>
            <a:pPr algn="ctr">
              <a:defRPr/>
            </a:pPr>
            <a:r>
              <a:rPr lang="en-US" sz="1800">
                <a:solidFill>
                  <a:schemeClr val="tx2"/>
                </a:solidFill>
                <a:latin typeface="Courier New" pitchFamily="49" charset="0"/>
              </a:rPr>
              <a:t>d</a:t>
            </a:r>
            <a:r>
              <a:rPr lang="en-US" sz="1800" baseline="-25000">
                <a:solidFill>
                  <a:schemeClr val="tx2"/>
                </a:solidFill>
                <a:latin typeface="Courier New" pitchFamily="49" charset="0"/>
              </a:rPr>
              <a:t>5</a:t>
            </a:r>
          </a:p>
        </p:txBody>
      </p:sp>
      <p:sp>
        <p:nvSpPr>
          <p:cNvPr id="25651" name="Line 41"/>
          <p:cNvSpPr>
            <a:spLocks noChangeShapeType="1"/>
          </p:cNvSpPr>
          <p:nvPr/>
        </p:nvSpPr>
        <p:spPr bwMode="auto">
          <a:xfrm>
            <a:off x="2667000" y="3768725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662570" name="Rectangle 42"/>
          <p:cNvSpPr>
            <a:spLocks noChangeArrowheads="1"/>
          </p:cNvSpPr>
          <p:nvPr/>
        </p:nvSpPr>
        <p:spPr bwMode="auto">
          <a:xfrm>
            <a:off x="2514600" y="3505200"/>
            <a:ext cx="323850" cy="369888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wrap="none" lIns="45720" rIns="45720">
            <a:spAutoFit/>
          </a:bodyPr>
          <a:lstStyle/>
          <a:p>
            <a:pPr algn="ctr">
              <a:defRPr/>
            </a:pPr>
            <a:r>
              <a:rPr lang="en-US" sz="1800">
                <a:solidFill>
                  <a:schemeClr val="tx2"/>
                </a:solidFill>
                <a:latin typeface="Courier New" pitchFamily="49" charset="0"/>
              </a:rPr>
              <a:t>d</a:t>
            </a:r>
            <a:r>
              <a:rPr lang="en-US" sz="1800" baseline="-25000">
                <a:solidFill>
                  <a:schemeClr val="tx2"/>
                </a:solidFill>
                <a:latin typeface="Courier New" pitchFamily="49" charset="0"/>
              </a:rPr>
              <a:t>4</a:t>
            </a:r>
          </a:p>
        </p:txBody>
      </p:sp>
      <p:sp>
        <p:nvSpPr>
          <p:cNvPr id="25653" name="Freeform 43"/>
          <p:cNvSpPr>
            <a:spLocks/>
          </p:cNvSpPr>
          <p:nvPr/>
        </p:nvSpPr>
        <p:spPr bwMode="auto">
          <a:xfrm>
            <a:off x="2667000" y="4302125"/>
            <a:ext cx="92075" cy="369888"/>
          </a:xfrm>
          <a:custGeom>
            <a:avLst/>
            <a:gdLst>
              <a:gd name="T0" fmla="*/ 96 w 96"/>
              <a:gd name="T1" fmla="*/ 0 h 144"/>
              <a:gd name="T2" fmla="*/ 96 w 96"/>
              <a:gd name="T3" fmla="*/ 48 h 144"/>
              <a:gd name="T4" fmla="*/ 0 w 96"/>
              <a:gd name="T5" fmla="*/ 48 h 144"/>
              <a:gd name="T6" fmla="*/ 0 w 96"/>
              <a:gd name="T7" fmla="*/ 144 h 144"/>
              <a:gd name="T8" fmla="*/ 0 60000 65536"/>
              <a:gd name="T9" fmla="*/ 0 60000 65536"/>
              <a:gd name="T10" fmla="*/ 0 60000 65536"/>
              <a:gd name="T11" fmla="*/ 0 60000 65536"/>
              <a:gd name="T12" fmla="*/ 0 w 96"/>
              <a:gd name="T13" fmla="*/ 0 h 144"/>
              <a:gd name="T14" fmla="*/ 96 w 96"/>
              <a:gd name="T15" fmla="*/ 144 h 14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6" h="144">
                <a:moveTo>
                  <a:pt x="96" y="0"/>
                </a:moveTo>
                <a:lnTo>
                  <a:pt x="96" y="48"/>
                </a:lnTo>
                <a:lnTo>
                  <a:pt x="0" y="48"/>
                </a:lnTo>
                <a:lnTo>
                  <a:pt x="0" y="144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45720" rIns="45720" anchor="ctr">
            <a:spAutoFit/>
          </a:bodyPr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5654" name="Line 44"/>
          <p:cNvSpPr>
            <a:spLocks noChangeShapeType="1"/>
          </p:cNvSpPr>
          <p:nvPr/>
        </p:nvSpPr>
        <p:spPr bwMode="auto">
          <a:xfrm>
            <a:off x="3048000" y="3768725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5643" name="AutoShape 46"/>
          <p:cNvSpPr>
            <a:spLocks noChangeArrowheads="1"/>
          </p:cNvSpPr>
          <p:nvPr/>
        </p:nvSpPr>
        <p:spPr bwMode="auto">
          <a:xfrm>
            <a:off x="3200400" y="4530725"/>
            <a:ext cx="533400" cy="304800"/>
          </a:xfrm>
          <a:prstGeom prst="roundRect">
            <a:avLst>
              <a:gd name="adj" fmla="val 19644"/>
            </a:avLst>
          </a:prstGeom>
          <a:solidFill>
            <a:srgbClr val="D5F1CF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*</a:t>
            </a:r>
          </a:p>
        </p:txBody>
      </p:sp>
      <p:sp>
        <p:nvSpPr>
          <p:cNvPr id="662575" name="Rectangle 47"/>
          <p:cNvSpPr>
            <a:spLocks noChangeArrowheads="1"/>
          </p:cNvSpPr>
          <p:nvPr/>
        </p:nvSpPr>
        <p:spPr bwMode="auto">
          <a:xfrm>
            <a:off x="3505200" y="4038600"/>
            <a:ext cx="320675" cy="369888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lIns="45720" rIns="45720">
            <a:spAutoFit/>
          </a:bodyPr>
          <a:lstStyle/>
          <a:p>
            <a:pPr algn="ctr">
              <a:defRPr/>
            </a:pPr>
            <a:r>
              <a:rPr lang="en-US" sz="1800">
                <a:solidFill>
                  <a:schemeClr val="tx2"/>
                </a:solidFill>
                <a:latin typeface="Courier New" pitchFamily="49" charset="0"/>
              </a:rPr>
              <a:t>d</a:t>
            </a:r>
            <a:r>
              <a:rPr lang="en-US" sz="1800" baseline="-25000">
                <a:solidFill>
                  <a:schemeClr val="tx2"/>
                </a:solidFill>
                <a:latin typeface="Courier New" pitchFamily="49" charset="0"/>
              </a:rPr>
              <a:t>7</a:t>
            </a:r>
          </a:p>
        </p:txBody>
      </p:sp>
      <p:sp>
        <p:nvSpPr>
          <p:cNvPr id="25645" name="Line 48"/>
          <p:cNvSpPr>
            <a:spLocks noChangeShapeType="1"/>
          </p:cNvSpPr>
          <p:nvPr/>
        </p:nvSpPr>
        <p:spPr bwMode="auto">
          <a:xfrm>
            <a:off x="3276600" y="4302125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662577" name="Rectangle 49"/>
          <p:cNvSpPr>
            <a:spLocks noChangeArrowheads="1"/>
          </p:cNvSpPr>
          <p:nvPr/>
        </p:nvSpPr>
        <p:spPr bwMode="auto">
          <a:xfrm>
            <a:off x="3124200" y="4038600"/>
            <a:ext cx="323850" cy="369888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wrap="none" lIns="45720" rIns="45720">
            <a:spAutoFit/>
          </a:bodyPr>
          <a:lstStyle/>
          <a:p>
            <a:pPr algn="ctr">
              <a:defRPr/>
            </a:pPr>
            <a:r>
              <a:rPr lang="en-US" sz="1800">
                <a:solidFill>
                  <a:schemeClr val="tx2"/>
                </a:solidFill>
                <a:latin typeface="Courier New" pitchFamily="49" charset="0"/>
              </a:rPr>
              <a:t>d</a:t>
            </a:r>
            <a:r>
              <a:rPr lang="en-US" sz="1800" baseline="-25000">
                <a:solidFill>
                  <a:schemeClr val="tx2"/>
                </a:solidFill>
                <a:latin typeface="Courier New" pitchFamily="49" charset="0"/>
              </a:rPr>
              <a:t>6</a:t>
            </a:r>
          </a:p>
        </p:txBody>
      </p:sp>
      <p:sp>
        <p:nvSpPr>
          <p:cNvPr id="25647" name="Freeform 50"/>
          <p:cNvSpPr>
            <a:spLocks/>
          </p:cNvSpPr>
          <p:nvPr/>
        </p:nvSpPr>
        <p:spPr bwMode="auto">
          <a:xfrm>
            <a:off x="3276600" y="4835525"/>
            <a:ext cx="92075" cy="369888"/>
          </a:xfrm>
          <a:custGeom>
            <a:avLst/>
            <a:gdLst>
              <a:gd name="T0" fmla="*/ 96 w 96"/>
              <a:gd name="T1" fmla="*/ 0 h 144"/>
              <a:gd name="T2" fmla="*/ 96 w 96"/>
              <a:gd name="T3" fmla="*/ 48 h 144"/>
              <a:gd name="T4" fmla="*/ 0 w 96"/>
              <a:gd name="T5" fmla="*/ 48 h 144"/>
              <a:gd name="T6" fmla="*/ 0 w 96"/>
              <a:gd name="T7" fmla="*/ 144 h 144"/>
              <a:gd name="T8" fmla="*/ 0 60000 65536"/>
              <a:gd name="T9" fmla="*/ 0 60000 65536"/>
              <a:gd name="T10" fmla="*/ 0 60000 65536"/>
              <a:gd name="T11" fmla="*/ 0 60000 65536"/>
              <a:gd name="T12" fmla="*/ 0 w 96"/>
              <a:gd name="T13" fmla="*/ 0 h 144"/>
              <a:gd name="T14" fmla="*/ 96 w 96"/>
              <a:gd name="T15" fmla="*/ 144 h 14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6" h="144">
                <a:moveTo>
                  <a:pt x="96" y="0"/>
                </a:moveTo>
                <a:lnTo>
                  <a:pt x="96" y="48"/>
                </a:lnTo>
                <a:lnTo>
                  <a:pt x="0" y="48"/>
                </a:lnTo>
                <a:lnTo>
                  <a:pt x="0" y="144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45720" rIns="45720" anchor="ctr">
            <a:spAutoFit/>
          </a:bodyPr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5648" name="Line 51"/>
          <p:cNvSpPr>
            <a:spLocks noChangeShapeType="1"/>
          </p:cNvSpPr>
          <p:nvPr/>
        </p:nvSpPr>
        <p:spPr bwMode="auto">
          <a:xfrm>
            <a:off x="3657600" y="4302125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67" name="Rectangle 28"/>
          <p:cNvSpPr>
            <a:spLocks noChangeArrowheads="1"/>
          </p:cNvSpPr>
          <p:nvPr/>
        </p:nvSpPr>
        <p:spPr bwMode="auto">
          <a:xfrm>
            <a:off x="457200" y="1614433"/>
            <a:ext cx="3767056" cy="366767"/>
          </a:xfrm>
          <a:prstGeom prst="rect">
            <a:avLst/>
          </a:prstGeom>
          <a:solidFill>
            <a:srgbClr val="F6F5BD"/>
          </a:solidFill>
          <a:ln w="127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x = x OP (d[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] OP d[i+1]);</a:t>
            </a:r>
          </a:p>
        </p:txBody>
      </p:sp>
    </p:spTree>
    <p:extLst>
      <p:ext uri="{BB962C8B-B14F-4D97-AF65-F5344CB8AC3E}">
        <p14:creationId xmlns:p14="http://schemas.microsoft.com/office/powerpoint/2010/main" val="1234266584"/>
      </p:ext>
    </p:extLst>
  </p:cSld>
  <p:clrMapOvr>
    <a:masterClrMapping/>
  </p:clrMapOvr>
  <p:transition/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38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7592093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Unrolling &amp; Accumulating: </a:t>
            </a:r>
            <a:r>
              <a:rPr lang="en-US" dirty="0" err="1"/>
              <a:t>Int</a:t>
            </a:r>
            <a:r>
              <a:rPr lang="en-US" dirty="0"/>
              <a:t> +</a:t>
            </a:r>
          </a:p>
        </p:txBody>
      </p:sp>
      <p:sp>
        <p:nvSpPr>
          <p:cNvPr id="803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74750"/>
            <a:ext cx="8307388" cy="141605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Case</a:t>
            </a:r>
          </a:p>
          <a:p>
            <a:pPr lvl="1" eaLnBrk="1" hangingPunct="1">
              <a:defRPr/>
            </a:pPr>
            <a:r>
              <a:rPr lang="en-US" dirty="0"/>
              <a:t>Intel </a:t>
            </a:r>
            <a:r>
              <a:rPr lang="en-US" dirty="0" err="1"/>
              <a:t>Haswell</a:t>
            </a:r>
            <a:endParaRPr lang="en-US" dirty="0"/>
          </a:p>
          <a:p>
            <a:pPr lvl="1" eaLnBrk="1" hangingPunct="1">
              <a:defRPr/>
            </a:pPr>
            <a:r>
              <a:rPr lang="en-US" dirty="0"/>
              <a:t>Integer addition</a:t>
            </a:r>
          </a:p>
          <a:p>
            <a:pPr lvl="1" eaLnBrk="1" hangingPunct="1">
              <a:defRPr/>
            </a:pPr>
            <a:r>
              <a:rPr lang="en-US" dirty="0"/>
              <a:t>Latency bound: 1.00.  Throughput bound: 0.50 </a:t>
            </a:r>
          </a:p>
        </p:txBody>
      </p:sp>
      <p:graphicFrame>
        <p:nvGraphicFramePr>
          <p:cNvPr id="803965" name="Group 1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0548720"/>
              </p:ext>
            </p:extLst>
          </p:nvPr>
        </p:nvGraphicFramePr>
        <p:xfrm>
          <a:off x="1066800" y="2819400"/>
          <a:ext cx="6705600" cy="3520440"/>
        </p:xfrm>
        <a:graphic>
          <a:graphicData uri="http://schemas.openxmlformats.org/drawingml/2006/table">
            <a:tbl>
              <a:tblPr firstRow="1">
                <a:tableStyleId>{00A15C55-8517-42AA-B614-E9B94910E393}</a:tableStyleId>
              </a:tblPr>
              <a:tblGrid>
                <a:gridCol w="7461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429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461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461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429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461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461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429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4612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FP *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>
                    <a:solidFill>
                      <a:schemeClr val="bg1">
                        <a:lumMod val="75000"/>
                      </a:schemeClr>
                    </a:solidFill>
                  </a:tcPr>
                </a:tc>
                <a:tc gridSpan="8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Unrolling Factor L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K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1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2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3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4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6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8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10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12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638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1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1.27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1.01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1.01</a:t>
                      </a:r>
                    </a:p>
                  </a:txBody>
                  <a:tcPr marL="45720" marR="45720" horzOverflow="overflow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</a:rPr>
                        <a:t>1.01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1.01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1.01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1.01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2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0.81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0.69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0.54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3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0.74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4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0.69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1.24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6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0.56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0.56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638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8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0.54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10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0.54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12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</a:rPr>
                        <a:t>0.56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 rot="16200000">
            <a:off x="-205369" y="4544304"/>
            <a:ext cx="19302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Accumulators</a:t>
            </a:r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050" name="Rectangle 2"/>
          <p:cNvSpPr>
            <a:spLocks noGrp="1" noChangeArrowheads="1"/>
          </p:cNvSpPr>
          <p:nvPr>
            <p:ph type="title"/>
          </p:nvPr>
        </p:nvSpPr>
        <p:spPr>
          <a:xfrm>
            <a:off x="357762" y="304800"/>
            <a:ext cx="8075754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Compiler-Generated Code Motion (-O1)</a:t>
            </a:r>
          </a:p>
        </p:txBody>
      </p:sp>
      <p:sp>
        <p:nvSpPr>
          <p:cNvPr id="10243" name="Rectangle 5"/>
          <p:cNvSpPr>
            <a:spLocks noChangeArrowheads="1"/>
          </p:cNvSpPr>
          <p:nvPr/>
        </p:nvSpPr>
        <p:spPr bwMode="auto">
          <a:xfrm>
            <a:off x="1371600" y="3276600"/>
            <a:ext cx="7061916" cy="3105979"/>
          </a:xfrm>
          <a:prstGeom prst="rect">
            <a:avLst/>
          </a:prstGeom>
          <a:solidFill>
            <a:srgbClr val="F1C7C7"/>
          </a:solidFill>
          <a:ln w="57150" cmpd="thickThin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r>
              <a:rPr lang="en-US" sz="1400" dirty="0" err="1">
                <a:latin typeface="Courier New" pitchFamily="49" charset="0"/>
              </a:rPr>
              <a:t>set_row</a:t>
            </a:r>
            <a:r>
              <a:rPr lang="en-US" sz="1400" dirty="0">
                <a:latin typeface="Courier New" pitchFamily="49" charset="0"/>
              </a:rPr>
              <a:t>:</a:t>
            </a:r>
          </a:p>
          <a:p>
            <a:r>
              <a:rPr lang="en-US" sz="1400" dirty="0">
                <a:latin typeface="Courier New" pitchFamily="49" charset="0"/>
              </a:rPr>
              <a:t>	</a:t>
            </a:r>
            <a:r>
              <a:rPr lang="en-US" sz="1400" dirty="0" err="1">
                <a:latin typeface="Courier New" pitchFamily="49" charset="0"/>
              </a:rPr>
              <a:t>testq</a:t>
            </a:r>
            <a:r>
              <a:rPr lang="en-US" sz="1400" dirty="0">
                <a:latin typeface="Courier New" pitchFamily="49" charset="0"/>
              </a:rPr>
              <a:t>	%</a:t>
            </a:r>
            <a:r>
              <a:rPr lang="en-US" sz="1400" dirty="0" err="1">
                <a:latin typeface="Courier New" pitchFamily="49" charset="0"/>
              </a:rPr>
              <a:t>rcx</a:t>
            </a:r>
            <a:r>
              <a:rPr lang="en-US" sz="1400" dirty="0">
                <a:latin typeface="Courier New" pitchFamily="49" charset="0"/>
              </a:rPr>
              <a:t>, %</a:t>
            </a:r>
            <a:r>
              <a:rPr lang="en-US" sz="1400" dirty="0" err="1">
                <a:latin typeface="Courier New" pitchFamily="49" charset="0"/>
              </a:rPr>
              <a:t>rcx</a:t>
            </a:r>
            <a:r>
              <a:rPr lang="en-US" sz="1400" dirty="0">
                <a:latin typeface="Courier New" pitchFamily="49" charset="0"/>
              </a:rPr>
              <a:t>		# Test n</a:t>
            </a:r>
          </a:p>
          <a:p>
            <a:r>
              <a:rPr lang="en-US" sz="1400" dirty="0">
                <a:latin typeface="Courier New" pitchFamily="49" charset="0"/>
              </a:rPr>
              <a:t>	</a:t>
            </a:r>
            <a:r>
              <a:rPr lang="en-US" sz="1400" dirty="0" err="1">
                <a:latin typeface="Courier New" pitchFamily="49" charset="0"/>
              </a:rPr>
              <a:t>jle</a:t>
            </a:r>
            <a:r>
              <a:rPr lang="en-US" sz="1400" dirty="0">
                <a:latin typeface="Courier New" pitchFamily="49" charset="0"/>
              </a:rPr>
              <a:t>	.L1			# If &lt;= 0, </a:t>
            </a:r>
            <a:r>
              <a:rPr lang="en-US" sz="1400" dirty="0" err="1">
                <a:latin typeface="Courier New" pitchFamily="49" charset="0"/>
              </a:rPr>
              <a:t>goto</a:t>
            </a:r>
            <a:r>
              <a:rPr lang="en-US" sz="1400" dirty="0">
                <a:latin typeface="Courier New" pitchFamily="49" charset="0"/>
              </a:rPr>
              <a:t> done</a:t>
            </a:r>
          </a:p>
          <a:p>
            <a:r>
              <a:rPr lang="en-US" sz="1400" dirty="0">
                <a:latin typeface="Courier New" pitchFamily="49" charset="0"/>
              </a:rPr>
              <a:t>	</a:t>
            </a:r>
            <a:r>
              <a:rPr lang="en-US" sz="1400" dirty="0" err="1">
                <a:solidFill>
                  <a:srgbClr val="C00000"/>
                </a:solidFill>
                <a:latin typeface="Courier New" pitchFamily="49" charset="0"/>
              </a:rPr>
              <a:t>imulq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</a:rPr>
              <a:t>	%</a:t>
            </a:r>
            <a:r>
              <a:rPr lang="en-US" sz="1400" dirty="0" err="1">
                <a:solidFill>
                  <a:srgbClr val="C00000"/>
                </a:solidFill>
                <a:latin typeface="Courier New" pitchFamily="49" charset="0"/>
              </a:rPr>
              <a:t>rcx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</a:rPr>
              <a:t>, %</a:t>
            </a:r>
            <a:r>
              <a:rPr lang="en-US" sz="1400" dirty="0" err="1">
                <a:solidFill>
                  <a:srgbClr val="C00000"/>
                </a:solidFill>
                <a:latin typeface="Courier New" pitchFamily="49" charset="0"/>
              </a:rPr>
              <a:t>rdx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</a:rPr>
              <a:t>		# </a:t>
            </a:r>
            <a:r>
              <a:rPr lang="en-US" sz="1400" dirty="0" err="1">
                <a:solidFill>
                  <a:srgbClr val="C00000"/>
                </a:solidFill>
                <a:latin typeface="Courier New" pitchFamily="49" charset="0"/>
              </a:rPr>
              <a:t>ni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</a:rPr>
              <a:t> = n*</a:t>
            </a:r>
            <a:r>
              <a:rPr lang="en-US" sz="1400" dirty="0" err="1">
                <a:solidFill>
                  <a:srgbClr val="C00000"/>
                </a:solidFill>
                <a:latin typeface="Courier New" pitchFamily="49" charset="0"/>
              </a:rPr>
              <a:t>i</a:t>
            </a:r>
            <a:endParaRPr lang="en-US" sz="1400" dirty="0">
              <a:solidFill>
                <a:srgbClr val="C00000"/>
              </a:solidFill>
              <a:latin typeface="Courier New" pitchFamily="49" charset="0"/>
            </a:endParaRPr>
          </a:p>
          <a:p>
            <a:r>
              <a:rPr lang="en-US" sz="1400" dirty="0">
                <a:latin typeface="Courier New" pitchFamily="49" charset="0"/>
              </a:rPr>
              <a:t>	</a:t>
            </a:r>
            <a:r>
              <a:rPr lang="en-US" sz="1400" dirty="0" err="1">
                <a:latin typeface="Courier New" pitchFamily="49" charset="0"/>
              </a:rPr>
              <a:t>leaq</a:t>
            </a:r>
            <a:r>
              <a:rPr lang="en-US" sz="1400" dirty="0">
                <a:latin typeface="Courier New" pitchFamily="49" charset="0"/>
              </a:rPr>
              <a:t>	(%rdi,%rdx,8), %</a:t>
            </a:r>
            <a:r>
              <a:rPr lang="en-US" sz="1400" dirty="0" err="1">
                <a:latin typeface="Courier New" pitchFamily="49" charset="0"/>
              </a:rPr>
              <a:t>rdx</a:t>
            </a:r>
            <a:r>
              <a:rPr lang="en-US" sz="1400" dirty="0">
                <a:latin typeface="Courier New" pitchFamily="49" charset="0"/>
              </a:rPr>
              <a:t>	# </a:t>
            </a:r>
            <a:r>
              <a:rPr lang="en-US" sz="1400" dirty="0" err="1">
                <a:latin typeface="Courier New" pitchFamily="49" charset="0"/>
              </a:rPr>
              <a:t>rowp</a:t>
            </a:r>
            <a:r>
              <a:rPr lang="en-US" sz="1400" dirty="0">
                <a:latin typeface="Courier New" pitchFamily="49" charset="0"/>
              </a:rPr>
              <a:t> = A + </a:t>
            </a:r>
            <a:r>
              <a:rPr lang="en-US" sz="1400" dirty="0" err="1">
                <a:latin typeface="Courier New" pitchFamily="49" charset="0"/>
              </a:rPr>
              <a:t>ni</a:t>
            </a:r>
            <a:r>
              <a:rPr lang="en-US" sz="1400" dirty="0">
                <a:latin typeface="Courier New" pitchFamily="49" charset="0"/>
              </a:rPr>
              <a:t>*8</a:t>
            </a:r>
          </a:p>
          <a:p>
            <a:r>
              <a:rPr lang="en-US" sz="1400" dirty="0">
                <a:latin typeface="Courier New" pitchFamily="49" charset="0"/>
              </a:rPr>
              <a:t>	</a:t>
            </a:r>
            <a:r>
              <a:rPr lang="en-US" sz="1400" dirty="0" err="1">
                <a:latin typeface="Courier New" pitchFamily="49" charset="0"/>
              </a:rPr>
              <a:t>movl</a:t>
            </a:r>
            <a:r>
              <a:rPr lang="en-US" sz="1400" dirty="0">
                <a:latin typeface="Courier New" pitchFamily="49" charset="0"/>
              </a:rPr>
              <a:t>	$0, %</a:t>
            </a:r>
            <a:r>
              <a:rPr lang="en-US" sz="1400" dirty="0" err="1">
                <a:latin typeface="Courier New" pitchFamily="49" charset="0"/>
              </a:rPr>
              <a:t>eax</a:t>
            </a:r>
            <a:r>
              <a:rPr lang="en-US" sz="1400" dirty="0">
                <a:latin typeface="Courier New" pitchFamily="49" charset="0"/>
              </a:rPr>
              <a:t>	               	# j = 0</a:t>
            </a:r>
          </a:p>
          <a:p>
            <a:r>
              <a:rPr lang="en-US" sz="1400" dirty="0">
                <a:latin typeface="Courier New" pitchFamily="49" charset="0"/>
              </a:rPr>
              <a:t>.L3:				      	# loop:</a:t>
            </a:r>
          </a:p>
          <a:p>
            <a:r>
              <a:rPr lang="en-US" sz="1400" dirty="0">
                <a:latin typeface="Courier New" pitchFamily="49" charset="0"/>
              </a:rPr>
              <a:t>	</a:t>
            </a:r>
            <a:r>
              <a:rPr lang="en-US" sz="1400" dirty="0" err="1">
                <a:latin typeface="Courier New" pitchFamily="49" charset="0"/>
              </a:rPr>
              <a:t>movsd</a:t>
            </a:r>
            <a:r>
              <a:rPr lang="en-US" sz="1400" dirty="0">
                <a:latin typeface="Courier New" pitchFamily="49" charset="0"/>
              </a:rPr>
              <a:t>	(%rsi,%rax,8), %xmm0    	# t = b[j]</a:t>
            </a:r>
          </a:p>
          <a:p>
            <a:r>
              <a:rPr lang="en-US" sz="1400" dirty="0">
                <a:latin typeface="Courier New" pitchFamily="49" charset="0"/>
              </a:rPr>
              <a:t>	</a:t>
            </a:r>
            <a:r>
              <a:rPr lang="en-US" sz="1400" dirty="0" err="1">
                <a:latin typeface="Courier New" pitchFamily="49" charset="0"/>
              </a:rPr>
              <a:t>movsd</a:t>
            </a:r>
            <a:r>
              <a:rPr lang="en-US" sz="1400" dirty="0">
                <a:latin typeface="Courier New" pitchFamily="49" charset="0"/>
              </a:rPr>
              <a:t>	%xmm0, (%rdx,%rax,8)   	# M[</a:t>
            </a:r>
            <a:r>
              <a:rPr lang="en-US" sz="1400" dirty="0" err="1">
                <a:latin typeface="Courier New" pitchFamily="49" charset="0"/>
              </a:rPr>
              <a:t>A+ni</a:t>
            </a:r>
            <a:r>
              <a:rPr lang="en-US" sz="1400" dirty="0">
                <a:latin typeface="Courier New" pitchFamily="49" charset="0"/>
              </a:rPr>
              <a:t>*8 + j*8] = t</a:t>
            </a:r>
          </a:p>
          <a:p>
            <a:r>
              <a:rPr lang="en-US" sz="1400" dirty="0">
                <a:latin typeface="Courier New" pitchFamily="49" charset="0"/>
              </a:rPr>
              <a:t>	</a:t>
            </a:r>
            <a:r>
              <a:rPr lang="en-US" sz="1400" dirty="0" err="1">
                <a:latin typeface="Courier New" pitchFamily="49" charset="0"/>
              </a:rPr>
              <a:t>addq</a:t>
            </a:r>
            <a:r>
              <a:rPr lang="en-US" sz="1400" dirty="0">
                <a:latin typeface="Courier New" pitchFamily="49" charset="0"/>
              </a:rPr>
              <a:t>	$1, %</a:t>
            </a:r>
            <a:r>
              <a:rPr lang="en-US" sz="1400" dirty="0" err="1">
                <a:latin typeface="Courier New" pitchFamily="49" charset="0"/>
              </a:rPr>
              <a:t>rax</a:t>
            </a:r>
            <a:r>
              <a:rPr lang="en-US" sz="1400" dirty="0">
                <a:latin typeface="Courier New" pitchFamily="49" charset="0"/>
              </a:rPr>
              <a:t>			# j++</a:t>
            </a:r>
          </a:p>
          <a:p>
            <a:r>
              <a:rPr lang="en-US" sz="1400" dirty="0">
                <a:latin typeface="Courier New" pitchFamily="49" charset="0"/>
              </a:rPr>
              <a:t>	</a:t>
            </a:r>
            <a:r>
              <a:rPr lang="en-US" sz="1400" dirty="0" err="1">
                <a:latin typeface="Courier New" pitchFamily="49" charset="0"/>
              </a:rPr>
              <a:t>cmpq</a:t>
            </a:r>
            <a:r>
              <a:rPr lang="en-US" sz="1400" dirty="0">
                <a:latin typeface="Courier New" pitchFamily="49" charset="0"/>
              </a:rPr>
              <a:t>	%</a:t>
            </a:r>
            <a:r>
              <a:rPr lang="en-US" sz="1400" dirty="0" err="1">
                <a:latin typeface="Courier New" pitchFamily="49" charset="0"/>
              </a:rPr>
              <a:t>rcx</a:t>
            </a:r>
            <a:r>
              <a:rPr lang="en-US" sz="1400" dirty="0">
                <a:latin typeface="Courier New" pitchFamily="49" charset="0"/>
              </a:rPr>
              <a:t>, %</a:t>
            </a:r>
            <a:r>
              <a:rPr lang="en-US" sz="1400" dirty="0" err="1">
                <a:latin typeface="Courier New" pitchFamily="49" charset="0"/>
              </a:rPr>
              <a:t>rax</a:t>
            </a:r>
            <a:r>
              <a:rPr lang="en-US" sz="1400" dirty="0">
                <a:latin typeface="Courier New" pitchFamily="49" charset="0"/>
              </a:rPr>
              <a:t>		# </a:t>
            </a:r>
            <a:r>
              <a:rPr lang="en-US" sz="1400" dirty="0" err="1">
                <a:latin typeface="Courier New" pitchFamily="49" charset="0"/>
              </a:rPr>
              <a:t>j:n</a:t>
            </a:r>
            <a:endParaRPr lang="en-US" sz="1400" dirty="0">
              <a:latin typeface="Courier New" pitchFamily="49" charset="0"/>
            </a:endParaRPr>
          </a:p>
          <a:p>
            <a:r>
              <a:rPr lang="en-US" sz="1400" dirty="0">
                <a:latin typeface="Courier New" pitchFamily="49" charset="0"/>
              </a:rPr>
              <a:t>	</a:t>
            </a:r>
            <a:r>
              <a:rPr lang="en-US" sz="1400" dirty="0" err="1">
                <a:latin typeface="Courier New" pitchFamily="49" charset="0"/>
              </a:rPr>
              <a:t>jne</a:t>
            </a:r>
            <a:r>
              <a:rPr lang="en-US" sz="1400" dirty="0">
                <a:latin typeface="Courier New" pitchFamily="49" charset="0"/>
              </a:rPr>
              <a:t>	.L3			# if !=, </a:t>
            </a:r>
            <a:r>
              <a:rPr lang="en-US" sz="1400" dirty="0" err="1">
                <a:latin typeface="Courier New" pitchFamily="49" charset="0"/>
              </a:rPr>
              <a:t>goto</a:t>
            </a:r>
            <a:r>
              <a:rPr lang="en-US" sz="1400" dirty="0">
                <a:latin typeface="Courier New" pitchFamily="49" charset="0"/>
              </a:rPr>
              <a:t> loop</a:t>
            </a:r>
          </a:p>
          <a:p>
            <a:r>
              <a:rPr lang="en-US" sz="1400" dirty="0">
                <a:latin typeface="Courier New" pitchFamily="49" charset="0"/>
              </a:rPr>
              <a:t>.L1:				      	# done:</a:t>
            </a:r>
          </a:p>
          <a:p>
            <a:r>
              <a:rPr lang="en-US" sz="1400" dirty="0">
                <a:latin typeface="Courier New" pitchFamily="49" charset="0"/>
              </a:rPr>
              <a:t>	rep ; ret</a:t>
            </a:r>
          </a:p>
        </p:txBody>
      </p:sp>
      <p:sp>
        <p:nvSpPr>
          <p:cNvPr id="10244" name="Line 6"/>
          <p:cNvSpPr>
            <a:spLocks noChangeShapeType="1"/>
          </p:cNvSpPr>
          <p:nvPr/>
        </p:nvSpPr>
        <p:spPr bwMode="auto">
          <a:xfrm>
            <a:off x="2286000" y="2743200"/>
            <a:ext cx="60960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5" name="Line 8"/>
          <p:cNvSpPr>
            <a:spLocks noChangeShapeType="1"/>
          </p:cNvSpPr>
          <p:nvPr/>
        </p:nvSpPr>
        <p:spPr bwMode="auto">
          <a:xfrm rot="5400000" flipH="1" flipV="1">
            <a:off x="5257800" y="2590800"/>
            <a:ext cx="60960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6" name="Rectangle 9"/>
          <p:cNvSpPr>
            <a:spLocks noChangeArrowheads="1"/>
          </p:cNvSpPr>
          <p:nvPr/>
        </p:nvSpPr>
        <p:spPr bwMode="auto">
          <a:xfrm>
            <a:off x="5257800" y="1219200"/>
            <a:ext cx="3124200" cy="1209675"/>
          </a:xfrm>
          <a:prstGeom prst="rect">
            <a:avLst/>
          </a:prstGeom>
          <a:solidFill>
            <a:srgbClr val="F6F5BD"/>
          </a:solidFill>
          <a:ln w="57150" cmpd="thickThin">
            <a:solidFill>
              <a:schemeClr val="tx1"/>
            </a:solidFill>
            <a:miter lim="800000"/>
            <a:headEnd/>
            <a:tailEnd/>
          </a:ln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 long j;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 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</a:rPr>
              <a:t>long </a:t>
            </a:r>
            <a:r>
              <a:rPr lang="en-US" sz="1400" dirty="0" err="1">
                <a:solidFill>
                  <a:srgbClr val="C00000"/>
                </a:solidFill>
                <a:latin typeface="Courier New" pitchFamily="49" charset="0"/>
              </a:rPr>
              <a:t>ni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</a:rPr>
              <a:t> = n*i;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 double *</a:t>
            </a:r>
            <a:r>
              <a:rPr lang="en-US" sz="1400" dirty="0" err="1">
                <a:latin typeface="Courier New" pitchFamily="49" charset="0"/>
              </a:rPr>
              <a:t>rowp</a:t>
            </a:r>
            <a:r>
              <a:rPr lang="en-US" sz="1400" dirty="0">
                <a:latin typeface="Courier New" pitchFamily="49" charset="0"/>
              </a:rPr>
              <a:t> = </a:t>
            </a:r>
            <a:r>
              <a:rPr lang="en-US" sz="1400" dirty="0" err="1">
                <a:latin typeface="Courier New" pitchFamily="49" charset="0"/>
              </a:rPr>
              <a:t>a+ni</a:t>
            </a:r>
            <a:r>
              <a:rPr lang="en-US" sz="1400" dirty="0">
                <a:latin typeface="Courier New" pitchFamily="49" charset="0"/>
              </a:rPr>
              <a:t>;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 for (j = 0; j &lt; n; </a:t>
            </a:r>
            <a:r>
              <a:rPr lang="en-US" sz="1400" dirty="0" err="1">
                <a:latin typeface="Courier New" pitchFamily="49" charset="0"/>
              </a:rPr>
              <a:t>j++</a:t>
            </a:r>
            <a:r>
              <a:rPr lang="en-US" sz="1400" dirty="0">
                <a:latin typeface="Courier New" pitchFamily="49" charset="0"/>
              </a:rPr>
              <a:t>)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	*</a:t>
            </a:r>
            <a:r>
              <a:rPr lang="en-US" sz="1400" dirty="0" err="1">
                <a:latin typeface="Courier New" pitchFamily="49" charset="0"/>
              </a:rPr>
              <a:t>rowp</a:t>
            </a:r>
            <a:r>
              <a:rPr lang="en-US" sz="1400" dirty="0">
                <a:latin typeface="Courier New" pitchFamily="49" charset="0"/>
              </a:rPr>
              <a:t>++ = b[j];	</a:t>
            </a:r>
          </a:p>
        </p:txBody>
      </p:sp>
      <p:sp>
        <p:nvSpPr>
          <p:cNvPr id="10247" name="Rectangle 10"/>
          <p:cNvSpPr>
            <a:spLocks noChangeArrowheads="1"/>
          </p:cNvSpPr>
          <p:nvPr/>
        </p:nvSpPr>
        <p:spPr bwMode="auto">
          <a:xfrm>
            <a:off x="304800" y="1066800"/>
            <a:ext cx="3854450" cy="1635125"/>
          </a:xfrm>
          <a:prstGeom prst="rect">
            <a:avLst/>
          </a:prstGeom>
          <a:solidFill>
            <a:srgbClr val="F6F5BD"/>
          </a:solidFill>
          <a:ln w="57150" cmpd="thickThin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void </a:t>
            </a:r>
            <a:r>
              <a:rPr lang="en-US" sz="1400" dirty="0" err="1">
                <a:latin typeface="Courier New" pitchFamily="49" charset="0"/>
              </a:rPr>
              <a:t>set_row</a:t>
            </a:r>
            <a:r>
              <a:rPr lang="en-US" sz="1400" dirty="0">
                <a:latin typeface="Courier New" pitchFamily="49" charset="0"/>
              </a:rPr>
              <a:t>(double *a, double *b,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long </a:t>
            </a:r>
            <a:r>
              <a:rPr lang="en-US" sz="1400" dirty="0" err="1">
                <a:latin typeface="Courier New" pitchFamily="49" charset="0"/>
              </a:rPr>
              <a:t>i</a:t>
            </a:r>
            <a:r>
              <a:rPr lang="en-US" sz="1400" dirty="0">
                <a:latin typeface="Courier New" pitchFamily="49" charset="0"/>
              </a:rPr>
              <a:t>, long n)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{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 long j;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 for (j = 0; j &lt; n; j++)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	a[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</a:rPr>
              <a:t>n*</a:t>
            </a:r>
            <a:r>
              <a:rPr lang="en-US" sz="1400" dirty="0" err="1">
                <a:solidFill>
                  <a:srgbClr val="C00000"/>
                </a:solidFill>
                <a:latin typeface="Courier New" pitchFamily="49" charset="0"/>
              </a:rPr>
              <a:t>i</a:t>
            </a:r>
            <a:r>
              <a:rPr lang="en-US" sz="1400" dirty="0" err="1">
                <a:latin typeface="Courier New" pitchFamily="49" charset="0"/>
              </a:rPr>
              <a:t>+j</a:t>
            </a:r>
            <a:r>
              <a:rPr lang="en-US" sz="1400" dirty="0">
                <a:latin typeface="Courier New" pitchFamily="49" charset="0"/>
              </a:rPr>
              <a:t>] = b[j];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}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5" grpId="0" animBg="1"/>
      <p:bldP spid="1024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6203950" cy="5556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Strength Reduction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1220788"/>
            <a:ext cx="8548687" cy="2817812"/>
          </a:xfrm>
          <a:noFill/>
        </p:spPr>
        <p:txBody>
          <a:bodyPr lIns="90487" tIns="44450" rIns="90487" bIns="44450"/>
          <a:lstStyle/>
          <a:p>
            <a:pPr lvl="1" eaLnBrk="1" hangingPunct="1"/>
            <a:r>
              <a:rPr lang="en-US" dirty="0"/>
              <a:t>Replace costly operation with simpler one</a:t>
            </a:r>
          </a:p>
          <a:p>
            <a:pPr lvl="1" eaLnBrk="1" hangingPunct="1"/>
            <a:r>
              <a:rPr lang="en-US" dirty="0"/>
              <a:t>Shift, add instead of multiply or divide</a:t>
            </a:r>
          </a:p>
          <a:p>
            <a:pPr lvl="2" eaLnBrk="1" hangingPunct="1">
              <a:buFont typeface="Wingdings" pitchFamily="2" charset="2"/>
              <a:buNone/>
            </a:pPr>
            <a:r>
              <a:rPr lang="en-US" dirty="0">
                <a:latin typeface="Courier New" pitchFamily="49" charset="0"/>
              </a:rPr>
              <a:t>16*x     </a:t>
            </a:r>
            <a:r>
              <a:rPr lang="en-US" dirty="0" err="1">
                <a:latin typeface="Courier New" pitchFamily="49" charset="0"/>
              </a:rPr>
              <a:t>x</a:t>
            </a:r>
            <a:r>
              <a:rPr lang="en-US" dirty="0">
                <a:latin typeface="Courier New" pitchFamily="49" charset="0"/>
              </a:rPr>
              <a:t> &lt;&lt; 4</a:t>
            </a:r>
          </a:p>
          <a:p>
            <a:pPr lvl="2" eaLnBrk="1" hangingPunct="1"/>
            <a:r>
              <a:rPr lang="en-US" dirty="0"/>
              <a:t>Utility is machine dependent</a:t>
            </a:r>
          </a:p>
          <a:p>
            <a:pPr lvl="2" eaLnBrk="1" hangingPunct="1"/>
            <a:r>
              <a:rPr lang="en-US" dirty="0"/>
              <a:t>Depends on cost of multiply or divide instruction</a:t>
            </a:r>
          </a:p>
          <a:p>
            <a:pPr lvl="3" eaLnBrk="1" hangingPunct="1"/>
            <a:r>
              <a:rPr lang="en-US" dirty="0"/>
              <a:t>Intel Nehalem: integer multiply takes 3 CPU cycles, add is 1 cycle</a:t>
            </a:r>
            <a:r>
              <a:rPr lang="en-US" baseline="30000" dirty="0"/>
              <a:t>1</a:t>
            </a:r>
          </a:p>
          <a:p>
            <a:pPr lvl="1" eaLnBrk="1" hangingPunct="1"/>
            <a:r>
              <a:rPr lang="en-US" dirty="0"/>
              <a:t>Recognize sequence of products</a:t>
            </a:r>
          </a:p>
          <a:p>
            <a:pPr lvl="1" eaLnBrk="1" hangingPunct="1"/>
            <a:endParaRPr lang="en-US" dirty="0"/>
          </a:p>
          <a:p>
            <a:pPr lvl="1" eaLnBrk="1" hangingPunct="1"/>
            <a:endParaRPr lang="en-US" dirty="0"/>
          </a:p>
          <a:p>
            <a:pPr lvl="1" eaLnBrk="1" hangingPunct="1"/>
            <a:endParaRPr lang="en-US" dirty="0"/>
          </a:p>
          <a:p>
            <a:pPr lvl="1" eaLnBrk="1" hangingPunct="1"/>
            <a:endParaRPr lang="en-US" dirty="0"/>
          </a:p>
          <a:p>
            <a:pPr lvl="1" eaLnBrk="1" hangingPunct="1"/>
            <a:endParaRPr lang="en-US" dirty="0"/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838200" y="4597400"/>
            <a:ext cx="2876224" cy="1166986"/>
          </a:xfrm>
          <a:prstGeom prst="rect">
            <a:avLst/>
          </a:prstGeom>
          <a:solidFill>
            <a:srgbClr val="F6F5BD"/>
          </a:solidFill>
          <a:ln w="57150" cmpd="thickThin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for (</a:t>
            </a:r>
            <a:r>
              <a:rPr lang="en-US" sz="1400" dirty="0" err="1">
                <a:latin typeface="Courier New" pitchFamily="49" charset="0"/>
              </a:rPr>
              <a:t>i</a:t>
            </a:r>
            <a:r>
              <a:rPr lang="en-US" sz="1400" dirty="0">
                <a:latin typeface="Courier New" pitchFamily="49" charset="0"/>
              </a:rPr>
              <a:t> = 0; </a:t>
            </a:r>
            <a:r>
              <a:rPr lang="en-US" sz="1400" dirty="0" err="1">
                <a:latin typeface="Courier New" pitchFamily="49" charset="0"/>
              </a:rPr>
              <a:t>i</a:t>
            </a:r>
            <a:r>
              <a:rPr lang="en-US" sz="1400" dirty="0">
                <a:latin typeface="Courier New" pitchFamily="49" charset="0"/>
              </a:rPr>
              <a:t> &lt; n; </a:t>
            </a:r>
            <a:r>
              <a:rPr lang="en-US" sz="1400" dirty="0" err="1">
                <a:latin typeface="Courier New" pitchFamily="49" charset="0"/>
              </a:rPr>
              <a:t>i</a:t>
            </a:r>
            <a:r>
              <a:rPr lang="en-US" sz="1400" dirty="0">
                <a:latin typeface="Courier New" pitchFamily="49" charset="0"/>
              </a:rPr>
              <a:t>++) {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</a:t>
            </a:r>
            <a:r>
              <a:rPr lang="en-US" sz="1400" dirty="0" err="1">
                <a:solidFill>
                  <a:srgbClr val="C00000"/>
                </a:solidFill>
                <a:latin typeface="Courier New" pitchFamily="49" charset="0"/>
              </a:rPr>
              <a:t>int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</a:rPr>
              <a:t> </a:t>
            </a:r>
            <a:r>
              <a:rPr lang="en-US" sz="1400" dirty="0" err="1">
                <a:solidFill>
                  <a:srgbClr val="C00000"/>
                </a:solidFill>
                <a:latin typeface="Courier New" pitchFamily="49" charset="0"/>
              </a:rPr>
              <a:t>ni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</a:rPr>
              <a:t> = n*</a:t>
            </a:r>
            <a:r>
              <a:rPr lang="en-US" sz="1400" dirty="0" err="1">
                <a:solidFill>
                  <a:srgbClr val="C00000"/>
                </a:solidFill>
                <a:latin typeface="Courier New" pitchFamily="49" charset="0"/>
              </a:rPr>
              <a:t>i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</a:rPr>
              <a:t>;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for (j = 0; j &lt; n; j++)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 a[</a:t>
            </a:r>
            <a:r>
              <a:rPr lang="en-US" sz="1400" dirty="0" err="1">
                <a:latin typeface="Courier New" pitchFamily="49" charset="0"/>
              </a:rPr>
              <a:t>ni</a:t>
            </a:r>
            <a:r>
              <a:rPr lang="en-US" sz="1400" dirty="0">
                <a:latin typeface="Courier New" pitchFamily="49" charset="0"/>
              </a:rPr>
              <a:t> + j] = b[j];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}</a:t>
            </a:r>
          </a:p>
        </p:txBody>
      </p:sp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4876800" y="4368800"/>
            <a:ext cx="2897188" cy="1422400"/>
          </a:xfrm>
          <a:prstGeom prst="rect">
            <a:avLst/>
          </a:prstGeom>
          <a:solidFill>
            <a:srgbClr val="F6F5BD"/>
          </a:solidFill>
          <a:ln w="57150" cmpd="thickThin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 i="1" dirty="0" err="1">
                <a:latin typeface="Courier New" pitchFamily="49" charset="0"/>
              </a:rPr>
              <a:t>int</a:t>
            </a:r>
            <a:r>
              <a:rPr lang="en-US" sz="1400" i="1" dirty="0">
                <a:latin typeface="Courier New" pitchFamily="49" charset="0"/>
              </a:rPr>
              <a:t> </a:t>
            </a:r>
            <a:r>
              <a:rPr lang="en-US" sz="1400" i="1" dirty="0" err="1">
                <a:latin typeface="Courier New" pitchFamily="49" charset="0"/>
              </a:rPr>
              <a:t>ni</a:t>
            </a:r>
            <a:r>
              <a:rPr lang="en-US" sz="1400" i="1" dirty="0">
                <a:latin typeface="Courier New" pitchFamily="49" charset="0"/>
              </a:rPr>
              <a:t> = 0;</a:t>
            </a:r>
            <a:endParaRPr lang="en-US" sz="14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for (i = 0; i &lt; n; i++) {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for (j = 0; j &lt; n; </a:t>
            </a:r>
            <a:r>
              <a:rPr lang="en-US" sz="1400" dirty="0" err="1">
                <a:latin typeface="Courier New" pitchFamily="49" charset="0"/>
              </a:rPr>
              <a:t>j++</a:t>
            </a:r>
            <a:r>
              <a:rPr lang="en-US" sz="1400" dirty="0">
                <a:latin typeface="Courier New" pitchFamily="49" charset="0"/>
              </a:rPr>
              <a:t>)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 a[</a:t>
            </a:r>
            <a:r>
              <a:rPr lang="en-US" sz="1400" dirty="0" err="1">
                <a:latin typeface="Courier New" pitchFamily="49" charset="0"/>
              </a:rPr>
              <a:t>ni</a:t>
            </a:r>
            <a:r>
              <a:rPr lang="en-US" sz="1400" dirty="0">
                <a:latin typeface="Courier New" pitchFamily="49" charset="0"/>
              </a:rPr>
              <a:t> + j] = b[j];</a:t>
            </a:r>
          </a:p>
          <a:p>
            <a:pPr algn="l">
              <a:lnSpc>
                <a:spcPct val="100000"/>
              </a:lnSpc>
            </a:pPr>
            <a:r>
              <a:rPr lang="en-US" sz="1400" i="1" dirty="0">
                <a:latin typeface="Courier New" pitchFamily="49" charset="0"/>
              </a:rPr>
              <a:t>  </a:t>
            </a:r>
            <a:r>
              <a:rPr lang="en-US" sz="1400" i="1" dirty="0" err="1">
                <a:solidFill>
                  <a:srgbClr val="C00000"/>
                </a:solidFill>
                <a:latin typeface="Courier New" pitchFamily="49" charset="0"/>
              </a:rPr>
              <a:t>ni</a:t>
            </a:r>
            <a:r>
              <a:rPr lang="en-US" sz="1400" i="1" dirty="0">
                <a:solidFill>
                  <a:srgbClr val="C00000"/>
                </a:solidFill>
                <a:latin typeface="Courier New" pitchFamily="49" charset="0"/>
              </a:rPr>
              <a:t> += n;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}</a:t>
            </a:r>
          </a:p>
        </p:txBody>
      </p:sp>
      <p:sp>
        <p:nvSpPr>
          <p:cNvPr id="11270" name="Line 6"/>
          <p:cNvSpPr>
            <a:spLocks noChangeShapeType="1"/>
          </p:cNvSpPr>
          <p:nvPr/>
        </p:nvSpPr>
        <p:spPr bwMode="auto">
          <a:xfrm>
            <a:off x="4017963" y="4906963"/>
            <a:ext cx="584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BD454CA-9831-4A0E-B9F9-8F88A263DB94}"/>
              </a:ext>
            </a:extLst>
          </p:cNvPr>
          <p:cNvSpPr/>
          <p:nvPr/>
        </p:nvSpPr>
        <p:spPr>
          <a:xfrm>
            <a:off x="5737722" y="6269339"/>
            <a:ext cx="343188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aseline="30000" dirty="0"/>
              <a:t>1</a:t>
            </a:r>
            <a:r>
              <a:rPr lang="en-US" sz="1200" dirty="0"/>
              <a:t>https://www.agner.org/optimize/instruction_tables.pdf</a:t>
            </a:r>
          </a:p>
        </p:txBody>
      </p:sp>
      <p:sp>
        <p:nvSpPr>
          <p:cNvPr id="3" name="Arrow: Right 2">
            <a:extLst>
              <a:ext uri="{FF2B5EF4-FFF2-40B4-BE49-F238E27FC236}">
                <a16:creationId xmlns:a16="http://schemas.microsoft.com/office/drawing/2014/main" id="{DC466B52-47B8-4E8A-AD8C-ADB8F343F494}"/>
              </a:ext>
            </a:extLst>
          </p:cNvPr>
          <p:cNvSpPr/>
          <p:nvPr/>
        </p:nvSpPr>
        <p:spPr bwMode="auto">
          <a:xfrm>
            <a:off x="2133600" y="1981200"/>
            <a:ext cx="381000" cy="310007"/>
          </a:xfrm>
          <a:prstGeom prst="rightArrow">
            <a:avLst/>
          </a:prstGeom>
          <a:solidFill>
            <a:schemeClr val="tx1">
              <a:lumMod val="75000"/>
              <a:lumOff val="2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</p:spTree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INIT" val=""/>
  <p:tag name="USEAMSFONTS" val="True"/>
  <p:tag name="EMBEDFONTS" val="False"/>
  <p:tag name="USEBOLDAMS" val="False"/>
  <p:tag name="DEFAULTDISPLAYSOURCE" val="\documentclass{slides}\pagestyle{empty}&#10;\begin{document}&#10;&#10;\end{document}&#10;"/>
  <p:tag name="TEX2PS" val="latex $(base).tex; dvips -D $(res) -E -o $(base).ps $(base).dvi"/>
  <p:tag name="EXTERNALEDITCOMMAND" val="notepad %"/>
  <p:tag name="GHOSTSCRIPTCOMMAND" val="gswin32c"/>
  <p:tag name="DEFAULTBITMAP" val="pngmono"/>
  <p:tag name="DEFAULTBLEND" val="False"/>
  <p:tag name="DEFAULTTRANSPARENT" val="False"/>
  <p:tag name="DEFAULTWORKAROUNDTRANSPARENCYBUG" val="False"/>
  <p:tag name="DEFAULTRESOLUTION" val="1200"/>
  <p:tag name="DEFAULTMAGNIFICATION" val="0.8"/>
  <p:tag name="DEFAULTFONTSIZE" val="10"/>
  <p:tag name="DEFAULTWIDTH" val="418"/>
  <p:tag name="DEFAULTHEIGHT" val="316"/>
</p:tagLst>
</file>

<file path=ppt/theme/theme1.xml><?xml version="1.0" encoding="utf-8"?>
<a:theme xmlns:a="http://schemas.openxmlformats.org/drawingml/2006/main" name="template2007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00000"/>
      </a:hlink>
      <a:folHlink>
        <a:srgbClr val="C00000"/>
      </a:folHlink>
    </a:clrScheme>
    <a:fontScheme name="Custom 1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>
            <a:lumMod val="85000"/>
          </a:schemeClr>
        </a:solidFill>
        <a:ln w="25400" cap="flat" cmpd="sng" algn="ctr">
          <a:noFill/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rtlCol="0" anchor="ctr" anchorCtr="1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dirty="0" smtClean="0">
            <a:latin typeface="Calibri" pitchFamily="34" charset="0"/>
          </a:defRPr>
        </a:defPPr>
      </a:lstStyle>
    </a:spDef>
    <a:lnDef>
      <a:spPr bwMode="auto">
        <a:noFill/>
        <a:ln w="25400" cap="flat" cmpd="sng" algn="ctr">
          <a:solidFill>
            <a:schemeClr val="tx1">
              <a:lumMod val="50000"/>
              <a:lumOff val="50000"/>
            </a:schemeClr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>
        <a:noFill/>
      </a:spPr>
      <a:bodyPr wrap="none" rtlCol="0">
        <a:spAutoFit/>
      </a:bodyPr>
      <a:lstStyle>
        <a:defPPr>
          <a:defRPr sz="1800" dirty="0" smtClean="0">
            <a:latin typeface="Calibri" pitchFamily="34" charset="0"/>
          </a:defRPr>
        </a:defPPr>
      </a:lstStyle>
    </a:txDef>
  </a:objectDefaults>
  <a:extraClrSchemeLst>
    <a:extraClrScheme>
      <a:clrScheme name="class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template2007</Template>
  <TotalTime>15664</TotalTime>
  <Words>8230</Words>
  <Application>Microsoft Office PowerPoint</Application>
  <PresentationFormat>On-screen Show (4:3)</PresentationFormat>
  <Paragraphs>1610</Paragraphs>
  <Slides>72</Slides>
  <Notes>62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72</vt:i4>
      </vt:variant>
    </vt:vector>
  </HeadingPairs>
  <TitlesOfParts>
    <vt:vector size="84" baseType="lpstr">
      <vt:lpstr>Arial</vt:lpstr>
      <vt:lpstr>Arial Narrow</vt:lpstr>
      <vt:lpstr>Calibri</vt:lpstr>
      <vt:lpstr>Century Gothic</vt:lpstr>
      <vt:lpstr>Courier New</vt:lpstr>
      <vt:lpstr>Gill Sans MT</vt:lpstr>
      <vt:lpstr>Gill Sans MT Condensed</vt:lpstr>
      <vt:lpstr>Helvetica</vt:lpstr>
      <vt:lpstr>Times New Roman</vt:lpstr>
      <vt:lpstr>Wingdings</vt:lpstr>
      <vt:lpstr>Wingdings 2</vt:lpstr>
      <vt:lpstr>template2007</vt:lpstr>
      <vt:lpstr>PowerPoint Presentation</vt:lpstr>
      <vt:lpstr>Code Optimization  18-213/18-613: Introduction to Computer Systems 7th Lecture, May 28th, 2026</vt:lpstr>
      <vt:lpstr>Performance Realities</vt:lpstr>
      <vt:lpstr>Optimizing Compilers</vt:lpstr>
      <vt:lpstr>Today</vt:lpstr>
      <vt:lpstr>PowerPoint Presentation</vt:lpstr>
      <vt:lpstr> Generally Useful Optimizations</vt:lpstr>
      <vt:lpstr>Compiler-Generated Code Motion (-O1)</vt:lpstr>
      <vt:lpstr>Strength Reduction</vt:lpstr>
      <vt:lpstr>Share Common Subexpressions</vt:lpstr>
      <vt:lpstr>Optimization Example: Bubblesort</vt:lpstr>
      <vt:lpstr>Translated (Pseudo) Code </vt:lpstr>
      <vt:lpstr>Redundancy in Address Calculation</vt:lpstr>
      <vt:lpstr>Redundancy Removed</vt:lpstr>
      <vt:lpstr>More Redundancy</vt:lpstr>
      <vt:lpstr>Redundancy Removed</vt:lpstr>
      <vt:lpstr>Redundancy in Loops</vt:lpstr>
      <vt:lpstr>Redundancy Eliminated</vt:lpstr>
      <vt:lpstr>Final Pseudo Code (after strength reduction)</vt:lpstr>
      <vt:lpstr>Today</vt:lpstr>
      <vt:lpstr>PowerPoint Presentation</vt:lpstr>
      <vt:lpstr>Limitations of Optimizing Compilers</vt:lpstr>
      <vt:lpstr>Optimization Blocker #1: Procedure Calls</vt:lpstr>
      <vt:lpstr>Lower Case Conversion Performance</vt:lpstr>
      <vt:lpstr>Calling Strlen</vt:lpstr>
      <vt:lpstr>Improving Performance</vt:lpstr>
      <vt:lpstr>Lower Case Conversion Performance</vt:lpstr>
      <vt:lpstr>Optimization Blocker: Procedure Calls</vt:lpstr>
      <vt:lpstr>Optimization Blocker #2: Memory Aliasing</vt:lpstr>
      <vt:lpstr>Memory Aliasing</vt:lpstr>
      <vt:lpstr>Removing Aliasing</vt:lpstr>
      <vt:lpstr>Optimization Blocker: Memory Aliasing</vt:lpstr>
      <vt:lpstr>Today</vt:lpstr>
      <vt:lpstr>PowerPoint Presentation</vt:lpstr>
      <vt:lpstr>Exploiting Instruction-Level Parallelism</vt:lpstr>
      <vt:lpstr>Benchmark Example: Data Type for Vectors</vt:lpstr>
      <vt:lpstr>Benchmark Computation</vt:lpstr>
      <vt:lpstr>Cycles Per Element (CPE)</vt:lpstr>
      <vt:lpstr>Benchmark Performance</vt:lpstr>
      <vt:lpstr>Basic Optimizations</vt:lpstr>
      <vt:lpstr>Effect of Basic Optimizations</vt:lpstr>
      <vt:lpstr>Modern CPU Design</vt:lpstr>
      <vt:lpstr>Superscalar Processor</vt:lpstr>
      <vt:lpstr>Pipelined Functional Units</vt:lpstr>
      <vt:lpstr>Haswell CPU</vt:lpstr>
      <vt:lpstr>x86-64 Compilation of Combine4</vt:lpstr>
      <vt:lpstr>Combine4 = Serial Computation (OP = *)</vt:lpstr>
      <vt:lpstr>Loop Unrolling (2x1)</vt:lpstr>
      <vt:lpstr>Effect of Loop Unrolling</vt:lpstr>
      <vt:lpstr>Loop Unrolling with Separate Accumulators (2x2)</vt:lpstr>
      <vt:lpstr>Effect of Separate Accumulators</vt:lpstr>
      <vt:lpstr>Separate Accumulators</vt:lpstr>
      <vt:lpstr>Unrolling &amp; Accumulating</vt:lpstr>
      <vt:lpstr>Achievable Performance</vt:lpstr>
      <vt:lpstr>Programming with AVX2</vt:lpstr>
      <vt:lpstr>SIMD Operations</vt:lpstr>
      <vt:lpstr>Using Vector Instructions</vt:lpstr>
      <vt:lpstr>Today</vt:lpstr>
      <vt:lpstr>What About Branches?</vt:lpstr>
      <vt:lpstr>Modern CPU Design</vt:lpstr>
      <vt:lpstr>Branch Outcomes</vt:lpstr>
      <vt:lpstr>Branch Prediction</vt:lpstr>
      <vt:lpstr>Branch Prediction Through Loop</vt:lpstr>
      <vt:lpstr>Branch Misprediction Invalidation</vt:lpstr>
      <vt:lpstr>Branch Misprediction Recovery</vt:lpstr>
      <vt:lpstr>Branch Prediction Numbers</vt:lpstr>
      <vt:lpstr>Summary: Getting High Performance</vt:lpstr>
      <vt:lpstr>Additional Slides</vt:lpstr>
      <vt:lpstr>Loop Unrolling with Reassociation (2x1a)</vt:lpstr>
      <vt:lpstr>Effect of Reassociation</vt:lpstr>
      <vt:lpstr>Reassociated Computation</vt:lpstr>
      <vt:lpstr>Unrolling &amp; Accumulating: Int +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Computer Systems 15-213/18-243, spring 2009</dc:title>
  <dc:creator>Markus Pueschel</dc:creator>
  <dc:description>Redesign of slides created by Randal E. Bryant and David R. O'Hallaron</dc:description>
  <cp:lastModifiedBy>Gregory Kesden</cp:lastModifiedBy>
  <cp:revision>452</cp:revision>
  <cp:lastPrinted>1999-09-20T15:19:18Z</cp:lastPrinted>
  <dcterms:created xsi:type="dcterms:W3CDTF">2011-08-30T20:07:27Z</dcterms:created>
  <dcterms:modified xsi:type="dcterms:W3CDTF">2026-05-28T13:32:05Z</dcterms:modified>
</cp:coreProperties>
</file>