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2"/>
  </p:notesMasterIdLst>
  <p:sldIdLst>
    <p:sldId id="964" r:id="rId2"/>
    <p:sldId id="872" r:id="rId3"/>
    <p:sldId id="260" r:id="rId4"/>
    <p:sldId id="421" r:id="rId5"/>
    <p:sldId id="693" r:id="rId6"/>
    <p:sldId id="873" r:id="rId7"/>
    <p:sldId id="874" r:id="rId8"/>
    <p:sldId id="875" r:id="rId9"/>
    <p:sldId id="880" r:id="rId10"/>
    <p:sldId id="881" r:id="rId11"/>
    <p:sldId id="882" r:id="rId12"/>
    <p:sldId id="884" r:id="rId13"/>
    <p:sldId id="886" r:id="rId14"/>
    <p:sldId id="887" r:id="rId15"/>
    <p:sldId id="888" r:id="rId16"/>
    <p:sldId id="889" r:id="rId17"/>
    <p:sldId id="890" r:id="rId18"/>
    <p:sldId id="892" r:id="rId19"/>
    <p:sldId id="891" r:id="rId20"/>
    <p:sldId id="896" r:id="rId21"/>
    <p:sldId id="960" r:id="rId22"/>
    <p:sldId id="961" r:id="rId23"/>
    <p:sldId id="962" r:id="rId24"/>
    <p:sldId id="885" r:id="rId25"/>
    <p:sldId id="898" r:id="rId26"/>
    <p:sldId id="897" r:id="rId27"/>
    <p:sldId id="899" r:id="rId28"/>
    <p:sldId id="957" r:id="rId29"/>
    <p:sldId id="958" r:id="rId30"/>
    <p:sldId id="959" r:id="rId31"/>
    <p:sldId id="900" r:id="rId32"/>
    <p:sldId id="930" r:id="rId33"/>
    <p:sldId id="931" r:id="rId34"/>
    <p:sldId id="915" r:id="rId35"/>
    <p:sldId id="936" r:id="rId36"/>
    <p:sldId id="916" r:id="rId37"/>
    <p:sldId id="937" r:id="rId38"/>
    <p:sldId id="939" r:id="rId39"/>
    <p:sldId id="938" r:id="rId40"/>
    <p:sldId id="918" r:id="rId41"/>
    <p:sldId id="940" r:id="rId42"/>
    <p:sldId id="941" r:id="rId43"/>
    <p:sldId id="942" r:id="rId44"/>
    <p:sldId id="943" r:id="rId45"/>
    <p:sldId id="944" r:id="rId46"/>
    <p:sldId id="922" r:id="rId47"/>
    <p:sldId id="945" r:id="rId48"/>
    <p:sldId id="946" r:id="rId49"/>
    <p:sldId id="925" r:id="rId50"/>
    <p:sldId id="926" r:id="rId51"/>
    <p:sldId id="927" r:id="rId52"/>
    <p:sldId id="928" r:id="rId53"/>
    <p:sldId id="952" r:id="rId54"/>
    <p:sldId id="933" r:id="rId55"/>
    <p:sldId id="935" r:id="rId56"/>
    <p:sldId id="934" r:id="rId57"/>
    <p:sldId id="949" r:id="rId58"/>
    <p:sldId id="950" r:id="rId59"/>
    <p:sldId id="951" r:id="rId60"/>
    <p:sldId id="954" r:id="rId61"/>
    <p:sldId id="948" r:id="rId62"/>
    <p:sldId id="963" r:id="rId63"/>
    <p:sldId id="969" r:id="rId64"/>
    <p:sldId id="970" r:id="rId65"/>
    <p:sldId id="971" r:id="rId66"/>
    <p:sldId id="972" r:id="rId67"/>
    <p:sldId id="965" r:id="rId68"/>
    <p:sldId id="966" r:id="rId69"/>
    <p:sldId id="967" r:id="rId70"/>
    <p:sldId id="968" r:id="rId71"/>
    <p:sldId id="973" r:id="rId72"/>
    <p:sldId id="995" r:id="rId73"/>
    <p:sldId id="996" r:id="rId74"/>
    <p:sldId id="997" r:id="rId75"/>
    <p:sldId id="998" r:id="rId76"/>
    <p:sldId id="999" r:id="rId77"/>
    <p:sldId id="1000" r:id="rId78"/>
    <p:sldId id="1001" r:id="rId79"/>
    <p:sldId id="1002" r:id="rId80"/>
    <p:sldId id="1003" r:id="rId81"/>
    <p:sldId id="1004" r:id="rId82"/>
    <p:sldId id="1005" r:id="rId83"/>
    <p:sldId id="1006" r:id="rId84"/>
    <p:sldId id="1007" r:id="rId85"/>
    <p:sldId id="1024" r:id="rId86"/>
    <p:sldId id="1025" r:id="rId87"/>
    <p:sldId id="1027" r:id="rId88"/>
    <p:sldId id="1028" r:id="rId89"/>
    <p:sldId id="1029" r:id="rId90"/>
    <p:sldId id="1030" r:id="rId91"/>
    <p:sldId id="1013" r:id="rId92"/>
    <p:sldId id="1032" r:id="rId93"/>
    <p:sldId id="1031" r:id="rId94"/>
    <p:sldId id="1033" r:id="rId95"/>
    <p:sldId id="1034" r:id="rId96"/>
    <p:sldId id="1037" r:id="rId97"/>
    <p:sldId id="1017" r:id="rId98"/>
    <p:sldId id="1038" r:id="rId99"/>
    <p:sldId id="1039" r:id="rId100"/>
    <p:sldId id="1019" r:id="rId101"/>
    <p:sldId id="1040" r:id="rId102"/>
    <p:sldId id="1041" r:id="rId103"/>
    <p:sldId id="1042" r:id="rId104"/>
    <p:sldId id="1058" r:id="rId105"/>
    <p:sldId id="1059" r:id="rId106"/>
    <p:sldId id="1061" r:id="rId107"/>
    <p:sldId id="1060" r:id="rId108"/>
    <p:sldId id="1062" r:id="rId109"/>
    <p:sldId id="1063" r:id="rId110"/>
    <p:sldId id="1064" r:id="rId111"/>
    <p:sldId id="1065" r:id="rId112"/>
    <p:sldId id="1066" r:id="rId113"/>
    <p:sldId id="1052" r:id="rId114"/>
    <p:sldId id="1070" r:id="rId115"/>
    <p:sldId id="1068" r:id="rId116"/>
    <p:sldId id="1067" r:id="rId117"/>
    <p:sldId id="1136" r:id="rId118"/>
    <p:sldId id="1139" r:id="rId119"/>
    <p:sldId id="1071" r:id="rId120"/>
    <p:sldId id="1072" r:id="rId121"/>
    <p:sldId id="1056" r:id="rId122"/>
    <p:sldId id="1073" r:id="rId123"/>
    <p:sldId id="1074" r:id="rId124"/>
    <p:sldId id="1069" r:id="rId125"/>
    <p:sldId id="1093" r:id="rId126"/>
    <p:sldId id="1075" r:id="rId127"/>
    <p:sldId id="1076" r:id="rId128"/>
    <p:sldId id="1077" r:id="rId129"/>
    <p:sldId id="1094" r:id="rId130"/>
    <p:sldId id="1120" r:id="rId131"/>
    <p:sldId id="1096" r:id="rId132"/>
    <p:sldId id="1121" r:id="rId133"/>
    <p:sldId id="1122" r:id="rId134"/>
    <p:sldId id="1099" r:id="rId135"/>
    <p:sldId id="1123" r:id="rId136"/>
    <p:sldId id="1124" r:id="rId137"/>
    <p:sldId id="1125" r:id="rId138"/>
    <p:sldId id="1126" r:id="rId139"/>
    <p:sldId id="1127" r:id="rId140"/>
    <p:sldId id="1128" r:id="rId141"/>
    <p:sldId id="1129" r:id="rId142"/>
    <p:sldId id="1107" r:id="rId143"/>
    <p:sldId id="1131" r:id="rId144"/>
    <p:sldId id="1133" r:id="rId145"/>
    <p:sldId id="1115" r:id="rId146"/>
    <p:sldId id="1134" r:id="rId147"/>
    <p:sldId id="1135" r:id="rId148"/>
    <p:sldId id="1108" r:id="rId149"/>
    <p:sldId id="1109" r:id="rId150"/>
    <p:sldId id="955" r:id="rId1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ED7D31"/>
    <a:srgbClr val="000000"/>
    <a:srgbClr val="0433FF"/>
    <a:srgbClr val="EDEDED"/>
    <a:srgbClr val="FFE699"/>
    <a:srgbClr val="FFFFFF"/>
    <a:srgbClr val="7F7F7F"/>
    <a:srgbClr val="D0CECE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44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0B9A3-A5EA-4248-9236-D977FCC07755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2DB7A-E090-49C3-B71F-1804DAA06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6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7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9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33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0257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1705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227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4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3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4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9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12BC9-BD10-4E7E-9A4D-350BF571A3A1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93FD6-E231-4747-BED8-135CF7ACF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79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"/><Relationship Id="rId5" Type="http://schemas.openxmlformats.org/officeDocument/2006/relationships/image" Target="../media/image107.tif"/><Relationship Id="rId4" Type="http://schemas.openxmlformats.org/officeDocument/2006/relationships/image" Target="../media/image108.ti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7" Type="http://schemas.openxmlformats.org/officeDocument/2006/relationships/image" Target="../media/image103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7.tif"/><Relationship Id="rId5" Type="http://schemas.openxmlformats.org/officeDocument/2006/relationships/image" Target="../media/image109.tif"/><Relationship Id="rId4" Type="http://schemas.openxmlformats.org/officeDocument/2006/relationships/image" Target="../media/image108.t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2.png"/><Relationship Id="rId4" Type="http://schemas.openxmlformats.org/officeDocument/2006/relationships/image" Target="../media/image11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tif"/><Relationship Id="rId7" Type="http://schemas.openxmlformats.org/officeDocument/2006/relationships/image" Target="../media/image112.png"/><Relationship Id="rId2" Type="http://schemas.openxmlformats.org/officeDocument/2006/relationships/image" Target="../media/image110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7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8.png"/><Relationship Id="rId4" Type="http://schemas.openxmlformats.org/officeDocument/2006/relationships/image" Target="../media/image120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38.png"/><Relationship Id="rId7" Type="http://schemas.openxmlformats.org/officeDocument/2006/relationships/image" Target="../media/image144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0" Type="http://schemas.openxmlformats.org/officeDocument/2006/relationships/image" Target="../media/image147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2.tif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3.tif"/><Relationship Id="rId4" Type="http://schemas.openxmlformats.org/officeDocument/2006/relationships/image" Target="../media/image162.ti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4.tif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5.tif"/><Relationship Id="rId4" Type="http://schemas.openxmlformats.org/officeDocument/2006/relationships/image" Target="../media/image164.tif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7.tif"/><Relationship Id="rId4" Type="http://schemas.openxmlformats.org/officeDocument/2006/relationships/image" Target="../media/image166.tif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9.tif"/><Relationship Id="rId4" Type="http://schemas.openxmlformats.org/officeDocument/2006/relationships/image" Target="../media/image168.tif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1.tif"/><Relationship Id="rId4" Type="http://schemas.openxmlformats.org/officeDocument/2006/relationships/image" Target="../media/image170.t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tif"/><Relationship Id="rId2" Type="http://schemas.openxmlformats.org/officeDocument/2006/relationships/image" Target="../media/image160.t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3.tif"/><Relationship Id="rId4" Type="http://schemas.openxmlformats.org/officeDocument/2006/relationships/image" Target="../media/image172.tif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tif"/><Relationship Id="rId2" Type="http://schemas.openxmlformats.org/officeDocument/2006/relationships/image" Target="../media/image56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tif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tif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aricature" TargetMode="External"/><Relationship Id="rId2" Type="http://schemas.openxmlformats.org/officeDocument/2006/relationships/image" Target="../media/image6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g"/><Relationship Id="rId5" Type="http://schemas.openxmlformats.org/officeDocument/2006/relationships/hyperlink" Target="http://en.wikipedia.org/wiki/Julien-Leopold_Boilly" TargetMode="External"/><Relationship Id="rId4" Type="http://schemas.openxmlformats.org/officeDocument/2006/relationships/hyperlink" Target="http://en.wikipedia.org/wiki/Adrien-Marie_Legendre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png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9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7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7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11" Type="http://schemas.openxmlformats.org/officeDocument/2006/relationships/image" Target="../media/image72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0.png"/><Relationship Id="rId4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"/><Relationship Id="rId3" Type="http://schemas.openxmlformats.org/officeDocument/2006/relationships/image" Target="../media/image99.tif"/><Relationship Id="rId7" Type="http://schemas.openxmlformats.org/officeDocument/2006/relationships/image" Target="../media/image10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9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"/><Relationship Id="rId5" Type="http://schemas.openxmlformats.org/officeDocument/2006/relationships/image" Target="../media/image104.tif"/><Relationship Id="rId4" Type="http://schemas.openxmlformats.org/officeDocument/2006/relationships/image" Target="../media/image10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tif"/><Relationship Id="rId5" Type="http://schemas.openxmlformats.org/officeDocument/2006/relationships/image" Target="../media/image104.tif"/><Relationship Id="rId4" Type="http://schemas.openxmlformats.org/officeDocument/2006/relationships/image" Target="../media/image102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tif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"/><Relationship Id="rId2" Type="http://schemas.openxmlformats.org/officeDocument/2006/relationships/image" Target="../media/image99.t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pyramids and frequency domain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5583290"/>
            <a:ext cx="12192000" cy="1274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16-385 Computer Vision</a:t>
            </a:r>
          </a:p>
          <a:p>
            <a:pPr algn="r"/>
            <a:r>
              <a:rPr lang="en-US" sz="2400" dirty="0"/>
              <a:t>Spring 2019, Lecture 3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6352354"/>
            <a:ext cx="12192000" cy="505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http://www.cs.cmu.edu/~16385/</a:t>
            </a:r>
            <a:endParaRPr lang="en-US" sz="2400" dirty="0">
              <a:latin typeface="Calibri Light (Headings)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1AC678-A337-4AF9-B145-A3779DEE3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98" y="1678149"/>
            <a:ext cx="4850004" cy="35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52208" y="1662203"/>
            <a:ext cx="5644109" cy="4150080"/>
            <a:chOff x="1506141" y="54104"/>
            <a:chExt cx="9179719" cy="6749793"/>
          </a:xfrm>
        </p:grpSpPr>
        <p:pic>
          <p:nvPicPr>
            <p:cNvPr id="5" name="couch-surfing-img.jpg" descr="couch-surfing-img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6141" y="54104"/>
              <a:ext cx="9179719" cy="674979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couch-surfing-sub.jpg" descr="couch-surfing-sub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10312" y="767953"/>
              <a:ext cx="1785938" cy="1785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Line"/>
            <p:cNvSpPr/>
            <p:nvPr/>
          </p:nvSpPr>
          <p:spPr>
            <a:xfrm flipV="1">
              <a:off x="5198353" y="767952"/>
              <a:ext cx="1121479" cy="2590448"/>
            </a:xfrm>
            <a:prstGeom prst="line">
              <a:avLst/>
            </a:prstGeom>
            <a:ln w="25400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8" name="Line"/>
            <p:cNvSpPr/>
            <p:nvPr/>
          </p:nvSpPr>
          <p:spPr>
            <a:xfrm flipV="1">
              <a:off x="5385877" y="2553821"/>
              <a:ext cx="2711870" cy="1018892"/>
            </a:xfrm>
            <a:prstGeom prst="line">
              <a:avLst/>
            </a:prstGeom>
            <a:ln w="25400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</p:grp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</a:t>
            </a:r>
            <a:endParaRPr dirty="0"/>
          </a:p>
        </p:txBody>
      </p:sp>
      <p:sp>
        <p:nvSpPr>
          <p:cNvPr id="10" name="‘throw away even rows and columns’"/>
          <p:cNvSpPr txBox="1"/>
          <p:nvPr/>
        </p:nvSpPr>
        <p:spPr>
          <a:xfrm>
            <a:off x="352208" y="6143150"/>
            <a:ext cx="11105472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Images are a </a:t>
            </a:r>
            <a:r>
              <a:rPr lang="en-US" sz="2400" dirty="0">
                <a:latin typeface="+mj-lt"/>
              </a:rPr>
              <a:t>discrete</a:t>
            </a:r>
            <a:r>
              <a:rPr lang="en-US" sz="2400" i="0" dirty="0">
                <a:latin typeface="+mj-lt"/>
              </a:rPr>
              <a:t>, or </a:t>
            </a:r>
            <a:r>
              <a:rPr lang="en-US" sz="2400" dirty="0">
                <a:latin typeface="+mj-lt"/>
              </a:rPr>
              <a:t>sampled</a:t>
            </a:r>
            <a:r>
              <a:rPr lang="en-US" sz="2400" i="0" dirty="0">
                <a:latin typeface="+mj-lt"/>
              </a:rPr>
              <a:t>, representation of a </a:t>
            </a:r>
            <a:r>
              <a:rPr lang="en-US" sz="2400" dirty="0">
                <a:latin typeface="+mj-lt"/>
              </a:rPr>
              <a:t>continuous</a:t>
            </a:r>
            <a:r>
              <a:rPr lang="en-US" sz="2400" i="0" dirty="0">
                <a:latin typeface="+mj-lt"/>
              </a:rPr>
              <a:t> world</a:t>
            </a:r>
            <a:endParaRPr sz="2400" i="0" dirty="0">
              <a:latin typeface="+mj-lt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 r="34503" b="17790"/>
          <a:stretch>
            <a:fillRect/>
          </a:stretch>
        </p:blipFill>
        <p:spPr bwMode="auto">
          <a:xfrm>
            <a:off x="7190480" y="1984643"/>
            <a:ext cx="4267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8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439" y="1670843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4438" y="1670843"/>
            <a:ext cx="2143125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7436" y="1679061"/>
            <a:ext cx="2143126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="/>
          <p:cNvSpPr txBox="1"/>
          <p:nvPr/>
        </p:nvSpPr>
        <p:spPr>
          <a:xfrm>
            <a:off x="7421314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14" name="+"/>
          <p:cNvSpPr txBox="1"/>
          <p:nvPr/>
        </p:nvSpPr>
        <p:spPr>
          <a:xfrm>
            <a:off x="4458316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pic>
        <p:nvPicPr>
          <p:cNvPr id="20" name="droppedImage.tiff" descr="droppedImage.tiff"/>
          <p:cNvPicPr>
            <a:picLocks noChangeAspect="1"/>
          </p:cNvPicPr>
          <p:nvPr/>
        </p:nvPicPr>
        <p:blipFill rotWithShape="1">
          <a:blip r:embed="rId5">
            <a:extLst/>
          </a:blip>
          <a:srcRect l="23371" t="23371" r="23371" b="23371"/>
          <a:stretch/>
        </p:blipFill>
        <p:spPr>
          <a:xfrm>
            <a:off x="5024433" y="4065588"/>
            <a:ext cx="2143130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roppedImage.tiff" descr="droppedImage.tiff"/>
          <p:cNvPicPr>
            <a:picLocks noChangeAspect="1"/>
          </p:cNvPicPr>
          <p:nvPr/>
        </p:nvPicPr>
        <p:blipFill rotWithShape="1">
          <a:blip r:embed="rId6">
            <a:extLst/>
          </a:blip>
          <a:srcRect l="23449" t="23449" r="23449" b="23449"/>
          <a:stretch/>
        </p:blipFill>
        <p:spPr>
          <a:xfrm>
            <a:off x="2061439" y="4065588"/>
            <a:ext cx="2150816" cy="215081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?"/>
          <p:cNvSpPr txBox="1"/>
          <p:nvPr/>
        </p:nvSpPr>
        <p:spPr>
          <a:xfrm>
            <a:off x="8913234" y="4764721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81362313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439" y="1670843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4438" y="1670843"/>
            <a:ext cx="2143125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87436" y="1679061"/>
            <a:ext cx="2143126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="/>
          <p:cNvSpPr txBox="1"/>
          <p:nvPr/>
        </p:nvSpPr>
        <p:spPr>
          <a:xfrm>
            <a:off x="7421314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14" name="+"/>
          <p:cNvSpPr txBox="1"/>
          <p:nvPr/>
        </p:nvSpPr>
        <p:spPr>
          <a:xfrm>
            <a:off x="4458316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pic>
        <p:nvPicPr>
          <p:cNvPr id="16" name="droppedImage.tiff" descr="droppedImage.tiff"/>
          <p:cNvPicPr>
            <a:picLocks noChangeAspect="1"/>
          </p:cNvPicPr>
          <p:nvPr/>
        </p:nvPicPr>
        <p:blipFill rotWithShape="1">
          <a:blip r:embed="rId5">
            <a:extLst/>
          </a:blip>
          <a:srcRect l="23037" t="23037" r="23037" b="23037"/>
          <a:stretch/>
        </p:blipFill>
        <p:spPr>
          <a:xfrm>
            <a:off x="7987436" y="4065588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droppedImage.tiff" descr="droppedImage.tiff"/>
          <p:cNvPicPr>
            <a:picLocks noChangeAspect="1"/>
          </p:cNvPicPr>
          <p:nvPr/>
        </p:nvPicPr>
        <p:blipFill rotWithShape="1">
          <a:blip r:embed="rId6">
            <a:extLst/>
          </a:blip>
          <a:srcRect l="23371" t="23371" r="23371" b="23371"/>
          <a:stretch/>
        </p:blipFill>
        <p:spPr>
          <a:xfrm>
            <a:off x="5024433" y="4065588"/>
            <a:ext cx="2143130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roppedImage.tiff" descr="droppedImage.tiff"/>
          <p:cNvPicPr>
            <a:picLocks noChangeAspect="1"/>
          </p:cNvPicPr>
          <p:nvPr/>
        </p:nvPicPr>
        <p:blipFill rotWithShape="1">
          <a:blip r:embed="rId7">
            <a:extLst/>
          </a:blip>
          <a:srcRect l="23449" t="23449" r="23449" b="23449"/>
          <a:stretch/>
        </p:blipFill>
        <p:spPr>
          <a:xfrm>
            <a:off x="2061439" y="4065588"/>
            <a:ext cx="2150816" cy="2150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3740479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515" y="3182541"/>
            <a:ext cx="2810970" cy="4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LAIM:…"/>
          <p:cNvSpPr txBox="1"/>
          <p:nvPr/>
        </p:nvSpPr>
        <p:spPr>
          <a:xfrm>
            <a:off x="760288" y="5701274"/>
            <a:ext cx="10659114" cy="43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Fourier’s claim: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 enough of 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get </a:t>
            </a:r>
            <a:r>
              <a:rPr kumimoji="0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periodic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 you want!</a:t>
            </a:r>
          </a:p>
        </p:txBody>
      </p:sp>
      <p:sp>
        <p:nvSpPr>
          <p:cNvPr id="301" name="amplitude"/>
          <p:cNvSpPr txBox="1"/>
          <p:nvPr/>
        </p:nvSpPr>
        <p:spPr>
          <a:xfrm>
            <a:off x="3684542" y="3987893"/>
            <a:ext cx="1051717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312" name="angular…"/>
          <p:cNvSpPr txBox="1"/>
          <p:nvPr/>
        </p:nvSpPr>
        <p:spPr>
          <a:xfrm>
            <a:off x="5603623" y="4479663"/>
            <a:ext cx="1041522" cy="62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/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angular</a:t>
            </a:r>
          </a:p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313" name="variable"/>
          <p:cNvSpPr txBox="1"/>
          <p:nvPr/>
        </p:nvSpPr>
        <p:spPr>
          <a:xfrm>
            <a:off x="6679539" y="4166931"/>
            <a:ext cx="81389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variable</a:t>
            </a:r>
          </a:p>
        </p:txBody>
      </p:sp>
      <p:sp>
        <p:nvSpPr>
          <p:cNvPr id="314" name="phase"/>
          <p:cNvSpPr txBox="1"/>
          <p:nvPr/>
        </p:nvSpPr>
        <p:spPr>
          <a:xfrm>
            <a:off x="7505250" y="3951320"/>
            <a:ext cx="617303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phase</a:t>
            </a:r>
          </a:p>
        </p:txBody>
      </p:sp>
      <p:sp>
        <p:nvSpPr>
          <p:cNvPr id="315" name="sinusoid"/>
          <p:cNvSpPr txBox="1"/>
          <p:nvPr/>
        </p:nvSpPr>
        <p:spPr>
          <a:xfrm>
            <a:off x="4731161" y="4264052"/>
            <a:ext cx="84813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sinusoid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building block</a:t>
            </a:r>
            <a:endParaRPr dirty="0"/>
          </a:p>
        </p:txBody>
      </p:sp>
      <p:cxnSp>
        <p:nvCxnSpPr>
          <p:cNvPr id="3" name="Straight Arrow Connector 2"/>
          <p:cNvCxnSpPr>
            <a:stCxn id="301" idx="0"/>
          </p:cNvCxnSpPr>
          <p:nvPr/>
        </p:nvCxnSpPr>
        <p:spPr>
          <a:xfrm flipV="1">
            <a:off x="4210401" y="3675460"/>
            <a:ext cx="549989" cy="31243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5" idx="0"/>
          </p:cNvCxnSpPr>
          <p:nvPr/>
        </p:nvCxnSpPr>
        <p:spPr>
          <a:xfrm flipV="1">
            <a:off x="5155229" y="3675460"/>
            <a:ext cx="202941" cy="58859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2" idx="0"/>
            <a:endCxn id="298" idx="2"/>
          </p:cNvCxnSpPr>
          <p:nvPr/>
        </p:nvCxnSpPr>
        <p:spPr>
          <a:xfrm flipH="1" flipV="1">
            <a:off x="6096000" y="3675460"/>
            <a:ext cx="28384" cy="80420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13" idx="0"/>
          </p:cNvCxnSpPr>
          <p:nvPr/>
        </p:nvCxnSpPr>
        <p:spPr>
          <a:xfrm flipH="1" flipV="1">
            <a:off x="6414853" y="3697509"/>
            <a:ext cx="671634" cy="46942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14" idx="0"/>
          </p:cNvCxnSpPr>
          <p:nvPr/>
        </p:nvCxnSpPr>
        <p:spPr>
          <a:xfrm flipH="1" flipV="1">
            <a:off x="7219352" y="3675460"/>
            <a:ext cx="594550" cy="27586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AIM:…"/>
          <p:cNvSpPr txBox="1"/>
          <p:nvPr/>
        </p:nvSpPr>
        <p:spPr>
          <a:xfrm>
            <a:off x="8705296" y="4223739"/>
            <a:ext cx="3169204" cy="8667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What about non-periodic signals?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>
            <a:stCxn id="16" idx="1"/>
          </p:cNvCxnSpPr>
          <p:nvPr/>
        </p:nvCxnSpPr>
        <p:spPr>
          <a:xfrm flipH="1">
            <a:off x="7516627" y="4657104"/>
            <a:ext cx="1188669" cy="9181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077728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4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216777" y="2771381"/>
            <a:ext cx="123410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what‘s this?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0" name="imaginary"/>
          <p:cNvSpPr txBox="1"/>
          <p:nvPr/>
        </p:nvSpPr>
        <p:spPr>
          <a:xfrm>
            <a:off x="3753738" y="2771381"/>
            <a:ext cx="1280590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what‘s this?</a:t>
            </a: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98338103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51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1681783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155079" y="4722027"/>
            <a:ext cx="3001892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 we compute these?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0" name="polar coordinates"/>
          <p:cNvSpPr txBox="1"/>
          <p:nvPr/>
        </p:nvSpPr>
        <p:spPr>
          <a:xfrm>
            <a:off x="7332190" y="3513170"/>
            <a:ext cx="2253208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35275603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30" name="polar coordinates"/>
          <p:cNvSpPr txBox="1"/>
          <p:nvPr/>
        </p:nvSpPr>
        <p:spPr>
          <a:xfrm>
            <a:off x="7332190" y="3513170"/>
            <a:ext cx="2253208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73729406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30" name="polar coordinates"/>
          <p:cNvSpPr txBox="1"/>
          <p:nvPr/>
        </p:nvSpPr>
        <p:spPr>
          <a:xfrm>
            <a:off x="7332190" y="3513170"/>
            <a:ext cx="2253208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1" name="polar coordinates"/>
          <p:cNvSpPr txBox="1"/>
          <p:nvPr/>
        </p:nvSpPr>
        <p:spPr>
          <a:xfrm>
            <a:off x="7049687" y="4241740"/>
            <a:ext cx="2818214" cy="112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 you write these in exponential form?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288275692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4" name="OR"/>
          <p:cNvSpPr txBox="1"/>
          <p:nvPr/>
        </p:nvSpPr>
        <p:spPr>
          <a:xfrm>
            <a:off x="5193285" y="4426406"/>
            <a:ext cx="1550195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546100">
              <a:defRPr sz="5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or equivalently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44866" y="4055270"/>
            <a:ext cx="705971" cy="4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8" name="Rounded Rectangle"/>
          <p:cNvSpPr/>
          <p:nvPr/>
        </p:nvSpPr>
        <p:spPr>
          <a:xfrm>
            <a:off x="6779794" y="3840955"/>
            <a:ext cx="3278982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27" name="exponential form"/>
          <p:cNvSpPr txBox="1"/>
          <p:nvPr/>
        </p:nvSpPr>
        <p:spPr>
          <a:xfrm>
            <a:off x="10212365" y="4051024"/>
            <a:ext cx="1562100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exponential form</a:t>
            </a:r>
          </a:p>
        </p:txBody>
      </p:sp>
      <p:sp>
        <p:nvSpPr>
          <p:cNvPr id="29" name="‘Euler’s formula’"/>
          <p:cNvSpPr txBox="1"/>
          <p:nvPr/>
        </p:nvSpPr>
        <p:spPr>
          <a:xfrm>
            <a:off x="7186569" y="4720500"/>
            <a:ext cx="2465432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did we get this?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64544030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 descr="sine-sample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57" y="2726688"/>
            <a:ext cx="8641086" cy="217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sp>
        <p:nvSpPr>
          <p:cNvPr id="18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How would you discretize this signal?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1939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his will help us understanding of the Fourier transform equations ..."/>
          <p:cNvSpPr txBox="1"/>
          <p:nvPr/>
        </p:nvSpPr>
        <p:spPr>
          <a:xfrm>
            <a:off x="3802040" y="6239133"/>
            <a:ext cx="7972425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r"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This will help us understand the Fourier transform equations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151355" y="1684327"/>
            <a:ext cx="4492992" cy="1828843"/>
            <a:chOff x="6086108" y="1569081"/>
            <a:chExt cx="4492992" cy="1828843"/>
          </a:xfrm>
        </p:grpSpPr>
        <p:pic>
          <p:nvPicPr>
            <p:cNvPr id="242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86108" y="1569081"/>
              <a:ext cx="1824958" cy="181832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3" name="droppedImage.tiff" descr="droppedImage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840202" y="1573786"/>
              <a:ext cx="1738898" cy="18241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4" name="Arrow"/>
            <p:cNvSpPr/>
            <p:nvPr/>
          </p:nvSpPr>
          <p:spPr>
            <a:xfrm>
              <a:off x="8179234" y="2322682"/>
              <a:ext cx="428626" cy="307182"/>
            </a:xfrm>
            <a:prstGeom prst="rightArrow">
              <a:avLst>
                <a:gd name="adj1" fmla="val 45270"/>
                <a:gd name="adj2" fmla="val 88195"/>
              </a:avLst>
            </a:prstGeom>
            <a:solidFill>
              <a:srgbClr val="0433FF"/>
            </a:solidFill>
            <a:ln w="12700">
              <a:miter lim="400000"/>
            </a:ln>
          </p:spPr>
          <p:txBody>
            <a:bodyPr lIns="5992" tIns="5992" rIns="5992" bIns="5992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56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Recalling some basics</a:t>
            </a:r>
            <a:endParaRPr dirty="0"/>
          </a:p>
        </p:txBody>
      </p:sp>
      <p:pic>
        <p:nvPicPr>
          <p:cNvPr id="22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3756" y="4204952"/>
            <a:ext cx="2537770" cy="378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07865" y="5167618"/>
            <a:ext cx="1267205" cy="250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t="20000"/>
          <a:stretch>
            <a:fillRect/>
          </a:stretch>
        </p:blipFill>
        <p:spPr>
          <a:xfrm>
            <a:off x="2244551" y="5040378"/>
            <a:ext cx="1281414" cy="496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49999" y="2408573"/>
            <a:ext cx="1277835" cy="378619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rectangular coordinates"/>
          <p:cNvSpPr txBox="1"/>
          <p:nvPr/>
        </p:nvSpPr>
        <p:spPr>
          <a:xfrm>
            <a:off x="417536" y="2222501"/>
            <a:ext cx="1603328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ectangular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coordinates</a:t>
            </a:r>
          </a:p>
        </p:txBody>
      </p:sp>
      <p:sp>
        <p:nvSpPr>
          <p:cNvPr id="227" name="polar coordinates"/>
          <p:cNvSpPr txBox="1"/>
          <p:nvPr/>
        </p:nvSpPr>
        <p:spPr>
          <a:xfrm>
            <a:off x="417536" y="4051024"/>
            <a:ext cx="1603327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coordinates</a:t>
            </a:r>
          </a:p>
        </p:txBody>
      </p:sp>
      <p:sp>
        <p:nvSpPr>
          <p:cNvPr id="228" name="Complex numbers have two parts:"/>
          <p:cNvSpPr txBox="1"/>
          <p:nvPr/>
        </p:nvSpPr>
        <p:spPr>
          <a:xfrm>
            <a:off x="417536" y="1495925"/>
            <a:ext cx="4196493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Complex numbers have two parts:</a:t>
            </a:r>
          </a:p>
        </p:txBody>
      </p:sp>
      <p:sp>
        <p:nvSpPr>
          <p:cNvPr id="229" name="real"/>
          <p:cNvSpPr txBox="1"/>
          <p:nvPr/>
        </p:nvSpPr>
        <p:spPr>
          <a:xfrm>
            <a:off x="2921248" y="2765419"/>
            <a:ext cx="399451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real</a:t>
            </a:r>
          </a:p>
        </p:txBody>
      </p:sp>
      <p:sp>
        <p:nvSpPr>
          <p:cNvPr id="230" name="imaginary"/>
          <p:cNvSpPr txBox="1"/>
          <p:nvPr/>
        </p:nvSpPr>
        <p:spPr>
          <a:xfrm>
            <a:off x="3589150" y="2771381"/>
            <a:ext cx="1024879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992" tIns="5992" rIns="5992" bIns="5992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imaginary</a:t>
            </a:r>
          </a:p>
        </p:txBody>
      </p:sp>
      <p:sp>
        <p:nvSpPr>
          <p:cNvPr id="231" name="Alternative re-parameterization:"/>
          <p:cNvSpPr txBox="1"/>
          <p:nvPr/>
        </p:nvSpPr>
        <p:spPr>
          <a:xfrm>
            <a:off x="417536" y="3345880"/>
            <a:ext cx="3898107" cy="381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Alternative </a:t>
            </a:r>
            <a:r>
              <a:rPr kumimoji="0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reparameterization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:</a:t>
            </a:r>
          </a:p>
        </p:txBody>
      </p:sp>
      <p:sp>
        <p:nvSpPr>
          <p:cNvPr id="234" name="OR"/>
          <p:cNvSpPr txBox="1"/>
          <p:nvPr/>
        </p:nvSpPr>
        <p:spPr>
          <a:xfrm>
            <a:off x="5193285" y="4426406"/>
            <a:ext cx="1550195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546100">
              <a:defRPr sz="5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or equivalently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44866" y="4055270"/>
            <a:ext cx="705971" cy="400051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Rounded Rectangle"/>
          <p:cNvSpPr/>
          <p:nvPr/>
        </p:nvSpPr>
        <p:spPr>
          <a:xfrm>
            <a:off x="2020864" y="3840955"/>
            <a:ext cx="3136107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8" name="Rounded Rectangle"/>
          <p:cNvSpPr/>
          <p:nvPr/>
        </p:nvSpPr>
        <p:spPr>
          <a:xfrm>
            <a:off x="6779794" y="3840955"/>
            <a:ext cx="3278982" cy="1921669"/>
          </a:xfrm>
          <a:prstGeom prst="roundRect">
            <a:avLst>
              <a:gd name="adj" fmla="val 3299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39" name="Rounded Rectangle"/>
          <p:cNvSpPr/>
          <p:nvPr/>
        </p:nvSpPr>
        <p:spPr>
          <a:xfrm>
            <a:off x="2020863" y="1988344"/>
            <a:ext cx="3136109" cy="1219080"/>
          </a:xfrm>
          <a:prstGeom prst="roundRect">
            <a:avLst>
              <a:gd name="adj" fmla="val 7585"/>
            </a:avLst>
          </a:prstGeom>
          <a:ln w="12700">
            <a:solidFill>
              <a:srgbClr val="000000"/>
            </a:solidFill>
            <a:miter lim="400000"/>
          </a:ln>
        </p:spPr>
        <p:txBody>
          <a:bodyPr lIns="5992" tIns="5992" rIns="5992" bIns="5992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240" name="polar transform"/>
          <p:cNvSpPr txBox="1"/>
          <p:nvPr/>
        </p:nvSpPr>
        <p:spPr>
          <a:xfrm>
            <a:off x="2825118" y="4722027"/>
            <a:ext cx="166181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polar transform</a:t>
            </a:r>
          </a:p>
        </p:txBody>
      </p:sp>
      <p:sp>
        <p:nvSpPr>
          <p:cNvPr id="27" name="exponential form"/>
          <p:cNvSpPr txBox="1"/>
          <p:nvPr/>
        </p:nvSpPr>
        <p:spPr>
          <a:xfrm>
            <a:off x="10212365" y="4051024"/>
            <a:ext cx="1562100" cy="7507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exponential form</a:t>
            </a:r>
          </a:p>
        </p:txBody>
      </p:sp>
      <p:pic>
        <p:nvPicPr>
          <p:cNvPr id="28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19134" y="5141945"/>
            <a:ext cx="2128838" cy="292894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‘Euler’s formula’"/>
          <p:cNvSpPr txBox="1"/>
          <p:nvPr/>
        </p:nvSpPr>
        <p:spPr>
          <a:xfrm>
            <a:off x="7567988" y="4720500"/>
            <a:ext cx="1702593" cy="319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992" tIns="5992" rIns="5992" bIns="5992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351433221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  <p:sp>
        <p:nvSpPr>
          <p:cNvPr id="32" name="Fourier transform"/>
          <p:cNvSpPr txBox="1"/>
          <p:nvPr/>
        </p:nvSpPr>
        <p:spPr>
          <a:xfrm>
            <a:off x="1407407" y="1390442"/>
            <a:ext cx="4238625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Fourier transform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7407" y="2286793"/>
            <a:ext cx="9377187" cy="809884"/>
            <a:chOff x="1527821" y="2286793"/>
            <a:chExt cx="9377187" cy="809884"/>
          </a:xfrm>
        </p:grpSpPr>
        <p:pic>
          <p:nvPicPr>
            <p:cNvPr id="31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27821" y="2287052"/>
              <a:ext cx="4238625" cy="809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04508" y="2286793"/>
              <a:ext cx="4000500" cy="8096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4" name="Discrete"/>
          <p:cNvSpPr txBox="1"/>
          <p:nvPr/>
        </p:nvSpPr>
        <p:spPr>
          <a:xfrm rot="16200000">
            <a:off x="-53036" y="4436855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d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iscrete</a:t>
            </a: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t="20000"/>
          <a:stretch>
            <a:fillRect/>
          </a:stretch>
        </p:blipFill>
        <p:spPr>
          <a:xfrm>
            <a:off x="1321681" y="4093473"/>
            <a:ext cx="4410075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ontinuous"/>
          <p:cNvSpPr txBox="1"/>
          <p:nvPr/>
        </p:nvSpPr>
        <p:spPr>
          <a:xfrm rot="16200000">
            <a:off x="-53036" y="2486611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ontinuous</a:t>
            </a:r>
          </a:p>
        </p:txBody>
      </p:sp>
      <p:sp>
        <p:nvSpPr>
          <p:cNvPr id="37" name="Inverse Fourier transform"/>
          <p:cNvSpPr txBox="1"/>
          <p:nvPr/>
        </p:nvSpPr>
        <p:spPr>
          <a:xfrm>
            <a:off x="6784094" y="1390442"/>
            <a:ext cx="40005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nverse Fourier transform</a:t>
            </a:r>
          </a:p>
        </p:txBody>
      </p:sp>
      <p:pic>
        <p:nvPicPr>
          <p:cNvPr id="3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rcRect t="19858"/>
          <a:stretch>
            <a:fillRect/>
          </a:stretch>
        </p:blipFill>
        <p:spPr>
          <a:xfrm>
            <a:off x="6928682" y="4107191"/>
            <a:ext cx="3711324" cy="1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Where is the connection to the ‘summation of sine waves’ idea?"/>
          <p:cNvSpPr txBox="1"/>
          <p:nvPr/>
        </p:nvSpPr>
        <p:spPr>
          <a:xfrm>
            <a:off x="2882900" y="5980388"/>
            <a:ext cx="82042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Where is the connection to the ‘summation of sine waves’ idea?</a:t>
            </a:r>
          </a:p>
        </p:txBody>
      </p:sp>
      <p:sp>
        <p:nvSpPr>
          <p:cNvPr id="42" name="Rounded Rectangle"/>
          <p:cNvSpPr/>
          <p:nvPr/>
        </p:nvSpPr>
        <p:spPr>
          <a:xfrm>
            <a:off x="1104900" y="1878806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43" name="Rounded Rectangle"/>
          <p:cNvSpPr/>
          <p:nvPr/>
        </p:nvSpPr>
        <p:spPr>
          <a:xfrm>
            <a:off x="1104900" y="3829050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4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0081" y="5231912"/>
            <a:ext cx="1486550" cy="150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82494" y="5231912"/>
            <a:ext cx="1542381" cy="150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8555161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  <p:sp>
        <p:nvSpPr>
          <p:cNvPr id="32" name="Fourier transform"/>
          <p:cNvSpPr txBox="1"/>
          <p:nvPr/>
        </p:nvSpPr>
        <p:spPr>
          <a:xfrm>
            <a:off x="1407407" y="1390442"/>
            <a:ext cx="4238625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Fourier transform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7407" y="2286793"/>
            <a:ext cx="9377187" cy="809884"/>
            <a:chOff x="1527821" y="2286793"/>
            <a:chExt cx="9377187" cy="809884"/>
          </a:xfrm>
        </p:grpSpPr>
        <p:pic>
          <p:nvPicPr>
            <p:cNvPr id="31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27821" y="2287052"/>
              <a:ext cx="4238625" cy="8096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904508" y="2286793"/>
              <a:ext cx="4000500" cy="8096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4" name="Discrete"/>
          <p:cNvSpPr txBox="1"/>
          <p:nvPr/>
        </p:nvSpPr>
        <p:spPr>
          <a:xfrm rot="16200000">
            <a:off x="-53036" y="4436855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d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iscrete</a:t>
            </a: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t="20000"/>
          <a:stretch>
            <a:fillRect/>
          </a:stretch>
        </p:blipFill>
        <p:spPr>
          <a:xfrm>
            <a:off x="1321681" y="4093473"/>
            <a:ext cx="4410075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Continuous"/>
          <p:cNvSpPr txBox="1"/>
          <p:nvPr/>
        </p:nvSpPr>
        <p:spPr>
          <a:xfrm rot="16200000">
            <a:off x="-53036" y="2486611"/>
            <a:ext cx="1614488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ontinuous</a:t>
            </a:r>
          </a:p>
        </p:txBody>
      </p:sp>
      <p:sp>
        <p:nvSpPr>
          <p:cNvPr id="37" name="Inverse Fourier transform"/>
          <p:cNvSpPr txBox="1"/>
          <p:nvPr/>
        </p:nvSpPr>
        <p:spPr>
          <a:xfrm>
            <a:off x="6784094" y="1390442"/>
            <a:ext cx="40005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32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nverse Fourier transform</a:t>
            </a:r>
          </a:p>
        </p:txBody>
      </p:sp>
      <p:pic>
        <p:nvPicPr>
          <p:cNvPr id="3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rcRect t="19858"/>
          <a:stretch>
            <a:fillRect/>
          </a:stretch>
        </p:blipFill>
        <p:spPr>
          <a:xfrm>
            <a:off x="6928682" y="4107191"/>
            <a:ext cx="3711324" cy="1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Where is the connection to the ‘summation of sine waves’ idea?"/>
          <p:cNvSpPr txBox="1"/>
          <p:nvPr/>
        </p:nvSpPr>
        <p:spPr>
          <a:xfrm>
            <a:off x="2882900" y="5980388"/>
            <a:ext cx="820420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Where is the connection to the ‘summation of sine waves’ idea?</a:t>
            </a:r>
          </a:p>
        </p:txBody>
      </p:sp>
      <p:sp>
        <p:nvSpPr>
          <p:cNvPr id="42" name="Rounded Rectangle"/>
          <p:cNvSpPr/>
          <p:nvPr/>
        </p:nvSpPr>
        <p:spPr>
          <a:xfrm>
            <a:off x="1104900" y="1878806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43" name="Rounded Rectangle"/>
          <p:cNvSpPr/>
          <p:nvPr/>
        </p:nvSpPr>
        <p:spPr>
          <a:xfrm>
            <a:off x="1104900" y="3829050"/>
            <a:ext cx="9982200" cy="1614488"/>
          </a:xfrm>
          <a:prstGeom prst="roundRect">
            <a:avLst>
              <a:gd name="adj" fmla="val 8296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4630" tIns="14630" rIns="14630" bIns="1463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4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0081" y="5231912"/>
            <a:ext cx="1486550" cy="150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682494" y="5231912"/>
            <a:ext cx="1542381" cy="1500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6491994" y="3937000"/>
            <a:ext cx="4307594" cy="150653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53530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t="19858"/>
          <a:stretch>
            <a:fillRect/>
          </a:stretch>
        </p:blipFill>
        <p:spPr>
          <a:xfrm>
            <a:off x="4229100" y="2022330"/>
            <a:ext cx="3733800" cy="1076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rcRect t="19858"/>
          <a:stretch>
            <a:fillRect/>
          </a:stretch>
        </p:blipFill>
        <p:spPr>
          <a:xfrm>
            <a:off x="2797969" y="4494211"/>
            <a:ext cx="6591300" cy="1076327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Where is the connection to the ‘summation of sine waves’ idea?"/>
          <p:cNvSpPr txBox="1"/>
          <p:nvPr/>
        </p:nvSpPr>
        <p:spPr>
          <a:xfrm>
            <a:off x="1049512" y="1323931"/>
            <a:ext cx="8118301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4630" tIns="14630" rIns="14630" bIns="14630" anchor="ctr">
            <a:spAutoFit/>
          </a:bodyPr>
          <a:lstStyle>
            <a:lvl1pPr algn="l" defTabSz="436880"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Where is the connection to the ‘summation of sine waves’ idea?</a:t>
            </a:r>
          </a:p>
        </p:txBody>
      </p:sp>
      <p:sp>
        <p:nvSpPr>
          <p:cNvPr id="279" name="wave components"/>
          <p:cNvSpPr txBox="1"/>
          <p:nvPr/>
        </p:nvSpPr>
        <p:spPr>
          <a:xfrm>
            <a:off x="7962900" y="6078397"/>
            <a:ext cx="2274904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wave components</a:t>
            </a:r>
          </a:p>
        </p:txBody>
      </p:sp>
      <p:sp>
        <p:nvSpPr>
          <p:cNvPr id="280" name="scaling parameter"/>
          <p:cNvSpPr txBox="1"/>
          <p:nvPr/>
        </p:nvSpPr>
        <p:spPr>
          <a:xfrm>
            <a:off x="2797969" y="6078397"/>
            <a:ext cx="3155937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scaling parameter</a:t>
            </a:r>
          </a:p>
        </p:txBody>
      </p:sp>
      <p:sp>
        <p:nvSpPr>
          <p:cNvPr id="281" name="sum over frequencies"/>
          <p:cNvSpPr txBox="1"/>
          <p:nvPr/>
        </p:nvSpPr>
        <p:spPr>
          <a:xfrm>
            <a:off x="1081687" y="3875903"/>
            <a:ext cx="2827209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sum over frequencies</a:t>
            </a:r>
          </a:p>
        </p:txBody>
      </p:sp>
      <p:pic>
        <p:nvPicPr>
          <p:cNvPr id="28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00352" y="3316706"/>
            <a:ext cx="2838450" cy="390525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‘Euler’s formula’"/>
          <p:cNvSpPr txBox="1"/>
          <p:nvPr/>
        </p:nvSpPr>
        <p:spPr>
          <a:xfrm>
            <a:off x="9100352" y="2917828"/>
            <a:ext cx="283845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Euler’s formula</a:t>
            </a:r>
          </a:p>
        </p:txBody>
      </p:sp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</a:t>
            </a:r>
            <a:endParaRPr dirty="0"/>
          </a:p>
        </p:txBody>
      </p:sp>
      <p:cxnSp>
        <p:nvCxnSpPr>
          <p:cNvPr id="3" name="Straight Arrow Connector 2"/>
          <p:cNvCxnSpPr>
            <a:stCxn id="281" idx="3"/>
          </p:cNvCxnSpPr>
          <p:nvPr/>
        </p:nvCxnSpPr>
        <p:spPr>
          <a:xfrm>
            <a:off x="3908896" y="4075342"/>
            <a:ext cx="249371" cy="41886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280" idx="0"/>
          </p:cNvCxnSpPr>
          <p:nvPr/>
        </p:nvCxnSpPr>
        <p:spPr>
          <a:xfrm flipV="1">
            <a:off x="4375938" y="5359400"/>
            <a:ext cx="551663" cy="7189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79" idx="0"/>
          </p:cNvCxnSpPr>
          <p:nvPr/>
        </p:nvCxnSpPr>
        <p:spPr>
          <a:xfrm flipH="1" flipV="1">
            <a:off x="8407440" y="5448300"/>
            <a:ext cx="692912" cy="630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>
            <a:off x="8407440" y="2400300"/>
            <a:ext cx="2112137" cy="415928"/>
          </a:xfrm>
          <a:prstGeom prst="bent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/>
          <p:nvPr/>
        </p:nvCxnSpPr>
        <p:spPr>
          <a:xfrm rot="5400000">
            <a:off x="9536989" y="4049787"/>
            <a:ext cx="1195631" cy="769547"/>
          </a:xfrm>
          <a:prstGeom prst="bentConnector3">
            <a:avLst>
              <a:gd name="adj1" fmla="val 100149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996899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179216" y="1841500"/>
            <a:ext cx="7833568" cy="4889499"/>
            <a:chOff x="2808032" y="1824359"/>
            <a:chExt cx="6629401" cy="4137891"/>
          </a:xfrm>
        </p:grpSpPr>
        <p:pic>
          <p:nvPicPr>
            <p:cNvPr id="69635" name="Picture 3" descr="space-freq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54" b="29048"/>
            <a:stretch/>
          </p:blipFill>
          <p:spPr bwMode="auto">
            <a:xfrm>
              <a:off x="3124200" y="1824359"/>
              <a:ext cx="5943600" cy="26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8" name="Picture 6" descr="space-fre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47" r="48718" b="59402"/>
            <a:stretch>
              <a:fillRect/>
            </a:stretch>
          </p:blipFill>
          <p:spPr bwMode="auto">
            <a:xfrm>
              <a:off x="6389433" y="4666850"/>
              <a:ext cx="30480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9" name="Picture 7" descr="space-freq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18" t="15848" b="59402"/>
            <a:stretch>
              <a:fillRect/>
            </a:stretch>
          </p:blipFill>
          <p:spPr bwMode="auto">
            <a:xfrm>
              <a:off x="2808032" y="4819250"/>
              <a:ext cx="304800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 pairs</a:t>
            </a:r>
            <a:endParaRPr dirty="0"/>
          </a:p>
        </p:txBody>
      </p:sp>
      <p:sp>
        <p:nvSpPr>
          <p:cNvPr id="11" name="wave components"/>
          <p:cNvSpPr txBox="1"/>
          <p:nvPr/>
        </p:nvSpPr>
        <p:spPr>
          <a:xfrm>
            <a:off x="3166494" y="1212177"/>
            <a:ext cx="1834720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spatial 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12" name="wave components"/>
          <p:cNvSpPr txBox="1"/>
          <p:nvPr/>
        </p:nvSpPr>
        <p:spPr>
          <a:xfrm>
            <a:off x="6702814" y="1212177"/>
            <a:ext cx="2280483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 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sp>
        <p:nvSpPr>
          <p:cNvPr id="13" name="wave components"/>
          <p:cNvSpPr txBox="1"/>
          <p:nvPr/>
        </p:nvSpPr>
        <p:spPr>
          <a:xfrm>
            <a:off x="152611" y="3040779"/>
            <a:ext cx="2685424" cy="1137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Note the symmetry: duality property of Fourier transform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91836171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the discrete Fourier transform (DFT)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9636437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Computing the discrete Fourier transform (DFT)</a:t>
            </a:r>
            <a:endParaRPr dirty="0"/>
          </a:p>
        </p:txBody>
      </p:sp>
      <p:pic>
        <p:nvPicPr>
          <p:cNvPr id="17" name="latex-image-1.pdf" descr="latex-image-1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361" y="3658643"/>
            <a:ext cx="7801387" cy="1726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latex-image-2.pdf" descr="latex-image-2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93055" y="2669572"/>
            <a:ext cx="1862105" cy="420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2538473" y="1507482"/>
            <a:ext cx="7115055" cy="800101"/>
            <a:chOff x="2321314" y="1507482"/>
            <a:chExt cx="7115055" cy="800101"/>
          </a:xfrm>
        </p:grpSpPr>
        <p:pic>
          <p:nvPicPr>
            <p:cNvPr id="16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20000"/>
            <a:stretch>
              <a:fillRect/>
            </a:stretch>
          </p:blipFill>
          <p:spPr>
            <a:xfrm>
              <a:off x="2321314" y="1507482"/>
              <a:ext cx="3307557" cy="8001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…is just a matrix multiplication."/>
            <p:cNvSpPr txBox="1"/>
            <p:nvPr/>
          </p:nvSpPr>
          <p:spPr>
            <a:xfrm>
              <a:off x="5755873" y="1687552"/>
              <a:ext cx="3680496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 sz="24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is just a matrix multiplication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: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pic>
        <p:nvPicPr>
          <p:cNvPr id="20" name="latex-image-3.pdf" descr="latex-image-3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653528" y="4360975"/>
            <a:ext cx="1857375" cy="32146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1625600" y="5952960"/>
            <a:ext cx="10148552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algn="r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In practice this is implemented using the </a:t>
            </a:r>
            <a:r>
              <a:rPr lang="en-US" sz="2400" i="1" dirty="0">
                <a:latin typeface="+mj-lt"/>
              </a:rPr>
              <a:t>fast Fourier transform</a:t>
            </a:r>
            <a:r>
              <a:rPr lang="en-US" sz="2400" dirty="0">
                <a:latin typeface="+mj-lt"/>
              </a:rPr>
              <a:t> (FFT) algorithm.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4415298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transforms of natural images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54" y="956994"/>
            <a:ext cx="2651760" cy="2651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5" y="956994"/>
            <a:ext cx="2651760" cy="26517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36" y="943801"/>
            <a:ext cx="2651760" cy="2651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854" y="3732535"/>
            <a:ext cx="2651760" cy="2651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095" y="3729825"/>
            <a:ext cx="2651760" cy="26517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336" y="3729825"/>
            <a:ext cx="2651760" cy="2651760"/>
          </a:xfrm>
          <a:prstGeom prst="rect">
            <a:avLst/>
          </a:prstGeom>
        </p:spPr>
      </p:pic>
      <p:sp>
        <p:nvSpPr>
          <p:cNvPr id="21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1419854" y="6381585"/>
            <a:ext cx="2651760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algn="ctr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original</a:t>
            </a:r>
            <a:endParaRPr sz="2400" dirty="0">
              <a:latin typeface="+mj-lt"/>
            </a:endParaRPr>
          </a:p>
        </p:txBody>
      </p:sp>
      <p:sp>
        <p:nvSpPr>
          <p:cNvPr id="22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4721095" y="6381584"/>
            <a:ext cx="2651759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amplitude</a:t>
            </a:r>
          </a:p>
        </p:txBody>
      </p:sp>
      <p:sp>
        <p:nvSpPr>
          <p:cNvPr id="24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8022335" y="6381584"/>
            <a:ext cx="2651761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phase</a:t>
            </a:r>
          </a:p>
        </p:txBody>
      </p:sp>
    </p:spTree>
    <p:extLst>
      <p:ext uri="{BB962C8B-B14F-4D97-AF65-F5344CB8AC3E}">
        <p14:creationId xmlns:p14="http://schemas.microsoft.com/office/powerpoint/2010/main" val="988524137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transforms of natural images</a:t>
            </a:r>
            <a:endParaRPr dirty="0"/>
          </a:p>
        </p:txBody>
      </p:sp>
      <p:sp>
        <p:nvSpPr>
          <p:cNvPr id="21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803867" y="6376755"/>
            <a:ext cx="4970362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algn="ctr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cheetah phase with zebra amplitude</a:t>
            </a:r>
            <a:endParaRPr sz="2400" dirty="0">
              <a:latin typeface="+mj-lt"/>
            </a:endParaRPr>
          </a:p>
        </p:txBody>
      </p:sp>
      <p:sp>
        <p:nvSpPr>
          <p:cNvPr id="24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616700" y="1325563"/>
            <a:ext cx="5442456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Image phase matters!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86762" y="1871697"/>
            <a:ext cx="10018476" cy="4404573"/>
            <a:chOff x="1587370" y="1720972"/>
            <a:chExt cx="10018476" cy="44045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70" y="1720972"/>
              <a:ext cx="4404573" cy="440457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273" y="1720972"/>
              <a:ext cx="4404573" cy="4404573"/>
            </a:xfrm>
            <a:prstGeom prst="rect">
              <a:avLst/>
            </a:prstGeom>
          </p:spPr>
        </p:pic>
      </p:grpSp>
      <p:sp>
        <p:nvSpPr>
          <p:cNvPr id="15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6417770" y="6376754"/>
            <a:ext cx="4970362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zebra phase with cheetah amplitude</a:t>
            </a:r>
          </a:p>
        </p:txBody>
      </p:sp>
    </p:spTree>
    <p:extLst>
      <p:ext uri="{BB962C8B-B14F-4D97-AF65-F5344CB8AC3E}">
        <p14:creationId xmlns:p14="http://schemas.microsoft.com/office/powerpoint/2010/main" val="1040702235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119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pic>
        <p:nvPicPr>
          <p:cNvPr id="14" name="Picture 11" descr="sine-sample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5" y="2726688"/>
            <a:ext cx="8638391" cy="21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9306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do we care about </a:t>
            </a:r>
            <a:r>
              <a:rPr lang="en-US"/>
              <a:t>all this</a:t>
            </a:r>
            <a:r>
              <a:rPr lang="en-US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8128780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546101" y="5852991"/>
            <a:ext cx="11099800" cy="3954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C</a:t>
            </a:r>
            <a:r>
              <a:rPr sz="2400" dirty="0">
                <a:latin typeface="+mj-lt"/>
              </a:rPr>
              <a:t>onvolution in spatial domain is equivalent to multiplication in frequency domain!</a:t>
            </a: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convolution theorem</a:t>
            </a:r>
            <a:endParaRPr dirty="0"/>
          </a:p>
        </p:txBody>
      </p:sp>
      <p:grpSp>
        <p:nvGrpSpPr>
          <p:cNvPr id="3" name="Group 2"/>
          <p:cNvGrpSpPr/>
          <p:nvPr/>
        </p:nvGrpSpPr>
        <p:grpSpPr>
          <a:xfrm>
            <a:off x="4318941" y="2595326"/>
            <a:ext cx="3554113" cy="371476"/>
            <a:chOff x="4224337" y="2971800"/>
            <a:chExt cx="3554113" cy="371476"/>
          </a:xfrm>
        </p:grpSpPr>
        <p:pic>
          <p:nvPicPr>
            <p:cNvPr id="313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24337" y="2971800"/>
              <a:ext cx="3554113" cy="3714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8" t="36212" r="85256" b="30954"/>
            <a:stretch/>
          </p:blipFill>
          <p:spPr>
            <a:xfrm>
              <a:off x="4940299" y="2995613"/>
              <a:ext cx="241301" cy="32385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81398" y="4796684"/>
            <a:ext cx="5029201" cy="493468"/>
            <a:chOff x="3695700" y="4193381"/>
            <a:chExt cx="5029201" cy="493468"/>
          </a:xfrm>
        </p:grpSpPr>
        <p:pic>
          <p:nvPicPr>
            <p:cNvPr id="314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36085"/>
            <a:stretch>
              <a:fillRect/>
            </a:stretch>
          </p:blipFill>
          <p:spPr>
            <a:xfrm>
              <a:off x="3695700" y="4193381"/>
              <a:ext cx="5029201" cy="493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8" t="36212" r="85256" b="30954"/>
            <a:stretch/>
          </p:blipFill>
          <p:spPr>
            <a:xfrm>
              <a:off x="7118349" y="4316290"/>
              <a:ext cx="241301" cy="323850"/>
            </a:xfrm>
            <a:prstGeom prst="rect">
              <a:avLst/>
            </a:prstGeom>
          </p:spPr>
        </p:pic>
      </p:grpSp>
      <p:sp>
        <p:nvSpPr>
          <p:cNvPr id="16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101" y="1325564"/>
            <a:ext cx="11099800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The Fourier transform of the convolution of two functions is the product of their Fourier transforms:</a:t>
            </a:r>
          </a:p>
        </p:txBody>
      </p:sp>
      <p:sp>
        <p:nvSpPr>
          <p:cNvPr id="17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098" y="3529641"/>
            <a:ext cx="11099800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The inverse Fourier transform of the product of two Fourier transforms is the convolution of the two inverse Fourier transforms:</a:t>
            </a:r>
          </a:p>
        </p:txBody>
      </p:sp>
    </p:spTree>
    <p:extLst>
      <p:ext uri="{BB962C8B-B14F-4D97-AF65-F5344CB8AC3E}">
        <p14:creationId xmlns:p14="http://schemas.microsoft.com/office/powerpoint/2010/main" val="2456573020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use convolution for?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5349491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Convolution for 1D continuous signals</a:t>
            </a:r>
            <a:endParaRPr dirty="0"/>
          </a:p>
        </p:txBody>
      </p:sp>
      <p:sp>
        <p:nvSpPr>
          <p:cNvPr id="13" name="Shape 667"/>
          <p:cNvSpPr txBox="1">
            <a:spLocks/>
          </p:cNvSpPr>
          <p:nvPr/>
        </p:nvSpPr>
        <p:spPr>
          <a:xfrm>
            <a:off x="666250" y="1339690"/>
            <a:ext cx="7475958" cy="700948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Definition of linear shift-invariant filtering as convolution: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92372" y="2662109"/>
            <a:ext cx="9030611" cy="1339875"/>
            <a:chOff x="1066972" y="1890734"/>
            <a:chExt cx="9030611" cy="1339875"/>
          </a:xfrm>
        </p:grpSpPr>
        <p:grpSp>
          <p:nvGrpSpPr>
            <p:cNvPr id="9" name="Group 8"/>
            <p:cNvGrpSpPr/>
            <p:nvPr/>
          </p:nvGrpSpPr>
          <p:grpSpPr>
            <a:xfrm>
              <a:off x="3637977" y="1890734"/>
              <a:ext cx="4916046" cy="1049894"/>
              <a:chOff x="2085989" y="1174357"/>
              <a:chExt cx="8308147" cy="1774326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7861" y="1174357"/>
                <a:ext cx="8296275" cy="166687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2085989" y="2382838"/>
                <a:ext cx="2815839" cy="565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625454" y="2359498"/>
                <a:ext cx="3443220" cy="5658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66972" y="2688001"/>
              <a:ext cx="2571005" cy="542608"/>
              <a:chOff x="1313871" y="2584059"/>
              <a:chExt cx="2571005" cy="542608"/>
            </a:xfrm>
          </p:grpSpPr>
          <p:sp>
            <p:nvSpPr>
              <p:cNvPr id="15" name="Shape 667"/>
              <p:cNvSpPr txBox="1">
                <a:spLocks/>
              </p:cNvSpPr>
              <p:nvPr/>
            </p:nvSpPr>
            <p:spPr>
              <a:xfrm>
                <a:off x="1313871" y="2711089"/>
                <a:ext cx="2263190" cy="415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filtered signal</a:t>
                </a:r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flipV="1">
                <a:off x="3450052" y="2584059"/>
                <a:ext cx="434824" cy="1990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/>
            <p:cNvGrpSpPr/>
            <p:nvPr/>
          </p:nvGrpSpPr>
          <p:grpSpPr>
            <a:xfrm>
              <a:off x="7707384" y="2688001"/>
              <a:ext cx="2390199" cy="542608"/>
              <a:chOff x="7614918" y="2688001"/>
              <a:chExt cx="2390199" cy="542608"/>
            </a:xfrm>
          </p:grpSpPr>
          <p:sp>
            <p:nvSpPr>
              <p:cNvPr id="18" name="Shape 667"/>
              <p:cNvSpPr txBox="1">
                <a:spLocks/>
              </p:cNvSpPr>
              <p:nvPr/>
            </p:nvSpPr>
            <p:spPr>
              <a:xfrm>
                <a:off x="7741927" y="2815031"/>
                <a:ext cx="2263190" cy="415578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input signal</a:t>
                </a:r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7614918" y="2688001"/>
                <a:ext cx="434824" cy="1990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Shape 667"/>
            <p:cNvSpPr txBox="1">
              <a:spLocks/>
            </p:cNvSpPr>
            <p:nvPr/>
          </p:nvSpPr>
          <p:spPr>
            <a:xfrm>
              <a:off x="6948338" y="2813522"/>
              <a:ext cx="1955375" cy="41557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j-ea"/>
                  <a:cs typeface="+mj-cs"/>
                </a:rPr>
                <a:t>filter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 flipV="1">
              <a:off x="6513515" y="2686492"/>
              <a:ext cx="434824" cy="19903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he Fourier transform of the convolution of two functions is the product of their Fourier transforms…"/>
          <p:cNvSpPr txBox="1">
            <a:spLocks noGrp="1"/>
          </p:cNvSpPr>
          <p:nvPr>
            <p:ph type="body" idx="1"/>
          </p:nvPr>
        </p:nvSpPr>
        <p:spPr>
          <a:xfrm>
            <a:off x="546100" y="4717059"/>
            <a:ext cx="10426700" cy="756641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/>
          <a:p>
            <a:pPr marL="138137" indent="0" defTabSz="279524">
              <a:spcBef>
                <a:spcPts val="2180"/>
              </a:spcBef>
              <a:buSzPct val="100000"/>
              <a:buNone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2400" dirty="0">
                <a:latin typeface="+mj-lt"/>
              </a:rPr>
              <a:t>Using the convolution theorem, we can interpret and implement all types of linear shift-invariant filtering as multiplication in frequency domain.</a:t>
            </a:r>
            <a:endParaRPr sz="2400" dirty="0">
              <a:latin typeface="+mj-lt"/>
            </a:endParaRPr>
          </a:p>
        </p:txBody>
      </p:sp>
      <p:sp>
        <p:nvSpPr>
          <p:cNvPr id="23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329548" y="5905744"/>
            <a:ext cx="6489872" cy="421966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Why implement convolution in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3446752698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1282700" y="1325563"/>
            <a:ext cx="9652000" cy="3968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en-US" sz="2400" dirty="0">
                <a:latin typeface="+mj-lt"/>
              </a:rPr>
              <a:t>Filtering with </a:t>
            </a:r>
            <a:r>
              <a:rPr lang="en-US" altLang="en-US" sz="2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fft</a:t>
            </a:r>
            <a:r>
              <a:rPr lang="en-US" altLang="en-US" sz="2400" dirty="0">
                <a:latin typeface="+mj-lt"/>
                <a:cs typeface="Courier New" panose="02070309020205020404" pitchFamily="49" charset="0"/>
              </a:rPr>
              <a:t>:</a:t>
            </a:r>
          </a:p>
          <a:p>
            <a:endParaRPr lang="en-US" altLang="en-US" sz="2400" dirty="0">
              <a:latin typeface="+mj-lt"/>
            </a:endParaRP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1790700" y="1853655"/>
            <a:ext cx="86106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double(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imread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(‘…'))/255;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rgb2gray(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 % “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” should be a gray-scale floating point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[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imh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imw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] = size(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50; % filter half-size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fil =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fspecial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('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gaussian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',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hs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*2+1, 10);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fftsize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1024; % should be order of 2 (for speed) and include padding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im_fft  = fft2(im,  fftsize, fftsize);                    % 1) fft im with padding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fil_fft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= fft2(fil,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fftsize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fftsize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);                    % 2)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fil, pad to same size as image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im_fil_fft = im_fft .* fil_fft;                           % 3) multiply fft images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im_fil = ifft2(im_fil_fft);                               % 4) inverse fft2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im_fil = im_fil(1+hs:size(im,1)+hs, 1+hs:size(im, 2)+hs); % 5) remove padding</a:t>
            </a: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1790700" y="6052394"/>
            <a:ext cx="807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figure(1),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imagesc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(log(abs(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fftshift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(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im_fft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)))), axis image,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colormap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 jet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</a:t>
            </a:r>
            <a:r>
              <a:rPr lang="en-US" dirty="0" err="1"/>
              <a:t>Matlab</a:t>
            </a:r>
            <a:endParaRPr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282700" y="5524302"/>
            <a:ext cx="9652000" cy="396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Displaying with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fft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ourier New" panose="02070309020205020404" pitchFamily="49" charset="0"/>
              </a:rPr>
              <a:t>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6870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39536" y="1493044"/>
            <a:ext cx="8112929" cy="3964782"/>
            <a:chOff x="1909762" y="1493044"/>
            <a:chExt cx="8112929" cy="3964782"/>
          </a:xfrm>
        </p:grpSpPr>
        <p:pic>
          <p:nvPicPr>
            <p:cNvPr id="137" name="Line" descr="Line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673458" y="2787861"/>
              <a:ext cx="4844740" cy="2476309"/>
            </a:xfrm>
            <a:prstGeom prst="rect">
              <a:avLst/>
            </a:prstGeom>
            <a:effectLst/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8" t="36212" r="85256" b="30954"/>
            <a:stretch/>
          </p:blipFill>
          <p:spPr>
            <a:xfrm>
              <a:off x="4760874" y="2125761"/>
              <a:ext cx="369963" cy="496527"/>
            </a:xfrm>
            <a:prstGeom prst="rect">
              <a:avLst/>
            </a:prstGeom>
            <a:effectLst/>
          </p:spPr>
        </p:pic>
        <p:sp>
          <p:nvSpPr>
            <p:cNvPr id="133" name="="/>
            <p:cNvSpPr txBox="1"/>
            <p:nvPr/>
          </p:nvSpPr>
          <p:spPr>
            <a:xfrm>
              <a:off x="7181548" y="1981894"/>
              <a:ext cx="281056" cy="6776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546100">
                <a:defRPr sz="10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=</a:t>
              </a:r>
            </a:p>
          </p:txBody>
        </p:sp>
        <p:sp>
          <p:nvSpPr>
            <p:cNvPr id="134" name="Sobel x"/>
            <p:cNvSpPr txBox="1"/>
            <p:nvPr/>
          </p:nvSpPr>
          <p:spPr>
            <a:xfrm>
              <a:off x="5254669" y="2485058"/>
              <a:ext cx="1415278" cy="369863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4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filter kernel</a:t>
              </a: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  <p:sp>
          <p:nvSpPr>
            <p:cNvPr id="135" name="="/>
            <p:cNvSpPr txBox="1"/>
            <p:nvPr/>
          </p:nvSpPr>
          <p:spPr>
            <a:xfrm>
              <a:off x="7239912" y="4293902"/>
              <a:ext cx="281056" cy="677640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546100">
                <a:defRPr sz="10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=</a:t>
              </a:r>
            </a:p>
          </p:txBody>
        </p:sp>
        <p:pic>
          <p:nvPicPr>
            <p:cNvPr id="136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481513" y="4536281"/>
              <a:ext cx="200026" cy="200025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38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3563" t="8165" r="1257" b="8615"/>
            <a:stretch>
              <a:fillRect/>
            </a:stretch>
          </p:blipFill>
          <p:spPr>
            <a:xfrm>
              <a:off x="1909762" y="3814762"/>
              <a:ext cx="2454453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39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18" t="3555" r="199" b="1792"/>
            <a:stretch>
              <a:fillRect/>
            </a:stretch>
          </p:blipFill>
          <p:spPr>
            <a:xfrm>
              <a:off x="4774406" y="3814763"/>
              <a:ext cx="2414455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0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rcRect t="2238" r="3343" b="6343"/>
            <a:stretch>
              <a:fillRect/>
            </a:stretch>
          </p:blipFill>
          <p:spPr>
            <a:xfrm>
              <a:off x="7579200" y="3814763"/>
              <a:ext cx="2429971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1" name="Line" descr="Lin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840016" y="1779344"/>
              <a:ext cx="3517579" cy="509751"/>
            </a:xfrm>
            <a:prstGeom prst="rect">
              <a:avLst/>
            </a:prstGeom>
            <a:effectLst/>
          </p:spPr>
        </p:pic>
        <p:pic>
          <p:nvPicPr>
            <p:cNvPr id="142" name="droppedImage.pdf" descr="droppedImage.pdf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378" t="2424" r="1713" b="2424"/>
            <a:stretch>
              <a:fillRect/>
            </a:stretch>
          </p:blipFill>
          <p:spPr>
            <a:xfrm>
              <a:off x="1909762" y="1493044"/>
              <a:ext cx="2452385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3" name="droppedImage.pdf" descr="droppedImage.pdf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25193" t="20718" r="20383" b="25595"/>
            <a:stretch>
              <a:fillRect/>
            </a:stretch>
          </p:blipFill>
          <p:spPr>
            <a:xfrm>
              <a:off x="5690822" y="1788273"/>
              <a:ext cx="542975" cy="535621"/>
            </a:xfrm>
            <a:prstGeom prst="rect">
              <a:avLst/>
            </a:prstGeom>
            <a:ln w="12700">
              <a:miter lim="400000"/>
            </a:ln>
            <a:effectLst/>
          </p:spPr>
        </p:pic>
        <p:pic>
          <p:nvPicPr>
            <p:cNvPr id="144" name="droppedImage.pdf" descr="droppedImage.pdf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2442" t="4844" r="3032" b="5536"/>
            <a:stretch>
              <a:fillRect/>
            </a:stretch>
          </p:blipFill>
          <p:spPr>
            <a:xfrm>
              <a:off x="7567613" y="1493044"/>
              <a:ext cx="2455078" cy="1643063"/>
            </a:xfrm>
            <a:prstGeom prst="rect">
              <a:avLst/>
            </a:prstGeom>
            <a:ln w="12700">
              <a:miter lim="400000"/>
            </a:ln>
            <a:effectLst/>
          </p:spPr>
        </p:pic>
      </p:grpSp>
      <p:sp>
        <p:nvSpPr>
          <p:cNvPr id="145" name="Spatial domain filtering"/>
          <p:cNvSpPr txBox="1"/>
          <p:nvPr/>
        </p:nvSpPr>
        <p:spPr>
          <a:xfrm>
            <a:off x="3475530" y="335483"/>
            <a:ext cx="5240940" cy="677640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6400" b="1">
                <a:solidFill>
                  <a:srgbClr val="FF93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Spatial domain filtering</a:t>
            </a:r>
          </a:p>
        </p:txBody>
      </p:sp>
      <p:sp>
        <p:nvSpPr>
          <p:cNvPr id="146" name="Frequency domain filtering"/>
          <p:cNvSpPr txBox="1"/>
          <p:nvPr/>
        </p:nvSpPr>
        <p:spPr>
          <a:xfrm>
            <a:off x="2979336" y="5762936"/>
            <a:ext cx="6233328" cy="69302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6400" b="1">
                <a:solidFill>
                  <a:srgbClr val="FFF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 domain filtering</a:t>
            </a:r>
          </a:p>
        </p:txBody>
      </p:sp>
      <p:sp>
        <p:nvSpPr>
          <p:cNvPr id="147" name="Fourier transform"/>
          <p:cNvSpPr txBox="1"/>
          <p:nvPr/>
        </p:nvSpPr>
        <p:spPr>
          <a:xfrm>
            <a:off x="1458463" y="3290504"/>
            <a:ext cx="2172409" cy="36986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Fourier transform</a:t>
            </a:r>
          </a:p>
        </p:txBody>
      </p:sp>
      <p:sp>
        <p:nvSpPr>
          <p:cNvPr id="148" name="Inverse Fourier transform"/>
          <p:cNvSpPr txBox="1"/>
          <p:nvPr/>
        </p:nvSpPr>
        <p:spPr>
          <a:xfrm>
            <a:off x="8820332" y="3290504"/>
            <a:ext cx="3126323" cy="369863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nverse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875038339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Why does the Gaussian give a nice smooth image, but the square filter give edgy artifacts?"/>
          <p:cNvSpPr txBox="1"/>
          <p:nvPr/>
        </p:nvSpPr>
        <p:spPr>
          <a:xfrm>
            <a:off x="486568" y="1257019"/>
            <a:ext cx="11231473" cy="369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Why does the Gaussian give a nice smooth image, but the square filter give edgy artifacts?</a:t>
            </a:r>
          </a:p>
        </p:txBody>
      </p:sp>
      <p:pic>
        <p:nvPicPr>
          <p:cNvPr id="15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256" y="2115050"/>
            <a:ext cx="3433458" cy="343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29448" y="2115050"/>
            <a:ext cx="3433456" cy="3433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7450" y="3783283"/>
            <a:ext cx="484952" cy="48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93340" y="3783283"/>
            <a:ext cx="484952" cy="484952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Gaussian filter"/>
          <p:cNvSpPr txBox="1"/>
          <p:nvPr/>
        </p:nvSpPr>
        <p:spPr>
          <a:xfrm>
            <a:off x="4324818" y="2883901"/>
            <a:ext cx="1130215" cy="739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Gaussian filter</a:t>
            </a:r>
          </a:p>
        </p:txBody>
      </p:sp>
      <p:sp>
        <p:nvSpPr>
          <p:cNvPr id="158" name="Box filter"/>
          <p:cNvSpPr txBox="1"/>
          <p:nvPr/>
        </p:nvSpPr>
        <p:spPr>
          <a:xfrm>
            <a:off x="10511580" y="2883901"/>
            <a:ext cx="848471" cy="739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Box filter</a:t>
            </a:r>
          </a:p>
        </p:txBody>
      </p:sp>
      <p:sp>
        <p:nvSpPr>
          <p:cNvPr id="159" name="Rectangle"/>
          <p:cNvSpPr/>
          <p:nvPr/>
        </p:nvSpPr>
        <p:spPr>
          <a:xfrm>
            <a:off x="486568" y="1998663"/>
            <a:ext cx="5208378" cy="36274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3" tIns="263" rIns="263" bIns="26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815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60" name="Rectangle"/>
          <p:cNvSpPr/>
          <p:nvPr/>
        </p:nvSpPr>
        <p:spPr>
          <a:xfrm>
            <a:off x="6503359" y="1998663"/>
            <a:ext cx="5208378" cy="36274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263" tIns="263" rIns="263" bIns="263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kumimoji="0" sz="815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sym typeface="Gill Sans"/>
            </a:endParaRPr>
          </a:p>
        </p:txBody>
      </p:sp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Revisiting blurring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724719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35052" y="1143000"/>
            <a:ext cx="8521897" cy="5194300"/>
            <a:chOff x="2345531" y="1143000"/>
            <a:chExt cx="7500938" cy="4572001"/>
          </a:xfrm>
        </p:grpSpPr>
        <p:pic>
          <p:nvPicPr>
            <p:cNvPr id="163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641" t="5154" r="37413" b="51202"/>
            <a:stretch>
              <a:fillRect/>
            </a:stretch>
          </p:blipFill>
          <p:spPr>
            <a:xfrm>
              <a:off x="5010150" y="1143000"/>
              <a:ext cx="2126251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4" name="droppedImage.pdf" descr="droppedImage.pdf"/>
            <p:cNvPicPr>
              <a:picLocks/>
            </p:cNvPicPr>
            <p:nvPr/>
          </p:nvPicPr>
          <p:blipFill>
            <a:blip r:embed="rId2">
              <a:extLst/>
            </a:blip>
            <a:srcRect l="9171" t="63920" r="71951" b="799"/>
            <a:stretch>
              <a:fillRect/>
            </a:stretch>
          </p:blipFill>
          <p:spPr>
            <a:xfrm>
              <a:off x="2345531" y="3571875"/>
              <a:ext cx="2143126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5" name="droppedImage.pdf" descr="droppedImage.pdf"/>
            <p:cNvPicPr>
              <a:picLocks/>
            </p:cNvPicPr>
            <p:nvPr/>
          </p:nvPicPr>
          <p:blipFill>
            <a:blip r:embed="rId2">
              <a:extLst/>
            </a:blip>
            <a:srcRect l="38446" t="59056" r="40582" b="1605"/>
            <a:stretch>
              <a:fillRect/>
            </a:stretch>
          </p:blipFill>
          <p:spPr>
            <a:xfrm>
              <a:off x="5003006" y="3571875"/>
              <a:ext cx="2143126" cy="21431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droppedImage.pdf" descr="droppedImage.pdf"/>
            <p:cNvPicPr>
              <a:picLocks/>
            </p:cNvPicPr>
            <p:nvPr/>
          </p:nvPicPr>
          <p:blipFill>
            <a:blip r:embed="rId2">
              <a:extLst/>
            </a:blip>
            <a:srcRect l="71145" t="59649" r="8486" b="877"/>
            <a:stretch>
              <a:fillRect/>
            </a:stretch>
          </p:blipFill>
          <p:spPr>
            <a:xfrm>
              <a:off x="7703344" y="3571875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03343" y="1143000"/>
              <a:ext cx="2143126" cy="2143125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blur</a:t>
            </a:r>
            <a:endParaRPr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83" y="1141048"/>
            <a:ext cx="2436779" cy="24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7621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Box blur</a:t>
            </a:r>
            <a:endParaRPr dirty="0"/>
          </a:p>
        </p:txBody>
      </p:sp>
      <p:grpSp>
        <p:nvGrpSpPr>
          <p:cNvPr id="16" name="Group 15"/>
          <p:cNvGrpSpPr/>
          <p:nvPr/>
        </p:nvGrpSpPr>
        <p:grpSpPr>
          <a:xfrm>
            <a:off x="4876681" y="1143000"/>
            <a:ext cx="5486935" cy="5194299"/>
            <a:chOff x="5024438" y="1143000"/>
            <a:chExt cx="4822032" cy="4564857"/>
          </a:xfrm>
        </p:grpSpPr>
        <p:pic>
          <p:nvPicPr>
            <p:cNvPr id="18" name="droppedImage.pdf" descr="droppedImage.pdf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024438" y="1143000"/>
              <a:ext cx="2143125" cy="214312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droppedImage.pdf" descr="droppedImage.pdf"/>
            <p:cNvPicPr>
              <a:picLocks/>
            </p:cNvPicPr>
            <p:nvPr/>
          </p:nvPicPr>
          <p:blipFill>
            <a:blip r:embed="rId3">
              <a:extLst/>
            </a:blip>
            <a:srcRect l="38761" t="64441" r="41592" b="531"/>
            <a:stretch>
              <a:fillRect/>
            </a:stretch>
          </p:blipFill>
          <p:spPr>
            <a:xfrm>
              <a:off x="5024438" y="3564731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0" name="droppedImage.pdf" descr="droppedImage.pdf"/>
            <p:cNvPicPr>
              <a:picLocks/>
            </p:cNvPicPr>
            <p:nvPr/>
          </p:nvPicPr>
          <p:blipFill>
            <a:blip r:embed="rId3">
              <a:extLst/>
            </a:blip>
            <a:srcRect l="74317" t="65271" r="7768" b="155"/>
            <a:stretch>
              <a:fillRect/>
            </a:stretch>
          </p:blipFill>
          <p:spPr>
            <a:xfrm>
              <a:off x="7703344" y="3564731"/>
              <a:ext cx="2143126" cy="214312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703344" y="1143000"/>
              <a:ext cx="2143125" cy="2143125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4" name="droppedImage.pdf" descr="droppedImage.pdf"/>
          <p:cNvPicPr>
            <a:picLocks/>
          </p:cNvPicPr>
          <p:nvPr/>
        </p:nvPicPr>
        <p:blipFill>
          <a:blip r:embed="rId5">
            <a:extLst/>
          </a:blip>
          <a:srcRect l="9171" t="63920" r="71951" b="799"/>
          <a:stretch>
            <a:fillRect/>
          </a:stretch>
        </p:blipFill>
        <p:spPr>
          <a:xfrm>
            <a:off x="1835052" y="3902471"/>
            <a:ext cx="2434829" cy="2434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383" y="1141048"/>
            <a:ext cx="2436779" cy="24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2548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87090" y="1203968"/>
            <a:ext cx="9217820" cy="5499237"/>
            <a:chOff x="2174080" y="1479252"/>
            <a:chExt cx="7450933" cy="4445134"/>
          </a:xfrm>
        </p:grpSpPr>
        <p:pic>
          <p:nvPicPr>
            <p:cNvPr id="150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67512" y="1563524"/>
              <a:ext cx="2436019" cy="20445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" name="droppedImage.pdf" descr="droppedImage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74080" y="3712286"/>
              <a:ext cx="7450933" cy="21145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81250" y="1479252"/>
              <a:ext cx="4629151" cy="225028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4" name="Rectangle"/>
            <p:cNvSpPr/>
            <p:nvPr/>
          </p:nvSpPr>
          <p:spPr>
            <a:xfrm>
              <a:off x="4756547" y="1500187"/>
              <a:ext cx="2141660" cy="442419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56" name="What will the filtered results look like?"/>
            <p:cNvSpPr txBox="1"/>
            <p:nvPr/>
          </p:nvSpPr>
          <p:spPr>
            <a:xfrm>
              <a:off x="5768636" y="2267417"/>
              <a:ext cx="261821" cy="6776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?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  <p:sp>
          <p:nvSpPr>
            <p:cNvPr id="10" name="What will the filtered results look like?"/>
            <p:cNvSpPr txBox="1"/>
            <p:nvPr/>
          </p:nvSpPr>
          <p:spPr>
            <a:xfrm>
              <a:off x="5768636" y="4430741"/>
              <a:ext cx="261821" cy="6776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800" i="1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l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?</a:t>
              </a:r>
              <a:endPara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13" name="band-pass"/>
          <p:cNvSpPr txBox="1"/>
          <p:nvPr/>
        </p:nvSpPr>
        <p:spPr>
          <a:xfrm>
            <a:off x="10264641" y="3412271"/>
            <a:ext cx="1660660" cy="1108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filters shown in frequency-domain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1521153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pic>
        <p:nvPicPr>
          <p:cNvPr id="6" name="Picture 12" descr="sine-sampl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5" y="2726688"/>
            <a:ext cx="8638391" cy="21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Can I take as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many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samples as I want?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What are the problems with this approach?"/>
          <p:cNvSpPr txBox="1"/>
          <p:nvPr/>
        </p:nvSpPr>
        <p:spPr>
          <a:xfrm>
            <a:off x="1797979" y="5713897"/>
            <a:ext cx="8887145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How many samples should I take?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1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87090" y="1203968"/>
            <a:ext cx="9217820" cy="5378556"/>
            <a:chOff x="2174080" y="1479252"/>
            <a:chExt cx="7450933" cy="4347585"/>
          </a:xfrm>
        </p:grpSpPr>
        <p:pic>
          <p:nvPicPr>
            <p:cNvPr id="150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767512" y="1563524"/>
              <a:ext cx="2436019" cy="20445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1" name="droppedImage.pdf" descr="droppedImage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174080" y="3712286"/>
              <a:ext cx="7450933" cy="21145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2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381250" y="1479252"/>
              <a:ext cx="4629151" cy="2250282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low-pass"/>
          <p:cNvSpPr txBox="1"/>
          <p:nvPr/>
        </p:nvSpPr>
        <p:spPr>
          <a:xfrm>
            <a:off x="7632700" y="1059956"/>
            <a:ext cx="2273300" cy="369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low-pass</a:t>
            </a:r>
          </a:p>
        </p:txBody>
      </p:sp>
      <p:sp>
        <p:nvSpPr>
          <p:cNvPr id="12" name="band-pass"/>
          <p:cNvSpPr txBox="1"/>
          <p:nvPr/>
        </p:nvSpPr>
        <p:spPr>
          <a:xfrm>
            <a:off x="7632700" y="3781604"/>
            <a:ext cx="2273300" cy="369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band-pass</a:t>
            </a:r>
          </a:p>
        </p:txBody>
      </p:sp>
      <p:sp>
        <p:nvSpPr>
          <p:cNvPr id="14" name="band-pass"/>
          <p:cNvSpPr txBox="1"/>
          <p:nvPr/>
        </p:nvSpPr>
        <p:spPr>
          <a:xfrm>
            <a:off x="10264641" y="3412271"/>
            <a:ext cx="1660660" cy="1108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filters shown in frequency-domain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97813454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85974" y="1639412"/>
            <a:ext cx="10394042" cy="3338988"/>
            <a:chOff x="2345531" y="2204653"/>
            <a:chExt cx="6874927" cy="2208506"/>
          </a:xfrm>
        </p:grpSpPr>
        <p:pic>
          <p:nvPicPr>
            <p:cNvPr id="165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504" t="10605" r="2253" b="27178"/>
            <a:stretch>
              <a:fillRect/>
            </a:stretch>
          </p:blipFill>
          <p:spPr>
            <a:xfrm>
              <a:off x="4924425" y="2600325"/>
              <a:ext cx="2360956" cy="1785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6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4618" t="10369" r="35138" b="6675"/>
            <a:stretch>
              <a:fillRect/>
            </a:stretch>
          </p:blipFill>
          <p:spPr>
            <a:xfrm>
              <a:off x="7449741" y="2598646"/>
              <a:ext cx="1770717" cy="17859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7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59" t="10605" r="67590" b="27178"/>
            <a:stretch>
              <a:fillRect/>
            </a:stretch>
          </p:blipFill>
          <p:spPr>
            <a:xfrm>
              <a:off x="2345531" y="2600325"/>
              <a:ext cx="2408311" cy="178593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8" name="high-pass"/>
            <p:cNvSpPr txBox="1"/>
            <p:nvPr/>
          </p:nvSpPr>
          <p:spPr>
            <a:xfrm>
              <a:off x="7756755" y="2204653"/>
              <a:ext cx="1169121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63" tIns="263" rIns="263" bIns="263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high-pass</a:t>
              </a:r>
            </a:p>
          </p:txBody>
        </p:sp>
        <p:sp>
          <p:nvSpPr>
            <p:cNvPr id="170" name="?"/>
            <p:cNvSpPr/>
            <p:nvPr/>
          </p:nvSpPr>
          <p:spPr>
            <a:xfrm>
              <a:off x="4908296" y="2570071"/>
              <a:ext cx="2393213" cy="184308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9" tIns="35719" rIns="35719" bIns="35719" anchor="ctr"/>
            <a:lstStyle>
              <a:lvl1pPr>
                <a:defRPr sz="24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598624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l="67504" t="10605" r="2253" b="27178"/>
          <a:stretch>
            <a:fillRect/>
          </a:stretch>
        </p:blipFill>
        <p:spPr>
          <a:xfrm>
            <a:off x="4484944" y="2237619"/>
            <a:ext cx="3569474" cy="270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l="34618" t="10369" r="35138" b="6675"/>
          <a:stretch>
            <a:fillRect/>
          </a:stretch>
        </p:blipFill>
        <p:spPr>
          <a:xfrm>
            <a:off x="8302910" y="2235081"/>
            <a:ext cx="2677106" cy="27001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rcRect l="1559" t="10605" r="67590" b="27178"/>
          <a:stretch>
            <a:fillRect/>
          </a:stretch>
        </p:blipFill>
        <p:spPr>
          <a:xfrm>
            <a:off x="585974" y="2237619"/>
            <a:ext cx="3641069" cy="270011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high-pass"/>
          <p:cNvSpPr txBox="1"/>
          <p:nvPr/>
        </p:nvSpPr>
        <p:spPr>
          <a:xfrm>
            <a:off x="8767078" y="1639412"/>
            <a:ext cx="1767567" cy="559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high-pass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775475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6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063285" y="1446610"/>
                <a:ext cx="2143125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77156"/>
                <a:ext cx="2143125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l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ow-pass filter</a:t>
                </a:r>
              </a:p>
            </p:txBody>
          </p:sp>
        </p:grpSp>
      </p:grpSp>
      <p:sp>
        <p:nvSpPr>
          <p:cNvPr id="13" name="?"/>
          <p:cNvSpPr txBox="1"/>
          <p:nvPr/>
        </p:nvSpPr>
        <p:spPr>
          <a:xfrm>
            <a:off x="9115486" y="2195523"/>
            <a:ext cx="333956" cy="86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0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321220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9035150" cy="5715040"/>
            <a:chOff x="1910419" y="1077156"/>
            <a:chExt cx="8099608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7828054" cy="2512989"/>
              <a:chOff x="2220820" y="1077156"/>
              <a:chExt cx="7828054" cy="2512989"/>
            </a:xfrm>
          </p:grpSpPr>
          <p:pic>
            <p:nvPicPr>
              <p:cNvPr id="186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063285" y="1446610"/>
                <a:ext cx="2143125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77156"/>
                <a:ext cx="2143125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l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ow-pass filter</a:t>
                </a:r>
              </a:p>
            </p:txBody>
          </p:sp>
          <p:pic>
            <p:nvPicPr>
              <p:cNvPr id="12" name="droppedImage.tiff" descr="droppedImage.tif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905748" y="1446610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77079070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high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sp>
        <p:nvSpPr>
          <p:cNvPr id="13" name="?"/>
          <p:cNvSpPr txBox="1"/>
          <p:nvPr/>
        </p:nvSpPr>
        <p:spPr>
          <a:xfrm>
            <a:off x="9115486" y="2195523"/>
            <a:ext cx="333956" cy="862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3" tIns="263" rIns="263" bIns="263" anchor="ctr">
            <a:spAutoFit/>
          </a:bodyPr>
          <a:lstStyle>
            <a:lvl1pPr defTabSz="436880">
              <a:defRPr sz="10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4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6349" y="1428128"/>
            <a:ext cx="2390667" cy="23906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2951152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high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13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6349" y="1428128"/>
            <a:ext cx="2390667" cy="2390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87129" y="1407223"/>
            <a:ext cx="2411572" cy="24115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736293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16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6348" y="1428127"/>
            <a:ext cx="2390668" cy="2390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87127" y="1407222"/>
            <a:ext cx="2411573" cy="24115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9662470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18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6346" y="1428127"/>
            <a:ext cx="2390670" cy="2390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87127" y="1407222"/>
            <a:ext cx="2411573" cy="24115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0015902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21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6345" y="1428125"/>
            <a:ext cx="2390671" cy="2390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87125" y="1428125"/>
            <a:ext cx="2411575" cy="2411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88836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pic>
        <p:nvPicPr>
          <p:cNvPr id="6" name="Picture 12" descr="sine-sampl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805" y="2726688"/>
            <a:ext cx="8638391" cy="217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Can I take as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few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samples as I want?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What are the problems with this approach?"/>
          <p:cNvSpPr txBox="1"/>
          <p:nvPr/>
        </p:nvSpPr>
        <p:spPr>
          <a:xfrm>
            <a:off x="1797979" y="5713897"/>
            <a:ext cx="8887145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i="0" dirty="0">
                <a:solidFill>
                  <a:schemeClr val="tx1"/>
                </a:solidFill>
                <a:latin typeface="+mj-lt"/>
              </a:rPr>
              <a:t>How many samples should I take?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367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More filtering examples</a:t>
            </a:r>
            <a:endParaRPr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442648" y="1016000"/>
            <a:ext cx="5864368" cy="5715040"/>
            <a:chOff x="1910419" y="1077156"/>
            <a:chExt cx="5257144" cy="5123278"/>
          </a:xfrm>
        </p:grpSpPr>
        <p:pic>
          <p:nvPicPr>
            <p:cNvPr id="9" name="droppedImage.tiff" descr="dropped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81974" y="4057308"/>
              <a:ext cx="2143125" cy="214312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Frequency magnitude"/>
            <p:cNvSpPr txBox="1"/>
            <p:nvPr/>
          </p:nvSpPr>
          <p:spPr>
            <a:xfrm>
              <a:off x="1910419" y="3687445"/>
              <a:ext cx="2686234" cy="3698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63" tIns="263" rIns="263" bIns="263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</a:t>
              </a: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requency magnitude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181973" y="1077156"/>
              <a:ext cx="4985590" cy="2512989"/>
              <a:chOff x="2220820" y="1077156"/>
              <a:chExt cx="4985590" cy="2512989"/>
            </a:xfrm>
          </p:grpSpPr>
          <p:pic>
            <p:nvPicPr>
              <p:cNvPr id="188" name="droppedImage.tiff" descr="droppedImage.tif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2220820" y="1447019"/>
                <a:ext cx="2143126" cy="214312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90" name="Original image"/>
              <p:cNvSpPr txBox="1"/>
              <p:nvPr/>
            </p:nvSpPr>
            <p:spPr>
              <a:xfrm>
                <a:off x="2220821" y="1077156"/>
                <a:ext cx="2143126" cy="36986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o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riginal image</a:t>
                </a:r>
              </a:p>
            </p:txBody>
          </p:sp>
          <p:sp>
            <p:nvSpPr>
              <p:cNvPr id="191" name="Low-pass filter"/>
              <p:cNvSpPr txBox="1"/>
              <p:nvPr/>
            </p:nvSpPr>
            <p:spPr>
              <a:xfrm>
                <a:off x="5063285" y="1096304"/>
                <a:ext cx="2143125" cy="33156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263" tIns="263" rIns="263" bIns="263" anchor="ctr">
                <a:spAutoFit/>
              </a:bodyPr>
              <a:lstStyle>
                <a:lvl1pPr defTabSz="436880">
                  <a:defRPr sz="14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pPr marL="0" marR="0" lvl="0" indent="0" algn="ctr" defTabSz="43688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band</a:t>
                </a:r>
                <a:r>
                  <a:rPr kumimoji="0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sym typeface="Gill Sans"/>
                  </a:rPr>
                  <a:t>-pass filter</a:t>
                </a:r>
              </a:p>
            </p:txBody>
          </p:sp>
        </p:grpSp>
      </p:grpSp>
      <p:pic>
        <p:nvPicPr>
          <p:cNvPr id="21" name="droppedImage.tiff" descr="dropped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6344" y="1428123"/>
            <a:ext cx="2390672" cy="2390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087124" y="1428123"/>
            <a:ext cx="2411576" cy="24115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6182083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Revisiting sampling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05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The Nyquist-Shannon sampling theorem</a:t>
            </a:r>
            <a:endParaRPr dirty="0"/>
          </a:p>
        </p:txBody>
      </p:sp>
      <p:sp>
        <p:nvSpPr>
          <p:cNvPr id="14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101" y="1731964"/>
            <a:ext cx="11099800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A continuous signal can be perfectly reconstructed from its discrete version using linear interpolation, if sampling occurred with frequency:</a:t>
            </a:r>
          </a:p>
        </p:txBody>
      </p:sp>
      <p:sp>
        <p:nvSpPr>
          <p:cNvPr id="15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546097" y="4926640"/>
            <a:ext cx="11099800" cy="869209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l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Equivalent reformulation: When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downsampling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, aliasing does not occur if samples are taken at the Nyquist frequency or higher.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97" y="3275711"/>
            <a:ext cx="2565406" cy="862188"/>
          </a:xfrm>
          <a:prstGeom prst="rect">
            <a:avLst/>
          </a:prstGeom>
        </p:spPr>
      </p:pic>
      <p:sp>
        <p:nvSpPr>
          <p:cNvPr id="17" name="The Fourier transform of the convolution of two functions is the product of their Fourier transforms…"/>
          <p:cNvSpPr txBox="1">
            <a:spLocks/>
          </p:cNvSpPr>
          <p:nvPr/>
        </p:nvSpPr>
        <p:spPr>
          <a:xfrm>
            <a:off x="8610599" y="3350220"/>
            <a:ext cx="2565399" cy="704204"/>
          </a:xfrm>
          <a:prstGeom prst="rect">
            <a:avLst/>
          </a:prstGeom>
        </p:spPr>
        <p:txBody>
          <a:bodyPr vert="horz" lIns="14630" tIns="14630" rIns="14630" bIns="1463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8137" marR="0" lvl="0" indent="0" algn="ctr" defTabSz="279524" rtl="0" eaLnBrk="1" fontAlgn="auto" latinLnBrk="0" hangingPunct="1">
              <a:lnSpc>
                <a:spcPct val="90000"/>
              </a:lnSpc>
              <a:spcBef>
                <a:spcPts val="218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sz="2548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Gill Sans"/>
                <a:cs typeface="Gill Sans"/>
                <a:sym typeface="Gill Sans"/>
              </a:rPr>
              <a:t>This is called the Nyquist frequency</a:t>
            </a:r>
          </a:p>
        </p:txBody>
      </p: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7835900" y="3702322"/>
            <a:ext cx="774699" cy="44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80352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does the Nyquist-Shannon theorem relate to the Gaussian pyramid?</a:t>
            </a: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041396"/>
      </p:ext>
    </p:extLst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does the Nyquist-Shannon theorem relate to the Gaussian pyramid?</a:t>
            </a: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pyramid</a:t>
            </a:r>
            <a:endParaRPr dirty="0"/>
          </a:p>
        </p:txBody>
      </p:sp>
      <p:sp>
        <p:nvSpPr>
          <p:cNvPr id="5" name="What happens to the details of the image?"/>
          <p:cNvSpPr txBox="1"/>
          <p:nvPr/>
        </p:nvSpPr>
        <p:spPr>
          <a:xfrm>
            <a:off x="6434546" y="2295057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342900" marR="0" lvl="0" indent="-34290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Gaussian blurring is low-pass filtering.</a:t>
            </a:r>
          </a:p>
          <a:p>
            <a:pPr marL="342900" marR="0" lvl="0" indent="-34290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By blurring we try to sufficiently decrease the Nyquist frequency to avoid aliasing.</a:t>
            </a:r>
          </a:p>
        </p:txBody>
      </p:sp>
      <p:sp>
        <p:nvSpPr>
          <p:cNvPr id="6" name="What happens to the details of the image?"/>
          <p:cNvSpPr txBox="1"/>
          <p:nvPr/>
        </p:nvSpPr>
        <p:spPr>
          <a:xfrm>
            <a:off x="6434546" y="4418711"/>
            <a:ext cx="5536954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large should the Gauss blur we use be?</a:t>
            </a:r>
          </a:p>
        </p:txBody>
      </p:sp>
    </p:spTree>
    <p:extLst>
      <p:ext uri="{BB962C8B-B14F-4D97-AF65-F5344CB8AC3E}">
        <p14:creationId xmlns:p14="http://schemas.microsoft.com/office/powerpoint/2010/main" val="1048470547"/>
      </p:ext>
    </p:extLst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6175" y="1087132"/>
            <a:ext cx="4242891" cy="569940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2792770"/>
            <a:ext cx="4865137" cy="228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Gala Contemplating the Mediterranean Sea Which at Twenty Meters Becomes the Portrait of Abraham Lincoln </a:t>
            </a: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(Homage to Rothko)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Salvador Dali, 1976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8217817"/>
      </p:ext>
    </p:extLst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3716099"/>
            <a:ext cx="486513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Low-pass filtered version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  <p:pic>
        <p:nvPicPr>
          <p:cNvPr id="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6175" y="1087132"/>
            <a:ext cx="4242891" cy="5713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8693278"/>
      </p:ext>
    </p:extLst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ala Contemplating the Mediterranean Sea Which at Twenty Meters Becomes the Portrait of Abraham Lincoln…"/>
          <p:cNvSpPr txBox="1"/>
          <p:nvPr/>
        </p:nvSpPr>
        <p:spPr>
          <a:xfrm>
            <a:off x="6526763" y="3716099"/>
            <a:ext cx="4865137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25252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High-pass filtered version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525252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Frequency-domain filtering in human vision</a:t>
            </a:r>
            <a:endParaRPr dirty="0"/>
          </a:p>
        </p:txBody>
      </p:sp>
      <p:pic>
        <p:nvPicPr>
          <p:cNvPr id="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6175" y="1087132"/>
            <a:ext cx="4253472" cy="57136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1577551"/>
      </p:ext>
    </p:extLst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Variable frequency sensitivity</a:t>
            </a:r>
            <a:endParaRPr dirty="0"/>
          </a:p>
        </p:txBody>
      </p:sp>
      <p:sp>
        <p:nvSpPr>
          <p:cNvPr id="7" name="Campbell-Robson contrast sensitivity curve"/>
          <p:cNvSpPr txBox="1"/>
          <p:nvPr/>
        </p:nvSpPr>
        <p:spPr>
          <a:xfrm>
            <a:off x="869143" y="1236663"/>
            <a:ext cx="686515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Experiment: Where do you see the stripes?</a:t>
            </a:r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3409" y="1646674"/>
            <a:ext cx="6880891" cy="4622394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frequency"/>
          <p:cNvSpPr txBox="1"/>
          <p:nvPr/>
        </p:nvSpPr>
        <p:spPr>
          <a:xfrm>
            <a:off x="869143" y="6305321"/>
            <a:ext cx="6865156" cy="30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16" name="contrast"/>
          <p:cNvSpPr txBox="1"/>
          <p:nvPr/>
        </p:nvSpPr>
        <p:spPr>
          <a:xfrm rot="16200000">
            <a:off x="-1631436" y="3814423"/>
            <a:ext cx="4605368" cy="303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3756722229"/>
      </p:ext>
    </p:extLst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ampbell-Robson contrast sensitivity curve"/>
          <p:cNvSpPr txBox="1"/>
          <p:nvPr/>
        </p:nvSpPr>
        <p:spPr>
          <a:xfrm>
            <a:off x="869143" y="1236663"/>
            <a:ext cx="6865156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 b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Campbell-Robson contrast sensitivity curve</a:t>
            </a: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19283" y="1646674"/>
            <a:ext cx="7215016" cy="4962576"/>
            <a:chOff x="1864411" y="1805488"/>
            <a:chExt cx="5932588" cy="4080506"/>
          </a:xfrm>
        </p:grpSpPr>
        <p:pic>
          <p:nvPicPr>
            <p:cNvPr id="200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139148" y="1805488"/>
              <a:ext cx="5657851" cy="380078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2" name="frequency"/>
            <p:cNvSpPr txBox="1"/>
            <p:nvPr/>
          </p:nvSpPr>
          <p:spPr>
            <a:xfrm>
              <a:off x="2152086" y="5636087"/>
              <a:ext cx="5644913" cy="249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</a:t>
              </a:r>
            </a:p>
          </p:txBody>
        </p:sp>
        <p:sp>
          <p:nvSpPr>
            <p:cNvPr id="203" name="contrast"/>
            <p:cNvSpPr txBox="1"/>
            <p:nvPr/>
          </p:nvSpPr>
          <p:spPr>
            <a:xfrm rot="16200000">
              <a:off x="95970" y="3587932"/>
              <a:ext cx="3786790" cy="249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8575" tIns="28575" rIns="28575" bIns="28575" anchor="ctr">
              <a:spAutoFit/>
            </a:bodyPr>
            <a:lstStyle>
              <a:lvl1pPr defTabSz="54610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contrast</a:t>
              </a:r>
            </a:p>
          </p:txBody>
        </p:sp>
        <p:pic>
          <p:nvPicPr>
            <p:cNvPr id="204" name="droppedImage.pdf" descr="droppedImage.pdf"/>
            <p:cNvPicPr>
              <a:picLocks noChangeAspect="1"/>
            </p:cNvPicPr>
            <p:nvPr/>
          </p:nvPicPr>
          <p:blipFill>
            <a:blip r:embed="rId3">
              <a:alphaModFix amt="41000"/>
              <a:extLst/>
            </a:blip>
            <a:stretch>
              <a:fillRect/>
            </a:stretch>
          </p:blipFill>
          <p:spPr>
            <a:xfrm>
              <a:off x="2152086" y="1924068"/>
              <a:ext cx="5620084" cy="35718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Our eye are sensitive to mid-range frequencies"/>
            <p:cNvSpPr txBox="1"/>
            <p:nvPr/>
          </p:nvSpPr>
          <p:spPr>
            <a:xfrm>
              <a:off x="3100407" y="3689193"/>
              <a:ext cx="3977244" cy="3039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18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5461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Our eye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</a:t>
              </a: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 are sensitive to mid-range frequencies</a:t>
              </a:r>
            </a:p>
          </p:txBody>
        </p:sp>
      </p:grp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Variable frequency sensitivity</a:t>
            </a:r>
            <a:endParaRPr dirty="0"/>
          </a:p>
        </p:txBody>
      </p:sp>
      <p:sp>
        <p:nvSpPr>
          <p:cNvPr id="10" name="Early processing in humans filters for various orientations and scales of frequency…"/>
          <p:cNvSpPr txBox="1">
            <a:spLocks noGrp="1"/>
          </p:cNvSpPr>
          <p:nvPr>
            <p:ph type="body" idx="1"/>
          </p:nvPr>
        </p:nvSpPr>
        <p:spPr>
          <a:xfrm>
            <a:off x="7889734" y="2794524"/>
            <a:ext cx="4302266" cy="232669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SzPct val="100000"/>
            </a:pPr>
            <a:r>
              <a:rPr sz="2400" dirty="0">
                <a:latin typeface="+mj-lt"/>
              </a:rPr>
              <a:t>Early processing in humans filters for various orientations and scales of frequency</a:t>
            </a:r>
          </a:p>
          <a:p>
            <a:pPr>
              <a:buSzPct val="100000"/>
            </a:pPr>
            <a:r>
              <a:rPr sz="2400" dirty="0">
                <a:latin typeface="+mj-lt"/>
              </a:rPr>
              <a:t>Perceptual cues in the mid frequencies dominate perception</a:t>
            </a:r>
          </a:p>
        </p:txBody>
      </p:sp>
    </p:spTree>
    <p:extLst>
      <p:ext uri="{BB962C8B-B14F-4D97-AF65-F5344CB8AC3E}">
        <p14:creationId xmlns:p14="http://schemas.microsoft.com/office/powerpoint/2010/main" val="20686714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Undersampling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pic>
        <p:nvPicPr>
          <p:cNvPr id="10" name="Picture 9" descr="sine-sample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6" y="2726688"/>
            <a:ext cx="8615869" cy="2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29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57187" y="1586707"/>
            <a:ext cx="11547429" cy="4887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Basic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Szeliski</a:t>
            </a:r>
            <a:r>
              <a:rPr lang="en-US" sz="2000" dirty="0"/>
              <a:t> textbook, Sections 3.4, 3.5</a:t>
            </a:r>
          </a:p>
          <a:p>
            <a:endParaRPr lang="en-US" sz="2000" dirty="0"/>
          </a:p>
          <a:p>
            <a:r>
              <a:rPr lang="en-US" sz="2000" dirty="0"/>
              <a:t>Additional reading: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Burt and Adelson, “The Laplacian Pyramid as a Compact Image Code,” IEEE </a:t>
            </a:r>
            <a:r>
              <a:rPr lang="en-US" sz="2000" dirty="0" err="1"/>
              <a:t>ToC</a:t>
            </a:r>
            <a:r>
              <a:rPr lang="en-US" sz="2000" dirty="0"/>
              <a:t> 1983.</a:t>
            </a:r>
          </a:p>
          <a:p>
            <a:r>
              <a:rPr lang="en-US" sz="2000" dirty="0"/>
              <a:t>	The original Laplacian pyramid paper.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dirty="0"/>
              <a:t>Hubel and Wiesel, “Receptive fields, binocular interaction and functional architecture in the cat's visual cortex,” The Journal of Physiology 1962</a:t>
            </a:r>
          </a:p>
          <a:p>
            <a:pPr fontAlgn="base"/>
            <a:r>
              <a:rPr lang="en-US" sz="2000" dirty="0"/>
              <a:t>	A foundational paper describing information processing in the visual system, including the different 	types of filtering it performs; Hubel and Wiesel won the Nobel Prize in Medicine in 1981 for the 	discoveries described in this paper.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652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Undersampling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sp>
        <p:nvSpPr>
          <p:cNvPr id="11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" name="Picture 6" descr="sine-sampl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6" y="2726688"/>
            <a:ext cx="8615869" cy="2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hat are the problems with this approach?"/>
          <p:cNvSpPr txBox="1"/>
          <p:nvPr/>
        </p:nvSpPr>
        <p:spPr>
          <a:xfrm>
            <a:off x="455989" y="5911096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Surprising effect: can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lower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18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err="1"/>
              <a:t>Undersampling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Very simple example: a sine wave</a:t>
            </a:r>
            <a:endParaRPr sz="2400" i="0" dirty="0">
              <a:latin typeface="+mj-lt"/>
            </a:endParaRPr>
          </a:p>
        </p:txBody>
      </p:sp>
      <p:sp>
        <p:nvSpPr>
          <p:cNvPr id="11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What are the problems with this approach?"/>
          <p:cNvSpPr txBox="1"/>
          <p:nvPr/>
        </p:nvSpPr>
        <p:spPr>
          <a:xfrm>
            <a:off x="455989" y="5911096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Surprising effect: can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lower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Picture 8" descr="sine-sample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76" y="2726688"/>
            <a:ext cx="8615869" cy="216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hat are the problems with this approach?"/>
          <p:cNvSpPr txBox="1"/>
          <p:nvPr/>
        </p:nvSpPr>
        <p:spPr>
          <a:xfrm>
            <a:off x="455989" y="630582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Note: we could always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higher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851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11236002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Fancy term for: </a:t>
            </a:r>
            <a:r>
              <a:rPr lang="en-US" sz="2400" dirty="0" err="1">
                <a:latin typeface="+mj-lt"/>
              </a:rPr>
              <a:t>Undersampling</a:t>
            </a:r>
            <a:r>
              <a:rPr lang="en-US" sz="2400" dirty="0">
                <a:latin typeface="+mj-lt"/>
              </a:rPr>
              <a:t> can disguise a signal as one of a lower frequency</a:t>
            </a:r>
            <a:endParaRPr sz="2400" dirty="0">
              <a:latin typeface="+mj-lt"/>
            </a:endParaRPr>
          </a:p>
        </p:txBody>
      </p:sp>
      <p:pic>
        <p:nvPicPr>
          <p:cNvPr id="7" name="Picture 6" descr="sine-sample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066" y="2726688"/>
            <a:ext cx="8615869" cy="216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hat are the problems with this approach?"/>
          <p:cNvSpPr txBox="1"/>
          <p:nvPr/>
        </p:nvSpPr>
        <p:spPr>
          <a:xfrm>
            <a:off x="455989" y="5516364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Unsurprising effect: information is lost.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What are the problems with this approach?"/>
          <p:cNvSpPr txBox="1"/>
          <p:nvPr/>
        </p:nvSpPr>
        <p:spPr>
          <a:xfrm>
            <a:off x="455989" y="5911096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Surprising effect: can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lower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What are the problems with this approach?"/>
          <p:cNvSpPr txBox="1"/>
          <p:nvPr/>
        </p:nvSpPr>
        <p:spPr>
          <a:xfrm>
            <a:off x="455989" y="630582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Note: we could always confuse the signal with one of </a:t>
            </a:r>
            <a:r>
              <a:rPr lang="en-US" sz="2400" dirty="0">
                <a:solidFill>
                  <a:schemeClr val="tx1"/>
                </a:solidFill>
                <a:latin typeface="+mj-lt"/>
              </a:rPr>
              <a:t>higher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 frequency.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447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 in textures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3" b="10845"/>
          <a:stretch/>
        </p:blipFill>
        <p:spPr>
          <a:xfrm>
            <a:off x="3555275" y="1325562"/>
            <a:ext cx="5081450" cy="51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Homework 1 will be posted tonight.</a:t>
            </a:r>
          </a:p>
          <a:p>
            <a:r>
              <a:rPr lang="en-US" sz="2400" dirty="0"/>
              <a:t>	- Homework 1 is due on February 6</a:t>
            </a:r>
            <a:r>
              <a:rPr lang="en-US" sz="2400" baseline="30000" dirty="0"/>
              <a:t>th</a:t>
            </a:r>
            <a:r>
              <a:rPr lang="en-US" sz="2400" dirty="0"/>
              <a:t> at midnight.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Office hours for the rest of the semester:</a:t>
            </a:r>
          </a:p>
          <a:p>
            <a:r>
              <a:rPr lang="en-US" sz="2400" dirty="0"/>
              <a:t>	Monday, 5-7 pm, NSH 1109, </a:t>
            </a:r>
            <a:r>
              <a:rPr lang="en-US" sz="2400" dirty="0" err="1"/>
              <a:t>Sharvani</a:t>
            </a:r>
            <a:endParaRPr lang="en-US" sz="2400" dirty="0"/>
          </a:p>
          <a:p>
            <a:r>
              <a:rPr lang="en-US" sz="2400" dirty="0"/>
              <a:t>	Tuesday, 5-7 pm, NSH 4119, Anshuman</a:t>
            </a:r>
          </a:p>
          <a:p>
            <a:r>
              <a:rPr lang="en-US" sz="2400" dirty="0"/>
              <a:t>	Wednesday 4-6 pm, NSH 4119, Neeraj</a:t>
            </a:r>
          </a:p>
          <a:p>
            <a:r>
              <a:rPr lang="en-US" sz="2400" dirty="0"/>
              <a:t>	Thursday 4-6 pm, NSH 4119, Abhay</a:t>
            </a:r>
          </a:p>
          <a:p>
            <a:r>
              <a:rPr lang="en-US" sz="2400" dirty="0"/>
              <a:t>	Friday 3-5 pm, Smith Hall graphics lounge, Yannis</a:t>
            </a:r>
          </a:p>
          <a:p>
            <a:r>
              <a:rPr lang="en-US" sz="2400" dirty="0"/>
              <a:t>	Friday 5-7 pm, Smith Hall graphics lounge, Bruce</a:t>
            </a:r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 in photographs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" t="13132" r="50316"/>
          <a:stretch/>
        </p:blipFill>
        <p:spPr>
          <a:xfrm>
            <a:off x="6488513" y="3873356"/>
            <a:ext cx="4871102" cy="2880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512" y="1007063"/>
            <a:ext cx="4871103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9" y="2121352"/>
            <a:ext cx="5690267" cy="3504007"/>
          </a:xfrm>
          <a:prstGeom prst="rect">
            <a:avLst/>
          </a:prstGeom>
        </p:spPr>
      </p:pic>
      <p:sp>
        <p:nvSpPr>
          <p:cNvPr id="8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This is also known as “</a:t>
            </a:r>
            <a:r>
              <a:rPr lang="en-US" sz="2400" i="0" dirty="0" err="1">
                <a:latin typeface="+mj-lt"/>
              </a:rPr>
              <a:t>moire</a:t>
            </a:r>
            <a:r>
              <a:rPr lang="en-US" sz="2400" i="0" dirty="0">
                <a:latin typeface="+mj-lt"/>
              </a:rPr>
              <a:t>”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984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Temporal aliasing</a:t>
            </a:r>
            <a:endParaRPr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8286" r="9714" b="14667"/>
          <a:stretch>
            <a:fillRect/>
          </a:stretch>
        </p:blipFill>
        <p:spPr bwMode="auto">
          <a:xfrm>
            <a:off x="1981200" y="1325563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Temporal aliasing</a:t>
            </a:r>
            <a:endParaRPr dirty="0"/>
          </a:p>
        </p:txBody>
      </p:sp>
      <p:pic>
        <p:nvPicPr>
          <p:cNvPr id="2" name="The_wagon-wheel_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1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Temporal aliasing</a:t>
            </a:r>
            <a:endParaRPr dirty="0"/>
          </a:p>
        </p:txBody>
      </p:sp>
      <p:pic>
        <p:nvPicPr>
          <p:cNvPr id="4" name="helicop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deal with aliasing?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7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deal with aliasing?</a:t>
            </a:r>
            <a:endParaRPr sz="2400" i="0" dirty="0">
              <a:latin typeface="+mj-lt"/>
            </a:endParaRPr>
          </a:p>
        </p:txBody>
      </p:sp>
      <p:sp>
        <p:nvSpPr>
          <p:cNvPr id="4" name="‘throw away even rows and columns’"/>
          <p:cNvSpPr txBox="1"/>
          <p:nvPr/>
        </p:nvSpPr>
        <p:spPr>
          <a:xfrm>
            <a:off x="455988" y="2361541"/>
            <a:ext cx="1092777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Approach 1: Oversample the signal</a:t>
            </a:r>
          </a:p>
        </p:txBody>
      </p:sp>
    </p:spTree>
    <p:extLst>
      <p:ext uri="{BB962C8B-B14F-4D97-AF65-F5344CB8AC3E}">
        <p14:creationId xmlns:p14="http://schemas.microsoft.com/office/powerpoint/2010/main" val="15884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 in textures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1470871" y="6072223"/>
            <a:ext cx="456005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aliasing artifacts</a:t>
            </a:r>
            <a:endParaRPr sz="2400" i="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45"/>
          <a:stretch/>
        </p:blipFill>
        <p:spPr>
          <a:xfrm>
            <a:off x="1470871" y="1325563"/>
            <a:ext cx="9250258" cy="4623174"/>
          </a:xfrm>
          <a:prstGeom prst="rect">
            <a:avLst/>
          </a:prstGeom>
        </p:spPr>
      </p:pic>
      <p:sp>
        <p:nvSpPr>
          <p:cNvPr id="18" name="‘throw away even rows and columns’"/>
          <p:cNvSpPr txBox="1"/>
          <p:nvPr/>
        </p:nvSpPr>
        <p:spPr>
          <a:xfrm>
            <a:off x="6161070" y="6072223"/>
            <a:ext cx="456005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anti-aliasing by oversampling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187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deal with aliasing?</a:t>
            </a:r>
            <a:endParaRPr sz="2400" i="0" dirty="0">
              <a:latin typeface="+mj-lt"/>
            </a:endParaRPr>
          </a:p>
        </p:txBody>
      </p:sp>
      <p:sp>
        <p:nvSpPr>
          <p:cNvPr id="4" name="‘throw away even rows and columns’"/>
          <p:cNvSpPr txBox="1"/>
          <p:nvPr/>
        </p:nvSpPr>
        <p:spPr>
          <a:xfrm>
            <a:off x="455988" y="2361541"/>
            <a:ext cx="1092777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Approach 1: Oversample the signal</a:t>
            </a:r>
          </a:p>
        </p:txBody>
      </p:sp>
      <p:sp>
        <p:nvSpPr>
          <p:cNvPr id="5" name="‘throw away even rows and columns’"/>
          <p:cNvSpPr txBox="1"/>
          <p:nvPr/>
        </p:nvSpPr>
        <p:spPr>
          <a:xfrm>
            <a:off x="455988" y="3781977"/>
            <a:ext cx="10927778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Approach 2: Smooth the signal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0" dirty="0">
                <a:latin typeface="+mj-lt"/>
              </a:rPr>
              <a:t>Remove some of the detail effects that cause aliasing.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Lose information, but better than aliasing artifacts.</a:t>
            </a:r>
            <a:endParaRPr sz="2400" i="0" dirty="0">
              <a:latin typeface="+mj-lt"/>
            </a:endParaRPr>
          </a:p>
        </p:txBody>
      </p:sp>
      <p:sp>
        <p:nvSpPr>
          <p:cNvPr id="6" name="‘throw away even rows and columns’"/>
          <p:cNvSpPr txBox="1"/>
          <p:nvPr/>
        </p:nvSpPr>
        <p:spPr>
          <a:xfrm>
            <a:off x="455988" y="5571745"/>
            <a:ext cx="1092777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How would you smooth a signal?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171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delete even rows"/>
          <p:cNvSpPr txBox="1"/>
          <p:nvPr/>
        </p:nvSpPr>
        <p:spPr>
          <a:xfrm>
            <a:off x="3738563" y="3058526"/>
            <a:ext cx="2567940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Gaussian filter</a:t>
            </a:r>
          </a:p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  <p:sp>
        <p:nvSpPr>
          <p:cNvPr id="134" name="1/2"/>
          <p:cNvSpPr txBox="1"/>
          <p:nvPr/>
        </p:nvSpPr>
        <p:spPr>
          <a:xfrm>
            <a:off x="1706902" y="5914609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35" name="1/4"/>
          <p:cNvSpPr txBox="1"/>
          <p:nvPr/>
        </p:nvSpPr>
        <p:spPr>
          <a:xfrm>
            <a:off x="7066407" y="4836546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</a:t>
            </a:r>
          </a:p>
        </p:txBody>
      </p:sp>
      <p:sp>
        <p:nvSpPr>
          <p:cNvPr id="136" name="1/8"/>
          <p:cNvSpPr txBox="1"/>
          <p:nvPr/>
        </p:nvSpPr>
        <p:spPr>
          <a:xfrm>
            <a:off x="11172421" y="4229243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1/8</a:t>
            </a:r>
          </a:p>
        </p:txBody>
      </p:sp>
      <p:sp>
        <p:nvSpPr>
          <p:cNvPr id="137" name="‘throw away even rows and columns’"/>
          <p:cNvSpPr txBox="1"/>
          <p:nvPr/>
        </p:nvSpPr>
        <p:spPr>
          <a:xfrm>
            <a:off x="3877283" y="1235145"/>
            <a:ext cx="6955291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Apply a smoothing filter first, then t</a:t>
            </a:r>
            <a:r>
              <a:rPr sz="2400" i="0" dirty="0">
                <a:latin typeface="+mj-lt"/>
              </a:rPr>
              <a:t>hrow away </a:t>
            </a:r>
            <a:r>
              <a:rPr lang="en-US" sz="2400" i="0" dirty="0">
                <a:latin typeface="+mj-lt"/>
              </a:rPr>
              <a:t>half the</a:t>
            </a:r>
            <a:r>
              <a:rPr sz="2400" i="0" dirty="0">
                <a:latin typeface="+mj-lt"/>
              </a:rPr>
              <a:t> rows and columns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Better image </a:t>
            </a:r>
            <a:r>
              <a:rPr lang="en-US" dirty="0" err="1"/>
              <a:t>downsampling</a:t>
            </a:r>
            <a:endParaRPr dirty="0"/>
          </a:p>
        </p:txBody>
      </p:sp>
      <p:sp>
        <p:nvSpPr>
          <p:cNvPr id="16" name="delete even rows"/>
          <p:cNvSpPr txBox="1"/>
          <p:nvPr/>
        </p:nvSpPr>
        <p:spPr>
          <a:xfrm>
            <a:off x="8264634" y="3058526"/>
            <a:ext cx="2567940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Gaussian filter</a:t>
            </a:r>
          </a:p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  <p:pic>
        <p:nvPicPr>
          <p:cNvPr id="27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71791" y="3066682"/>
            <a:ext cx="846422" cy="11149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5458" y="2519948"/>
            <a:ext cx="1672209" cy="2200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520" y="1419811"/>
            <a:ext cx="3347086" cy="4400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905404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1/2"/>
          <p:cNvSpPr txBox="1"/>
          <p:nvPr/>
        </p:nvSpPr>
        <p:spPr>
          <a:xfrm>
            <a:off x="2023467" y="5503228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45" name="1/4 scaled by 2"/>
          <p:cNvSpPr txBox="1"/>
          <p:nvPr/>
        </p:nvSpPr>
        <p:spPr>
          <a:xfrm>
            <a:off x="5235383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 </a:t>
            </a:r>
            <a:r>
              <a:rPr lang="en-US" sz="2400" dirty="0">
                <a:latin typeface="+mj-lt"/>
              </a:rPr>
              <a:t>(2x zoom)</a:t>
            </a:r>
            <a:endParaRPr sz="2400" dirty="0">
              <a:latin typeface="+mj-lt"/>
            </a:endParaRPr>
          </a:p>
        </p:txBody>
      </p:sp>
      <p:sp>
        <p:nvSpPr>
          <p:cNvPr id="146" name="1/4 scaled by 4"/>
          <p:cNvSpPr txBox="1"/>
          <p:nvPr/>
        </p:nvSpPr>
        <p:spPr>
          <a:xfrm>
            <a:off x="9085554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</a:t>
            </a:r>
            <a:r>
              <a:rPr lang="en-US" sz="2400" dirty="0">
                <a:latin typeface="+mj-lt"/>
              </a:rPr>
              <a:t>8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(4x zoom)</a:t>
            </a:r>
            <a:endParaRPr sz="2400" dirty="0">
              <a:latin typeface="+mj-lt"/>
            </a:endParaRPr>
          </a:p>
        </p:txBody>
      </p:sp>
      <p:sp>
        <p:nvSpPr>
          <p:cNvPr id="1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Better image </a:t>
            </a:r>
            <a:r>
              <a:rPr lang="en-US" dirty="0" err="1"/>
              <a:t>downsampling</a:t>
            </a:r>
            <a:endParaRPr dirty="0"/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8487" y="1325563"/>
            <a:ext cx="3095368" cy="40774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8935" y="1325563"/>
            <a:ext cx="3114129" cy="4097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742" y="1325563"/>
            <a:ext cx="3101769" cy="40780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580177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940526"/>
            <a:ext cx="11179126" cy="59174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Image </a:t>
            </a:r>
            <a:r>
              <a:rPr lang="en-US" sz="2400" dirty="0" err="1"/>
              <a:t>downsampling</a:t>
            </a:r>
            <a:r>
              <a:rPr lang="en-US" sz="24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Aliasing.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Gaussian image pyramid.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Laplacian image pyramid.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Fourier series.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Frequency domain.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Fourier transform.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Frequency-domain filtering.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Revisiting sampling.</a:t>
            </a:r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743" y="1325563"/>
            <a:ext cx="3101769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8936" y="1325563"/>
            <a:ext cx="3114128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8488" y="1325563"/>
            <a:ext cx="3095367" cy="407802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1/2"/>
          <p:cNvSpPr txBox="1"/>
          <p:nvPr/>
        </p:nvSpPr>
        <p:spPr>
          <a:xfrm>
            <a:off x="2023467" y="5503228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45" name="1/4 scaled by 2"/>
          <p:cNvSpPr txBox="1"/>
          <p:nvPr/>
        </p:nvSpPr>
        <p:spPr>
          <a:xfrm>
            <a:off x="5235383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 </a:t>
            </a:r>
            <a:r>
              <a:rPr lang="en-US" sz="2400" dirty="0">
                <a:latin typeface="+mj-lt"/>
              </a:rPr>
              <a:t>(2x zoom)</a:t>
            </a:r>
            <a:endParaRPr sz="2400" dirty="0">
              <a:latin typeface="+mj-lt"/>
            </a:endParaRPr>
          </a:p>
        </p:txBody>
      </p:sp>
      <p:sp>
        <p:nvSpPr>
          <p:cNvPr id="146" name="1/4 scaled by 4"/>
          <p:cNvSpPr txBox="1"/>
          <p:nvPr/>
        </p:nvSpPr>
        <p:spPr>
          <a:xfrm>
            <a:off x="9085554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</a:t>
            </a:r>
            <a:r>
              <a:rPr lang="en-US" sz="2400" dirty="0">
                <a:latin typeface="+mj-lt"/>
              </a:rPr>
              <a:t>8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(4x zoom)</a:t>
            </a:r>
            <a:endParaRPr sz="2400" dirty="0">
              <a:latin typeface="+mj-lt"/>
            </a:endParaRPr>
          </a:p>
        </p:txBody>
      </p:sp>
      <p:sp>
        <p:nvSpPr>
          <p:cNvPr id="1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Naïve image </a:t>
            </a:r>
            <a:r>
              <a:rPr lang="en-US" dirty="0" err="1"/>
              <a:t>downsampling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52999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Anti-aliasing</a:t>
            </a:r>
            <a:endParaRPr dirty="0"/>
          </a:p>
        </p:txBody>
      </p:sp>
      <p:sp>
        <p:nvSpPr>
          <p:cNvPr id="17" name="‘throw away even rows and columns’"/>
          <p:cNvSpPr txBox="1"/>
          <p:nvPr/>
        </p:nvSpPr>
        <p:spPr>
          <a:xfrm>
            <a:off x="455989" y="1335837"/>
            <a:ext cx="1018803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Question 1: How much smoothing do I need to do to avoid aliasing?</a:t>
            </a:r>
            <a:endParaRPr sz="2400" i="0" dirty="0">
              <a:latin typeface="+mj-lt"/>
            </a:endParaRPr>
          </a:p>
        </p:txBody>
      </p:sp>
      <p:sp>
        <p:nvSpPr>
          <p:cNvPr id="7" name="‘throw away even rows and columns’"/>
          <p:cNvSpPr txBox="1"/>
          <p:nvPr/>
        </p:nvSpPr>
        <p:spPr>
          <a:xfrm>
            <a:off x="455989" y="2084138"/>
            <a:ext cx="9253090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Question 2: How many samples do I need to take to avoid aliasing?</a:t>
            </a:r>
            <a:endParaRPr sz="2400" i="0" dirty="0">
              <a:latin typeface="+mj-lt"/>
            </a:endParaRPr>
          </a:p>
        </p:txBody>
      </p:sp>
      <p:sp>
        <p:nvSpPr>
          <p:cNvPr id="8" name="‘throw away even rows and columns’"/>
          <p:cNvSpPr txBox="1"/>
          <p:nvPr/>
        </p:nvSpPr>
        <p:spPr>
          <a:xfrm>
            <a:off x="2055082" y="4394109"/>
            <a:ext cx="808183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We’ll see what this means soon.</a:t>
            </a:r>
            <a:endParaRPr sz="2400" i="0" dirty="0">
              <a:latin typeface="+mj-lt"/>
            </a:endParaRPr>
          </a:p>
        </p:txBody>
      </p:sp>
      <p:sp>
        <p:nvSpPr>
          <p:cNvPr id="10" name="‘throw away even rows and columns’"/>
          <p:cNvSpPr txBox="1"/>
          <p:nvPr/>
        </p:nvSpPr>
        <p:spPr>
          <a:xfrm>
            <a:off x="455989" y="2832439"/>
            <a:ext cx="10188038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latin typeface="+mj-lt"/>
              </a:rPr>
              <a:t>Answer to both: Enough to reach the Nyquist limit.</a:t>
            </a:r>
            <a:endParaRPr sz="2400" i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60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image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02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his sequence of subsampled images is called the..."/>
          <p:cNvSpPr txBox="1"/>
          <p:nvPr/>
        </p:nvSpPr>
        <p:spPr>
          <a:xfrm>
            <a:off x="5179804" y="3236771"/>
            <a:ext cx="615090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The name of t</a:t>
            </a:r>
            <a:r>
              <a:rPr sz="2400" dirty="0">
                <a:latin typeface="+mj-lt"/>
              </a:rPr>
              <a:t>his sequence of subsampled images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45005" y="442415"/>
            <a:ext cx="2286001" cy="5973171"/>
            <a:chOff x="2895981" y="452022"/>
            <a:chExt cx="2286001" cy="5973171"/>
          </a:xfrm>
        </p:grpSpPr>
        <p:pic>
          <p:nvPicPr>
            <p:cNvPr id="174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895981" y="3419694"/>
              <a:ext cx="2286001" cy="300549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5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353182" y="759202"/>
              <a:ext cx="285751" cy="37419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6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474625" y="559178"/>
              <a:ext cx="142876" cy="18823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9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517487" y="452022"/>
              <a:ext cx="71438" cy="9411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0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46025" y="1144965"/>
              <a:ext cx="571501" cy="751376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1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24581" y="1909346"/>
              <a:ext cx="1143001" cy="15027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Gaussian image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748283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96642" y="2025228"/>
            <a:ext cx="6307677" cy="2528120"/>
            <a:chOff x="5835145" y="2585180"/>
            <a:chExt cx="4448378" cy="1782912"/>
          </a:xfrm>
        </p:grpSpPr>
        <p:pic>
          <p:nvPicPr>
            <p:cNvPr id="144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35145" y="2674171"/>
              <a:ext cx="3321844" cy="16939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5" name="filter"/>
            <p:cNvSpPr txBox="1"/>
            <p:nvPr/>
          </p:nvSpPr>
          <p:spPr>
            <a:xfrm>
              <a:off x="8847625" y="3793289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2" name="sample"/>
            <p:cNvSpPr txBox="1"/>
            <p:nvPr/>
          </p:nvSpPr>
          <p:spPr>
            <a:xfrm>
              <a:off x="8847625" y="3390586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  <p:sp>
          <p:nvSpPr>
            <p:cNvPr id="153" name="filter"/>
            <p:cNvSpPr txBox="1"/>
            <p:nvPr/>
          </p:nvSpPr>
          <p:spPr>
            <a:xfrm>
              <a:off x="8847625" y="2987883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4" name="sample"/>
            <p:cNvSpPr txBox="1"/>
            <p:nvPr/>
          </p:nvSpPr>
          <p:spPr>
            <a:xfrm>
              <a:off x="8847625" y="2585180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Gaussian pyramid</a:t>
            </a:r>
            <a:endParaRPr dirty="0"/>
          </a:p>
        </p:txBody>
      </p:sp>
      <p:sp>
        <p:nvSpPr>
          <p:cNvPr id="15" name="repeat"/>
          <p:cNvSpPr txBox="1"/>
          <p:nvPr/>
        </p:nvSpPr>
        <p:spPr>
          <a:xfrm>
            <a:off x="959915" y="2361022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16" name="filter"/>
          <p:cNvSpPr txBox="1"/>
          <p:nvPr/>
        </p:nvSpPr>
        <p:spPr>
          <a:xfrm>
            <a:off x="1499132" y="2783407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17" name="subsample"/>
          <p:cNvSpPr txBox="1"/>
          <p:nvPr/>
        </p:nvSpPr>
        <p:spPr>
          <a:xfrm>
            <a:off x="1499132" y="3352384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8" name="until min resolution reached"/>
          <p:cNvSpPr txBox="1"/>
          <p:nvPr/>
        </p:nvSpPr>
        <p:spPr>
          <a:xfrm>
            <a:off x="959915" y="3995330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40811" y="2267712"/>
            <a:ext cx="3167540" cy="216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peat"/>
          <p:cNvSpPr txBox="1"/>
          <p:nvPr/>
        </p:nvSpPr>
        <p:spPr>
          <a:xfrm>
            <a:off x="840811" y="1851899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21" name="filter"/>
          <p:cNvSpPr txBox="1"/>
          <p:nvPr/>
        </p:nvSpPr>
        <p:spPr>
          <a:xfrm>
            <a:off x="9668255" y="4307006"/>
            <a:ext cx="2036064" cy="35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sample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1/4 scaled by 4"/>
          <p:cNvSpPr txBox="1"/>
          <p:nvPr/>
        </p:nvSpPr>
        <p:spPr>
          <a:xfrm>
            <a:off x="443494" y="5437409"/>
            <a:ext cx="916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Question: How much bigger than the original image is the whole pyramid?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124858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396642" y="2025228"/>
            <a:ext cx="6307677" cy="2528120"/>
            <a:chOff x="5835145" y="2585180"/>
            <a:chExt cx="4448378" cy="1782912"/>
          </a:xfrm>
        </p:grpSpPr>
        <p:pic>
          <p:nvPicPr>
            <p:cNvPr id="144" name="droppedImage.pdf" descr="dropped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835145" y="2674171"/>
              <a:ext cx="3321844" cy="16939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5" name="filter"/>
            <p:cNvSpPr txBox="1"/>
            <p:nvPr/>
          </p:nvSpPr>
          <p:spPr>
            <a:xfrm>
              <a:off x="8847625" y="3793289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2" name="sample"/>
            <p:cNvSpPr txBox="1"/>
            <p:nvPr/>
          </p:nvSpPr>
          <p:spPr>
            <a:xfrm>
              <a:off x="8847625" y="3390586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  <p:sp>
          <p:nvSpPr>
            <p:cNvPr id="153" name="filter"/>
            <p:cNvSpPr txBox="1"/>
            <p:nvPr/>
          </p:nvSpPr>
          <p:spPr>
            <a:xfrm>
              <a:off x="8847625" y="2987883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filter</a:t>
              </a:r>
            </a:p>
          </p:txBody>
        </p:sp>
        <p:sp>
          <p:nvSpPr>
            <p:cNvPr id="154" name="sample"/>
            <p:cNvSpPr txBox="1"/>
            <p:nvPr/>
          </p:nvSpPr>
          <p:spPr>
            <a:xfrm>
              <a:off x="8847625" y="2585180"/>
              <a:ext cx="1435898" cy="24961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2859" tIns="22859" rIns="22859" bIns="22859" anchor="ctr">
              <a:spAutoFit/>
            </a:bodyPr>
            <a:lstStyle>
              <a:lvl1pPr defTabSz="436880">
                <a:defRPr sz="1800">
                  <a:solidFill>
                    <a:srgbClr val="0433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000" dirty="0">
                  <a:solidFill>
                    <a:schemeClr val="tx1"/>
                  </a:solidFill>
                  <a:latin typeface="+mj-lt"/>
                </a:rPr>
                <a:t>sample</a:t>
              </a:r>
            </a:p>
          </p:txBody>
        </p:sp>
      </p:grpSp>
      <p:sp>
        <p:nvSpPr>
          <p:cNvPr id="13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Gaussian pyramid</a:t>
            </a:r>
            <a:endParaRPr dirty="0"/>
          </a:p>
        </p:txBody>
      </p:sp>
      <p:sp>
        <p:nvSpPr>
          <p:cNvPr id="15" name="repeat"/>
          <p:cNvSpPr txBox="1"/>
          <p:nvPr/>
        </p:nvSpPr>
        <p:spPr>
          <a:xfrm>
            <a:off x="959915" y="2361022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16" name="filter"/>
          <p:cNvSpPr txBox="1"/>
          <p:nvPr/>
        </p:nvSpPr>
        <p:spPr>
          <a:xfrm>
            <a:off x="1499132" y="2783407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17" name="subsample"/>
          <p:cNvSpPr txBox="1"/>
          <p:nvPr/>
        </p:nvSpPr>
        <p:spPr>
          <a:xfrm>
            <a:off x="1499132" y="3352384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8" name="until min resolution reached"/>
          <p:cNvSpPr txBox="1"/>
          <p:nvPr/>
        </p:nvSpPr>
        <p:spPr>
          <a:xfrm>
            <a:off x="959915" y="3995330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3" name="Rectangle 2"/>
          <p:cNvSpPr/>
          <p:nvPr/>
        </p:nvSpPr>
        <p:spPr>
          <a:xfrm>
            <a:off x="840811" y="2267712"/>
            <a:ext cx="3167540" cy="216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peat"/>
          <p:cNvSpPr txBox="1"/>
          <p:nvPr/>
        </p:nvSpPr>
        <p:spPr>
          <a:xfrm>
            <a:off x="840811" y="1851899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21" name="filter"/>
          <p:cNvSpPr txBox="1"/>
          <p:nvPr/>
        </p:nvSpPr>
        <p:spPr>
          <a:xfrm>
            <a:off x="9668255" y="4307006"/>
            <a:ext cx="2036064" cy="353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18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sample</a:t>
            </a:r>
            <a:endParaRPr sz="2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3494" y="5437409"/>
            <a:ext cx="11305012" cy="919739"/>
            <a:chOff x="523819" y="5437409"/>
            <a:chExt cx="11305012" cy="919739"/>
          </a:xfrm>
        </p:grpSpPr>
        <p:sp>
          <p:nvSpPr>
            <p:cNvPr id="22" name="1/4 scaled by 4"/>
            <p:cNvSpPr txBox="1"/>
            <p:nvPr/>
          </p:nvSpPr>
          <p:spPr>
            <a:xfrm>
              <a:off x="523819" y="5437409"/>
              <a:ext cx="9163656" cy="384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490" tIns="7490" rIns="7490" bIns="7490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lang="en-US" sz="2400" dirty="0">
                  <a:latin typeface="+mj-lt"/>
                </a:rPr>
                <a:t>Question: How much bigger than the original image is the whole pyramid?</a:t>
              </a:r>
              <a:endParaRPr sz="2400" dirty="0">
                <a:latin typeface="+mj-lt"/>
              </a:endParaRPr>
            </a:p>
          </p:txBody>
        </p:sp>
        <p:sp>
          <p:nvSpPr>
            <p:cNvPr id="19" name="1/4 scaled by 4"/>
            <p:cNvSpPr txBox="1"/>
            <p:nvPr/>
          </p:nvSpPr>
          <p:spPr>
            <a:xfrm>
              <a:off x="523819" y="5972690"/>
              <a:ext cx="11305012" cy="384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7490" tIns="7490" rIns="7490" bIns="7490" anchor="ctr">
              <a:spAutoFit/>
            </a:bodyPr>
            <a:lstStyle>
              <a:lvl1pPr defTabSz="436880">
                <a:defRPr sz="1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rPr lang="en-US" sz="2400" dirty="0">
                  <a:latin typeface="+mj-lt"/>
                </a:rPr>
                <a:t>Answer: Just 4/3 times the size of the original image! (How did I come up with this number?)</a:t>
              </a:r>
              <a:endParaRPr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468606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189057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They get smoothed out as we move to higher levels.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is preserved at the higher levels?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639784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They get smoothed out as we move to higher levels.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is preserved at the higher levels?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Mostly large uniform regions in the original image.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How would you reconstruct the original image using the upper pyramid?"/>
          <p:cNvSpPr txBox="1"/>
          <p:nvPr/>
        </p:nvSpPr>
        <p:spPr>
          <a:xfrm>
            <a:off x="6434546" y="4378277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How would you reconstruct the original image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from the image at the upper level?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735960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7" cy="502205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What happens to the details of the image?"/>
          <p:cNvSpPr txBox="1"/>
          <p:nvPr/>
        </p:nvSpPr>
        <p:spPr>
          <a:xfrm>
            <a:off x="6434546" y="1325563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happens to the details of the image?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They get smoothed out as we move to higher levels.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What is preserved at the higher levels?</a:t>
            </a:r>
            <a:endParaRPr lang="en-US" sz="2400" i="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Mostly large uniform regions in the original image.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How would you reconstruct the original image using the upper pyramid?"/>
          <p:cNvSpPr txBox="1"/>
          <p:nvPr/>
        </p:nvSpPr>
        <p:spPr>
          <a:xfrm>
            <a:off x="6434546" y="4378277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sz="2400" i="0" dirty="0">
                <a:solidFill>
                  <a:schemeClr val="tx1"/>
                </a:solidFill>
                <a:latin typeface="+mj-lt"/>
              </a:rPr>
              <a:t>How would you reconstruct the original image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from the image at the upper level?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That’s not possible.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properties of the Gaussian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668731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06437" y="1569195"/>
            <a:ext cx="11179126" cy="37196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Most of these slides were adapted directly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Kris </a:t>
            </a:r>
            <a:r>
              <a:rPr lang="en-US" sz="2400" dirty="0" err="1"/>
              <a:t>Kitani</a:t>
            </a:r>
            <a:r>
              <a:rPr lang="en-US" sz="2400" dirty="0"/>
              <a:t> (15-463, Fall 2016).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Some slides were inspired or taken from: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Fredo</a:t>
            </a:r>
            <a:r>
              <a:rPr lang="en-US" sz="2400" dirty="0"/>
              <a:t> Durand (MIT).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Bernd </a:t>
            </a:r>
            <a:r>
              <a:rPr lang="en-US" sz="2400" dirty="0" err="1"/>
              <a:t>Girod</a:t>
            </a:r>
            <a:r>
              <a:rPr lang="en-US" sz="2400" dirty="0"/>
              <a:t> (Stanford University).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James Hays (Georgia Tech).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Steve </a:t>
            </a:r>
            <a:r>
              <a:rPr lang="en-US" sz="2400" dirty="0" err="1"/>
              <a:t>Marschner</a:t>
            </a:r>
            <a:r>
              <a:rPr lang="en-US" sz="2400" dirty="0"/>
              <a:t> (Cornell University).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Steve Seitz (University of Washington).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Blurring is </a:t>
            </a:r>
            <a:r>
              <a:rPr lang="en-US" dirty="0" err="1"/>
              <a:t>lossy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465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7341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3217" y="1514474"/>
            <a:ext cx="3397319" cy="339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-"/>
          <p:cNvSpPr txBox="1"/>
          <p:nvPr/>
        </p:nvSpPr>
        <p:spPr>
          <a:xfrm>
            <a:off x="4076048" y="2886890"/>
            <a:ext cx="194028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>
                <a:latin typeface="+mj-lt"/>
              </a:rPr>
              <a:t>-</a:t>
            </a:r>
          </a:p>
        </p:txBody>
      </p:sp>
      <p:sp>
        <p:nvSpPr>
          <p:cNvPr id="13" name="="/>
          <p:cNvSpPr txBox="1"/>
          <p:nvPr/>
        </p:nvSpPr>
        <p:spPr>
          <a:xfrm>
            <a:off x="7873033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 dirty="0">
                <a:latin typeface="+mj-lt"/>
              </a:rPr>
              <a:t>=</a:t>
            </a:r>
          </a:p>
        </p:txBody>
      </p:sp>
      <p:sp>
        <p:nvSpPr>
          <p:cNvPr id="14" name="Level 0"/>
          <p:cNvSpPr txBox="1"/>
          <p:nvPr/>
        </p:nvSpPr>
        <p:spPr>
          <a:xfrm>
            <a:off x="551465" y="4911794"/>
            <a:ext cx="3397319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0</a:t>
            </a:r>
          </a:p>
        </p:txBody>
      </p:sp>
      <p:sp>
        <p:nvSpPr>
          <p:cNvPr id="16" name="Residual"/>
          <p:cNvSpPr txBox="1"/>
          <p:nvPr/>
        </p:nvSpPr>
        <p:spPr>
          <a:xfrm>
            <a:off x="8241146" y="4911794"/>
            <a:ext cx="3399390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r</a:t>
            </a:r>
            <a:r>
              <a:rPr sz="2400" dirty="0">
                <a:latin typeface="+mj-lt"/>
              </a:rPr>
              <a:t>esidual</a:t>
            </a:r>
          </a:p>
        </p:txBody>
      </p:sp>
      <p:sp>
        <p:nvSpPr>
          <p:cNvPr id="19" name="We can retain the residuals with a ..."/>
          <p:cNvSpPr txBox="1"/>
          <p:nvPr/>
        </p:nvSpPr>
        <p:spPr>
          <a:xfrm>
            <a:off x="7529154" y="5822478"/>
            <a:ext cx="4111382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What does the residual look like?</a:t>
            </a:r>
            <a:endParaRPr sz="2400" dirty="0">
              <a:latin typeface="+mj-lt"/>
            </a:endParaRPr>
          </a:p>
        </p:txBody>
      </p:sp>
      <p:sp>
        <p:nvSpPr>
          <p:cNvPr id="20" name="Level 1"/>
          <p:cNvSpPr txBox="1"/>
          <p:nvPr/>
        </p:nvSpPr>
        <p:spPr>
          <a:xfrm>
            <a:off x="4025086" y="4911794"/>
            <a:ext cx="413975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1</a:t>
            </a:r>
            <a:r>
              <a:rPr lang="en-US" sz="2400" dirty="0">
                <a:latin typeface="+mj-lt"/>
              </a:rPr>
              <a:t> (before </a:t>
            </a:r>
            <a:r>
              <a:rPr lang="en-US" sz="2400" dirty="0" err="1">
                <a:latin typeface="+mj-lt"/>
              </a:rPr>
              <a:t>downsampling</a:t>
            </a:r>
            <a:r>
              <a:rPr lang="en-US" sz="2400" dirty="0">
                <a:latin typeface="+mj-lt"/>
              </a:rPr>
              <a:t>)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8376942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Blurring is </a:t>
            </a:r>
            <a:r>
              <a:rPr lang="en-US" dirty="0" err="1"/>
              <a:t>lossy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465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7341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3217" y="1514474"/>
            <a:ext cx="3397319" cy="339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-"/>
          <p:cNvSpPr txBox="1"/>
          <p:nvPr/>
        </p:nvSpPr>
        <p:spPr>
          <a:xfrm>
            <a:off x="4076048" y="2886890"/>
            <a:ext cx="194028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>
                <a:latin typeface="+mj-lt"/>
              </a:rPr>
              <a:t>-</a:t>
            </a:r>
          </a:p>
        </p:txBody>
      </p:sp>
      <p:sp>
        <p:nvSpPr>
          <p:cNvPr id="13" name="="/>
          <p:cNvSpPr txBox="1"/>
          <p:nvPr/>
        </p:nvSpPr>
        <p:spPr>
          <a:xfrm>
            <a:off x="7873033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4000" dirty="0">
                <a:latin typeface="+mj-lt"/>
              </a:rPr>
              <a:t>=</a:t>
            </a:r>
          </a:p>
        </p:txBody>
      </p:sp>
      <p:sp>
        <p:nvSpPr>
          <p:cNvPr id="14" name="Level 0"/>
          <p:cNvSpPr txBox="1"/>
          <p:nvPr/>
        </p:nvSpPr>
        <p:spPr>
          <a:xfrm>
            <a:off x="551465" y="4911794"/>
            <a:ext cx="3397319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0</a:t>
            </a:r>
          </a:p>
        </p:txBody>
      </p:sp>
      <p:sp>
        <p:nvSpPr>
          <p:cNvPr id="15" name="Level 1"/>
          <p:cNvSpPr txBox="1"/>
          <p:nvPr/>
        </p:nvSpPr>
        <p:spPr>
          <a:xfrm>
            <a:off x="4025086" y="4911794"/>
            <a:ext cx="413975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1</a:t>
            </a:r>
            <a:r>
              <a:rPr lang="en-US" sz="2400" dirty="0">
                <a:latin typeface="+mj-lt"/>
              </a:rPr>
              <a:t> (before </a:t>
            </a:r>
            <a:r>
              <a:rPr lang="en-US" sz="2400" dirty="0" err="1">
                <a:latin typeface="+mj-lt"/>
              </a:rPr>
              <a:t>downsampling</a:t>
            </a:r>
            <a:r>
              <a:rPr lang="en-US" sz="2400" dirty="0">
                <a:latin typeface="+mj-lt"/>
              </a:rPr>
              <a:t>)</a:t>
            </a:r>
            <a:endParaRPr sz="2400" dirty="0">
              <a:latin typeface="+mj-lt"/>
            </a:endParaRPr>
          </a:p>
        </p:txBody>
      </p:sp>
      <p:sp>
        <p:nvSpPr>
          <p:cNvPr id="16" name="Residual"/>
          <p:cNvSpPr txBox="1"/>
          <p:nvPr/>
        </p:nvSpPr>
        <p:spPr>
          <a:xfrm>
            <a:off x="8241146" y="4911794"/>
            <a:ext cx="3399390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r</a:t>
            </a:r>
            <a:r>
              <a:rPr sz="2400" dirty="0">
                <a:latin typeface="+mj-lt"/>
              </a:rPr>
              <a:t>esidual</a:t>
            </a:r>
          </a:p>
        </p:txBody>
      </p:sp>
      <p:sp>
        <p:nvSpPr>
          <p:cNvPr id="19" name="We can retain the residuals with a ..."/>
          <p:cNvSpPr txBox="1"/>
          <p:nvPr/>
        </p:nvSpPr>
        <p:spPr>
          <a:xfrm>
            <a:off x="6712840" y="5822478"/>
            <a:ext cx="4927696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Can we make a pyramid that is lossless?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3871022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image pyramid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39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At each level, retain the residuals instead of the blurred images themselves.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Can we reconstruct the original image using the pyramid?</a:t>
            </a:r>
          </a:p>
          <a:p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image pyramid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6" cy="50685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1191922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What happens to the details of the image?"/>
          <p:cNvSpPr txBox="1"/>
          <p:nvPr/>
        </p:nvSpPr>
        <p:spPr>
          <a:xfrm>
            <a:off x="6434546" y="1510229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At each level, retain the residuals instead of the blurred images themselves.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8" name="What is preserved at the higher levels?"/>
          <p:cNvSpPr txBox="1"/>
          <p:nvPr/>
        </p:nvSpPr>
        <p:spPr>
          <a:xfrm>
            <a:off x="6434546" y="2851920"/>
            <a:ext cx="5536954" cy="1154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Can we reconstruct the original image using the pyramid?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chemeClr val="tx1"/>
                </a:solidFill>
                <a:latin typeface="+mj-lt"/>
              </a:rPr>
              <a:t>Yes we can!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0" name="How would you reconstruct the original image using the upper pyramid?"/>
          <p:cNvSpPr txBox="1"/>
          <p:nvPr/>
        </p:nvSpPr>
        <p:spPr>
          <a:xfrm>
            <a:off x="6434546" y="5230894"/>
            <a:ext cx="5536954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What do we need to store to be able to reconstruct the original image?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Laplacian image pyramid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3240" y="1325563"/>
            <a:ext cx="5600806" cy="5068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977" y="3340188"/>
            <a:ext cx="1138523" cy="170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767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Let’s start by looking at just one level</a:t>
            </a:r>
            <a:endParaRPr dirty="0"/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465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97341" y="1514475"/>
            <a:ext cx="3397319" cy="3397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43217" y="1514474"/>
            <a:ext cx="3397319" cy="3397319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-"/>
          <p:cNvSpPr txBox="1"/>
          <p:nvPr/>
        </p:nvSpPr>
        <p:spPr>
          <a:xfrm>
            <a:off x="4027156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4000" dirty="0">
                <a:latin typeface="+mj-lt"/>
              </a:rPr>
              <a:t>=</a:t>
            </a:r>
            <a:endParaRPr sz="4000" dirty="0">
              <a:latin typeface="+mj-lt"/>
            </a:endParaRPr>
          </a:p>
        </p:txBody>
      </p:sp>
      <p:sp>
        <p:nvSpPr>
          <p:cNvPr id="13" name="="/>
          <p:cNvSpPr txBox="1"/>
          <p:nvPr/>
        </p:nvSpPr>
        <p:spPr>
          <a:xfrm>
            <a:off x="7873033" y="2886890"/>
            <a:ext cx="291811" cy="6524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4000" dirty="0">
                <a:latin typeface="+mj-lt"/>
              </a:rPr>
              <a:t>+</a:t>
            </a:r>
            <a:endParaRPr sz="4000" dirty="0">
              <a:latin typeface="+mj-lt"/>
            </a:endParaRPr>
          </a:p>
        </p:txBody>
      </p:sp>
      <p:sp>
        <p:nvSpPr>
          <p:cNvPr id="14" name="Level 0"/>
          <p:cNvSpPr txBox="1"/>
          <p:nvPr/>
        </p:nvSpPr>
        <p:spPr>
          <a:xfrm>
            <a:off x="551465" y="4911794"/>
            <a:ext cx="3397319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0</a:t>
            </a:r>
          </a:p>
        </p:txBody>
      </p:sp>
      <p:sp>
        <p:nvSpPr>
          <p:cNvPr id="16" name="Residual"/>
          <p:cNvSpPr txBox="1"/>
          <p:nvPr/>
        </p:nvSpPr>
        <p:spPr>
          <a:xfrm>
            <a:off x="8241146" y="4911794"/>
            <a:ext cx="3399390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r</a:t>
            </a:r>
            <a:r>
              <a:rPr sz="2400" dirty="0">
                <a:latin typeface="+mj-lt"/>
              </a:rPr>
              <a:t>esidual</a:t>
            </a:r>
          </a:p>
        </p:txBody>
      </p:sp>
      <p:sp>
        <p:nvSpPr>
          <p:cNvPr id="19" name="We can retain the residuals with a ..."/>
          <p:cNvSpPr txBox="1"/>
          <p:nvPr/>
        </p:nvSpPr>
        <p:spPr>
          <a:xfrm>
            <a:off x="958508" y="5822478"/>
            <a:ext cx="1068202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Does this mean we need to store both residuals and the blurred copies of the original?</a:t>
            </a:r>
            <a:endParaRPr sz="2400" dirty="0">
              <a:latin typeface="+mj-lt"/>
            </a:endParaRPr>
          </a:p>
        </p:txBody>
      </p:sp>
      <p:sp>
        <p:nvSpPr>
          <p:cNvPr id="17" name="Level 1"/>
          <p:cNvSpPr txBox="1"/>
          <p:nvPr/>
        </p:nvSpPr>
        <p:spPr>
          <a:xfrm>
            <a:off x="4025086" y="4911794"/>
            <a:ext cx="4139758" cy="40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8288" tIns="18288" rIns="18288" bIns="18288" anchor="ctr">
            <a:spAutoFit/>
          </a:bodyPr>
          <a:lstStyle>
            <a:lvl1pPr defTabSz="5461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l</a:t>
            </a:r>
            <a:r>
              <a:rPr sz="2400" dirty="0">
                <a:latin typeface="+mj-lt"/>
              </a:rPr>
              <a:t>evel 1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upsampled</a:t>
            </a:r>
            <a:r>
              <a:rPr lang="en-US" sz="2400" dirty="0">
                <a:latin typeface="+mj-lt"/>
              </a:rPr>
              <a:t>)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412327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Laplacian pyramid</a:t>
            </a:r>
            <a:endParaRPr dirty="0"/>
          </a:p>
        </p:txBody>
      </p:sp>
      <p:sp>
        <p:nvSpPr>
          <p:cNvPr id="7" name="repeat"/>
          <p:cNvSpPr txBox="1"/>
          <p:nvPr/>
        </p:nvSpPr>
        <p:spPr>
          <a:xfrm>
            <a:off x="545387" y="4142254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8" name="filter"/>
          <p:cNvSpPr txBox="1"/>
          <p:nvPr/>
        </p:nvSpPr>
        <p:spPr>
          <a:xfrm>
            <a:off x="1084604" y="4490226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9" name="subsample"/>
          <p:cNvSpPr txBox="1"/>
          <p:nvPr/>
        </p:nvSpPr>
        <p:spPr>
          <a:xfrm>
            <a:off x="1084604" y="5199953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0" name="until min resolution reached"/>
          <p:cNvSpPr txBox="1"/>
          <p:nvPr/>
        </p:nvSpPr>
        <p:spPr>
          <a:xfrm>
            <a:off x="545387" y="5702149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283" y="4071751"/>
            <a:ext cx="3167540" cy="207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peat"/>
          <p:cNvSpPr txBox="1"/>
          <p:nvPr/>
        </p:nvSpPr>
        <p:spPr>
          <a:xfrm>
            <a:off x="426283" y="3652487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095592" y="4919217"/>
            <a:ext cx="183114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compute residual</a:t>
            </a:r>
            <a:endParaRPr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4992967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Laplacian pyramid</a:t>
            </a:r>
            <a:endParaRPr dirty="0"/>
          </a:p>
        </p:txBody>
      </p:sp>
      <p:sp>
        <p:nvSpPr>
          <p:cNvPr id="7" name="repeat"/>
          <p:cNvSpPr txBox="1"/>
          <p:nvPr/>
        </p:nvSpPr>
        <p:spPr>
          <a:xfrm>
            <a:off x="545387" y="4142254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8" name="filter"/>
          <p:cNvSpPr txBox="1"/>
          <p:nvPr/>
        </p:nvSpPr>
        <p:spPr>
          <a:xfrm>
            <a:off x="1084604" y="4490226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9" name="subsample"/>
          <p:cNvSpPr txBox="1"/>
          <p:nvPr/>
        </p:nvSpPr>
        <p:spPr>
          <a:xfrm>
            <a:off x="1084604" y="5199953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0" name="until min resolution reached"/>
          <p:cNvSpPr txBox="1"/>
          <p:nvPr/>
        </p:nvSpPr>
        <p:spPr>
          <a:xfrm>
            <a:off x="545387" y="5702149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283" y="4071751"/>
            <a:ext cx="3167540" cy="207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peat"/>
          <p:cNvSpPr txBox="1"/>
          <p:nvPr/>
        </p:nvSpPr>
        <p:spPr>
          <a:xfrm>
            <a:off x="426283" y="3652487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095592" y="4919217"/>
            <a:ext cx="183114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compute residual</a:t>
            </a:r>
            <a:endParaRPr sz="2000" dirty="0">
              <a:latin typeface="+mj-lt"/>
            </a:endParaRPr>
          </a:p>
        </p:txBody>
      </p:sp>
      <p:sp>
        <p:nvSpPr>
          <p:cNvPr id="14" name="Rounded Rectangle"/>
          <p:cNvSpPr/>
          <p:nvPr/>
        </p:nvSpPr>
        <p:spPr>
          <a:xfrm>
            <a:off x="3054477" y="1146048"/>
            <a:ext cx="8637651" cy="2206752"/>
          </a:xfrm>
          <a:prstGeom prst="roundRect">
            <a:avLst>
              <a:gd name="adj" fmla="val 6944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288" tIns="18288" rIns="18288" bIns="18288" anchor="ctr"/>
          <a:lstStyle/>
          <a:p>
            <a:pPr>
              <a:defRPr sz="4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34"/>
          </a:p>
        </p:txBody>
      </p:sp>
      <p:sp>
        <p:nvSpPr>
          <p:cNvPr id="15" name="repeat"/>
          <p:cNvSpPr txBox="1"/>
          <p:nvPr/>
        </p:nvSpPr>
        <p:spPr>
          <a:xfrm>
            <a:off x="426283" y="2041676"/>
            <a:ext cx="2500449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r"/>
            <a:r>
              <a:rPr lang="en-US" sz="2400" dirty="0">
                <a:latin typeface="+mj-lt"/>
              </a:rPr>
              <a:t>What is this part?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72991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Constructing a Laplacian pyramid</a:t>
            </a:r>
            <a:endParaRPr dirty="0"/>
          </a:p>
        </p:txBody>
      </p:sp>
      <p:sp>
        <p:nvSpPr>
          <p:cNvPr id="7" name="repeat"/>
          <p:cNvSpPr txBox="1"/>
          <p:nvPr/>
        </p:nvSpPr>
        <p:spPr>
          <a:xfrm>
            <a:off x="545387" y="4142254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8" name="filter"/>
          <p:cNvSpPr txBox="1"/>
          <p:nvPr/>
        </p:nvSpPr>
        <p:spPr>
          <a:xfrm>
            <a:off x="1084604" y="4490226"/>
            <a:ext cx="755184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filter</a:t>
            </a:r>
          </a:p>
        </p:txBody>
      </p:sp>
      <p:sp>
        <p:nvSpPr>
          <p:cNvPr id="9" name="subsample"/>
          <p:cNvSpPr txBox="1"/>
          <p:nvPr/>
        </p:nvSpPr>
        <p:spPr>
          <a:xfrm>
            <a:off x="1084604" y="5199953"/>
            <a:ext cx="1629749" cy="501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subsample</a:t>
            </a:r>
          </a:p>
        </p:txBody>
      </p:sp>
      <p:sp>
        <p:nvSpPr>
          <p:cNvPr id="10" name="until min resolution reached"/>
          <p:cNvSpPr txBox="1"/>
          <p:nvPr/>
        </p:nvSpPr>
        <p:spPr>
          <a:xfrm>
            <a:off x="545387" y="5702149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>
                <a:latin typeface="+mj-lt"/>
              </a:rPr>
              <a:t>until min resolution reached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283" y="4071751"/>
            <a:ext cx="3167540" cy="20723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peat"/>
          <p:cNvSpPr txBox="1"/>
          <p:nvPr/>
        </p:nvSpPr>
        <p:spPr>
          <a:xfrm>
            <a:off x="426283" y="3652487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095592" y="4919217"/>
            <a:ext cx="183114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compute residual</a:t>
            </a:r>
            <a:endParaRPr sz="2000" dirty="0">
              <a:latin typeface="+mj-lt"/>
            </a:endParaRPr>
          </a:p>
        </p:txBody>
      </p:sp>
      <p:sp>
        <p:nvSpPr>
          <p:cNvPr id="14" name="Rounded Rectangle"/>
          <p:cNvSpPr/>
          <p:nvPr/>
        </p:nvSpPr>
        <p:spPr>
          <a:xfrm>
            <a:off x="3054477" y="1146048"/>
            <a:ext cx="8637651" cy="2206752"/>
          </a:xfrm>
          <a:prstGeom prst="roundRect">
            <a:avLst>
              <a:gd name="adj" fmla="val 6944"/>
            </a:avLst>
          </a:prstGeom>
          <a:ln w="127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18288" tIns="18288" rIns="18288" bIns="18288" anchor="ctr"/>
          <a:lstStyle/>
          <a:p>
            <a:pPr>
              <a:defRPr sz="46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234"/>
          </a:p>
        </p:txBody>
      </p:sp>
      <p:sp>
        <p:nvSpPr>
          <p:cNvPr id="15" name="repeat"/>
          <p:cNvSpPr txBox="1"/>
          <p:nvPr/>
        </p:nvSpPr>
        <p:spPr>
          <a:xfrm>
            <a:off x="426283" y="1857010"/>
            <a:ext cx="2500449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It’s a Gaussian pyramid.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106872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5866" y="1299603"/>
            <a:ext cx="7165182" cy="43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5381625" y="1285875"/>
            <a:ext cx="3228976" cy="44577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26" name="Rectangle"/>
          <p:cNvSpPr/>
          <p:nvPr/>
        </p:nvSpPr>
        <p:spPr>
          <a:xfrm>
            <a:off x="2545556" y="1514475"/>
            <a:ext cx="3228976" cy="327183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need to construct the original image?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59961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Image </a:t>
            </a:r>
            <a:r>
              <a:rPr lang="en-US" dirty="0" err="1"/>
              <a:t>downsampling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25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5866" y="1299603"/>
            <a:ext cx="7165182" cy="43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angle"/>
          <p:cNvSpPr/>
          <p:nvPr/>
        </p:nvSpPr>
        <p:spPr>
          <a:xfrm>
            <a:off x="5381625" y="1285875"/>
            <a:ext cx="3228976" cy="18716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34" name="Rectangle"/>
          <p:cNvSpPr/>
          <p:nvPr/>
        </p:nvSpPr>
        <p:spPr>
          <a:xfrm>
            <a:off x="2545556" y="1514475"/>
            <a:ext cx="3228976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36" name="(1) Residuals"/>
          <p:cNvSpPr txBox="1"/>
          <p:nvPr/>
        </p:nvSpPr>
        <p:spPr>
          <a:xfrm>
            <a:off x="4710517" y="4954778"/>
            <a:ext cx="1527072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j-lt"/>
              </a:rPr>
              <a:t>(1) </a:t>
            </a:r>
            <a:r>
              <a:rPr lang="en-US" dirty="0">
                <a:latin typeface="+mj-lt"/>
              </a:rPr>
              <a:t>r</a:t>
            </a:r>
            <a:r>
              <a:rPr dirty="0">
                <a:latin typeface="+mj-lt"/>
              </a:rPr>
              <a:t>esiduals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need to construct the original image?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905883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5866" y="1299603"/>
            <a:ext cx="7165182" cy="4357700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Rectangle"/>
          <p:cNvSpPr/>
          <p:nvPr/>
        </p:nvSpPr>
        <p:spPr>
          <a:xfrm>
            <a:off x="5381625" y="1285875"/>
            <a:ext cx="3228976" cy="187166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43" name="Rectangle"/>
          <p:cNvSpPr/>
          <p:nvPr/>
        </p:nvSpPr>
        <p:spPr>
          <a:xfrm>
            <a:off x="3488531" y="1514475"/>
            <a:ext cx="2286000" cy="1257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4630" tIns="14630" rIns="14630" bIns="14630" anchor="ctr"/>
          <a:lstStyle/>
          <a:p>
            <a:pPr>
              <a:defRPr sz="4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375"/>
          </a:p>
        </p:txBody>
      </p:sp>
      <p:sp>
        <p:nvSpPr>
          <p:cNvPr id="245" name="(2) smallest image"/>
          <p:cNvSpPr txBox="1"/>
          <p:nvPr/>
        </p:nvSpPr>
        <p:spPr>
          <a:xfrm>
            <a:off x="1294501" y="1966991"/>
            <a:ext cx="1709637" cy="7682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14630" tIns="14630" rIns="14630" bIns="14630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dirty="0">
                <a:latin typeface="+mj-lt"/>
              </a:rPr>
              <a:t>(2) smallest image</a:t>
            </a:r>
          </a:p>
        </p:txBody>
      </p:sp>
      <p:sp>
        <p:nvSpPr>
          <p:cNvPr id="246" name="(1) Residuals"/>
          <p:cNvSpPr txBox="1"/>
          <p:nvPr/>
        </p:nvSpPr>
        <p:spPr>
          <a:xfrm>
            <a:off x="4710517" y="4954778"/>
            <a:ext cx="1527072" cy="398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4630" tIns="14630" rIns="14630" bIns="14630" anchor="ctr">
            <a:spAutoFit/>
          </a:bodyPr>
          <a:lstStyle>
            <a:lvl1pPr defTabSz="546100"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dirty="0">
                <a:latin typeface="+mj-lt"/>
              </a:rPr>
              <a:t>(1) </a:t>
            </a:r>
            <a:r>
              <a:rPr lang="en-US" dirty="0">
                <a:latin typeface="+mj-lt"/>
              </a:rPr>
              <a:t>r</a:t>
            </a:r>
            <a:r>
              <a:rPr dirty="0">
                <a:latin typeface="+mj-lt"/>
              </a:rPr>
              <a:t>esiduals</a:t>
            </a:r>
          </a:p>
        </p:txBody>
      </p:sp>
      <p:sp>
        <p:nvSpPr>
          <p:cNvPr id="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do we need to construct the original image?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81545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peat"/>
          <p:cNvSpPr txBox="1"/>
          <p:nvPr/>
        </p:nvSpPr>
        <p:spPr>
          <a:xfrm>
            <a:off x="764843" y="4072349"/>
            <a:ext cx="786880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repeat</a:t>
            </a:r>
            <a:r>
              <a:rPr lang="en-US" sz="2000" dirty="0">
                <a:latin typeface="+mj-lt"/>
              </a:rPr>
              <a:t>:</a:t>
            </a:r>
            <a:endParaRPr sz="2000" dirty="0">
              <a:latin typeface="+mj-lt"/>
            </a:endParaRPr>
          </a:p>
        </p:txBody>
      </p:sp>
      <p:sp>
        <p:nvSpPr>
          <p:cNvPr id="13" name="filter"/>
          <p:cNvSpPr txBox="1"/>
          <p:nvPr/>
        </p:nvSpPr>
        <p:spPr>
          <a:xfrm>
            <a:off x="1304060" y="4568703"/>
            <a:ext cx="1049965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 err="1">
                <a:latin typeface="+mj-lt"/>
              </a:rPr>
              <a:t>upsample</a:t>
            </a:r>
            <a:endParaRPr sz="2000" dirty="0">
              <a:latin typeface="+mj-lt"/>
            </a:endParaRPr>
          </a:p>
        </p:txBody>
      </p:sp>
      <p:sp>
        <p:nvSpPr>
          <p:cNvPr id="14" name="subsample"/>
          <p:cNvSpPr txBox="1"/>
          <p:nvPr/>
        </p:nvSpPr>
        <p:spPr>
          <a:xfrm>
            <a:off x="1304060" y="5137680"/>
            <a:ext cx="1860187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lang="en-US" sz="2000" dirty="0">
                <a:latin typeface="+mj-lt"/>
              </a:rPr>
              <a:t>sum with residual</a:t>
            </a:r>
            <a:endParaRPr sz="2000" dirty="0">
              <a:latin typeface="+mj-lt"/>
            </a:endParaRPr>
          </a:p>
        </p:txBody>
      </p:sp>
      <p:sp>
        <p:nvSpPr>
          <p:cNvPr id="15" name="until min resolution reached"/>
          <p:cNvSpPr txBox="1"/>
          <p:nvPr/>
        </p:nvSpPr>
        <p:spPr>
          <a:xfrm>
            <a:off x="764843" y="5706657"/>
            <a:ext cx="2929333" cy="353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r>
              <a:rPr sz="2000" dirty="0">
                <a:latin typeface="+mj-lt"/>
              </a:rPr>
              <a:t>until </a:t>
            </a:r>
            <a:r>
              <a:rPr lang="en-US" sz="2000" dirty="0" err="1">
                <a:latin typeface="+mj-lt"/>
              </a:rPr>
              <a:t>orig</a:t>
            </a:r>
            <a:r>
              <a:rPr lang="en-US" sz="2000" dirty="0">
                <a:latin typeface="+mj-lt"/>
              </a:rPr>
              <a:t> </a:t>
            </a:r>
            <a:r>
              <a:rPr sz="2000" dirty="0">
                <a:latin typeface="+mj-lt"/>
              </a:rPr>
              <a:t>resolution reached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5739" y="3979039"/>
            <a:ext cx="3167540" cy="21695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peat"/>
          <p:cNvSpPr txBox="1"/>
          <p:nvPr/>
        </p:nvSpPr>
        <p:spPr>
          <a:xfrm>
            <a:off x="645739" y="3563226"/>
            <a:ext cx="3167540" cy="415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Algorithm</a:t>
            </a:r>
            <a:endParaRPr sz="2400" dirty="0">
              <a:latin typeface="+mj-lt"/>
            </a:endParaRPr>
          </a:p>
        </p:txBody>
      </p:sp>
      <p:sp>
        <p:nvSpPr>
          <p:cNvPr id="1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Reconstructing the original image</a:t>
            </a:r>
            <a:endParaRPr dirty="0"/>
          </a:p>
        </p:txBody>
      </p:sp>
      <p:pic>
        <p:nvPicPr>
          <p:cNvPr id="21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674" y="1228272"/>
            <a:ext cx="8129112" cy="49439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0452870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667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Gaussian vs Laplacian Pyramid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5441" y="1122066"/>
            <a:ext cx="11361118" cy="5565903"/>
            <a:chOff x="658375" y="1122066"/>
            <a:chExt cx="11361118" cy="5565903"/>
          </a:xfrm>
        </p:grpSpPr>
        <p:grpSp>
          <p:nvGrpSpPr>
            <p:cNvPr id="4" name="Group 3"/>
            <p:cNvGrpSpPr/>
            <p:nvPr/>
          </p:nvGrpSpPr>
          <p:grpSpPr>
            <a:xfrm>
              <a:off x="658375" y="1122066"/>
              <a:ext cx="8425114" cy="4180417"/>
              <a:chOff x="658375" y="1122066"/>
              <a:chExt cx="8425114" cy="4180417"/>
            </a:xfrm>
          </p:grpSpPr>
          <p:pic>
            <p:nvPicPr>
              <p:cNvPr id="19459" name="Picture 4" descr="gaussian_Gauss_00.png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58375" y="1122066"/>
                <a:ext cx="4201584" cy="4180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0" name="Picture 5" descr="gaussian_Gauss_01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047191" y="1122066"/>
                <a:ext cx="2097617" cy="2089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1" name="Picture 6" descr="gaussian_Gauss_02.pn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7332040" y="1122066"/>
                <a:ext cx="1041400" cy="104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62" name="Picture 7" descr="gaussian_Gauss_03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8560672" y="1122066"/>
                <a:ext cx="522817" cy="522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4"/>
            <p:cNvGrpSpPr/>
            <p:nvPr/>
          </p:nvGrpSpPr>
          <p:grpSpPr>
            <a:xfrm>
              <a:off x="3594379" y="2507552"/>
              <a:ext cx="8425114" cy="4180417"/>
              <a:chOff x="3594379" y="2507552"/>
              <a:chExt cx="8425114" cy="4180417"/>
            </a:xfrm>
          </p:grpSpPr>
          <p:pic>
            <p:nvPicPr>
              <p:cNvPr id="16" name="Picture 14" descr="laplacian_Laplace_02.pn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304428" y="5645511"/>
                <a:ext cx="1041400" cy="1041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13" descr="laplacian_Laplace_01.png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533060" y="4597760"/>
                <a:ext cx="2097617" cy="20891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12" descr="laplacian_Laplace_00.png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7817909" y="2507552"/>
                <a:ext cx="4201584" cy="41804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" name="Picture 7" descr="gaussian_Gauss_03.pn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594379" y="6163140"/>
                <a:ext cx="522817" cy="5228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(2) smallest image"/>
            <p:cNvSpPr txBox="1"/>
            <p:nvPr/>
          </p:nvSpPr>
          <p:spPr>
            <a:xfrm>
              <a:off x="9083489" y="1258661"/>
              <a:ext cx="2936004" cy="7682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630" tIns="14630" rIns="14630" bIns="14630" anchor="ctr">
              <a:spAutoFit/>
            </a:bodyPr>
            <a:lstStyle>
              <a:lvl1pPr defTabSz="546100"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Shown in opposite order for space.</a:t>
              </a:r>
              <a:endParaRPr dirty="0">
                <a:latin typeface="+mj-lt"/>
              </a:endParaRPr>
            </a:p>
          </p:txBody>
        </p:sp>
        <p:sp>
          <p:nvSpPr>
            <p:cNvPr id="23" name="(2) smallest image"/>
            <p:cNvSpPr txBox="1"/>
            <p:nvPr/>
          </p:nvSpPr>
          <p:spPr>
            <a:xfrm>
              <a:off x="658375" y="5779035"/>
              <a:ext cx="2936004" cy="7682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14630" tIns="14630" rIns="14630" bIns="14630" anchor="ctr">
              <a:spAutoFit/>
            </a:bodyPr>
            <a:lstStyle>
              <a:lvl1pPr defTabSz="546100">
                <a:defRPr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lang="en-US" dirty="0">
                  <a:latin typeface="+mj-lt"/>
                </a:rPr>
                <a:t>Which one takes </a:t>
              </a:r>
            </a:p>
            <a:p>
              <a:pPr algn="ctr"/>
              <a:r>
                <a:rPr lang="en-US" dirty="0">
                  <a:latin typeface="+mj-lt"/>
                </a:rPr>
                <a:t>more space to store?</a:t>
              </a:r>
              <a:endParaRPr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34684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is it called a Laplacian pyramid?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7536072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0601" y="2215329"/>
            <a:ext cx="4486276" cy="364571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Derivative Theorem of Convolution"/>
          <p:cNvSpPr/>
          <p:nvPr/>
        </p:nvSpPr>
        <p:spPr>
          <a:xfrm>
            <a:off x="947946" y="1325563"/>
            <a:ext cx="9430620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2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As with derivative, we can combine Laplace filtering with Gaussian filtering</a:t>
            </a:r>
            <a:endParaRPr sz="2400" dirty="0">
              <a:latin typeface="+mj-lt"/>
            </a:endParaRPr>
          </a:p>
        </p:txBody>
      </p:sp>
      <p:sp>
        <p:nvSpPr>
          <p:cNvPr id="2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Reminder: Laplacian of Gaussian (</a:t>
            </a:r>
            <a:r>
              <a:rPr lang="en-US" dirty="0" err="1"/>
              <a:t>LoG</a:t>
            </a:r>
            <a:r>
              <a:rPr lang="en-US" dirty="0"/>
              <a:t>) filter</a:t>
            </a:r>
            <a:endParaRPr dirty="0"/>
          </a:p>
        </p:txBody>
      </p:sp>
      <p:sp>
        <p:nvSpPr>
          <p:cNvPr id="22" name="Laplacian"/>
          <p:cNvSpPr/>
          <p:nvPr/>
        </p:nvSpPr>
        <p:spPr>
          <a:xfrm>
            <a:off x="1978345" y="3637819"/>
            <a:ext cx="1872256" cy="796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Laplacian</a:t>
            </a:r>
            <a:r>
              <a:rPr lang="en-US" sz="2400" dirty="0">
                <a:latin typeface="+mj-lt"/>
              </a:rPr>
              <a:t> of Gaussian</a:t>
            </a:r>
            <a:endParaRPr sz="2400" dirty="0">
              <a:latin typeface="+mj-lt"/>
            </a:endParaRPr>
          </a:p>
        </p:txBody>
      </p:sp>
      <p:sp>
        <p:nvSpPr>
          <p:cNvPr id="23" name="Output"/>
          <p:cNvSpPr/>
          <p:nvPr/>
        </p:nvSpPr>
        <p:spPr>
          <a:xfrm>
            <a:off x="2464029" y="4893379"/>
            <a:ext cx="900888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o</a:t>
            </a:r>
            <a:r>
              <a:rPr sz="2400" dirty="0">
                <a:latin typeface="+mj-lt"/>
              </a:rPr>
              <a:t>utput</a:t>
            </a:r>
          </a:p>
        </p:txBody>
      </p:sp>
      <p:sp>
        <p:nvSpPr>
          <p:cNvPr id="24" name="Input"/>
          <p:cNvSpPr/>
          <p:nvPr/>
        </p:nvSpPr>
        <p:spPr>
          <a:xfrm>
            <a:off x="2557004" y="2651126"/>
            <a:ext cx="714939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dirty="0">
                <a:latin typeface="+mj-lt"/>
              </a:rPr>
              <a:t>i</a:t>
            </a:r>
            <a:r>
              <a:rPr sz="2400" dirty="0">
                <a:latin typeface="+mj-lt"/>
              </a:rPr>
              <a:t>nput</a:t>
            </a:r>
          </a:p>
        </p:txBody>
      </p:sp>
      <p:sp>
        <p:nvSpPr>
          <p:cNvPr id="10" name="Zero crossings are more accurate at localizing edges"/>
          <p:cNvSpPr/>
          <p:nvPr/>
        </p:nvSpPr>
        <p:spPr>
          <a:xfrm>
            <a:off x="8541880" y="4893379"/>
            <a:ext cx="3107454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3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dirty="0">
                <a:latin typeface="+mj-lt"/>
              </a:rPr>
              <a:t>“z</a:t>
            </a:r>
            <a:r>
              <a:rPr sz="2400" dirty="0">
                <a:latin typeface="+mj-lt"/>
              </a:rPr>
              <a:t>ero crossings</a:t>
            </a:r>
            <a:r>
              <a:rPr lang="en-US" sz="2400" dirty="0"/>
              <a:t>”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at edges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03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43812" y="1179718"/>
            <a:ext cx="2938431" cy="544153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1140386" y="1325563"/>
            <a:ext cx="6279392" cy="4157215"/>
            <a:chOff x="1931193" y="1893094"/>
            <a:chExt cx="5410236" cy="3581798"/>
          </a:xfrm>
        </p:grpSpPr>
        <p:pic>
          <p:nvPicPr>
            <p:cNvPr id="255" name="droppedImage.pdf" descr="droppedImage.pd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676935" y="4062014"/>
              <a:ext cx="1664494" cy="98583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8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931193" y="1893094"/>
              <a:ext cx="1601479" cy="16014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59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809361" y="1893094"/>
              <a:ext cx="1601479" cy="16014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0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708960" y="1893094"/>
              <a:ext cx="1601479" cy="160147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1" name="-"/>
            <p:cNvSpPr txBox="1"/>
            <p:nvPr/>
          </p:nvSpPr>
          <p:spPr>
            <a:xfrm>
              <a:off x="3579712" y="2429936"/>
              <a:ext cx="174728" cy="5193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3000">
                  <a:latin typeface="+mj-lt"/>
                </a:rPr>
                <a:t>-</a:t>
              </a:r>
            </a:p>
          </p:txBody>
        </p:sp>
        <p:sp>
          <p:nvSpPr>
            <p:cNvPr id="262" name="="/>
            <p:cNvSpPr txBox="1"/>
            <p:nvPr/>
          </p:nvSpPr>
          <p:spPr>
            <a:xfrm>
              <a:off x="5441524" y="2429936"/>
              <a:ext cx="250069" cy="5193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3000">
                  <a:latin typeface="+mj-lt"/>
                </a:rPr>
                <a:t>=</a:t>
              </a:r>
            </a:p>
          </p:txBody>
        </p:sp>
        <p:pic>
          <p:nvPicPr>
            <p:cNvPr id="263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38575" y="3962001"/>
              <a:ext cx="1543051" cy="108585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4" name="droppedImage.pdf" descr="dropped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309457" y="3962001"/>
              <a:ext cx="844950" cy="10858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5" name="-"/>
            <p:cNvSpPr txBox="1"/>
            <p:nvPr/>
          </p:nvSpPr>
          <p:spPr>
            <a:xfrm>
              <a:off x="3579712" y="4240877"/>
              <a:ext cx="174728" cy="5193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3000" dirty="0">
                  <a:latin typeface="+mj-lt"/>
                </a:rPr>
                <a:t>-</a:t>
              </a:r>
            </a:p>
          </p:txBody>
        </p:sp>
        <p:pic>
          <p:nvPicPr>
            <p:cNvPr id="266" name="droppedImage.pdf" descr="dropped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538788" y="4386263"/>
              <a:ext cx="171451" cy="1143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67" name="unit"/>
            <p:cNvSpPr txBox="1"/>
            <p:nvPr/>
          </p:nvSpPr>
          <p:spPr>
            <a:xfrm>
              <a:off x="2458620" y="5047852"/>
              <a:ext cx="546623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unit</a:t>
              </a:r>
            </a:p>
          </p:txBody>
        </p:sp>
        <p:sp>
          <p:nvSpPr>
            <p:cNvPr id="268" name="Gaussian"/>
            <p:cNvSpPr txBox="1"/>
            <p:nvPr/>
          </p:nvSpPr>
          <p:spPr>
            <a:xfrm>
              <a:off x="4028210" y="5047852"/>
              <a:ext cx="1163780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Gaussian</a:t>
              </a:r>
            </a:p>
          </p:txBody>
        </p:sp>
        <p:sp>
          <p:nvSpPr>
            <p:cNvPr id="269" name="Laplacian"/>
            <p:cNvSpPr txBox="1"/>
            <p:nvPr/>
          </p:nvSpPr>
          <p:spPr>
            <a:xfrm>
              <a:off x="5906452" y="5047852"/>
              <a:ext cx="1205458" cy="4270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28575" tIns="28575" rIns="28575" bIns="28575" anchor="ctr">
              <a:spAutoFit/>
            </a:bodyPr>
            <a:lstStyle>
              <a:lvl1pPr defTabSz="546100">
                <a:defRPr sz="38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algn="ctr"/>
              <a:r>
                <a:rPr sz="2400" dirty="0">
                  <a:latin typeface="+mj-lt"/>
                </a:rPr>
                <a:t>Laplacian</a:t>
              </a:r>
            </a:p>
          </p:txBody>
        </p:sp>
      </p:grpSp>
      <p:sp>
        <p:nvSpPr>
          <p:cNvPr id="271" name="Difference of Gaussians approximates the Laplacian"/>
          <p:cNvSpPr txBox="1"/>
          <p:nvPr/>
        </p:nvSpPr>
        <p:spPr>
          <a:xfrm>
            <a:off x="1047086" y="6095031"/>
            <a:ext cx="6382325" cy="42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>
                <a:latin typeface="+mj-lt"/>
              </a:rPr>
              <a:t>Difference of Gaussians approximates the Laplacian</a:t>
            </a:r>
          </a:p>
        </p:txBody>
      </p:sp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is it called a Laplacian pyramid?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8227208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Reagan?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34045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72674" y="1232780"/>
            <a:ext cx="8129112" cy="491134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Why Reagan?</a:t>
            </a:r>
            <a:endParaRPr dirty="0"/>
          </a:p>
        </p:txBody>
      </p:sp>
      <p:sp>
        <p:nvSpPr>
          <p:cNvPr id="14" name="The Laplacian Pyramid as a Compact Image Code (1983)…"/>
          <p:cNvSpPr txBox="1"/>
          <p:nvPr/>
        </p:nvSpPr>
        <p:spPr>
          <a:xfrm>
            <a:off x="7376203" y="5493524"/>
            <a:ext cx="4815797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spcBef>
                <a:spcPts val="1200"/>
              </a:spcBef>
              <a:defRPr sz="2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sz="2400" dirty="0">
                <a:latin typeface="+mj-lt"/>
              </a:rPr>
              <a:t>The Laplacian Pyramid as a Compact Image Code (1983)</a:t>
            </a:r>
          </a:p>
          <a:p>
            <a:pPr defTabSz="457200">
              <a:spcBef>
                <a:spcPts val="1200"/>
              </a:spcBef>
              <a:defRPr sz="2400"/>
            </a:pPr>
            <a:r>
              <a:rPr sz="2400" dirty="0">
                <a:latin typeface="+mj-lt"/>
              </a:rPr>
              <a:t>Peter J. Burt , Edward H. Adelson</a:t>
            </a:r>
          </a:p>
        </p:txBody>
      </p:sp>
      <p:sp>
        <p:nvSpPr>
          <p:cNvPr id="15" name="repeat"/>
          <p:cNvSpPr txBox="1"/>
          <p:nvPr/>
        </p:nvSpPr>
        <p:spPr>
          <a:xfrm>
            <a:off x="484171" y="1772239"/>
            <a:ext cx="2122060" cy="127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algn="l" defTabSz="436880">
              <a:defRPr sz="1800">
                <a:latin typeface="Menlo"/>
                <a:ea typeface="Menlo"/>
                <a:cs typeface="Menlo"/>
                <a:sym typeface="Menlo"/>
              </a:defRPr>
            </a:lvl1pPr>
          </a:lstStyle>
          <a:p>
            <a:pPr algn="ctr"/>
            <a:r>
              <a:rPr lang="en-US" sz="2000" dirty="0">
                <a:latin typeface="+mj-lt"/>
              </a:rPr>
              <a:t>Ronald Reagan was President when the Laplacian pyramid was invented</a:t>
            </a:r>
            <a:endParaRPr sz="2000" dirty="0">
              <a:latin typeface="+mj-lt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642807" y="2410875"/>
            <a:ext cx="624649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036223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Still used extensively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" y="996829"/>
            <a:ext cx="11375136" cy="572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137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" y="-3057525"/>
            <a:ext cx="12161520" cy="1596967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his image is too big to fit on the screen.…"/>
          <p:cNvSpPr txBox="1"/>
          <p:nvPr/>
        </p:nvSpPr>
        <p:spPr>
          <a:xfrm>
            <a:off x="2624375" y="3115565"/>
            <a:ext cx="7279482" cy="876901"/>
          </a:xfrm>
          <a:prstGeom prst="rect">
            <a:avLst/>
          </a:prstGeom>
          <a:ln w="12700">
            <a:miter lim="400000"/>
          </a:ln>
          <a:effectLst>
            <a:outerShdw blurRad="38100" dist="12700" dir="81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/>
          <a:p>
            <a:pPr algn="ctr" defTabSz="307170">
              <a:defRPr sz="3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800" dirty="0">
                <a:latin typeface="+mj-lt"/>
              </a:rPr>
              <a:t>This image is too big to fit on the screen. </a:t>
            </a:r>
          </a:p>
          <a:p>
            <a:pPr algn="ctr" defTabSz="307170">
              <a:defRPr sz="3800" b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sz="2800" dirty="0">
                <a:latin typeface="+mj-lt"/>
              </a:rPr>
              <a:t>How would you reduce it to half its size?</a:t>
            </a:r>
          </a:p>
        </p:txBody>
      </p:sp>
    </p:spTree>
    <p:extLst>
      <p:ext uri="{BB962C8B-B14F-4D97-AF65-F5344CB8AC3E}">
        <p14:creationId xmlns:p14="http://schemas.microsoft.com/office/powerpoint/2010/main" val="3690721268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55356" y="1325563"/>
            <a:ext cx="10681287" cy="5319646"/>
            <a:chOff x="661931" y="1492252"/>
            <a:chExt cx="10681287" cy="5319646"/>
          </a:xfrm>
        </p:grpSpPr>
        <p:pic>
          <p:nvPicPr>
            <p:cNvPr id="73731" name="Picture 4" descr="G:\My Dropbox\matlab\lapfilter-mask\src_detail\gandalf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053918" y="1492252"/>
              <a:ext cx="3289300" cy="2203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2" name="Picture 5" descr="G:\My Dropbox\matlab\lapfilter-mask\src_detail\gandalf-mask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1326" y="4157366"/>
              <a:ext cx="3274483" cy="2192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3" name="Picture 7" descr="G:\My Dropbox\matlab\lapfilter-mask\gandalf-maskprocess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11200" y="1492252"/>
              <a:ext cx="7250717" cy="4857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5" name="TextBox 156"/>
            <p:cNvSpPr txBox="1">
              <a:spLocks noChangeArrowheads="1"/>
            </p:cNvSpPr>
            <p:nvPr/>
          </p:nvSpPr>
          <p:spPr bwMode="auto">
            <a:xfrm>
              <a:off x="8855513" y="3695701"/>
              <a:ext cx="167129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input image</a:t>
              </a:r>
            </a:p>
          </p:txBody>
        </p:sp>
        <p:sp>
          <p:nvSpPr>
            <p:cNvPr id="73736" name="TextBox 156"/>
            <p:cNvSpPr txBox="1">
              <a:spLocks noChangeArrowheads="1"/>
            </p:cNvSpPr>
            <p:nvPr/>
          </p:nvSpPr>
          <p:spPr bwMode="auto">
            <a:xfrm>
              <a:off x="8370254" y="6350233"/>
              <a:ext cx="26566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user-provided mask</a:t>
              </a:r>
            </a:p>
          </p:txBody>
        </p:sp>
        <p:sp>
          <p:nvSpPr>
            <p:cNvPr id="73737" name="TextBox 156"/>
            <p:cNvSpPr txBox="1">
              <a:spLocks noChangeArrowheads="1"/>
            </p:cNvSpPr>
            <p:nvPr/>
          </p:nvSpPr>
          <p:spPr bwMode="auto">
            <a:xfrm>
              <a:off x="661931" y="6350232"/>
              <a:ext cx="729520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atin typeface="+mj-lt"/>
                </a:rPr>
                <a:t>foreground details enhanced, background details reduced</a:t>
              </a:r>
            </a:p>
          </p:txBody>
        </p:sp>
      </p:grpSp>
      <p:sp>
        <p:nvSpPr>
          <p:cNvPr id="11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Still used extensively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39463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Other types of pyramids</a:t>
            </a:r>
            <a:endParaRPr dirty="0"/>
          </a:p>
        </p:txBody>
      </p:sp>
      <p:sp>
        <p:nvSpPr>
          <p:cNvPr id="20" name="What is preserved at the higher levels?"/>
          <p:cNvSpPr txBox="1"/>
          <p:nvPr/>
        </p:nvSpPr>
        <p:spPr>
          <a:xfrm>
            <a:off x="456307" y="1325563"/>
            <a:ext cx="6712589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Steerable pyramid: At each level keep multiple versions, one for each direction.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What is preserved at the higher levels?"/>
          <p:cNvSpPr txBox="1"/>
          <p:nvPr/>
        </p:nvSpPr>
        <p:spPr>
          <a:xfrm>
            <a:off x="456307" y="3649242"/>
            <a:ext cx="5103245" cy="784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anchor="ctr">
            <a:spAutoFit/>
          </a:bodyPr>
          <a:lstStyle>
            <a:lvl1pPr defTabSz="436880">
              <a:defRPr sz="3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en-US" sz="2400" i="0" dirty="0">
                <a:solidFill>
                  <a:schemeClr val="tx1"/>
                </a:solidFill>
                <a:latin typeface="+mj-lt"/>
              </a:rPr>
              <a:t>Wavelets: Huge area in image processing (see 18-793).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706112" y="1057339"/>
            <a:ext cx="7029581" cy="2428482"/>
            <a:chOff x="3877628" y="3755180"/>
            <a:chExt cx="7126545" cy="2461980"/>
          </a:xfrm>
        </p:grpSpPr>
        <p:sp>
          <p:nvSpPr>
            <p:cNvPr id="22" name="Shape 667"/>
            <p:cNvSpPr txBox="1">
              <a:spLocks/>
            </p:cNvSpPr>
            <p:nvPr/>
          </p:nvSpPr>
          <p:spPr>
            <a:xfrm>
              <a:off x="6397425" y="5112359"/>
              <a:ext cx="2601726" cy="438013"/>
            </a:xfrm>
            <a:prstGeom prst="rect">
              <a:avLst/>
            </a:prstGeom>
            <a:ln w="38100"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2400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273" y="4988435"/>
              <a:ext cx="4914900" cy="12287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628" y="4988434"/>
              <a:ext cx="1228725" cy="122872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673" y="4374305"/>
              <a:ext cx="2476500" cy="6191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6873" y="4059980"/>
              <a:ext cx="1257300" cy="3143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9373" y="3755180"/>
              <a:ext cx="304800" cy="3048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5357753" y="5602797"/>
              <a:ext cx="53098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112" y="4152554"/>
            <a:ext cx="7029582" cy="258709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4576379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are image pyramids used for?</a:t>
            </a:r>
            <a:endParaRPr dirty="0"/>
          </a:p>
        </p:txBody>
      </p:sp>
      <p:pic>
        <p:nvPicPr>
          <p:cNvPr id="124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56249" y="1348605"/>
            <a:ext cx="1452283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Image blending"/>
          <p:cNvSpPr txBox="1"/>
          <p:nvPr/>
        </p:nvSpPr>
        <p:spPr>
          <a:xfrm>
            <a:off x="7638229" y="1149988"/>
            <a:ext cx="1721940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i</a:t>
            </a:r>
            <a:r>
              <a:rPr sz="2000" dirty="0">
                <a:latin typeface="+mj-lt"/>
              </a:rPr>
              <a:t>mage blending</a:t>
            </a:r>
          </a:p>
        </p:txBody>
      </p:sp>
      <p:sp>
        <p:nvSpPr>
          <p:cNvPr id="126" name="Multi-scale…"/>
          <p:cNvSpPr txBox="1"/>
          <p:nvPr/>
        </p:nvSpPr>
        <p:spPr>
          <a:xfrm>
            <a:off x="3665582" y="1156098"/>
            <a:ext cx="2033248" cy="67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/>
          <a:p>
            <a:pPr algn="ctr" defTabSz="383963">
              <a:defRPr sz="1800"/>
            </a:pPr>
            <a:r>
              <a:rPr lang="en-US" sz="2000" dirty="0">
                <a:latin typeface="+mj-lt"/>
              </a:rPr>
              <a:t>m</a:t>
            </a:r>
            <a:r>
              <a:rPr sz="2000" dirty="0">
                <a:latin typeface="+mj-lt"/>
              </a:rPr>
              <a:t>ulti-scale </a:t>
            </a:r>
          </a:p>
          <a:p>
            <a:pPr algn="ctr" defTabSz="383963">
              <a:defRPr sz="1800"/>
            </a:pPr>
            <a:r>
              <a:rPr sz="2000" dirty="0">
                <a:latin typeface="+mj-lt"/>
              </a:rPr>
              <a:t>texture mapping</a:t>
            </a:r>
          </a:p>
        </p:txBody>
      </p:sp>
      <p:pic>
        <p:nvPicPr>
          <p:cNvPr id="127" name="droppedImage.png" descr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08691" y="3294884"/>
            <a:ext cx="3874620" cy="1285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Multi-focus composites"/>
          <p:cNvSpPr txBox="1"/>
          <p:nvPr/>
        </p:nvSpPr>
        <p:spPr>
          <a:xfrm>
            <a:off x="2105528" y="2933622"/>
            <a:ext cx="3877783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focal stack compositing</a:t>
            </a:r>
            <a:endParaRPr sz="2000" dirty="0">
              <a:latin typeface="+mj-lt"/>
            </a:endParaRPr>
          </a:p>
        </p:txBody>
      </p:sp>
      <p:pic>
        <p:nvPicPr>
          <p:cNvPr id="130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l="69382" t="5681" r="1153" b="11742"/>
          <a:stretch>
            <a:fillRect/>
          </a:stretch>
        </p:blipFill>
        <p:spPr>
          <a:xfrm>
            <a:off x="7638229" y="1515473"/>
            <a:ext cx="1721940" cy="1335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droppedImage.png" descr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80712" y="3294957"/>
            <a:ext cx="1944806" cy="128587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Noise removal"/>
          <p:cNvSpPr txBox="1"/>
          <p:nvPr/>
        </p:nvSpPr>
        <p:spPr>
          <a:xfrm>
            <a:off x="7380713" y="2933622"/>
            <a:ext cx="1944806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 err="1">
                <a:latin typeface="+mj-lt"/>
              </a:rPr>
              <a:t>denoising</a:t>
            </a:r>
            <a:endParaRPr sz="2000" dirty="0">
              <a:latin typeface="+mj-lt"/>
            </a:endParaRPr>
          </a:p>
        </p:txBody>
      </p:sp>
      <p:pic>
        <p:nvPicPr>
          <p:cNvPr id="134" name="pasted-image.tif" descr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8343" y="5096542"/>
            <a:ext cx="3747758" cy="157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Multi-scale detection"/>
          <p:cNvSpPr txBox="1"/>
          <p:nvPr/>
        </p:nvSpPr>
        <p:spPr>
          <a:xfrm>
            <a:off x="2048343" y="4731057"/>
            <a:ext cx="3747758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m</a:t>
            </a:r>
            <a:r>
              <a:rPr sz="2000" dirty="0">
                <a:latin typeface="+mj-lt"/>
              </a:rPr>
              <a:t>ulti-scale detection</a:t>
            </a:r>
          </a:p>
        </p:txBody>
      </p:sp>
      <p:pic>
        <p:nvPicPr>
          <p:cNvPr id="136" name="pasted-image.tif" descr="pasted-image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309244" y="5096542"/>
            <a:ext cx="2087741" cy="157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Multi-scale registration"/>
          <p:cNvSpPr txBox="1"/>
          <p:nvPr/>
        </p:nvSpPr>
        <p:spPr>
          <a:xfrm>
            <a:off x="7146501" y="4731057"/>
            <a:ext cx="2413225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m</a:t>
            </a:r>
            <a:r>
              <a:rPr sz="2000" dirty="0">
                <a:latin typeface="+mj-lt"/>
              </a:rPr>
              <a:t>ulti-scale registration</a:t>
            </a:r>
          </a:p>
        </p:txBody>
      </p:sp>
      <p:pic>
        <p:nvPicPr>
          <p:cNvPr id="138" name="pasted-image.png" descr="pasted-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5400000">
            <a:off x="1796766" y="886880"/>
            <a:ext cx="1176628" cy="2440164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Image compression"/>
          <p:cNvSpPr txBox="1"/>
          <p:nvPr/>
        </p:nvSpPr>
        <p:spPr>
          <a:xfrm>
            <a:off x="1164998" y="1156098"/>
            <a:ext cx="2430127" cy="365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8575" tIns="28575" rIns="28575" bIns="28575" anchor="ctr">
            <a:spAutoFit/>
          </a:bodyPr>
          <a:lstStyle>
            <a:lvl1pPr defTabSz="546100">
              <a:defRPr sz="1800"/>
            </a:lvl1pPr>
          </a:lstStyle>
          <a:p>
            <a:pPr algn="ctr"/>
            <a:r>
              <a:rPr lang="en-US" sz="2000" dirty="0">
                <a:latin typeface="+mj-lt"/>
              </a:rPr>
              <a:t>i</a:t>
            </a:r>
            <a:r>
              <a:rPr sz="2000" dirty="0">
                <a:latin typeface="+mj-lt"/>
              </a:rPr>
              <a:t>mage compression</a:t>
            </a:r>
          </a:p>
        </p:txBody>
      </p:sp>
    </p:spTree>
    <p:extLst>
      <p:ext uri="{BB962C8B-B14F-4D97-AF65-F5344CB8AC3E}">
        <p14:creationId xmlns:p14="http://schemas.microsoft.com/office/powerpoint/2010/main" val="282664334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Some history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397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Who is this guy?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6414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he famous for?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</p:spTree>
    <p:extLst>
      <p:ext uri="{BB962C8B-B14F-4D97-AF65-F5344CB8AC3E}">
        <p14:creationId xmlns:p14="http://schemas.microsoft.com/office/powerpoint/2010/main" val="129542482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What is he famous for?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‘Any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8" name="Jean Baptiste Joseph Fourier (1768-1830)"/>
          <p:cNvSpPr txBox="1"/>
          <p:nvPr/>
        </p:nvSpPr>
        <p:spPr>
          <a:xfrm>
            <a:off x="6409334" y="4637244"/>
            <a:ext cx="4964158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… and apparently also for the discovery of the greenhouse effect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52830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this claim true?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</a:t>
            </a:r>
            <a:r>
              <a:rPr kumimoji="0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Any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41945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this claim true?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</a:t>
            </a:r>
            <a:r>
              <a:rPr kumimoji="0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Any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8" name="Jean Baptiste Joseph Fourier (1768-1830)"/>
          <p:cNvSpPr txBox="1"/>
          <p:nvPr/>
        </p:nvSpPr>
        <p:spPr>
          <a:xfrm>
            <a:off x="5196985" y="3217601"/>
            <a:ext cx="6176507" cy="1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Well, almost.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theorem requires additional conditions.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Close enough to be named after him.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Very surprising result at the time.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12959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71" y="1325563"/>
            <a:ext cx="3322320" cy="4065471"/>
          </a:xfrm>
          <a:prstGeom prst="rect">
            <a:avLst/>
          </a:prstGeom>
        </p:spPr>
      </p:pic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Is this claim true?</a:t>
            </a:r>
            <a:endParaRPr dirty="0"/>
          </a:p>
        </p:txBody>
      </p:sp>
      <p:sp>
        <p:nvSpPr>
          <p:cNvPr id="4" name="Jean Baptiste Joseph Fourier (1768-1830)"/>
          <p:cNvSpPr txBox="1"/>
          <p:nvPr/>
        </p:nvSpPr>
        <p:spPr>
          <a:xfrm>
            <a:off x="1120195" y="5391034"/>
            <a:ext cx="3581872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Jean Baptiste Joseph Fourier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(1768-1830)</a:t>
            </a:r>
          </a:p>
        </p:txBody>
      </p:sp>
      <p:sp>
        <p:nvSpPr>
          <p:cNvPr id="5" name="‘Any univariate function can be rewritten as a weighted sum of sines and cosines of different frequencies’…"/>
          <p:cNvSpPr txBox="1"/>
          <p:nvPr/>
        </p:nvSpPr>
        <p:spPr>
          <a:xfrm>
            <a:off x="5604071" y="1710021"/>
            <a:ext cx="5769421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i="1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‘</a:t>
            </a:r>
            <a:r>
              <a:rPr kumimoji="0" sz="24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Any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univariate function can be rewritten as a weighted sum of sines and cosines of different frequencies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.</a:t>
            </a:r>
            <a:r>
              <a:rPr kumimoji="0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’</a:t>
            </a:r>
          </a:p>
        </p:txBody>
      </p:sp>
      <p:sp>
        <p:nvSpPr>
          <p:cNvPr id="7" name="Jean Baptiste Joseph Fourier (1768-1830)"/>
          <p:cNvSpPr txBox="1"/>
          <p:nvPr/>
        </p:nvSpPr>
        <p:spPr>
          <a:xfrm>
            <a:off x="5196985" y="1325563"/>
            <a:ext cx="5395671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Fourier series claim (1807):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8" name="Jean Baptiste Joseph Fourier (1768-1830)"/>
          <p:cNvSpPr txBox="1"/>
          <p:nvPr/>
        </p:nvSpPr>
        <p:spPr>
          <a:xfrm>
            <a:off x="5196985" y="3217601"/>
            <a:ext cx="6176507" cy="1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Well, almost.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theorem requires additional conditions.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Close enough to be named after him.</a:t>
            </a:r>
          </a:p>
          <a:p>
            <a:pPr marL="342900" marR="0" lvl="0" indent="-34290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Very surprising result at the time.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831843" y="4948125"/>
            <a:ext cx="4889962" cy="1639607"/>
            <a:chOff x="6010631" y="4920156"/>
            <a:chExt cx="4889962" cy="1639607"/>
          </a:xfrm>
        </p:grpSpPr>
        <p:pic>
          <p:nvPicPr>
            <p:cNvPr id="9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67462" y="4926329"/>
              <a:ext cx="1220002" cy="13716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0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527727" y="4926815"/>
              <a:ext cx="1091954" cy="136494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Laplace"/>
            <p:cNvSpPr txBox="1"/>
            <p:nvPr/>
          </p:nvSpPr>
          <p:spPr>
            <a:xfrm>
              <a:off x="6010632" y="6292514"/>
              <a:ext cx="1011348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Malus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  <p:sp>
          <p:nvSpPr>
            <p:cNvPr id="12" name="Lagrange"/>
            <p:cNvSpPr txBox="1"/>
            <p:nvPr/>
          </p:nvSpPr>
          <p:spPr>
            <a:xfrm>
              <a:off x="7164852" y="6297929"/>
              <a:ext cx="1220003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Lagrange</a:t>
              </a:r>
            </a:p>
          </p:txBody>
        </p:sp>
        <p:sp>
          <p:nvSpPr>
            <p:cNvPr id="13" name="Legendre"/>
            <p:cNvSpPr txBox="1"/>
            <p:nvPr/>
          </p:nvSpPr>
          <p:spPr>
            <a:xfrm>
              <a:off x="8532947" y="6292514"/>
              <a:ext cx="1086734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Legendre</a:t>
              </a:r>
            </a:p>
          </p:txBody>
        </p:sp>
        <p:pic>
          <p:nvPicPr>
            <p:cNvPr id="15" name="droppedImage.tiff" descr="droppedImage.tif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213029" y="5071541"/>
              <a:ext cx="852691" cy="10715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631" y="4920156"/>
              <a:ext cx="1011348" cy="13716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7773" y="4926815"/>
              <a:ext cx="1132820" cy="1371600"/>
            </a:xfrm>
            <a:prstGeom prst="rect">
              <a:avLst/>
            </a:prstGeom>
          </p:spPr>
        </p:pic>
        <p:sp>
          <p:nvSpPr>
            <p:cNvPr id="19" name="Legendre"/>
            <p:cNvSpPr txBox="1"/>
            <p:nvPr/>
          </p:nvSpPr>
          <p:spPr>
            <a:xfrm>
              <a:off x="9765163" y="6298415"/>
              <a:ext cx="1135429" cy="2613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7490" tIns="7490" rIns="7490" bIns="7490" anchor="ctr">
              <a:spAutoFit/>
            </a:bodyPr>
            <a:lstStyle>
              <a:lvl1pPr defTabSz="436880">
                <a:defRPr sz="1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Laplace</a:t>
              </a: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endParaRPr>
            </a:p>
          </p:txBody>
        </p:sp>
      </p:grpSp>
      <p:sp>
        <p:nvSpPr>
          <p:cNvPr id="21" name="Jean Baptiste Joseph Fourier (1768-1830)"/>
          <p:cNvSpPr txBox="1"/>
          <p:nvPr/>
        </p:nvSpPr>
        <p:spPr>
          <a:xfrm>
            <a:off x="9721805" y="4837036"/>
            <a:ext cx="2470196" cy="186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The committee examining his paper had expressed skepticism, in part due to not so rigorous proofs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8701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2520" y="1419811"/>
            <a:ext cx="3347085" cy="4400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5462" y="2519948"/>
            <a:ext cx="1680210" cy="2200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71529" y="3066682"/>
            <a:ext cx="840105" cy="110680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delete even rows"/>
          <p:cNvSpPr txBox="1"/>
          <p:nvPr/>
        </p:nvSpPr>
        <p:spPr>
          <a:xfrm>
            <a:off x="3738563" y="3243192"/>
            <a:ext cx="2567941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  <p:sp>
        <p:nvSpPr>
          <p:cNvPr id="134" name="1/2"/>
          <p:cNvSpPr txBox="1"/>
          <p:nvPr/>
        </p:nvSpPr>
        <p:spPr>
          <a:xfrm>
            <a:off x="1706902" y="5914609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35" name="1/4"/>
          <p:cNvSpPr txBox="1"/>
          <p:nvPr/>
        </p:nvSpPr>
        <p:spPr>
          <a:xfrm>
            <a:off x="7066407" y="4836546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</a:t>
            </a:r>
          </a:p>
        </p:txBody>
      </p:sp>
      <p:sp>
        <p:nvSpPr>
          <p:cNvPr id="136" name="1/8"/>
          <p:cNvSpPr txBox="1"/>
          <p:nvPr/>
        </p:nvSpPr>
        <p:spPr>
          <a:xfrm>
            <a:off x="11172421" y="4229243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1/8</a:t>
            </a:r>
          </a:p>
        </p:txBody>
      </p:sp>
      <p:sp>
        <p:nvSpPr>
          <p:cNvPr id="137" name="‘throw away even rows and columns’"/>
          <p:cNvSpPr txBox="1"/>
          <p:nvPr/>
        </p:nvSpPr>
        <p:spPr>
          <a:xfrm>
            <a:off x="3877283" y="1419811"/>
            <a:ext cx="5136357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490" tIns="7490" rIns="7490" bIns="7490" anchor="ctr">
            <a:spAutoFit/>
          </a:bodyPr>
          <a:lstStyle>
            <a:lvl1pPr defTabSz="436880">
              <a:defRPr i="1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en-US" sz="2400" i="0" dirty="0">
                <a:latin typeface="+mj-lt"/>
              </a:rPr>
              <a:t>T</a:t>
            </a:r>
            <a:r>
              <a:rPr sz="2400" i="0" dirty="0">
                <a:latin typeface="+mj-lt"/>
              </a:rPr>
              <a:t>hrow away </a:t>
            </a:r>
            <a:r>
              <a:rPr lang="en-US" sz="2400" i="0" dirty="0">
                <a:latin typeface="+mj-lt"/>
              </a:rPr>
              <a:t>half the</a:t>
            </a:r>
            <a:r>
              <a:rPr sz="2400" i="0" dirty="0">
                <a:latin typeface="+mj-lt"/>
              </a:rPr>
              <a:t> rows and columns</a:t>
            </a:r>
          </a:p>
        </p:txBody>
      </p:sp>
      <p:sp>
        <p:nvSpPr>
          <p:cNvPr id="138" name="What are the problems with this approach?"/>
          <p:cNvSpPr txBox="1"/>
          <p:nvPr/>
        </p:nvSpPr>
        <p:spPr>
          <a:xfrm>
            <a:off x="5989924" y="6106838"/>
            <a:ext cx="5821710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sz="2400" i="0" dirty="0">
                <a:solidFill>
                  <a:schemeClr val="tx1"/>
                </a:solidFill>
                <a:latin typeface="+mj-lt"/>
              </a:rPr>
              <a:t>What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is the</a:t>
            </a:r>
            <a:r>
              <a:rPr sz="2400" i="0" dirty="0">
                <a:solidFill>
                  <a:schemeClr val="tx1"/>
                </a:solidFill>
                <a:latin typeface="+mj-lt"/>
              </a:rPr>
              <a:t> problem with this approach?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Naïve image </a:t>
            </a:r>
            <a:r>
              <a:rPr lang="en-US" dirty="0" err="1"/>
              <a:t>downsampling</a:t>
            </a:r>
            <a:endParaRPr dirty="0"/>
          </a:p>
        </p:txBody>
      </p:sp>
      <p:sp>
        <p:nvSpPr>
          <p:cNvPr id="16" name="delete even rows"/>
          <p:cNvSpPr txBox="1"/>
          <p:nvPr/>
        </p:nvSpPr>
        <p:spPr>
          <a:xfrm>
            <a:off x="8264630" y="3243192"/>
            <a:ext cx="2567941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delete even rows</a:t>
            </a:r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delete even columns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88178423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Amusing aside</a:t>
            </a:r>
            <a:endParaRPr dirty="0"/>
          </a:p>
        </p:txBody>
      </p:sp>
      <p:pic>
        <p:nvPicPr>
          <p:cNvPr id="2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74" y="1325563"/>
            <a:ext cx="6451299" cy="5256268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1820 watercolor caricatures of French mathematicians Adrien-Marie Legendre (left) and Joseph Fourier (right) by French artist Julien-Leopold Boilly, watercolor portrait numbers 29 and 30 of Album de 73 Portraits-Charge Aquarelle’s des Membres de I’Institute."/>
          <p:cNvSpPr txBox="1"/>
          <p:nvPr/>
        </p:nvSpPr>
        <p:spPr>
          <a:xfrm>
            <a:off x="6770004" y="2223495"/>
            <a:ext cx="2004126" cy="928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l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1820 watercolor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3"/>
              </a:rPr>
              <a:t>caricatures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of French mathematicians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4"/>
              </a:rPr>
              <a:t>Adrien-Marie Legendre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 (left) and Joseph Fourier (right) by French artist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5"/>
              </a:rPr>
              <a:t>Julien-Leopold </a:t>
            </a:r>
            <a:r>
              <a:rPr kumimoji="0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  <a:hlinkClick r:id="rId5"/>
              </a:rPr>
              <a:t>Boilly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71" y="2925753"/>
            <a:ext cx="2523580" cy="2762571"/>
          </a:xfrm>
          <a:prstGeom prst="rect">
            <a:avLst/>
          </a:prstGeom>
        </p:spPr>
      </p:pic>
      <p:sp>
        <p:nvSpPr>
          <p:cNvPr id="25" name="Jean Baptiste Joseph Fourier (1768-1830)"/>
          <p:cNvSpPr txBox="1"/>
          <p:nvPr/>
        </p:nvSpPr>
        <p:spPr>
          <a:xfrm>
            <a:off x="6770004" y="1300216"/>
            <a:ext cx="3044698" cy="753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Only known portrait of Adrien-Marie Legendre</a:t>
            </a:r>
          </a:p>
        </p:txBody>
      </p:sp>
      <p:sp>
        <p:nvSpPr>
          <p:cNvPr id="26" name="Jean Baptiste Joseph Fourier (1768-1830)"/>
          <p:cNvSpPr txBox="1"/>
          <p:nvPr/>
        </p:nvSpPr>
        <p:spPr>
          <a:xfrm>
            <a:off x="7139666" y="3654196"/>
            <a:ext cx="2675036" cy="149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For two hundred years, people were misidentifying this portrait as him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  <p:sp>
        <p:nvSpPr>
          <p:cNvPr id="27" name="Jean Baptiste Joseph Fourier (1768-1830)"/>
          <p:cNvSpPr txBox="1"/>
          <p:nvPr/>
        </p:nvSpPr>
        <p:spPr>
          <a:xfrm>
            <a:off x="9475143" y="5689703"/>
            <a:ext cx="2675036" cy="1123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algn="l" defTabSz="365759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Louis Legendre</a:t>
            </a:r>
          </a:p>
          <a:p>
            <a:pPr marL="0" marR="0" lvl="0" indent="0" algn="ctr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Arial"/>
                <a:sym typeface="Arial"/>
              </a:rPr>
              <a:t>(same last name, different person)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356157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Fourier series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524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515" y="3182541"/>
            <a:ext cx="2810970" cy="4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LAIM:…"/>
          <p:cNvSpPr txBox="1"/>
          <p:nvPr/>
        </p:nvSpPr>
        <p:spPr>
          <a:xfrm>
            <a:off x="760288" y="5701274"/>
            <a:ext cx="10659114" cy="43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Fourier’s claim: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 enough of 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get </a:t>
            </a:r>
            <a:r>
              <a:rPr kumimoji="0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periodic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 you want!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building block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0009982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90515" y="3182541"/>
            <a:ext cx="2810970" cy="4929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CLAIM:…"/>
          <p:cNvSpPr txBox="1"/>
          <p:nvPr/>
        </p:nvSpPr>
        <p:spPr>
          <a:xfrm>
            <a:off x="760288" y="5701274"/>
            <a:ext cx="10659114" cy="435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Fourier’s claim: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Add enough of 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to get </a:t>
            </a:r>
            <a:r>
              <a:rPr kumimoji="0" sz="2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any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periodic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signal you want!</a:t>
            </a:r>
          </a:p>
        </p:txBody>
      </p:sp>
      <p:sp>
        <p:nvSpPr>
          <p:cNvPr id="301" name="amplitude"/>
          <p:cNvSpPr txBox="1"/>
          <p:nvPr/>
        </p:nvSpPr>
        <p:spPr>
          <a:xfrm>
            <a:off x="3684542" y="3987893"/>
            <a:ext cx="1051717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312" name="angular…"/>
          <p:cNvSpPr txBox="1"/>
          <p:nvPr/>
        </p:nvSpPr>
        <p:spPr>
          <a:xfrm>
            <a:off x="5603623" y="4479663"/>
            <a:ext cx="1041522" cy="62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/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angular</a:t>
            </a:r>
          </a:p>
          <a:p>
            <a:pPr marL="0" marR="0" lvl="0" indent="0" algn="ctr" defTabSz="307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313" name="variable"/>
          <p:cNvSpPr txBox="1"/>
          <p:nvPr/>
        </p:nvSpPr>
        <p:spPr>
          <a:xfrm>
            <a:off x="6679539" y="4166931"/>
            <a:ext cx="81389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variable</a:t>
            </a:r>
          </a:p>
        </p:txBody>
      </p:sp>
      <p:sp>
        <p:nvSpPr>
          <p:cNvPr id="314" name="phase"/>
          <p:cNvSpPr txBox="1"/>
          <p:nvPr/>
        </p:nvSpPr>
        <p:spPr>
          <a:xfrm>
            <a:off x="7505250" y="3951320"/>
            <a:ext cx="617303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phase</a:t>
            </a:r>
          </a:p>
        </p:txBody>
      </p:sp>
      <p:sp>
        <p:nvSpPr>
          <p:cNvPr id="315" name="sinusoid"/>
          <p:cNvSpPr txBox="1"/>
          <p:nvPr/>
        </p:nvSpPr>
        <p:spPr>
          <a:xfrm>
            <a:off x="4731161" y="4264052"/>
            <a:ext cx="848135" cy="312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sinusoid</a:t>
            </a:r>
          </a:p>
        </p:txBody>
      </p:sp>
      <p:sp>
        <p:nvSpPr>
          <p:cNvPr id="15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Basic building block</a:t>
            </a:r>
            <a:endParaRPr dirty="0"/>
          </a:p>
        </p:txBody>
      </p:sp>
      <p:cxnSp>
        <p:nvCxnSpPr>
          <p:cNvPr id="3" name="Straight Arrow Connector 2"/>
          <p:cNvCxnSpPr>
            <a:stCxn id="301" idx="0"/>
          </p:cNvCxnSpPr>
          <p:nvPr/>
        </p:nvCxnSpPr>
        <p:spPr>
          <a:xfrm flipV="1">
            <a:off x="4210401" y="3675460"/>
            <a:ext cx="549989" cy="31243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315" idx="0"/>
          </p:cNvCxnSpPr>
          <p:nvPr/>
        </p:nvCxnSpPr>
        <p:spPr>
          <a:xfrm flipV="1">
            <a:off x="5155229" y="3675460"/>
            <a:ext cx="202941" cy="58859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12" idx="0"/>
            <a:endCxn id="298" idx="2"/>
          </p:cNvCxnSpPr>
          <p:nvPr/>
        </p:nvCxnSpPr>
        <p:spPr>
          <a:xfrm flipH="1" flipV="1">
            <a:off x="6096000" y="3675460"/>
            <a:ext cx="28384" cy="804203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13" idx="0"/>
          </p:cNvCxnSpPr>
          <p:nvPr/>
        </p:nvCxnSpPr>
        <p:spPr>
          <a:xfrm flipH="1" flipV="1">
            <a:off x="6414853" y="3697509"/>
            <a:ext cx="671634" cy="469422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314" idx="0"/>
          </p:cNvCxnSpPr>
          <p:nvPr/>
        </p:nvCxnSpPr>
        <p:spPr>
          <a:xfrm flipH="1" flipV="1">
            <a:off x="7219352" y="3675460"/>
            <a:ext cx="594550" cy="27586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729712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9" y="1531557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317" name="droppedImage.pdf" descr="dropped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1348" t="3595" r="1602" b="1693"/>
          <a:stretch/>
        </p:blipFill>
        <p:spPr>
          <a:xfrm>
            <a:off x="720869" y="2619910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18" name="="/>
          <p:cNvSpPr txBox="1"/>
          <p:nvPr/>
        </p:nvSpPr>
        <p:spPr>
          <a:xfrm>
            <a:off x="4021677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2334764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9" y="1531557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1597" y="5322524"/>
            <a:ext cx="928688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348" t="3595" r="1602" b="1693"/>
          <a:stretch/>
        </p:blipFill>
        <p:spPr>
          <a:xfrm>
            <a:off x="720869" y="2619910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18" name="="/>
          <p:cNvSpPr txBox="1"/>
          <p:nvPr/>
        </p:nvSpPr>
        <p:spPr>
          <a:xfrm>
            <a:off x="4021677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0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1470" t="2457" r="3749" b="3251"/>
          <a:stretch/>
        </p:blipFill>
        <p:spPr>
          <a:xfrm>
            <a:off x="4645824" y="2619910"/>
            <a:ext cx="2940235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5486949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9" y="1531557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51597" y="5322524"/>
            <a:ext cx="928688" cy="264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348" t="3595" r="1602" b="1693"/>
          <a:stretch/>
        </p:blipFill>
        <p:spPr>
          <a:xfrm>
            <a:off x="720869" y="2619910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318" name="="/>
          <p:cNvSpPr txBox="1"/>
          <p:nvPr/>
        </p:nvSpPr>
        <p:spPr>
          <a:xfrm>
            <a:off x="4021677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3493838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3493838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0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1470" t="2457" r="3749" b="3251"/>
          <a:stretch/>
        </p:blipFill>
        <p:spPr>
          <a:xfrm>
            <a:off x="4645824" y="2619910"/>
            <a:ext cx="2940235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2" name="droppedImage.pdf" descr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1631" t="1678" r="1994" b="1763"/>
          <a:stretch/>
        </p:blipFill>
        <p:spPr>
          <a:xfrm>
            <a:off x="8552057" y="2619910"/>
            <a:ext cx="2919075" cy="249631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t="20192"/>
          <a:stretch>
            <a:fillRect/>
          </a:stretch>
        </p:blipFill>
        <p:spPr>
          <a:xfrm>
            <a:off x="9382943" y="5158217"/>
            <a:ext cx="1257301" cy="592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rcRect t="18269"/>
          <a:stretch>
            <a:fillRect/>
          </a:stretch>
        </p:blipFill>
        <p:spPr>
          <a:xfrm>
            <a:off x="514421" y="5116222"/>
            <a:ext cx="3371851" cy="6072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7921175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=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47453433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0" name="droppedImage.pdf" descr="dropped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l="1470" t="2457" r="3749" b="3251"/>
          <a:stretch/>
        </p:blipFill>
        <p:spPr>
          <a:xfrm>
            <a:off x="4645824" y="1654145"/>
            <a:ext cx="2940235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2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631" t="1678" r="1994" b="1763"/>
          <a:stretch/>
        </p:blipFill>
        <p:spPr>
          <a:xfrm>
            <a:off x="8552057" y="1654145"/>
            <a:ext cx="2919075" cy="2496312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4" name="droppedImage.pdf" descr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1348" t="3595" r="1602" b="1693"/>
          <a:stretch/>
        </p:blipFill>
        <p:spPr>
          <a:xfrm>
            <a:off x="4636462" y="4265683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8065684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8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348" t="3595" r="1602" b="1693"/>
          <a:stretch/>
        </p:blipFill>
        <p:spPr>
          <a:xfrm>
            <a:off x="4623916" y="1652222"/>
            <a:ext cx="295895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0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2348" t="2593" r="2778" b="2593"/>
          <a:stretch/>
        </p:blipFill>
        <p:spPr>
          <a:xfrm>
            <a:off x="4636765" y="4364241"/>
            <a:ext cx="2958352" cy="2299504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2" name="droppedImage.pdf" descr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1150" t="1947" r="10703" b="3611"/>
          <a:stretch/>
        </p:blipFill>
        <p:spPr>
          <a:xfrm>
            <a:off x="8552057" y="1652222"/>
            <a:ext cx="292417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38303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743" y="1325563"/>
            <a:ext cx="3101769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38936" y="1325563"/>
            <a:ext cx="3114128" cy="4078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98488" y="1325563"/>
            <a:ext cx="3095367" cy="4078023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1/2"/>
          <p:cNvSpPr txBox="1"/>
          <p:nvPr/>
        </p:nvSpPr>
        <p:spPr>
          <a:xfrm>
            <a:off x="2023467" y="5503228"/>
            <a:ext cx="438319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1/2</a:t>
            </a:r>
          </a:p>
        </p:txBody>
      </p:sp>
      <p:sp>
        <p:nvSpPr>
          <p:cNvPr id="145" name="1/4 scaled by 2"/>
          <p:cNvSpPr txBox="1"/>
          <p:nvPr/>
        </p:nvSpPr>
        <p:spPr>
          <a:xfrm>
            <a:off x="5235383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1/4 </a:t>
            </a:r>
            <a:r>
              <a:rPr lang="en-US" sz="2400" dirty="0">
                <a:latin typeface="+mj-lt"/>
              </a:rPr>
              <a:t>(2x zoom)</a:t>
            </a:r>
            <a:endParaRPr sz="2400" dirty="0">
              <a:latin typeface="+mj-lt"/>
            </a:endParaRPr>
          </a:p>
        </p:txBody>
      </p:sp>
      <p:sp>
        <p:nvSpPr>
          <p:cNvPr id="146" name="1/4 scaled by 4"/>
          <p:cNvSpPr txBox="1"/>
          <p:nvPr/>
        </p:nvSpPr>
        <p:spPr>
          <a:xfrm>
            <a:off x="9085554" y="5503228"/>
            <a:ext cx="1721234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490" tIns="7490" rIns="7490" bIns="7490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sz="2400" dirty="0">
                <a:latin typeface="+mj-lt"/>
              </a:rPr>
              <a:t>1/</a:t>
            </a:r>
            <a:r>
              <a:rPr lang="en-US" sz="2400" dirty="0">
                <a:latin typeface="+mj-lt"/>
              </a:rPr>
              <a:t>8</a:t>
            </a:r>
            <a:r>
              <a:rPr sz="2400" dirty="0">
                <a:latin typeface="+mj-lt"/>
              </a:rPr>
              <a:t> </a:t>
            </a:r>
            <a:r>
              <a:rPr lang="en-US" sz="2400" dirty="0">
                <a:latin typeface="+mj-lt"/>
              </a:rPr>
              <a:t>(4x zoom)</a:t>
            </a:r>
            <a:endParaRPr sz="2400" dirty="0">
              <a:latin typeface="+mj-lt"/>
            </a:endParaRPr>
          </a:p>
        </p:txBody>
      </p:sp>
      <p:sp>
        <p:nvSpPr>
          <p:cNvPr id="10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Naïve image </a:t>
            </a:r>
            <a:r>
              <a:rPr lang="en-US" dirty="0" err="1"/>
              <a:t>downsampling</a:t>
            </a:r>
            <a:endParaRPr dirty="0"/>
          </a:p>
        </p:txBody>
      </p:sp>
      <p:sp>
        <p:nvSpPr>
          <p:cNvPr id="11" name="What are the problems with this approach?"/>
          <p:cNvSpPr txBox="1"/>
          <p:nvPr/>
        </p:nvSpPr>
        <p:spPr>
          <a:xfrm>
            <a:off x="1797979" y="6106838"/>
            <a:ext cx="10013656" cy="384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7490" tIns="7490" rIns="7490" bIns="7490" anchor="ctr">
            <a:spAutoFit/>
          </a:bodyPr>
          <a:lstStyle>
            <a:lvl1pPr defTabSz="436880">
              <a:defRPr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r"/>
            <a:r>
              <a:rPr sz="2400" i="0" dirty="0">
                <a:solidFill>
                  <a:schemeClr val="tx1"/>
                </a:solidFill>
                <a:latin typeface="+mj-lt"/>
              </a:rPr>
              <a:t>What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is the</a:t>
            </a:r>
            <a:r>
              <a:rPr sz="2400" i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400" i="0" dirty="0">
                <a:solidFill>
                  <a:schemeClr val="tx1"/>
                </a:solidFill>
                <a:latin typeface="+mj-lt"/>
              </a:rPr>
              <a:t>1/8 image so pixelated (and do you know what this effect is called)?</a:t>
            </a:r>
            <a:endParaRPr sz="2400" i="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55339845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1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4854" t="2593" r="5923" b="2593"/>
          <a:stretch/>
        </p:blipFill>
        <p:spPr>
          <a:xfrm>
            <a:off x="4582274" y="1652222"/>
            <a:ext cx="3020602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4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2212" t="2937" r="2910" b="2260"/>
          <a:stretch/>
        </p:blipFill>
        <p:spPr>
          <a:xfrm>
            <a:off x="4636765" y="4364240"/>
            <a:ext cx="2958352" cy="2314089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6" name="droppedImage.pdf" descr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1635" t="2345" r="11677" b="3716"/>
          <a:stretch/>
        </p:blipFill>
        <p:spPr>
          <a:xfrm>
            <a:off x="8552057" y="1652222"/>
            <a:ext cx="292417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040267891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8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4061" t="2937" r="6148" b="2260"/>
          <a:stretch/>
        </p:blipFill>
        <p:spPr>
          <a:xfrm>
            <a:off x="4582273" y="1652222"/>
            <a:ext cx="3020603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0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1338" t="1695" r="1749" b="3491"/>
          <a:stretch/>
        </p:blipFill>
        <p:spPr>
          <a:xfrm>
            <a:off x="4600220" y="4368424"/>
            <a:ext cx="2984708" cy="2309905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7" name="droppedImage.pdf" descr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2316" t="2715" r="9555" b="2653"/>
          <a:stretch/>
        </p:blipFill>
        <p:spPr>
          <a:xfrm>
            <a:off x="8552057" y="1652222"/>
            <a:ext cx="2924177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3831343243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How would you generate this function?"/>
          <p:cNvSpPr txBox="1"/>
          <p:nvPr/>
        </p:nvSpPr>
        <p:spPr>
          <a:xfrm>
            <a:off x="720868" y="997831"/>
            <a:ext cx="7089223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365759">
              <a:defRPr sz="4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function?</a:t>
            </a:r>
          </a:p>
        </p:txBody>
      </p:sp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318" name="="/>
          <p:cNvSpPr txBox="1"/>
          <p:nvPr/>
        </p:nvSpPr>
        <p:spPr>
          <a:xfrm>
            <a:off x="4122738" y="5172961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319" name="+"/>
          <p:cNvSpPr txBox="1"/>
          <p:nvPr/>
        </p:nvSpPr>
        <p:spPr>
          <a:xfrm>
            <a:off x="7924724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320" name="?"/>
          <p:cNvSpPr txBox="1"/>
          <p:nvPr/>
        </p:nvSpPr>
        <p:spPr>
          <a:xfrm>
            <a:off x="5982818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sp>
        <p:nvSpPr>
          <p:cNvPr id="321" name="?"/>
          <p:cNvSpPr txBox="1"/>
          <p:nvPr/>
        </p:nvSpPr>
        <p:spPr>
          <a:xfrm>
            <a:off x="9878471" y="2528073"/>
            <a:ext cx="266246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Meiryo" panose="020B0604030504040204" pitchFamily="34" charset="-128"/>
                <a:cs typeface="Meiryo" panose="020B0604030504040204" pitchFamily="34" charset="-128"/>
                <a:sym typeface="Gill Sans"/>
              </a:rPr>
              <a:t>≈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1" name="droppedImage.pdf" descr="droppedImage.pdf"/>
          <p:cNvPicPr>
            <a:picLocks noChangeAspect="1"/>
          </p:cNvPicPr>
          <p:nvPr/>
        </p:nvPicPr>
        <p:blipFill rotWithShape="1">
          <a:blip r:embed="rId3">
            <a:extLst/>
          </a:blip>
          <a:srcRect l="1338" t="1695" r="8227" b="3491"/>
          <a:stretch/>
        </p:blipFill>
        <p:spPr>
          <a:xfrm>
            <a:off x="4582273" y="1652222"/>
            <a:ext cx="3010330" cy="249662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2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1435" t="2594" r="2260" b="2636"/>
          <a:stretch/>
        </p:blipFill>
        <p:spPr>
          <a:xfrm>
            <a:off x="4600219" y="4368424"/>
            <a:ext cx="2984709" cy="2314136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pic>
        <p:nvPicPr>
          <p:cNvPr id="24" name="droppedImage.pdf" descr="droppedImage.pdf"/>
          <p:cNvPicPr>
            <a:picLocks noChangeAspect="1"/>
          </p:cNvPicPr>
          <p:nvPr/>
        </p:nvPicPr>
        <p:blipFill rotWithShape="1">
          <a:blip r:embed="rId5">
            <a:extLst/>
          </a:blip>
          <a:srcRect l="2071" t="1946" r="9227" b="3215"/>
          <a:stretch/>
        </p:blipFill>
        <p:spPr>
          <a:xfrm>
            <a:off x="8552057" y="1657282"/>
            <a:ext cx="2934451" cy="2491560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</p:spPr>
      </p:pic>
      <p:sp>
        <p:nvSpPr>
          <p:cNvPr id="25" name="CLAIM:…"/>
          <p:cNvSpPr txBox="1"/>
          <p:nvPr/>
        </p:nvSpPr>
        <p:spPr>
          <a:xfrm>
            <a:off x="8434056" y="5142183"/>
            <a:ext cx="3170451" cy="743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/>
          <a:p>
            <a:pPr marL="0" marR="0" lvl="0" indent="0" algn="ctr" defTabSz="383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100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How would you express this mathematically?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41377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3481" y="2386440"/>
            <a:ext cx="2828926" cy="1038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A square wave is an infinite sum of sine waves"/>
          <p:cNvSpPr txBox="1"/>
          <p:nvPr/>
        </p:nvSpPr>
        <p:spPr>
          <a:xfrm>
            <a:off x="5512032" y="4150457"/>
            <a:ext cx="3251824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infinite sum of sine waves</a:t>
            </a:r>
          </a:p>
        </p:txBody>
      </p:sp>
      <p:sp>
        <p:nvSpPr>
          <p:cNvPr id="18" name="How would could you visualize this in the frequency domain?"/>
          <p:cNvSpPr txBox="1"/>
          <p:nvPr/>
        </p:nvSpPr>
        <p:spPr>
          <a:xfrm>
            <a:off x="569806" y="5563738"/>
            <a:ext cx="8194049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365759">
              <a:defRPr sz="4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could you visualize this in the frequency domain?</a:t>
            </a:r>
          </a:p>
        </p:txBody>
      </p:sp>
    </p:spTree>
    <p:extLst>
      <p:ext uri="{BB962C8B-B14F-4D97-AF65-F5344CB8AC3E}">
        <p14:creationId xmlns:p14="http://schemas.microsoft.com/office/powerpoint/2010/main" val="295512515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16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9807" y="1652222"/>
            <a:ext cx="3261077" cy="2500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quare wave"/>
          <p:cNvSpPr txBox="1"/>
          <p:nvPr/>
        </p:nvSpPr>
        <p:spPr>
          <a:xfrm>
            <a:off x="569807" y="4150457"/>
            <a:ext cx="3261077" cy="37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quare wave</a:t>
            </a:r>
          </a:p>
        </p:txBody>
      </p:sp>
      <p:sp>
        <p:nvSpPr>
          <p:cNvPr id="23" name="="/>
          <p:cNvSpPr txBox="1"/>
          <p:nvPr/>
        </p:nvSpPr>
        <p:spPr>
          <a:xfrm>
            <a:off x="4018491" y="2528073"/>
            <a:ext cx="285482" cy="682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454" tIns="2454" rIns="2454" bIns="2454" anchor="ctr">
            <a:spAutoFit/>
          </a:bodyPr>
          <a:lstStyle>
            <a:lvl1pPr defTabSz="546100">
              <a:defRPr sz="6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15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3481" y="2386440"/>
            <a:ext cx="2828926" cy="10389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A square wave is an infinite sum of sine waves"/>
          <p:cNvSpPr txBox="1"/>
          <p:nvPr/>
        </p:nvSpPr>
        <p:spPr>
          <a:xfrm>
            <a:off x="5512032" y="4150457"/>
            <a:ext cx="3251824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infinite sum of sine waves</a:t>
            </a:r>
          </a:p>
        </p:txBody>
      </p:sp>
      <p:pic>
        <p:nvPicPr>
          <p:cNvPr id="9" name="droppedImage.pdf" descr="droppedImage.pdf"/>
          <p:cNvPicPr>
            <a:picLocks noChangeAspect="1"/>
          </p:cNvPicPr>
          <p:nvPr/>
        </p:nvPicPr>
        <p:blipFill rotWithShape="1">
          <a:blip r:embed="rId4">
            <a:extLst/>
          </a:blip>
          <a:srcRect l="8895" r="29291" b="12756"/>
          <a:stretch/>
        </p:blipFill>
        <p:spPr>
          <a:xfrm>
            <a:off x="6066835" y="4599999"/>
            <a:ext cx="2142218" cy="202423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magnitude"/>
          <p:cNvSpPr txBox="1"/>
          <p:nvPr/>
        </p:nvSpPr>
        <p:spPr>
          <a:xfrm>
            <a:off x="4582450" y="5422608"/>
            <a:ext cx="1343380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magnitude</a:t>
            </a:r>
          </a:p>
        </p:txBody>
      </p:sp>
      <p:sp>
        <p:nvSpPr>
          <p:cNvPr id="11" name="magnitude"/>
          <p:cNvSpPr txBox="1"/>
          <p:nvPr/>
        </p:nvSpPr>
        <p:spPr>
          <a:xfrm>
            <a:off x="8350058" y="6245217"/>
            <a:ext cx="1255536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06603340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Frequency domain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815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076985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49292147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  <p:sp>
        <p:nvSpPr>
          <p:cNvPr id="32" name="How do we plot ..."/>
          <p:cNvSpPr txBox="1"/>
          <p:nvPr/>
        </p:nvSpPr>
        <p:spPr>
          <a:xfrm>
            <a:off x="4971301" y="3260924"/>
            <a:ext cx="2249397" cy="379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32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do we plot ...</a:t>
            </a:r>
          </a:p>
        </p:txBody>
      </p:sp>
      <p:pic>
        <p:nvPicPr>
          <p:cNvPr id="33" name="droppedImage.pdf" descr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5560217" y="3771415"/>
            <a:ext cx="1071563" cy="264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8493660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  <p:sp>
        <p:nvSpPr>
          <p:cNvPr id="34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888707" y="2479735"/>
            <a:ext cx="1071563" cy="2643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0427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2766219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Aliasing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12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grpSp>
        <p:nvGrpSpPr>
          <p:cNvPr id="19" name="Group 1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2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0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1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2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27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28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29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  <p:sp>
        <p:nvSpPr>
          <p:cNvPr id="34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35" name="droppedImage.pdf" descr="droppedImage.pd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888707" y="2479735"/>
            <a:ext cx="1071563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Line"/>
          <p:cNvSpPr/>
          <p:nvPr/>
        </p:nvSpPr>
        <p:spPr>
          <a:xfrm>
            <a:off x="6324600" y="4083436"/>
            <a:ext cx="1" cy="527582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33" name="droppedImage.pdf" descr="droppedImage.pdf"/>
          <p:cNvPicPr>
            <a:picLocks noChangeAspect="1"/>
          </p:cNvPicPr>
          <p:nvPr/>
        </p:nvPicPr>
        <p:blipFill rotWithShape="1">
          <a:blip r:embed="rId10">
            <a:extLst/>
          </a:blip>
          <a:srcRect l="59302" t="17567" b="19595"/>
          <a:stretch/>
        </p:blipFill>
        <p:spPr>
          <a:xfrm>
            <a:off x="6353284" y="3457575"/>
            <a:ext cx="1248493" cy="5572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36505228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0" name="Line"/>
          <p:cNvSpPr/>
          <p:nvPr/>
        </p:nvSpPr>
        <p:spPr>
          <a:xfrm>
            <a:off x="6324600" y="4083436"/>
            <a:ext cx="1" cy="527582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2" name="not visualizing the symmetric negative part"/>
          <p:cNvSpPr txBox="1"/>
          <p:nvPr/>
        </p:nvSpPr>
        <p:spPr>
          <a:xfrm>
            <a:off x="518311" y="3502146"/>
            <a:ext cx="2524560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not visualizing the symmetric negative part</a:t>
            </a:r>
          </a:p>
        </p:txBody>
      </p:sp>
      <p:sp>
        <p:nvSpPr>
          <p:cNvPr id="233" name="Need to understand this to understand the 2D version..."/>
          <p:cNvSpPr txBox="1"/>
          <p:nvPr/>
        </p:nvSpPr>
        <p:spPr>
          <a:xfrm>
            <a:off x="7621388" y="5438102"/>
            <a:ext cx="2953743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Need to understand this to understand the 2D version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!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>
            <a:off x="4245770" y="4996283"/>
            <a:ext cx="0" cy="438105"/>
          </a:xfrm>
          <a:prstGeom prst="line">
            <a:avLst/>
          </a:prstGeom>
          <a:ln w="38100">
            <a:solidFill>
              <a:schemeClr val="tx1"/>
            </a:solidFill>
            <a:miter lim="400000"/>
            <a:headEnd type="arrow"/>
            <a:tailEnd type="non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sp>
        <p:nvSpPr>
          <p:cNvPr id="28" name="not visualizing the symmetric negative part"/>
          <p:cNvSpPr txBox="1"/>
          <p:nvPr/>
        </p:nvSpPr>
        <p:spPr>
          <a:xfrm>
            <a:off x="3159248" y="5588276"/>
            <a:ext cx="2173040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 is at zero frequency?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3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9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0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3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6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7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38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2585825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4235720" y="4614862"/>
            <a:ext cx="3750862" cy="1857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4245769" y="2351116"/>
            <a:ext cx="1" cy="2270891"/>
          </a:xfrm>
          <a:prstGeom prst="line">
            <a:avLst/>
          </a:prstGeom>
          <a:ln w="3175">
            <a:solidFill>
              <a:srgbClr val="000000"/>
            </a:solidFill>
            <a:miter lim="400000"/>
            <a:tailEnd type="triangl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pic>
        <p:nvPicPr>
          <p:cNvPr id="225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88568" y="2743200"/>
            <a:ext cx="351693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8618" y="4729643"/>
            <a:ext cx="114301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88569" y="3378993"/>
            <a:ext cx="346198" cy="142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8569" y="4014788"/>
            <a:ext cx="346198" cy="14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"/>
          <p:cNvSpPr/>
          <p:nvPr/>
        </p:nvSpPr>
        <p:spPr>
          <a:xfrm flipH="1">
            <a:off x="4831556" y="2857500"/>
            <a:ext cx="1" cy="1753518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0" name="Line"/>
          <p:cNvSpPr/>
          <p:nvPr/>
        </p:nvSpPr>
        <p:spPr>
          <a:xfrm>
            <a:off x="6324600" y="4083436"/>
            <a:ext cx="1" cy="527582"/>
          </a:xfrm>
          <a:prstGeom prst="line">
            <a:avLst/>
          </a:prstGeom>
          <a:ln w="50800">
            <a:solidFill>
              <a:srgbClr val="4F8F00"/>
            </a:solidFill>
            <a:miter lim="400000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32" name="not visualizing the symmetric negative part"/>
          <p:cNvSpPr txBox="1"/>
          <p:nvPr/>
        </p:nvSpPr>
        <p:spPr>
          <a:xfrm>
            <a:off x="518311" y="3502146"/>
            <a:ext cx="2524560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not visualizing the symmetric negative part</a:t>
            </a:r>
          </a:p>
        </p:txBody>
      </p:sp>
      <p:sp>
        <p:nvSpPr>
          <p:cNvPr id="233" name="Need to understand this to understand the 2D version..."/>
          <p:cNvSpPr txBox="1"/>
          <p:nvPr/>
        </p:nvSpPr>
        <p:spPr>
          <a:xfrm>
            <a:off x="7621388" y="5438102"/>
            <a:ext cx="2953743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Need to understand this to understand the 2D version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!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36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67263" y="472249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438775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droppedImage.pdf" descr="droppedImage.pd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88869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10400" y="4715356"/>
            <a:ext cx="271463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Line"/>
          <p:cNvSpPr/>
          <p:nvPr/>
        </p:nvSpPr>
        <p:spPr>
          <a:xfrm>
            <a:off x="4245770" y="4996283"/>
            <a:ext cx="0" cy="438105"/>
          </a:xfrm>
          <a:prstGeom prst="line">
            <a:avLst/>
          </a:prstGeom>
          <a:ln w="38100">
            <a:solidFill>
              <a:schemeClr val="tx1"/>
            </a:solidFill>
            <a:miter lim="400000"/>
            <a:headEnd type="arrow"/>
            <a:tailEnd type="none"/>
          </a:ln>
        </p:spPr>
        <p:txBody>
          <a:bodyPr lIns="4794" tIns="4794" rIns="4794" bIns="4794" anchor="ctr"/>
          <a:lstStyle/>
          <a:p>
            <a:pPr marL="0" marR="0" lvl="0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cs typeface="Helvetica"/>
              <a:sym typeface="Helvetica"/>
            </a:endParaRPr>
          </a:p>
        </p:txBody>
      </p:sp>
      <p:sp>
        <p:nvSpPr>
          <p:cNvPr id="245" name="frequency"/>
          <p:cNvSpPr txBox="1"/>
          <p:nvPr/>
        </p:nvSpPr>
        <p:spPr>
          <a:xfrm>
            <a:off x="7601777" y="4663783"/>
            <a:ext cx="1046247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frequency</a:t>
            </a:r>
          </a:p>
        </p:txBody>
      </p:sp>
      <p:sp>
        <p:nvSpPr>
          <p:cNvPr id="246" name="amplitude"/>
          <p:cNvSpPr txBox="1"/>
          <p:nvPr/>
        </p:nvSpPr>
        <p:spPr>
          <a:xfrm>
            <a:off x="3078324" y="2112440"/>
            <a:ext cx="1056443" cy="31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amplitude</a:t>
            </a:r>
          </a:p>
        </p:txBody>
      </p:sp>
      <p:sp>
        <p:nvSpPr>
          <p:cNvPr id="26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Visualizing the frequency spectrum</a:t>
            </a:r>
            <a:endParaRPr dirty="0"/>
          </a:p>
        </p:txBody>
      </p:sp>
      <p:sp>
        <p:nvSpPr>
          <p:cNvPr id="28" name="not visualizing the symmetric negative part"/>
          <p:cNvSpPr txBox="1"/>
          <p:nvPr/>
        </p:nvSpPr>
        <p:spPr>
          <a:xfrm>
            <a:off x="3159248" y="5434388"/>
            <a:ext cx="2173040" cy="933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400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signal average (zero for a sine wave with no offset)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291346" y="1260067"/>
            <a:ext cx="4153380" cy="1914865"/>
            <a:chOff x="7291346" y="1260067"/>
            <a:chExt cx="4153380" cy="1914865"/>
          </a:xfrm>
        </p:grpSpPr>
        <p:sp>
          <p:nvSpPr>
            <p:cNvPr id="30" name="Recall the temporal domain visualization"/>
            <p:cNvSpPr txBox="1"/>
            <p:nvPr/>
          </p:nvSpPr>
          <p:spPr>
            <a:xfrm>
              <a:off x="7291346" y="1260067"/>
              <a:ext cx="4153380" cy="3174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794" tIns="4794" rIns="4794" bIns="4794" anchor="ctr">
              <a:spAutoFit/>
            </a:bodyPr>
            <a:lstStyle>
              <a:lvl1pPr defTabSz="436880">
                <a:defRPr sz="1800">
                  <a:solidFill>
                    <a:srgbClr val="009051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 marL="0" marR="0" lvl="0" indent="0" algn="ctr" defTabSz="4368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Recall the temporal domain visualization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7621389" y="1696175"/>
              <a:ext cx="3493294" cy="1478757"/>
              <a:chOff x="7621389" y="1696175"/>
              <a:chExt cx="3493294" cy="1478757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7621389" y="1696175"/>
                <a:ext cx="3493294" cy="1478757"/>
                <a:chOff x="7762426" y="1469353"/>
                <a:chExt cx="3493294" cy="1478757"/>
              </a:xfrm>
            </p:grpSpPr>
            <p:pic>
              <p:nvPicPr>
                <p:cNvPr id="39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0">
                  <a:extLst/>
                </a:blip>
                <a:srcRect t="17567" b="19595"/>
                <a:stretch>
                  <a:fillRect/>
                </a:stretch>
              </p:blipFill>
              <p:spPr>
                <a:xfrm>
                  <a:off x="7975226" y="1528957"/>
                  <a:ext cx="3067693" cy="557213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40" name="Rectangle"/>
                <p:cNvSpPr/>
                <p:nvPr/>
              </p:nvSpPr>
              <p:spPr>
                <a:xfrm>
                  <a:off x="7762426" y="1469353"/>
                  <a:ext cx="3493294" cy="1478757"/>
                </a:xfrm>
                <a:prstGeom prst="rect">
                  <a:avLst/>
                </a:prstGeom>
                <a:ln w="12700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</p:spPr>
              <p:txBody>
                <a:bodyPr lIns="4794" tIns="4794" rIns="4794" bIns="4794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5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 kumimoji="0" sz="4078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uLnTx/>
                    <a:uFillTx/>
                    <a:latin typeface="Calibri Light" panose="020F0302020204030204"/>
                    <a:sym typeface="Gill Sans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7915629" y="2350847"/>
                <a:ext cx="2904814" cy="707304"/>
                <a:chOff x="7972061" y="2344497"/>
                <a:chExt cx="2904814" cy="707304"/>
              </a:xfrm>
            </p:grpSpPr>
            <p:pic>
              <p:nvPicPr>
                <p:cNvPr id="34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tretch>
                  <a:fillRect/>
                </a:stretch>
              </p:blipFill>
              <p:spPr>
                <a:xfrm>
                  <a:off x="7972061" y="2350407"/>
                  <a:ext cx="771526" cy="667048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5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>
                  <a:off x="8981716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pic>
              <p:nvPicPr>
                <p:cNvPr id="36" name="droppedImage.pdf" descr="droppedImage.pdf"/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tretch>
                  <a:fillRect/>
                </a:stretch>
              </p:blipFill>
              <p:spPr>
                <a:xfrm>
                  <a:off x="10048199" y="2344497"/>
                  <a:ext cx="828676" cy="707304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sp>
              <p:nvSpPr>
                <p:cNvPr id="37" name="+"/>
                <p:cNvSpPr txBox="1"/>
                <p:nvPr/>
              </p:nvSpPr>
              <p:spPr>
                <a:xfrm>
                  <a:off x="9834686" y="2473386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+</a:t>
                  </a:r>
                </a:p>
              </p:txBody>
            </p:sp>
            <p:sp>
              <p:nvSpPr>
                <p:cNvPr id="38" name="="/>
                <p:cNvSpPr txBox="1"/>
                <p:nvPr/>
              </p:nvSpPr>
              <p:spPr>
                <a:xfrm>
                  <a:off x="8768203" y="2473385"/>
                  <a:ext cx="189218" cy="440569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none" lIns="4794" tIns="4794" rIns="4794" bIns="4794" anchor="ctr">
                  <a:spAutoFit/>
                </a:bodyPr>
                <a:lstStyle>
                  <a:lvl1pPr defTabSz="546100">
                    <a:defRPr sz="5400">
                      <a:latin typeface="Gill Sans"/>
                      <a:ea typeface="Gill Sans"/>
                      <a:cs typeface="Gill Sans"/>
                      <a:sym typeface="Gill Sans"/>
                    </a:defRPr>
                  </a:lvl1pPr>
                </a:lstStyle>
                <a:p>
                  <a:pPr marL="0" marR="0" lvl="0" indent="0" algn="l" defTabSz="5461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sym typeface="Gill Sans"/>
                    </a:rPr>
                    <a:t>=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76506344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2022" y="1966964"/>
            <a:ext cx="2035969" cy="173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sp>
        <p:nvSpPr>
          <p:cNvPr id="266" name="1D"/>
          <p:cNvSpPr txBox="1"/>
          <p:nvPr/>
        </p:nvSpPr>
        <p:spPr>
          <a:xfrm>
            <a:off x="1831181" y="2648086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1D</a:t>
            </a:r>
          </a:p>
        </p:txBody>
      </p:sp>
      <p:sp>
        <p:nvSpPr>
          <p:cNvPr id="267" name="2D"/>
          <p:cNvSpPr txBox="1"/>
          <p:nvPr/>
        </p:nvSpPr>
        <p:spPr>
          <a:xfrm>
            <a:off x="1831181" y="4957777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2D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53775" y="1943759"/>
            <a:ext cx="2960418" cy="1784181"/>
            <a:chOff x="6538140" y="1950540"/>
            <a:chExt cx="2960418" cy="1784181"/>
          </a:xfrm>
        </p:grpSpPr>
        <p:sp>
          <p:nvSpPr>
            <p:cNvPr id="268" name="Line"/>
            <p:cNvSpPr/>
            <p:nvPr/>
          </p:nvSpPr>
          <p:spPr>
            <a:xfrm>
              <a:off x="6538140" y="3727577"/>
              <a:ext cx="2960418" cy="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69" name="Line"/>
            <p:cNvSpPr/>
            <p:nvPr/>
          </p:nvSpPr>
          <p:spPr>
            <a:xfrm flipV="1">
              <a:off x="6548189" y="1950540"/>
              <a:ext cx="1" cy="178418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70" name="Line"/>
            <p:cNvSpPr/>
            <p:nvPr/>
          </p:nvSpPr>
          <p:spPr>
            <a:xfrm>
              <a:off x="7133977" y="1970214"/>
              <a:ext cx="0" cy="1753519"/>
            </a:xfrm>
            <a:prstGeom prst="line">
              <a:avLst/>
            </a:prstGeom>
            <a:ln w="50800">
              <a:solidFill>
                <a:srgbClr val="4F8F00"/>
              </a:solidFill>
              <a:miter lim="400000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</p:grpSp>
      <p:pic>
        <p:nvPicPr>
          <p:cNvPr id="27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62865" y="3634709"/>
            <a:ext cx="121444" cy="18573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0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8765" y="1963433"/>
            <a:ext cx="458745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?"/>
          <p:cNvSpPr txBox="1"/>
          <p:nvPr/>
        </p:nvSpPr>
        <p:spPr>
          <a:xfrm>
            <a:off x="7888219" y="4773111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3015546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droppedImage.pdf" descr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2022" y="1966964"/>
            <a:ext cx="2035969" cy="173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sp>
        <p:nvSpPr>
          <p:cNvPr id="266" name="1D"/>
          <p:cNvSpPr txBox="1"/>
          <p:nvPr/>
        </p:nvSpPr>
        <p:spPr>
          <a:xfrm>
            <a:off x="1831181" y="2648086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1D</a:t>
            </a:r>
          </a:p>
        </p:txBody>
      </p:sp>
      <p:sp>
        <p:nvSpPr>
          <p:cNvPr id="267" name="2D"/>
          <p:cNvSpPr txBox="1"/>
          <p:nvPr/>
        </p:nvSpPr>
        <p:spPr>
          <a:xfrm>
            <a:off x="1831181" y="4957777"/>
            <a:ext cx="635794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068" tIns="3068" rIns="3068" bIns="3068" anchor="ctr">
            <a:spAutoFit/>
          </a:bodyPr>
          <a:lstStyle>
            <a:lvl1pPr defTabSz="436880">
              <a:defRPr sz="1800" b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>
                <a:solidFill>
                  <a:srgbClr val="000000"/>
                </a:solidFill>
              </a:defRPr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2D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553775" y="1943759"/>
            <a:ext cx="2960418" cy="1784181"/>
            <a:chOff x="6538140" y="1950540"/>
            <a:chExt cx="2960418" cy="1784181"/>
          </a:xfrm>
        </p:grpSpPr>
        <p:sp>
          <p:nvSpPr>
            <p:cNvPr id="268" name="Line"/>
            <p:cNvSpPr/>
            <p:nvPr/>
          </p:nvSpPr>
          <p:spPr>
            <a:xfrm>
              <a:off x="6538140" y="3727577"/>
              <a:ext cx="2960418" cy="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69" name="Line"/>
            <p:cNvSpPr/>
            <p:nvPr/>
          </p:nvSpPr>
          <p:spPr>
            <a:xfrm flipV="1">
              <a:off x="6548189" y="1950540"/>
              <a:ext cx="1" cy="1784181"/>
            </a:xfrm>
            <a:prstGeom prst="line">
              <a:avLst/>
            </a:prstGeom>
            <a:ln w="3175">
              <a:solidFill>
                <a:srgbClr val="000000"/>
              </a:solidFill>
              <a:miter lim="400000"/>
              <a:tailEnd type="triangle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  <p:sp>
          <p:nvSpPr>
            <p:cNvPr id="270" name="Line"/>
            <p:cNvSpPr/>
            <p:nvPr/>
          </p:nvSpPr>
          <p:spPr>
            <a:xfrm>
              <a:off x="7133977" y="1970214"/>
              <a:ext cx="0" cy="1753519"/>
            </a:xfrm>
            <a:prstGeom prst="line">
              <a:avLst/>
            </a:prstGeom>
            <a:ln w="50800">
              <a:solidFill>
                <a:srgbClr val="4F8F00"/>
              </a:solidFill>
              <a:miter lim="400000"/>
            </a:ln>
          </p:spPr>
          <p:txBody>
            <a:bodyPr lIns="3068" tIns="3068" rIns="3068" bIns="3068" anchor="ctr"/>
            <a:lstStyle/>
            <a:p>
              <a:pPr marL="0" marR="0" lvl="0" indent="0" algn="l" defTabSz="3214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Helvetica"/>
                <a:sym typeface="Helvetica"/>
              </a:endParaRPr>
            </a:p>
          </p:txBody>
        </p:sp>
      </p:grpSp>
      <p:pic>
        <p:nvPicPr>
          <p:cNvPr id="27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62865" y="3634709"/>
            <a:ext cx="121444" cy="185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919683" y="634168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38140" y="5013381"/>
            <a:ext cx="22860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0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968765" y="1963433"/>
            <a:ext cx="458745" cy="1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Need to understand this to understand the 2D version..."/>
          <p:cNvSpPr txBox="1"/>
          <p:nvPr/>
        </p:nvSpPr>
        <p:spPr>
          <a:xfrm>
            <a:off x="9402563" y="4832922"/>
            <a:ext cx="2427487" cy="625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794" tIns="4794" rIns="4794" bIns="4794" anchor="ctr">
            <a:spAutoFit/>
          </a:bodyPr>
          <a:lstStyle>
            <a:lvl1pPr defTabSz="436880">
              <a:defRPr sz="1800">
                <a:solidFill>
                  <a:srgbClr val="00905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ctr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What do the three dots correspond to?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sym typeface="Gill Sans"/>
            </a:endParaRPr>
          </a:p>
        </p:txBody>
      </p:sp>
      <p:pic>
        <p:nvPicPr>
          <p:cNvPr id="26" name="droppedImage.tiff" descr="droppedImage.tiff"/>
          <p:cNvPicPr>
            <a:picLocks noChangeAspect="1"/>
          </p:cNvPicPr>
          <p:nvPr/>
        </p:nvPicPr>
        <p:blipFill rotWithShape="1">
          <a:blip r:embed="rId8">
            <a:extLst/>
          </a:blip>
          <a:srcRect l="23449" t="23449" r="23449" b="23449"/>
          <a:stretch/>
        </p:blipFill>
        <p:spPr>
          <a:xfrm>
            <a:off x="6962422" y="4066287"/>
            <a:ext cx="2150816" cy="2150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788020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9683" y="634168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8140" y="5013381"/>
            <a:ext cx="22860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4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8443" y="1848806"/>
            <a:ext cx="2143126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?"/>
          <p:cNvSpPr txBox="1"/>
          <p:nvPr/>
        </p:nvSpPr>
        <p:spPr>
          <a:xfrm>
            <a:off x="7888218" y="2546016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  <p:pic>
        <p:nvPicPr>
          <p:cNvPr id="26" name="droppedImage.tiff" descr="droppedImage.tiff"/>
          <p:cNvPicPr>
            <a:picLocks noChangeAspect="1"/>
          </p:cNvPicPr>
          <p:nvPr/>
        </p:nvPicPr>
        <p:blipFill rotWithShape="1">
          <a:blip r:embed="rId6">
            <a:extLst/>
          </a:blip>
          <a:srcRect l="23449" t="23449" r="23449" b="23449"/>
          <a:stretch/>
        </p:blipFill>
        <p:spPr>
          <a:xfrm>
            <a:off x="6962422" y="4066287"/>
            <a:ext cx="2150816" cy="21508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7141296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8443" y="4073978"/>
            <a:ext cx="2143126" cy="21431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/>
          <p:cNvGrpSpPr/>
          <p:nvPr/>
        </p:nvGrpSpPr>
        <p:grpSpPr>
          <a:xfrm>
            <a:off x="1928072" y="1391233"/>
            <a:ext cx="8335856" cy="375528"/>
            <a:chOff x="1922225" y="1391233"/>
            <a:chExt cx="8335856" cy="375528"/>
          </a:xfrm>
        </p:grpSpPr>
        <p:sp>
          <p:nvSpPr>
            <p:cNvPr id="264" name="Spatial domain visualization"/>
            <p:cNvSpPr txBox="1"/>
            <p:nvPr/>
          </p:nvSpPr>
          <p:spPr>
            <a:xfrm>
              <a:off x="1922225" y="1391233"/>
              <a:ext cx="387597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Spatial domain visualization</a:t>
              </a:r>
            </a:p>
          </p:txBody>
        </p:sp>
        <p:sp>
          <p:nvSpPr>
            <p:cNvPr id="265" name="Frequency domain visualization"/>
            <p:cNvSpPr txBox="1"/>
            <p:nvPr/>
          </p:nvSpPr>
          <p:spPr>
            <a:xfrm>
              <a:off x="5798198" y="1391233"/>
              <a:ext cx="4459883" cy="3755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068" tIns="3068" rIns="3068" bIns="3068" anchor="ctr">
              <a:spAutoFit/>
            </a:bodyPr>
            <a:lstStyle/>
            <a:p>
              <a:pPr marL="0" marR="0" lvl="0" indent="0" algn="ctr" defTabSz="307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Gill Sans"/>
                  <a:ea typeface="Gill Sans"/>
                  <a:cs typeface="Gill Sans"/>
                  <a:sym typeface="Gill Sans"/>
                </a:defRPr>
              </a:pPr>
              <a:r>
                <a:rPr kumimoji="0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sym typeface="Gill Sans"/>
                </a:rPr>
                <a:t>Frequency domain visualization</a:t>
              </a:r>
            </a:p>
          </p:txBody>
        </p:sp>
      </p:grpSp>
      <p:pic>
        <p:nvPicPr>
          <p:cNvPr id="273" name="droppedImage.pdf" descr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19683" y="6341684"/>
            <a:ext cx="228601" cy="228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38140" y="5013381"/>
            <a:ext cx="228601" cy="26431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24" name="droppedImage.tiff" descr="dropped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88443" y="1848806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droppedImage.tiff" descr="droppedImage.tiff"/>
          <p:cNvPicPr>
            <a:picLocks noChangeAspect="1"/>
          </p:cNvPicPr>
          <p:nvPr/>
        </p:nvPicPr>
        <p:blipFill rotWithShape="1">
          <a:blip r:embed="rId6">
            <a:extLst/>
          </a:blip>
          <a:srcRect l="23449" t="23449" r="23449" b="23449"/>
          <a:stretch/>
        </p:blipFill>
        <p:spPr>
          <a:xfrm>
            <a:off x="6962422" y="4066287"/>
            <a:ext cx="2150816" cy="21508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droppedImage.tiff" descr="droppedImage.tiff"/>
          <p:cNvPicPr>
            <a:picLocks noChangeAspect="1"/>
          </p:cNvPicPr>
          <p:nvPr/>
        </p:nvPicPr>
        <p:blipFill rotWithShape="1">
          <a:blip r:embed="rId7">
            <a:extLst/>
          </a:blip>
          <a:srcRect l="23449" t="23449" r="23449" b="23449"/>
          <a:stretch/>
        </p:blipFill>
        <p:spPr>
          <a:xfrm>
            <a:off x="6958573" y="1852406"/>
            <a:ext cx="2150820" cy="2150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4234506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ow would you generate this image with sine waves?"/>
          <p:cNvSpPr txBox="1"/>
          <p:nvPr/>
        </p:nvSpPr>
        <p:spPr>
          <a:xfrm>
            <a:off x="962026" y="1330326"/>
            <a:ext cx="7574756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68" tIns="3068" rIns="3068" bIns="3068" anchor="ctr">
            <a:spAutoFit/>
          </a:bodyPr>
          <a:lstStyle>
            <a:lvl1pPr defTabSz="365759">
              <a:defRPr sz="4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image with sine waves?</a:t>
            </a:r>
          </a:p>
        </p:txBody>
      </p:sp>
      <p:pic>
        <p:nvPicPr>
          <p:cNvPr id="286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8631" y="2189163"/>
            <a:ext cx="3614738" cy="361473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284395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How would you generate this image with sine waves?"/>
          <p:cNvSpPr txBox="1"/>
          <p:nvPr/>
        </p:nvSpPr>
        <p:spPr>
          <a:xfrm>
            <a:off x="962026" y="1330326"/>
            <a:ext cx="7574756" cy="375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68" tIns="3068" rIns="3068" bIns="3068" anchor="ctr">
            <a:spAutoFit/>
          </a:bodyPr>
          <a:lstStyle>
            <a:lvl1pPr defTabSz="365759">
              <a:defRPr sz="4000" i="1">
                <a:solidFill>
                  <a:srgbClr val="0433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3657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How would you generate this image with sine waves?</a:t>
            </a:r>
          </a:p>
        </p:txBody>
      </p:sp>
      <p:sp>
        <p:nvSpPr>
          <p:cNvPr id="4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sp>
        <p:nvSpPr>
          <p:cNvPr id="7" name="Has both an x and y component"/>
          <p:cNvSpPr txBox="1"/>
          <p:nvPr/>
        </p:nvSpPr>
        <p:spPr>
          <a:xfrm>
            <a:off x="8890517" y="3624102"/>
            <a:ext cx="2247383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068" tIns="3068" rIns="3068" bIns="3068" anchor="ctr">
            <a:spAutoFit/>
          </a:bodyPr>
          <a:lstStyle>
            <a:lvl1pPr defTabSz="546100">
              <a:defRPr sz="5800"/>
            </a:lvl1pPr>
          </a:lstStyle>
          <a:p>
            <a:pPr marL="0" marR="0" lvl="0" indent="0" algn="ctr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Has both an x and y component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1" name="droppedImage.tiff" descr="droppedImage.tiff"/>
          <p:cNvPicPr>
            <a:picLocks noChangeAspect="1"/>
          </p:cNvPicPr>
          <p:nvPr/>
        </p:nvPicPr>
        <p:blipFill rotWithShape="1">
          <a:blip r:embed="rId2">
            <a:extLst/>
          </a:blip>
          <a:srcRect l="23371" t="23371" r="23371" b="23371"/>
          <a:stretch/>
        </p:blipFill>
        <p:spPr>
          <a:xfrm>
            <a:off x="4288631" y="2189163"/>
            <a:ext cx="3614744" cy="36147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6257803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667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Examples</a:t>
            </a:r>
            <a:endParaRPr dirty="0"/>
          </a:p>
        </p:txBody>
      </p:sp>
      <p:pic>
        <p:nvPicPr>
          <p:cNvPr id="8" name="droppedImage.tiff" descr="dropped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61439" y="1670843"/>
            <a:ext cx="2143126" cy="214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pedImage.tiff" descr="dropped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24438" y="1670843"/>
            <a:ext cx="2143125" cy="214312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="/>
          <p:cNvSpPr txBox="1"/>
          <p:nvPr/>
        </p:nvSpPr>
        <p:spPr>
          <a:xfrm>
            <a:off x="7421314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=</a:t>
            </a:r>
          </a:p>
        </p:txBody>
      </p:sp>
      <p:sp>
        <p:nvSpPr>
          <p:cNvPr id="14" name="+"/>
          <p:cNvSpPr txBox="1"/>
          <p:nvPr/>
        </p:nvSpPr>
        <p:spPr>
          <a:xfrm>
            <a:off x="4458316" y="2359261"/>
            <a:ext cx="31237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546100"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5461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+</a:t>
            </a:r>
          </a:p>
        </p:txBody>
      </p:sp>
      <p:sp>
        <p:nvSpPr>
          <p:cNvPr id="22" name="?"/>
          <p:cNvSpPr txBox="1"/>
          <p:nvPr/>
        </p:nvSpPr>
        <p:spPr>
          <a:xfrm>
            <a:off x="8913234" y="2378194"/>
            <a:ext cx="291530" cy="74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068" tIns="3068" rIns="3068" bIns="3068" anchor="ctr">
            <a:spAutoFit/>
          </a:bodyPr>
          <a:lstStyle>
            <a:lvl1pPr defTabSz="436880">
              <a:defRPr sz="7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marL="0" marR="0" lvl="0" indent="0" algn="l" defTabSz="4368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sym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22225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3719</TotalTime>
  <Words>3264</Words>
  <Application>Microsoft Office PowerPoint</Application>
  <PresentationFormat>Widescreen</PresentationFormat>
  <Paragraphs>747</Paragraphs>
  <Slides>150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150</vt:i4>
      </vt:variant>
    </vt:vector>
  </HeadingPairs>
  <TitlesOfParts>
    <vt:vector size="157" baseType="lpstr">
      <vt:lpstr>Arial</vt:lpstr>
      <vt:lpstr>Calibri</vt:lpstr>
      <vt:lpstr>Calibri Light</vt:lpstr>
      <vt:lpstr>Calibri Light (Headings)</vt:lpstr>
      <vt:lpstr>Courier New</vt:lpstr>
      <vt:lpstr>Gill Sans</vt:lpstr>
      <vt:lpstr>Office Theme</vt:lpstr>
      <vt:lpstr>Image pyramids and frequency domain</vt:lpstr>
      <vt:lpstr>Course announcements</vt:lpstr>
      <vt:lpstr>Overview of today’s lecture</vt:lpstr>
      <vt:lpstr>Slide credits</vt:lpstr>
      <vt:lpstr>Image downsampling</vt:lpstr>
      <vt:lpstr>PowerPoint Presentation</vt:lpstr>
      <vt:lpstr>Naïve image downsampling</vt:lpstr>
      <vt:lpstr>Naïve image downsampling</vt:lpstr>
      <vt:lpstr>Aliasing</vt:lpstr>
      <vt:lpstr>Reminder</vt:lpstr>
      <vt:lpstr>Sampling</vt:lpstr>
      <vt:lpstr>Sampling</vt:lpstr>
      <vt:lpstr>Sampling</vt:lpstr>
      <vt:lpstr>Sampling</vt:lpstr>
      <vt:lpstr>Undersampling</vt:lpstr>
      <vt:lpstr>Undersampling</vt:lpstr>
      <vt:lpstr>Undersampling</vt:lpstr>
      <vt:lpstr>Aliasing</vt:lpstr>
      <vt:lpstr>Aliasing in textures</vt:lpstr>
      <vt:lpstr>Aliasing in photographs</vt:lpstr>
      <vt:lpstr>Temporal aliasing</vt:lpstr>
      <vt:lpstr>Temporal aliasing</vt:lpstr>
      <vt:lpstr>Temporal aliasing</vt:lpstr>
      <vt:lpstr>Anti-aliasing</vt:lpstr>
      <vt:lpstr>Anti-aliasing</vt:lpstr>
      <vt:lpstr>Anti-aliasing in textures</vt:lpstr>
      <vt:lpstr>Anti-aliasing</vt:lpstr>
      <vt:lpstr>Better image downsampling</vt:lpstr>
      <vt:lpstr>Better image downsampling</vt:lpstr>
      <vt:lpstr>Naïve image downsampling</vt:lpstr>
      <vt:lpstr>Anti-aliasing</vt:lpstr>
      <vt:lpstr>Gaussian image pyramid</vt:lpstr>
      <vt:lpstr>Gaussian image pyramid</vt:lpstr>
      <vt:lpstr>Constructing a Gaussian pyramid</vt:lpstr>
      <vt:lpstr>Constructing a Gaussian pyramid</vt:lpstr>
      <vt:lpstr>Some properties of the Gaussian pyramid</vt:lpstr>
      <vt:lpstr>Some properties of the Gaussian pyramid</vt:lpstr>
      <vt:lpstr>Some properties of the Gaussian pyramid</vt:lpstr>
      <vt:lpstr>Some properties of the Gaussian pyramid</vt:lpstr>
      <vt:lpstr>Blurring is lossy</vt:lpstr>
      <vt:lpstr>Blurring is lossy</vt:lpstr>
      <vt:lpstr>Laplacian image pyramid</vt:lpstr>
      <vt:lpstr>Laplacian image pyramid</vt:lpstr>
      <vt:lpstr>Laplacian image pyramid</vt:lpstr>
      <vt:lpstr>Let’s start by looking at just one level</vt:lpstr>
      <vt:lpstr>Constructing a Laplacian pyramid</vt:lpstr>
      <vt:lpstr>Constructing a Laplacian pyramid</vt:lpstr>
      <vt:lpstr>Constructing a Laplacian pyramid</vt:lpstr>
      <vt:lpstr>What do we need to construct the original image?</vt:lpstr>
      <vt:lpstr>What do we need to construct the original image?</vt:lpstr>
      <vt:lpstr>What do we need to construct the original image?</vt:lpstr>
      <vt:lpstr>Reconstructing the original image</vt:lpstr>
      <vt:lpstr>PowerPoint Presentation</vt:lpstr>
      <vt:lpstr>Why is it called a Laplacian pyramid?</vt:lpstr>
      <vt:lpstr>Reminder: Laplacian of Gaussian (LoG) filter</vt:lpstr>
      <vt:lpstr>Why is it called a Laplacian pyramid?</vt:lpstr>
      <vt:lpstr>Why Reagan?</vt:lpstr>
      <vt:lpstr>Why Reagan?</vt:lpstr>
      <vt:lpstr>Still used extensively</vt:lpstr>
      <vt:lpstr>Still used extensively</vt:lpstr>
      <vt:lpstr>Other types of pyramids</vt:lpstr>
      <vt:lpstr>What are image pyramids used for?</vt:lpstr>
      <vt:lpstr>Some history</vt:lpstr>
      <vt:lpstr>Who is this guy?</vt:lpstr>
      <vt:lpstr>What is he famous for?</vt:lpstr>
      <vt:lpstr>What is he famous for?</vt:lpstr>
      <vt:lpstr>Is this claim true?</vt:lpstr>
      <vt:lpstr>Is this claim true?</vt:lpstr>
      <vt:lpstr>Is this claim true?</vt:lpstr>
      <vt:lpstr>Amusing aside</vt:lpstr>
      <vt:lpstr>Fourier series</vt:lpstr>
      <vt:lpstr>Basic building block</vt:lpstr>
      <vt:lpstr>Basic building block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Frequency domain</vt:lpstr>
      <vt:lpstr>Visualizing the frequency spectrum</vt:lpstr>
      <vt:lpstr>Visualizing the frequency spectrum</vt:lpstr>
      <vt:lpstr>Visualizing the frequency spectrum</vt:lpstr>
      <vt:lpstr>Visualizing the frequency spectrum</vt:lpstr>
      <vt:lpstr>Visualizing the frequency spectrum</vt:lpstr>
      <vt:lpstr>Visualizing the frequency spectrum</vt:lpstr>
      <vt:lpstr>Visualizing the frequency spectrum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Examples</vt:lpstr>
      <vt:lpstr>Basic building block</vt:lpstr>
      <vt:lpstr>Fourier transform</vt:lpstr>
      <vt:lpstr>Recalling some basics</vt:lpstr>
      <vt:lpstr>Recalling some basics</vt:lpstr>
      <vt:lpstr>Recalling some basics</vt:lpstr>
      <vt:lpstr>Recalling some basics</vt:lpstr>
      <vt:lpstr>Recalling some basics</vt:lpstr>
      <vt:lpstr>Recalling some basics</vt:lpstr>
      <vt:lpstr>Recalling some basics</vt:lpstr>
      <vt:lpstr>Fourier transform</vt:lpstr>
      <vt:lpstr>Fourier transform</vt:lpstr>
      <vt:lpstr>Fourier transform</vt:lpstr>
      <vt:lpstr>Fourier transform pairs</vt:lpstr>
      <vt:lpstr>Computing the discrete Fourier transform (DFT)</vt:lpstr>
      <vt:lpstr>Computing the discrete Fourier transform (DFT)</vt:lpstr>
      <vt:lpstr>Fourier transforms of natural images</vt:lpstr>
      <vt:lpstr>Fourier transforms of natural images</vt:lpstr>
      <vt:lpstr>Frequency-domain filtering</vt:lpstr>
      <vt:lpstr>Why do we care about all this?</vt:lpstr>
      <vt:lpstr>The convolution theorem</vt:lpstr>
      <vt:lpstr>What do we use convolution for?</vt:lpstr>
      <vt:lpstr>Convolution for 1D continuous signals</vt:lpstr>
      <vt:lpstr>Frequency-domain filtering in Matlab</vt:lpstr>
      <vt:lpstr>PowerPoint Presentation</vt:lpstr>
      <vt:lpstr>Revisiting blurring</vt:lpstr>
      <vt:lpstr>Gaussian blur</vt:lpstr>
      <vt:lpstr>Box blur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More filtering examples</vt:lpstr>
      <vt:lpstr>Revisiting sampling</vt:lpstr>
      <vt:lpstr>The Nyquist-Shannon sampling theorem</vt:lpstr>
      <vt:lpstr>Gaussian pyramid</vt:lpstr>
      <vt:lpstr>Gaussian pyramid</vt:lpstr>
      <vt:lpstr>Frequency-domain filtering in human vision</vt:lpstr>
      <vt:lpstr>Frequency-domain filtering in human vision</vt:lpstr>
      <vt:lpstr>Frequency-domain filtering in human vision</vt:lpstr>
      <vt:lpstr>Variable frequency sensitivity</vt:lpstr>
      <vt:lpstr>Variable frequency sensitivity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and course overview</dc:title>
  <dc:creator>Ioannis Gkioulekas</dc:creator>
  <cp:lastModifiedBy>Ioannis Gkioulekas</cp:lastModifiedBy>
  <cp:revision>712</cp:revision>
  <dcterms:created xsi:type="dcterms:W3CDTF">2017-08-27T19:52:29Z</dcterms:created>
  <dcterms:modified xsi:type="dcterms:W3CDTF">2019-01-24T09:21:58Z</dcterms:modified>
</cp:coreProperties>
</file>