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 ContentType="image/ti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5" r:id="rId3"/>
  </p:sldMasterIdLst>
  <p:notesMasterIdLst>
    <p:notesMasterId r:id="rId96"/>
  </p:notesMasterIdLst>
  <p:sldIdLst>
    <p:sldId id="257" r:id="rId4"/>
    <p:sldId id="1340" r:id="rId5"/>
    <p:sldId id="1341" r:id="rId6"/>
    <p:sldId id="1342" r:id="rId7"/>
    <p:sldId id="1343" r:id="rId8"/>
    <p:sldId id="545" r:id="rId9"/>
    <p:sldId id="547" r:id="rId10"/>
    <p:sldId id="548" r:id="rId11"/>
    <p:sldId id="549" r:id="rId12"/>
    <p:sldId id="550" r:id="rId13"/>
    <p:sldId id="551" r:id="rId14"/>
    <p:sldId id="552" r:id="rId15"/>
    <p:sldId id="556" r:id="rId16"/>
    <p:sldId id="557" r:id="rId17"/>
    <p:sldId id="558" r:id="rId18"/>
    <p:sldId id="559" r:id="rId19"/>
    <p:sldId id="560" r:id="rId20"/>
    <p:sldId id="561" r:id="rId21"/>
    <p:sldId id="562" r:id="rId22"/>
    <p:sldId id="563" r:id="rId23"/>
    <p:sldId id="564" r:id="rId24"/>
    <p:sldId id="565" r:id="rId25"/>
    <p:sldId id="566" r:id="rId26"/>
    <p:sldId id="567" r:id="rId27"/>
    <p:sldId id="568" r:id="rId28"/>
    <p:sldId id="569" r:id="rId29"/>
    <p:sldId id="570" r:id="rId30"/>
    <p:sldId id="571" r:id="rId31"/>
    <p:sldId id="487" r:id="rId32"/>
    <p:sldId id="1344" r:id="rId33"/>
    <p:sldId id="1345" r:id="rId34"/>
    <p:sldId id="1346" r:id="rId35"/>
    <p:sldId id="1274" r:id="rId36"/>
    <p:sldId id="1353" r:id="rId37"/>
    <p:sldId id="1354" r:id="rId38"/>
    <p:sldId id="1355" r:id="rId39"/>
    <p:sldId id="1275" r:id="rId40"/>
    <p:sldId id="1356" r:id="rId41"/>
    <p:sldId id="1290" r:id="rId42"/>
    <p:sldId id="1359" r:id="rId43"/>
    <p:sldId id="1360" r:id="rId44"/>
    <p:sldId id="1361" r:id="rId45"/>
    <p:sldId id="1362" r:id="rId46"/>
    <p:sldId id="1363" r:id="rId47"/>
    <p:sldId id="1364" r:id="rId48"/>
    <p:sldId id="1366" r:id="rId49"/>
    <p:sldId id="1367" r:id="rId50"/>
    <p:sldId id="1368" r:id="rId51"/>
    <p:sldId id="1298" r:id="rId52"/>
    <p:sldId id="1302" r:id="rId53"/>
    <p:sldId id="1365" r:id="rId54"/>
    <p:sldId id="1369" r:id="rId55"/>
    <p:sldId id="1376" r:id="rId56"/>
    <p:sldId id="1377" r:id="rId57"/>
    <p:sldId id="1378" r:id="rId58"/>
    <p:sldId id="1347" r:id="rId59"/>
    <p:sldId id="1370" r:id="rId60"/>
    <p:sldId id="1348" r:id="rId61"/>
    <p:sldId id="1371" r:id="rId62"/>
    <p:sldId id="1384" r:id="rId63"/>
    <p:sldId id="1306" r:id="rId64"/>
    <p:sldId id="1307" r:id="rId65"/>
    <p:sldId id="1394" r:id="rId66"/>
    <p:sldId id="1395" r:id="rId67"/>
    <p:sldId id="1385" r:id="rId68"/>
    <p:sldId id="1390" r:id="rId69"/>
    <p:sldId id="1388" r:id="rId70"/>
    <p:sldId id="1391" r:id="rId71"/>
    <p:sldId id="1392" r:id="rId72"/>
    <p:sldId id="1393" r:id="rId73"/>
    <p:sldId id="1396" r:id="rId74"/>
    <p:sldId id="1397" r:id="rId75"/>
    <p:sldId id="1317" r:id="rId76"/>
    <p:sldId id="1407" r:id="rId77"/>
    <p:sldId id="1319" r:id="rId78"/>
    <p:sldId id="1408" r:id="rId79"/>
    <p:sldId id="1410" r:id="rId80"/>
    <p:sldId id="1411" r:id="rId81"/>
    <p:sldId id="1409" r:id="rId82"/>
    <p:sldId id="1412" r:id="rId83"/>
    <p:sldId id="1325" r:id="rId84"/>
    <p:sldId id="1327" r:id="rId85"/>
    <p:sldId id="1413" r:id="rId86"/>
    <p:sldId id="1415" r:id="rId87"/>
    <p:sldId id="1333" r:id="rId88"/>
    <p:sldId id="1334" r:id="rId89"/>
    <p:sldId id="1336" r:id="rId90"/>
    <p:sldId id="1337" r:id="rId91"/>
    <p:sldId id="1338" r:id="rId92"/>
    <p:sldId id="1339" r:id="rId93"/>
    <p:sldId id="1429" r:id="rId94"/>
    <p:sldId id="1430"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ED7D31"/>
    <a:srgbClr val="000000"/>
    <a:srgbClr val="0433FF"/>
    <a:srgbClr val="EDEDED"/>
    <a:srgbClr val="FFE699"/>
    <a:srgbClr val="FFFFFF"/>
    <a:srgbClr val="7F7F7F"/>
    <a:srgbClr val="D0CECE"/>
    <a:srgbClr val="0D0D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0" autoAdjust="0"/>
    <p:restoredTop sz="92349" autoAdjust="0"/>
  </p:normalViewPr>
  <p:slideViewPr>
    <p:cSldViewPr snapToGrid="0">
      <p:cViewPr varScale="1">
        <p:scale>
          <a:sx n="111" d="100"/>
          <a:sy n="111" d="100"/>
        </p:scale>
        <p:origin x="30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0B9A3-A5EA-4248-9236-D977FCC07755}" type="datetimeFigureOut">
              <a:rPr lang="en-US" smtClean="0"/>
              <a:t>5/6/2019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52DB7A-E090-49C3-B71F-1804DAA06260}" type="slidenum">
              <a:rPr lang="en-US" smtClean="0"/>
              <a:t>‹#›</a:t>
            </a:fld>
            <a:endParaRPr lang="en-US"/>
          </a:p>
        </p:txBody>
      </p:sp>
    </p:spTree>
    <p:extLst>
      <p:ext uri="{BB962C8B-B14F-4D97-AF65-F5344CB8AC3E}">
        <p14:creationId xmlns:p14="http://schemas.microsoft.com/office/powerpoint/2010/main" val="3842543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lgn="l" defTabSz="931863" eaLnBrk="0" hangingPunct="0">
              <a:spcBef>
                <a:spcPct val="30000"/>
              </a:spcBef>
              <a:defRPr sz="1200">
                <a:solidFill>
                  <a:schemeClr val="tx1"/>
                </a:solidFill>
                <a:latin typeface="Arial" charset="0"/>
                <a:cs typeface="Arial" charset="0"/>
              </a:defRPr>
            </a:lvl1pPr>
            <a:lvl2pPr marL="754063" indent="-288925" algn="l" defTabSz="931863" eaLnBrk="0" hangingPunct="0">
              <a:spcBef>
                <a:spcPct val="30000"/>
              </a:spcBef>
              <a:defRPr sz="1200">
                <a:solidFill>
                  <a:schemeClr val="tx1"/>
                </a:solidFill>
                <a:latin typeface="Arial" charset="0"/>
                <a:cs typeface="Arial" charset="0"/>
              </a:defRPr>
            </a:lvl2pPr>
            <a:lvl3pPr marL="1160463" indent="-231775" algn="l" defTabSz="931863" eaLnBrk="0" hangingPunct="0">
              <a:spcBef>
                <a:spcPct val="30000"/>
              </a:spcBef>
              <a:defRPr sz="1200">
                <a:solidFill>
                  <a:schemeClr val="tx1"/>
                </a:solidFill>
                <a:latin typeface="Arial" charset="0"/>
                <a:cs typeface="Arial" charset="0"/>
              </a:defRPr>
            </a:lvl3pPr>
            <a:lvl4pPr marL="1625600" indent="-231775" algn="l" defTabSz="931863" eaLnBrk="0" hangingPunct="0">
              <a:spcBef>
                <a:spcPct val="30000"/>
              </a:spcBef>
              <a:defRPr sz="1200">
                <a:solidFill>
                  <a:schemeClr val="tx1"/>
                </a:solidFill>
                <a:latin typeface="Arial" charset="0"/>
                <a:cs typeface="Arial" charset="0"/>
              </a:defRPr>
            </a:lvl4pPr>
            <a:lvl5pPr marL="2090738" indent="-231775" algn="l" defTabSz="931863" eaLnBrk="0" hangingPunct="0">
              <a:spcBef>
                <a:spcPct val="30000"/>
              </a:spcBef>
              <a:defRPr sz="1200">
                <a:solidFill>
                  <a:schemeClr val="tx1"/>
                </a:solidFill>
                <a:latin typeface="Arial" charset="0"/>
                <a:cs typeface="Arial" charset="0"/>
              </a:defRPr>
            </a:lvl5pPr>
            <a:lvl6pPr marL="2547938" indent="-231775" defTabSz="931863" eaLnBrk="0" fontAlgn="base" hangingPunct="0">
              <a:spcBef>
                <a:spcPct val="30000"/>
              </a:spcBef>
              <a:spcAft>
                <a:spcPct val="0"/>
              </a:spcAft>
              <a:defRPr sz="1200">
                <a:solidFill>
                  <a:schemeClr val="tx1"/>
                </a:solidFill>
                <a:latin typeface="Arial" charset="0"/>
                <a:cs typeface="Arial" charset="0"/>
              </a:defRPr>
            </a:lvl6pPr>
            <a:lvl7pPr marL="3005138" indent="-231775" defTabSz="931863" eaLnBrk="0" fontAlgn="base" hangingPunct="0">
              <a:spcBef>
                <a:spcPct val="30000"/>
              </a:spcBef>
              <a:spcAft>
                <a:spcPct val="0"/>
              </a:spcAft>
              <a:defRPr sz="1200">
                <a:solidFill>
                  <a:schemeClr val="tx1"/>
                </a:solidFill>
                <a:latin typeface="Arial" charset="0"/>
                <a:cs typeface="Arial" charset="0"/>
              </a:defRPr>
            </a:lvl7pPr>
            <a:lvl8pPr marL="3462338" indent="-231775" defTabSz="931863" eaLnBrk="0" fontAlgn="base" hangingPunct="0">
              <a:spcBef>
                <a:spcPct val="30000"/>
              </a:spcBef>
              <a:spcAft>
                <a:spcPct val="0"/>
              </a:spcAft>
              <a:defRPr sz="1200">
                <a:solidFill>
                  <a:schemeClr val="tx1"/>
                </a:solidFill>
                <a:latin typeface="Arial" charset="0"/>
                <a:cs typeface="Arial" charset="0"/>
              </a:defRPr>
            </a:lvl8pPr>
            <a:lvl9pPr marL="3919538" indent="-231775" defTabSz="931863"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899739F4-621C-4E39-B8F9-922523CC764D}" type="slidenum">
              <a:rPr kumimoji="0" lang="zh-CN" altLang="en-US" sz="1200" b="0" i="0" u="none" strike="noStrike" kern="1200" cap="none" spc="0" normalizeH="0" baseline="0" noProof="0" smtClean="0">
                <a:ln>
                  <a:noFill/>
                </a:ln>
                <a:solidFill>
                  <a:srgbClr val="000000"/>
                </a:solidFill>
                <a:effectLst/>
                <a:uLnTx/>
                <a:uFillTx/>
                <a:latin typeface="Arial" charset="0"/>
                <a:ea typeface="宋体" panose="02010600030101010101" pitchFamily="2" charset="-122"/>
                <a:cs typeface="Arial" charset="0"/>
                <a:sym typeface="Helvetica Light"/>
              </a:rPr>
              <a:pPr marL="0" marR="0" lvl="0" indent="0" algn="r" defTabSz="931863" rtl="0" eaLnBrk="1" fontAlgn="base" latinLnBrk="0" hangingPunct="1">
                <a:lnSpc>
                  <a:spcPct val="100000"/>
                </a:lnSpc>
                <a:spcBef>
                  <a:spcPct val="0"/>
                </a:spcBef>
                <a:spcAft>
                  <a:spcPct val="0"/>
                </a:spcAft>
                <a:buClrTx/>
                <a:buSzTx/>
                <a:buFontTx/>
                <a:buNone/>
                <a:tabLst/>
                <a:defRPr/>
              </a:pPr>
              <a:t>6</a:t>
            </a:fld>
            <a:endParaRPr kumimoji="0" lang="en-US" altLang="zh-CN" sz="1200" b="0" i="0" u="none" strike="noStrike" kern="1200" cap="none" spc="0" normalizeH="0" baseline="0" noProof="0">
              <a:ln>
                <a:noFill/>
              </a:ln>
              <a:solidFill>
                <a:srgbClr val="000000"/>
              </a:solidFill>
              <a:effectLst/>
              <a:uLnTx/>
              <a:uFillTx/>
              <a:latin typeface="Arial" charset="0"/>
              <a:ea typeface="宋体" panose="02010600030101010101" pitchFamily="2" charset="-122"/>
              <a:cs typeface="Arial" charset="0"/>
              <a:sym typeface="Helvetica Light"/>
            </a:endParaRPr>
          </a:p>
        </p:txBody>
      </p:sp>
      <p:sp>
        <p:nvSpPr>
          <p:cNvPr id="113667" name="Rectangle 2"/>
          <p:cNvSpPr>
            <a:spLocks noGrp="1" noRot="1" noChangeAspect="1" noChangeArrowheads="1" noTextEdit="1"/>
          </p:cNvSpPr>
          <p:nvPr>
            <p:ph type="sldImg"/>
          </p:nvPr>
        </p:nvSpPr>
        <p:spPr>
          <a:xfrm>
            <a:off x="1173163" y="696913"/>
            <a:ext cx="4643437" cy="3482975"/>
          </a:xfrm>
          <a:ln/>
        </p:spPr>
      </p:sp>
      <p:sp>
        <p:nvSpPr>
          <p:cNvPr id="113668" name="Rectangle 3"/>
          <p:cNvSpPr>
            <a:spLocks noGrp="1" noChangeArrowheads="1"/>
          </p:cNvSpPr>
          <p:nvPr>
            <p:ph type="body" idx="1"/>
          </p:nvPr>
        </p:nvSpPr>
        <p:spPr>
          <a:noFill/>
        </p:spPr>
        <p:txBody>
          <a:bodyPr/>
          <a:lstStyle/>
          <a:p>
            <a:pPr eaLnBrk="1" hangingPunct="1"/>
            <a:r>
              <a:rPr lang="en-US" altLang="zh-CN">
                <a:latin typeface="Arial" charset="0"/>
                <a:cs typeface="Arial" charset="0"/>
              </a:rPr>
              <a:t>It refers to theories of visual perception developed by German psychologists in the 1920s. These theories attempt to describe how people tend to organize visual elements into groups or unified wholes when certain principles are applied.</a:t>
            </a:r>
          </a:p>
          <a:p>
            <a:pPr eaLnBrk="1" hangingPunct="1"/>
            <a:endParaRPr lang="en-US" altLang="zh-CN">
              <a:latin typeface="Arial" charset="0"/>
              <a:cs typeface="Arial" charset="0"/>
            </a:endParaRPr>
          </a:p>
          <a:p>
            <a:pPr eaLnBrk="1" hangingPunct="1"/>
            <a:r>
              <a:rPr lang="en-US" altLang="zh-CN">
                <a:latin typeface="Arial" charset="0"/>
                <a:cs typeface="Arial" charset="0"/>
              </a:rPr>
              <a:t>Gestalt theory emphasizes that the whole of anything is greater than its parts. That is, we see objects in their entirety before perceiving their individual parts.</a:t>
            </a:r>
            <a:endParaRPr lang="zh-CN" altLang="en-US">
              <a:latin typeface="Arial" charset="0"/>
              <a:cs typeface="Arial" charset="0"/>
            </a:endParaRPr>
          </a:p>
        </p:txBody>
      </p:sp>
    </p:spTree>
    <p:extLst>
      <p:ext uri="{BB962C8B-B14F-4D97-AF65-F5344CB8AC3E}">
        <p14:creationId xmlns:p14="http://schemas.microsoft.com/office/powerpoint/2010/main" val="3738896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lgn="l" defTabSz="931863" eaLnBrk="0" hangingPunct="0">
              <a:spcBef>
                <a:spcPct val="30000"/>
              </a:spcBef>
              <a:defRPr sz="1200">
                <a:solidFill>
                  <a:schemeClr val="tx1"/>
                </a:solidFill>
                <a:latin typeface="Arial" charset="0"/>
                <a:cs typeface="Arial" charset="0"/>
              </a:defRPr>
            </a:lvl1pPr>
            <a:lvl2pPr marL="742950" indent="-285750" algn="l" defTabSz="931863" eaLnBrk="0" hangingPunct="0">
              <a:spcBef>
                <a:spcPct val="30000"/>
              </a:spcBef>
              <a:defRPr sz="1200">
                <a:solidFill>
                  <a:schemeClr val="tx1"/>
                </a:solidFill>
                <a:latin typeface="Arial" charset="0"/>
                <a:cs typeface="Arial" charset="0"/>
              </a:defRPr>
            </a:lvl2pPr>
            <a:lvl3pPr marL="1143000" indent="-228600" algn="l" defTabSz="931863" eaLnBrk="0" hangingPunct="0">
              <a:spcBef>
                <a:spcPct val="30000"/>
              </a:spcBef>
              <a:defRPr sz="1200">
                <a:solidFill>
                  <a:schemeClr val="tx1"/>
                </a:solidFill>
                <a:latin typeface="Arial" charset="0"/>
                <a:cs typeface="Arial" charset="0"/>
              </a:defRPr>
            </a:lvl3pPr>
            <a:lvl4pPr marL="1600200" indent="-228600" algn="l" defTabSz="931863" eaLnBrk="0" hangingPunct="0">
              <a:spcBef>
                <a:spcPct val="30000"/>
              </a:spcBef>
              <a:defRPr sz="1200">
                <a:solidFill>
                  <a:schemeClr val="tx1"/>
                </a:solidFill>
                <a:latin typeface="Arial" charset="0"/>
                <a:cs typeface="Arial" charset="0"/>
              </a:defRPr>
            </a:lvl4pPr>
            <a:lvl5pPr marL="2057400" indent="-228600" algn="l" defTabSz="931863" eaLnBrk="0" hangingPunct="0">
              <a:spcBef>
                <a:spcPct val="30000"/>
              </a:spcBef>
              <a:defRPr sz="1200">
                <a:solidFill>
                  <a:schemeClr val="tx1"/>
                </a:solidFill>
                <a:latin typeface="Arial" charset="0"/>
                <a:cs typeface="Arial" charset="0"/>
              </a:defRPr>
            </a:lvl5pPr>
            <a:lvl6pPr marL="2514600" indent="-228600" defTabSz="931863" eaLnBrk="0" fontAlgn="base" hangingPunct="0">
              <a:spcBef>
                <a:spcPct val="30000"/>
              </a:spcBef>
              <a:spcAft>
                <a:spcPct val="0"/>
              </a:spcAft>
              <a:defRPr sz="1200">
                <a:solidFill>
                  <a:schemeClr val="tx1"/>
                </a:solidFill>
                <a:latin typeface="Arial" charset="0"/>
                <a:cs typeface="Arial" charset="0"/>
              </a:defRPr>
            </a:lvl6pPr>
            <a:lvl7pPr marL="2971800" indent="-228600" defTabSz="931863" eaLnBrk="0" fontAlgn="base" hangingPunct="0">
              <a:spcBef>
                <a:spcPct val="30000"/>
              </a:spcBef>
              <a:spcAft>
                <a:spcPct val="0"/>
              </a:spcAft>
              <a:defRPr sz="1200">
                <a:solidFill>
                  <a:schemeClr val="tx1"/>
                </a:solidFill>
                <a:latin typeface="Arial" charset="0"/>
                <a:cs typeface="Arial" charset="0"/>
              </a:defRPr>
            </a:lvl7pPr>
            <a:lvl8pPr marL="3429000" indent="-228600" defTabSz="931863" eaLnBrk="0" fontAlgn="base" hangingPunct="0">
              <a:spcBef>
                <a:spcPct val="30000"/>
              </a:spcBef>
              <a:spcAft>
                <a:spcPct val="0"/>
              </a:spcAft>
              <a:defRPr sz="1200">
                <a:solidFill>
                  <a:schemeClr val="tx1"/>
                </a:solidFill>
                <a:latin typeface="Arial" charset="0"/>
                <a:cs typeface="Arial" charset="0"/>
              </a:defRPr>
            </a:lvl8pPr>
            <a:lvl9pPr marL="3886200" indent="-228600" defTabSz="931863"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8EC5D2A4-01AC-4B22-830E-6901A80B1D6E}"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sym typeface="Helvetica Light"/>
              </a:rPr>
              <a:pPr marL="0" marR="0" lvl="0" indent="0" algn="r" defTabSz="931863"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sym typeface="Helvetica Light"/>
            </a:endParaRPr>
          </a:p>
        </p:txBody>
      </p:sp>
      <p:sp>
        <p:nvSpPr>
          <p:cNvPr id="112643" name="Slide Image Placeholder 1"/>
          <p:cNvSpPr>
            <a:spLocks noGrp="1" noRot="1" noChangeAspect="1" noTextEdit="1"/>
          </p:cNvSpPr>
          <p:nvPr>
            <p:ph type="sldImg"/>
          </p:nvPr>
        </p:nvSpPr>
        <p:spPr>
          <a:xfrm>
            <a:off x="1166813" y="693738"/>
            <a:ext cx="4621212" cy="3465512"/>
          </a:xfrm>
          <a:ln/>
        </p:spPr>
      </p:sp>
      <p:sp>
        <p:nvSpPr>
          <p:cNvPr id="112644" name="Notes Placeholder 2"/>
          <p:cNvSpPr>
            <a:spLocks noGrp="1"/>
          </p:cNvSpPr>
          <p:nvPr>
            <p:ph type="body" idx="1"/>
          </p:nvPr>
        </p:nvSpPr>
        <p:spPr>
          <a:xfrm>
            <a:off x="906463" y="4389438"/>
            <a:ext cx="5141912" cy="4235450"/>
          </a:xfrm>
          <a:noFill/>
        </p:spPr>
        <p:txBody>
          <a:bodyPr lIns="91672" tIns="45836" rIns="91672" bIns="45836"/>
          <a:lstStyle/>
          <a:p>
            <a:pPr eaLnBrk="1" hangingPunct="1"/>
            <a:endParaRPr lang="en-US" altLang="en-US">
              <a:latin typeface="Arial" charset="0"/>
              <a:cs typeface="Arial" charset="0"/>
            </a:endParaRPr>
          </a:p>
        </p:txBody>
      </p:sp>
      <p:sp>
        <p:nvSpPr>
          <p:cNvPr id="112645" name="Slide Number Placeholder 3"/>
          <p:cNvSpPr txBox="1">
            <a:spLocks noGrp="1"/>
          </p:cNvSpPr>
          <p:nvPr/>
        </p:nvSpPr>
        <p:spPr bwMode="auto">
          <a:xfrm>
            <a:off x="3932238" y="8856663"/>
            <a:ext cx="302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17575" eaLnBrk="0" hangingPunct="0">
              <a:spcBef>
                <a:spcPct val="30000"/>
              </a:spcBef>
              <a:defRPr sz="1200">
                <a:solidFill>
                  <a:schemeClr val="tx1"/>
                </a:solidFill>
                <a:latin typeface="Arial" charset="0"/>
                <a:cs typeface="Arial" charset="0"/>
              </a:defRPr>
            </a:lvl1pPr>
            <a:lvl2pPr marL="742950" indent="-285750" algn="l" defTabSz="917575" eaLnBrk="0" hangingPunct="0">
              <a:spcBef>
                <a:spcPct val="30000"/>
              </a:spcBef>
              <a:defRPr sz="1200">
                <a:solidFill>
                  <a:schemeClr val="tx1"/>
                </a:solidFill>
                <a:latin typeface="Arial" charset="0"/>
                <a:cs typeface="Arial" charset="0"/>
              </a:defRPr>
            </a:lvl2pPr>
            <a:lvl3pPr marL="1143000" indent="-228600" algn="l" defTabSz="917575" eaLnBrk="0" hangingPunct="0">
              <a:spcBef>
                <a:spcPct val="30000"/>
              </a:spcBef>
              <a:defRPr sz="1200">
                <a:solidFill>
                  <a:schemeClr val="tx1"/>
                </a:solidFill>
                <a:latin typeface="Arial" charset="0"/>
                <a:cs typeface="Arial" charset="0"/>
              </a:defRPr>
            </a:lvl3pPr>
            <a:lvl4pPr marL="1600200" indent="-228600" algn="l" defTabSz="917575" eaLnBrk="0" hangingPunct="0">
              <a:spcBef>
                <a:spcPct val="30000"/>
              </a:spcBef>
              <a:defRPr sz="1200">
                <a:solidFill>
                  <a:schemeClr val="tx1"/>
                </a:solidFill>
                <a:latin typeface="Arial" charset="0"/>
                <a:cs typeface="Arial" charset="0"/>
              </a:defRPr>
            </a:lvl4pPr>
            <a:lvl5pPr marL="2057400" indent="-228600" algn="l" defTabSz="917575" eaLnBrk="0" hangingPunct="0">
              <a:spcBef>
                <a:spcPct val="30000"/>
              </a:spcBef>
              <a:defRPr sz="1200">
                <a:solidFill>
                  <a:schemeClr val="tx1"/>
                </a:solidFill>
                <a:latin typeface="Arial" charset="0"/>
                <a:cs typeface="Arial" charset="0"/>
              </a:defRPr>
            </a:lvl5pPr>
            <a:lvl6pPr marL="2514600" indent="-228600" defTabSz="917575" eaLnBrk="0" fontAlgn="base" hangingPunct="0">
              <a:spcBef>
                <a:spcPct val="30000"/>
              </a:spcBef>
              <a:spcAft>
                <a:spcPct val="0"/>
              </a:spcAft>
              <a:defRPr sz="1200">
                <a:solidFill>
                  <a:schemeClr val="tx1"/>
                </a:solidFill>
                <a:latin typeface="Arial" charset="0"/>
                <a:cs typeface="Arial" charset="0"/>
              </a:defRPr>
            </a:lvl6pPr>
            <a:lvl7pPr marL="2971800" indent="-228600" defTabSz="917575" eaLnBrk="0" fontAlgn="base" hangingPunct="0">
              <a:spcBef>
                <a:spcPct val="30000"/>
              </a:spcBef>
              <a:spcAft>
                <a:spcPct val="0"/>
              </a:spcAft>
              <a:defRPr sz="1200">
                <a:solidFill>
                  <a:schemeClr val="tx1"/>
                </a:solidFill>
                <a:latin typeface="Arial" charset="0"/>
                <a:cs typeface="Arial" charset="0"/>
              </a:defRPr>
            </a:lvl7pPr>
            <a:lvl8pPr marL="3429000" indent="-228600" defTabSz="917575" eaLnBrk="0" fontAlgn="base" hangingPunct="0">
              <a:spcBef>
                <a:spcPct val="30000"/>
              </a:spcBef>
              <a:spcAft>
                <a:spcPct val="0"/>
              </a:spcAft>
              <a:defRPr sz="1200">
                <a:solidFill>
                  <a:schemeClr val="tx1"/>
                </a:solidFill>
                <a:latin typeface="Arial" charset="0"/>
                <a:cs typeface="Arial" charset="0"/>
              </a:defRPr>
            </a:lvl8pPr>
            <a:lvl9pPr marL="3886200" indent="-228600" defTabSz="917575"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7575" rtl="0" eaLnBrk="0" fontAlgn="base" latinLnBrk="0" hangingPunct="0">
              <a:lnSpc>
                <a:spcPct val="100000"/>
              </a:lnSpc>
              <a:spcBef>
                <a:spcPct val="0"/>
              </a:spcBef>
              <a:spcAft>
                <a:spcPct val="0"/>
              </a:spcAft>
              <a:buClrTx/>
              <a:buSzTx/>
              <a:buFontTx/>
              <a:buNone/>
              <a:tabLst/>
              <a:defRPr/>
            </a:pPr>
            <a:fld id="{B83A147F-869A-4237-AA13-BED05EC398C8}"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Arial" charset="0"/>
                <a:sym typeface="Helvetica Light"/>
              </a:rPr>
              <a:pPr marL="0" marR="0" lvl="0" indent="0" algn="r" defTabSz="917575"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Arial" charset="0"/>
              <a:sym typeface="Helvetica Light"/>
            </a:endParaRPr>
          </a:p>
        </p:txBody>
      </p:sp>
    </p:spTree>
    <p:extLst>
      <p:ext uri="{BB962C8B-B14F-4D97-AF65-F5344CB8AC3E}">
        <p14:creationId xmlns:p14="http://schemas.microsoft.com/office/powerpoint/2010/main" val="3520931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52DB7A-E090-49C3-B71F-1804DAA06260}" type="slidenum">
              <a:rPr lang="en-US" smtClean="0"/>
              <a:t>39</a:t>
            </a:fld>
            <a:endParaRPr lang="en-US"/>
          </a:p>
        </p:txBody>
      </p:sp>
    </p:spTree>
    <p:extLst>
      <p:ext uri="{BB962C8B-B14F-4D97-AF65-F5344CB8AC3E}">
        <p14:creationId xmlns:p14="http://schemas.microsoft.com/office/powerpoint/2010/main" val="3451354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p>
            <a:pPr defTabSz="546100">
              <a:lnSpc>
                <a:spcPct val="100000"/>
              </a:lnSpc>
              <a:spcBef>
                <a:spcPts val="500"/>
              </a:spcBef>
              <a:buClr>
                <a:srgbClr val="000000"/>
              </a:buClr>
              <a:defRPr sz="2000">
                <a:latin typeface="Lucida Grande"/>
                <a:ea typeface="Lucida Grande"/>
                <a:cs typeface="Lucida Grande"/>
                <a:sym typeface="Lucida Grande"/>
              </a:defRPr>
            </a:pPr>
            <a:r>
              <a:t>What information is intelligent scissors missing?</a:t>
            </a:r>
          </a:p>
        </p:txBody>
      </p:sp>
    </p:spTree>
    <p:extLst>
      <p:ext uri="{BB962C8B-B14F-4D97-AF65-F5344CB8AC3E}">
        <p14:creationId xmlns:p14="http://schemas.microsoft.com/office/powerpoint/2010/main" val="4258397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pPr defTabSz="546100">
              <a:lnSpc>
                <a:spcPct val="100000"/>
              </a:lnSpc>
              <a:spcBef>
                <a:spcPts val="500"/>
              </a:spcBef>
              <a:buClr>
                <a:srgbClr val="FFFFFF"/>
              </a:buClr>
              <a:defRPr sz="2000">
                <a:latin typeface="Lucida Grande"/>
                <a:ea typeface="Lucida Grande"/>
                <a:cs typeface="Lucida Grande"/>
                <a:sym typeface="Lucida Grande"/>
              </a:defRPr>
            </a:pPr>
            <a:r>
              <a:t>Basic idea is to combine the information which was used in the 2 well known tools: MW and IS.</a:t>
            </a:r>
          </a:p>
          <a:p>
            <a:pPr defTabSz="546100">
              <a:lnSpc>
                <a:spcPct val="100000"/>
              </a:lnSpc>
              <a:spcBef>
                <a:spcPts val="500"/>
              </a:spcBef>
              <a:buClr>
                <a:srgbClr val="FFFFFF"/>
              </a:buClr>
              <a:defRPr sz="2000">
                <a:latin typeface="Lucida Grande"/>
                <a:ea typeface="Lucida Grande"/>
                <a:cs typeface="Lucida Grande"/>
                <a:sym typeface="Lucida Grande"/>
              </a:defRPr>
            </a:pPr>
            <a:r>
              <a:t>MS select a region of similar colour according to your input. Fat pen and the boundary snapps to high contrast edges. </a:t>
            </a:r>
          </a:p>
          <a:p>
            <a:pPr defTabSz="546100">
              <a:lnSpc>
                <a:spcPct val="100000"/>
              </a:lnSpc>
              <a:spcBef>
                <a:spcPts val="500"/>
              </a:spcBef>
              <a:buClr>
                <a:srgbClr val="FFFFFF"/>
              </a:buClr>
              <a:defRPr sz="2000">
                <a:latin typeface="Lucida Grande"/>
                <a:ea typeface="Lucida Grande"/>
                <a:cs typeface="Lucida Grande"/>
                <a:sym typeface="Lucida Grande"/>
              </a:defRPr>
            </a:pPr>
            <a:r>
              <a:t>Grabcut combines it. And this allows us to simplify the user interface considerably by …</a:t>
            </a:r>
          </a:p>
        </p:txBody>
      </p:sp>
    </p:spTree>
    <p:extLst>
      <p:ext uri="{BB962C8B-B14F-4D97-AF65-F5344CB8AC3E}">
        <p14:creationId xmlns:p14="http://schemas.microsoft.com/office/powerpoint/2010/main" val="4117514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pPr defTabSz="546100">
              <a:lnSpc>
                <a:spcPct val="100000"/>
              </a:lnSpc>
              <a:spcBef>
                <a:spcPts val="500"/>
              </a:spcBef>
              <a:buClr>
                <a:srgbClr val="FFFFFF"/>
              </a:buClr>
              <a:defRPr sz="2000">
                <a:latin typeface="Lucida Grande"/>
                <a:ea typeface="Lucida Grande"/>
                <a:cs typeface="Lucida Grande"/>
                <a:sym typeface="Lucida Grande"/>
              </a:defRPr>
            </a:pPr>
            <a:r>
              <a:t>Basic idea is to combine the information which was used in the 2 well known tools: MW and IS.</a:t>
            </a:r>
          </a:p>
          <a:p>
            <a:pPr defTabSz="546100">
              <a:lnSpc>
                <a:spcPct val="100000"/>
              </a:lnSpc>
              <a:spcBef>
                <a:spcPts val="500"/>
              </a:spcBef>
              <a:buClr>
                <a:srgbClr val="FFFFFF"/>
              </a:buClr>
              <a:defRPr sz="2000">
                <a:latin typeface="Lucida Grande"/>
                <a:ea typeface="Lucida Grande"/>
                <a:cs typeface="Lucida Grande"/>
                <a:sym typeface="Lucida Grande"/>
              </a:defRPr>
            </a:pPr>
            <a:r>
              <a:t>MS select a region of similar colour according to your input. Fat pen and the boundary snapps to high contrast edges. </a:t>
            </a:r>
          </a:p>
          <a:p>
            <a:pPr defTabSz="546100">
              <a:lnSpc>
                <a:spcPct val="100000"/>
              </a:lnSpc>
              <a:spcBef>
                <a:spcPts val="500"/>
              </a:spcBef>
              <a:buClr>
                <a:srgbClr val="FFFFFF"/>
              </a:buClr>
              <a:defRPr sz="2000">
                <a:latin typeface="Lucida Grande"/>
                <a:ea typeface="Lucida Grande"/>
                <a:cs typeface="Lucida Grande"/>
                <a:sym typeface="Lucida Grande"/>
              </a:defRPr>
            </a:pPr>
            <a:r>
              <a:t>Grabcut combines it. And this allows us to simplify the user interface considerably by …</a:t>
            </a:r>
          </a:p>
        </p:txBody>
      </p:sp>
    </p:spTree>
    <p:extLst>
      <p:ext uri="{BB962C8B-B14F-4D97-AF65-F5344CB8AC3E}">
        <p14:creationId xmlns:p14="http://schemas.microsoft.com/office/powerpoint/2010/main" val="663235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pPr defTabSz="546100">
              <a:lnSpc>
                <a:spcPct val="100000"/>
              </a:lnSpc>
              <a:spcBef>
                <a:spcPts val="500"/>
              </a:spcBef>
              <a:buClr>
                <a:srgbClr val="FFFFFF"/>
              </a:buClr>
              <a:defRPr sz="2000">
                <a:latin typeface="Lucida Grande"/>
                <a:ea typeface="Lucida Grande"/>
                <a:cs typeface="Lucida Grande"/>
                <a:sym typeface="Lucida Grande"/>
              </a:defRPr>
            </a:pPr>
            <a:r>
              <a:t>Basic idea is to combine the information which was used in the 2 well known tools: MW and IS.</a:t>
            </a:r>
          </a:p>
          <a:p>
            <a:pPr defTabSz="546100">
              <a:lnSpc>
                <a:spcPct val="100000"/>
              </a:lnSpc>
              <a:spcBef>
                <a:spcPts val="500"/>
              </a:spcBef>
              <a:buClr>
                <a:srgbClr val="FFFFFF"/>
              </a:buClr>
              <a:defRPr sz="2000">
                <a:latin typeface="Lucida Grande"/>
                <a:ea typeface="Lucida Grande"/>
                <a:cs typeface="Lucida Grande"/>
                <a:sym typeface="Lucida Grande"/>
              </a:defRPr>
            </a:pPr>
            <a:r>
              <a:t>MS select a region of similar colour according to your input. Fat pen and the boundary snapps to high contrast edges. </a:t>
            </a:r>
          </a:p>
          <a:p>
            <a:pPr defTabSz="546100">
              <a:lnSpc>
                <a:spcPct val="100000"/>
              </a:lnSpc>
              <a:spcBef>
                <a:spcPts val="500"/>
              </a:spcBef>
              <a:buClr>
                <a:srgbClr val="FFFFFF"/>
              </a:buClr>
              <a:defRPr sz="2000">
                <a:latin typeface="Lucida Grande"/>
                <a:ea typeface="Lucida Grande"/>
                <a:cs typeface="Lucida Grande"/>
                <a:sym typeface="Lucida Grande"/>
              </a:defRPr>
            </a:pPr>
            <a:r>
              <a:t>Grabcut combines it. And this allows us to simplify the user interface considerably by …</a:t>
            </a:r>
          </a:p>
        </p:txBody>
      </p:sp>
    </p:spTree>
    <p:extLst>
      <p:ext uri="{BB962C8B-B14F-4D97-AF65-F5344CB8AC3E}">
        <p14:creationId xmlns:p14="http://schemas.microsoft.com/office/powerpoint/2010/main" val="2684935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pPr defTabSz="546100">
              <a:lnSpc>
                <a:spcPct val="100000"/>
              </a:lnSpc>
              <a:spcBef>
                <a:spcPts val="500"/>
              </a:spcBef>
              <a:buClr>
                <a:srgbClr val="FFFFFF"/>
              </a:buClr>
              <a:defRPr sz="2000">
                <a:latin typeface="Lucida Grande"/>
                <a:ea typeface="Lucida Grande"/>
                <a:cs typeface="Lucida Grande"/>
                <a:sym typeface="Lucida Grande"/>
              </a:defRPr>
            </a:pPr>
            <a:r>
              <a:t>Basic idea is to combine the information which was used in the 2 well known tools: MW and IS.</a:t>
            </a:r>
          </a:p>
          <a:p>
            <a:pPr defTabSz="546100">
              <a:lnSpc>
                <a:spcPct val="100000"/>
              </a:lnSpc>
              <a:spcBef>
                <a:spcPts val="500"/>
              </a:spcBef>
              <a:buClr>
                <a:srgbClr val="FFFFFF"/>
              </a:buClr>
              <a:defRPr sz="2000">
                <a:latin typeface="Lucida Grande"/>
                <a:ea typeface="Lucida Grande"/>
                <a:cs typeface="Lucida Grande"/>
                <a:sym typeface="Lucida Grande"/>
              </a:defRPr>
            </a:pPr>
            <a:r>
              <a:t>MS select a region of similar colour according to your input. Fat pen and the boundary snapps to high contrast edges. </a:t>
            </a:r>
          </a:p>
          <a:p>
            <a:pPr defTabSz="546100">
              <a:lnSpc>
                <a:spcPct val="100000"/>
              </a:lnSpc>
              <a:spcBef>
                <a:spcPts val="500"/>
              </a:spcBef>
              <a:buClr>
                <a:srgbClr val="FFFFFF"/>
              </a:buClr>
              <a:defRPr sz="2000">
                <a:latin typeface="Lucida Grande"/>
                <a:ea typeface="Lucida Grande"/>
                <a:cs typeface="Lucida Grande"/>
                <a:sym typeface="Lucida Grande"/>
              </a:defRPr>
            </a:pPr>
            <a:r>
              <a:t>Grabcut combines it. And this allows us to simplify the user interface considerably by …</a:t>
            </a:r>
          </a:p>
        </p:txBody>
      </p:sp>
    </p:spTree>
    <p:extLst>
      <p:ext uri="{BB962C8B-B14F-4D97-AF65-F5344CB8AC3E}">
        <p14:creationId xmlns:p14="http://schemas.microsoft.com/office/powerpoint/2010/main" val="2353704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pPr defTabSz="546100">
              <a:lnSpc>
                <a:spcPct val="100000"/>
              </a:lnSpc>
              <a:spcBef>
                <a:spcPts val="500"/>
              </a:spcBef>
              <a:buClr>
                <a:srgbClr val="FFFFFF"/>
              </a:buClr>
              <a:defRPr sz="2000">
                <a:latin typeface="Lucida Grande"/>
                <a:ea typeface="Lucida Grande"/>
                <a:cs typeface="Lucida Grande"/>
                <a:sym typeface="Lucida Grande"/>
              </a:defRPr>
            </a:pPr>
            <a:r>
              <a:t>Basic idea is to combine the information which was used in the 2 well known tools: MW and IS.</a:t>
            </a:r>
          </a:p>
          <a:p>
            <a:pPr defTabSz="546100">
              <a:lnSpc>
                <a:spcPct val="100000"/>
              </a:lnSpc>
              <a:spcBef>
                <a:spcPts val="500"/>
              </a:spcBef>
              <a:buClr>
                <a:srgbClr val="FFFFFF"/>
              </a:buClr>
              <a:defRPr sz="2000">
                <a:latin typeface="Lucida Grande"/>
                <a:ea typeface="Lucida Grande"/>
                <a:cs typeface="Lucida Grande"/>
                <a:sym typeface="Lucida Grande"/>
              </a:defRPr>
            </a:pPr>
            <a:r>
              <a:t>MS select a region of similar colour according to your input. Fat pen and the boundary snapps to high contrast edges. </a:t>
            </a:r>
          </a:p>
          <a:p>
            <a:pPr defTabSz="546100">
              <a:lnSpc>
                <a:spcPct val="100000"/>
              </a:lnSpc>
              <a:spcBef>
                <a:spcPts val="500"/>
              </a:spcBef>
              <a:buClr>
                <a:srgbClr val="FFFFFF"/>
              </a:buClr>
              <a:defRPr sz="2000">
                <a:latin typeface="Lucida Grande"/>
                <a:ea typeface="Lucida Grande"/>
                <a:cs typeface="Lucida Grande"/>
                <a:sym typeface="Lucida Grande"/>
              </a:defRPr>
            </a:pPr>
            <a:r>
              <a:t>Grabcut combines it. And this allows us to simplify the user interface considerably by …</a:t>
            </a:r>
          </a:p>
        </p:txBody>
      </p:sp>
    </p:spTree>
    <p:extLst>
      <p:ext uri="{BB962C8B-B14F-4D97-AF65-F5344CB8AC3E}">
        <p14:creationId xmlns:p14="http://schemas.microsoft.com/office/powerpoint/2010/main" val="2812851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pPr defTabSz="546100">
              <a:lnSpc>
                <a:spcPct val="100000"/>
              </a:lnSpc>
              <a:spcBef>
                <a:spcPts val="500"/>
              </a:spcBef>
              <a:buClr>
                <a:srgbClr val="FFFFFF"/>
              </a:buClr>
              <a:defRPr sz="2000">
                <a:latin typeface="Lucida Grande"/>
                <a:ea typeface="Lucida Grande"/>
                <a:cs typeface="Lucida Grande"/>
                <a:sym typeface="Lucida Grande"/>
              </a:defRPr>
            </a:pPr>
            <a:r>
              <a:t>Basic idea is to combine the information which was used in the 2 well known tools: MW and IS.</a:t>
            </a:r>
          </a:p>
          <a:p>
            <a:pPr defTabSz="546100">
              <a:lnSpc>
                <a:spcPct val="100000"/>
              </a:lnSpc>
              <a:spcBef>
                <a:spcPts val="500"/>
              </a:spcBef>
              <a:buClr>
                <a:srgbClr val="FFFFFF"/>
              </a:buClr>
              <a:defRPr sz="2000">
                <a:latin typeface="Lucida Grande"/>
                <a:ea typeface="Lucida Grande"/>
                <a:cs typeface="Lucida Grande"/>
                <a:sym typeface="Lucida Grande"/>
              </a:defRPr>
            </a:pPr>
            <a:r>
              <a:t>MS select a region of similar colour according to your input. Fat pen and the boundary snapps to high contrast edges. </a:t>
            </a:r>
          </a:p>
          <a:p>
            <a:pPr defTabSz="546100">
              <a:lnSpc>
                <a:spcPct val="100000"/>
              </a:lnSpc>
              <a:spcBef>
                <a:spcPts val="500"/>
              </a:spcBef>
              <a:buClr>
                <a:srgbClr val="FFFFFF"/>
              </a:buClr>
              <a:defRPr sz="2000">
                <a:latin typeface="Lucida Grande"/>
                <a:ea typeface="Lucida Grande"/>
                <a:cs typeface="Lucida Grande"/>
                <a:sym typeface="Lucida Grande"/>
              </a:defRPr>
            </a:pPr>
            <a:r>
              <a:t>Grabcut combines it. And this allows us to simplify the user interface considerably by …</a:t>
            </a:r>
          </a:p>
        </p:txBody>
      </p:sp>
    </p:spTree>
    <p:extLst>
      <p:ext uri="{BB962C8B-B14F-4D97-AF65-F5344CB8AC3E}">
        <p14:creationId xmlns:p14="http://schemas.microsoft.com/office/powerpoint/2010/main" val="2816059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Shape 614"/>
          <p:cNvSpPr>
            <a:spLocks noGrp="1" noRot="1" noChangeAspect="1"/>
          </p:cNvSpPr>
          <p:nvPr>
            <p:ph type="sldImg"/>
          </p:nvPr>
        </p:nvSpPr>
        <p:spPr>
          <a:prstGeom prst="rect">
            <a:avLst/>
          </a:prstGeom>
        </p:spPr>
        <p:txBody>
          <a:bodyPr/>
          <a:lstStyle/>
          <a:p>
            <a:endParaRPr/>
          </a:p>
        </p:txBody>
      </p:sp>
      <p:sp>
        <p:nvSpPr>
          <p:cNvPr id="615" name="Shape 615"/>
          <p:cNvSpPr>
            <a:spLocks noGrp="1"/>
          </p:cNvSpPr>
          <p:nvPr>
            <p:ph type="body" sz="quarter" idx="1"/>
          </p:nvPr>
        </p:nvSpPr>
        <p:spPr>
          <a:prstGeom prst="rect">
            <a:avLst/>
          </a:prstGeom>
        </p:spPr>
        <p:txBody>
          <a:bodyPr/>
          <a:lstStyle>
            <a:lvl1pPr defTabSz="546100">
              <a:lnSpc>
                <a:spcPct val="100000"/>
              </a:lnSpc>
              <a:spcBef>
                <a:spcPts val="500"/>
              </a:spcBef>
              <a:buClr>
                <a:srgbClr val="000000"/>
              </a:buClr>
              <a:defRPr sz="2000">
                <a:latin typeface="Lucida Grande"/>
                <a:ea typeface="Lucida Grande"/>
                <a:cs typeface="Lucida Grande"/>
                <a:sym typeface="Lucida Grande"/>
              </a:defRPr>
            </a:lvl1pPr>
          </a:lstStyle>
          <a:p>
            <a:r>
              <a:t>Moderately straightforward examples- after the user input automnatically</a:t>
            </a:r>
          </a:p>
        </p:txBody>
      </p:sp>
    </p:spTree>
    <p:extLst>
      <p:ext uri="{BB962C8B-B14F-4D97-AF65-F5344CB8AC3E}">
        <p14:creationId xmlns:p14="http://schemas.microsoft.com/office/powerpoint/2010/main" val="4227132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lgn="l" defTabSz="931863" eaLnBrk="0" hangingPunct="0">
              <a:spcBef>
                <a:spcPct val="30000"/>
              </a:spcBef>
              <a:defRPr sz="1200">
                <a:solidFill>
                  <a:schemeClr val="tx1"/>
                </a:solidFill>
                <a:latin typeface="Arial" charset="0"/>
                <a:cs typeface="Arial" charset="0"/>
              </a:defRPr>
            </a:lvl1pPr>
            <a:lvl2pPr marL="754063" indent="-288925" algn="l" defTabSz="931863" eaLnBrk="0" hangingPunct="0">
              <a:spcBef>
                <a:spcPct val="30000"/>
              </a:spcBef>
              <a:defRPr sz="1200">
                <a:solidFill>
                  <a:schemeClr val="tx1"/>
                </a:solidFill>
                <a:latin typeface="Arial" charset="0"/>
                <a:cs typeface="Arial" charset="0"/>
              </a:defRPr>
            </a:lvl2pPr>
            <a:lvl3pPr marL="1160463" indent="-231775" algn="l" defTabSz="931863" eaLnBrk="0" hangingPunct="0">
              <a:spcBef>
                <a:spcPct val="30000"/>
              </a:spcBef>
              <a:defRPr sz="1200">
                <a:solidFill>
                  <a:schemeClr val="tx1"/>
                </a:solidFill>
                <a:latin typeface="Arial" charset="0"/>
                <a:cs typeface="Arial" charset="0"/>
              </a:defRPr>
            </a:lvl3pPr>
            <a:lvl4pPr marL="1625600" indent="-231775" algn="l" defTabSz="931863" eaLnBrk="0" hangingPunct="0">
              <a:spcBef>
                <a:spcPct val="30000"/>
              </a:spcBef>
              <a:defRPr sz="1200">
                <a:solidFill>
                  <a:schemeClr val="tx1"/>
                </a:solidFill>
                <a:latin typeface="Arial" charset="0"/>
                <a:cs typeface="Arial" charset="0"/>
              </a:defRPr>
            </a:lvl4pPr>
            <a:lvl5pPr marL="2090738" indent="-231775" algn="l" defTabSz="931863" eaLnBrk="0" hangingPunct="0">
              <a:spcBef>
                <a:spcPct val="30000"/>
              </a:spcBef>
              <a:defRPr sz="1200">
                <a:solidFill>
                  <a:schemeClr val="tx1"/>
                </a:solidFill>
                <a:latin typeface="Arial" charset="0"/>
                <a:cs typeface="Arial" charset="0"/>
              </a:defRPr>
            </a:lvl5pPr>
            <a:lvl6pPr marL="2547938" indent="-231775" defTabSz="931863" eaLnBrk="0" fontAlgn="base" hangingPunct="0">
              <a:spcBef>
                <a:spcPct val="30000"/>
              </a:spcBef>
              <a:spcAft>
                <a:spcPct val="0"/>
              </a:spcAft>
              <a:defRPr sz="1200">
                <a:solidFill>
                  <a:schemeClr val="tx1"/>
                </a:solidFill>
                <a:latin typeface="Arial" charset="0"/>
                <a:cs typeface="Arial" charset="0"/>
              </a:defRPr>
            </a:lvl6pPr>
            <a:lvl7pPr marL="3005138" indent="-231775" defTabSz="931863" eaLnBrk="0" fontAlgn="base" hangingPunct="0">
              <a:spcBef>
                <a:spcPct val="30000"/>
              </a:spcBef>
              <a:spcAft>
                <a:spcPct val="0"/>
              </a:spcAft>
              <a:defRPr sz="1200">
                <a:solidFill>
                  <a:schemeClr val="tx1"/>
                </a:solidFill>
                <a:latin typeface="Arial" charset="0"/>
                <a:cs typeface="Arial" charset="0"/>
              </a:defRPr>
            </a:lvl7pPr>
            <a:lvl8pPr marL="3462338" indent="-231775" defTabSz="931863" eaLnBrk="0" fontAlgn="base" hangingPunct="0">
              <a:spcBef>
                <a:spcPct val="30000"/>
              </a:spcBef>
              <a:spcAft>
                <a:spcPct val="0"/>
              </a:spcAft>
              <a:defRPr sz="1200">
                <a:solidFill>
                  <a:schemeClr val="tx1"/>
                </a:solidFill>
                <a:latin typeface="Arial" charset="0"/>
                <a:cs typeface="Arial" charset="0"/>
              </a:defRPr>
            </a:lvl8pPr>
            <a:lvl9pPr marL="3919538" indent="-231775" defTabSz="931863"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5EE38CE6-A40A-4A89-817A-1C72F317AC6A}" type="slidenum">
              <a:rPr kumimoji="0" lang="zh-CN" altLang="en-US" sz="1200" b="0" i="0" u="none" strike="noStrike" kern="1200" cap="none" spc="0" normalizeH="0" baseline="0" noProof="0" smtClean="0">
                <a:ln>
                  <a:noFill/>
                </a:ln>
                <a:solidFill>
                  <a:srgbClr val="000000"/>
                </a:solidFill>
                <a:effectLst/>
                <a:uLnTx/>
                <a:uFillTx/>
                <a:latin typeface="Arial" charset="0"/>
                <a:ea typeface="宋体" panose="02010600030101010101" pitchFamily="2" charset="-122"/>
                <a:cs typeface="Arial" charset="0"/>
                <a:sym typeface="Helvetica Light"/>
              </a:rPr>
              <a:pPr marL="0" marR="0" lvl="0" indent="0" algn="r" defTabSz="931863" rtl="0" eaLnBrk="1" fontAlgn="base" latinLnBrk="0" hangingPunct="1">
                <a:lnSpc>
                  <a:spcPct val="100000"/>
                </a:lnSpc>
                <a:spcBef>
                  <a:spcPct val="0"/>
                </a:spcBef>
                <a:spcAft>
                  <a:spcPct val="0"/>
                </a:spcAft>
                <a:buClrTx/>
                <a:buSzTx/>
                <a:buFontTx/>
                <a:buNone/>
                <a:tabLst/>
                <a:defRPr/>
              </a:pPr>
              <a:t>7</a:t>
            </a:fld>
            <a:endParaRPr kumimoji="0" lang="en-US" altLang="zh-CN" sz="1200" b="0" i="0" u="none" strike="noStrike" kern="1200" cap="none" spc="0" normalizeH="0" baseline="0" noProof="0">
              <a:ln>
                <a:noFill/>
              </a:ln>
              <a:solidFill>
                <a:srgbClr val="000000"/>
              </a:solidFill>
              <a:effectLst/>
              <a:uLnTx/>
              <a:uFillTx/>
              <a:latin typeface="Arial" charset="0"/>
              <a:ea typeface="宋体" panose="02010600030101010101" pitchFamily="2" charset="-122"/>
              <a:cs typeface="Arial" charset="0"/>
              <a:sym typeface="Helvetica Light"/>
            </a:endParaRPr>
          </a:p>
        </p:txBody>
      </p:sp>
      <p:sp>
        <p:nvSpPr>
          <p:cNvPr id="114691" name="Rectangle 2"/>
          <p:cNvSpPr>
            <a:spLocks noGrp="1" noRot="1" noChangeAspect="1" noChangeArrowheads="1" noTextEdit="1"/>
          </p:cNvSpPr>
          <p:nvPr>
            <p:ph type="sldImg"/>
          </p:nvPr>
        </p:nvSpPr>
        <p:spPr>
          <a:xfrm>
            <a:off x="1173163" y="696913"/>
            <a:ext cx="4643437" cy="3482975"/>
          </a:xfrm>
          <a:ln/>
        </p:spPr>
      </p:sp>
      <p:sp>
        <p:nvSpPr>
          <p:cNvPr id="114692" name="Rectangle 3"/>
          <p:cNvSpPr>
            <a:spLocks noGrp="1" noChangeArrowheads="1"/>
          </p:cNvSpPr>
          <p:nvPr>
            <p:ph type="body" idx="1"/>
          </p:nvPr>
        </p:nvSpPr>
        <p:spPr>
          <a:noFill/>
        </p:spPr>
        <p:txBody>
          <a:bodyPr/>
          <a:lstStyle/>
          <a:p>
            <a:pPr eaLnBrk="1" hangingPunct="1"/>
            <a:endParaRPr lang="zh-CN" altLang="en-US">
              <a:latin typeface="Arial" charset="0"/>
              <a:cs typeface="Arial" charset="0"/>
            </a:endParaRPr>
          </a:p>
        </p:txBody>
      </p:sp>
    </p:spTree>
    <p:extLst>
      <p:ext uri="{BB962C8B-B14F-4D97-AF65-F5344CB8AC3E}">
        <p14:creationId xmlns:p14="http://schemas.microsoft.com/office/powerpoint/2010/main" val="3717637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a:spLocks noGrp="1" noRot="1" noChangeAspect="1"/>
          </p:cNvSpPr>
          <p:nvPr>
            <p:ph type="sldImg"/>
          </p:nvPr>
        </p:nvSpPr>
        <p:spPr>
          <a:prstGeom prst="rect">
            <a:avLst/>
          </a:prstGeom>
        </p:spPr>
        <p:txBody>
          <a:bodyPr/>
          <a:lstStyle/>
          <a:p>
            <a:endParaRPr/>
          </a:p>
        </p:txBody>
      </p:sp>
      <p:sp>
        <p:nvSpPr>
          <p:cNvPr id="620" name="Shape 620"/>
          <p:cNvSpPr>
            <a:spLocks noGrp="1"/>
          </p:cNvSpPr>
          <p:nvPr>
            <p:ph type="body" sz="quarter" idx="1"/>
          </p:nvPr>
        </p:nvSpPr>
        <p:spPr>
          <a:prstGeom prst="rect">
            <a:avLst/>
          </a:prstGeom>
        </p:spPr>
        <p:txBody>
          <a:bodyPr/>
          <a:lstStyle>
            <a:lvl1pPr defTabSz="546100">
              <a:lnSpc>
                <a:spcPct val="100000"/>
              </a:lnSpc>
              <a:spcBef>
                <a:spcPts val="500"/>
              </a:spcBef>
              <a:buClr>
                <a:srgbClr val="000000"/>
              </a:buClr>
              <a:defRPr sz="2000">
                <a:latin typeface="Lucida Grande"/>
                <a:ea typeface="Lucida Grande"/>
                <a:cs typeface="Lucida Grande"/>
                <a:sym typeface="Lucida Grande"/>
              </a:defRPr>
            </a:lvl1pPr>
          </a:lstStyle>
          <a:p>
            <a:r>
              <a:t>You might wonder when does it fail. 4 cases. Low contrats – an edge not good visible</a:t>
            </a:r>
          </a:p>
        </p:txBody>
      </p:sp>
    </p:spTree>
    <p:extLst>
      <p:ext uri="{BB962C8B-B14F-4D97-AF65-F5344CB8AC3E}">
        <p14:creationId xmlns:p14="http://schemas.microsoft.com/office/powerpoint/2010/main" val="1268343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lgn="l" defTabSz="931863" eaLnBrk="0" hangingPunct="0">
              <a:spcBef>
                <a:spcPct val="30000"/>
              </a:spcBef>
              <a:defRPr sz="1200">
                <a:solidFill>
                  <a:schemeClr val="tx1"/>
                </a:solidFill>
                <a:latin typeface="Arial" charset="0"/>
                <a:cs typeface="Arial" charset="0"/>
              </a:defRPr>
            </a:lvl1pPr>
            <a:lvl2pPr marL="754063" indent="-288925" algn="l" defTabSz="931863" eaLnBrk="0" hangingPunct="0">
              <a:spcBef>
                <a:spcPct val="30000"/>
              </a:spcBef>
              <a:defRPr sz="1200">
                <a:solidFill>
                  <a:schemeClr val="tx1"/>
                </a:solidFill>
                <a:latin typeface="Arial" charset="0"/>
                <a:cs typeface="Arial" charset="0"/>
              </a:defRPr>
            </a:lvl2pPr>
            <a:lvl3pPr marL="1160463" indent="-231775" algn="l" defTabSz="931863" eaLnBrk="0" hangingPunct="0">
              <a:spcBef>
                <a:spcPct val="30000"/>
              </a:spcBef>
              <a:defRPr sz="1200">
                <a:solidFill>
                  <a:schemeClr val="tx1"/>
                </a:solidFill>
                <a:latin typeface="Arial" charset="0"/>
                <a:cs typeface="Arial" charset="0"/>
              </a:defRPr>
            </a:lvl3pPr>
            <a:lvl4pPr marL="1625600" indent="-231775" algn="l" defTabSz="931863" eaLnBrk="0" hangingPunct="0">
              <a:spcBef>
                <a:spcPct val="30000"/>
              </a:spcBef>
              <a:defRPr sz="1200">
                <a:solidFill>
                  <a:schemeClr val="tx1"/>
                </a:solidFill>
                <a:latin typeface="Arial" charset="0"/>
                <a:cs typeface="Arial" charset="0"/>
              </a:defRPr>
            </a:lvl4pPr>
            <a:lvl5pPr marL="2090738" indent="-231775" algn="l" defTabSz="931863" eaLnBrk="0" hangingPunct="0">
              <a:spcBef>
                <a:spcPct val="30000"/>
              </a:spcBef>
              <a:defRPr sz="1200">
                <a:solidFill>
                  <a:schemeClr val="tx1"/>
                </a:solidFill>
                <a:latin typeface="Arial" charset="0"/>
                <a:cs typeface="Arial" charset="0"/>
              </a:defRPr>
            </a:lvl5pPr>
            <a:lvl6pPr marL="2547938" indent="-231775" defTabSz="931863" eaLnBrk="0" fontAlgn="base" hangingPunct="0">
              <a:spcBef>
                <a:spcPct val="30000"/>
              </a:spcBef>
              <a:spcAft>
                <a:spcPct val="0"/>
              </a:spcAft>
              <a:defRPr sz="1200">
                <a:solidFill>
                  <a:schemeClr val="tx1"/>
                </a:solidFill>
                <a:latin typeface="Arial" charset="0"/>
                <a:cs typeface="Arial" charset="0"/>
              </a:defRPr>
            </a:lvl6pPr>
            <a:lvl7pPr marL="3005138" indent="-231775" defTabSz="931863" eaLnBrk="0" fontAlgn="base" hangingPunct="0">
              <a:spcBef>
                <a:spcPct val="30000"/>
              </a:spcBef>
              <a:spcAft>
                <a:spcPct val="0"/>
              </a:spcAft>
              <a:defRPr sz="1200">
                <a:solidFill>
                  <a:schemeClr val="tx1"/>
                </a:solidFill>
                <a:latin typeface="Arial" charset="0"/>
                <a:cs typeface="Arial" charset="0"/>
              </a:defRPr>
            </a:lvl7pPr>
            <a:lvl8pPr marL="3462338" indent="-231775" defTabSz="931863" eaLnBrk="0" fontAlgn="base" hangingPunct="0">
              <a:spcBef>
                <a:spcPct val="30000"/>
              </a:spcBef>
              <a:spcAft>
                <a:spcPct val="0"/>
              </a:spcAft>
              <a:defRPr sz="1200">
                <a:solidFill>
                  <a:schemeClr val="tx1"/>
                </a:solidFill>
                <a:latin typeface="Arial" charset="0"/>
                <a:cs typeface="Arial" charset="0"/>
              </a:defRPr>
            </a:lvl8pPr>
            <a:lvl9pPr marL="3919538" indent="-231775" defTabSz="931863"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27F7EBFC-BEA1-4E9E-88BE-4445BFF30E7D}" type="slidenum">
              <a:rPr kumimoji="0" lang="zh-CN" altLang="en-US" sz="1200" b="0" i="0" u="none" strike="noStrike" kern="1200" cap="none" spc="0" normalizeH="0" baseline="0" noProof="0" smtClean="0">
                <a:ln>
                  <a:noFill/>
                </a:ln>
                <a:solidFill>
                  <a:srgbClr val="000000"/>
                </a:solidFill>
                <a:effectLst/>
                <a:uLnTx/>
                <a:uFillTx/>
                <a:latin typeface="Arial" charset="0"/>
                <a:ea typeface="宋体" panose="02010600030101010101" pitchFamily="2" charset="-122"/>
                <a:cs typeface="Arial" charset="0"/>
                <a:sym typeface="Helvetica Light"/>
              </a:rPr>
              <a:pPr marL="0" marR="0" lvl="0" indent="0" algn="r" defTabSz="931863" rtl="0" eaLnBrk="1" fontAlgn="base" latinLnBrk="0" hangingPunct="1">
                <a:lnSpc>
                  <a:spcPct val="100000"/>
                </a:lnSpc>
                <a:spcBef>
                  <a:spcPct val="0"/>
                </a:spcBef>
                <a:spcAft>
                  <a:spcPct val="0"/>
                </a:spcAft>
                <a:buClrTx/>
                <a:buSzTx/>
                <a:buFontTx/>
                <a:buNone/>
                <a:tabLst/>
                <a:defRPr/>
              </a:pPr>
              <a:t>8</a:t>
            </a:fld>
            <a:endParaRPr kumimoji="0" lang="en-US" altLang="zh-CN" sz="1200" b="0" i="0" u="none" strike="noStrike" kern="1200" cap="none" spc="0" normalizeH="0" baseline="0" noProof="0">
              <a:ln>
                <a:noFill/>
              </a:ln>
              <a:solidFill>
                <a:srgbClr val="000000"/>
              </a:solidFill>
              <a:effectLst/>
              <a:uLnTx/>
              <a:uFillTx/>
              <a:latin typeface="Arial" charset="0"/>
              <a:ea typeface="宋体" panose="02010600030101010101" pitchFamily="2" charset="-122"/>
              <a:cs typeface="Arial" charset="0"/>
              <a:sym typeface="Helvetica Light"/>
            </a:endParaRPr>
          </a:p>
        </p:txBody>
      </p:sp>
      <p:sp>
        <p:nvSpPr>
          <p:cNvPr id="115715" name="Rectangle 2"/>
          <p:cNvSpPr>
            <a:spLocks noGrp="1" noRot="1" noChangeAspect="1" noChangeArrowheads="1" noTextEdit="1"/>
          </p:cNvSpPr>
          <p:nvPr>
            <p:ph type="sldImg"/>
          </p:nvPr>
        </p:nvSpPr>
        <p:spPr>
          <a:xfrm>
            <a:off x="1173163" y="696913"/>
            <a:ext cx="4643437" cy="3482975"/>
          </a:xfrm>
          <a:ln/>
        </p:spPr>
      </p:sp>
      <p:sp>
        <p:nvSpPr>
          <p:cNvPr id="115716" name="Rectangle 3"/>
          <p:cNvSpPr>
            <a:spLocks noGrp="1" noChangeArrowheads="1"/>
          </p:cNvSpPr>
          <p:nvPr>
            <p:ph type="body" idx="1"/>
          </p:nvPr>
        </p:nvSpPr>
        <p:spPr>
          <a:noFill/>
        </p:spPr>
        <p:txBody>
          <a:bodyPr/>
          <a:lstStyle/>
          <a:p>
            <a:pPr eaLnBrk="1" hangingPunct="1"/>
            <a:endParaRPr lang="zh-CN" altLang="en-US">
              <a:latin typeface="Arial" charset="0"/>
              <a:cs typeface="Arial" charset="0"/>
            </a:endParaRPr>
          </a:p>
        </p:txBody>
      </p:sp>
    </p:spTree>
    <p:extLst>
      <p:ext uri="{BB962C8B-B14F-4D97-AF65-F5344CB8AC3E}">
        <p14:creationId xmlns:p14="http://schemas.microsoft.com/office/powerpoint/2010/main" val="4057011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lgn="l" defTabSz="931863" eaLnBrk="0" hangingPunct="0">
              <a:spcBef>
                <a:spcPct val="30000"/>
              </a:spcBef>
              <a:defRPr sz="1200">
                <a:solidFill>
                  <a:schemeClr val="tx1"/>
                </a:solidFill>
                <a:latin typeface="Arial" charset="0"/>
                <a:cs typeface="Arial" charset="0"/>
              </a:defRPr>
            </a:lvl1pPr>
            <a:lvl2pPr marL="754063" indent="-288925" algn="l" defTabSz="931863" eaLnBrk="0" hangingPunct="0">
              <a:spcBef>
                <a:spcPct val="30000"/>
              </a:spcBef>
              <a:defRPr sz="1200">
                <a:solidFill>
                  <a:schemeClr val="tx1"/>
                </a:solidFill>
                <a:latin typeface="Arial" charset="0"/>
                <a:cs typeface="Arial" charset="0"/>
              </a:defRPr>
            </a:lvl2pPr>
            <a:lvl3pPr marL="1160463" indent="-231775" algn="l" defTabSz="931863" eaLnBrk="0" hangingPunct="0">
              <a:spcBef>
                <a:spcPct val="30000"/>
              </a:spcBef>
              <a:defRPr sz="1200">
                <a:solidFill>
                  <a:schemeClr val="tx1"/>
                </a:solidFill>
                <a:latin typeface="Arial" charset="0"/>
                <a:cs typeface="Arial" charset="0"/>
              </a:defRPr>
            </a:lvl3pPr>
            <a:lvl4pPr marL="1625600" indent="-231775" algn="l" defTabSz="931863" eaLnBrk="0" hangingPunct="0">
              <a:spcBef>
                <a:spcPct val="30000"/>
              </a:spcBef>
              <a:defRPr sz="1200">
                <a:solidFill>
                  <a:schemeClr val="tx1"/>
                </a:solidFill>
                <a:latin typeface="Arial" charset="0"/>
                <a:cs typeface="Arial" charset="0"/>
              </a:defRPr>
            </a:lvl4pPr>
            <a:lvl5pPr marL="2090738" indent="-231775" algn="l" defTabSz="931863" eaLnBrk="0" hangingPunct="0">
              <a:spcBef>
                <a:spcPct val="30000"/>
              </a:spcBef>
              <a:defRPr sz="1200">
                <a:solidFill>
                  <a:schemeClr val="tx1"/>
                </a:solidFill>
                <a:latin typeface="Arial" charset="0"/>
                <a:cs typeface="Arial" charset="0"/>
              </a:defRPr>
            </a:lvl5pPr>
            <a:lvl6pPr marL="2547938" indent="-231775" defTabSz="931863" eaLnBrk="0" fontAlgn="base" hangingPunct="0">
              <a:spcBef>
                <a:spcPct val="30000"/>
              </a:spcBef>
              <a:spcAft>
                <a:spcPct val="0"/>
              </a:spcAft>
              <a:defRPr sz="1200">
                <a:solidFill>
                  <a:schemeClr val="tx1"/>
                </a:solidFill>
                <a:latin typeface="Arial" charset="0"/>
                <a:cs typeface="Arial" charset="0"/>
              </a:defRPr>
            </a:lvl6pPr>
            <a:lvl7pPr marL="3005138" indent="-231775" defTabSz="931863" eaLnBrk="0" fontAlgn="base" hangingPunct="0">
              <a:spcBef>
                <a:spcPct val="30000"/>
              </a:spcBef>
              <a:spcAft>
                <a:spcPct val="0"/>
              </a:spcAft>
              <a:defRPr sz="1200">
                <a:solidFill>
                  <a:schemeClr val="tx1"/>
                </a:solidFill>
                <a:latin typeface="Arial" charset="0"/>
                <a:cs typeface="Arial" charset="0"/>
              </a:defRPr>
            </a:lvl7pPr>
            <a:lvl8pPr marL="3462338" indent="-231775" defTabSz="931863" eaLnBrk="0" fontAlgn="base" hangingPunct="0">
              <a:spcBef>
                <a:spcPct val="30000"/>
              </a:spcBef>
              <a:spcAft>
                <a:spcPct val="0"/>
              </a:spcAft>
              <a:defRPr sz="1200">
                <a:solidFill>
                  <a:schemeClr val="tx1"/>
                </a:solidFill>
                <a:latin typeface="Arial" charset="0"/>
                <a:cs typeface="Arial" charset="0"/>
              </a:defRPr>
            </a:lvl8pPr>
            <a:lvl9pPr marL="3919538" indent="-231775" defTabSz="931863"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50F77219-6F50-48F9-A07A-6EF078C8D512}" type="slidenum">
              <a:rPr kumimoji="0" lang="zh-CN" altLang="en-US" sz="1200" b="0" i="0" u="none" strike="noStrike" kern="1200" cap="none" spc="0" normalizeH="0" baseline="0" noProof="0" smtClean="0">
                <a:ln>
                  <a:noFill/>
                </a:ln>
                <a:solidFill>
                  <a:srgbClr val="000000"/>
                </a:solidFill>
                <a:effectLst/>
                <a:uLnTx/>
                <a:uFillTx/>
                <a:latin typeface="Arial" charset="0"/>
                <a:ea typeface="宋体" panose="02010600030101010101" pitchFamily="2" charset="-122"/>
                <a:cs typeface="Arial" charset="0"/>
                <a:sym typeface="Helvetica Light"/>
              </a:rPr>
              <a:pPr marL="0" marR="0" lvl="0" indent="0" algn="r" defTabSz="931863" rtl="0" eaLnBrk="1" fontAlgn="base" latinLnBrk="0" hangingPunct="1">
                <a:lnSpc>
                  <a:spcPct val="100000"/>
                </a:lnSpc>
                <a:spcBef>
                  <a:spcPct val="0"/>
                </a:spcBef>
                <a:spcAft>
                  <a:spcPct val="0"/>
                </a:spcAft>
                <a:buClrTx/>
                <a:buSzTx/>
                <a:buFontTx/>
                <a:buNone/>
                <a:tabLst/>
                <a:defRPr/>
              </a:pPr>
              <a:t>9</a:t>
            </a:fld>
            <a:endParaRPr kumimoji="0" lang="en-US" altLang="zh-CN" sz="1200" b="0" i="0" u="none" strike="noStrike" kern="1200" cap="none" spc="0" normalizeH="0" baseline="0" noProof="0">
              <a:ln>
                <a:noFill/>
              </a:ln>
              <a:solidFill>
                <a:srgbClr val="000000"/>
              </a:solidFill>
              <a:effectLst/>
              <a:uLnTx/>
              <a:uFillTx/>
              <a:latin typeface="Arial" charset="0"/>
              <a:ea typeface="宋体" panose="02010600030101010101" pitchFamily="2" charset="-122"/>
              <a:cs typeface="Arial" charset="0"/>
              <a:sym typeface="Helvetica Light"/>
            </a:endParaRPr>
          </a:p>
        </p:txBody>
      </p:sp>
      <p:sp>
        <p:nvSpPr>
          <p:cNvPr id="116739" name="Rectangle 2"/>
          <p:cNvSpPr>
            <a:spLocks noGrp="1" noRot="1" noChangeAspect="1" noChangeArrowheads="1" noTextEdit="1"/>
          </p:cNvSpPr>
          <p:nvPr>
            <p:ph type="sldImg"/>
          </p:nvPr>
        </p:nvSpPr>
        <p:spPr>
          <a:xfrm>
            <a:off x="1173163" y="696913"/>
            <a:ext cx="4643437" cy="3482975"/>
          </a:xfrm>
          <a:ln/>
        </p:spPr>
      </p:sp>
      <p:sp>
        <p:nvSpPr>
          <p:cNvPr id="116740" name="Rectangle 3"/>
          <p:cNvSpPr>
            <a:spLocks noGrp="1" noChangeArrowheads="1"/>
          </p:cNvSpPr>
          <p:nvPr>
            <p:ph type="body" idx="1"/>
          </p:nvPr>
        </p:nvSpPr>
        <p:spPr>
          <a:noFill/>
        </p:spPr>
        <p:txBody>
          <a:bodyPr/>
          <a:lstStyle/>
          <a:p>
            <a:pPr eaLnBrk="1" hangingPunct="1"/>
            <a:endParaRPr lang="zh-CN" altLang="en-US">
              <a:latin typeface="Arial" charset="0"/>
              <a:cs typeface="Arial" charset="0"/>
            </a:endParaRPr>
          </a:p>
        </p:txBody>
      </p:sp>
    </p:spTree>
    <p:extLst>
      <p:ext uri="{BB962C8B-B14F-4D97-AF65-F5344CB8AC3E}">
        <p14:creationId xmlns:p14="http://schemas.microsoft.com/office/powerpoint/2010/main" val="1313336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algn="l" defTabSz="931863" eaLnBrk="0" hangingPunct="0">
              <a:spcBef>
                <a:spcPct val="30000"/>
              </a:spcBef>
              <a:defRPr sz="1200">
                <a:solidFill>
                  <a:schemeClr val="tx1"/>
                </a:solidFill>
                <a:latin typeface="Arial" charset="0"/>
                <a:cs typeface="Arial" charset="0"/>
              </a:defRPr>
            </a:lvl1pPr>
            <a:lvl2pPr marL="754063" indent="-288925" algn="l" defTabSz="931863" eaLnBrk="0" hangingPunct="0">
              <a:spcBef>
                <a:spcPct val="30000"/>
              </a:spcBef>
              <a:defRPr sz="1200">
                <a:solidFill>
                  <a:schemeClr val="tx1"/>
                </a:solidFill>
                <a:latin typeface="Arial" charset="0"/>
                <a:cs typeface="Arial" charset="0"/>
              </a:defRPr>
            </a:lvl2pPr>
            <a:lvl3pPr marL="1160463" indent="-231775" algn="l" defTabSz="931863" eaLnBrk="0" hangingPunct="0">
              <a:spcBef>
                <a:spcPct val="30000"/>
              </a:spcBef>
              <a:defRPr sz="1200">
                <a:solidFill>
                  <a:schemeClr val="tx1"/>
                </a:solidFill>
                <a:latin typeface="Arial" charset="0"/>
                <a:cs typeface="Arial" charset="0"/>
              </a:defRPr>
            </a:lvl3pPr>
            <a:lvl4pPr marL="1625600" indent="-231775" algn="l" defTabSz="931863" eaLnBrk="0" hangingPunct="0">
              <a:spcBef>
                <a:spcPct val="30000"/>
              </a:spcBef>
              <a:defRPr sz="1200">
                <a:solidFill>
                  <a:schemeClr val="tx1"/>
                </a:solidFill>
                <a:latin typeface="Arial" charset="0"/>
                <a:cs typeface="Arial" charset="0"/>
              </a:defRPr>
            </a:lvl4pPr>
            <a:lvl5pPr marL="2090738" indent="-231775" algn="l" defTabSz="931863" eaLnBrk="0" hangingPunct="0">
              <a:spcBef>
                <a:spcPct val="30000"/>
              </a:spcBef>
              <a:defRPr sz="1200">
                <a:solidFill>
                  <a:schemeClr val="tx1"/>
                </a:solidFill>
                <a:latin typeface="Arial" charset="0"/>
                <a:cs typeface="Arial" charset="0"/>
              </a:defRPr>
            </a:lvl5pPr>
            <a:lvl6pPr marL="2547938" indent="-231775" defTabSz="931863" eaLnBrk="0" fontAlgn="base" hangingPunct="0">
              <a:spcBef>
                <a:spcPct val="30000"/>
              </a:spcBef>
              <a:spcAft>
                <a:spcPct val="0"/>
              </a:spcAft>
              <a:defRPr sz="1200">
                <a:solidFill>
                  <a:schemeClr val="tx1"/>
                </a:solidFill>
                <a:latin typeface="Arial" charset="0"/>
                <a:cs typeface="Arial" charset="0"/>
              </a:defRPr>
            </a:lvl6pPr>
            <a:lvl7pPr marL="3005138" indent="-231775" defTabSz="931863" eaLnBrk="0" fontAlgn="base" hangingPunct="0">
              <a:spcBef>
                <a:spcPct val="30000"/>
              </a:spcBef>
              <a:spcAft>
                <a:spcPct val="0"/>
              </a:spcAft>
              <a:defRPr sz="1200">
                <a:solidFill>
                  <a:schemeClr val="tx1"/>
                </a:solidFill>
                <a:latin typeface="Arial" charset="0"/>
                <a:cs typeface="Arial" charset="0"/>
              </a:defRPr>
            </a:lvl7pPr>
            <a:lvl8pPr marL="3462338" indent="-231775" defTabSz="931863" eaLnBrk="0" fontAlgn="base" hangingPunct="0">
              <a:spcBef>
                <a:spcPct val="30000"/>
              </a:spcBef>
              <a:spcAft>
                <a:spcPct val="0"/>
              </a:spcAft>
              <a:defRPr sz="1200">
                <a:solidFill>
                  <a:schemeClr val="tx1"/>
                </a:solidFill>
                <a:latin typeface="Arial" charset="0"/>
                <a:cs typeface="Arial" charset="0"/>
              </a:defRPr>
            </a:lvl8pPr>
            <a:lvl9pPr marL="3919538" indent="-231775" defTabSz="931863"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0A040F21-C5BF-4E15-A914-2FB3C9110415}" type="slidenum">
              <a:rPr kumimoji="0" lang="zh-CN" altLang="en-US" sz="1200" b="0" i="0" u="none" strike="noStrike" kern="1200" cap="none" spc="0" normalizeH="0" baseline="0" noProof="0" smtClean="0">
                <a:ln>
                  <a:noFill/>
                </a:ln>
                <a:solidFill>
                  <a:srgbClr val="000000"/>
                </a:solidFill>
                <a:effectLst/>
                <a:uLnTx/>
                <a:uFillTx/>
                <a:latin typeface="Arial" charset="0"/>
                <a:ea typeface="宋体" panose="02010600030101010101" pitchFamily="2" charset="-122"/>
                <a:cs typeface="Arial" charset="0"/>
                <a:sym typeface="Helvetica Light"/>
              </a:rPr>
              <a:pPr marL="0" marR="0" lvl="0" indent="0" algn="r" defTabSz="931863" rtl="0" eaLnBrk="1" fontAlgn="base" latinLnBrk="0" hangingPunct="1">
                <a:lnSpc>
                  <a:spcPct val="100000"/>
                </a:lnSpc>
                <a:spcBef>
                  <a:spcPct val="0"/>
                </a:spcBef>
                <a:spcAft>
                  <a:spcPct val="0"/>
                </a:spcAft>
                <a:buClrTx/>
                <a:buSzTx/>
                <a:buFontTx/>
                <a:buNone/>
                <a:tabLst/>
                <a:defRPr/>
              </a:pPr>
              <a:t>10</a:t>
            </a:fld>
            <a:endParaRPr kumimoji="0" lang="en-US" altLang="zh-CN" sz="1200" b="0" i="0" u="none" strike="noStrike" kern="1200" cap="none" spc="0" normalizeH="0" baseline="0" noProof="0">
              <a:ln>
                <a:noFill/>
              </a:ln>
              <a:solidFill>
                <a:srgbClr val="000000"/>
              </a:solidFill>
              <a:effectLst/>
              <a:uLnTx/>
              <a:uFillTx/>
              <a:latin typeface="Arial" charset="0"/>
              <a:ea typeface="宋体" panose="02010600030101010101" pitchFamily="2" charset="-122"/>
              <a:cs typeface="Arial" charset="0"/>
              <a:sym typeface="Helvetica Light"/>
            </a:endParaRPr>
          </a:p>
        </p:txBody>
      </p:sp>
      <p:sp>
        <p:nvSpPr>
          <p:cNvPr id="117763" name="Rectangle 2"/>
          <p:cNvSpPr>
            <a:spLocks noGrp="1" noRot="1" noChangeAspect="1" noChangeArrowheads="1" noTextEdit="1"/>
          </p:cNvSpPr>
          <p:nvPr>
            <p:ph type="sldImg"/>
          </p:nvPr>
        </p:nvSpPr>
        <p:spPr>
          <a:xfrm>
            <a:off x="1173163" y="696913"/>
            <a:ext cx="4643437" cy="3482975"/>
          </a:xfrm>
          <a:ln/>
        </p:spPr>
      </p:sp>
      <p:sp>
        <p:nvSpPr>
          <p:cNvPr id="117764" name="Rectangle 3"/>
          <p:cNvSpPr>
            <a:spLocks noGrp="1" noChangeArrowheads="1"/>
          </p:cNvSpPr>
          <p:nvPr>
            <p:ph type="body" idx="1"/>
          </p:nvPr>
        </p:nvSpPr>
        <p:spPr>
          <a:noFill/>
        </p:spPr>
        <p:txBody>
          <a:bodyPr/>
          <a:lstStyle/>
          <a:p>
            <a:pPr eaLnBrk="1" hangingPunct="1"/>
            <a:endParaRPr lang="zh-CN" altLang="en-US">
              <a:latin typeface="Arial" charset="0"/>
              <a:cs typeface="Arial" charset="0"/>
            </a:endParaRPr>
          </a:p>
        </p:txBody>
      </p:sp>
    </p:spTree>
    <p:extLst>
      <p:ext uri="{BB962C8B-B14F-4D97-AF65-F5344CB8AC3E}">
        <p14:creationId xmlns:p14="http://schemas.microsoft.com/office/powerpoint/2010/main" val="2552528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lgn="l" defTabSz="931863" eaLnBrk="0" hangingPunct="0">
              <a:spcBef>
                <a:spcPct val="30000"/>
              </a:spcBef>
              <a:defRPr sz="1200">
                <a:solidFill>
                  <a:schemeClr val="tx1"/>
                </a:solidFill>
                <a:latin typeface="Arial" charset="0"/>
                <a:cs typeface="Arial" charset="0"/>
              </a:defRPr>
            </a:lvl1pPr>
            <a:lvl2pPr marL="754063" indent="-288925" algn="l" defTabSz="931863" eaLnBrk="0" hangingPunct="0">
              <a:spcBef>
                <a:spcPct val="30000"/>
              </a:spcBef>
              <a:defRPr sz="1200">
                <a:solidFill>
                  <a:schemeClr val="tx1"/>
                </a:solidFill>
                <a:latin typeface="Arial" charset="0"/>
                <a:cs typeface="Arial" charset="0"/>
              </a:defRPr>
            </a:lvl2pPr>
            <a:lvl3pPr marL="1160463" indent="-231775" algn="l" defTabSz="931863" eaLnBrk="0" hangingPunct="0">
              <a:spcBef>
                <a:spcPct val="30000"/>
              </a:spcBef>
              <a:defRPr sz="1200">
                <a:solidFill>
                  <a:schemeClr val="tx1"/>
                </a:solidFill>
                <a:latin typeface="Arial" charset="0"/>
                <a:cs typeface="Arial" charset="0"/>
              </a:defRPr>
            </a:lvl3pPr>
            <a:lvl4pPr marL="1625600" indent="-231775" algn="l" defTabSz="931863" eaLnBrk="0" hangingPunct="0">
              <a:spcBef>
                <a:spcPct val="30000"/>
              </a:spcBef>
              <a:defRPr sz="1200">
                <a:solidFill>
                  <a:schemeClr val="tx1"/>
                </a:solidFill>
                <a:latin typeface="Arial" charset="0"/>
                <a:cs typeface="Arial" charset="0"/>
              </a:defRPr>
            </a:lvl4pPr>
            <a:lvl5pPr marL="2090738" indent="-231775" algn="l" defTabSz="931863" eaLnBrk="0" hangingPunct="0">
              <a:spcBef>
                <a:spcPct val="30000"/>
              </a:spcBef>
              <a:defRPr sz="1200">
                <a:solidFill>
                  <a:schemeClr val="tx1"/>
                </a:solidFill>
                <a:latin typeface="Arial" charset="0"/>
                <a:cs typeface="Arial" charset="0"/>
              </a:defRPr>
            </a:lvl5pPr>
            <a:lvl6pPr marL="2547938" indent="-231775" defTabSz="931863" eaLnBrk="0" fontAlgn="base" hangingPunct="0">
              <a:spcBef>
                <a:spcPct val="30000"/>
              </a:spcBef>
              <a:spcAft>
                <a:spcPct val="0"/>
              </a:spcAft>
              <a:defRPr sz="1200">
                <a:solidFill>
                  <a:schemeClr val="tx1"/>
                </a:solidFill>
                <a:latin typeface="Arial" charset="0"/>
                <a:cs typeface="Arial" charset="0"/>
              </a:defRPr>
            </a:lvl6pPr>
            <a:lvl7pPr marL="3005138" indent="-231775" defTabSz="931863" eaLnBrk="0" fontAlgn="base" hangingPunct="0">
              <a:spcBef>
                <a:spcPct val="30000"/>
              </a:spcBef>
              <a:spcAft>
                <a:spcPct val="0"/>
              </a:spcAft>
              <a:defRPr sz="1200">
                <a:solidFill>
                  <a:schemeClr val="tx1"/>
                </a:solidFill>
                <a:latin typeface="Arial" charset="0"/>
                <a:cs typeface="Arial" charset="0"/>
              </a:defRPr>
            </a:lvl7pPr>
            <a:lvl8pPr marL="3462338" indent="-231775" defTabSz="931863" eaLnBrk="0" fontAlgn="base" hangingPunct="0">
              <a:spcBef>
                <a:spcPct val="30000"/>
              </a:spcBef>
              <a:spcAft>
                <a:spcPct val="0"/>
              </a:spcAft>
              <a:defRPr sz="1200">
                <a:solidFill>
                  <a:schemeClr val="tx1"/>
                </a:solidFill>
                <a:latin typeface="Arial" charset="0"/>
                <a:cs typeface="Arial" charset="0"/>
              </a:defRPr>
            </a:lvl8pPr>
            <a:lvl9pPr marL="3919538" indent="-231775" defTabSz="931863"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268767E2-6609-43F8-9C82-416185D86E6D}" type="slidenum">
              <a:rPr kumimoji="0" lang="zh-CN" altLang="en-US" sz="1200" b="0" i="0" u="none" strike="noStrike" kern="1200" cap="none" spc="0" normalizeH="0" baseline="0" noProof="0" smtClean="0">
                <a:ln>
                  <a:noFill/>
                </a:ln>
                <a:solidFill>
                  <a:srgbClr val="000000"/>
                </a:solidFill>
                <a:effectLst/>
                <a:uLnTx/>
                <a:uFillTx/>
                <a:latin typeface="Arial" charset="0"/>
                <a:ea typeface="宋体" panose="02010600030101010101" pitchFamily="2" charset="-122"/>
                <a:cs typeface="Arial" charset="0"/>
                <a:sym typeface="Helvetica Light"/>
              </a:rPr>
              <a:pPr marL="0" marR="0" lvl="0" indent="0" algn="r" defTabSz="931863" rtl="0" eaLnBrk="1" fontAlgn="base" latinLnBrk="0" hangingPunct="1">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srgbClr val="000000"/>
              </a:solidFill>
              <a:effectLst/>
              <a:uLnTx/>
              <a:uFillTx/>
              <a:latin typeface="Arial" charset="0"/>
              <a:ea typeface="宋体" panose="02010600030101010101" pitchFamily="2" charset="-122"/>
              <a:cs typeface="Arial" charset="0"/>
              <a:sym typeface="Helvetica Light"/>
            </a:endParaRPr>
          </a:p>
        </p:txBody>
      </p:sp>
      <p:sp>
        <p:nvSpPr>
          <p:cNvPr id="118787" name="Rectangle 2"/>
          <p:cNvSpPr>
            <a:spLocks noGrp="1" noRot="1" noChangeAspect="1" noChangeArrowheads="1" noTextEdit="1"/>
          </p:cNvSpPr>
          <p:nvPr>
            <p:ph type="sldImg"/>
          </p:nvPr>
        </p:nvSpPr>
        <p:spPr>
          <a:xfrm>
            <a:off x="1173163" y="696913"/>
            <a:ext cx="4643437" cy="3482975"/>
          </a:xfrm>
          <a:ln/>
        </p:spPr>
      </p:sp>
      <p:sp>
        <p:nvSpPr>
          <p:cNvPr id="118788" name="Rectangle 3"/>
          <p:cNvSpPr>
            <a:spLocks noGrp="1" noChangeArrowheads="1"/>
          </p:cNvSpPr>
          <p:nvPr>
            <p:ph type="body" idx="1"/>
          </p:nvPr>
        </p:nvSpPr>
        <p:spPr>
          <a:noFill/>
        </p:spPr>
        <p:txBody>
          <a:bodyPr/>
          <a:lstStyle/>
          <a:p>
            <a:pPr eaLnBrk="1" hangingPunct="1"/>
            <a:endParaRPr lang="zh-CN" altLang="en-US">
              <a:latin typeface="Arial" charset="0"/>
              <a:cs typeface="Arial" charset="0"/>
            </a:endParaRPr>
          </a:p>
        </p:txBody>
      </p:sp>
    </p:spTree>
    <p:extLst>
      <p:ext uri="{BB962C8B-B14F-4D97-AF65-F5344CB8AC3E}">
        <p14:creationId xmlns:p14="http://schemas.microsoft.com/office/powerpoint/2010/main" val="3728667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algn="l" defTabSz="931863" eaLnBrk="0" hangingPunct="0">
              <a:spcBef>
                <a:spcPct val="30000"/>
              </a:spcBef>
              <a:defRPr sz="1200">
                <a:solidFill>
                  <a:schemeClr val="tx1"/>
                </a:solidFill>
                <a:latin typeface="Arial" charset="0"/>
                <a:cs typeface="Arial" charset="0"/>
              </a:defRPr>
            </a:lvl1pPr>
            <a:lvl2pPr marL="754063" indent="-288925" algn="l" defTabSz="931863" eaLnBrk="0" hangingPunct="0">
              <a:spcBef>
                <a:spcPct val="30000"/>
              </a:spcBef>
              <a:defRPr sz="1200">
                <a:solidFill>
                  <a:schemeClr val="tx1"/>
                </a:solidFill>
                <a:latin typeface="Arial" charset="0"/>
                <a:cs typeface="Arial" charset="0"/>
              </a:defRPr>
            </a:lvl2pPr>
            <a:lvl3pPr marL="1160463" indent="-231775" algn="l" defTabSz="931863" eaLnBrk="0" hangingPunct="0">
              <a:spcBef>
                <a:spcPct val="30000"/>
              </a:spcBef>
              <a:defRPr sz="1200">
                <a:solidFill>
                  <a:schemeClr val="tx1"/>
                </a:solidFill>
                <a:latin typeface="Arial" charset="0"/>
                <a:cs typeface="Arial" charset="0"/>
              </a:defRPr>
            </a:lvl3pPr>
            <a:lvl4pPr marL="1625600" indent="-231775" algn="l" defTabSz="931863" eaLnBrk="0" hangingPunct="0">
              <a:spcBef>
                <a:spcPct val="30000"/>
              </a:spcBef>
              <a:defRPr sz="1200">
                <a:solidFill>
                  <a:schemeClr val="tx1"/>
                </a:solidFill>
                <a:latin typeface="Arial" charset="0"/>
                <a:cs typeface="Arial" charset="0"/>
              </a:defRPr>
            </a:lvl4pPr>
            <a:lvl5pPr marL="2090738" indent="-231775" algn="l" defTabSz="931863" eaLnBrk="0" hangingPunct="0">
              <a:spcBef>
                <a:spcPct val="30000"/>
              </a:spcBef>
              <a:defRPr sz="1200">
                <a:solidFill>
                  <a:schemeClr val="tx1"/>
                </a:solidFill>
                <a:latin typeface="Arial" charset="0"/>
                <a:cs typeface="Arial" charset="0"/>
              </a:defRPr>
            </a:lvl5pPr>
            <a:lvl6pPr marL="2547938" indent="-231775" defTabSz="931863" eaLnBrk="0" fontAlgn="base" hangingPunct="0">
              <a:spcBef>
                <a:spcPct val="30000"/>
              </a:spcBef>
              <a:spcAft>
                <a:spcPct val="0"/>
              </a:spcAft>
              <a:defRPr sz="1200">
                <a:solidFill>
                  <a:schemeClr val="tx1"/>
                </a:solidFill>
                <a:latin typeface="Arial" charset="0"/>
                <a:cs typeface="Arial" charset="0"/>
              </a:defRPr>
            </a:lvl6pPr>
            <a:lvl7pPr marL="3005138" indent="-231775" defTabSz="931863" eaLnBrk="0" fontAlgn="base" hangingPunct="0">
              <a:spcBef>
                <a:spcPct val="30000"/>
              </a:spcBef>
              <a:spcAft>
                <a:spcPct val="0"/>
              </a:spcAft>
              <a:defRPr sz="1200">
                <a:solidFill>
                  <a:schemeClr val="tx1"/>
                </a:solidFill>
                <a:latin typeface="Arial" charset="0"/>
                <a:cs typeface="Arial" charset="0"/>
              </a:defRPr>
            </a:lvl7pPr>
            <a:lvl8pPr marL="3462338" indent="-231775" defTabSz="931863" eaLnBrk="0" fontAlgn="base" hangingPunct="0">
              <a:spcBef>
                <a:spcPct val="30000"/>
              </a:spcBef>
              <a:spcAft>
                <a:spcPct val="0"/>
              </a:spcAft>
              <a:defRPr sz="1200">
                <a:solidFill>
                  <a:schemeClr val="tx1"/>
                </a:solidFill>
                <a:latin typeface="Arial" charset="0"/>
                <a:cs typeface="Arial" charset="0"/>
              </a:defRPr>
            </a:lvl8pPr>
            <a:lvl9pPr marL="3919538" indent="-231775" defTabSz="931863"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E3AE9B69-DBA6-4D8F-9C5D-FF2E8BF64871}" type="slidenum">
              <a:rPr kumimoji="0" lang="zh-CN" altLang="en-US" sz="1200" b="0" i="0" u="none" strike="noStrike" kern="1200" cap="none" spc="0" normalizeH="0" baseline="0" noProof="0" smtClean="0">
                <a:ln>
                  <a:noFill/>
                </a:ln>
                <a:solidFill>
                  <a:srgbClr val="000000"/>
                </a:solidFill>
                <a:effectLst/>
                <a:uLnTx/>
                <a:uFillTx/>
                <a:latin typeface="Arial" charset="0"/>
                <a:ea typeface="宋体" panose="02010600030101010101" pitchFamily="2" charset="-122"/>
                <a:cs typeface="Arial" charset="0"/>
                <a:sym typeface="Helvetica Light"/>
              </a:rPr>
              <a:pPr marL="0" marR="0" lvl="0" indent="0" algn="r" defTabSz="931863" rtl="0" eaLnBrk="1" fontAlgn="base" latinLnBrk="0" hangingPunct="1">
                <a:lnSpc>
                  <a:spcPct val="100000"/>
                </a:lnSpc>
                <a:spcBef>
                  <a:spcPct val="0"/>
                </a:spcBef>
                <a:spcAft>
                  <a:spcPct val="0"/>
                </a:spcAft>
                <a:buClrTx/>
                <a:buSzTx/>
                <a:buFontTx/>
                <a:buNone/>
                <a:tabLst/>
                <a:defRPr/>
              </a:pPr>
              <a:t>12</a:t>
            </a:fld>
            <a:endParaRPr kumimoji="0" lang="en-US" altLang="zh-CN" sz="1200" b="0" i="0" u="none" strike="noStrike" kern="1200" cap="none" spc="0" normalizeH="0" baseline="0" noProof="0">
              <a:ln>
                <a:noFill/>
              </a:ln>
              <a:solidFill>
                <a:srgbClr val="000000"/>
              </a:solidFill>
              <a:effectLst/>
              <a:uLnTx/>
              <a:uFillTx/>
              <a:latin typeface="Arial" charset="0"/>
              <a:ea typeface="宋体" panose="02010600030101010101" pitchFamily="2" charset="-122"/>
              <a:cs typeface="Arial" charset="0"/>
              <a:sym typeface="Helvetica Light"/>
            </a:endParaRPr>
          </a:p>
        </p:txBody>
      </p:sp>
      <p:sp>
        <p:nvSpPr>
          <p:cNvPr id="119811" name="Rectangle 2"/>
          <p:cNvSpPr>
            <a:spLocks noGrp="1" noRot="1" noChangeAspect="1" noChangeArrowheads="1" noTextEdit="1"/>
          </p:cNvSpPr>
          <p:nvPr>
            <p:ph type="sldImg"/>
          </p:nvPr>
        </p:nvSpPr>
        <p:spPr>
          <a:xfrm>
            <a:off x="1173163" y="696913"/>
            <a:ext cx="4643437" cy="3482975"/>
          </a:xfrm>
          <a:ln/>
        </p:spPr>
      </p:sp>
      <p:sp>
        <p:nvSpPr>
          <p:cNvPr id="119812" name="Rectangle 3"/>
          <p:cNvSpPr>
            <a:spLocks noGrp="1" noChangeArrowheads="1"/>
          </p:cNvSpPr>
          <p:nvPr>
            <p:ph type="body" idx="1"/>
          </p:nvPr>
        </p:nvSpPr>
        <p:spPr>
          <a:noFill/>
        </p:spPr>
        <p:txBody>
          <a:bodyPr/>
          <a:lstStyle/>
          <a:p>
            <a:pPr eaLnBrk="1" hangingPunct="1"/>
            <a:endParaRPr lang="zh-CN" altLang="en-US">
              <a:latin typeface="Arial" charset="0"/>
              <a:cs typeface="Arial" charset="0"/>
            </a:endParaRPr>
          </a:p>
        </p:txBody>
      </p:sp>
    </p:spTree>
    <p:extLst>
      <p:ext uri="{BB962C8B-B14F-4D97-AF65-F5344CB8AC3E}">
        <p14:creationId xmlns:p14="http://schemas.microsoft.com/office/powerpoint/2010/main" val="1232984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lgn="l" defTabSz="931863" eaLnBrk="0" hangingPunct="0">
              <a:spcBef>
                <a:spcPct val="30000"/>
              </a:spcBef>
              <a:defRPr sz="1200">
                <a:solidFill>
                  <a:schemeClr val="tx1"/>
                </a:solidFill>
                <a:latin typeface="Arial" charset="0"/>
                <a:cs typeface="Arial" charset="0"/>
              </a:defRPr>
            </a:lvl1pPr>
            <a:lvl2pPr marL="742950" indent="-285750" algn="l" defTabSz="931863" eaLnBrk="0" hangingPunct="0">
              <a:spcBef>
                <a:spcPct val="30000"/>
              </a:spcBef>
              <a:defRPr sz="1200">
                <a:solidFill>
                  <a:schemeClr val="tx1"/>
                </a:solidFill>
                <a:latin typeface="Arial" charset="0"/>
                <a:cs typeface="Arial" charset="0"/>
              </a:defRPr>
            </a:lvl2pPr>
            <a:lvl3pPr marL="1143000" indent="-228600" algn="l" defTabSz="931863" eaLnBrk="0" hangingPunct="0">
              <a:spcBef>
                <a:spcPct val="30000"/>
              </a:spcBef>
              <a:defRPr sz="1200">
                <a:solidFill>
                  <a:schemeClr val="tx1"/>
                </a:solidFill>
                <a:latin typeface="Arial" charset="0"/>
                <a:cs typeface="Arial" charset="0"/>
              </a:defRPr>
            </a:lvl3pPr>
            <a:lvl4pPr marL="1600200" indent="-228600" algn="l" defTabSz="931863" eaLnBrk="0" hangingPunct="0">
              <a:spcBef>
                <a:spcPct val="30000"/>
              </a:spcBef>
              <a:defRPr sz="1200">
                <a:solidFill>
                  <a:schemeClr val="tx1"/>
                </a:solidFill>
                <a:latin typeface="Arial" charset="0"/>
                <a:cs typeface="Arial" charset="0"/>
              </a:defRPr>
            </a:lvl4pPr>
            <a:lvl5pPr marL="2057400" indent="-228600" algn="l" defTabSz="931863" eaLnBrk="0" hangingPunct="0">
              <a:spcBef>
                <a:spcPct val="30000"/>
              </a:spcBef>
              <a:defRPr sz="1200">
                <a:solidFill>
                  <a:schemeClr val="tx1"/>
                </a:solidFill>
                <a:latin typeface="Arial" charset="0"/>
                <a:cs typeface="Arial" charset="0"/>
              </a:defRPr>
            </a:lvl5pPr>
            <a:lvl6pPr marL="2514600" indent="-228600" defTabSz="931863" eaLnBrk="0" fontAlgn="base" hangingPunct="0">
              <a:spcBef>
                <a:spcPct val="30000"/>
              </a:spcBef>
              <a:spcAft>
                <a:spcPct val="0"/>
              </a:spcAft>
              <a:defRPr sz="1200">
                <a:solidFill>
                  <a:schemeClr val="tx1"/>
                </a:solidFill>
                <a:latin typeface="Arial" charset="0"/>
                <a:cs typeface="Arial" charset="0"/>
              </a:defRPr>
            </a:lvl6pPr>
            <a:lvl7pPr marL="2971800" indent="-228600" defTabSz="931863" eaLnBrk="0" fontAlgn="base" hangingPunct="0">
              <a:spcBef>
                <a:spcPct val="30000"/>
              </a:spcBef>
              <a:spcAft>
                <a:spcPct val="0"/>
              </a:spcAft>
              <a:defRPr sz="1200">
                <a:solidFill>
                  <a:schemeClr val="tx1"/>
                </a:solidFill>
                <a:latin typeface="Arial" charset="0"/>
                <a:cs typeface="Arial" charset="0"/>
              </a:defRPr>
            </a:lvl7pPr>
            <a:lvl8pPr marL="3429000" indent="-228600" defTabSz="931863" eaLnBrk="0" fontAlgn="base" hangingPunct="0">
              <a:spcBef>
                <a:spcPct val="30000"/>
              </a:spcBef>
              <a:spcAft>
                <a:spcPct val="0"/>
              </a:spcAft>
              <a:defRPr sz="1200">
                <a:solidFill>
                  <a:schemeClr val="tx1"/>
                </a:solidFill>
                <a:latin typeface="Arial" charset="0"/>
                <a:cs typeface="Arial" charset="0"/>
              </a:defRPr>
            </a:lvl8pPr>
            <a:lvl9pPr marL="3886200" indent="-228600" defTabSz="931863"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EB96436A-B33B-4C59-898A-4DA17D3F3B81}"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sym typeface="Helvetica Light"/>
              </a:rPr>
              <a:pPr marL="0" marR="0" lvl="0" indent="0" algn="r" defTabSz="931863"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sym typeface="Helvetica Light"/>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xfrm>
            <a:off x="931863" y="4410075"/>
            <a:ext cx="5121275" cy="4176713"/>
          </a:xfrm>
          <a:noFill/>
        </p:spPr>
        <p:txBody>
          <a:bodyPr/>
          <a:lstStyle/>
          <a:p>
            <a:pPr eaLnBrk="1" hangingPunct="1"/>
            <a:endParaRPr lang="en-US" altLang="en-US">
              <a:latin typeface="Arial" charset="0"/>
              <a:cs typeface="Arial" charset="0"/>
            </a:endParaRPr>
          </a:p>
        </p:txBody>
      </p:sp>
    </p:spTree>
    <p:extLst>
      <p:ext uri="{BB962C8B-B14F-4D97-AF65-F5344CB8AC3E}">
        <p14:creationId xmlns:p14="http://schemas.microsoft.com/office/powerpoint/2010/main" val="4266529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lgn="l" defTabSz="931863" eaLnBrk="0" hangingPunct="0">
              <a:spcBef>
                <a:spcPct val="30000"/>
              </a:spcBef>
              <a:defRPr sz="1200">
                <a:solidFill>
                  <a:schemeClr val="tx1"/>
                </a:solidFill>
                <a:latin typeface="Arial" charset="0"/>
                <a:cs typeface="Arial" charset="0"/>
              </a:defRPr>
            </a:lvl1pPr>
            <a:lvl2pPr marL="742950" indent="-285750" algn="l" defTabSz="931863" eaLnBrk="0" hangingPunct="0">
              <a:spcBef>
                <a:spcPct val="30000"/>
              </a:spcBef>
              <a:defRPr sz="1200">
                <a:solidFill>
                  <a:schemeClr val="tx1"/>
                </a:solidFill>
                <a:latin typeface="Arial" charset="0"/>
                <a:cs typeface="Arial" charset="0"/>
              </a:defRPr>
            </a:lvl2pPr>
            <a:lvl3pPr marL="1143000" indent="-228600" algn="l" defTabSz="931863" eaLnBrk="0" hangingPunct="0">
              <a:spcBef>
                <a:spcPct val="30000"/>
              </a:spcBef>
              <a:defRPr sz="1200">
                <a:solidFill>
                  <a:schemeClr val="tx1"/>
                </a:solidFill>
                <a:latin typeface="Arial" charset="0"/>
                <a:cs typeface="Arial" charset="0"/>
              </a:defRPr>
            </a:lvl3pPr>
            <a:lvl4pPr marL="1600200" indent="-228600" algn="l" defTabSz="931863" eaLnBrk="0" hangingPunct="0">
              <a:spcBef>
                <a:spcPct val="30000"/>
              </a:spcBef>
              <a:defRPr sz="1200">
                <a:solidFill>
                  <a:schemeClr val="tx1"/>
                </a:solidFill>
                <a:latin typeface="Arial" charset="0"/>
                <a:cs typeface="Arial" charset="0"/>
              </a:defRPr>
            </a:lvl4pPr>
            <a:lvl5pPr marL="2057400" indent="-228600" algn="l" defTabSz="931863" eaLnBrk="0" hangingPunct="0">
              <a:spcBef>
                <a:spcPct val="30000"/>
              </a:spcBef>
              <a:defRPr sz="1200">
                <a:solidFill>
                  <a:schemeClr val="tx1"/>
                </a:solidFill>
                <a:latin typeface="Arial" charset="0"/>
                <a:cs typeface="Arial" charset="0"/>
              </a:defRPr>
            </a:lvl5pPr>
            <a:lvl6pPr marL="2514600" indent="-228600" defTabSz="931863" eaLnBrk="0" fontAlgn="base" hangingPunct="0">
              <a:spcBef>
                <a:spcPct val="30000"/>
              </a:spcBef>
              <a:spcAft>
                <a:spcPct val="0"/>
              </a:spcAft>
              <a:defRPr sz="1200">
                <a:solidFill>
                  <a:schemeClr val="tx1"/>
                </a:solidFill>
                <a:latin typeface="Arial" charset="0"/>
                <a:cs typeface="Arial" charset="0"/>
              </a:defRPr>
            </a:lvl6pPr>
            <a:lvl7pPr marL="2971800" indent="-228600" defTabSz="931863" eaLnBrk="0" fontAlgn="base" hangingPunct="0">
              <a:spcBef>
                <a:spcPct val="30000"/>
              </a:spcBef>
              <a:spcAft>
                <a:spcPct val="0"/>
              </a:spcAft>
              <a:defRPr sz="1200">
                <a:solidFill>
                  <a:schemeClr val="tx1"/>
                </a:solidFill>
                <a:latin typeface="Arial" charset="0"/>
                <a:cs typeface="Arial" charset="0"/>
              </a:defRPr>
            </a:lvl7pPr>
            <a:lvl8pPr marL="3429000" indent="-228600" defTabSz="931863" eaLnBrk="0" fontAlgn="base" hangingPunct="0">
              <a:spcBef>
                <a:spcPct val="30000"/>
              </a:spcBef>
              <a:spcAft>
                <a:spcPct val="0"/>
              </a:spcAft>
              <a:defRPr sz="1200">
                <a:solidFill>
                  <a:schemeClr val="tx1"/>
                </a:solidFill>
                <a:latin typeface="Arial" charset="0"/>
                <a:cs typeface="Arial" charset="0"/>
              </a:defRPr>
            </a:lvl8pPr>
            <a:lvl9pPr marL="3886200" indent="-228600" defTabSz="931863"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2CC02633-0E5F-47A4-A2C3-6FFE2CEF43AE}"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sym typeface="Helvetica Light"/>
              </a:rPr>
              <a:pPr marL="0" marR="0" lvl="0" indent="0" algn="r" defTabSz="931863"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sym typeface="Helvetica Light"/>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endParaRPr lang="en-US" altLang="en-US">
              <a:latin typeface="Arial" charset="0"/>
              <a:cs typeface="Arial" charset="0"/>
            </a:endParaRPr>
          </a:p>
        </p:txBody>
      </p:sp>
    </p:spTree>
    <p:extLst>
      <p:ext uri="{BB962C8B-B14F-4D97-AF65-F5344CB8AC3E}">
        <p14:creationId xmlns:p14="http://schemas.microsoft.com/office/powerpoint/2010/main" val="4055010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1012BC9-BD10-4E7E-9A4D-350BF571A3A1}"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93FD6-E231-4747-BED8-135CF7ACF0D7}" type="slidenum">
              <a:rPr lang="en-US" smtClean="0"/>
              <a:t>‹#›</a:t>
            </a:fld>
            <a:endParaRPr lang="en-US"/>
          </a:p>
        </p:txBody>
      </p:sp>
    </p:spTree>
    <p:extLst>
      <p:ext uri="{BB962C8B-B14F-4D97-AF65-F5344CB8AC3E}">
        <p14:creationId xmlns:p14="http://schemas.microsoft.com/office/powerpoint/2010/main" val="709050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012BC9-BD10-4E7E-9A4D-350BF571A3A1}"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93FD6-E231-4747-BED8-135CF7ACF0D7}" type="slidenum">
              <a:rPr lang="en-US" smtClean="0"/>
              <a:t>‹#›</a:t>
            </a:fld>
            <a:endParaRPr lang="en-US"/>
          </a:p>
        </p:txBody>
      </p:sp>
    </p:spTree>
    <p:extLst>
      <p:ext uri="{BB962C8B-B14F-4D97-AF65-F5344CB8AC3E}">
        <p14:creationId xmlns:p14="http://schemas.microsoft.com/office/powerpoint/2010/main" val="129306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012BC9-BD10-4E7E-9A4D-350BF571A3A1}"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93FD6-E231-4747-BED8-135CF7ACF0D7}" type="slidenum">
              <a:rPr lang="en-US" smtClean="0"/>
              <a:t>‹#›</a:t>
            </a:fld>
            <a:endParaRPr lang="en-US"/>
          </a:p>
        </p:txBody>
      </p:sp>
    </p:spTree>
    <p:extLst>
      <p:ext uri="{BB962C8B-B14F-4D97-AF65-F5344CB8AC3E}">
        <p14:creationId xmlns:p14="http://schemas.microsoft.com/office/powerpoint/2010/main" val="1116133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r>
              <a:t>Title Text</a:t>
            </a:r>
          </a:p>
        </p:txBody>
      </p:sp>
      <p:sp>
        <p:nvSpPr>
          <p:cNvPr id="23" name="Shape 2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hape 2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502574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190625" y="2268141"/>
            <a:ext cx="9810750"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4120131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78BCE3-A311-4E3E-828A-C5DAE1DBB282}" type="slidenum">
              <a:rPr lang="en-US"/>
              <a:pPr>
                <a:defRPr/>
              </a:pPr>
              <a:t>‹#›</a:t>
            </a:fld>
            <a:endParaRPr lang="en-US"/>
          </a:p>
        </p:txBody>
      </p:sp>
    </p:spTree>
    <p:extLst>
      <p:ext uri="{BB962C8B-B14F-4D97-AF65-F5344CB8AC3E}">
        <p14:creationId xmlns:p14="http://schemas.microsoft.com/office/powerpoint/2010/main" val="61363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6BD48E-06BB-4D9A-B7C0-BBE91B7CDA32}" type="slidenum">
              <a:rPr lang="en-US"/>
              <a:pPr>
                <a:defRPr/>
              </a:pPr>
              <a:t>‹#›</a:t>
            </a:fld>
            <a:endParaRPr lang="en-US"/>
          </a:p>
        </p:txBody>
      </p:sp>
    </p:spTree>
    <p:extLst>
      <p:ext uri="{BB962C8B-B14F-4D97-AF65-F5344CB8AC3E}">
        <p14:creationId xmlns:p14="http://schemas.microsoft.com/office/powerpoint/2010/main" val="1302092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F9F1A7-0057-442F-BCC2-CE7BD5B743D0}" type="slidenum">
              <a:rPr lang="en-US"/>
              <a:pPr>
                <a:defRPr/>
              </a:pPr>
              <a:t>‹#›</a:t>
            </a:fld>
            <a:endParaRPr lang="en-US"/>
          </a:p>
        </p:txBody>
      </p:sp>
    </p:spTree>
    <p:extLst>
      <p:ext uri="{BB962C8B-B14F-4D97-AF65-F5344CB8AC3E}">
        <p14:creationId xmlns:p14="http://schemas.microsoft.com/office/powerpoint/2010/main" val="1565224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B357A3-3B79-4C4E-B9D9-0C0E74EDE8D1}" type="slidenum">
              <a:rPr lang="en-US"/>
              <a:pPr>
                <a:defRPr/>
              </a:pPr>
              <a:t>‹#›</a:t>
            </a:fld>
            <a:endParaRPr lang="en-US"/>
          </a:p>
        </p:txBody>
      </p:sp>
    </p:spTree>
    <p:extLst>
      <p:ext uri="{BB962C8B-B14F-4D97-AF65-F5344CB8AC3E}">
        <p14:creationId xmlns:p14="http://schemas.microsoft.com/office/powerpoint/2010/main" val="553069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FDBA80-DDEC-4064-BE8B-EC2F76476F2D}" type="slidenum">
              <a:rPr lang="en-US"/>
              <a:pPr>
                <a:defRPr/>
              </a:pPr>
              <a:t>‹#›</a:t>
            </a:fld>
            <a:endParaRPr lang="en-US"/>
          </a:p>
        </p:txBody>
      </p:sp>
    </p:spTree>
    <p:extLst>
      <p:ext uri="{BB962C8B-B14F-4D97-AF65-F5344CB8AC3E}">
        <p14:creationId xmlns:p14="http://schemas.microsoft.com/office/powerpoint/2010/main" val="3448361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2DA48E-7BAB-4D82-A039-F87FD1A68600}" type="slidenum">
              <a:rPr lang="en-US"/>
              <a:pPr>
                <a:defRPr/>
              </a:pPr>
              <a:t>‹#›</a:t>
            </a:fld>
            <a:endParaRPr lang="en-US"/>
          </a:p>
        </p:txBody>
      </p:sp>
    </p:spTree>
    <p:extLst>
      <p:ext uri="{BB962C8B-B14F-4D97-AF65-F5344CB8AC3E}">
        <p14:creationId xmlns:p14="http://schemas.microsoft.com/office/powerpoint/2010/main" val="3442108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012BC9-BD10-4E7E-9A4D-350BF571A3A1}"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93FD6-E231-4747-BED8-135CF7ACF0D7}" type="slidenum">
              <a:rPr lang="en-US" smtClean="0"/>
              <a:t>‹#›</a:t>
            </a:fld>
            <a:endParaRPr lang="en-US"/>
          </a:p>
        </p:txBody>
      </p:sp>
    </p:spTree>
    <p:extLst>
      <p:ext uri="{BB962C8B-B14F-4D97-AF65-F5344CB8AC3E}">
        <p14:creationId xmlns:p14="http://schemas.microsoft.com/office/powerpoint/2010/main" val="8972270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65D7FDA-E973-4BFA-AEBB-0EA756F1C250}" type="slidenum">
              <a:rPr lang="en-US"/>
              <a:pPr>
                <a:defRPr/>
              </a:pPr>
              <a:t>‹#›</a:t>
            </a:fld>
            <a:endParaRPr lang="en-US"/>
          </a:p>
        </p:txBody>
      </p:sp>
    </p:spTree>
    <p:extLst>
      <p:ext uri="{BB962C8B-B14F-4D97-AF65-F5344CB8AC3E}">
        <p14:creationId xmlns:p14="http://schemas.microsoft.com/office/powerpoint/2010/main" val="3696974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AEB2-26A6-41F9-ABFB-4CD3321DBAAE}" type="slidenum">
              <a:rPr lang="en-US"/>
              <a:pPr>
                <a:defRPr/>
              </a:pPr>
              <a:t>‹#›</a:t>
            </a:fld>
            <a:endParaRPr lang="en-US"/>
          </a:p>
        </p:txBody>
      </p:sp>
    </p:spTree>
    <p:extLst>
      <p:ext uri="{BB962C8B-B14F-4D97-AF65-F5344CB8AC3E}">
        <p14:creationId xmlns:p14="http://schemas.microsoft.com/office/powerpoint/2010/main" val="3992558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2654E1-98DC-4B1D-999E-4CAD4019CEB8}" type="slidenum">
              <a:rPr lang="en-US"/>
              <a:pPr>
                <a:defRPr/>
              </a:pPr>
              <a:t>‹#›</a:t>
            </a:fld>
            <a:endParaRPr lang="en-US"/>
          </a:p>
        </p:txBody>
      </p:sp>
    </p:spTree>
    <p:extLst>
      <p:ext uri="{BB962C8B-B14F-4D97-AF65-F5344CB8AC3E}">
        <p14:creationId xmlns:p14="http://schemas.microsoft.com/office/powerpoint/2010/main" val="715190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3FA87C-53D5-48FF-BEBD-C68984C90A60}" type="slidenum">
              <a:rPr lang="en-US"/>
              <a:pPr>
                <a:defRPr/>
              </a:pPr>
              <a:t>‹#›</a:t>
            </a:fld>
            <a:endParaRPr lang="en-US"/>
          </a:p>
        </p:txBody>
      </p:sp>
    </p:spTree>
    <p:extLst>
      <p:ext uri="{BB962C8B-B14F-4D97-AF65-F5344CB8AC3E}">
        <p14:creationId xmlns:p14="http://schemas.microsoft.com/office/powerpoint/2010/main" val="536498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3682CA-A461-4CC0-94FC-8CF515FD1123}" type="slidenum">
              <a:rPr lang="en-US"/>
              <a:pPr>
                <a:defRPr/>
              </a:pPr>
              <a:t>‹#›</a:t>
            </a:fld>
            <a:endParaRPr lang="en-US"/>
          </a:p>
        </p:txBody>
      </p:sp>
    </p:spTree>
    <p:extLst>
      <p:ext uri="{BB962C8B-B14F-4D97-AF65-F5344CB8AC3E}">
        <p14:creationId xmlns:p14="http://schemas.microsoft.com/office/powerpoint/2010/main" val="9957200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536BCDB-0838-4B15-B07C-12CA77F51EC8}" type="slidenum">
              <a:rPr lang="en-US"/>
              <a:pPr>
                <a:defRPr/>
              </a:pPr>
              <a:t>‹#›</a:t>
            </a:fld>
            <a:endParaRPr lang="en-US"/>
          </a:p>
        </p:txBody>
      </p:sp>
    </p:spTree>
    <p:extLst>
      <p:ext uri="{BB962C8B-B14F-4D97-AF65-F5344CB8AC3E}">
        <p14:creationId xmlns:p14="http://schemas.microsoft.com/office/powerpoint/2010/main" val="4089680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867C00-E019-49B7-A76E-6F554B5BB1DA}" type="slidenum">
              <a:rPr lang="en-US"/>
              <a:pPr>
                <a:defRPr/>
              </a:pPr>
              <a:t>‹#›</a:t>
            </a:fld>
            <a:endParaRPr lang="en-US"/>
          </a:p>
        </p:txBody>
      </p:sp>
    </p:spTree>
    <p:extLst>
      <p:ext uri="{BB962C8B-B14F-4D97-AF65-F5344CB8AC3E}">
        <p14:creationId xmlns:p14="http://schemas.microsoft.com/office/powerpoint/2010/main" val="20215927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93392C5-BBE3-49C5-B6AC-CD332F051B91}" type="slidenum">
              <a:rPr lang="en-US"/>
              <a:pPr>
                <a:defRPr/>
              </a:pPr>
              <a:t>‹#›</a:t>
            </a:fld>
            <a:endParaRPr lang="en-US"/>
          </a:p>
        </p:txBody>
      </p:sp>
    </p:spTree>
    <p:extLst>
      <p:ext uri="{BB962C8B-B14F-4D97-AF65-F5344CB8AC3E}">
        <p14:creationId xmlns:p14="http://schemas.microsoft.com/office/powerpoint/2010/main" val="1420759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CA40940-B93C-4EDA-B7F2-EF8233E3864D}" type="slidenum">
              <a:rPr lang="en-US"/>
              <a:pPr>
                <a:defRPr/>
              </a:pPr>
              <a:t>‹#›</a:t>
            </a:fld>
            <a:endParaRPr lang="en-US"/>
          </a:p>
        </p:txBody>
      </p:sp>
    </p:spTree>
    <p:extLst>
      <p:ext uri="{BB962C8B-B14F-4D97-AF65-F5344CB8AC3E}">
        <p14:creationId xmlns:p14="http://schemas.microsoft.com/office/powerpoint/2010/main" val="1069703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23D7120-DAB7-4917-AC6D-5604D42AF18A}" type="slidenum">
              <a:rPr lang="en-US"/>
              <a:pPr>
                <a:defRPr/>
              </a:pPr>
              <a:t>‹#›</a:t>
            </a:fld>
            <a:endParaRPr lang="en-US"/>
          </a:p>
        </p:txBody>
      </p:sp>
    </p:spTree>
    <p:extLst>
      <p:ext uri="{BB962C8B-B14F-4D97-AF65-F5344CB8AC3E}">
        <p14:creationId xmlns:p14="http://schemas.microsoft.com/office/powerpoint/2010/main" val="4105680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012BC9-BD10-4E7E-9A4D-350BF571A3A1}"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93FD6-E231-4747-BED8-135CF7ACF0D7}" type="slidenum">
              <a:rPr lang="en-US" smtClean="0"/>
              <a:t>‹#›</a:t>
            </a:fld>
            <a:endParaRPr lang="en-US"/>
          </a:p>
        </p:txBody>
      </p:sp>
    </p:spTree>
    <p:extLst>
      <p:ext uri="{BB962C8B-B14F-4D97-AF65-F5344CB8AC3E}">
        <p14:creationId xmlns:p14="http://schemas.microsoft.com/office/powerpoint/2010/main" val="2429917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0AD67FB-A2D2-4955-A8A2-3745877E22ED}" type="slidenum">
              <a:rPr lang="en-US"/>
              <a:pPr>
                <a:defRPr/>
              </a:pPr>
              <a:t>‹#›</a:t>
            </a:fld>
            <a:endParaRPr lang="en-US"/>
          </a:p>
        </p:txBody>
      </p:sp>
    </p:spTree>
    <p:extLst>
      <p:ext uri="{BB962C8B-B14F-4D97-AF65-F5344CB8AC3E}">
        <p14:creationId xmlns:p14="http://schemas.microsoft.com/office/powerpoint/2010/main" val="1120573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D22928E-F610-4A52-B6D5-E533E9F4AC98}" type="slidenum">
              <a:rPr lang="en-US"/>
              <a:pPr>
                <a:defRPr/>
              </a:pPr>
              <a:t>‹#›</a:t>
            </a:fld>
            <a:endParaRPr lang="en-US"/>
          </a:p>
        </p:txBody>
      </p:sp>
    </p:spTree>
    <p:extLst>
      <p:ext uri="{BB962C8B-B14F-4D97-AF65-F5344CB8AC3E}">
        <p14:creationId xmlns:p14="http://schemas.microsoft.com/office/powerpoint/2010/main" val="1954975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7C5FA3A-56CC-4340-B7EA-A8987AADE176}" type="slidenum">
              <a:rPr lang="en-US"/>
              <a:pPr>
                <a:defRPr/>
              </a:pPr>
              <a:t>‹#›</a:t>
            </a:fld>
            <a:endParaRPr lang="en-US"/>
          </a:p>
        </p:txBody>
      </p:sp>
    </p:spTree>
    <p:extLst>
      <p:ext uri="{BB962C8B-B14F-4D97-AF65-F5344CB8AC3E}">
        <p14:creationId xmlns:p14="http://schemas.microsoft.com/office/powerpoint/2010/main" val="4114376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CBA1DCB-DC2E-44BD-8AE0-B29521EDE9D3}" type="slidenum">
              <a:rPr lang="en-US"/>
              <a:pPr>
                <a:defRPr/>
              </a:pPr>
              <a:t>‹#›</a:t>
            </a:fld>
            <a:endParaRPr lang="en-US"/>
          </a:p>
        </p:txBody>
      </p:sp>
    </p:spTree>
    <p:extLst>
      <p:ext uri="{BB962C8B-B14F-4D97-AF65-F5344CB8AC3E}">
        <p14:creationId xmlns:p14="http://schemas.microsoft.com/office/powerpoint/2010/main" val="27286274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1BD1923-517E-416D-96EE-883601492526}" type="slidenum">
              <a:rPr lang="en-US"/>
              <a:pPr>
                <a:defRPr/>
              </a:pPr>
              <a:t>‹#›</a:t>
            </a:fld>
            <a:endParaRPr lang="en-US"/>
          </a:p>
        </p:txBody>
      </p:sp>
    </p:spTree>
    <p:extLst>
      <p:ext uri="{BB962C8B-B14F-4D97-AF65-F5344CB8AC3E}">
        <p14:creationId xmlns:p14="http://schemas.microsoft.com/office/powerpoint/2010/main" val="5733439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EAD32E0-B545-41F1-99C0-9D60169F9E26}" type="slidenum">
              <a:rPr lang="en-US"/>
              <a:pPr>
                <a:defRPr/>
              </a:pPr>
              <a:t>‹#›</a:t>
            </a:fld>
            <a:endParaRPr lang="en-US"/>
          </a:p>
        </p:txBody>
      </p:sp>
    </p:spTree>
    <p:extLst>
      <p:ext uri="{BB962C8B-B14F-4D97-AF65-F5344CB8AC3E}">
        <p14:creationId xmlns:p14="http://schemas.microsoft.com/office/powerpoint/2010/main" val="218236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012BC9-BD10-4E7E-9A4D-350BF571A3A1}" type="datetimeFigureOut">
              <a:rPr lang="en-US" smtClean="0"/>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C93FD6-E231-4747-BED8-135CF7ACF0D7}" type="slidenum">
              <a:rPr lang="en-US" smtClean="0"/>
              <a:t>‹#›</a:t>
            </a:fld>
            <a:endParaRPr lang="en-US"/>
          </a:p>
        </p:txBody>
      </p:sp>
    </p:spTree>
    <p:extLst>
      <p:ext uri="{BB962C8B-B14F-4D97-AF65-F5344CB8AC3E}">
        <p14:creationId xmlns:p14="http://schemas.microsoft.com/office/powerpoint/2010/main" val="4026969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012BC9-BD10-4E7E-9A4D-350BF571A3A1}" type="datetimeFigureOut">
              <a:rPr lang="en-US" smtClean="0"/>
              <a:t>5/6/2019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C93FD6-E231-4747-BED8-135CF7ACF0D7}" type="slidenum">
              <a:rPr lang="en-US" smtClean="0"/>
              <a:t>‹#›</a:t>
            </a:fld>
            <a:endParaRPr lang="en-US"/>
          </a:p>
        </p:txBody>
      </p:sp>
    </p:spTree>
    <p:extLst>
      <p:ext uri="{BB962C8B-B14F-4D97-AF65-F5344CB8AC3E}">
        <p14:creationId xmlns:p14="http://schemas.microsoft.com/office/powerpoint/2010/main" val="2055043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012BC9-BD10-4E7E-9A4D-350BF571A3A1}" type="datetimeFigureOut">
              <a:rPr lang="en-US" smtClean="0"/>
              <a:t>5/6/2019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C93FD6-E231-4747-BED8-135CF7ACF0D7}" type="slidenum">
              <a:rPr lang="en-US" smtClean="0"/>
              <a:t>‹#›</a:t>
            </a:fld>
            <a:endParaRPr lang="en-US"/>
          </a:p>
        </p:txBody>
      </p:sp>
    </p:spTree>
    <p:extLst>
      <p:ext uri="{BB962C8B-B14F-4D97-AF65-F5344CB8AC3E}">
        <p14:creationId xmlns:p14="http://schemas.microsoft.com/office/powerpoint/2010/main" val="3811735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012BC9-BD10-4E7E-9A4D-350BF571A3A1}" type="datetimeFigureOut">
              <a:rPr lang="en-US" smtClean="0"/>
              <a:t>5/6/2019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C93FD6-E231-4747-BED8-135CF7ACF0D7}" type="slidenum">
              <a:rPr lang="en-US" smtClean="0"/>
              <a:t>‹#›</a:t>
            </a:fld>
            <a:endParaRPr lang="en-US"/>
          </a:p>
        </p:txBody>
      </p:sp>
    </p:spTree>
    <p:extLst>
      <p:ext uri="{BB962C8B-B14F-4D97-AF65-F5344CB8AC3E}">
        <p14:creationId xmlns:p14="http://schemas.microsoft.com/office/powerpoint/2010/main" val="1609262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012BC9-BD10-4E7E-9A4D-350BF571A3A1}" type="datetimeFigureOut">
              <a:rPr lang="en-US" smtClean="0"/>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C93FD6-E231-4747-BED8-135CF7ACF0D7}" type="slidenum">
              <a:rPr lang="en-US" smtClean="0"/>
              <a:t>‹#›</a:t>
            </a:fld>
            <a:endParaRPr lang="en-US"/>
          </a:p>
        </p:txBody>
      </p:sp>
    </p:spTree>
    <p:extLst>
      <p:ext uri="{BB962C8B-B14F-4D97-AF65-F5344CB8AC3E}">
        <p14:creationId xmlns:p14="http://schemas.microsoft.com/office/powerpoint/2010/main" val="3930408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012BC9-BD10-4E7E-9A4D-350BF571A3A1}" type="datetimeFigureOut">
              <a:rPr lang="en-US" smtClean="0"/>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C93FD6-E231-4747-BED8-135CF7ACF0D7}" type="slidenum">
              <a:rPr lang="en-US" smtClean="0"/>
              <a:t>‹#›</a:t>
            </a:fld>
            <a:endParaRPr lang="en-US"/>
          </a:p>
        </p:txBody>
      </p:sp>
    </p:spTree>
    <p:extLst>
      <p:ext uri="{BB962C8B-B14F-4D97-AF65-F5344CB8AC3E}">
        <p14:creationId xmlns:p14="http://schemas.microsoft.com/office/powerpoint/2010/main" val="1715999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012BC9-BD10-4E7E-9A4D-350BF571A3A1}" type="datetimeFigureOut">
              <a:rPr lang="en-US" smtClean="0"/>
              <a:t>5/6/2019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C93FD6-E231-4747-BED8-135CF7ACF0D7}" type="slidenum">
              <a:rPr lang="en-US" smtClean="0"/>
              <a:t>‹#›</a:t>
            </a:fld>
            <a:endParaRPr lang="en-US"/>
          </a:p>
        </p:txBody>
      </p:sp>
    </p:spTree>
    <p:extLst>
      <p:ext uri="{BB962C8B-B14F-4D97-AF65-F5344CB8AC3E}">
        <p14:creationId xmlns:p14="http://schemas.microsoft.com/office/powerpoint/2010/main" val="993679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Arial" pitchFamily="34" charset="0"/>
                <a:cs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8737601"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pPr>
              <a:defRPr/>
            </a:pPr>
            <a:fld id="{38A0D343-8D01-4FF1-83DE-9CD4114B9711}" type="slidenum">
              <a:rPr lang="en-US"/>
              <a:pPr>
                <a:defRPr/>
              </a:pPr>
              <a:t>‹#›</a:t>
            </a:fld>
            <a:endParaRPr lang="en-US"/>
          </a:p>
        </p:txBody>
      </p:sp>
    </p:spTree>
    <p:extLst>
      <p:ext uri="{BB962C8B-B14F-4D97-AF65-F5344CB8AC3E}">
        <p14:creationId xmlns:p14="http://schemas.microsoft.com/office/powerpoint/2010/main" val="383718869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177" algn="ctr" rtl="0" fontAlgn="base">
        <a:spcBef>
          <a:spcPct val="0"/>
        </a:spcBef>
        <a:spcAft>
          <a:spcPct val="0"/>
        </a:spcAft>
        <a:defRPr sz="4400">
          <a:solidFill>
            <a:schemeClr val="tx2"/>
          </a:solidFill>
          <a:latin typeface="Arial" pitchFamily="34" charset="0"/>
          <a:cs typeface="Arial" pitchFamily="34" charset="0"/>
        </a:defRPr>
      </a:lvl6pPr>
      <a:lvl7pPr marL="914353" algn="ctr" rtl="0" fontAlgn="base">
        <a:spcBef>
          <a:spcPct val="0"/>
        </a:spcBef>
        <a:spcAft>
          <a:spcPct val="0"/>
        </a:spcAft>
        <a:defRPr sz="4400">
          <a:solidFill>
            <a:schemeClr val="tx2"/>
          </a:solidFill>
          <a:latin typeface="Arial" pitchFamily="34" charset="0"/>
          <a:cs typeface="Arial" pitchFamily="34" charset="0"/>
        </a:defRPr>
      </a:lvl7pPr>
      <a:lvl8pPr marL="1371530" algn="ctr" rtl="0" fontAlgn="base">
        <a:spcBef>
          <a:spcPct val="0"/>
        </a:spcBef>
        <a:spcAft>
          <a:spcPct val="0"/>
        </a:spcAft>
        <a:defRPr sz="4400">
          <a:solidFill>
            <a:schemeClr val="tx2"/>
          </a:solidFill>
          <a:latin typeface="Arial" pitchFamily="34" charset="0"/>
          <a:cs typeface="Arial" pitchFamily="34" charset="0"/>
        </a:defRPr>
      </a:lvl8pPr>
      <a:lvl9pPr marL="1828706"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cs typeface="+mn-cs"/>
        </a:defRPr>
      </a:lvl2pPr>
      <a:lvl3pPr marL="1142942" indent="-228588" algn="l" rtl="0" eaLnBrk="0" fontAlgn="base" hangingPunct="0">
        <a:spcBef>
          <a:spcPct val="20000"/>
        </a:spcBef>
        <a:spcAft>
          <a:spcPct val="0"/>
        </a:spcAft>
        <a:buChar char="•"/>
        <a:defRPr sz="2400">
          <a:solidFill>
            <a:schemeClr val="tx1"/>
          </a:solidFill>
          <a:latin typeface="+mn-lt"/>
          <a:cs typeface="+mn-cs"/>
        </a:defRPr>
      </a:lvl3pPr>
      <a:lvl4pPr marL="1600118" indent="-228588" algn="l" rtl="0" eaLnBrk="0" fontAlgn="base" hangingPunct="0">
        <a:spcBef>
          <a:spcPct val="20000"/>
        </a:spcBef>
        <a:spcAft>
          <a:spcPct val="0"/>
        </a:spcAft>
        <a:buChar char="–"/>
        <a:defRPr sz="2000">
          <a:solidFill>
            <a:schemeClr val="tx1"/>
          </a:solidFill>
          <a:latin typeface="+mn-lt"/>
          <a:cs typeface="+mn-cs"/>
        </a:defRPr>
      </a:lvl4pPr>
      <a:lvl5pPr marL="2057295" indent="-228588" algn="l" rtl="0" eaLnBrk="0" fontAlgn="base" hangingPunct="0">
        <a:spcBef>
          <a:spcPct val="20000"/>
        </a:spcBef>
        <a:spcAft>
          <a:spcPct val="0"/>
        </a:spcAft>
        <a:buChar char="»"/>
        <a:defRPr sz="2000">
          <a:solidFill>
            <a:schemeClr val="tx1"/>
          </a:solidFill>
          <a:latin typeface="+mn-lt"/>
          <a:cs typeface="+mn-cs"/>
        </a:defRPr>
      </a:lvl5pPr>
      <a:lvl6pPr marL="2514471" indent="-228588" algn="l" rtl="0" fontAlgn="base">
        <a:spcBef>
          <a:spcPct val="20000"/>
        </a:spcBef>
        <a:spcAft>
          <a:spcPct val="0"/>
        </a:spcAft>
        <a:buChar char="»"/>
        <a:defRPr sz="2000">
          <a:solidFill>
            <a:schemeClr val="tx1"/>
          </a:solidFill>
          <a:latin typeface="+mn-lt"/>
          <a:cs typeface="+mn-cs"/>
        </a:defRPr>
      </a:lvl6pPr>
      <a:lvl7pPr marL="2971648" indent="-228588" algn="l" rtl="0" fontAlgn="base">
        <a:spcBef>
          <a:spcPct val="20000"/>
        </a:spcBef>
        <a:spcAft>
          <a:spcPct val="0"/>
        </a:spcAft>
        <a:buChar char="»"/>
        <a:defRPr sz="2000">
          <a:solidFill>
            <a:schemeClr val="tx1"/>
          </a:solidFill>
          <a:latin typeface="+mn-lt"/>
          <a:cs typeface="+mn-cs"/>
        </a:defRPr>
      </a:lvl7pPr>
      <a:lvl8pPr marL="3428825" indent="-228588" algn="l" rtl="0" fontAlgn="base">
        <a:spcBef>
          <a:spcPct val="20000"/>
        </a:spcBef>
        <a:spcAft>
          <a:spcPct val="0"/>
        </a:spcAft>
        <a:buChar char="»"/>
        <a:defRPr sz="2000">
          <a:solidFill>
            <a:schemeClr val="tx1"/>
          </a:solidFill>
          <a:latin typeface="+mn-lt"/>
          <a:cs typeface="+mn-cs"/>
        </a:defRPr>
      </a:lvl8pPr>
      <a:lvl9pPr marL="3886001" indent="-22858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1"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525E89EF-E889-4407-B7B8-43ED1DCC372C}" type="slidenum">
              <a:rPr lang="en-US"/>
              <a:pPr>
                <a:defRPr/>
              </a:pPr>
              <a:t>‹#›</a:t>
            </a:fld>
            <a:endParaRPr lang="en-US"/>
          </a:p>
        </p:txBody>
      </p:sp>
    </p:spTree>
    <p:extLst>
      <p:ext uri="{BB962C8B-B14F-4D97-AF65-F5344CB8AC3E}">
        <p14:creationId xmlns:p14="http://schemas.microsoft.com/office/powerpoint/2010/main" val="33911918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77" algn="ctr" rtl="0" fontAlgn="base">
        <a:spcBef>
          <a:spcPct val="0"/>
        </a:spcBef>
        <a:spcAft>
          <a:spcPct val="0"/>
        </a:spcAft>
        <a:defRPr sz="4400">
          <a:solidFill>
            <a:schemeClr val="tx2"/>
          </a:solidFill>
          <a:latin typeface="Arial" charset="0"/>
          <a:cs typeface="Arial" charset="0"/>
        </a:defRPr>
      </a:lvl6pPr>
      <a:lvl7pPr marL="914353" algn="ctr" rtl="0" fontAlgn="base">
        <a:spcBef>
          <a:spcPct val="0"/>
        </a:spcBef>
        <a:spcAft>
          <a:spcPct val="0"/>
        </a:spcAft>
        <a:defRPr sz="4400">
          <a:solidFill>
            <a:schemeClr val="tx2"/>
          </a:solidFill>
          <a:latin typeface="Arial" charset="0"/>
          <a:cs typeface="Arial" charset="0"/>
        </a:defRPr>
      </a:lvl7pPr>
      <a:lvl8pPr marL="1371530" algn="ctr" rtl="0" fontAlgn="base">
        <a:spcBef>
          <a:spcPct val="0"/>
        </a:spcBef>
        <a:spcAft>
          <a:spcPct val="0"/>
        </a:spcAft>
        <a:defRPr sz="4400">
          <a:solidFill>
            <a:schemeClr val="tx2"/>
          </a:solidFill>
          <a:latin typeface="Arial" charset="0"/>
          <a:cs typeface="Arial" charset="0"/>
        </a:defRPr>
      </a:lvl8pPr>
      <a:lvl9pPr marL="1828706" algn="ctr" rtl="0" fontAlgn="base">
        <a:spcBef>
          <a:spcPct val="0"/>
        </a:spcBef>
        <a:spcAft>
          <a:spcPct val="0"/>
        </a:spcAft>
        <a:defRPr sz="4400">
          <a:solidFill>
            <a:schemeClr val="tx2"/>
          </a:solidFill>
          <a:latin typeface="Arial" charset="0"/>
          <a:cs typeface="Arial"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cs typeface="+mn-cs"/>
        </a:defRPr>
      </a:lvl2pPr>
      <a:lvl3pPr marL="1142942" indent="-228588" algn="l" rtl="0" eaLnBrk="0" fontAlgn="base" hangingPunct="0">
        <a:spcBef>
          <a:spcPct val="20000"/>
        </a:spcBef>
        <a:spcAft>
          <a:spcPct val="0"/>
        </a:spcAft>
        <a:buChar char="•"/>
        <a:defRPr sz="2400">
          <a:solidFill>
            <a:schemeClr val="tx1"/>
          </a:solidFill>
          <a:latin typeface="+mn-lt"/>
          <a:cs typeface="+mn-cs"/>
        </a:defRPr>
      </a:lvl3pPr>
      <a:lvl4pPr marL="1600118" indent="-228588" algn="l" rtl="0" eaLnBrk="0" fontAlgn="base" hangingPunct="0">
        <a:spcBef>
          <a:spcPct val="20000"/>
        </a:spcBef>
        <a:spcAft>
          <a:spcPct val="0"/>
        </a:spcAft>
        <a:buChar char="–"/>
        <a:defRPr sz="2000">
          <a:solidFill>
            <a:schemeClr val="tx1"/>
          </a:solidFill>
          <a:latin typeface="+mn-lt"/>
          <a:cs typeface="+mn-cs"/>
        </a:defRPr>
      </a:lvl4pPr>
      <a:lvl5pPr marL="2057295" indent="-228588" algn="l" rtl="0" eaLnBrk="0" fontAlgn="base" hangingPunct="0">
        <a:spcBef>
          <a:spcPct val="20000"/>
        </a:spcBef>
        <a:spcAft>
          <a:spcPct val="0"/>
        </a:spcAft>
        <a:buChar char="»"/>
        <a:defRPr sz="2000">
          <a:solidFill>
            <a:schemeClr val="tx1"/>
          </a:solidFill>
          <a:latin typeface="+mn-lt"/>
          <a:cs typeface="+mn-cs"/>
        </a:defRPr>
      </a:lvl5pPr>
      <a:lvl6pPr marL="2514471" indent="-228588" algn="l" rtl="0" fontAlgn="base">
        <a:spcBef>
          <a:spcPct val="20000"/>
        </a:spcBef>
        <a:spcAft>
          <a:spcPct val="0"/>
        </a:spcAft>
        <a:buChar char="»"/>
        <a:defRPr sz="2000">
          <a:solidFill>
            <a:schemeClr val="tx1"/>
          </a:solidFill>
          <a:latin typeface="+mn-lt"/>
          <a:cs typeface="+mn-cs"/>
        </a:defRPr>
      </a:lvl6pPr>
      <a:lvl7pPr marL="2971648" indent="-228588" algn="l" rtl="0" fontAlgn="base">
        <a:spcBef>
          <a:spcPct val="20000"/>
        </a:spcBef>
        <a:spcAft>
          <a:spcPct val="0"/>
        </a:spcAft>
        <a:buChar char="»"/>
        <a:defRPr sz="2000">
          <a:solidFill>
            <a:schemeClr val="tx1"/>
          </a:solidFill>
          <a:latin typeface="+mn-lt"/>
          <a:cs typeface="+mn-cs"/>
        </a:defRPr>
      </a:lvl7pPr>
      <a:lvl8pPr marL="3428825" indent="-228588" algn="l" rtl="0" fontAlgn="base">
        <a:spcBef>
          <a:spcPct val="20000"/>
        </a:spcBef>
        <a:spcAft>
          <a:spcPct val="0"/>
        </a:spcAft>
        <a:buChar char="»"/>
        <a:defRPr sz="2000">
          <a:solidFill>
            <a:schemeClr val="tx1"/>
          </a:solidFill>
          <a:latin typeface="+mn-lt"/>
          <a:cs typeface="+mn-cs"/>
        </a:defRPr>
      </a:lvl8pPr>
      <a:lvl9pPr marL="3886001" indent="-22858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6.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3.wmf"/><Relationship Id="rId2" Type="http://schemas.openxmlformats.org/officeDocument/2006/relationships/slideLayout" Target="../slideLayouts/slideLayout2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4.png"/><Relationship Id="rId5" Type="http://schemas.openxmlformats.org/officeDocument/2006/relationships/oleObject" Target="../embeddings/oleObject3.bin"/><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hyperlink" Target="http://www.siggraph.org/s2003/" TargetMode="External"/><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50.jpeg"/><Relationship Id="rId4" Type="http://schemas.openxmlformats.org/officeDocument/2006/relationships/image" Target="../media/image49.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image" Target="../media/image58.w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58.w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58.wmf"/></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67.tif"/><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68.tif"/><Relationship Id="rId2" Type="http://schemas.openxmlformats.org/officeDocument/2006/relationships/image" Target="../media/image67.tif"/><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68.tif"/><Relationship Id="rId2" Type="http://schemas.openxmlformats.org/officeDocument/2006/relationships/image" Target="../media/image67.tif"/><Relationship Id="rId1" Type="http://schemas.openxmlformats.org/officeDocument/2006/relationships/slideLayout" Target="../slideLayouts/slideLayout12.xml"/><Relationship Id="rId4" Type="http://schemas.openxmlformats.org/officeDocument/2006/relationships/image" Target="../media/image69.tif"/></Relationships>
</file>

<file path=ppt/slides/_rels/slide79.xml.rels><?xml version="1.0" encoding="UTF-8" standalone="yes"?>
<Relationships xmlns="http://schemas.openxmlformats.org/package/2006/relationships"><Relationship Id="rId3" Type="http://schemas.openxmlformats.org/officeDocument/2006/relationships/image" Target="../media/image68.tif"/><Relationship Id="rId2" Type="http://schemas.openxmlformats.org/officeDocument/2006/relationships/image" Target="../media/image67.tif"/><Relationship Id="rId1" Type="http://schemas.openxmlformats.org/officeDocument/2006/relationships/slideLayout" Target="../slideLayouts/slideLayout12.xml"/><Relationship Id="rId5" Type="http://schemas.openxmlformats.org/officeDocument/2006/relationships/image" Target="../media/image70.tif"/><Relationship Id="rId4" Type="http://schemas.openxmlformats.org/officeDocument/2006/relationships/image" Target="../media/image69.tif"/></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68.tif"/><Relationship Id="rId2" Type="http://schemas.openxmlformats.org/officeDocument/2006/relationships/image" Target="../media/image67.tif"/><Relationship Id="rId1" Type="http://schemas.openxmlformats.org/officeDocument/2006/relationships/slideLayout" Target="../slideLayouts/slideLayout12.xml"/><Relationship Id="rId5" Type="http://schemas.openxmlformats.org/officeDocument/2006/relationships/image" Target="../media/image70.tif"/><Relationship Id="rId4" Type="http://schemas.openxmlformats.org/officeDocument/2006/relationships/image" Target="../media/image69.tif"/></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74.tif"/><Relationship Id="rId2" Type="http://schemas.openxmlformats.org/officeDocument/2006/relationships/image" Target="../media/image73.png"/><Relationship Id="rId1" Type="http://schemas.openxmlformats.org/officeDocument/2006/relationships/slideLayout" Target="../slideLayouts/slideLayout13.xml"/><Relationship Id="rId4" Type="http://schemas.openxmlformats.org/officeDocument/2006/relationships/image" Target="../media/image75.tif"/></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4.jpeg"/></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4.jpeg"/></Relationships>
</file>

<file path=ppt/slides/_rels/slide8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tif"/><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8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9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0"/>
            <a:ext cx="12192000" cy="1325563"/>
          </a:xfrm>
          <a:prstGeom prst="rect">
            <a:avLst/>
          </a:prstGeom>
        </p:spPr>
        <p:txBody>
          <a:bodyPr/>
          <a:lstStyle/>
          <a:p>
            <a:pPr algn="ctr"/>
            <a:r>
              <a:rPr lang="en-US" dirty="0"/>
              <a:t>Looking for seams</a:t>
            </a:r>
            <a:endParaRPr dirty="0"/>
          </a:p>
        </p:txBody>
      </p:sp>
      <p:sp>
        <p:nvSpPr>
          <p:cNvPr id="4" name="Shape 667"/>
          <p:cNvSpPr txBox="1">
            <a:spLocks/>
          </p:cNvSpPr>
          <p:nvPr/>
        </p:nvSpPr>
        <p:spPr>
          <a:xfrm>
            <a:off x="0" y="5583290"/>
            <a:ext cx="12192000" cy="12747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dirty="0"/>
              <a:t> </a:t>
            </a:r>
          </a:p>
          <a:p>
            <a:pPr algn="r"/>
            <a:r>
              <a:rPr lang="en-US" sz="2400" dirty="0"/>
              <a:t>16-385 Computer Vision</a:t>
            </a:r>
          </a:p>
          <a:p>
            <a:pPr algn="r"/>
            <a:r>
              <a:rPr lang="en-US" sz="2400"/>
              <a:t>Spring 2019, Lecture 24</a:t>
            </a:r>
            <a:endParaRPr lang="en-US" sz="2400" dirty="0"/>
          </a:p>
        </p:txBody>
      </p:sp>
      <p:sp>
        <p:nvSpPr>
          <p:cNvPr id="6" name="Shape 667"/>
          <p:cNvSpPr txBox="1">
            <a:spLocks/>
          </p:cNvSpPr>
          <p:nvPr/>
        </p:nvSpPr>
        <p:spPr>
          <a:xfrm>
            <a:off x="0" y="6352354"/>
            <a:ext cx="12192000" cy="5056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http://www.cs.cmu.edu/~16385/</a:t>
            </a:r>
            <a:endParaRPr lang="en-US" sz="2400" dirty="0">
              <a:latin typeface="Calibri Light (Headings)"/>
            </a:endParaRPr>
          </a:p>
        </p:txBody>
      </p:sp>
      <p:pic>
        <p:nvPicPr>
          <p:cNvPr id="8" name="Picture 7">
            <a:extLst>
              <a:ext uri="{FF2B5EF4-FFF2-40B4-BE49-F238E27FC236}">
                <a16:creationId xmlns:a16="http://schemas.microsoft.com/office/drawing/2014/main" id="{80C7F22B-FF01-4D01-ADA3-5DF979BE3F12}"/>
              </a:ext>
            </a:extLst>
          </p:cNvPr>
          <p:cNvPicPr>
            <a:picLocks noChangeAspect="1"/>
          </p:cNvPicPr>
          <p:nvPr/>
        </p:nvPicPr>
        <p:blipFill rotWithShape="1">
          <a:blip r:embed="rId2">
            <a:extLst>
              <a:ext uri="{28A0092B-C50C-407E-A947-70E740481C1C}">
                <a14:useLocalDpi xmlns:a14="http://schemas.microsoft.com/office/drawing/2010/main" val="0"/>
              </a:ext>
            </a:extLst>
          </a:blip>
          <a:srcRect t="2469"/>
          <a:stretch/>
        </p:blipFill>
        <p:spPr>
          <a:xfrm>
            <a:off x="2387490" y="1076312"/>
            <a:ext cx="7417021" cy="4571029"/>
          </a:xfrm>
          <a:prstGeom prst="rect">
            <a:avLst/>
          </a:prstGeom>
        </p:spPr>
      </p:pic>
    </p:spTree>
    <p:extLst>
      <p:ext uri="{BB962C8B-B14F-4D97-AF65-F5344CB8AC3E}">
        <p14:creationId xmlns:p14="http://schemas.microsoft.com/office/powerpoint/2010/main" val="885617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title"/>
          </p:nvPr>
        </p:nvSpPr>
        <p:spPr>
          <a:xfrm>
            <a:off x="2209800" y="222251"/>
            <a:ext cx="7772400" cy="838200"/>
          </a:xfrm>
          <a:extLst/>
        </p:spPr>
        <p:txBody>
          <a:bodyPr vert="horz" wrap="square" lIns="92075" tIns="46038" rIns="92075" bIns="46038" numCol="1" anchor="ctr" anchorCtr="0" compatLnSpc="1">
            <a:prstTxWarp prst="textNoShape">
              <a:avLst/>
            </a:prstTxWarp>
          </a:bodyPr>
          <a:lstStyle/>
          <a:p>
            <a:pPr>
              <a:defRPr/>
            </a:pPr>
            <a:r>
              <a:rPr lang="en-US" altLang="zh-CN" sz="3600" dirty="0">
                <a:solidFill>
                  <a:schemeClr val="tx1"/>
                </a:solidFill>
                <a:latin typeface="+mn-lt"/>
                <a:ea typeface="宋体" pitchFamily="2" charset="-122"/>
              </a:rPr>
              <a:t>Continuity Principle</a:t>
            </a:r>
          </a:p>
        </p:txBody>
      </p:sp>
      <p:grpSp>
        <p:nvGrpSpPr>
          <p:cNvPr id="36867" name="Group 44"/>
          <p:cNvGrpSpPr>
            <a:grpSpLocks/>
          </p:cNvGrpSpPr>
          <p:nvPr/>
        </p:nvGrpSpPr>
        <p:grpSpPr bwMode="auto">
          <a:xfrm>
            <a:off x="6515101" y="1006475"/>
            <a:ext cx="2936875" cy="3359148"/>
            <a:chOff x="5771781" y="2810436"/>
            <a:chExt cx="2937722" cy="3359120"/>
          </a:xfrm>
        </p:grpSpPr>
        <p:grpSp>
          <p:nvGrpSpPr>
            <p:cNvPr id="36894" name="Group 34"/>
            <p:cNvGrpSpPr>
              <a:grpSpLocks/>
            </p:cNvGrpSpPr>
            <p:nvPr/>
          </p:nvGrpSpPr>
          <p:grpSpPr bwMode="auto">
            <a:xfrm>
              <a:off x="5771781" y="3581955"/>
              <a:ext cx="2796394" cy="2587601"/>
              <a:chOff x="5771781" y="3581955"/>
              <a:chExt cx="2796394" cy="2587601"/>
            </a:xfrm>
          </p:grpSpPr>
          <p:sp>
            <p:nvSpPr>
              <p:cNvPr id="14" name="Rectangle 13"/>
              <p:cNvSpPr/>
              <p:nvPr/>
            </p:nvSpPr>
            <p:spPr>
              <a:xfrm>
                <a:off x="5771781" y="3581955"/>
                <a:ext cx="2796394" cy="258442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36899" name="TextBox 39"/>
              <p:cNvSpPr txBox="1">
                <a:spLocks noChangeArrowheads="1"/>
              </p:cNvSpPr>
              <p:nvPr/>
            </p:nvSpPr>
            <p:spPr bwMode="auto">
              <a:xfrm>
                <a:off x="5796459" y="3819469"/>
                <a:ext cx="338653" cy="36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ctr" defTabSz="914353" eaLnBrk="1" fontAlgn="base" hangingPunct="1">
                  <a:spcBef>
                    <a:spcPct val="0"/>
                  </a:spcBef>
                  <a:spcAft>
                    <a:spcPct val="0"/>
                  </a:spcAft>
                </a:pPr>
                <a:r>
                  <a:rPr lang="en-US" altLang="en-US">
                    <a:solidFill>
                      <a:srgbClr val="000000"/>
                    </a:solidFill>
                    <a:sym typeface="Helvetica Light"/>
                  </a:rPr>
                  <a:t>A</a:t>
                </a:r>
              </a:p>
            </p:txBody>
          </p:sp>
          <p:sp>
            <p:nvSpPr>
              <p:cNvPr id="36900" name="TextBox 40"/>
              <p:cNvSpPr txBox="1">
                <a:spLocks noChangeArrowheads="1"/>
              </p:cNvSpPr>
              <p:nvPr/>
            </p:nvSpPr>
            <p:spPr bwMode="auto">
              <a:xfrm>
                <a:off x="8167672" y="5296091"/>
                <a:ext cx="338653" cy="36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ctr" defTabSz="914353" eaLnBrk="1" fontAlgn="base" hangingPunct="1">
                  <a:spcBef>
                    <a:spcPct val="0"/>
                  </a:spcBef>
                  <a:spcAft>
                    <a:spcPct val="0"/>
                  </a:spcAft>
                </a:pPr>
                <a:r>
                  <a:rPr lang="en-US" altLang="en-US">
                    <a:solidFill>
                      <a:srgbClr val="000000"/>
                    </a:solidFill>
                    <a:sym typeface="Helvetica Light"/>
                  </a:rPr>
                  <a:t>B</a:t>
                </a:r>
              </a:p>
            </p:txBody>
          </p:sp>
          <p:sp>
            <p:nvSpPr>
              <p:cNvPr id="36901" name="TextBox 41"/>
              <p:cNvSpPr txBox="1">
                <a:spLocks noChangeArrowheads="1"/>
              </p:cNvSpPr>
              <p:nvPr/>
            </p:nvSpPr>
            <p:spPr bwMode="auto">
              <a:xfrm>
                <a:off x="6893268" y="5800227"/>
                <a:ext cx="351479" cy="36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ctr" defTabSz="914353" eaLnBrk="1" fontAlgn="base" hangingPunct="1">
                  <a:spcBef>
                    <a:spcPct val="0"/>
                  </a:spcBef>
                  <a:spcAft>
                    <a:spcPct val="0"/>
                  </a:spcAft>
                </a:pPr>
                <a:r>
                  <a:rPr lang="en-US" altLang="en-US">
                    <a:solidFill>
                      <a:srgbClr val="000000"/>
                    </a:solidFill>
                    <a:sym typeface="Helvetica Light"/>
                  </a:rPr>
                  <a:t>C</a:t>
                </a:r>
              </a:p>
            </p:txBody>
          </p:sp>
          <p:sp>
            <p:nvSpPr>
              <p:cNvPr id="36902" name="TextBox 42"/>
              <p:cNvSpPr txBox="1">
                <a:spLocks noChangeArrowheads="1"/>
              </p:cNvSpPr>
              <p:nvPr/>
            </p:nvSpPr>
            <p:spPr bwMode="auto">
              <a:xfrm>
                <a:off x="7176715" y="4026942"/>
                <a:ext cx="338653" cy="36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ctr" defTabSz="914353" eaLnBrk="1" fontAlgn="base" hangingPunct="1">
                  <a:spcBef>
                    <a:spcPct val="0"/>
                  </a:spcBef>
                  <a:spcAft>
                    <a:spcPct val="0"/>
                  </a:spcAft>
                </a:pPr>
                <a:r>
                  <a:rPr lang="en-US" altLang="en-US">
                    <a:solidFill>
                      <a:srgbClr val="000000"/>
                    </a:solidFill>
                    <a:sym typeface="Helvetica Light"/>
                  </a:rPr>
                  <a:t>X</a:t>
                </a:r>
              </a:p>
            </p:txBody>
          </p:sp>
        </p:grpSp>
        <p:grpSp>
          <p:nvGrpSpPr>
            <p:cNvPr id="36895" name="Group 14"/>
            <p:cNvGrpSpPr>
              <a:grpSpLocks/>
            </p:cNvGrpSpPr>
            <p:nvPr/>
          </p:nvGrpSpPr>
          <p:grpSpPr bwMode="auto">
            <a:xfrm rot="1485080">
              <a:off x="6013661" y="2810436"/>
              <a:ext cx="2695842" cy="3057371"/>
              <a:chOff x="4921624" y="991516"/>
              <a:chExt cx="2008094" cy="2008094"/>
            </a:xfrm>
          </p:grpSpPr>
          <p:sp>
            <p:nvSpPr>
              <p:cNvPr id="16" name="Arc 15"/>
              <p:cNvSpPr/>
              <p:nvPr/>
            </p:nvSpPr>
            <p:spPr>
              <a:xfrm>
                <a:off x="4919962" y="2039426"/>
                <a:ext cx="2008474" cy="604747"/>
              </a:xfrm>
              <a:prstGeom prst="arc">
                <a:avLst>
                  <a:gd name="adj1" fmla="val 11462813"/>
                  <a:gd name="adj2" fmla="val 20879175"/>
                </a:avLst>
              </a:prstGeom>
              <a:ln w="38100" cap="rnd">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7" name="Arc 16"/>
              <p:cNvSpPr/>
              <p:nvPr/>
            </p:nvSpPr>
            <p:spPr>
              <a:xfrm rot="15557165">
                <a:off x="5258039" y="1611670"/>
                <a:ext cx="2008179" cy="767667"/>
              </a:xfrm>
              <a:prstGeom prst="arc">
                <a:avLst>
                  <a:gd name="adj1" fmla="val 11462813"/>
                  <a:gd name="adj2" fmla="val 16258568"/>
                </a:avLst>
              </a:prstGeom>
              <a:ln w="38100" cap="rnd">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grpSp>
      </p:grpSp>
      <p:grpSp>
        <p:nvGrpSpPr>
          <p:cNvPr id="36868" name="Group 43"/>
          <p:cNvGrpSpPr>
            <a:grpSpLocks/>
          </p:cNvGrpSpPr>
          <p:nvPr/>
        </p:nvGrpSpPr>
        <p:grpSpPr bwMode="auto">
          <a:xfrm>
            <a:off x="2919445" y="1627190"/>
            <a:ext cx="2814606" cy="2735262"/>
            <a:chOff x="2176368" y="3431030"/>
            <a:chExt cx="2814352" cy="2736090"/>
          </a:xfrm>
        </p:grpSpPr>
        <p:sp>
          <p:nvSpPr>
            <p:cNvPr id="12" name="Rectangle 11"/>
            <p:cNvSpPr/>
            <p:nvPr/>
          </p:nvSpPr>
          <p:spPr>
            <a:xfrm>
              <a:off x="2193797" y="3581888"/>
              <a:ext cx="2796923" cy="258523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grpSp>
          <p:nvGrpSpPr>
            <p:cNvPr id="36871" name="Group 8"/>
            <p:cNvGrpSpPr>
              <a:grpSpLocks/>
            </p:cNvGrpSpPr>
            <p:nvPr/>
          </p:nvGrpSpPr>
          <p:grpSpPr bwMode="auto">
            <a:xfrm rot="-1952400">
              <a:off x="2852115" y="3431030"/>
              <a:ext cx="1555843" cy="2337314"/>
              <a:chOff x="2852115" y="3717303"/>
              <a:chExt cx="1555843" cy="2337314"/>
            </a:xfrm>
          </p:grpSpPr>
          <p:sp>
            <p:nvSpPr>
              <p:cNvPr id="13" name="Cloud 12"/>
              <p:cNvSpPr/>
              <p:nvPr/>
            </p:nvSpPr>
            <p:spPr>
              <a:xfrm>
                <a:off x="4168583" y="5925215"/>
                <a:ext cx="234929" cy="128627"/>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8" name="Cloud 17"/>
              <p:cNvSpPr/>
              <p:nvPr/>
            </p:nvSpPr>
            <p:spPr>
              <a:xfrm>
                <a:off x="2895985" y="5924783"/>
                <a:ext cx="234929" cy="128626"/>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9" name="Cloud 18"/>
              <p:cNvSpPr/>
              <p:nvPr/>
            </p:nvSpPr>
            <p:spPr>
              <a:xfrm>
                <a:off x="2895889" y="5700562"/>
                <a:ext cx="234929" cy="128627"/>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0" name="Cloud 19"/>
              <p:cNvSpPr/>
              <p:nvPr/>
            </p:nvSpPr>
            <p:spPr>
              <a:xfrm>
                <a:off x="2989965" y="5472555"/>
                <a:ext cx="234929" cy="130214"/>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1" name="Cloud 20"/>
              <p:cNvSpPr/>
              <p:nvPr/>
            </p:nvSpPr>
            <p:spPr>
              <a:xfrm>
                <a:off x="3130304" y="5247410"/>
                <a:ext cx="234929" cy="128627"/>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2" name="Cloud 21"/>
              <p:cNvSpPr/>
              <p:nvPr/>
            </p:nvSpPr>
            <p:spPr>
              <a:xfrm>
                <a:off x="3290913" y="5022165"/>
                <a:ext cx="234929" cy="128627"/>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3" name="Cloud 22"/>
              <p:cNvSpPr/>
              <p:nvPr/>
            </p:nvSpPr>
            <p:spPr>
              <a:xfrm>
                <a:off x="3493768" y="4795631"/>
                <a:ext cx="234929" cy="128626"/>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4" name="Cloud 23"/>
              <p:cNvSpPr/>
              <p:nvPr/>
            </p:nvSpPr>
            <p:spPr>
              <a:xfrm>
                <a:off x="3744223" y="4571224"/>
                <a:ext cx="234929" cy="128626"/>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5" name="Cloud 24"/>
              <p:cNvSpPr/>
              <p:nvPr/>
            </p:nvSpPr>
            <p:spPr>
              <a:xfrm>
                <a:off x="3866306" y="4796078"/>
                <a:ext cx="234929" cy="128626"/>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6" name="Cloud 25"/>
              <p:cNvSpPr/>
              <p:nvPr/>
            </p:nvSpPr>
            <p:spPr>
              <a:xfrm>
                <a:off x="3984860" y="5020562"/>
                <a:ext cx="234929" cy="128627"/>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7" name="Cloud 26"/>
              <p:cNvSpPr/>
              <p:nvPr/>
            </p:nvSpPr>
            <p:spPr>
              <a:xfrm>
                <a:off x="4083571" y="5243684"/>
                <a:ext cx="234929" cy="128626"/>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8" name="Cloud 27"/>
              <p:cNvSpPr/>
              <p:nvPr/>
            </p:nvSpPr>
            <p:spPr>
              <a:xfrm>
                <a:off x="4136192" y="5473324"/>
                <a:ext cx="234929" cy="130214"/>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9" name="Cloud 28"/>
              <p:cNvSpPr/>
              <p:nvPr/>
            </p:nvSpPr>
            <p:spPr>
              <a:xfrm>
                <a:off x="4174094" y="5695155"/>
                <a:ext cx="234929" cy="128627"/>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30" name="Cloud 29"/>
              <p:cNvSpPr/>
              <p:nvPr/>
            </p:nvSpPr>
            <p:spPr>
              <a:xfrm>
                <a:off x="3611144" y="4375649"/>
                <a:ext cx="236517" cy="128627"/>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31" name="Cloud 30"/>
              <p:cNvSpPr/>
              <p:nvPr/>
            </p:nvSpPr>
            <p:spPr>
              <a:xfrm>
                <a:off x="3465024" y="4197107"/>
                <a:ext cx="234929" cy="128626"/>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32" name="Cloud 31"/>
              <p:cNvSpPr/>
              <p:nvPr/>
            </p:nvSpPr>
            <p:spPr>
              <a:xfrm>
                <a:off x="3290455" y="4033084"/>
                <a:ext cx="234929" cy="130214"/>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33" name="Cloud 32"/>
              <p:cNvSpPr/>
              <p:nvPr/>
            </p:nvSpPr>
            <p:spPr>
              <a:xfrm>
                <a:off x="3108112" y="3856268"/>
                <a:ext cx="234929" cy="128626"/>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34" name="Cloud 33"/>
              <p:cNvSpPr/>
              <p:nvPr/>
            </p:nvSpPr>
            <p:spPr>
              <a:xfrm>
                <a:off x="2852981" y="3716022"/>
                <a:ext cx="234929" cy="128626"/>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grpSp>
        <p:sp>
          <p:nvSpPr>
            <p:cNvPr id="36872" name="TextBox 10"/>
            <p:cNvSpPr txBox="1">
              <a:spLocks noChangeArrowheads="1"/>
            </p:cNvSpPr>
            <p:nvPr/>
          </p:nvSpPr>
          <p:spPr bwMode="auto">
            <a:xfrm>
              <a:off x="2176368" y="3579593"/>
              <a:ext cx="338524" cy="36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ctr" defTabSz="914353" eaLnBrk="1" fontAlgn="base" hangingPunct="1">
                <a:spcBef>
                  <a:spcPct val="0"/>
                </a:spcBef>
                <a:spcAft>
                  <a:spcPct val="0"/>
                </a:spcAft>
              </a:pPr>
              <a:r>
                <a:rPr lang="en-US" altLang="en-US">
                  <a:solidFill>
                    <a:srgbClr val="000000"/>
                  </a:solidFill>
                  <a:sym typeface="Helvetica Light"/>
                </a:rPr>
                <a:t>A</a:t>
              </a:r>
            </a:p>
          </p:txBody>
        </p:sp>
        <p:sp>
          <p:nvSpPr>
            <p:cNvPr id="36873" name="TextBox 36"/>
            <p:cNvSpPr txBox="1">
              <a:spLocks noChangeArrowheads="1"/>
            </p:cNvSpPr>
            <p:nvPr/>
          </p:nvSpPr>
          <p:spPr bwMode="auto">
            <a:xfrm>
              <a:off x="4573619" y="5271585"/>
              <a:ext cx="338524" cy="36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ctr" defTabSz="914353" eaLnBrk="1" fontAlgn="base" hangingPunct="1">
                <a:spcBef>
                  <a:spcPct val="0"/>
                </a:spcBef>
                <a:spcAft>
                  <a:spcPct val="0"/>
                </a:spcAft>
              </a:pPr>
              <a:r>
                <a:rPr lang="en-US" altLang="en-US">
                  <a:solidFill>
                    <a:srgbClr val="000000"/>
                  </a:solidFill>
                  <a:sym typeface="Helvetica Light"/>
                </a:rPr>
                <a:t>B</a:t>
              </a:r>
            </a:p>
          </p:txBody>
        </p:sp>
        <p:sp>
          <p:nvSpPr>
            <p:cNvPr id="36874" name="TextBox 37"/>
            <p:cNvSpPr txBox="1">
              <a:spLocks noChangeArrowheads="1"/>
            </p:cNvSpPr>
            <p:nvPr/>
          </p:nvSpPr>
          <p:spPr bwMode="auto">
            <a:xfrm>
              <a:off x="3187219" y="5745017"/>
              <a:ext cx="351346" cy="36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ctr" defTabSz="914353" eaLnBrk="1" fontAlgn="base" hangingPunct="1">
                <a:spcBef>
                  <a:spcPct val="0"/>
                </a:spcBef>
                <a:spcAft>
                  <a:spcPct val="0"/>
                </a:spcAft>
              </a:pPr>
              <a:r>
                <a:rPr lang="en-US" altLang="en-US">
                  <a:solidFill>
                    <a:srgbClr val="000000"/>
                  </a:solidFill>
                  <a:sym typeface="Helvetica Light"/>
                </a:rPr>
                <a:t>C</a:t>
              </a:r>
            </a:p>
          </p:txBody>
        </p:sp>
        <p:sp>
          <p:nvSpPr>
            <p:cNvPr id="36875" name="TextBox 38"/>
            <p:cNvSpPr txBox="1">
              <a:spLocks noChangeArrowheads="1"/>
            </p:cNvSpPr>
            <p:nvPr/>
          </p:nvSpPr>
          <p:spPr bwMode="auto">
            <a:xfrm>
              <a:off x="3678576" y="3862729"/>
              <a:ext cx="338524" cy="36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ctr" defTabSz="914353" eaLnBrk="1" fontAlgn="base" hangingPunct="1">
                <a:spcBef>
                  <a:spcPct val="0"/>
                </a:spcBef>
                <a:spcAft>
                  <a:spcPct val="0"/>
                </a:spcAft>
              </a:pPr>
              <a:r>
                <a:rPr lang="en-US" altLang="en-US">
                  <a:solidFill>
                    <a:srgbClr val="000000"/>
                  </a:solidFill>
                  <a:sym typeface="Helvetica Light"/>
                </a:rPr>
                <a:t>X</a:t>
              </a:r>
            </a:p>
          </p:txBody>
        </p:sp>
      </p:grpSp>
      <p:sp>
        <p:nvSpPr>
          <p:cNvPr id="48" name="Text Box 4"/>
          <p:cNvSpPr txBox="1">
            <a:spLocks noChangeArrowheads="1"/>
          </p:cNvSpPr>
          <p:nvPr/>
        </p:nvSpPr>
        <p:spPr bwMode="auto">
          <a:xfrm>
            <a:off x="1747839" y="5095875"/>
            <a:ext cx="8696325" cy="49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914353" eaLnBrk="1" fontAlgn="base" hangingPunct="1">
              <a:lnSpc>
                <a:spcPct val="120000"/>
              </a:lnSpc>
              <a:spcBef>
                <a:spcPct val="0"/>
              </a:spcBef>
              <a:spcAft>
                <a:spcPct val="0"/>
              </a:spcAft>
              <a:defRPr/>
            </a:pPr>
            <a:r>
              <a:rPr lang="en-US" altLang="zh-CN" sz="2400" dirty="0">
                <a:solidFill>
                  <a:srgbClr val="000000"/>
                </a:solidFill>
                <a:latin typeface="Arial"/>
                <a:ea typeface="宋体" pitchFamily="2" charset="-122"/>
                <a:cs typeface="Arial" charset="0"/>
                <a:sym typeface="Helvetica Light"/>
              </a:rPr>
              <a:t>Features on a continuous curve are grouped together</a:t>
            </a:r>
          </a:p>
        </p:txBody>
      </p:sp>
    </p:spTree>
    <p:extLst>
      <p:ext uri="{BB962C8B-B14F-4D97-AF65-F5344CB8AC3E}">
        <p14:creationId xmlns:p14="http://schemas.microsoft.com/office/powerpoint/2010/main" val="11185925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title"/>
          </p:nvPr>
        </p:nvSpPr>
        <p:spPr>
          <a:xfrm>
            <a:off x="2209800" y="222251"/>
            <a:ext cx="7772400" cy="838200"/>
          </a:xfrm>
          <a:extLst/>
        </p:spPr>
        <p:txBody>
          <a:bodyPr vert="horz" wrap="square" lIns="92075" tIns="46038" rIns="92075" bIns="46038" numCol="1" anchor="ctr" anchorCtr="0" compatLnSpc="1">
            <a:prstTxWarp prst="textNoShape">
              <a:avLst/>
            </a:prstTxWarp>
          </a:bodyPr>
          <a:lstStyle/>
          <a:p>
            <a:pPr>
              <a:defRPr/>
            </a:pPr>
            <a:r>
              <a:rPr lang="en-US" altLang="zh-CN" sz="3200" dirty="0">
                <a:solidFill>
                  <a:schemeClr val="tx1"/>
                </a:solidFill>
                <a:latin typeface="+mn-lt"/>
                <a:ea typeface="宋体" pitchFamily="2" charset="-122"/>
              </a:rPr>
              <a:t>Symmetry Principle</a:t>
            </a:r>
          </a:p>
        </p:txBody>
      </p:sp>
      <p:sp>
        <p:nvSpPr>
          <p:cNvPr id="9" name="Rectangle 8"/>
          <p:cNvSpPr/>
          <p:nvPr/>
        </p:nvSpPr>
        <p:spPr>
          <a:xfrm>
            <a:off x="3844925" y="1379539"/>
            <a:ext cx="4502150" cy="177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5" name="Freeform 4"/>
          <p:cNvSpPr/>
          <p:nvPr/>
        </p:nvSpPr>
        <p:spPr>
          <a:xfrm>
            <a:off x="4814888" y="1663701"/>
            <a:ext cx="400050" cy="1209675"/>
          </a:xfrm>
          <a:custGeom>
            <a:avLst/>
            <a:gdLst>
              <a:gd name="connsiteX0" fmla="*/ 84388 w 400132"/>
              <a:gd name="connsiteY0" fmla="*/ 0 h 2011680"/>
              <a:gd name="connsiteX1" fmla="*/ 399348 w 400132"/>
              <a:gd name="connsiteY1" fmla="*/ 701040 h 2011680"/>
              <a:gd name="connsiteX2" fmla="*/ 3108 w 400132"/>
              <a:gd name="connsiteY2" fmla="*/ 1341120 h 2011680"/>
              <a:gd name="connsiteX3" fmla="*/ 246948 w 400132"/>
              <a:gd name="connsiteY3" fmla="*/ 2011680 h 2011680"/>
            </a:gdLst>
            <a:ahLst/>
            <a:cxnLst>
              <a:cxn ang="0">
                <a:pos x="connsiteX0" y="connsiteY0"/>
              </a:cxn>
              <a:cxn ang="0">
                <a:pos x="connsiteX1" y="connsiteY1"/>
              </a:cxn>
              <a:cxn ang="0">
                <a:pos x="connsiteX2" y="connsiteY2"/>
              </a:cxn>
              <a:cxn ang="0">
                <a:pos x="connsiteX3" y="connsiteY3"/>
              </a:cxn>
            </a:cxnLst>
            <a:rect l="l" t="t" r="r" b="b"/>
            <a:pathLst>
              <a:path w="400132" h="2011680">
                <a:moveTo>
                  <a:pt x="84388" y="0"/>
                </a:moveTo>
                <a:cubicBezTo>
                  <a:pt x="248641" y="238760"/>
                  <a:pt x="412895" y="477520"/>
                  <a:pt x="399348" y="701040"/>
                </a:cubicBezTo>
                <a:cubicBezTo>
                  <a:pt x="385801" y="924560"/>
                  <a:pt x="28508" y="1122680"/>
                  <a:pt x="3108" y="1341120"/>
                </a:cubicBezTo>
                <a:cubicBezTo>
                  <a:pt x="-22292" y="1559560"/>
                  <a:pt x="112328" y="1785620"/>
                  <a:pt x="246948" y="2011680"/>
                </a:cubicBezTo>
              </a:path>
            </a:pathLst>
          </a:cu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8" name="Freeform 7"/>
          <p:cNvSpPr/>
          <p:nvPr/>
        </p:nvSpPr>
        <p:spPr>
          <a:xfrm>
            <a:off x="4110038" y="1663701"/>
            <a:ext cx="400050" cy="1209675"/>
          </a:xfrm>
          <a:custGeom>
            <a:avLst/>
            <a:gdLst>
              <a:gd name="connsiteX0" fmla="*/ 84388 w 400132"/>
              <a:gd name="connsiteY0" fmla="*/ 0 h 2011680"/>
              <a:gd name="connsiteX1" fmla="*/ 399348 w 400132"/>
              <a:gd name="connsiteY1" fmla="*/ 701040 h 2011680"/>
              <a:gd name="connsiteX2" fmla="*/ 3108 w 400132"/>
              <a:gd name="connsiteY2" fmla="*/ 1341120 h 2011680"/>
              <a:gd name="connsiteX3" fmla="*/ 246948 w 400132"/>
              <a:gd name="connsiteY3" fmla="*/ 2011680 h 2011680"/>
            </a:gdLst>
            <a:ahLst/>
            <a:cxnLst>
              <a:cxn ang="0">
                <a:pos x="connsiteX0" y="connsiteY0"/>
              </a:cxn>
              <a:cxn ang="0">
                <a:pos x="connsiteX1" y="connsiteY1"/>
              </a:cxn>
              <a:cxn ang="0">
                <a:pos x="connsiteX2" y="connsiteY2"/>
              </a:cxn>
              <a:cxn ang="0">
                <a:pos x="connsiteX3" y="connsiteY3"/>
              </a:cxn>
            </a:cxnLst>
            <a:rect l="l" t="t" r="r" b="b"/>
            <a:pathLst>
              <a:path w="400132" h="2011680">
                <a:moveTo>
                  <a:pt x="84388" y="0"/>
                </a:moveTo>
                <a:cubicBezTo>
                  <a:pt x="248641" y="238760"/>
                  <a:pt x="412895" y="477520"/>
                  <a:pt x="399348" y="701040"/>
                </a:cubicBezTo>
                <a:cubicBezTo>
                  <a:pt x="385801" y="924560"/>
                  <a:pt x="28508" y="1122680"/>
                  <a:pt x="3108" y="1341120"/>
                </a:cubicBezTo>
                <a:cubicBezTo>
                  <a:pt x="-22292" y="1559560"/>
                  <a:pt x="112328" y="1785620"/>
                  <a:pt x="246948" y="2011680"/>
                </a:cubicBezTo>
              </a:path>
            </a:pathLst>
          </a:cu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7" name="Freeform 16"/>
          <p:cNvSpPr/>
          <p:nvPr/>
        </p:nvSpPr>
        <p:spPr>
          <a:xfrm>
            <a:off x="5521326" y="1682750"/>
            <a:ext cx="265113" cy="1158875"/>
          </a:xfrm>
          <a:custGeom>
            <a:avLst/>
            <a:gdLst>
              <a:gd name="connsiteX0" fmla="*/ 253881 w 265567"/>
              <a:gd name="connsiteY0" fmla="*/ 0 h 1158240"/>
              <a:gd name="connsiteX1" fmla="*/ 40521 w 265567"/>
              <a:gd name="connsiteY1" fmla="*/ 266700 h 1158240"/>
              <a:gd name="connsiteX2" fmla="*/ 17661 w 265567"/>
              <a:gd name="connsiteY2" fmla="*/ 548640 h 1158240"/>
              <a:gd name="connsiteX3" fmla="*/ 238641 w 265567"/>
              <a:gd name="connsiteY3" fmla="*/ 769620 h 1158240"/>
              <a:gd name="connsiteX4" fmla="*/ 253881 w 265567"/>
              <a:gd name="connsiteY4" fmla="*/ 1158240 h 115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67" h="1158240">
                <a:moveTo>
                  <a:pt x="253881" y="0"/>
                </a:moveTo>
                <a:cubicBezTo>
                  <a:pt x="166886" y="87630"/>
                  <a:pt x="79891" y="175260"/>
                  <a:pt x="40521" y="266700"/>
                </a:cubicBezTo>
                <a:cubicBezTo>
                  <a:pt x="1151" y="358140"/>
                  <a:pt x="-15359" y="464820"/>
                  <a:pt x="17661" y="548640"/>
                </a:cubicBezTo>
                <a:cubicBezTo>
                  <a:pt x="50681" y="632460"/>
                  <a:pt x="199271" y="668020"/>
                  <a:pt x="238641" y="769620"/>
                </a:cubicBezTo>
                <a:cubicBezTo>
                  <a:pt x="278011" y="871220"/>
                  <a:pt x="265946" y="1014730"/>
                  <a:pt x="253881" y="1158240"/>
                </a:cubicBezTo>
              </a:path>
            </a:pathLst>
          </a:cu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2" name="Freeform 21"/>
          <p:cNvSpPr/>
          <p:nvPr/>
        </p:nvSpPr>
        <p:spPr>
          <a:xfrm>
            <a:off x="6091238" y="1682750"/>
            <a:ext cx="265112" cy="1158875"/>
          </a:xfrm>
          <a:custGeom>
            <a:avLst/>
            <a:gdLst>
              <a:gd name="connsiteX0" fmla="*/ 253881 w 265567"/>
              <a:gd name="connsiteY0" fmla="*/ 0 h 1158240"/>
              <a:gd name="connsiteX1" fmla="*/ 40521 w 265567"/>
              <a:gd name="connsiteY1" fmla="*/ 266700 h 1158240"/>
              <a:gd name="connsiteX2" fmla="*/ 17661 w 265567"/>
              <a:gd name="connsiteY2" fmla="*/ 548640 h 1158240"/>
              <a:gd name="connsiteX3" fmla="*/ 238641 w 265567"/>
              <a:gd name="connsiteY3" fmla="*/ 769620 h 1158240"/>
              <a:gd name="connsiteX4" fmla="*/ 253881 w 265567"/>
              <a:gd name="connsiteY4" fmla="*/ 1158240 h 115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67" h="1158240">
                <a:moveTo>
                  <a:pt x="253881" y="0"/>
                </a:moveTo>
                <a:cubicBezTo>
                  <a:pt x="166886" y="87630"/>
                  <a:pt x="79891" y="175260"/>
                  <a:pt x="40521" y="266700"/>
                </a:cubicBezTo>
                <a:cubicBezTo>
                  <a:pt x="1151" y="358140"/>
                  <a:pt x="-15359" y="464820"/>
                  <a:pt x="17661" y="548640"/>
                </a:cubicBezTo>
                <a:cubicBezTo>
                  <a:pt x="50681" y="632460"/>
                  <a:pt x="199271" y="668020"/>
                  <a:pt x="238641" y="769620"/>
                </a:cubicBezTo>
                <a:cubicBezTo>
                  <a:pt x="278011" y="871220"/>
                  <a:pt x="265946" y="1014730"/>
                  <a:pt x="253881" y="1158240"/>
                </a:cubicBezTo>
              </a:path>
            </a:pathLst>
          </a:cu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8" name="Freeform 17"/>
          <p:cNvSpPr/>
          <p:nvPr/>
        </p:nvSpPr>
        <p:spPr>
          <a:xfrm>
            <a:off x="6662738" y="2254250"/>
            <a:ext cx="1355725" cy="298450"/>
          </a:xfrm>
          <a:custGeom>
            <a:avLst/>
            <a:gdLst>
              <a:gd name="connsiteX0" fmla="*/ 0 w 1356360"/>
              <a:gd name="connsiteY0" fmla="*/ 236220 h 298128"/>
              <a:gd name="connsiteX1" fmla="*/ 411480 w 1356360"/>
              <a:gd name="connsiteY1" fmla="*/ 99060 h 298128"/>
              <a:gd name="connsiteX2" fmla="*/ 1082040 w 1356360"/>
              <a:gd name="connsiteY2" fmla="*/ 297180 h 298128"/>
              <a:gd name="connsiteX3" fmla="*/ 1356360 w 1356360"/>
              <a:gd name="connsiteY3" fmla="*/ 0 h 298128"/>
            </a:gdLst>
            <a:ahLst/>
            <a:cxnLst>
              <a:cxn ang="0">
                <a:pos x="connsiteX0" y="connsiteY0"/>
              </a:cxn>
              <a:cxn ang="0">
                <a:pos x="connsiteX1" y="connsiteY1"/>
              </a:cxn>
              <a:cxn ang="0">
                <a:pos x="connsiteX2" y="connsiteY2"/>
              </a:cxn>
              <a:cxn ang="0">
                <a:pos x="connsiteX3" y="connsiteY3"/>
              </a:cxn>
            </a:cxnLst>
            <a:rect l="l" t="t" r="r" b="b"/>
            <a:pathLst>
              <a:path w="1356360" h="298128">
                <a:moveTo>
                  <a:pt x="0" y="236220"/>
                </a:moveTo>
                <a:cubicBezTo>
                  <a:pt x="115570" y="162560"/>
                  <a:pt x="231140" y="88900"/>
                  <a:pt x="411480" y="99060"/>
                </a:cubicBezTo>
                <a:cubicBezTo>
                  <a:pt x="591820" y="109220"/>
                  <a:pt x="924560" y="313690"/>
                  <a:pt x="1082040" y="297180"/>
                </a:cubicBezTo>
                <a:cubicBezTo>
                  <a:pt x="1239520" y="280670"/>
                  <a:pt x="1297940" y="140335"/>
                  <a:pt x="1356360" y="0"/>
                </a:cubicBezTo>
              </a:path>
            </a:pathLst>
          </a:cu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4" name="Freeform 23"/>
          <p:cNvSpPr/>
          <p:nvPr/>
        </p:nvSpPr>
        <p:spPr>
          <a:xfrm>
            <a:off x="6653213" y="1855788"/>
            <a:ext cx="1357312" cy="296862"/>
          </a:xfrm>
          <a:custGeom>
            <a:avLst/>
            <a:gdLst>
              <a:gd name="connsiteX0" fmla="*/ 0 w 1356360"/>
              <a:gd name="connsiteY0" fmla="*/ 236220 h 298128"/>
              <a:gd name="connsiteX1" fmla="*/ 411480 w 1356360"/>
              <a:gd name="connsiteY1" fmla="*/ 99060 h 298128"/>
              <a:gd name="connsiteX2" fmla="*/ 1082040 w 1356360"/>
              <a:gd name="connsiteY2" fmla="*/ 297180 h 298128"/>
              <a:gd name="connsiteX3" fmla="*/ 1356360 w 1356360"/>
              <a:gd name="connsiteY3" fmla="*/ 0 h 298128"/>
            </a:gdLst>
            <a:ahLst/>
            <a:cxnLst>
              <a:cxn ang="0">
                <a:pos x="connsiteX0" y="connsiteY0"/>
              </a:cxn>
              <a:cxn ang="0">
                <a:pos x="connsiteX1" y="connsiteY1"/>
              </a:cxn>
              <a:cxn ang="0">
                <a:pos x="connsiteX2" y="connsiteY2"/>
              </a:cxn>
              <a:cxn ang="0">
                <a:pos x="connsiteX3" y="connsiteY3"/>
              </a:cxn>
            </a:cxnLst>
            <a:rect l="l" t="t" r="r" b="b"/>
            <a:pathLst>
              <a:path w="1356360" h="298128">
                <a:moveTo>
                  <a:pt x="0" y="236220"/>
                </a:moveTo>
                <a:cubicBezTo>
                  <a:pt x="115570" y="162560"/>
                  <a:pt x="231140" y="88900"/>
                  <a:pt x="411480" y="99060"/>
                </a:cubicBezTo>
                <a:cubicBezTo>
                  <a:pt x="591820" y="109220"/>
                  <a:pt x="924560" y="313690"/>
                  <a:pt x="1082040" y="297180"/>
                </a:cubicBezTo>
                <a:cubicBezTo>
                  <a:pt x="1239520" y="280670"/>
                  <a:pt x="1297940" y="140335"/>
                  <a:pt x="1356360" y="0"/>
                </a:cubicBezTo>
              </a:path>
            </a:pathLst>
          </a:cu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5" name="Rectangle 24"/>
          <p:cNvSpPr/>
          <p:nvPr/>
        </p:nvSpPr>
        <p:spPr>
          <a:xfrm>
            <a:off x="3844925" y="3360738"/>
            <a:ext cx="4502150" cy="177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grpSp>
        <p:nvGrpSpPr>
          <p:cNvPr id="37899" name="Group 19"/>
          <p:cNvGrpSpPr>
            <a:grpSpLocks/>
          </p:cNvGrpSpPr>
          <p:nvPr/>
        </p:nvGrpSpPr>
        <p:grpSpPr bwMode="auto">
          <a:xfrm>
            <a:off x="4110039" y="3644901"/>
            <a:ext cx="979487" cy="1209675"/>
            <a:chOff x="1960906" y="4004292"/>
            <a:chExt cx="980040" cy="1209040"/>
          </a:xfrm>
        </p:grpSpPr>
        <p:sp>
          <p:nvSpPr>
            <p:cNvPr id="26" name="Freeform 25"/>
            <p:cNvSpPr/>
            <p:nvPr/>
          </p:nvSpPr>
          <p:spPr>
            <a:xfrm flipH="1">
              <a:off x="2539082" y="4004292"/>
              <a:ext cx="401864" cy="1209040"/>
            </a:xfrm>
            <a:custGeom>
              <a:avLst/>
              <a:gdLst>
                <a:gd name="connsiteX0" fmla="*/ 84388 w 400132"/>
                <a:gd name="connsiteY0" fmla="*/ 0 h 2011680"/>
                <a:gd name="connsiteX1" fmla="*/ 399348 w 400132"/>
                <a:gd name="connsiteY1" fmla="*/ 701040 h 2011680"/>
                <a:gd name="connsiteX2" fmla="*/ 3108 w 400132"/>
                <a:gd name="connsiteY2" fmla="*/ 1341120 h 2011680"/>
                <a:gd name="connsiteX3" fmla="*/ 246948 w 400132"/>
                <a:gd name="connsiteY3" fmla="*/ 2011680 h 2011680"/>
              </a:gdLst>
              <a:ahLst/>
              <a:cxnLst>
                <a:cxn ang="0">
                  <a:pos x="connsiteX0" y="connsiteY0"/>
                </a:cxn>
                <a:cxn ang="0">
                  <a:pos x="connsiteX1" y="connsiteY1"/>
                </a:cxn>
                <a:cxn ang="0">
                  <a:pos x="connsiteX2" y="connsiteY2"/>
                </a:cxn>
                <a:cxn ang="0">
                  <a:pos x="connsiteX3" y="connsiteY3"/>
                </a:cxn>
              </a:cxnLst>
              <a:rect l="l" t="t" r="r" b="b"/>
              <a:pathLst>
                <a:path w="400132" h="2011680">
                  <a:moveTo>
                    <a:pt x="84388" y="0"/>
                  </a:moveTo>
                  <a:cubicBezTo>
                    <a:pt x="248641" y="238760"/>
                    <a:pt x="412895" y="477520"/>
                    <a:pt x="399348" y="701040"/>
                  </a:cubicBezTo>
                  <a:cubicBezTo>
                    <a:pt x="385801" y="924560"/>
                    <a:pt x="28508" y="1122680"/>
                    <a:pt x="3108" y="1341120"/>
                  </a:cubicBezTo>
                  <a:cubicBezTo>
                    <a:pt x="-22292" y="1559560"/>
                    <a:pt x="112328" y="1785620"/>
                    <a:pt x="246948" y="2011680"/>
                  </a:cubicBezTo>
                </a:path>
              </a:pathLst>
            </a:cu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7" name="Freeform 26"/>
            <p:cNvSpPr/>
            <p:nvPr/>
          </p:nvSpPr>
          <p:spPr>
            <a:xfrm>
              <a:off x="1960906" y="4004292"/>
              <a:ext cx="400276" cy="1209040"/>
            </a:xfrm>
            <a:custGeom>
              <a:avLst/>
              <a:gdLst>
                <a:gd name="connsiteX0" fmla="*/ 84388 w 400132"/>
                <a:gd name="connsiteY0" fmla="*/ 0 h 2011680"/>
                <a:gd name="connsiteX1" fmla="*/ 399348 w 400132"/>
                <a:gd name="connsiteY1" fmla="*/ 701040 h 2011680"/>
                <a:gd name="connsiteX2" fmla="*/ 3108 w 400132"/>
                <a:gd name="connsiteY2" fmla="*/ 1341120 h 2011680"/>
                <a:gd name="connsiteX3" fmla="*/ 246948 w 400132"/>
                <a:gd name="connsiteY3" fmla="*/ 2011680 h 2011680"/>
              </a:gdLst>
              <a:ahLst/>
              <a:cxnLst>
                <a:cxn ang="0">
                  <a:pos x="connsiteX0" y="connsiteY0"/>
                </a:cxn>
                <a:cxn ang="0">
                  <a:pos x="connsiteX1" y="connsiteY1"/>
                </a:cxn>
                <a:cxn ang="0">
                  <a:pos x="connsiteX2" y="connsiteY2"/>
                </a:cxn>
                <a:cxn ang="0">
                  <a:pos x="connsiteX3" y="connsiteY3"/>
                </a:cxn>
              </a:cxnLst>
              <a:rect l="l" t="t" r="r" b="b"/>
              <a:pathLst>
                <a:path w="400132" h="2011680">
                  <a:moveTo>
                    <a:pt x="84388" y="0"/>
                  </a:moveTo>
                  <a:cubicBezTo>
                    <a:pt x="248641" y="238760"/>
                    <a:pt x="412895" y="477520"/>
                    <a:pt x="399348" y="701040"/>
                  </a:cubicBezTo>
                  <a:cubicBezTo>
                    <a:pt x="385801" y="924560"/>
                    <a:pt x="28508" y="1122680"/>
                    <a:pt x="3108" y="1341120"/>
                  </a:cubicBezTo>
                  <a:cubicBezTo>
                    <a:pt x="-22292" y="1559560"/>
                    <a:pt x="112328" y="1785620"/>
                    <a:pt x="246948" y="2011680"/>
                  </a:cubicBezTo>
                </a:path>
              </a:pathLst>
            </a:cu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grpSp>
      <p:grpSp>
        <p:nvGrpSpPr>
          <p:cNvPr id="37900" name="Group 22"/>
          <p:cNvGrpSpPr>
            <a:grpSpLocks/>
          </p:cNvGrpSpPr>
          <p:nvPr/>
        </p:nvGrpSpPr>
        <p:grpSpPr bwMode="auto">
          <a:xfrm>
            <a:off x="5413375" y="3670301"/>
            <a:ext cx="858838" cy="1158875"/>
            <a:chOff x="3086611" y="4023360"/>
            <a:chExt cx="859164" cy="1158240"/>
          </a:xfrm>
        </p:grpSpPr>
        <p:sp>
          <p:nvSpPr>
            <p:cNvPr id="28" name="Freeform 27"/>
            <p:cNvSpPr/>
            <p:nvPr/>
          </p:nvSpPr>
          <p:spPr>
            <a:xfrm flipH="1">
              <a:off x="3680561" y="4023360"/>
              <a:ext cx="265214" cy="1158240"/>
            </a:xfrm>
            <a:custGeom>
              <a:avLst/>
              <a:gdLst>
                <a:gd name="connsiteX0" fmla="*/ 253881 w 265567"/>
                <a:gd name="connsiteY0" fmla="*/ 0 h 1158240"/>
                <a:gd name="connsiteX1" fmla="*/ 40521 w 265567"/>
                <a:gd name="connsiteY1" fmla="*/ 266700 h 1158240"/>
                <a:gd name="connsiteX2" fmla="*/ 17661 w 265567"/>
                <a:gd name="connsiteY2" fmla="*/ 548640 h 1158240"/>
                <a:gd name="connsiteX3" fmla="*/ 238641 w 265567"/>
                <a:gd name="connsiteY3" fmla="*/ 769620 h 1158240"/>
                <a:gd name="connsiteX4" fmla="*/ 253881 w 265567"/>
                <a:gd name="connsiteY4" fmla="*/ 1158240 h 115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67" h="1158240">
                  <a:moveTo>
                    <a:pt x="253881" y="0"/>
                  </a:moveTo>
                  <a:cubicBezTo>
                    <a:pt x="166886" y="87630"/>
                    <a:pt x="79891" y="175260"/>
                    <a:pt x="40521" y="266700"/>
                  </a:cubicBezTo>
                  <a:cubicBezTo>
                    <a:pt x="1151" y="358140"/>
                    <a:pt x="-15359" y="464820"/>
                    <a:pt x="17661" y="548640"/>
                  </a:cubicBezTo>
                  <a:cubicBezTo>
                    <a:pt x="50681" y="632460"/>
                    <a:pt x="199271" y="668020"/>
                    <a:pt x="238641" y="769620"/>
                  </a:cubicBezTo>
                  <a:cubicBezTo>
                    <a:pt x="278011" y="871220"/>
                    <a:pt x="265946" y="1014730"/>
                    <a:pt x="253881" y="1158240"/>
                  </a:cubicBezTo>
                </a:path>
              </a:pathLst>
            </a:cu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9" name="Freeform 28"/>
            <p:cNvSpPr/>
            <p:nvPr/>
          </p:nvSpPr>
          <p:spPr>
            <a:xfrm>
              <a:off x="3086611" y="4023360"/>
              <a:ext cx="265214" cy="1158240"/>
            </a:xfrm>
            <a:custGeom>
              <a:avLst/>
              <a:gdLst>
                <a:gd name="connsiteX0" fmla="*/ 253881 w 265567"/>
                <a:gd name="connsiteY0" fmla="*/ 0 h 1158240"/>
                <a:gd name="connsiteX1" fmla="*/ 40521 w 265567"/>
                <a:gd name="connsiteY1" fmla="*/ 266700 h 1158240"/>
                <a:gd name="connsiteX2" fmla="*/ 17661 w 265567"/>
                <a:gd name="connsiteY2" fmla="*/ 548640 h 1158240"/>
                <a:gd name="connsiteX3" fmla="*/ 238641 w 265567"/>
                <a:gd name="connsiteY3" fmla="*/ 769620 h 1158240"/>
                <a:gd name="connsiteX4" fmla="*/ 253881 w 265567"/>
                <a:gd name="connsiteY4" fmla="*/ 1158240 h 115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67" h="1158240">
                  <a:moveTo>
                    <a:pt x="253881" y="0"/>
                  </a:moveTo>
                  <a:cubicBezTo>
                    <a:pt x="166886" y="87630"/>
                    <a:pt x="79891" y="175260"/>
                    <a:pt x="40521" y="266700"/>
                  </a:cubicBezTo>
                  <a:cubicBezTo>
                    <a:pt x="1151" y="358140"/>
                    <a:pt x="-15359" y="464820"/>
                    <a:pt x="17661" y="548640"/>
                  </a:cubicBezTo>
                  <a:cubicBezTo>
                    <a:pt x="50681" y="632460"/>
                    <a:pt x="199271" y="668020"/>
                    <a:pt x="238641" y="769620"/>
                  </a:cubicBezTo>
                  <a:cubicBezTo>
                    <a:pt x="278011" y="871220"/>
                    <a:pt x="265946" y="1014730"/>
                    <a:pt x="253881" y="1158240"/>
                  </a:cubicBezTo>
                </a:path>
              </a:pathLst>
            </a:cu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grpSp>
      <p:grpSp>
        <p:nvGrpSpPr>
          <p:cNvPr id="37901" name="Group 8191"/>
          <p:cNvGrpSpPr>
            <a:grpSpLocks/>
          </p:cNvGrpSpPr>
          <p:nvPr/>
        </p:nvGrpSpPr>
        <p:grpSpPr bwMode="auto">
          <a:xfrm>
            <a:off x="6594475" y="3879851"/>
            <a:ext cx="1365250" cy="741363"/>
            <a:chOff x="4446377" y="4250026"/>
            <a:chExt cx="1365229" cy="741324"/>
          </a:xfrm>
        </p:grpSpPr>
        <p:sp>
          <p:nvSpPr>
            <p:cNvPr id="30" name="Freeform 29"/>
            <p:cNvSpPr/>
            <p:nvPr/>
          </p:nvSpPr>
          <p:spPr>
            <a:xfrm flipV="1">
              <a:off x="4455902" y="4689741"/>
              <a:ext cx="1355704" cy="301609"/>
            </a:xfrm>
            <a:custGeom>
              <a:avLst/>
              <a:gdLst>
                <a:gd name="connsiteX0" fmla="*/ 0 w 1356360"/>
                <a:gd name="connsiteY0" fmla="*/ 236220 h 298128"/>
                <a:gd name="connsiteX1" fmla="*/ 411480 w 1356360"/>
                <a:gd name="connsiteY1" fmla="*/ 99060 h 298128"/>
                <a:gd name="connsiteX2" fmla="*/ 1082040 w 1356360"/>
                <a:gd name="connsiteY2" fmla="*/ 297180 h 298128"/>
                <a:gd name="connsiteX3" fmla="*/ 1356360 w 1356360"/>
                <a:gd name="connsiteY3" fmla="*/ 0 h 298128"/>
              </a:gdLst>
              <a:ahLst/>
              <a:cxnLst>
                <a:cxn ang="0">
                  <a:pos x="connsiteX0" y="connsiteY0"/>
                </a:cxn>
                <a:cxn ang="0">
                  <a:pos x="connsiteX1" y="connsiteY1"/>
                </a:cxn>
                <a:cxn ang="0">
                  <a:pos x="connsiteX2" y="connsiteY2"/>
                </a:cxn>
                <a:cxn ang="0">
                  <a:pos x="connsiteX3" y="connsiteY3"/>
                </a:cxn>
              </a:cxnLst>
              <a:rect l="l" t="t" r="r" b="b"/>
              <a:pathLst>
                <a:path w="1356360" h="298128">
                  <a:moveTo>
                    <a:pt x="0" y="236220"/>
                  </a:moveTo>
                  <a:cubicBezTo>
                    <a:pt x="115570" y="162560"/>
                    <a:pt x="231140" y="88900"/>
                    <a:pt x="411480" y="99060"/>
                  </a:cubicBezTo>
                  <a:cubicBezTo>
                    <a:pt x="591820" y="109220"/>
                    <a:pt x="924560" y="313690"/>
                    <a:pt x="1082040" y="297180"/>
                  </a:cubicBezTo>
                  <a:cubicBezTo>
                    <a:pt x="1239520" y="280670"/>
                    <a:pt x="1297940" y="140335"/>
                    <a:pt x="1356360" y="0"/>
                  </a:cubicBezTo>
                </a:path>
              </a:pathLst>
            </a:cu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31" name="Freeform 30"/>
            <p:cNvSpPr/>
            <p:nvPr/>
          </p:nvSpPr>
          <p:spPr>
            <a:xfrm>
              <a:off x="4446377" y="4250026"/>
              <a:ext cx="1355704" cy="298434"/>
            </a:xfrm>
            <a:custGeom>
              <a:avLst/>
              <a:gdLst>
                <a:gd name="connsiteX0" fmla="*/ 0 w 1356360"/>
                <a:gd name="connsiteY0" fmla="*/ 236220 h 298128"/>
                <a:gd name="connsiteX1" fmla="*/ 411480 w 1356360"/>
                <a:gd name="connsiteY1" fmla="*/ 99060 h 298128"/>
                <a:gd name="connsiteX2" fmla="*/ 1082040 w 1356360"/>
                <a:gd name="connsiteY2" fmla="*/ 297180 h 298128"/>
                <a:gd name="connsiteX3" fmla="*/ 1356360 w 1356360"/>
                <a:gd name="connsiteY3" fmla="*/ 0 h 298128"/>
              </a:gdLst>
              <a:ahLst/>
              <a:cxnLst>
                <a:cxn ang="0">
                  <a:pos x="connsiteX0" y="connsiteY0"/>
                </a:cxn>
                <a:cxn ang="0">
                  <a:pos x="connsiteX1" y="connsiteY1"/>
                </a:cxn>
                <a:cxn ang="0">
                  <a:pos x="connsiteX2" y="connsiteY2"/>
                </a:cxn>
                <a:cxn ang="0">
                  <a:pos x="connsiteX3" y="connsiteY3"/>
                </a:cxn>
              </a:cxnLst>
              <a:rect l="l" t="t" r="r" b="b"/>
              <a:pathLst>
                <a:path w="1356360" h="298128">
                  <a:moveTo>
                    <a:pt x="0" y="236220"/>
                  </a:moveTo>
                  <a:cubicBezTo>
                    <a:pt x="115570" y="162560"/>
                    <a:pt x="231140" y="88900"/>
                    <a:pt x="411480" y="99060"/>
                  </a:cubicBezTo>
                  <a:cubicBezTo>
                    <a:pt x="591820" y="109220"/>
                    <a:pt x="924560" y="313690"/>
                    <a:pt x="1082040" y="297180"/>
                  </a:cubicBezTo>
                  <a:cubicBezTo>
                    <a:pt x="1239520" y="280670"/>
                    <a:pt x="1297940" y="140335"/>
                    <a:pt x="1356360" y="0"/>
                  </a:cubicBezTo>
                </a:path>
              </a:pathLst>
            </a:cu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grpSp>
    </p:spTree>
    <p:extLst>
      <p:ext uri="{BB962C8B-B14F-4D97-AF65-F5344CB8AC3E}">
        <p14:creationId xmlns:p14="http://schemas.microsoft.com/office/powerpoint/2010/main" val="3725122012"/>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02025" y="1300164"/>
            <a:ext cx="5316538" cy="4410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8194" name="Rectangle 3"/>
          <p:cNvSpPr>
            <a:spLocks noGrp="1" noChangeArrowheads="1"/>
          </p:cNvSpPr>
          <p:nvPr>
            <p:ph type="title"/>
          </p:nvPr>
        </p:nvSpPr>
        <p:spPr>
          <a:xfrm>
            <a:off x="2209800" y="222251"/>
            <a:ext cx="7772400" cy="838200"/>
          </a:xfrm>
          <a:extLst/>
        </p:spPr>
        <p:txBody>
          <a:bodyPr vert="horz" wrap="square" lIns="92075" tIns="46038" rIns="92075" bIns="46038" numCol="1" anchor="ctr" anchorCtr="0" compatLnSpc="1">
            <a:prstTxWarp prst="textNoShape">
              <a:avLst/>
            </a:prstTxWarp>
          </a:bodyPr>
          <a:lstStyle/>
          <a:p>
            <a:pPr>
              <a:defRPr/>
            </a:pPr>
            <a:r>
              <a:rPr lang="en-US" altLang="zh-CN" sz="3600" dirty="0">
                <a:solidFill>
                  <a:schemeClr val="tx1"/>
                </a:solidFill>
                <a:latin typeface="+mn-lt"/>
                <a:ea typeface="宋体" pitchFamily="2" charset="-122"/>
              </a:rPr>
              <a:t>Completion</a:t>
            </a:r>
          </a:p>
        </p:txBody>
      </p:sp>
      <p:sp>
        <p:nvSpPr>
          <p:cNvPr id="7" name="Text Box 4"/>
          <p:cNvSpPr txBox="1">
            <a:spLocks noChangeArrowheads="1"/>
          </p:cNvSpPr>
          <p:nvPr/>
        </p:nvSpPr>
        <p:spPr bwMode="auto">
          <a:xfrm>
            <a:off x="1747839" y="5838825"/>
            <a:ext cx="8696325" cy="49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914353" eaLnBrk="1" fontAlgn="base" hangingPunct="1">
              <a:lnSpc>
                <a:spcPct val="120000"/>
              </a:lnSpc>
              <a:spcBef>
                <a:spcPct val="0"/>
              </a:spcBef>
              <a:spcAft>
                <a:spcPct val="0"/>
              </a:spcAft>
              <a:defRPr/>
            </a:pPr>
            <a:r>
              <a:rPr lang="en-US" altLang="zh-CN" sz="2400" dirty="0">
                <a:solidFill>
                  <a:srgbClr val="000000"/>
                </a:solidFill>
                <a:latin typeface="Arial"/>
                <a:ea typeface="宋体" pitchFamily="2" charset="-122"/>
                <a:cs typeface="Arial" charset="0"/>
                <a:sym typeface="Helvetica Light"/>
              </a:rPr>
              <a:t>Illusory or subjective contours are perceived</a:t>
            </a:r>
          </a:p>
        </p:txBody>
      </p:sp>
      <p:grpSp>
        <p:nvGrpSpPr>
          <p:cNvPr id="38917" name="Group 2"/>
          <p:cNvGrpSpPr>
            <a:grpSpLocks/>
          </p:cNvGrpSpPr>
          <p:nvPr/>
        </p:nvGrpSpPr>
        <p:grpSpPr bwMode="auto">
          <a:xfrm>
            <a:off x="3502025" y="1428750"/>
            <a:ext cx="5187950" cy="4191000"/>
            <a:chOff x="1977707" y="1428661"/>
            <a:chExt cx="5188585" cy="4190780"/>
          </a:xfrm>
        </p:grpSpPr>
        <p:grpSp>
          <p:nvGrpSpPr>
            <p:cNvPr id="38918" name="Group 3"/>
            <p:cNvGrpSpPr>
              <a:grpSpLocks/>
            </p:cNvGrpSpPr>
            <p:nvPr/>
          </p:nvGrpSpPr>
          <p:grpSpPr bwMode="auto">
            <a:xfrm>
              <a:off x="1977707" y="1428661"/>
              <a:ext cx="5188585" cy="4190780"/>
              <a:chOff x="866774" y="1583055"/>
              <a:chExt cx="5188585" cy="4190780"/>
            </a:xfrm>
          </p:grpSpPr>
          <p:pic>
            <p:nvPicPr>
              <p:cNvPr id="38923" name="Picture 2" descr="http://cns-alumni.bu.edu/~slehar/ConstructiveAspect/ConstructiveAspect_files/image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774" y="1583055"/>
                <a:ext cx="5188585" cy="4190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4" descr="http://graphicdesign.spokanefalls.edu/tutorials/process/gestaltprinciples/closure/closure_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1784" y="1583055"/>
                <a:ext cx="1933575" cy="210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1977707" y="1428661"/>
              <a:ext cx="379459" cy="319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9" name="Rectangle 8"/>
            <p:cNvSpPr/>
            <p:nvPr/>
          </p:nvSpPr>
          <p:spPr>
            <a:xfrm>
              <a:off x="1977707" y="3524051"/>
              <a:ext cx="379459" cy="319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0" name="Rectangle 9"/>
            <p:cNvSpPr/>
            <p:nvPr/>
          </p:nvSpPr>
          <p:spPr>
            <a:xfrm>
              <a:off x="4476738" y="3524051"/>
              <a:ext cx="379459" cy="319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1" name="Rectangle 10"/>
            <p:cNvSpPr/>
            <p:nvPr/>
          </p:nvSpPr>
          <p:spPr>
            <a:xfrm>
              <a:off x="4667261" y="1446123"/>
              <a:ext cx="379459" cy="31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grpSp>
    </p:spTree>
    <p:extLst>
      <p:ext uri="{BB962C8B-B14F-4D97-AF65-F5344CB8AC3E}">
        <p14:creationId xmlns:p14="http://schemas.microsoft.com/office/powerpoint/2010/main" val="33419544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762000"/>
            <a:ext cx="9144000" cy="309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ext Box 3"/>
          <p:cNvSpPr txBox="1">
            <a:spLocks noChangeArrowheads="1"/>
          </p:cNvSpPr>
          <p:nvPr/>
        </p:nvSpPr>
        <p:spPr bwMode="auto">
          <a:xfrm>
            <a:off x="3413126" y="19051"/>
            <a:ext cx="42659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defTabSz="914353" eaLnBrk="1" fontAlgn="base" hangingPunct="1">
              <a:spcBef>
                <a:spcPct val="0"/>
              </a:spcBef>
              <a:spcAft>
                <a:spcPct val="0"/>
              </a:spcAft>
              <a:buNone/>
            </a:pPr>
            <a:r>
              <a:rPr lang="en-US" altLang="en-US">
                <a:solidFill>
                  <a:srgbClr val="000000"/>
                </a:solidFill>
                <a:latin typeface="Times New Roman" pitchFamily="18" charset="0"/>
                <a:sym typeface="Helvetica Light"/>
              </a:rPr>
              <a:t>Segmentation/Clustering</a:t>
            </a:r>
          </a:p>
        </p:txBody>
      </p:sp>
    </p:spTree>
    <p:extLst>
      <p:ext uri="{BB962C8B-B14F-4D97-AF65-F5344CB8AC3E}">
        <p14:creationId xmlns:p14="http://schemas.microsoft.com/office/powerpoint/2010/main" val="1163253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6"/>
          <p:cNvGrpSpPr>
            <a:grpSpLocks/>
          </p:cNvGrpSpPr>
          <p:nvPr/>
        </p:nvGrpSpPr>
        <p:grpSpPr bwMode="auto">
          <a:xfrm>
            <a:off x="2979738" y="167376"/>
            <a:ext cx="5543160" cy="6525947"/>
            <a:chOff x="178" y="597"/>
            <a:chExt cx="2847" cy="3352"/>
          </a:xfrm>
        </p:grpSpPr>
        <p:pic>
          <p:nvPicPr>
            <p:cNvPr id="17411" name="Picture 4"/>
            <p:cNvPicPr>
              <a:picLocks noChangeAspect="1" noChangeArrowheads="1"/>
            </p:cNvPicPr>
            <p:nvPr/>
          </p:nvPicPr>
          <p:blipFill>
            <a:blip r:embed="rId3">
              <a:extLst>
                <a:ext uri="{28A0092B-C50C-407E-A947-70E740481C1C}">
                  <a14:useLocalDpi xmlns:a14="http://schemas.microsoft.com/office/drawing/2010/main" val="0"/>
                </a:ext>
              </a:extLst>
            </a:blip>
            <a:srcRect l="3090" t="6186" r="73819"/>
            <a:stretch>
              <a:fillRect/>
            </a:stretch>
          </p:blipFill>
          <p:spPr bwMode="auto">
            <a:xfrm>
              <a:off x="178" y="597"/>
              <a:ext cx="1330" cy="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5"/>
            <p:cNvPicPr>
              <a:picLocks noChangeAspect="1" noChangeArrowheads="1"/>
            </p:cNvPicPr>
            <p:nvPr/>
          </p:nvPicPr>
          <p:blipFill>
            <a:blip r:embed="rId3">
              <a:extLst>
                <a:ext uri="{28A0092B-C50C-407E-A947-70E740481C1C}">
                  <a14:useLocalDpi xmlns:a14="http://schemas.microsoft.com/office/drawing/2010/main" val="0"/>
                </a:ext>
              </a:extLst>
            </a:blip>
            <a:srcRect l="75433" t="6549" b="5962"/>
            <a:stretch>
              <a:fillRect/>
            </a:stretch>
          </p:blipFill>
          <p:spPr bwMode="auto">
            <a:xfrm>
              <a:off x="1610" y="606"/>
              <a:ext cx="1415" cy="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796874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434" name="Picture 3" descr="ti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739" y="285750"/>
            <a:ext cx="31083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4" descr="schemat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000" y="285750"/>
            <a:ext cx="3106738"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Line 5"/>
          <p:cNvSpPr>
            <a:spLocks noChangeShapeType="1"/>
          </p:cNvSpPr>
          <p:nvPr/>
        </p:nvSpPr>
        <p:spPr bwMode="auto">
          <a:xfrm>
            <a:off x="5724526" y="1428750"/>
            <a:ext cx="676275"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defTabSz="914353" fontAlgn="base">
              <a:spcBef>
                <a:spcPct val="0"/>
              </a:spcBef>
              <a:spcAft>
                <a:spcPct val="0"/>
              </a:spcAft>
            </a:pPr>
            <a:endParaRPr lang="en-US">
              <a:solidFill>
                <a:srgbClr val="000000"/>
              </a:solidFill>
              <a:latin typeface="Arial" charset="0"/>
              <a:cs typeface="Arial" charset="0"/>
              <a:sym typeface="Helvetica Light"/>
            </a:endParaRPr>
          </a:p>
        </p:txBody>
      </p:sp>
      <p:pic>
        <p:nvPicPr>
          <p:cNvPr id="18437" name="Picture 6" descr="ti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775" y="2911476"/>
            <a:ext cx="38100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6302375" y="2911476"/>
            <a:ext cx="3810000" cy="2651125"/>
            <a:chOff x="1920" y="2506"/>
            <a:chExt cx="2400" cy="1670"/>
          </a:xfrm>
        </p:grpSpPr>
        <p:pic>
          <p:nvPicPr>
            <p:cNvPr id="18439" name="Picture 9" descr="ti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 y="2506"/>
              <a:ext cx="2400" cy="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Freeform 10"/>
            <p:cNvSpPr>
              <a:spLocks/>
            </p:cNvSpPr>
            <p:nvPr/>
          </p:nvSpPr>
          <p:spPr bwMode="auto">
            <a:xfrm>
              <a:off x="2199" y="2887"/>
              <a:ext cx="1556" cy="876"/>
            </a:xfrm>
            <a:custGeom>
              <a:avLst/>
              <a:gdLst>
                <a:gd name="T0" fmla="*/ 1250 w 1556"/>
                <a:gd name="T1" fmla="*/ 816 h 876"/>
                <a:gd name="T2" fmla="*/ 1227 w 1556"/>
                <a:gd name="T3" fmla="*/ 464 h 876"/>
                <a:gd name="T4" fmla="*/ 1302 w 1556"/>
                <a:gd name="T5" fmla="*/ 494 h 876"/>
                <a:gd name="T6" fmla="*/ 1347 w 1556"/>
                <a:gd name="T7" fmla="*/ 524 h 876"/>
                <a:gd name="T8" fmla="*/ 1481 w 1556"/>
                <a:gd name="T9" fmla="*/ 584 h 876"/>
                <a:gd name="T10" fmla="*/ 1526 w 1556"/>
                <a:gd name="T11" fmla="*/ 562 h 876"/>
                <a:gd name="T12" fmla="*/ 1556 w 1556"/>
                <a:gd name="T13" fmla="*/ 457 h 876"/>
                <a:gd name="T14" fmla="*/ 1541 w 1556"/>
                <a:gd name="T15" fmla="*/ 270 h 876"/>
                <a:gd name="T16" fmla="*/ 1362 w 1556"/>
                <a:gd name="T17" fmla="*/ 210 h 876"/>
                <a:gd name="T18" fmla="*/ 1115 w 1556"/>
                <a:gd name="T19" fmla="*/ 128 h 876"/>
                <a:gd name="T20" fmla="*/ 636 w 1556"/>
                <a:gd name="T21" fmla="*/ 0 h 876"/>
                <a:gd name="T22" fmla="*/ 232 w 1556"/>
                <a:gd name="T23" fmla="*/ 60 h 876"/>
                <a:gd name="T24" fmla="*/ 142 w 1556"/>
                <a:gd name="T25" fmla="*/ 270 h 876"/>
                <a:gd name="T26" fmla="*/ 127 w 1556"/>
                <a:gd name="T27" fmla="*/ 464 h 876"/>
                <a:gd name="T28" fmla="*/ 45 w 1556"/>
                <a:gd name="T29" fmla="*/ 636 h 876"/>
                <a:gd name="T30" fmla="*/ 30 w 1556"/>
                <a:gd name="T31" fmla="*/ 584 h 876"/>
                <a:gd name="T32" fmla="*/ 38 w 1556"/>
                <a:gd name="T33" fmla="*/ 689 h 876"/>
                <a:gd name="T34" fmla="*/ 135 w 1556"/>
                <a:gd name="T35" fmla="*/ 651 h 876"/>
                <a:gd name="T36" fmla="*/ 180 w 1556"/>
                <a:gd name="T37" fmla="*/ 584 h 876"/>
                <a:gd name="T38" fmla="*/ 217 w 1556"/>
                <a:gd name="T39" fmla="*/ 375 h 876"/>
                <a:gd name="T40" fmla="*/ 240 w 1556"/>
                <a:gd name="T41" fmla="*/ 292 h 876"/>
                <a:gd name="T42" fmla="*/ 292 w 1556"/>
                <a:gd name="T43" fmla="*/ 487 h 876"/>
                <a:gd name="T44" fmla="*/ 255 w 1556"/>
                <a:gd name="T45" fmla="*/ 606 h 876"/>
                <a:gd name="T46" fmla="*/ 427 w 1556"/>
                <a:gd name="T47" fmla="*/ 831 h 876"/>
                <a:gd name="T48" fmla="*/ 442 w 1556"/>
                <a:gd name="T49" fmla="*/ 763 h 876"/>
                <a:gd name="T50" fmla="*/ 472 w 1556"/>
                <a:gd name="T51" fmla="*/ 562 h 876"/>
                <a:gd name="T52" fmla="*/ 539 w 1556"/>
                <a:gd name="T53" fmla="*/ 427 h 876"/>
                <a:gd name="T54" fmla="*/ 651 w 1556"/>
                <a:gd name="T55" fmla="*/ 404 h 876"/>
                <a:gd name="T56" fmla="*/ 808 w 1556"/>
                <a:gd name="T57" fmla="*/ 502 h 876"/>
                <a:gd name="T58" fmla="*/ 868 w 1556"/>
                <a:gd name="T59" fmla="*/ 591 h 876"/>
                <a:gd name="T60" fmla="*/ 905 w 1556"/>
                <a:gd name="T61" fmla="*/ 749 h 876"/>
                <a:gd name="T62" fmla="*/ 875 w 1556"/>
                <a:gd name="T63" fmla="*/ 816 h 876"/>
                <a:gd name="T64" fmla="*/ 1063 w 1556"/>
                <a:gd name="T65" fmla="*/ 734 h 876"/>
                <a:gd name="T66" fmla="*/ 1115 w 1556"/>
                <a:gd name="T67" fmla="*/ 771 h 876"/>
                <a:gd name="T68" fmla="*/ 1257 w 1556"/>
                <a:gd name="T69" fmla="*/ 876 h 876"/>
                <a:gd name="T70" fmla="*/ 1227 w 1556"/>
                <a:gd name="T71" fmla="*/ 778 h 8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56"/>
                <a:gd name="T109" fmla="*/ 0 h 876"/>
                <a:gd name="T110" fmla="*/ 1556 w 1556"/>
                <a:gd name="T111" fmla="*/ 876 h 87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56" h="876">
                  <a:moveTo>
                    <a:pt x="1302" y="853"/>
                  </a:moveTo>
                  <a:cubicBezTo>
                    <a:pt x="1291" y="823"/>
                    <a:pt x="1279" y="825"/>
                    <a:pt x="1250" y="816"/>
                  </a:cubicBezTo>
                  <a:cubicBezTo>
                    <a:pt x="1227" y="780"/>
                    <a:pt x="1221" y="739"/>
                    <a:pt x="1197" y="704"/>
                  </a:cubicBezTo>
                  <a:cubicBezTo>
                    <a:pt x="1202" y="605"/>
                    <a:pt x="1201" y="549"/>
                    <a:pt x="1227" y="464"/>
                  </a:cubicBezTo>
                  <a:cubicBezTo>
                    <a:pt x="1247" y="467"/>
                    <a:pt x="1268" y="465"/>
                    <a:pt x="1287" y="472"/>
                  </a:cubicBezTo>
                  <a:cubicBezTo>
                    <a:pt x="1295" y="475"/>
                    <a:pt x="1295" y="488"/>
                    <a:pt x="1302" y="494"/>
                  </a:cubicBezTo>
                  <a:lnTo>
                    <a:pt x="1347" y="524"/>
                  </a:lnTo>
                  <a:cubicBezTo>
                    <a:pt x="1347" y="524"/>
                    <a:pt x="1347" y="524"/>
                    <a:pt x="1347" y="524"/>
                  </a:cubicBezTo>
                  <a:cubicBezTo>
                    <a:pt x="1386" y="538"/>
                    <a:pt x="1363" y="528"/>
                    <a:pt x="1414" y="562"/>
                  </a:cubicBezTo>
                  <a:cubicBezTo>
                    <a:pt x="1434" y="575"/>
                    <a:pt x="1459" y="576"/>
                    <a:pt x="1481" y="584"/>
                  </a:cubicBezTo>
                  <a:cubicBezTo>
                    <a:pt x="1489" y="579"/>
                    <a:pt x="1496" y="573"/>
                    <a:pt x="1504" y="569"/>
                  </a:cubicBezTo>
                  <a:cubicBezTo>
                    <a:pt x="1511" y="566"/>
                    <a:pt x="1521" y="567"/>
                    <a:pt x="1526" y="562"/>
                  </a:cubicBezTo>
                  <a:cubicBezTo>
                    <a:pt x="1533" y="555"/>
                    <a:pt x="1541" y="504"/>
                    <a:pt x="1541" y="502"/>
                  </a:cubicBezTo>
                  <a:cubicBezTo>
                    <a:pt x="1545" y="487"/>
                    <a:pt x="1556" y="457"/>
                    <a:pt x="1556" y="457"/>
                  </a:cubicBezTo>
                  <a:cubicBezTo>
                    <a:pt x="1548" y="422"/>
                    <a:pt x="1542" y="409"/>
                    <a:pt x="1511" y="389"/>
                  </a:cubicBezTo>
                  <a:cubicBezTo>
                    <a:pt x="1517" y="334"/>
                    <a:pt x="1513" y="311"/>
                    <a:pt x="1541" y="270"/>
                  </a:cubicBezTo>
                  <a:cubicBezTo>
                    <a:pt x="1509" y="221"/>
                    <a:pt x="1470" y="237"/>
                    <a:pt x="1407" y="232"/>
                  </a:cubicBezTo>
                  <a:cubicBezTo>
                    <a:pt x="1333" y="210"/>
                    <a:pt x="1437" y="244"/>
                    <a:pt x="1362" y="210"/>
                  </a:cubicBezTo>
                  <a:cubicBezTo>
                    <a:pt x="1313" y="188"/>
                    <a:pt x="1256" y="175"/>
                    <a:pt x="1205" y="158"/>
                  </a:cubicBezTo>
                  <a:cubicBezTo>
                    <a:pt x="1177" y="149"/>
                    <a:pt x="1144" y="131"/>
                    <a:pt x="1115" y="128"/>
                  </a:cubicBezTo>
                  <a:cubicBezTo>
                    <a:pt x="1022" y="118"/>
                    <a:pt x="935" y="96"/>
                    <a:pt x="846" y="68"/>
                  </a:cubicBezTo>
                  <a:cubicBezTo>
                    <a:pt x="786" y="29"/>
                    <a:pt x="706" y="15"/>
                    <a:pt x="636" y="0"/>
                  </a:cubicBezTo>
                  <a:cubicBezTo>
                    <a:pt x="407" y="17"/>
                    <a:pt x="501" y="8"/>
                    <a:pt x="352" y="23"/>
                  </a:cubicBezTo>
                  <a:cubicBezTo>
                    <a:pt x="311" y="33"/>
                    <a:pt x="272" y="48"/>
                    <a:pt x="232" y="60"/>
                  </a:cubicBezTo>
                  <a:cubicBezTo>
                    <a:pt x="195" y="85"/>
                    <a:pt x="196" y="116"/>
                    <a:pt x="172" y="150"/>
                  </a:cubicBezTo>
                  <a:cubicBezTo>
                    <a:pt x="163" y="191"/>
                    <a:pt x="156" y="231"/>
                    <a:pt x="142" y="270"/>
                  </a:cubicBezTo>
                  <a:cubicBezTo>
                    <a:pt x="150" y="316"/>
                    <a:pt x="147" y="320"/>
                    <a:pt x="135" y="360"/>
                  </a:cubicBezTo>
                  <a:cubicBezTo>
                    <a:pt x="142" y="401"/>
                    <a:pt x="141" y="425"/>
                    <a:pt x="127" y="464"/>
                  </a:cubicBezTo>
                  <a:cubicBezTo>
                    <a:pt x="145" y="515"/>
                    <a:pt x="115" y="612"/>
                    <a:pt x="68" y="644"/>
                  </a:cubicBezTo>
                  <a:cubicBezTo>
                    <a:pt x="60" y="641"/>
                    <a:pt x="47" y="644"/>
                    <a:pt x="45" y="636"/>
                  </a:cubicBezTo>
                  <a:cubicBezTo>
                    <a:pt x="43" y="627"/>
                    <a:pt x="58" y="623"/>
                    <a:pt x="60" y="614"/>
                  </a:cubicBezTo>
                  <a:cubicBezTo>
                    <a:pt x="65" y="588"/>
                    <a:pt x="47" y="589"/>
                    <a:pt x="30" y="584"/>
                  </a:cubicBezTo>
                  <a:cubicBezTo>
                    <a:pt x="14" y="595"/>
                    <a:pt x="0" y="598"/>
                    <a:pt x="0" y="621"/>
                  </a:cubicBezTo>
                  <a:cubicBezTo>
                    <a:pt x="0" y="647"/>
                    <a:pt x="38" y="689"/>
                    <a:pt x="38" y="689"/>
                  </a:cubicBezTo>
                  <a:cubicBezTo>
                    <a:pt x="68" y="685"/>
                    <a:pt x="106" y="695"/>
                    <a:pt x="127" y="674"/>
                  </a:cubicBezTo>
                  <a:cubicBezTo>
                    <a:pt x="133" y="668"/>
                    <a:pt x="131" y="658"/>
                    <a:pt x="135" y="651"/>
                  </a:cubicBezTo>
                  <a:cubicBezTo>
                    <a:pt x="144" y="635"/>
                    <a:pt x="155" y="621"/>
                    <a:pt x="165" y="606"/>
                  </a:cubicBezTo>
                  <a:cubicBezTo>
                    <a:pt x="170" y="599"/>
                    <a:pt x="180" y="584"/>
                    <a:pt x="180" y="584"/>
                  </a:cubicBezTo>
                  <a:cubicBezTo>
                    <a:pt x="191" y="552"/>
                    <a:pt x="198" y="519"/>
                    <a:pt x="210" y="487"/>
                  </a:cubicBezTo>
                  <a:cubicBezTo>
                    <a:pt x="212" y="450"/>
                    <a:pt x="213" y="412"/>
                    <a:pt x="217" y="375"/>
                  </a:cubicBezTo>
                  <a:cubicBezTo>
                    <a:pt x="218" y="362"/>
                    <a:pt x="222" y="349"/>
                    <a:pt x="225" y="337"/>
                  </a:cubicBezTo>
                  <a:cubicBezTo>
                    <a:pt x="229" y="322"/>
                    <a:pt x="240" y="292"/>
                    <a:pt x="240" y="292"/>
                  </a:cubicBezTo>
                  <a:cubicBezTo>
                    <a:pt x="296" y="312"/>
                    <a:pt x="253" y="360"/>
                    <a:pt x="307" y="397"/>
                  </a:cubicBezTo>
                  <a:cubicBezTo>
                    <a:pt x="316" y="425"/>
                    <a:pt x="306" y="460"/>
                    <a:pt x="292" y="487"/>
                  </a:cubicBezTo>
                  <a:cubicBezTo>
                    <a:pt x="283" y="503"/>
                    <a:pt x="262" y="532"/>
                    <a:pt x="262" y="532"/>
                  </a:cubicBezTo>
                  <a:cubicBezTo>
                    <a:pt x="255" y="554"/>
                    <a:pt x="236" y="584"/>
                    <a:pt x="255" y="606"/>
                  </a:cubicBezTo>
                  <a:cubicBezTo>
                    <a:pt x="267" y="619"/>
                    <a:pt x="299" y="636"/>
                    <a:pt x="299" y="636"/>
                  </a:cubicBezTo>
                  <a:cubicBezTo>
                    <a:pt x="328" y="723"/>
                    <a:pt x="330" y="797"/>
                    <a:pt x="427" y="831"/>
                  </a:cubicBezTo>
                  <a:cubicBezTo>
                    <a:pt x="444" y="828"/>
                    <a:pt x="463" y="831"/>
                    <a:pt x="479" y="823"/>
                  </a:cubicBezTo>
                  <a:cubicBezTo>
                    <a:pt x="515" y="805"/>
                    <a:pt x="452" y="770"/>
                    <a:pt x="442" y="763"/>
                  </a:cubicBezTo>
                  <a:cubicBezTo>
                    <a:pt x="423" y="735"/>
                    <a:pt x="416" y="706"/>
                    <a:pt x="404" y="674"/>
                  </a:cubicBezTo>
                  <a:cubicBezTo>
                    <a:pt x="419" y="628"/>
                    <a:pt x="437" y="596"/>
                    <a:pt x="472" y="562"/>
                  </a:cubicBezTo>
                  <a:cubicBezTo>
                    <a:pt x="481" y="532"/>
                    <a:pt x="502" y="521"/>
                    <a:pt x="516" y="494"/>
                  </a:cubicBezTo>
                  <a:cubicBezTo>
                    <a:pt x="525" y="477"/>
                    <a:pt x="525" y="440"/>
                    <a:pt x="539" y="427"/>
                  </a:cubicBezTo>
                  <a:cubicBezTo>
                    <a:pt x="564" y="402"/>
                    <a:pt x="578" y="399"/>
                    <a:pt x="606" y="389"/>
                  </a:cubicBezTo>
                  <a:cubicBezTo>
                    <a:pt x="621" y="394"/>
                    <a:pt x="636" y="399"/>
                    <a:pt x="651" y="404"/>
                  </a:cubicBezTo>
                  <a:cubicBezTo>
                    <a:pt x="659" y="407"/>
                    <a:pt x="674" y="412"/>
                    <a:pt x="674" y="412"/>
                  </a:cubicBezTo>
                  <a:cubicBezTo>
                    <a:pt x="715" y="453"/>
                    <a:pt x="762" y="471"/>
                    <a:pt x="808" y="502"/>
                  </a:cubicBezTo>
                  <a:cubicBezTo>
                    <a:pt x="843" y="554"/>
                    <a:pt x="828" y="532"/>
                    <a:pt x="853" y="569"/>
                  </a:cubicBezTo>
                  <a:cubicBezTo>
                    <a:pt x="858" y="576"/>
                    <a:pt x="868" y="591"/>
                    <a:pt x="868" y="591"/>
                  </a:cubicBezTo>
                  <a:cubicBezTo>
                    <a:pt x="874" y="630"/>
                    <a:pt x="876" y="649"/>
                    <a:pt x="898" y="681"/>
                  </a:cubicBezTo>
                  <a:cubicBezTo>
                    <a:pt x="907" y="710"/>
                    <a:pt x="915" y="720"/>
                    <a:pt x="905" y="749"/>
                  </a:cubicBezTo>
                  <a:cubicBezTo>
                    <a:pt x="867" y="739"/>
                    <a:pt x="846" y="737"/>
                    <a:pt x="823" y="771"/>
                  </a:cubicBezTo>
                  <a:cubicBezTo>
                    <a:pt x="834" y="800"/>
                    <a:pt x="846" y="806"/>
                    <a:pt x="875" y="816"/>
                  </a:cubicBezTo>
                  <a:cubicBezTo>
                    <a:pt x="939" y="810"/>
                    <a:pt x="977" y="818"/>
                    <a:pt x="1033" y="801"/>
                  </a:cubicBezTo>
                  <a:cubicBezTo>
                    <a:pt x="1041" y="775"/>
                    <a:pt x="1048" y="756"/>
                    <a:pt x="1063" y="734"/>
                  </a:cubicBezTo>
                  <a:cubicBezTo>
                    <a:pt x="1077" y="689"/>
                    <a:pt x="1043" y="696"/>
                    <a:pt x="1085" y="681"/>
                  </a:cubicBezTo>
                  <a:cubicBezTo>
                    <a:pt x="1104" y="709"/>
                    <a:pt x="1106" y="739"/>
                    <a:pt x="1115" y="771"/>
                  </a:cubicBezTo>
                  <a:cubicBezTo>
                    <a:pt x="1118" y="781"/>
                    <a:pt x="1115" y="793"/>
                    <a:pt x="1122" y="801"/>
                  </a:cubicBezTo>
                  <a:cubicBezTo>
                    <a:pt x="1151" y="835"/>
                    <a:pt x="1215" y="861"/>
                    <a:pt x="1257" y="876"/>
                  </a:cubicBezTo>
                  <a:cubicBezTo>
                    <a:pt x="1264" y="873"/>
                    <a:pt x="1273" y="874"/>
                    <a:pt x="1279" y="868"/>
                  </a:cubicBezTo>
                  <a:cubicBezTo>
                    <a:pt x="1316" y="831"/>
                    <a:pt x="1242" y="806"/>
                    <a:pt x="1227" y="778"/>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algn="ctr" defTabSz="914353" fontAlgn="base">
                <a:spcBef>
                  <a:spcPct val="0"/>
                </a:spcBef>
                <a:spcAft>
                  <a:spcPct val="0"/>
                </a:spcAft>
              </a:pPr>
              <a:endParaRPr lang="en-US">
                <a:solidFill>
                  <a:srgbClr val="000000"/>
                </a:solidFill>
                <a:latin typeface="Arial" charset="0"/>
                <a:cs typeface="Arial" charset="0"/>
                <a:sym typeface="Helvetica Light"/>
              </a:endParaRPr>
            </a:p>
          </p:txBody>
        </p:sp>
      </p:grpSp>
    </p:spTree>
    <p:extLst>
      <p:ext uri="{BB962C8B-B14F-4D97-AF65-F5344CB8AC3E}">
        <p14:creationId xmlns:p14="http://schemas.microsoft.com/office/powerpoint/2010/main" val="564971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p:txBody>
          <a:bodyPr/>
          <a:lstStyle/>
          <a:p>
            <a:pPr eaLnBrk="1" hangingPunct="1"/>
            <a:r>
              <a:rPr lang="en-US" altLang="en-US"/>
              <a:t>What is a “good” segmentation??</a:t>
            </a:r>
          </a:p>
        </p:txBody>
      </p:sp>
      <p:sp>
        <p:nvSpPr>
          <p:cNvPr id="19459" name="Subtitle 2"/>
          <p:cNvSpPr>
            <a:spLocks noGrp="1"/>
          </p:cNvSpPr>
          <p:nvPr>
            <p:ph type="subTitle" idx="1"/>
          </p:nvPr>
        </p:nvSpPr>
        <p:spPr/>
        <p:txBody>
          <a:bodyPr/>
          <a:lstStyle/>
          <a:p>
            <a:pPr eaLnBrk="1" hangingPunct="1"/>
            <a:endParaRPr lang="en-US" altLang="en-US"/>
          </a:p>
        </p:txBody>
      </p:sp>
    </p:spTree>
    <p:extLst>
      <p:ext uri="{BB962C8B-B14F-4D97-AF65-F5344CB8AC3E}">
        <p14:creationId xmlns:p14="http://schemas.microsoft.com/office/powerpoint/2010/main" val="1444477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24" y="51756"/>
            <a:ext cx="10483340" cy="960438"/>
          </a:xfrm>
        </p:spPr>
        <p:txBody>
          <a:bodyPr>
            <a:normAutofit fontScale="90000"/>
          </a:bodyPr>
          <a:lstStyle/>
          <a:p>
            <a:pPr eaLnBrk="1" hangingPunct="1">
              <a:defRPr/>
            </a:pPr>
            <a:r>
              <a:rPr lang="en-US" dirty="0"/>
              <a:t>First idea: Compare to human segmentation or to “ground truth”</a:t>
            </a:r>
          </a:p>
        </p:txBody>
      </p:sp>
      <p:sp>
        <p:nvSpPr>
          <p:cNvPr id="3" name="Content Placeholder 2"/>
          <p:cNvSpPr>
            <a:spLocks noGrp="1"/>
          </p:cNvSpPr>
          <p:nvPr>
            <p:ph idx="1"/>
          </p:nvPr>
        </p:nvSpPr>
        <p:spPr>
          <a:xfrm>
            <a:off x="1982788" y="5954714"/>
            <a:ext cx="8229600" cy="903287"/>
          </a:xfrm>
        </p:spPr>
        <p:txBody>
          <a:bodyPr>
            <a:normAutofit fontScale="92500" lnSpcReduction="20000"/>
          </a:bodyPr>
          <a:lstStyle/>
          <a:p>
            <a:pPr eaLnBrk="1" hangingPunct="1">
              <a:defRPr/>
            </a:pPr>
            <a:r>
              <a:rPr lang="en-US" dirty="0"/>
              <a:t>http://www.eecs.berkeley.edu/Research/Projects/CS/vision/grouping/resources.html</a:t>
            </a:r>
          </a:p>
        </p:txBody>
      </p:sp>
      <p:sp>
        <p:nvSpPr>
          <p:cNvPr id="20484" name="TextBox 21"/>
          <p:cNvSpPr txBox="1">
            <a:spLocks noChangeArrowheads="1"/>
          </p:cNvSpPr>
          <p:nvPr/>
        </p:nvSpPr>
        <p:spPr bwMode="auto">
          <a:xfrm>
            <a:off x="1524001" y="3895573"/>
            <a:ext cx="26527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defTabSz="914353" eaLnBrk="1" fontAlgn="base" hangingPunct="1">
              <a:spcBef>
                <a:spcPct val="0"/>
              </a:spcBef>
              <a:spcAft>
                <a:spcPct val="0"/>
              </a:spcAft>
              <a:buNone/>
            </a:pPr>
            <a:r>
              <a:rPr lang="en-US" altLang="en-US" sz="2800">
                <a:solidFill>
                  <a:srgbClr val="000000"/>
                </a:solidFill>
                <a:sym typeface="Helvetica Light"/>
              </a:rPr>
              <a:t>No objective definition of segmentation!</a:t>
            </a:r>
          </a:p>
        </p:txBody>
      </p:sp>
      <p:pic>
        <p:nvPicPr>
          <p:cNvPr id="20485" name="Picture 4"/>
          <p:cNvPicPr>
            <a:picLocks noChangeAspect="1" noChangeArrowheads="1"/>
          </p:cNvPicPr>
          <p:nvPr/>
        </p:nvPicPr>
        <p:blipFill>
          <a:blip r:embed="rId2">
            <a:extLst>
              <a:ext uri="{28A0092B-C50C-407E-A947-70E740481C1C}">
                <a14:useLocalDpi xmlns:a14="http://schemas.microsoft.com/office/drawing/2010/main" val="0"/>
              </a:ext>
            </a:extLst>
          </a:blip>
          <a:srcRect l="44376" t="28632" r="10500" b="4211"/>
          <a:stretch>
            <a:fillRect/>
          </a:stretch>
        </p:blipFill>
        <p:spPr bwMode="auto">
          <a:xfrm>
            <a:off x="4538663" y="1146023"/>
            <a:ext cx="5313362"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6" name="TextBox 22"/>
          <p:cNvSpPr txBox="1">
            <a:spLocks noChangeArrowheads="1"/>
          </p:cNvSpPr>
          <p:nvPr/>
        </p:nvSpPr>
        <p:spPr bwMode="auto">
          <a:xfrm rot="5400000">
            <a:off x="9632010" y="2679826"/>
            <a:ext cx="114646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defTabSz="914353" eaLnBrk="1" fontAlgn="base" hangingPunct="1">
              <a:spcBef>
                <a:spcPct val="0"/>
              </a:spcBef>
              <a:spcAft>
                <a:spcPct val="0"/>
              </a:spcAft>
              <a:buNone/>
            </a:pPr>
            <a:r>
              <a:rPr lang="en-US" altLang="en-US" sz="1800">
                <a:solidFill>
                  <a:srgbClr val="000000"/>
                </a:solidFill>
                <a:sym typeface="Helvetica Light"/>
              </a:rPr>
              <a:t>Subject 1</a:t>
            </a:r>
          </a:p>
        </p:txBody>
      </p:sp>
      <p:sp>
        <p:nvSpPr>
          <p:cNvPr id="20487" name="TextBox 26"/>
          <p:cNvSpPr txBox="1">
            <a:spLocks noChangeArrowheads="1"/>
          </p:cNvSpPr>
          <p:nvPr/>
        </p:nvSpPr>
        <p:spPr bwMode="auto">
          <a:xfrm rot="5400000">
            <a:off x="9632010" y="4005388"/>
            <a:ext cx="114646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defTabSz="914353" eaLnBrk="1" fontAlgn="base" hangingPunct="1">
              <a:spcBef>
                <a:spcPct val="0"/>
              </a:spcBef>
              <a:spcAft>
                <a:spcPct val="0"/>
              </a:spcAft>
              <a:buNone/>
            </a:pPr>
            <a:r>
              <a:rPr lang="en-US" altLang="en-US" sz="1800">
                <a:solidFill>
                  <a:srgbClr val="000000"/>
                </a:solidFill>
                <a:sym typeface="Helvetica Light"/>
              </a:rPr>
              <a:t>Subject 2</a:t>
            </a:r>
          </a:p>
        </p:txBody>
      </p:sp>
      <p:sp>
        <p:nvSpPr>
          <p:cNvPr id="20488" name="TextBox 27"/>
          <p:cNvSpPr txBox="1">
            <a:spLocks noChangeArrowheads="1"/>
          </p:cNvSpPr>
          <p:nvPr/>
        </p:nvSpPr>
        <p:spPr bwMode="auto">
          <a:xfrm rot="5400000">
            <a:off x="9632010" y="5171407"/>
            <a:ext cx="114646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defTabSz="914353" eaLnBrk="1" fontAlgn="base" hangingPunct="1">
              <a:spcBef>
                <a:spcPct val="0"/>
              </a:spcBef>
              <a:spcAft>
                <a:spcPct val="0"/>
              </a:spcAft>
              <a:buNone/>
            </a:pPr>
            <a:r>
              <a:rPr lang="en-US" altLang="en-US" sz="1800">
                <a:solidFill>
                  <a:srgbClr val="000000"/>
                </a:solidFill>
                <a:sym typeface="Helvetica Light"/>
              </a:rPr>
              <a:t>Subject 3</a:t>
            </a:r>
          </a:p>
        </p:txBody>
      </p:sp>
    </p:spTree>
    <p:extLst>
      <p:ext uri="{BB962C8B-B14F-4D97-AF65-F5344CB8AC3E}">
        <p14:creationId xmlns:p14="http://schemas.microsoft.com/office/powerpoint/2010/main" val="721844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0"/>
            <a:ext cx="9144000" cy="1143000"/>
          </a:xfrm>
        </p:spPr>
        <p:txBody>
          <a:bodyPr>
            <a:normAutofit fontScale="90000"/>
          </a:bodyPr>
          <a:lstStyle/>
          <a:p>
            <a:pPr eaLnBrk="1" hangingPunct="1">
              <a:defRPr/>
            </a:pPr>
            <a:r>
              <a:rPr lang="en-US" dirty="0"/>
              <a:t>No objective definition of segmentation!</a:t>
            </a:r>
            <a:br>
              <a:rPr lang="en-US" dirty="0"/>
            </a:br>
            <a:endParaRPr lang="en-US" dirty="0"/>
          </a:p>
        </p:txBody>
      </p:sp>
      <p:sp>
        <p:nvSpPr>
          <p:cNvPr id="3" name="Content Placeholder 2"/>
          <p:cNvSpPr>
            <a:spLocks noGrp="1"/>
          </p:cNvSpPr>
          <p:nvPr>
            <p:ph idx="4294967295"/>
          </p:nvPr>
        </p:nvSpPr>
        <p:spPr>
          <a:xfrm>
            <a:off x="1524000" y="6173789"/>
            <a:ext cx="8229600" cy="863600"/>
          </a:xfrm>
        </p:spPr>
        <p:txBody>
          <a:bodyPr>
            <a:normAutofit fontScale="70000" lnSpcReduction="20000"/>
          </a:bodyPr>
          <a:lstStyle/>
          <a:p>
            <a:pPr eaLnBrk="1" hangingPunct="1">
              <a:defRPr/>
            </a:pPr>
            <a:r>
              <a:rPr lang="en-US" dirty="0"/>
              <a:t>http://www.eecs.berkeley.edu/Research/Projects/CS/vision/bsds/BSDS300/html/dataset/images/color/317080.html </a:t>
            </a:r>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964" y="628651"/>
            <a:ext cx="3883025" cy="533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8726" y="722314"/>
            <a:ext cx="3948113" cy="524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87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765300" y="-266700"/>
            <a:ext cx="8686800" cy="1143000"/>
          </a:xfrm>
        </p:spPr>
        <p:txBody>
          <a:bodyPr/>
          <a:lstStyle/>
          <a:p>
            <a:pPr eaLnBrk="1" hangingPunct="1"/>
            <a:r>
              <a:rPr lang="en-US" altLang="en-US"/>
              <a:t>Evaluation: Boundary agreement</a:t>
            </a:r>
          </a:p>
        </p:txBody>
      </p:sp>
      <p:grpSp>
        <p:nvGrpSpPr>
          <p:cNvPr id="4" name="Group 3"/>
          <p:cNvGrpSpPr>
            <a:grpSpLocks/>
          </p:cNvGrpSpPr>
          <p:nvPr/>
        </p:nvGrpSpPr>
        <p:grpSpPr bwMode="auto">
          <a:xfrm>
            <a:off x="1765301" y="1924290"/>
            <a:ext cx="2654300" cy="3017292"/>
            <a:chOff x="524656" y="2742078"/>
            <a:chExt cx="2653259" cy="3016427"/>
          </a:xfrm>
        </p:grpSpPr>
        <p:sp>
          <p:nvSpPr>
            <p:cNvPr id="5" name="Freeform 4"/>
            <p:cNvSpPr/>
            <p:nvPr/>
          </p:nvSpPr>
          <p:spPr>
            <a:xfrm>
              <a:off x="524656" y="3475053"/>
              <a:ext cx="2308907" cy="1740989"/>
            </a:xfrm>
            <a:custGeom>
              <a:avLst/>
              <a:gdLst>
                <a:gd name="connsiteX0" fmla="*/ 0 w 2308485"/>
                <a:gd name="connsiteY0" fmla="*/ 1695894 h 1740019"/>
                <a:gd name="connsiteX1" fmla="*/ 944380 w 2308485"/>
                <a:gd name="connsiteY1" fmla="*/ 1665913 h 1740019"/>
                <a:gd name="connsiteX2" fmla="*/ 1004341 w 2308485"/>
                <a:gd name="connsiteY2" fmla="*/ 1006346 h 1740019"/>
                <a:gd name="connsiteX3" fmla="*/ 974360 w 2308485"/>
                <a:gd name="connsiteY3" fmla="*/ 106936 h 1740019"/>
                <a:gd name="connsiteX4" fmla="*/ 2308485 w 2308485"/>
                <a:gd name="connsiteY4" fmla="*/ 16995 h 1740019"/>
                <a:gd name="connsiteX5" fmla="*/ 2308485 w 2308485"/>
                <a:gd name="connsiteY5" fmla="*/ 16995 h 174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485" h="1740019">
                  <a:moveTo>
                    <a:pt x="0" y="1695894"/>
                  </a:moveTo>
                  <a:cubicBezTo>
                    <a:pt x="388495" y="1738366"/>
                    <a:pt x="776990" y="1780838"/>
                    <a:pt x="944380" y="1665913"/>
                  </a:cubicBezTo>
                  <a:cubicBezTo>
                    <a:pt x="1111770" y="1550988"/>
                    <a:pt x="999344" y="1266175"/>
                    <a:pt x="1004341" y="1006346"/>
                  </a:cubicBezTo>
                  <a:cubicBezTo>
                    <a:pt x="1009338" y="746517"/>
                    <a:pt x="757003" y="271828"/>
                    <a:pt x="974360" y="106936"/>
                  </a:cubicBezTo>
                  <a:cubicBezTo>
                    <a:pt x="1191717" y="-57956"/>
                    <a:pt x="2308485" y="16995"/>
                    <a:pt x="2308485" y="16995"/>
                  </a:cubicBezTo>
                  <a:lnTo>
                    <a:pt x="2308485" y="1699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FFFFFF"/>
                </a:solidFill>
                <a:latin typeface="Arial"/>
                <a:cs typeface="Arial"/>
                <a:sym typeface="Helvetica Light"/>
              </a:endParaRPr>
            </a:p>
          </p:txBody>
        </p:sp>
        <p:sp>
          <p:nvSpPr>
            <p:cNvPr id="22538" name="TextBox 5"/>
            <p:cNvSpPr txBox="1">
              <a:spLocks noChangeArrowheads="1"/>
            </p:cNvSpPr>
            <p:nvPr/>
          </p:nvSpPr>
          <p:spPr bwMode="auto">
            <a:xfrm rot="18319275">
              <a:off x="241" y="3395486"/>
              <a:ext cx="1676004" cy="36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defTabSz="914353" eaLnBrk="1" fontAlgn="base" hangingPunct="1">
                <a:spcBef>
                  <a:spcPct val="0"/>
                </a:spcBef>
                <a:spcAft>
                  <a:spcPct val="0"/>
                </a:spcAft>
                <a:buNone/>
              </a:pPr>
              <a:r>
                <a:rPr lang="en-US" altLang="en-US" sz="1800">
                  <a:solidFill>
                    <a:srgbClr val="000000"/>
                  </a:solidFill>
                  <a:sym typeface="Helvetica Light"/>
                </a:rPr>
                <a:t>True boundary</a:t>
              </a:r>
            </a:p>
          </p:txBody>
        </p:sp>
        <p:cxnSp>
          <p:nvCxnSpPr>
            <p:cNvPr id="7" name="Straight Arrow Connector 6"/>
            <p:cNvCxnSpPr/>
            <p:nvPr/>
          </p:nvCxnSpPr>
          <p:spPr>
            <a:xfrm>
              <a:off x="1138778" y="3475053"/>
              <a:ext cx="225337" cy="10474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764275" y="3432203"/>
              <a:ext cx="2413640" cy="2218689"/>
            </a:xfrm>
            <a:custGeom>
              <a:avLst/>
              <a:gdLst>
                <a:gd name="connsiteX0" fmla="*/ 0 w 2413417"/>
                <a:gd name="connsiteY0" fmla="*/ 2218544 h 2218544"/>
                <a:gd name="connsiteX1" fmla="*/ 1304145 w 2413417"/>
                <a:gd name="connsiteY1" fmla="*/ 1618937 h 2218544"/>
                <a:gd name="connsiteX2" fmla="*/ 2338466 w 2413417"/>
                <a:gd name="connsiteY2" fmla="*/ 119921 h 2218544"/>
                <a:gd name="connsiteX3" fmla="*/ 2323476 w 2413417"/>
                <a:gd name="connsiteY3" fmla="*/ 119921 h 2218544"/>
                <a:gd name="connsiteX4" fmla="*/ 2413417 w 2413417"/>
                <a:gd name="connsiteY4" fmla="*/ 0 h 2218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417" h="2218544">
                  <a:moveTo>
                    <a:pt x="0" y="2218544"/>
                  </a:moveTo>
                  <a:cubicBezTo>
                    <a:pt x="457200" y="2093625"/>
                    <a:pt x="914401" y="1968707"/>
                    <a:pt x="1304145" y="1618937"/>
                  </a:cubicBezTo>
                  <a:cubicBezTo>
                    <a:pt x="1693889" y="1269167"/>
                    <a:pt x="2168577" y="369757"/>
                    <a:pt x="2338466" y="119921"/>
                  </a:cubicBezTo>
                  <a:cubicBezTo>
                    <a:pt x="2508355" y="-129915"/>
                    <a:pt x="2310984" y="139908"/>
                    <a:pt x="2323476" y="119921"/>
                  </a:cubicBezTo>
                  <a:cubicBezTo>
                    <a:pt x="2335968" y="99934"/>
                    <a:pt x="2374692" y="49967"/>
                    <a:pt x="241341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FFFFFF"/>
                </a:solidFill>
                <a:latin typeface="Arial"/>
                <a:cs typeface="Arial"/>
                <a:sym typeface="Helvetica Light"/>
              </a:endParaRPr>
            </a:p>
          </p:txBody>
        </p:sp>
        <p:sp>
          <p:nvSpPr>
            <p:cNvPr id="22541" name="TextBox 8"/>
            <p:cNvSpPr txBox="1">
              <a:spLocks noChangeArrowheads="1"/>
            </p:cNvSpPr>
            <p:nvPr/>
          </p:nvSpPr>
          <p:spPr bwMode="auto">
            <a:xfrm rot="18319275">
              <a:off x="1917684" y="4507258"/>
              <a:ext cx="2133306" cy="36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defTabSz="914353" eaLnBrk="1" fontAlgn="base" hangingPunct="1">
                <a:spcBef>
                  <a:spcPct val="0"/>
                </a:spcBef>
                <a:spcAft>
                  <a:spcPct val="0"/>
                </a:spcAft>
                <a:buNone/>
              </a:pPr>
              <a:r>
                <a:rPr lang="en-US" altLang="en-US" sz="1800">
                  <a:solidFill>
                    <a:srgbClr val="000000"/>
                  </a:solidFill>
                  <a:sym typeface="Helvetica Light"/>
                </a:rPr>
                <a:t>Detected boundary</a:t>
              </a:r>
            </a:p>
          </p:txBody>
        </p:sp>
        <p:cxnSp>
          <p:nvCxnSpPr>
            <p:cNvPr id="10" name="Straight Arrow Connector 9"/>
            <p:cNvCxnSpPr/>
            <p:nvPr/>
          </p:nvCxnSpPr>
          <p:spPr>
            <a:xfrm flipH="1" flipV="1">
              <a:off x="2712960" y="4213029"/>
              <a:ext cx="271356" cy="9363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518041" y="4298730"/>
              <a:ext cx="1060034" cy="71417"/>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sp>
          <p:nvSpPr>
            <p:cNvPr id="22544" name="TextBox 11"/>
            <p:cNvSpPr txBox="1">
              <a:spLocks noChangeArrowheads="1"/>
            </p:cNvSpPr>
            <p:nvPr/>
          </p:nvSpPr>
          <p:spPr bwMode="auto">
            <a:xfrm>
              <a:off x="1624318" y="3580081"/>
              <a:ext cx="1184475" cy="646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defTabSz="914353" eaLnBrk="1" fontAlgn="base" hangingPunct="1">
                <a:spcBef>
                  <a:spcPct val="0"/>
                </a:spcBef>
                <a:spcAft>
                  <a:spcPct val="0"/>
                </a:spcAft>
                <a:buNone/>
              </a:pPr>
              <a:r>
                <a:rPr lang="en-US" altLang="en-US" sz="1800">
                  <a:solidFill>
                    <a:srgbClr val="000000"/>
                  </a:solidFill>
                  <a:sym typeface="Helvetica Light"/>
                </a:rPr>
                <a:t>Correct if </a:t>
              </a:r>
            </a:p>
            <a:p>
              <a:pPr defTabSz="914353" eaLnBrk="1" fontAlgn="base" hangingPunct="1">
                <a:spcBef>
                  <a:spcPct val="0"/>
                </a:spcBef>
                <a:spcAft>
                  <a:spcPct val="0"/>
                </a:spcAft>
                <a:buNone/>
              </a:pPr>
              <a:r>
                <a:rPr lang="en-US" altLang="en-US" sz="1800" i="1">
                  <a:solidFill>
                    <a:srgbClr val="000000"/>
                  </a:solidFill>
                  <a:latin typeface="Times New Roman" pitchFamily="18" charset="0"/>
                  <a:cs typeface="Times New Roman" pitchFamily="18" charset="0"/>
                  <a:sym typeface="Helvetica Light"/>
                </a:rPr>
                <a:t>D &lt; T</a:t>
              </a:r>
            </a:p>
          </p:txBody>
        </p:sp>
      </p:grpSp>
      <p:pic>
        <p:nvPicPr>
          <p:cNvPr id="22532" name="Picture 3"/>
          <p:cNvPicPr>
            <a:picLocks noChangeAspect="1" noChangeArrowheads="1"/>
          </p:cNvPicPr>
          <p:nvPr/>
        </p:nvPicPr>
        <p:blipFill>
          <a:blip r:embed="rId2">
            <a:extLst>
              <a:ext uri="{28A0092B-C50C-407E-A947-70E740481C1C}">
                <a14:useLocalDpi xmlns:a14="http://schemas.microsoft.com/office/drawing/2010/main" val="0"/>
              </a:ext>
            </a:extLst>
          </a:blip>
          <a:srcRect l="54753" t="25128" r="6030" b="10223"/>
          <a:stretch>
            <a:fillRect/>
          </a:stretch>
        </p:blipFill>
        <p:spPr bwMode="auto">
          <a:xfrm>
            <a:off x="5918200" y="1071563"/>
            <a:ext cx="4770438" cy="465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TextBox 13"/>
          <p:cNvSpPr txBox="1">
            <a:spLocks noChangeArrowheads="1"/>
          </p:cNvSpPr>
          <p:nvPr/>
        </p:nvSpPr>
        <p:spPr bwMode="auto">
          <a:xfrm rot="-5400000">
            <a:off x="3554459" y="3071705"/>
            <a:ext cx="38972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defTabSz="914353" eaLnBrk="1" fontAlgn="base" hangingPunct="1">
              <a:spcBef>
                <a:spcPct val="0"/>
              </a:spcBef>
              <a:spcAft>
                <a:spcPct val="0"/>
              </a:spcAft>
              <a:buNone/>
            </a:pPr>
            <a:r>
              <a:rPr lang="en-US" altLang="en-US" sz="1800">
                <a:solidFill>
                  <a:srgbClr val="000000"/>
                </a:solidFill>
                <a:sym typeface="Helvetica Light"/>
              </a:rPr>
              <a:t>Precision = % of detected boundary </a:t>
            </a:r>
          </a:p>
          <a:p>
            <a:pPr defTabSz="914353" eaLnBrk="1" fontAlgn="base" hangingPunct="1">
              <a:spcBef>
                <a:spcPct val="0"/>
              </a:spcBef>
              <a:spcAft>
                <a:spcPct val="0"/>
              </a:spcAft>
              <a:buNone/>
            </a:pPr>
            <a:r>
              <a:rPr lang="en-US" altLang="en-US" sz="1800">
                <a:solidFill>
                  <a:srgbClr val="000000"/>
                </a:solidFill>
                <a:sym typeface="Helvetica Light"/>
              </a:rPr>
              <a:t>pixels that are correct</a:t>
            </a:r>
          </a:p>
        </p:txBody>
      </p:sp>
      <p:sp>
        <p:nvSpPr>
          <p:cNvPr id="22534" name="TextBox 14"/>
          <p:cNvSpPr txBox="1">
            <a:spLocks noChangeArrowheads="1"/>
          </p:cNvSpPr>
          <p:nvPr/>
        </p:nvSpPr>
        <p:spPr bwMode="auto">
          <a:xfrm>
            <a:off x="5662613" y="5899150"/>
            <a:ext cx="50257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defTabSz="914353" eaLnBrk="1" fontAlgn="base" hangingPunct="1">
              <a:spcBef>
                <a:spcPct val="0"/>
              </a:spcBef>
              <a:spcAft>
                <a:spcPct val="0"/>
              </a:spcAft>
              <a:buNone/>
            </a:pPr>
            <a:r>
              <a:rPr lang="en-US" altLang="en-US" sz="1800">
                <a:solidFill>
                  <a:srgbClr val="000000"/>
                </a:solidFill>
                <a:sym typeface="Helvetica Light"/>
              </a:rPr>
              <a:t>Recall = % of boundary pixels that are detected</a:t>
            </a:r>
          </a:p>
        </p:txBody>
      </p:sp>
      <p:sp>
        <p:nvSpPr>
          <p:cNvPr id="22535" name="TextBox 17"/>
          <p:cNvSpPr txBox="1">
            <a:spLocks noChangeArrowheads="1"/>
          </p:cNvSpPr>
          <p:nvPr/>
        </p:nvSpPr>
        <p:spPr bwMode="auto">
          <a:xfrm rot="1765705">
            <a:off x="8324471" y="1436966"/>
            <a:ext cx="11421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defTabSz="914353" eaLnBrk="1" fontAlgn="base" hangingPunct="1">
              <a:spcBef>
                <a:spcPct val="0"/>
              </a:spcBef>
              <a:spcAft>
                <a:spcPct val="0"/>
              </a:spcAft>
              <a:buNone/>
            </a:pPr>
            <a:r>
              <a:rPr lang="en-US" altLang="en-US" sz="1800">
                <a:solidFill>
                  <a:srgbClr val="000000"/>
                </a:solidFill>
                <a:sym typeface="Helvetica Light"/>
              </a:rPr>
              <a:t>Varying </a:t>
            </a:r>
            <a:r>
              <a:rPr lang="en-US" altLang="en-US" sz="1800" i="1">
                <a:solidFill>
                  <a:srgbClr val="000000"/>
                </a:solidFill>
                <a:latin typeface="Times New Roman" pitchFamily="18" charset="0"/>
                <a:cs typeface="Times New Roman" pitchFamily="18" charset="0"/>
                <a:sym typeface="Helvetica Light"/>
              </a:rPr>
              <a:t>T</a:t>
            </a:r>
          </a:p>
        </p:txBody>
      </p:sp>
      <p:cxnSp>
        <p:nvCxnSpPr>
          <p:cNvPr id="20" name="Straight Arrow Connector 19"/>
          <p:cNvCxnSpPr/>
          <p:nvPr/>
        </p:nvCxnSpPr>
        <p:spPr>
          <a:xfrm>
            <a:off x="8304213" y="1620838"/>
            <a:ext cx="1182687" cy="63500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0"/>
            <a:ext cx="12192000" cy="1325563"/>
          </a:xfrm>
          <a:prstGeom prst="rect">
            <a:avLst/>
          </a:prstGeom>
        </p:spPr>
        <p:txBody>
          <a:bodyPr/>
          <a:lstStyle/>
          <a:p>
            <a:pPr algn="ctr"/>
            <a:r>
              <a:rPr lang="en-US" dirty="0"/>
              <a:t>Course announcements</a:t>
            </a:r>
            <a:endParaRPr dirty="0"/>
          </a:p>
        </p:txBody>
      </p:sp>
      <p:sp>
        <p:nvSpPr>
          <p:cNvPr id="4" name="Shape 667"/>
          <p:cNvSpPr txBox="1">
            <a:spLocks/>
          </p:cNvSpPr>
          <p:nvPr/>
        </p:nvSpPr>
        <p:spPr>
          <a:xfrm>
            <a:off x="506436" y="1569195"/>
            <a:ext cx="11542809" cy="47619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71" lvl="0" indent="-365771">
              <a:buFont typeface="Arial" panose="020B0604020202020204" pitchFamily="34" charset="0"/>
              <a:buChar char="•"/>
              <a:defRPr/>
            </a:pPr>
            <a:r>
              <a:rPr lang="en-US" sz="2400" dirty="0">
                <a:solidFill>
                  <a:srgbClr val="000000"/>
                </a:solidFill>
                <a:latin typeface="Helvetica Light"/>
                <a:sym typeface="Helvetica Light"/>
              </a:rPr>
              <a:t>Homework 7 is posted and is due on </a:t>
            </a:r>
            <a:r>
              <a:rPr lang="en-US" sz="2400" u="sng" dirty="0">
                <a:solidFill>
                  <a:srgbClr val="000000"/>
                </a:solidFill>
                <a:latin typeface="Helvetica Light"/>
                <a:sym typeface="Helvetica Light"/>
              </a:rPr>
              <a:t>May 5</a:t>
            </a:r>
            <a:r>
              <a:rPr lang="en-US" sz="2400" u="sng" baseline="30000" dirty="0">
                <a:solidFill>
                  <a:srgbClr val="000000"/>
                </a:solidFill>
                <a:latin typeface="Helvetica Light"/>
                <a:sym typeface="Helvetica Light"/>
              </a:rPr>
              <a:t>th</a:t>
            </a:r>
            <a:r>
              <a:rPr lang="en-US" sz="2400" dirty="0">
                <a:solidFill>
                  <a:srgbClr val="000000"/>
                </a:solidFill>
                <a:latin typeface="Helvetica Light"/>
                <a:sym typeface="Helvetica Light"/>
              </a:rPr>
              <a:t>. </a:t>
            </a:r>
          </a:p>
          <a:p>
            <a:pPr lvl="0">
              <a:defRPr/>
            </a:pPr>
            <a:r>
              <a:rPr lang="en-US" sz="2400" dirty="0">
                <a:solidFill>
                  <a:srgbClr val="000000"/>
                </a:solidFill>
                <a:latin typeface="Helvetica Light"/>
                <a:sym typeface="Helvetica Light"/>
              </a:rPr>
              <a:t>	- It is shorter so that it can fit in the 1.5 week you will have for it.</a:t>
            </a:r>
          </a:p>
          <a:p>
            <a:pPr lvl="0">
              <a:defRPr/>
            </a:pPr>
            <a:r>
              <a:rPr lang="en-US" sz="2400" dirty="0">
                <a:solidFill>
                  <a:srgbClr val="000000"/>
                </a:solidFill>
                <a:latin typeface="Helvetica Light"/>
              </a:rPr>
              <a:t>	- </a:t>
            </a:r>
            <a:r>
              <a:rPr lang="en-US" sz="2400" dirty="0">
                <a:solidFill>
                  <a:srgbClr val="000000"/>
                </a:solidFill>
                <a:latin typeface="Helvetica Light"/>
                <a:sym typeface="Helvetica Light"/>
              </a:rPr>
              <a:t>You can use all of your remaining late days for it.</a:t>
            </a:r>
          </a:p>
        </p:txBody>
      </p:sp>
    </p:spTree>
    <p:extLst>
      <p:ext uri="{BB962C8B-B14F-4D97-AF65-F5344CB8AC3E}">
        <p14:creationId xmlns:p14="http://schemas.microsoft.com/office/powerpoint/2010/main" val="1670752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966913" y="0"/>
            <a:ext cx="8229600" cy="1143000"/>
          </a:xfrm>
        </p:spPr>
        <p:txBody>
          <a:bodyPr/>
          <a:lstStyle/>
          <a:p>
            <a:pPr eaLnBrk="1" hangingPunct="1"/>
            <a:r>
              <a:rPr lang="en-US" altLang="en-US"/>
              <a:t>Evaluation: Region overlap with ground truth</a:t>
            </a: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864" y="1450975"/>
            <a:ext cx="8296275"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4288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966913" y="0"/>
            <a:ext cx="8229600" cy="1143000"/>
          </a:xfrm>
        </p:spPr>
        <p:txBody>
          <a:bodyPr/>
          <a:lstStyle/>
          <a:p>
            <a:pPr eaLnBrk="1" hangingPunct="1"/>
            <a:r>
              <a:rPr lang="en-US" altLang="en-US"/>
              <a:t>Evaluation: Region overlap with ground truth</a:t>
            </a: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6364" y="1357314"/>
            <a:ext cx="7107237" cy="536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TextBox 2"/>
          <p:cNvSpPr txBox="1">
            <a:spLocks noChangeArrowheads="1"/>
          </p:cNvSpPr>
          <p:nvPr/>
        </p:nvSpPr>
        <p:spPr bwMode="auto">
          <a:xfrm>
            <a:off x="5302250" y="3162301"/>
            <a:ext cx="176683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defTabSz="914353" eaLnBrk="1" fontAlgn="base" hangingPunct="1">
              <a:spcBef>
                <a:spcPct val="0"/>
              </a:spcBef>
              <a:spcAft>
                <a:spcPct val="0"/>
              </a:spcAft>
              <a:buNone/>
            </a:pPr>
            <a:r>
              <a:rPr lang="en-US" altLang="en-US" sz="2000" b="1">
                <a:solidFill>
                  <a:srgbClr val="000000"/>
                </a:solidFill>
                <a:sym typeface="Helvetica Light"/>
              </a:rPr>
              <a:t>Graph-based</a:t>
            </a:r>
          </a:p>
        </p:txBody>
      </p:sp>
      <p:sp>
        <p:nvSpPr>
          <p:cNvPr id="24581" name="TextBox 5"/>
          <p:cNvSpPr txBox="1">
            <a:spLocks noChangeArrowheads="1"/>
          </p:cNvSpPr>
          <p:nvPr/>
        </p:nvSpPr>
        <p:spPr bwMode="auto">
          <a:xfrm>
            <a:off x="2992439" y="3114676"/>
            <a:ext cx="1451038"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defTabSz="914353" eaLnBrk="1" fontAlgn="base" hangingPunct="1">
              <a:spcBef>
                <a:spcPct val="0"/>
              </a:spcBef>
              <a:spcAft>
                <a:spcPct val="0"/>
              </a:spcAft>
              <a:buNone/>
            </a:pPr>
            <a:r>
              <a:rPr lang="en-US" altLang="en-US" sz="2000" b="1">
                <a:solidFill>
                  <a:srgbClr val="000000"/>
                </a:solidFill>
                <a:sym typeface="Helvetica Light"/>
              </a:rPr>
              <a:t>Mean shift</a:t>
            </a:r>
          </a:p>
        </p:txBody>
      </p:sp>
      <p:sp>
        <p:nvSpPr>
          <p:cNvPr id="24582" name="TextBox 6"/>
          <p:cNvSpPr txBox="1">
            <a:spLocks noChangeArrowheads="1"/>
          </p:cNvSpPr>
          <p:nvPr/>
        </p:nvSpPr>
        <p:spPr bwMode="auto">
          <a:xfrm>
            <a:off x="7897814" y="3114676"/>
            <a:ext cx="1196161"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defTabSz="914353" eaLnBrk="1" fontAlgn="base" hangingPunct="1">
              <a:spcBef>
                <a:spcPct val="0"/>
              </a:spcBef>
              <a:spcAft>
                <a:spcPct val="0"/>
              </a:spcAft>
              <a:buNone/>
            </a:pPr>
            <a:r>
              <a:rPr lang="en-US" altLang="en-US" sz="2000" b="1">
                <a:solidFill>
                  <a:srgbClr val="000000"/>
                </a:solidFill>
                <a:sym typeface="Helvetica Light"/>
              </a:rPr>
              <a:t>Spectral</a:t>
            </a:r>
          </a:p>
        </p:txBody>
      </p:sp>
      <p:sp>
        <p:nvSpPr>
          <p:cNvPr id="24583" name="TextBox 7"/>
          <p:cNvSpPr txBox="1">
            <a:spLocks noChangeArrowheads="1"/>
          </p:cNvSpPr>
          <p:nvPr/>
        </p:nvSpPr>
        <p:spPr bwMode="auto">
          <a:xfrm>
            <a:off x="5172075" y="1235076"/>
            <a:ext cx="1765227"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defTabSz="914353" eaLnBrk="1" fontAlgn="base" hangingPunct="1">
              <a:spcBef>
                <a:spcPct val="0"/>
              </a:spcBef>
              <a:spcAft>
                <a:spcPct val="0"/>
              </a:spcAft>
              <a:buNone/>
            </a:pPr>
            <a:r>
              <a:rPr lang="en-US" altLang="en-US" sz="2000" b="1">
                <a:solidFill>
                  <a:srgbClr val="000000"/>
                </a:solidFill>
                <a:sym typeface="Helvetica Light"/>
              </a:rPr>
              <a:t>Ground truth</a:t>
            </a:r>
          </a:p>
        </p:txBody>
      </p:sp>
    </p:spTree>
    <p:extLst>
      <p:ext uri="{BB962C8B-B14F-4D97-AF65-F5344CB8AC3E}">
        <p14:creationId xmlns:p14="http://schemas.microsoft.com/office/powerpoint/2010/main" val="3354240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763713" y="-306387"/>
            <a:ext cx="8229600" cy="1143001"/>
          </a:xfrm>
        </p:spPr>
        <p:txBody>
          <a:bodyPr/>
          <a:lstStyle/>
          <a:p>
            <a:pPr eaLnBrk="1" hangingPunct="1"/>
            <a:r>
              <a:rPr lang="en-US" altLang="en-US"/>
              <a:t>Second idea: Superpixels</a:t>
            </a:r>
          </a:p>
        </p:txBody>
      </p:sp>
      <p:sp>
        <p:nvSpPr>
          <p:cNvPr id="3" name="Content Placeholder 2"/>
          <p:cNvSpPr>
            <a:spLocks noGrp="1"/>
          </p:cNvSpPr>
          <p:nvPr>
            <p:ph idx="1"/>
          </p:nvPr>
        </p:nvSpPr>
        <p:spPr>
          <a:xfrm>
            <a:off x="1666876" y="5651500"/>
            <a:ext cx="9001125" cy="1206500"/>
          </a:xfrm>
        </p:spPr>
        <p:txBody>
          <a:bodyPr>
            <a:normAutofit fontScale="70000" lnSpcReduction="20000"/>
          </a:bodyPr>
          <a:lstStyle/>
          <a:p>
            <a:pPr eaLnBrk="1" hangingPunct="1">
              <a:defRPr/>
            </a:pPr>
            <a:r>
              <a:rPr lang="en-US" dirty="0"/>
              <a:t>Let’s not even try to compute a “correct” segmentation</a:t>
            </a:r>
          </a:p>
          <a:p>
            <a:pPr eaLnBrk="1" hangingPunct="1">
              <a:defRPr/>
            </a:pPr>
            <a:r>
              <a:rPr lang="en-US" dirty="0"/>
              <a:t>Let’s be content with an </a:t>
            </a:r>
            <a:r>
              <a:rPr lang="en-US" i="1" dirty="0" err="1"/>
              <a:t>oversegmentation</a:t>
            </a:r>
            <a:r>
              <a:rPr lang="en-US" dirty="0"/>
              <a:t> in which each region is very likely (formal guarantees are hard) to be uniform</a:t>
            </a:r>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l="11374" t="26091" r="18501" b="9685"/>
          <a:stretch>
            <a:fillRect/>
          </a:stretch>
        </p:blipFill>
        <p:spPr bwMode="auto">
          <a:xfrm>
            <a:off x="1524000" y="776288"/>
            <a:ext cx="8978900" cy="488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0" y="5441950"/>
            <a:ext cx="2247900" cy="217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FFFFFF"/>
              </a:solidFill>
              <a:latin typeface="Arial"/>
              <a:cs typeface="Arial"/>
              <a:sym typeface="Helvetica Light"/>
            </a:endParaRPr>
          </a:p>
        </p:txBody>
      </p:sp>
    </p:spTree>
    <p:extLst>
      <p:ext uri="{BB962C8B-B14F-4D97-AF65-F5344CB8AC3E}">
        <p14:creationId xmlns:p14="http://schemas.microsoft.com/office/powerpoint/2010/main" val="1123664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011363" y="-179387"/>
            <a:ext cx="8229600" cy="1143001"/>
          </a:xfrm>
        </p:spPr>
        <p:txBody>
          <a:bodyPr/>
          <a:lstStyle/>
          <a:p>
            <a:pPr eaLnBrk="1" hangingPunct="1"/>
            <a:r>
              <a:rPr lang="en-US" altLang="en-US"/>
              <a:t>Second idea: Superpixels</a:t>
            </a:r>
          </a:p>
        </p:txBody>
      </p:sp>
      <p:sp>
        <p:nvSpPr>
          <p:cNvPr id="3" name="Content Placeholder 2"/>
          <p:cNvSpPr>
            <a:spLocks noGrp="1"/>
          </p:cNvSpPr>
          <p:nvPr>
            <p:ph idx="1"/>
          </p:nvPr>
        </p:nvSpPr>
        <p:spPr>
          <a:xfrm>
            <a:off x="1981200" y="5905500"/>
            <a:ext cx="8229600" cy="952500"/>
          </a:xfrm>
        </p:spPr>
        <p:txBody>
          <a:bodyPr>
            <a:normAutofit fontScale="62500" lnSpcReduction="20000"/>
          </a:bodyPr>
          <a:lstStyle/>
          <a:p>
            <a:pPr eaLnBrk="1" hangingPunct="1">
              <a:defRPr/>
            </a:pPr>
            <a:r>
              <a:rPr lang="en-US" dirty="0"/>
              <a:t>Example from: How Do </a:t>
            </a:r>
            <a:r>
              <a:rPr lang="en-US" dirty="0" err="1"/>
              <a:t>Superpixels</a:t>
            </a:r>
            <a:r>
              <a:rPr lang="en-US" dirty="0"/>
              <a:t> Affect Image Segmentation?</a:t>
            </a:r>
          </a:p>
          <a:p>
            <a:pPr eaLnBrk="1" hangingPunct="1">
              <a:defRPr/>
            </a:pPr>
            <a:r>
              <a:rPr lang="en-US" dirty="0"/>
              <a:t>Progress in Pattern Recognition, Image Analysis and Applications. Springer LNCS. Volume 5197/2008. </a:t>
            </a:r>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1" y="774701"/>
            <a:ext cx="6705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562351" y="2833688"/>
            <a:ext cx="1768475" cy="265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FFFFFF"/>
              </a:solidFill>
              <a:latin typeface="Arial"/>
              <a:cs typeface="Arial"/>
              <a:sym typeface="Helvetica Light"/>
            </a:endParaRPr>
          </a:p>
        </p:txBody>
      </p:sp>
      <p:sp>
        <p:nvSpPr>
          <p:cNvPr id="7" name="Rectangle 6"/>
          <p:cNvSpPr/>
          <p:nvPr/>
        </p:nvSpPr>
        <p:spPr>
          <a:xfrm>
            <a:off x="6726239" y="2833688"/>
            <a:ext cx="2352675" cy="265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FFFFFF"/>
              </a:solidFill>
              <a:latin typeface="Arial"/>
              <a:cs typeface="Arial"/>
              <a:sym typeface="Helvetica Light"/>
            </a:endParaRPr>
          </a:p>
        </p:txBody>
      </p:sp>
      <p:sp>
        <p:nvSpPr>
          <p:cNvPr id="26631" name="TextBox 5"/>
          <p:cNvSpPr txBox="1">
            <a:spLocks noChangeArrowheads="1"/>
          </p:cNvSpPr>
          <p:nvPr/>
        </p:nvSpPr>
        <p:spPr bwMode="auto">
          <a:xfrm>
            <a:off x="7256463" y="2771775"/>
            <a:ext cx="13558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defTabSz="914353" eaLnBrk="1" fontAlgn="base" hangingPunct="1">
              <a:spcBef>
                <a:spcPct val="0"/>
              </a:spcBef>
              <a:spcAft>
                <a:spcPct val="0"/>
              </a:spcAft>
              <a:buNone/>
            </a:pPr>
            <a:r>
              <a:rPr lang="en-US" altLang="en-US" sz="1800" b="1">
                <a:solidFill>
                  <a:srgbClr val="000000"/>
                </a:solidFill>
                <a:sym typeface="Helvetica Light"/>
              </a:rPr>
              <a:t>Watershed</a:t>
            </a:r>
          </a:p>
        </p:txBody>
      </p:sp>
      <p:sp>
        <p:nvSpPr>
          <p:cNvPr id="9" name="Rectangle 8"/>
          <p:cNvSpPr/>
          <p:nvPr/>
        </p:nvSpPr>
        <p:spPr>
          <a:xfrm>
            <a:off x="6726239" y="5246688"/>
            <a:ext cx="2352675" cy="26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FFFFFF"/>
              </a:solidFill>
              <a:latin typeface="Arial"/>
              <a:cs typeface="Arial"/>
              <a:sym typeface="Helvetica Light"/>
            </a:endParaRPr>
          </a:p>
        </p:txBody>
      </p:sp>
      <p:sp>
        <p:nvSpPr>
          <p:cNvPr id="10" name="Rectangle 9"/>
          <p:cNvSpPr/>
          <p:nvPr/>
        </p:nvSpPr>
        <p:spPr>
          <a:xfrm>
            <a:off x="3270251" y="5230813"/>
            <a:ext cx="2354263" cy="26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FFFFFF"/>
              </a:solidFill>
              <a:latin typeface="Arial"/>
              <a:cs typeface="Arial"/>
              <a:sym typeface="Helvetica Light"/>
            </a:endParaRPr>
          </a:p>
        </p:txBody>
      </p:sp>
      <p:sp>
        <p:nvSpPr>
          <p:cNvPr id="26634" name="TextBox 10"/>
          <p:cNvSpPr txBox="1">
            <a:spLocks noChangeArrowheads="1"/>
          </p:cNvSpPr>
          <p:nvPr/>
        </p:nvSpPr>
        <p:spPr bwMode="auto">
          <a:xfrm>
            <a:off x="7256464" y="5143500"/>
            <a:ext cx="16081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defTabSz="914353" eaLnBrk="1" fontAlgn="base" hangingPunct="1">
              <a:spcBef>
                <a:spcPct val="0"/>
              </a:spcBef>
              <a:spcAft>
                <a:spcPct val="0"/>
              </a:spcAft>
              <a:buNone/>
            </a:pPr>
            <a:r>
              <a:rPr lang="en-US" altLang="en-US" sz="1800" b="1">
                <a:solidFill>
                  <a:srgbClr val="000000"/>
                </a:solidFill>
                <a:sym typeface="Helvetica Light"/>
              </a:rPr>
              <a:t>Graph-based</a:t>
            </a:r>
          </a:p>
        </p:txBody>
      </p:sp>
      <p:sp>
        <p:nvSpPr>
          <p:cNvPr id="26635" name="TextBox 11"/>
          <p:cNvSpPr txBox="1">
            <a:spLocks noChangeArrowheads="1"/>
          </p:cNvSpPr>
          <p:nvPr/>
        </p:nvSpPr>
        <p:spPr bwMode="auto">
          <a:xfrm>
            <a:off x="3436938" y="5156200"/>
            <a:ext cx="1326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defTabSz="914353" eaLnBrk="1" fontAlgn="base" hangingPunct="1">
              <a:spcBef>
                <a:spcPct val="0"/>
              </a:spcBef>
              <a:spcAft>
                <a:spcPct val="0"/>
              </a:spcAft>
              <a:buNone/>
            </a:pPr>
            <a:r>
              <a:rPr lang="en-US" altLang="en-US" sz="1800" b="1">
                <a:solidFill>
                  <a:srgbClr val="000000"/>
                </a:solidFill>
                <a:sym typeface="Helvetica Light"/>
              </a:rPr>
              <a:t>Mean shift</a:t>
            </a:r>
          </a:p>
        </p:txBody>
      </p:sp>
    </p:spTree>
    <p:extLst>
      <p:ext uri="{BB962C8B-B14F-4D97-AF65-F5344CB8AC3E}">
        <p14:creationId xmlns:p14="http://schemas.microsoft.com/office/powerpoint/2010/main" val="1320767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altLang="en-US" dirty="0"/>
              <a:t>Third idea:</a:t>
            </a:r>
            <a:br>
              <a:rPr lang="en-US" altLang="en-US" dirty="0"/>
            </a:br>
            <a:r>
              <a:rPr lang="en-US" altLang="en-US" dirty="0"/>
              <a:t>Multiple segmentations</a:t>
            </a:r>
          </a:p>
        </p:txBody>
      </p:sp>
      <p:sp>
        <p:nvSpPr>
          <p:cNvPr id="3" name="Content Placeholder 2"/>
          <p:cNvSpPr>
            <a:spLocks noGrp="1"/>
          </p:cNvSpPr>
          <p:nvPr>
            <p:ph idx="1"/>
          </p:nvPr>
        </p:nvSpPr>
        <p:spPr>
          <a:xfrm>
            <a:off x="1973263" y="4257676"/>
            <a:ext cx="8229600" cy="1558925"/>
          </a:xfrm>
        </p:spPr>
        <p:txBody>
          <a:bodyPr>
            <a:normAutofit fontScale="85000" lnSpcReduction="10000"/>
          </a:bodyPr>
          <a:lstStyle/>
          <a:p>
            <a:pPr eaLnBrk="1" hangingPunct="1">
              <a:defRPr/>
            </a:pPr>
            <a:r>
              <a:rPr lang="en-US" dirty="0"/>
              <a:t>Generate many segmentations of the same image</a:t>
            </a:r>
          </a:p>
          <a:p>
            <a:pPr eaLnBrk="1" hangingPunct="1">
              <a:defRPr/>
            </a:pPr>
            <a:r>
              <a:rPr lang="en-US" dirty="0"/>
              <a:t>Even though many regions are “wrong”, some consensus should emerge</a:t>
            </a:r>
          </a:p>
        </p:txBody>
      </p:sp>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l="10040" t="26237" r="4631" b="38972"/>
          <a:stretch>
            <a:fillRect/>
          </a:stretch>
        </p:blipFill>
        <p:spPr bwMode="auto">
          <a:xfrm>
            <a:off x="1584325" y="1708151"/>
            <a:ext cx="9009063"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TextBox 3"/>
          <p:cNvSpPr txBox="1">
            <a:spLocks noChangeArrowheads="1"/>
          </p:cNvSpPr>
          <p:nvPr/>
        </p:nvSpPr>
        <p:spPr bwMode="auto">
          <a:xfrm>
            <a:off x="2003425" y="5919789"/>
            <a:ext cx="83645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defTabSz="914353" eaLnBrk="1" fontAlgn="base" hangingPunct="1">
              <a:spcBef>
                <a:spcPct val="0"/>
              </a:spcBef>
              <a:spcAft>
                <a:spcPct val="0"/>
              </a:spcAft>
              <a:buNone/>
            </a:pPr>
            <a:r>
              <a:rPr lang="en-US" altLang="en-US" sz="1800">
                <a:solidFill>
                  <a:srgbClr val="000000"/>
                </a:solidFill>
                <a:sym typeface="Helvetica Light"/>
              </a:rPr>
              <a:t>Example: Improving Spatial Support for Objects via Multiple Segmentations</a:t>
            </a:r>
          </a:p>
          <a:p>
            <a:pPr defTabSz="914353" eaLnBrk="1" fontAlgn="base" hangingPunct="1">
              <a:spcBef>
                <a:spcPct val="0"/>
              </a:spcBef>
              <a:spcAft>
                <a:spcPct val="0"/>
              </a:spcAft>
              <a:buNone/>
            </a:pPr>
            <a:r>
              <a:rPr lang="en-US" altLang="en-US" sz="1800">
                <a:solidFill>
                  <a:srgbClr val="000000"/>
                </a:solidFill>
                <a:sym typeface="Helvetica Light"/>
              </a:rPr>
              <a:t>Tomasz Malisiewicz and Alexei A. Efros. British Machine Vision Conference (BMVC), September, 2007.</a:t>
            </a:r>
          </a:p>
        </p:txBody>
      </p:sp>
    </p:spTree>
    <p:extLst>
      <p:ext uri="{BB962C8B-B14F-4D97-AF65-F5344CB8AC3E}">
        <p14:creationId xmlns:p14="http://schemas.microsoft.com/office/powerpoint/2010/main" val="1557305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606550" y="-204787"/>
            <a:ext cx="8940800" cy="1143001"/>
          </a:xfrm>
        </p:spPr>
        <p:txBody>
          <a:bodyPr/>
          <a:lstStyle/>
          <a:p>
            <a:pPr eaLnBrk="1" hangingPunct="1"/>
            <a:r>
              <a:rPr lang="en-US" altLang="en-US"/>
              <a:t>Multiple segmentations: Example</a:t>
            </a:r>
          </a:p>
        </p:txBody>
      </p:sp>
      <p:sp>
        <p:nvSpPr>
          <p:cNvPr id="28675" name="Content Placeholder 2"/>
          <p:cNvSpPr>
            <a:spLocks noGrp="1"/>
          </p:cNvSpPr>
          <p:nvPr>
            <p:ph idx="1"/>
          </p:nvPr>
        </p:nvSpPr>
        <p:spPr>
          <a:xfrm>
            <a:off x="2011363" y="5395914"/>
            <a:ext cx="8229600" cy="1284287"/>
          </a:xfrm>
        </p:spPr>
        <p:txBody>
          <a:bodyPr/>
          <a:lstStyle/>
          <a:p>
            <a:pPr eaLnBrk="1" hangingPunct="1"/>
            <a:r>
              <a:rPr lang="en-US" altLang="en-US"/>
              <a:t>Task: Regions </a:t>
            </a:r>
            <a:r>
              <a:rPr lang="en-US" altLang="en-US">
                <a:sym typeface="Wingdings" pitchFamily="2" charset="2"/>
              </a:rPr>
              <a:t> Features  Labels (horizontal, vertical, sky, etc.)</a:t>
            </a:r>
            <a:r>
              <a:rPr lang="en-US" altLang="en-US"/>
              <a:t> </a:t>
            </a:r>
          </a:p>
        </p:txBody>
      </p:sp>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l="24875" t="28842" r="21875" b="10526"/>
          <a:stretch>
            <a:fillRect/>
          </a:stretch>
        </p:blipFill>
        <p:spPr bwMode="auto">
          <a:xfrm>
            <a:off x="2941639" y="822325"/>
            <a:ext cx="6491287" cy="438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245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1150" y="3873501"/>
            <a:ext cx="8915400" cy="2333625"/>
          </a:xfrm>
        </p:spPr>
        <p:txBody>
          <a:bodyPr>
            <a:normAutofit fontScale="62500" lnSpcReduction="20000"/>
          </a:bodyPr>
          <a:lstStyle/>
          <a:p>
            <a:pPr eaLnBrk="1" hangingPunct="1">
              <a:defRPr/>
            </a:pPr>
            <a:r>
              <a:rPr lang="en-US" dirty="0"/>
              <a:t>Chicken and egg problem:</a:t>
            </a:r>
          </a:p>
          <a:p>
            <a:pPr lvl="1" eaLnBrk="1" hangingPunct="1">
              <a:defRPr/>
            </a:pPr>
            <a:r>
              <a:rPr lang="en-US" dirty="0"/>
              <a:t>If we knew the regions, we could compute the features and label the right regions</a:t>
            </a:r>
          </a:p>
          <a:p>
            <a:pPr lvl="1" eaLnBrk="1" hangingPunct="1">
              <a:defRPr/>
            </a:pPr>
            <a:r>
              <a:rPr lang="en-US" dirty="0"/>
              <a:t>But to know the right regions we need to know the labels!</a:t>
            </a:r>
          </a:p>
          <a:p>
            <a:pPr eaLnBrk="1" hangingPunct="1">
              <a:defRPr/>
            </a:pPr>
            <a:r>
              <a:rPr lang="en-US" dirty="0"/>
              <a:t>Solution:</a:t>
            </a:r>
          </a:p>
          <a:p>
            <a:pPr lvl="1" eaLnBrk="1" hangingPunct="1">
              <a:defRPr/>
            </a:pPr>
            <a:r>
              <a:rPr lang="en-US" dirty="0"/>
              <a:t>Generate lots of segmentations</a:t>
            </a:r>
          </a:p>
          <a:p>
            <a:pPr lvl="1" eaLnBrk="1" hangingPunct="1">
              <a:defRPr/>
            </a:pPr>
            <a:r>
              <a:rPr lang="en-US" dirty="0"/>
              <a:t>Combine the classifications to get consensus</a:t>
            </a:r>
          </a:p>
          <a:p>
            <a:pPr marL="0" indent="0" eaLnBrk="1" hangingPunct="1">
              <a:buNone/>
              <a:defRPr/>
            </a:pPr>
            <a:r>
              <a:rPr lang="en-US" dirty="0"/>
              <a:t> </a:t>
            </a:r>
          </a:p>
        </p:txBody>
      </p:sp>
      <p:grpSp>
        <p:nvGrpSpPr>
          <p:cNvPr id="29699" name="Group 3"/>
          <p:cNvGrpSpPr>
            <a:grpSpLocks/>
          </p:cNvGrpSpPr>
          <p:nvPr/>
        </p:nvGrpSpPr>
        <p:grpSpPr bwMode="auto">
          <a:xfrm>
            <a:off x="1581150" y="41276"/>
            <a:ext cx="8915400" cy="3171825"/>
            <a:chOff x="76200" y="2657475"/>
            <a:chExt cx="8915400" cy="3171825"/>
          </a:xfrm>
        </p:grpSpPr>
        <p:pic>
          <p:nvPicPr>
            <p:cNvPr id="29702" name="Picture 13" descr="amtrak_patch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3313" y="4530725"/>
              <a:ext cx="1150937" cy="12604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9703" name="Text Box 14"/>
            <p:cNvSpPr txBox="1">
              <a:spLocks noChangeArrowheads="1"/>
            </p:cNvSpPr>
            <p:nvPr/>
          </p:nvSpPr>
          <p:spPr bwMode="auto">
            <a:xfrm>
              <a:off x="7054850" y="4114800"/>
              <a:ext cx="19367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defTabSz="914353" eaLnBrk="1" fontAlgn="base" hangingPunct="1">
                <a:spcBef>
                  <a:spcPct val="50000"/>
                </a:spcBef>
                <a:spcAft>
                  <a:spcPct val="0"/>
                </a:spcAft>
                <a:buNone/>
              </a:pPr>
              <a:r>
                <a:rPr lang="en-US" altLang="en-US" sz="1600">
                  <a:solidFill>
                    <a:srgbClr val="000000"/>
                  </a:solidFill>
                  <a:sym typeface="Helvetica Light"/>
                </a:rPr>
                <a:t>50x50 Patch</a:t>
              </a:r>
            </a:p>
          </p:txBody>
        </p:sp>
        <p:sp>
          <p:nvSpPr>
            <p:cNvPr id="29704" name="Text Box 15"/>
            <p:cNvSpPr txBox="1">
              <a:spLocks noChangeArrowheads="1"/>
            </p:cNvSpPr>
            <p:nvPr/>
          </p:nvSpPr>
          <p:spPr bwMode="auto">
            <a:xfrm>
              <a:off x="76200" y="4102100"/>
              <a:ext cx="1752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defTabSz="914353" eaLnBrk="1" fontAlgn="base" hangingPunct="1">
                <a:spcBef>
                  <a:spcPct val="50000"/>
                </a:spcBef>
                <a:spcAft>
                  <a:spcPct val="0"/>
                </a:spcAft>
                <a:buNone/>
              </a:pPr>
              <a:r>
                <a:rPr lang="en-US" altLang="en-US" sz="1600">
                  <a:solidFill>
                    <a:srgbClr val="000000"/>
                  </a:solidFill>
                  <a:sym typeface="Helvetica Light"/>
                </a:rPr>
                <a:t>50x50 Patch</a:t>
              </a:r>
            </a:p>
          </p:txBody>
        </p:sp>
        <p:pic>
          <p:nvPicPr>
            <p:cNvPr id="29705" name="Picture 25" descr="amtrak_patch2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8" y="4557713"/>
              <a:ext cx="1150937" cy="12604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9706" name="Picture 3" descr="Amtrak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657475"/>
              <a:ext cx="50736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Rectangle 8"/>
            <p:cNvSpPr>
              <a:spLocks noChangeAspect="1" noChangeArrowheads="1"/>
            </p:cNvSpPr>
            <p:nvPr/>
          </p:nvSpPr>
          <p:spPr bwMode="auto">
            <a:xfrm>
              <a:off x="2438400" y="5057775"/>
              <a:ext cx="287338" cy="265113"/>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defTabSz="914353" eaLnBrk="1" fontAlgn="base" hangingPunct="1">
                <a:spcBef>
                  <a:spcPct val="0"/>
                </a:spcBef>
                <a:spcAft>
                  <a:spcPct val="0"/>
                </a:spcAft>
              </a:pPr>
              <a:endParaRPr lang="en-US" altLang="en-US">
                <a:solidFill>
                  <a:srgbClr val="000000"/>
                </a:solidFill>
                <a:sym typeface="Helvetica Light"/>
              </a:endParaRPr>
            </a:p>
          </p:txBody>
        </p:sp>
        <p:sp>
          <p:nvSpPr>
            <p:cNvPr id="29708" name="Rectangle 9"/>
            <p:cNvSpPr>
              <a:spLocks noChangeAspect="1" noChangeArrowheads="1"/>
            </p:cNvSpPr>
            <p:nvPr/>
          </p:nvSpPr>
          <p:spPr bwMode="auto">
            <a:xfrm>
              <a:off x="4314825" y="4791075"/>
              <a:ext cx="287338" cy="285750"/>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defTabSz="914353" eaLnBrk="1" fontAlgn="base" hangingPunct="1">
                <a:spcBef>
                  <a:spcPct val="0"/>
                </a:spcBef>
                <a:spcAft>
                  <a:spcPct val="0"/>
                </a:spcAft>
              </a:pPr>
              <a:endParaRPr lang="en-US" altLang="en-US">
                <a:solidFill>
                  <a:srgbClr val="000000"/>
                </a:solidFill>
                <a:sym typeface="Helvetica Light"/>
              </a:endParaRPr>
            </a:p>
          </p:txBody>
        </p:sp>
        <p:sp>
          <p:nvSpPr>
            <p:cNvPr id="29709" name="Rectangle 26"/>
            <p:cNvSpPr>
              <a:spLocks noChangeArrowheads="1"/>
            </p:cNvSpPr>
            <p:nvPr/>
          </p:nvSpPr>
          <p:spPr bwMode="auto">
            <a:xfrm>
              <a:off x="3856038" y="4105275"/>
              <a:ext cx="1676400" cy="154463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defTabSz="914353" eaLnBrk="1" fontAlgn="base" hangingPunct="1">
                <a:spcBef>
                  <a:spcPct val="0"/>
                </a:spcBef>
                <a:spcAft>
                  <a:spcPct val="0"/>
                </a:spcAft>
              </a:pPr>
              <a:endParaRPr lang="en-US" altLang="en-US">
                <a:solidFill>
                  <a:srgbClr val="000000"/>
                </a:solidFill>
                <a:sym typeface="Helvetica Light"/>
              </a:endParaRPr>
            </a:p>
          </p:txBody>
        </p:sp>
        <p:sp>
          <p:nvSpPr>
            <p:cNvPr id="29710" name="Freeform 29"/>
            <p:cNvSpPr>
              <a:spLocks/>
            </p:cNvSpPr>
            <p:nvPr/>
          </p:nvSpPr>
          <p:spPr bwMode="auto">
            <a:xfrm>
              <a:off x="2711450" y="3076575"/>
              <a:ext cx="4270375" cy="2333625"/>
            </a:xfrm>
            <a:custGeom>
              <a:avLst/>
              <a:gdLst>
                <a:gd name="T0" fmla="*/ 2147483647 w 2243"/>
                <a:gd name="T1" fmla="*/ 2147483647 h 1386"/>
                <a:gd name="T2" fmla="*/ 2147483647 w 2243"/>
                <a:gd name="T3" fmla="*/ 2147483647 h 1386"/>
                <a:gd name="T4" fmla="*/ 0 w 2243"/>
                <a:gd name="T5" fmla="*/ 2147483647 h 1386"/>
                <a:gd name="T6" fmla="*/ 0 w 2243"/>
                <a:gd name="T7" fmla="*/ 2147483647 h 1386"/>
                <a:gd name="T8" fmla="*/ 2147483647 w 2243"/>
                <a:gd name="T9" fmla="*/ 2147483647 h 1386"/>
                <a:gd name="T10" fmla="*/ 2147483647 w 2243"/>
                <a:gd name="T11" fmla="*/ 2147483647 h 1386"/>
                <a:gd name="T12" fmla="*/ 2147483647 w 2243"/>
                <a:gd name="T13" fmla="*/ 2147483647 h 1386"/>
                <a:gd name="T14" fmla="*/ 2147483647 w 2243"/>
                <a:gd name="T15" fmla="*/ 2147483647 h 1386"/>
                <a:gd name="T16" fmla="*/ 2147483647 w 2243"/>
                <a:gd name="T17" fmla="*/ 0 h 1386"/>
                <a:gd name="T18" fmla="*/ 2147483647 w 2243"/>
                <a:gd name="T19" fmla="*/ 2147483647 h 1386"/>
                <a:gd name="T20" fmla="*/ 2147483647 w 2243"/>
                <a:gd name="T21" fmla="*/ 2147483647 h 1386"/>
                <a:gd name="T22" fmla="*/ 2147483647 w 2243"/>
                <a:gd name="T23" fmla="*/ 2147483647 h 1386"/>
                <a:gd name="T24" fmla="*/ 2147483647 w 2243"/>
                <a:gd name="T25" fmla="*/ 2147483647 h 1386"/>
                <a:gd name="T26" fmla="*/ 2147483647 w 2243"/>
                <a:gd name="T27" fmla="*/ 2147483647 h 1386"/>
                <a:gd name="T28" fmla="*/ 2147483647 w 2243"/>
                <a:gd name="T29" fmla="*/ 2147483647 h 1386"/>
                <a:gd name="T30" fmla="*/ 2147483647 w 2243"/>
                <a:gd name="T31" fmla="*/ 2147483647 h 1386"/>
                <a:gd name="T32" fmla="*/ 2147483647 w 2243"/>
                <a:gd name="T33" fmla="*/ 2147483647 h 1386"/>
                <a:gd name="T34" fmla="*/ 2147483647 w 2243"/>
                <a:gd name="T35" fmla="*/ 2147483647 h 13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43" h="1386">
                  <a:moveTo>
                    <a:pt x="70" y="1319"/>
                  </a:moveTo>
                  <a:lnTo>
                    <a:pt x="48" y="1277"/>
                  </a:lnTo>
                  <a:lnTo>
                    <a:pt x="0" y="1037"/>
                  </a:lnTo>
                  <a:lnTo>
                    <a:pt x="0" y="989"/>
                  </a:lnTo>
                  <a:lnTo>
                    <a:pt x="48" y="989"/>
                  </a:lnTo>
                  <a:lnTo>
                    <a:pt x="48" y="509"/>
                  </a:lnTo>
                  <a:lnTo>
                    <a:pt x="166" y="103"/>
                  </a:lnTo>
                  <a:lnTo>
                    <a:pt x="400" y="10"/>
                  </a:lnTo>
                  <a:lnTo>
                    <a:pt x="669" y="0"/>
                  </a:lnTo>
                  <a:lnTo>
                    <a:pt x="950" y="51"/>
                  </a:lnTo>
                  <a:lnTo>
                    <a:pt x="1693" y="717"/>
                  </a:lnTo>
                  <a:lnTo>
                    <a:pt x="1872" y="759"/>
                  </a:lnTo>
                  <a:lnTo>
                    <a:pt x="2243" y="797"/>
                  </a:lnTo>
                  <a:lnTo>
                    <a:pt x="2243" y="887"/>
                  </a:lnTo>
                  <a:lnTo>
                    <a:pt x="1776" y="941"/>
                  </a:lnTo>
                  <a:lnTo>
                    <a:pt x="717" y="1386"/>
                  </a:lnTo>
                  <a:lnTo>
                    <a:pt x="96" y="1373"/>
                  </a:lnTo>
                  <a:lnTo>
                    <a:pt x="70" y="1319"/>
                  </a:lnTo>
                  <a:close/>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353" fontAlgn="base">
                <a:spcBef>
                  <a:spcPct val="0"/>
                </a:spcBef>
                <a:spcAft>
                  <a:spcPct val="0"/>
                </a:spcAft>
              </a:pPr>
              <a:endParaRPr lang="en-US">
                <a:solidFill>
                  <a:srgbClr val="000000"/>
                </a:solidFill>
                <a:latin typeface="Arial" charset="0"/>
                <a:cs typeface="Arial" charset="0"/>
                <a:sym typeface="Helvetica Light"/>
              </a:endParaRPr>
            </a:p>
          </p:txBody>
        </p:sp>
        <p:sp>
          <p:nvSpPr>
            <p:cNvPr id="29711" name="Line 4"/>
            <p:cNvSpPr>
              <a:spLocks noChangeShapeType="1"/>
            </p:cNvSpPr>
            <p:nvPr/>
          </p:nvSpPr>
          <p:spPr bwMode="auto">
            <a:xfrm flipH="1">
              <a:off x="1563688" y="5178425"/>
              <a:ext cx="773112" cy="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353" fontAlgn="base">
                <a:spcBef>
                  <a:spcPct val="0"/>
                </a:spcBef>
                <a:spcAft>
                  <a:spcPct val="0"/>
                </a:spcAft>
              </a:pPr>
              <a:endParaRPr lang="en-US">
                <a:solidFill>
                  <a:srgbClr val="000000"/>
                </a:solidFill>
                <a:latin typeface="Arial" charset="0"/>
                <a:cs typeface="Arial" charset="0"/>
                <a:sym typeface="Helvetica Light"/>
              </a:endParaRPr>
            </a:p>
          </p:txBody>
        </p:sp>
        <p:sp>
          <p:nvSpPr>
            <p:cNvPr id="29712" name="Line 6"/>
            <p:cNvSpPr>
              <a:spLocks noChangeShapeType="1"/>
            </p:cNvSpPr>
            <p:nvPr/>
          </p:nvSpPr>
          <p:spPr bwMode="auto">
            <a:xfrm>
              <a:off x="4778375" y="4945063"/>
              <a:ext cx="2543175" cy="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353" fontAlgn="base">
                <a:spcBef>
                  <a:spcPct val="0"/>
                </a:spcBef>
                <a:spcAft>
                  <a:spcPct val="0"/>
                </a:spcAft>
              </a:pPr>
              <a:endParaRPr lang="en-US">
                <a:solidFill>
                  <a:srgbClr val="000000"/>
                </a:solidFill>
                <a:latin typeface="Arial" charset="0"/>
                <a:cs typeface="Arial" charset="0"/>
                <a:sym typeface="Helvetica Light"/>
              </a:endParaRPr>
            </a:p>
          </p:txBody>
        </p:sp>
      </p:grpSp>
      <p:sp>
        <p:nvSpPr>
          <p:cNvPr id="29700" name="TextBox 16"/>
          <p:cNvSpPr txBox="1">
            <a:spLocks noChangeArrowheads="1"/>
          </p:cNvSpPr>
          <p:nvPr/>
        </p:nvSpPr>
        <p:spPr bwMode="auto">
          <a:xfrm>
            <a:off x="7640638" y="5524500"/>
            <a:ext cx="26340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defTabSz="914353" eaLnBrk="1" fontAlgn="base" hangingPunct="1">
              <a:spcBef>
                <a:spcPct val="0"/>
              </a:spcBef>
              <a:spcAft>
                <a:spcPct val="0"/>
              </a:spcAft>
              <a:buNone/>
            </a:pPr>
            <a:r>
              <a:rPr lang="en-US" altLang="en-US" sz="1800">
                <a:solidFill>
                  <a:srgbClr val="000000"/>
                </a:solidFill>
                <a:sym typeface="Helvetica Light"/>
              </a:rPr>
              <a:t>Example from D. Hoiem</a:t>
            </a:r>
          </a:p>
        </p:txBody>
      </p:sp>
      <p:sp>
        <p:nvSpPr>
          <p:cNvPr id="29701" name="TextBox 1"/>
          <p:cNvSpPr txBox="1">
            <a:spLocks noChangeArrowheads="1"/>
          </p:cNvSpPr>
          <p:nvPr/>
        </p:nvSpPr>
        <p:spPr bwMode="auto">
          <a:xfrm>
            <a:off x="2400301" y="6256339"/>
            <a:ext cx="75930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defTabSz="914353" eaLnBrk="1" fontAlgn="base" hangingPunct="1">
              <a:spcBef>
                <a:spcPct val="0"/>
              </a:spcBef>
              <a:spcAft>
                <a:spcPct val="0"/>
              </a:spcAft>
              <a:buNone/>
            </a:pPr>
            <a:r>
              <a:rPr lang="en-US" altLang="en-US" sz="1800">
                <a:solidFill>
                  <a:srgbClr val="000000"/>
                </a:solidFill>
                <a:sym typeface="Helvetica Light"/>
              </a:rPr>
              <a:t>Recovering Surface Layout from an Image. D. Hoiem, A.A. Efros, and M. Hebert. IJCV, Vol. 75, No. 1, October 2007. </a:t>
            </a:r>
          </a:p>
        </p:txBody>
      </p:sp>
    </p:spTree>
    <p:extLst>
      <p:ext uri="{BB962C8B-B14F-4D97-AF65-F5344CB8AC3E}">
        <p14:creationId xmlns:p14="http://schemas.microsoft.com/office/powerpoint/2010/main" val="288431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4"/>
          <p:cNvGrpSpPr>
            <a:grpSpLocks/>
          </p:cNvGrpSpPr>
          <p:nvPr/>
        </p:nvGrpSpPr>
        <p:grpSpPr bwMode="auto">
          <a:xfrm>
            <a:off x="1415516" y="0"/>
            <a:ext cx="7685088" cy="6858000"/>
            <a:chOff x="1439057" y="0"/>
            <a:chExt cx="6318339" cy="5638643"/>
          </a:xfrm>
        </p:grpSpPr>
        <p:pic>
          <p:nvPicPr>
            <p:cNvPr id="30726" name="Picture 2"/>
            <p:cNvPicPr>
              <a:picLocks noChangeAspect="1" noChangeArrowheads="1"/>
            </p:cNvPicPr>
            <p:nvPr/>
          </p:nvPicPr>
          <p:blipFill>
            <a:blip r:embed="rId3">
              <a:extLst>
                <a:ext uri="{28A0092B-C50C-407E-A947-70E740481C1C}">
                  <a14:useLocalDpi xmlns:a14="http://schemas.microsoft.com/office/drawing/2010/main" val="0"/>
                </a:ext>
              </a:extLst>
            </a:blip>
            <a:srcRect l="9625" t="27370" r="5663" b="15590"/>
            <a:stretch>
              <a:fillRect/>
            </a:stretch>
          </p:blipFill>
          <p:spPr bwMode="auto">
            <a:xfrm>
              <a:off x="1439057" y="1656143"/>
              <a:ext cx="6318339" cy="252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2851" y="4497048"/>
              <a:ext cx="1550750" cy="1141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8" name="Picture 2"/>
            <p:cNvPicPr>
              <a:picLocks noChangeAspect="1" noChangeArrowheads="1"/>
            </p:cNvPicPr>
            <p:nvPr/>
          </p:nvPicPr>
          <p:blipFill>
            <a:blip r:embed="rId3">
              <a:extLst>
                <a:ext uri="{28A0092B-C50C-407E-A947-70E740481C1C}">
                  <a14:useLocalDpi xmlns:a14="http://schemas.microsoft.com/office/drawing/2010/main" val="0"/>
                </a:ext>
              </a:extLst>
            </a:blip>
            <a:srcRect l="57748" t="52449" r="37953" b="40694"/>
            <a:stretch>
              <a:fillRect/>
            </a:stretch>
          </p:blipFill>
          <p:spPr bwMode="auto">
            <a:xfrm>
              <a:off x="4437902" y="4193362"/>
              <a:ext cx="320648" cy="303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8501" y="0"/>
              <a:ext cx="1759450" cy="131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0" name="Picture 2"/>
            <p:cNvPicPr>
              <a:picLocks noChangeAspect="1" noChangeArrowheads="1"/>
            </p:cNvPicPr>
            <p:nvPr/>
          </p:nvPicPr>
          <p:blipFill>
            <a:blip r:embed="rId3">
              <a:extLst>
                <a:ext uri="{28A0092B-C50C-407E-A947-70E740481C1C}">
                  <a14:useLocalDpi xmlns:a14="http://schemas.microsoft.com/office/drawing/2010/main" val="0"/>
                </a:ext>
              </a:extLst>
            </a:blip>
            <a:srcRect l="57748" t="52449" r="37953" b="40694"/>
            <a:stretch>
              <a:fillRect/>
            </a:stretch>
          </p:blipFill>
          <p:spPr bwMode="auto">
            <a:xfrm>
              <a:off x="4437902" y="1367446"/>
              <a:ext cx="320648" cy="303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0724" name="Rectangle 7"/>
          <p:cNvSpPr>
            <a:spLocks noChangeArrowheads="1"/>
          </p:cNvSpPr>
          <p:nvPr/>
        </p:nvSpPr>
        <p:spPr bwMode="auto">
          <a:xfrm>
            <a:off x="9054977" y="2459039"/>
            <a:ext cx="1695450"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defTabSz="914353" eaLnBrk="1" fontAlgn="base" hangingPunct="1">
              <a:spcBef>
                <a:spcPct val="50000"/>
              </a:spcBef>
              <a:spcAft>
                <a:spcPct val="0"/>
              </a:spcAft>
            </a:pPr>
            <a:r>
              <a:rPr lang="en-US" altLang="en-US" dirty="0">
                <a:solidFill>
                  <a:srgbClr val="000000"/>
                </a:solidFill>
                <a:sym typeface="Helvetica Light"/>
              </a:rPr>
              <a:t>P(</a:t>
            </a:r>
            <a:r>
              <a:rPr lang="en-US" altLang="en-US" i="1" dirty="0">
                <a:solidFill>
                  <a:srgbClr val="000000"/>
                </a:solidFill>
                <a:sym typeface="Helvetica Light"/>
              </a:rPr>
              <a:t>good segment</a:t>
            </a:r>
            <a:r>
              <a:rPr lang="en-US" altLang="en-US" dirty="0">
                <a:solidFill>
                  <a:srgbClr val="000000"/>
                </a:solidFill>
                <a:sym typeface="Helvetica Light"/>
              </a:rPr>
              <a:t> | </a:t>
            </a:r>
            <a:r>
              <a:rPr lang="en-US" altLang="en-US" i="1" dirty="0">
                <a:solidFill>
                  <a:srgbClr val="000000"/>
                </a:solidFill>
                <a:sym typeface="Helvetica Light"/>
              </a:rPr>
              <a:t>data</a:t>
            </a:r>
            <a:r>
              <a:rPr lang="en-US" altLang="en-US" dirty="0">
                <a:solidFill>
                  <a:srgbClr val="000000"/>
                </a:solidFill>
                <a:sym typeface="Helvetica Light"/>
              </a:rPr>
              <a:t>) x</a:t>
            </a:r>
          </a:p>
          <a:p>
            <a:pPr defTabSz="914353" eaLnBrk="1" fontAlgn="base" hangingPunct="1">
              <a:spcBef>
                <a:spcPct val="50000"/>
              </a:spcBef>
              <a:spcAft>
                <a:spcPct val="0"/>
              </a:spcAft>
            </a:pPr>
            <a:r>
              <a:rPr lang="en-US" altLang="en-US" dirty="0">
                <a:solidFill>
                  <a:srgbClr val="000000"/>
                </a:solidFill>
                <a:sym typeface="Helvetica Light"/>
              </a:rPr>
              <a:t>P(</a:t>
            </a:r>
            <a:r>
              <a:rPr lang="en-US" altLang="en-US" i="1" dirty="0">
                <a:solidFill>
                  <a:srgbClr val="000000"/>
                </a:solidFill>
                <a:sym typeface="Helvetica Light"/>
              </a:rPr>
              <a:t>label </a:t>
            </a:r>
            <a:r>
              <a:rPr lang="en-US" altLang="en-US" dirty="0">
                <a:solidFill>
                  <a:srgbClr val="000000"/>
                </a:solidFill>
                <a:sym typeface="Helvetica Light"/>
              </a:rPr>
              <a:t>| </a:t>
            </a:r>
            <a:r>
              <a:rPr lang="en-US" altLang="en-US" i="1" dirty="0">
                <a:solidFill>
                  <a:srgbClr val="000000"/>
                </a:solidFill>
                <a:sym typeface="Helvetica Light"/>
              </a:rPr>
              <a:t>good segment</a:t>
            </a:r>
            <a:r>
              <a:rPr lang="en-US" altLang="en-US" dirty="0">
                <a:solidFill>
                  <a:srgbClr val="000000"/>
                </a:solidFill>
                <a:sym typeface="Helvetica Light"/>
              </a:rPr>
              <a:t>, </a:t>
            </a:r>
            <a:r>
              <a:rPr lang="en-US" altLang="en-US" i="1" dirty="0">
                <a:solidFill>
                  <a:srgbClr val="000000"/>
                </a:solidFill>
                <a:sym typeface="Helvetica Light"/>
              </a:rPr>
              <a:t>data</a:t>
            </a:r>
            <a:r>
              <a:rPr lang="en-US" altLang="en-US" dirty="0">
                <a:solidFill>
                  <a:srgbClr val="000000"/>
                </a:solidFill>
                <a:sym typeface="Helvetica Light"/>
              </a:rPr>
              <a:t>)</a:t>
            </a:r>
          </a:p>
        </p:txBody>
      </p:sp>
      <p:graphicFrame>
        <p:nvGraphicFramePr>
          <p:cNvPr id="30725" name="Object 10"/>
          <p:cNvGraphicFramePr>
            <a:graphicFrameLocks noChangeAspect="1"/>
          </p:cNvGraphicFramePr>
          <p:nvPr/>
        </p:nvGraphicFramePr>
        <p:xfrm>
          <a:off x="6243639" y="5284789"/>
          <a:ext cx="4156239" cy="892175"/>
        </p:xfrm>
        <a:graphic>
          <a:graphicData uri="http://schemas.openxmlformats.org/presentationml/2006/ole">
            <mc:AlternateContent xmlns:mc="http://schemas.openxmlformats.org/markup-compatibility/2006">
              <mc:Choice xmlns:v="urn:schemas-microsoft-com:vml" Requires="v">
                <p:oleObj spid="_x0000_s8207" name="Equation" r:id="rId6" imgW="2971800" imgH="584200" progId="Equation.3">
                  <p:embed/>
                </p:oleObj>
              </mc:Choice>
              <mc:Fallback>
                <p:oleObj name="Equation" r:id="rId6" imgW="2971800" imgH="584200" progId="Equation.3">
                  <p:embed/>
                  <p:pic>
                    <p:nvPicPr>
                      <p:cNvPr id="30725"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3639" y="5284789"/>
                        <a:ext cx="4156239" cy="892175"/>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513894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altLang="en-US"/>
              <a:t>Generalities: Summary</a:t>
            </a:r>
          </a:p>
        </p:txBody>
      </p:sp>
      <p:sp>
        <p:nvSpPr>
          <p:cNvPr id="31747" name="Content Placeholder 2"/>
          <p:cNvSpPr>
            <a:spLocks noGrp="1"/>
          </p:cNvSpPr>
          <p:nvPr>
            <p:ph idx="1"/>
          </p:nvPr>
        </p:nvSpPr>
        <p:spPr/>
        <p:txBody>
          <a:bodyPr/>
          <a:lstStyle/>
          <a:p>
            <a:pPr eaLnBrk="1" hangingPunct="1"/>
            <a:r>
              <a:rPr lang="en-US" altLang="en-US"/>
              <a:t>Match ground truth (no objective definition)</a:t>
            </a:r>
          </a:p>
          <a:p>
            <a:pPr eaLnBrk="1" hangingPunct="1"/>
            <a:r>
              <a:rPr lang="en-US" altLang="en-US"/>
              <a:t>Superpixels = oversegmentation</a:t>
            </a:r>
          </a:p>
          <a:p>
            <a:pPr eaLnBrk="1" hangingPunct="1"/>
            <a:r>
              <a:rPr lang="en-US" altLang="en-US"/>
              <a:t>Using multiple segmentations</a:t>
            </a:r>
          </a:p>
        </p:txBody>
      </p:sp>
    </p:spTree>
    <p:extLst>
      <p:ext uri="{BB962C8B-B14F-4D97-AF65-F5344CB8AC3E}">
        <p14:creationId xmlns:p14="http://schemas.microsoft.com/office/powerpoint/2010/main" val="3715933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p:txBody>
          <a:bodyPr/>
          <a:lstStyle/>
          <a:p>
            <a:pPr eaLnBrk="1" hangingPunct="1"/>
            <a:r>
              <a:rPr lang="en-US" altLang="en-US"/>
              <a:t>Main approaches</a:t>
            </a:r>
          </a:p>
        </p:txBody>
      </p:sp>
      <p:sp>
        <p:nvSpPr>
          <p:cNvPr id="39939" name="Content Placeholder 2"/>
          <p:cNvSpPr>
            <a:spLocks noGrp="1"/>
          </p:cNvSpPr>
          <p:nvPr>
            <p:ph idx="1"/>
          </p:nvPr>
        </p:nvSpPr>
        <p:spPr/>
        <p:txBody>
          <a:bodyPr/>
          <a:lstStyle/>
          <a:p>
            <a:pPr eaLnBrk="1" hangingPunct="1"/>
            <a:r>
              <a:rPr lang="en-US" altLang="en-US" dirty="0"/>
              <a:t>Spectral techniques</a:t>
            </a:r>
          </a:p>
          <a:p>
            <a:pPr eaLnBrk="1" hangingPunct="1"/>
            <a:r>
              <a:rPr lang="en-US" altLang="en-US" dirty="0"/>
              <a:t>Segmentation as boundary detection</a:t>
            </a:r>
          </a:p>
          <a:p>
            <a:pPr eaLnBrk="1" hangingPunct="1"/>
            <a:r>
              <a:rPr lang="en-US" altLang="en-US" dirty="0"/>
              <a:t>Graph-based techniques </a:t>
            </a:r>
          </a:p>
          <a:p>
            <a:pPr eaLnBrk="1" hangingPunct="1"/>
            <a:r>
              <a:rPr lang="en-US" altLang="en-US" dirty="0"/>
              <a:t>Clustering (K-means and probabilistic)</a:t>
            </a:r>
          </a:p>
          <a:p>
            <a:pPr eaLnBrk="1" hangingPunct="1"/>
            <a:r>
              <a:rPr lang="en-US" altLang="en-US" dirty="0"/>
              <a:t>Mean shift</a:t>
            </a:r>
          </a:p>
          <a:p>
            <a:pPr eaLnBrk="1" hangingPunct="1"/>
            <a:endParaRPr lang="en-US" altLang="en-US" dirty="0"/>
          </a:p>
        </p:txBody>
      </p:sp>
    </p:spTree>
    <p:extLst>
      <p:ext uri="{BB962C8B-B14F-4D97-AF65-F5344CB8AC3E}">
        <p14:creationId xmlns:p14="http://schemas.microsoft.com/office/powerpoint/2010/main" val="1421158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0"/>
            <a:ext cx="12192000" cy="1325563"/>
          </a:xfrm>
          <a:prstGeom prst="rect">
            <a:avLst/>
          </a:prstGeom>
        </p:spPr>
        <p:txBody>
          <a:bodyPr/>
          <a:lstStyle/>
          <a:p>
            <a:pPr algn="ctr"/>
            <a:r>
              <a:rPr lang="en-US" dirty="0"/>
              <a:t>Overview of today’s lecture</a:t>
            </a:r>
            <a:endParaRPr dirty="0"/>
          </a:p>
        </p:txBody>
      </p:sp>
      <p:sp>
        <p:nvSpPr>
          <p:cNvPr id="4" name="Shape 667"/>
          <p:cNvSpPr txBox="1">
            <a:spLocks/>
          </p:cNvSpPr>
          <p:nvPr/>
        </p:nvSpPr>
        <p:spPr>
          <a:xfrm>
            <a:off x="506437" y="1569195"/>
            <a:ext cx="11179126" cy="37196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dirty="0"/>
          </a:p>
          <a:p>
            <a:pPr marL="342900" indent="-342900">
              <a:buFont typeface="Arial" panose="020B0604020202020204" pitchFamily="34" charset="0"/>
              <a:buChar char="•"/>
            </a:pPr>
            <a:r>
              <a:rPr lang="en-US" sz="2400" dirty="0"/>
              <a:t>Segmentation.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Image as a graph.</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Shortest graph paths and Intelligent scissors.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Graph-cuts and </a:t>
            </a:r>
            <a:r>
              <a:rPr lang="en-US" sz="2400" dirty="0" err="1"/>
              <a:t>GrabCut</a:t>
            </a:r>
            <a:r>
              <a:rPr lang="en-US" sz="2400" dirty="0"/>
              <a:t>.</a:t>
            </a:r>
          </a:p>
          <a:p>
            <a:endParaRPr lang="en-US" sz="2400" dirty="0"/>
          </a:p>
          <a:p>
            <a:pPr marL="365771" indent="-365771">
              <a:buFont typeface="Arial" panose="020B0604020202020204" pitchFamily="34" charset="0"/>
              <a:buChar char="•"/>
              <a:defRPr/>
            </a:pPr>
            <a:r>
              <a:rPr lang="en-US" sz="2400" dirty="0">
                <a:solidFill>
                  <a:srgbClr val="000000"/>
                </a:solidFill>
              </a:rPr>
              <a:t>Normalized cuts.</a:t>
            </a:r>
          </a:p>
          <a:p>
            <a:pPr marL="365771" indent="-365771">
              <a:buFont typeface="Arial" panose="020B0604020202020204" pitchFamily="34" charset="0"/>
              <a:buChar char="•"/>
              <a:defRPr/>
            </a:pPr>
            <a:endParaRPr lang="en-US" sz="2400" dirty="0">
              <a:solidFill>
                <a:srgbClr val="000000"/>
              </a:solidFill>
              <a:latin typeface="Helvetica Light"/>
            </a:endParaRPr>
          </a:p>
          <a:p>
            <a:pPr marL="365771" indent="-365771">
              <a:buFont typeface="Arial" panose="020B0604020202020204" pitchFamily="34" charset="0"/>
              <a:buChar char="•"/>
              <a:defRPr/>
            </a:pPr>
            <a:r>
              <a:rPr lang="en-US" sz="2400" dirty="0">
                <a:solidFill>
                  <a:srgbClr val="000000"/>
                </a:solidFill>
                <a:latin typeface="Helvetica Light"/>
              </a:rPr>
              <a:t>Boundaries.</a:t>
            </a:r>
          </a:p>
          <a:p>
            <a:pPr marL="365771" lvl="0" indent="-365771">
              <a:buFont typeface="Arial" panose="020B0604020202020204" pitchFamily="34" charset="0"/>
              <a:buChar char="•"/>
              <a:defRPr/>
            </a:pPr>
            <a:endParaRPr lang="en-US" sz="2400" dirty="0">
              <a:solidFill>
                <a:srgbClr val="000000"/>
              </a:solidFill>
              <a:latin typeface="Helvetica Light"/>
            </a:endParaRPr>
          </a:p>
          <a:p>
            <a:pPr marL="365771" lvl="0" indent="-365771">
              <a:buFont typeface="Arial" panose="020B0604020202020204" pitchFamily="34" charset="0"/>
              <a:buChar char="•"/>
              <a:defRPr/>
            </a:pPr>
            <a:r>
              <a:rPr lang="en-US" sz="2400" dirty="0">
                <a:solidFill>
                  <a:srgbClr val="000000"/>
                </a:solidFill>
                <a:latin typeface="Helvetica Light"/>
              </a:rPr>
              <a:t>Clustering for segmentation.</a:t>
            </a:r>
          </a:p>
        </p:txBody>
      </p:sp>
    </p:spTree>
    <p:extLst>
      <p:ext uri="{BB962C8B-B14F-4D97-AF65-F5344CB8AC3E}">
        <p14:creationId xmlns:p14="http://schemas.microsoft.com/office/powerpoint/2010/main" val="1917078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23" name="Text Box 7"/>
          <p:cNvSpPr txBox="1">
            <a:spLocks noChangeArrowheads="1"/>
          </p:cNvSpPr>
          <p:nvPr/>
        </p:nvSpPr>
        <p:spPr bwMode="auto">
          <a:xfrm>
            <a:off x="1397000" y="1029329"/>
            <a:ext cx="22529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r>
              <a:rPr lang="en-US" altLang="en-US" dirty="0">
                <a:latin typeface="+mj-lt"/>
              </a:rPr>
              <a:t>1. Extract Sprites</a:t>
            </a:r>
          </a:p>
        </p:txBody>
      </p:sp>
      <p:pic>
        <p:nvPicPr>
          <p:cNvPr id="47002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1525440"/>
            <a:ext cx="238125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0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8800" y="1802163"/>
            <a:ext cx="15621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02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2550" y="1525440"/>
            <a:ext cx="238125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02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5200" y="1783113"/>
            <a:ext cx="15621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02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3616896"/>
            <a:ext cx="45720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0030" name="Text Box 14"/>
          <p:cNvSpPr txBox="1">
            <a:spLocks noChangeArrowheads="1"/>
          </p:cNvSpPr>
          <p:nvPr/>
        </p:nvSpPr>
        <p:spPr bwMode="auto">
          <a:xfrm>
            <a:off x="1413516" y="3155231"/>
            <a:ext cx="43083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r>
              <a:rPr lang="en-US" altLang="en-US" dirty="0">
                <a:latin typeface="+mj-lt"/>
              </a:rPr>
              <a:t>2. Blend them into the composite</a:t>
            </a:r>
          </a:p>
        </p:txBody>
      </p:sp>
      <p:sp>
        <p:nvSpPr>
          <p:cNvPr id="12" name="Shape 667"/>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Cut and paste procedure</a:t>
            </a:r>
          </a:p>
        </p:txBody>
      </p:sp>
    </p:spTree>
    <p:extLst>
      <p:ext uri="{BB962C8B-B14F-4D97-AF65-F5344CB8AC3E}">
        <p14:creationId xmlns:p14="http://schemas.microsoft.com/office/powerpoint/2010/main" val="930019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00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700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700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700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7002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003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70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23" grpId="0"/>
      <p:bldP spid="4700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23" name="Text Box 7"/>
          <p:cNvSpPr txBox="1">
            <a:spLocks noChangeArrowheads="1"/>
          </p:cNvSpPr>
          <p:nvPr/>
        </p:nvSpPr>
        <p:spPr bwMode="auto">
          <a:xfrm>
            <a:off x="1397000" y="1029329"/>
            <a:ext cx="22529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r>
              <a:rPr lang="en-US" altLang="en-US" dirty="0">
                <a:latin typeface="+mj-lt"/>
              </a:rPr>
              <a:t>1. Extract Sprites</a:t>
            </a:r>
          </a:p>
        </p:txBody>
      </p:sp>
      <p:pic>
        <p:nvPicPr>
          <p:cNvPr id="47002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1525440"/>
            <a:ext cx="238125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0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8800" y="1802163"/>
            <a:ext cx="15621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02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2550" y="1525440"/>
            <a:ext cx="238125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02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5200" y="1783113"/>
            <a:ext cx="15621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02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3616896"/>
            <a:ext cx="45720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0030" name="Text Box 14"/>
          <p:cNvSpPr txBox="1">
            <a:spLocks noChangeArrowheads="1"/>
          </p:cNvSpPr>
          <p:nvPr/>
        </p:nvSpPr>
        <p:spPr bwMode="auto">
          <a:xfrm>
            <a:off x="1413516" y="3155231"/>
            <a:ext cx="43083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r>
              <a:rPr lang="en-US" altLang="en-US" dirty="0">
                <a:latin typeface="+mj-lt"/>
              </a:rPr>
              <a:t>2. Blend them into the composite</a:t>
            </a:r>
          </a:p>
        </p:txBody>
      </p:sp>
      <p:sp>
        <p:nvSpPr>
          <p:cNvPr id="12" name="Shape 667"/>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Cut and paste procedure</a:t>
            </a:r>
          </a:p>
        </p:txBody>
      </p:sp>
      <p:sp>
        <p:nvSpPr>
          <p:cNvPr id="10" name="Text Box 14">
            <a:extLst>
              <a:ext uri="{FF2B5EF4-FFF2-40B4-BE49-F238E27FC236}">
                <a16:creationId xmlns:a16="http://schemas.microsoft.com/office/drawing/2014/main" id="{941D26CA-C193-4925-9D31-39FE7FCBFCF0}"/>
              </a:ext>
            </a:extLst>
          </p:cNvPr>
          <p:cNvSpPr txBox="1">
            <a:spLocks noChangeArrowheads="1"/>
          </p:cNvSpPr>
          <p:nvPr/>
        </p:nvSpPr>
        <p:spPr bwMode="auto">
          <a:xfrm>
            <a:off x="9076468" y="3217653"/>
            <a:ext cx="30270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altLang="en-US" dirty="0">
                <a:latin typeface="+mj-lt"/>
              </a:rPr>
              <a:t>How do we do this?</a:t>
            </a:r>
          </a:p>
        </p:txBody>
      </p:sp>
      <p:sp>
        <p:nvSpPr>
          <p:cNvPr id="2" name="Rectangle 1">
            <a:extLst>
              <a:ext uri="{FF2B5EF4-FFF2-40B4-BE49-F238E27FC236}">
                <a16:creationId xmlns:a16="http://schemas.microsoft.com/office/drawing/2014/main" id="{27976634-87BE-47FC-9994-92B05FC319C0}"/>
              </a:ext>
            </a:extLst>
          </p:cNvPr>
          <p:cNvSpPr/>
          <p:nvPr/>
        </p:nvSpPr>
        <p:spPr>
          <a:xfrm>
            <a:off x="1010728" y="1029329"/>
            <a:ext cx="10170544" cy="2188324"/>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47531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00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700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700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700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7002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003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700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23" grpId="0"/>
      <p:bldP spid="470030"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23" name="Text Box 7"/>
          <p:cNvSpPr txBox="1">
            <a:spLocks noChangeArrowheads="1"/>
          </p:cNvSpPr>
          <p:nvPr/>
        </p:nvSpPr>
        <p:spPr bwMode="auto">
          <a:xfrm>
            <a:off x="1397000" y="1029329"/>
            <a:ext cx="22529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r>
              <a:rPr lang="en-US" altLang="en-US" dirty="0">
                <a:latin typeface="+mj-lt"/>
              </a:rPr>
              <a:t>1. Extract Sprites</a:t>
            </a:r>
          </a:p>
        </p:txBody>
      </p:sp>
      <p:pic>
        <p:nvPicPr>
          <p:cNvPr id="47002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1525440"/>
            <a:ext cx="238125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0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8800" y="1802163"/>
            <a:ext cx="15621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02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2550" y="1525440"/>
            <a:ext cx="238125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02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5200" y="1783113"/>
            <a:ext cx="15621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0030" name="Text Box 14"/>
          <p:cNvSpPr txBox="1">
            <a:spLocks noChangeArrowheads="1"/>
          </p:cNvSpPr>
          <p:nvPr/>
        </p:nvSpPr>
        <p:spPr bwMode="auto">
          <a:xfrm>
            <a:off x="1010728" y="3878498"/>
            <a:ext cx="986757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r>
              <a:rPr lang="en-US" altLang="en-US" dirty="0">
                <a:latin typeface="+mj-lt"/>
              </a:rPr>
              <a:t>Two different ways to think about the same thing:</a:t>
            </a:r>
          </a:p>
          <a:p>
            <a:endParaRPr lang="en-US" altLang="en-US" dirty="0">
              <a:latin typeface="+mj-lt"/>
            </a:endParaRPr>
          </a:p>
          <a:p>
            <a:pPr marL="342900" indent="-342900">
              <a:buFont typeface="Arial" panose="020B0604020202020204" pitchFamily="34" charset="0"/>
              <a:buChar char="•"/>
            </a:pPr>
            <a:r>
              <a:rPr lang="en-US" altLang="en-US" dirty="0">
                <a:latin typeface="+mj-lt"/>
              </a:rPr>
              <a:t>Finding seams (i.e., finding the pixels where to cut an image)</a:t>
            </a:r>
          </a:p>
          <a:p>
            <a:pPr marL="342900" indent="-342900">
              <a:buFont typeface="Arial" panose="020B0604020202020204" pitchFamily="34" charset="0"/>
              <a:buChar char="•"/>
            </a:pPr>
            <a:endParaRPr lang="en-US" altLang="en-US" dirty="0">
              <a:latin typeface="+mj-lt"/>
            </a:endParaRPr>
          </a:p>
          <a:p>
            <a:pPr marL="342900" indent="-342900">
              <a:buFont typeface="Arial" panose="020B0604020202020204" pitchFamily="34" charset="0"/>
              <a:buChar char="•"/>
            </a:pPr>
            <a:r>
              <a:rPr lang="en-US" altLang="en-US" dirty="0">
                <a:latin typeface="+mj-lt"/>
              </a:rPr>
              <a:t>Segmentation (i.e., splitting the image into “foreground” and “background”)</a:t>
            </a:r>
          </a:p>
          <a:p>
            <a:endParaRPr lang="en-US" altLang="en-US" dirty="0">
              <a:latin typeface="+mj-lt"/>
            </a:endParaRPr>
          </a:p>
          <a:p>
            <a:r>
              <a:rPr lang="en-US" altLang="en-US" dirty="0">
                <a:latin typeface="+mj-lt"/>
              </a:rPr>
              <a:t>I will be using the two terms interchangeable</a:t>
            </a:r>
          </a:p>
        </p:txBody>
      </p:sp>
      <p:sp>
        <p:nvSpPr>
          <p:cNvPr id="12" name="Shape 667"/>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Cut and paste procedure</a:t>
            </a:r>
          </a:p>
        </p:txBody>
      </p:sp>
      <p:sp>
        <p:nvSpPr>
          <p:cNvPr id="10" name="Text Box 14">
            <a:extLst>
              <a:ext uri="{FF2B5EF4-FFF2-40B4-BE49-F238E27FC236}">
                <a16:creationId xmlns:a16="http://schemas.microsoft.com/office/drawing/2014/main" id="{941D26CA-C193-4925-9D31-39FE7FCBFCF0}"/>
              </a:ext>
            </a:extLst>
          </p:cNvPr>
          <p:cNvSpPr txBox="1">
            <a:spLocks noChangeArrowheads="1"/>
          </p:cNvSpPr>
          <p:nvPr/>
        </p:nvSpPr>
        <p:spPr bwMode="auto">
          <a:xfrm>
            <a:off x="9076468" y="3217653"/>
            <a:ext cx="30270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altLang="en-US" dirty="0">
                <a:latin typeface="+mj-lt"/>
              </a:rPr>
              <a:t>How do we do this?</a:t>
            </a:r>
          </a:p>
        </p:txBody>
      </p:sp>
      <p:sp>
        <p:nvSpPr>
          <p:cNvPr id="2" name="Rectangle 1">
            <a:extLst>
              <a:ext uri="{FF2B5EF4-FFF2-40B4-BE49-F238E27FC236}">
                <a16:creationId xmlns:a16="http://schemas.microsoft.com/office/drawing/2014/main" id="{27976634-87BE-47FC-9994-92B05FC319C0}"/>
              </a:ext>
            </a:extLst>
          </p:cNvPr>
          <p:cNvSpPr/>
          <p:nvPr/>
        </p:nvSpPr>
        <p:spPr>
          <a:xfrm>
            <a:off x="1010728" y="1029329"/>
            <a:ext cx="10170544" cy="2188324"/>
          </a:xfrm>
          <a:prstGeom prst="rect">
            <a:avLst/>
          </a:prstGeom>
          <a:noFill/>
          <a:ln w="508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3858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00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700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700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700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7002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00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23" grpId="0"/>
      <p:bldP spid="470030"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Intelligent cutting of an image is useful for..."/>
          <p:cNvSpPr txBox="1"/>
          <p:nvPr/>
        </p:nvSpPr>
        <p:spPr>
          <a:xfrm>
            <a:off x="496521" y="1461689"/>
            <a:ext cx="5906259" cy="427040"/>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r>
              <a:rPr lang="en-US" sz="2400" dirty="0">
                <a:latin typeface="+mj-lt"/>
              </a:rPr>
              <a:t>Finding seams is also useful for:</a:t>
            </a:r>
            <a:endParaRPr sz="2400" dirty="0">
              <a:latin typeface="+mj-lt"/>
            </a:endParaRPr>
          </a:p>
        </p:txBody>
      </p:sp>
      <p:grpSp>
        <p:nvGrpSpPr>
          <p:cNvPr id="6" name="Group 5">
            <a:extLst>
              <a:ext uri="{FF2B5EF4-FFF2-40B4-BE49-F238E27FC236}">
                <a16:creationId xmlns:a16="http://schemas.microsoft.com/office/drawing/2014/main" id="{662BB0F3-0EC2-4B47-89CA-9C693F767487}"/>
              </a:ext>
            </a:extLst>
          </p:cNvPr>
          <p:cNvGrpSpPr/>
          <p:nvPr/>
        </p:nvGrpSpPr>
        <p:grpSpPr>
          <a:xfrm>
            <a:off x="892274" y="2217069"/>
            <a:ext cx="10407453" cy="4256612"/>
            <a:chOff x="496521" y="2217069"/>
            <a:chExt cx="10407453" cy="4256612"/>
          </a:xfrm>
        </p:grpSpPr>
        <p:grpSp>
          <p:nvGrpSpPr>
            <p:cNvPr id="3" name="Group 2">
              <a:extLst>
                <a:ext uri="{FF2B5EF4-FFF2-40B4-BE49-F238E27FC236}">
                  <a16:creationId xmlns:a16="http://schemas.microsoft.com/office/drawing/2014/main" id="{8A8E6D0D-21A2-4B13-ADC3-E879A591EB8E}"/>
                </a:ext>
              </a:extLst>
            </p:cNvPr>
            <p:cNvGrpSpPr/>
            <p:nvPr/>
          </p:nvGrpSpPr>
          <p:grpSpPr>
            <a:xfrm>
              <a:off x="496521" y="2217069"/>
              <a:ext cx="4028208" cy="3054227"/>
              <a:chOff x="855406" y="2179362"/>
              <a:chExt cx="4028208" cy="3054227"/>
            </a:xfrm>
          </p:grpSpPr>
          <p:sp>
            <p:nvSpPr>
              <p:cNvPr id="218" name="image stitching"/>
              <p:cNvSpPr txBox="1"/>
              <p:nvPr/>
            </p:nvSpPr>
            <p:spPr>
              <a:xfrm>
                <a:off x="855406" y="4806549"/>
                <a:ext cx="4028208" cy="427040"/>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pPr algn="ctr"/>
                <a:r>
                  <a:rPr sz="2400" dirty="0">
                    <a:latin typeface="+mj-lt"/>
                  </a:rPr>
                  <a:t>image stitching</a:t>
                </a:r>
              </a:p>
            </p:txBody>
          </p:sp>
          <p:grpSp>
            <p:nvGrpSpPr>
              <p:cNvPr id="2" name="Group 1">
                <a:extLst>
                  <a:ext uri="{FF2B5EF4-FFF2-40B4-BE49-F238E27FC236}">
                    <a16:creationId xmlns:a16="http://schemas.microsoft.com/office/drawing/2014/main" id="{6075DBD1-A122-4485-9588-4DF31BB2CDB7}"/>
                  </a:ext>
                </a:extLst>
              </p:cNvPr>
              <p:cNvGrpSpPr/>
              <p:nvPr/>
            </p:nvGrpSpPr>
            <p:grpSpPr>
              <a:xfrm>
                <a:off x="855406" y="2179362"/>
                <a:ext cx="4028207" cy="2462804"/>
                <a:chOff x="1683212" y="2685474"/>
                <a:chExt cx="3200401" cy="1956692"/>
              </a:xfrm>
            </p:grpSpPr>
            <p:grpSp>
              <p:nvGrpSpPr>
                <p:cNvPr id="224" name="Group"/>
                <p:cNvGrpSpPr/>
                <p:nvPr/>
              </p:nvGrpSpPr>
              <p:grpSpPr>
                <a:xfrm>
                  <a:off x="1683212" y="2717595"/>
                  <a:ext cx="3200401" cy="1924571"/>
                  <a:chOff x="0" y="0"/>
                  <a:chExt cx="4551680" cy="2737165"/>
                </a:xfrm>
              </p:grpSpPr>
              <p:pic>
                <p:nvPicPr>
                  <p:cNvPr id="222" name="Untitled-3.png" descr="Untitled-3.png"/>
                  <p:cNvPicPr>
                    <a:picLocks noChangeAspect="1"/>
                  </p:cNvPicPr>
                  <p:nvPr/>
                </p:nvPicPr>
                <p:blipFill>
                  <a:blip r:embed="rId2">
                    <a:extLst/>
                  </a:blip>
                  <a:stretch>
                    <a:fillRect/>
                  </a:stretch>
                </p:blipFill>
                <p:spPr>
                  <a:xfrm>
                    <a:off x="902294" y="1035916"/>
                    <a:ext cx="3013761" cy="1701250"/>
                  </a:xfrm>
                  <a:prstGeom prst="rect">
                    <a:avLst/>
                  </a:prstGeom>
                  <a:ln w="12700" cap="flat">
                    <a:noFill/>
                    <a:miter lim="400000"/>
                  </a:ln>
                  <a:effectLst/>
                </p:spPr>
              </p:pic>
              <p:pic>
                <p:nvPicPr>
                  <p:cNvPr id="223" name="Untitled-4.png" descr="Untitled-4.png"/>
                  <p:cNvPicPr>
                    <a:picLocks noChangeAspect="1"/>
                  </p:cNvPicPr>
                  <p:nvPr/>
                </p:nvPicPr>
                <p:blipFill>
                  <a:blip r:embed="rId3">
                    <a:extLst/>
                  </a:blip>
                  <a:stretch>
                    <a:fillRect/>
                  </a:stretch>
                </p:blipFill>
                <p:spPr>
                  <a:xfrm>
                    <a:off x="0" y="0"/>
                    <a:ext cx="4551681" cy="1625600"/>
                  </a:xfrm>
                  <a:prstGeom prst="rect">
                    <a:avLst/>
                  </a:prstGeom>
                  <a:ln w="12700" cap="flat">
                    <a:noFill/>
                    <a:miter lim="400000"/>
                  </a:ln>
                  <a:effectLst/>
                </p:spPr>
              </p:pic>
            </p:grpSp>
            <p:sp>
              <p:nvSpPr>
                <p:cNvPr id="228" name="BallCam"/>
                <p:cNvSpPr txBox="1"/>
                <p:nvPr/>
              </p:nvSpPr>
              <p:spPr>
                <a:xfrm>
                  <a:off x="1846731" y="2685474"/>
                  <a:ext cx="875240" cy="365485"/>
                </a:xfrm>
                <a:prstGeom prst="rect">
                  <a:avLst/>
                </a:prstGeom>
                <a:ln w="12700">
                  <a:miter lim="400000"/>
                </a:ln>
                <a:effectLst>
                  <a:outerShdw blurRad="25400" dist="25400" dir="2700000" rotWithShape="0">
                    <a:srgbClr val="000000"/>
                  </a:outerShdw>
                </a:effectLst>
                <a:extLst>
                  <a:ext uri="{C572A759-6A51-4108-AA02-DFA0A04FC94B}">
                    <ma14:wrappingTextBoxFlag xmlns="" xmlns:ma14="http://schemas.microsoft.com/office/mac/drawingml/2011/main" val="1"/>
                  </a:ext>
                </a:extLst>
              </p:spPr>
              <p:txBody>
                <a:bodyPr wrap="none" lIns="28575" tIns="28575" rIns="28575" bIns="28575" anchor="ctr">
                  <a:spAutoFit/>
                </a:bodyPr>
                <a:lstStyle>
                  <a:lvl1pPr defTabSz="546100">
                    <a:defRPr sz="1800" b="1">
                      <a:solidFill>
                        <a:srgbClr val="FFFFFF"/>
                      </a:solidFill>
                      <a:latin typeface="Gill Sans"/>
                      <a:ea typeface="Gill Sans"/>
                      <a:cs typeface="Gill Sans"/>
                      <a:sym typeface="Gill Sans"/>
                    </a:defRPr>
                  </a:lvl1pPr>
                </a:lstStyle>
                <a:p>
                  <a:r>
                    <a:rPr sz="2000" dirty="0" err="1">
                      <a:latin typeface="+mj-lt"/>
                    </a:rPr>
                    <a:t>BallCam</a:t>
                  </a:r>
                  <a:endParaRPr sz="2000" dirty="0">
                    <a:latin typeface="+mj-lt"/>
                  </a:endParaRPr>
                </a:p>
              </p:txBody>
            </p:sp>
          </p:grpSp>
        </p:grpSp>
        <p:grpSp>
          <p:nvGrpSpPr>
            <p:cNvPr id="4" name="Group 3">
              <a:extLst>
                <a:ext uri="{FF2B5EF4-FFF2-40B4-BE49-F238E27FC236}">
                  <a16:creationId xmlns:a16="http://schemas.microsoft.com/office/drawing/2014/main" id="{F3B8DC81-3600-4537-A686-81656180EE38}"/>
                </a:ext>
              </a:extLst>
            </p:cNvPr>
            <p:cNvGrpSpPr/>
            <p:nvPr/>
          </p:nvGrpSpPr>
          <p:grpSpPr>
            <a:xfrm>
              <a:off x="4556341" y="2257498"/>
              <a:ext cx="2657543" cy="4216183"/>
              <a:chOff x="5010149" y="2214563"/>
              <a:chExt cx="2172123" cy="3446066"/>
            </a:xfrm>
          </p:grpSpPr>
          <p:sp>
            <p:nvSpPr>
              <p:cNvPr id="220" name="retargeting"/>
              <p:cNvSpPr txBox="1"/>
              <p:nvPr/>
            </p:nvSpPr>
            <p:spPr>
              <a:xfrm>
                <a:off x="5010149" y="5233589"/>
                <a:ext cx="2172123" cy="427040"/>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pPr algn="ctr"/>
                <a:r>
                  <a:rPr sz="2400">
                    <a:latin typeface="+mj-lt"/>
                  </a:rPr>
                  <a:t>retargeting</a:t>
                </a:r>
              </a:p>
            </p:txBody>
          </p:sp>
          <p:pic>
            <p:nvPicPr>
              <p:cNvPr id="226" name="image14.jpg" descr="image14.jpg"/>
              <p:cNvPicPr>
                <a:picLocks noChangeAspect="1"/>
              </p:cNvPicPr>
              <p:nvPr/>
            </p:nvPicPr>
            <p:blipFill>
              <a:blip r:embed="rId4">
                <a:extLst/>
              </a:blip>
              <a:stretch>
                <a:fillRect/>
              </a:stretch>
            </p:blipFill>
            <p:spPr>
              <a:xfrm>
                <a:off x="5010149" y="3744183"/>
                <a:ext cx="2172123" cy="1471613"/>
              </a:xfrm>
              <a:prstGeom prst="rect">
                <a:avLst/>
              </a:prstGeom>
              <a:ln w="12700"/>
            </p:spPr>
          </p:pic>
          <p:pic>
            <p:nvPicPr>
              <p:cNvPr id="227" name="image15.png" descr="image15.png"/>
              <p:cNvPicPr>
                <a:picLocks noChangeAspect="1"/>
              </p:cNvPicPr>
              <p:nvPr/>
            </p:nvPicPr>
            <p:blipFill>
              <a:blip r:embed="rId5">
                <a:extLst/>
              </a:blip>
              <a:stretch>
                <a:fillRect/>
              </a:stretch>
            </p:blipFill>
            <p:spPr>
              <a:xfrm>
                <a:off x="5366670" y="2214563"/>
                <a:ext cx="1457326" cy="1474528"/>
              </a:xfrm>
              <a:prstGeom prst="rect">
                <a:avLst/>
              </a:prstGeom>
              <a:ln w="12700"/>
            </p:spPr>
          </p:pic>
          <p:sp>
            <p:nvSpPr>
              <p:cNvPr id="229" name="Seam Carving"/>
              <p:cNvSpPr txBox="1"/>
              <p:nvPr/>
            </p:nvSpPr>
            <p:spPr>
              <a:xfrm>
                <a:off x="5011070" y="3689171"/>
                <a:ext cx="1430776" cy="365485"/>
              </a:xfrm>
              <a:prstGeom prst="rect">
                <a:avLst/>
              </a:prstGeom>
              <a:ln w="12700">
                <a:miter lim="400000"/>
              </a:ln>
              <a:effectLst>
                <a:outerShdw blurRad="25400" dist="25400" dir="2700000" rotWithShape="0">
                  <a:srgbClr val="000000"/>
                </a:outerShdw>
              </a:effectLst>
              <a:extLst>
                <a:ext uri="{C572A759-6A51-4108-AA02-DFA0A04FC94B}">
                  <ma14:wrappingTextBoxFlag xmlns="" xmlns:ma14="http://schemas.microsoft.com/office/mac/drawingml/2011/main" val="1"/>
                </a:ext>
              </a:extLst>
            </p:spPr>
            <p:txBody>
              <a:bodyPr wrap="none" lIns="28575" tIns="28575" rIns="28575" bIns="28575" anchor="ctr">
                <a:spAutoFit/>
              </a:bodyPr>
              <a:lstStyle>
                <a:lvl1pPr defTabSz="546100">
                  <a:defRPr sz="1800" b="1">
                    <a:solidFill>
                      <a:srgbClr val="FFFFFF"/>
                    </a:solidFill>
                    <a:latin typeface="Gill Sans"/>
                    <a:ea typeface="Gill Sans"/>
                    <a:cs typeface="Gill Sans"/>
                    <a:sym typeface="Gill Sans"/>
                  </a:defRPr>
                </a:lvl1pPr>
              </a:lstStyle>
              <a:p>
                <a:r>
                  <a:rPr sz="2000" dirty="0">
                    <a:latin typeface="+mj-lt"/>
                  </a:rPr>
                  <a:t>Seam Carving</a:t>
                </a:r>
              </a:p>
            </p:txBody>
          </p:sp>
        </p:grpSp>
        <p:grpSp>
          <p:nvGrpSpPr>
            <p:cNvPr id="5" name="Group 4">
              <a:extLst>
                <a:ext uri="{FF2B5EF4-FFF2-40B4-BE49-F238E27FC236}">
                  <a16:creationId xmlns:a16="http://schemas.microsoft.com/office/drawing/2014/main" id="{EA99DB16-C8CF-4B42-8AB9-2FD6890A5E22}"/>
                </a:ext>
              </a:extLst>
            </p:cNvPr>
            <p:cNvGrpSpPr/>
            <p:nvPr/>
          </p:nvGrpSpPr>
          <p:grpSpPr>
            <a:xfrm>
              <a:off x="7517607" y="2260865"/>
              <a:ext cx="3386367" cy="2913989"/>
              <a:chOff x="7517607" y="2636044"/>
              <a:chExt cx="2950369" cy="2538810"/>
            </a:xfrm>
          </p:grpSpPr>
          <p:sp>
            <p:nvSpPr>
              <p:cNvPr id="219" name="segmentation"/>
              <p:cNvSpPr txBox="1"/>
              <p:nvPr/>
            </p:nvSpPr>
            <p:spPr>
              <a:xfrm>
                <a:off x="7517607" y="4747814"/>
                <a:ext cx="2950369" cy="427040"/>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pPr algn="ctr"/>
                <a:r>
                  <a:rPr sz="2400">
                    <a:latin typeface="+mj-lt"/>
                  </a:rPr>
                  <a:t>segmentation</a:t>
                </a:r>
              </a:p>
            </p:txBody>
          </p:sp>
          <p:pic>
            <p:nvPicPr>
              <p:cNvPr id="225" name="image56.png" descr="image56.png"/>
              <p:cNvPicPr>
                <a:picLocks noChangeAspect="1"/>
              </p:cNvPicPr>
              <p:nvPr/>
            </p:nvPicPr>
            <p:blipFill>
              <a:blip r:embed="rId6">
                <a:extLst/>
              </a:blip>
              <a:stretch>
                <a:fillRect/>
              </a:stretch>
            </p:blipFill>
            <p:spPr>
              <a:xfrm>
                <a:off x="7517607" y="2636044"/>
                <a:ext cx="2950369" cy="2185988"/>
              </a:xfrm>
              <a:prstGeom prst="rect">
                <a:avLst/>
              </a:prstGeom>
              <a:ln w="12700">
                <a:miter lim="400000"/>
              </a:ln>
            </p:spPr>
          </p:pic>
          <p:sp>
            <p:nvSpPr>
              <p:cNvPr id="230" name="Lazy Snapping"/>
              <p:cNvSpPr txBox="1"/>
              <p:nvPr/>
            </p:nvSpPr>
            <p:spPr>
              <a:xfrm>
                <a:off x="8929357" y="4419553"/>
                <a:ext cx="1480277" cy="365485"/>
              </a:xfrm>
              <a:prstGeom prst="rect">
                <a:avLst/>
              </a:prstGeom>
              <a:ln w="12700">
                <a:miter lim="400000"/>
              </a:ln>
              <a:effectLst>
                <a:outerShdw blurRad="25400" dist="25400" dir="2700000" rotWithShape="0">
                  <a:srgbClr val="000000"/>
                </a:outerShdw>
              </a:effectLst>
              <a:extLst>
                <a:ext uri="{C572A759-6A51-4108-AA02-DFA0A04FC94B}">
                  <ma14:wrappingTextBoxFlag xmlns="" xmlns:ma14="http://schemas.microsoft.com/office/mac/drawingml/2011/main" val="1"/>
                </a:ext>
              </a:extLst>
            </p:spPr>
            <p:txBody>
              <a:bodyPr wrap="none" lIns="28575" tIns="28575" rIns="28575" bIns="28575" anchor="ctr">
                <a:spAutoFit/>
              </a:bodyPr>
              <a:lstStyle>
                <a:lvl1pPr defTabSz="546100">
                  <a:defRPr sz="1800" b="1">
                    <a:solidFill>
                      <a:srgbClr val="FFFFFF"/>
                    </a:solidFill>
                    <a:latin typeface="Gill Sans"/>
                    <a:ea typeface="Gill Sans"/>
                    <a:cs typeface="Gill Sans"/>
                    <a:sym typeface="Gill Sans"/>
                  </a:defRPr>
                </a:lvl1pPr>
              </a:lstStyle>
              <a:p>
                <a:r>
                  <a:rPr sz="2000" dirty="0">
                    <a:latin typeface="+mj-lt"/>
                  </a:rPr>
                  <a:t>Lazy Snapping</a:t>
                </a:r>
              </a:p>
            </p:txBody>
          </p:sp>
        </p:grpSp>
      </p:grpSp>
      <p:sp>
        <p:nvSpPr>
          <p:cNvPr id="16" name="Shape 667">
            <a:extLst>
              <a:ext uri="{FF2B5EF4-FFF2-40B4-BE49-F238E27FC236}">
                <a16:creationId xmlns:a16="http://schemas.microsoft.com/office/drawing/2014/main" id="{6EAB6873-ED0D-49AE-B191-06AD0D02D251}"/>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Applications</a:t>
            </a:r>
          </a:p>
        </p:txBody>
      </p:sp>
    </p:spTree>
    <p:extLst>
      <p:ext uri="{BB962C8B-B14F-4D97-AF65-F5344CB8AC3E}">
        <p14:creationId xmlns:p14="http://schemas.microsoft.com/office/powerpoint/2010/main" val="417374899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2766219"/>
            <a:ext cx="12192000" cy="1325563"/>
          </a:xfrm>
          <a:prstGeom prst="rect">
            <a:avLst/>
          </a:prstGeom>
        </p:spPr>
        <p:txBody>
          <a:bodyPr/>
          <a:lstStyle/>
          <a:p>
            <a:pPr algn="ctr"/>
            <a:r>
              <a:rPr lang="en-US" dirty="0"/>
              <a:t>Image as a graph</a:t>
            </a:r>
            <a:endParaRPr dirty="0"/>
          </a:p>
        </p:txBody>
      </p:sp>
    </p:spTree>
    <p:extLst>
      <p:ext uri="{BB962C8B-B14F-4D97-AF65-F5344CB8AC3E}">
        <p14:creationId xmlns:p14="http://schemas.microsoft.com/office/powerpoint/2010/main" val="2862966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Node: pixel"/>
          <p:cNvSpPr txBox="1"/>
          <p:nvPr/>
        </p:nvSpPr>
        <p:spPr>
          <a:xfrm>
            <a:off x="8156943" y="2465207"/>
            <a:ext cx="3779154" cy="412612"/>
          </a:xfrm>
          <a:prstGeom prst="rect">
            <a:avLst/>
          </a:prstGeom>
          <a:ln w="12700">
            <a:miter lim="400000"/>
          </a:ln>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2400">
                <a:latin typeface="Gill Sans"/>
                <a:ea typeface="Gill Sans"/>
                <a:cs typeface="Gill Sans"/>
                <a:sym typeface="Gill Sans"/>
              </a:defRPr>
            </a:lvl1pPr>
          </a:lstStyle>
          <a:p>
            <a:pPr algn="ctr"/>
            <a:r>
              <a:rPr dirty="0">
                <a:latin typeface="+mj-lt"/>
              </a:rPr>
              <a:t>Node</a:t>
            </a:r>
            <a:r>
              <a:rPr lang="en-US" dirty="0">
                <a:latin typeface="+mj-lt"/>
              </a:rPr>
              <a:t>s</a:t>
            </a:r>
            <a:r>
              <a:rPr dirty="0">
                <a:latin typeface="+mj-lt"/>
              </a:rPr>
              <a:t>: pixel</a:t>
            </a:r>
            <a:r>
              <a:rPr lang="en-US" dirty="0">
                <a:latin typeface="+mj-lt"/>
              </a:rPr>
              <a:t>s</a:t>
            </a:r>
            <a:endParaRPr dirty="0">
              <a:latin typeface="+mj-lt"/>
            </a:endParaRPr>
          </a:p>
        </p:txBody>
      </p:sp>
      <p:sp>
        <p:nvSpPr>
          <p:cNvPr id="246" name="Edge: cost of path or cut between two pixels"/>
          <p:cNvSpPr txBox="1"/>
          <p:nvPr/>
        </p:nvSpPr>
        <p:spPr>
          <a:xfrm>
            <a:off x="8299377" y="3167847"/>
            <a:ext cx="3636719" cy="781944"/>
          </a:xfrm>
          <a:prstGeom prst="rect">
            <a:avLst/>
          </a:prstGeom>
          <a:ln w="12700">
            <a:miter lim="400000"/>
          </a:ln>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2400">
                <a:latin typeface="Gill Sans"/>
                <a:ea typeface="Gill Sans"/>
                <a:cs typeface="Gill Sans"/>
                <a:sym typeface="Gill Sans"/>
              </a:defRPr>
            </a:lvl1pPr>
          </a:lstStyle>
          <a:p>
            <a:pPr algn="ctr"/>
            <a:r>
              <a:rPr lang="en-US" dirty="0">
                <a:latin typeface="+mj-lt"/>
              </a:rPr>
              <a:t>Edges: Constraints between neighboring pixels</a:t>
            </a:r>
            <a:endParaRPr dirty="0">
              <a:latin typeface="+mj-lt"/>
            </a:endParaRPr>
          </a:p>
        </p:txBody>
      </p:sp>
      <p:sp>
        <p:nvSpPr>
          <p:cNvPr id="39" name="Shape 667">
            <a:extLst>
              <a:ext uri="{FF2B5EF4-FFF2-40B4-BE49-F238E27FC236}">
                <a16:creationId xmlns:a16="http://schemas.microsoft.com/office/drawing/2014/main" id="{4F3883E1-0150-4B75-916D-4610E3FC13DF}"/>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Fundamental theme of today’s lecture</a:t>
            </a:r>
          </a:p>
        </p:txBody>
      </p:sp>
      <p:grpSp>
        <p:nvGrpSpPr>
          <p:cNvPr id="33" name="Group 32">
            <a:extLst>
              <a:ext uri="{FF2B5EF4-FFF2-40B4-BE49-F238E27FC236}">
                <a16:creationId xmlns:a16="http://schemas.microsoft.com/office/drawing/2014/main" id="{63C7360E-5157-45E1-8899-606F23CC9336}"/>
              </a:ext>
            </a:extLst>
          </p:cNvPr>
          <p:cNvGrpSpPr>
            <a:grpSpLocks noChangeAspect="1"/>
          </p:cNvGrpSpPr>
          <p:nvPr/>
        </p:nvGrpSpPr>
        <p:grpSpPr>
          <a:xfrm>
            <a:off x="629157" y="2127792"/>
            <a:ext cx="6568159" cy="4480267"/>
            <a:chOff x="1645920" y="1645920"/>
            <a:chExt cx="4602480" cy="3139440"/>
          </a:xfrm>
        </p:grpSpPr>
        <p:sp>
          <p:nvSpPr>
            <p:cNvPr id="41" name="Oval 40">
              <a:extLst>
                <a:ext uri="{FF2B5EF4-FFF2-40B4-BE49-F238E27FC236}">
                  <a16:creationId xmlns:a16="http://schemas.microsoft.com/office/drawing/2014/main" id="{1A4D5A53-3677-42DD-ADA7-E963FD6BD4B9}"/>
                </a:ext>
              </a:extLst>
            </p:cNvPr>
            <p:cNvSpPr/>
            <p:nvPr/>
          </p:nvSpPr>
          <p:spPr>
            <a:xfrm>
              <a:off x="164592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2" name="Oval 41">
              <a:extLst>
                <a:ext uri="{FF2B5EF4-FFF2-40B4-BE49-F238E27FC236}">
                  <a16:creationId xmlns:a16="http://schemas.microsoft.com/office/drawing/2014/main" id="{8A50CD5F-F800-4B6E-9879-D7F37C1E8853}"/>
                </a:ext>
              </a:extLst>
            </p:cNvPr>
            <p:cNvSpPr/>
            <p:nvPr/>
          </p:nvSpPr>
          <p:spPr>
            <a:xfrm>
              <a:off x="292608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7FFC67D2-6AE5-478B-9F3E-537837896982}"/>
                </a:ext>
              </a:extLst>
            </p:cNvPr>
            <p:cNvSpPr/>
            <p:nvPr/>
          </p:nvSpPr>
          <p:spPr>
            <a:xfrm>
              <a:off x="164592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4" name="Straight Connector 43">
              <a:extLst>
                <a:ext uri="{FF2B5EF4-FFF2-40B4-BE49-F238E27FC236}">
                  <a16:creationId xmlns:a16="http://schemas.microsoft.com/office/drawing/2014/main" id="{3E2EC0CD-1FEA-4961-A90D-55E52D912346}"/>
                </a:ext>
              </a:extLst>
            </p:cNvPr>
            <p:cNvCxnSpPr>
              <a:stCxn id="41" idx="6"/>
              <a:endCxn id="42" idx="2"/>
            </p:cNvCxnSpPr>
            <p:nvPr/>
          </p:nvCxnSpPr>
          <p:spPr>
            <a:xfrm>
              <a:off x="240792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D6B545B-DDF8-40B8-84C3-0C05333DCD68}"/>
                </a:ext>
              </a:extLst>
            </p:cNvPr>
            <p:cNvCxnSpPr>
              <a:stCxn id="41" idx="4"/>
              <a:endCxn id="43" idx="0"/>
            </p:cNvCxnSpPr>
            <p:nvPr/>
          </p:nvCxnSpPr>
          <p:spPr>
            <a:xfrm>
              <a:off x="202692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A39BDF7A-ADB5-45DF-8ACD-B70A9E589C25}"/>
                </a:ext>
              </a:extLst>
            </p:cNvPr>
            <p:cNvSpPr/>
            <p:nvPr/>
          </p:nvSpPr>
          <p:spPr>
            <a:xfrm>
              <a:off x="292608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7" name="Straight Connector 46">
              <a:extLst>
                <a:ext uri="{FF2B5EF4-FFF2-40B4-BE49-F238E27FC236}">
                  <a16:creationId xmlns:a16="http://schemas.microsoft.com/office/drawing/2014/main" id="{BAAD1439-8892-45B8-91DF-36E73C32C55F}"/>
                </a:ext>
              </a:extLst>
            </p:cNvPr>
            <p:cNvCxnSpPr>
              <a:cxnSpLocks/>
              <a:stCxn id="42" idx="4"/>
              <a:endCxn id="46" idx="0"/>
            </p:cNvCxnSpPr>
            <p:nvPr/>
          </p:nvCxnSpPr>
          <p:spPr>
            <a:xfrm>
              <a:off x="330708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FEC9986-C578-4B71-B74D-37B329157F05}"/>
                </a:ext>
              </a:extLst>
            </p:cNvPr>
            <p:cNvCxnSpPr>
              <a:cxnSpLocks/>
              <a:stCxn id="43" idx="6"/>
              <a:endCxn id="46" idx="2"/>
            </p:cNvCxnSpPr>
            <p:nvPr/>
          </p:nvCxnSpPr>
          <p:spPr>
            <a:xfrm>
              <a:off x="240792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FCF1F447-BA95-4F88-A721-AD3B9DF0D27D}"/>
                </a:ext>
              </a:extLst>
            </p:cNvPr>
            <p:cNvSpPr/>
            <p:nvPr/>
          </p:nvSpPr>
          <p:spPr>
            <a:xfrm>
              <a:off x="420624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A799987B-8988-4731-817A-AA3343EC8A3A}"/>
                </a:ext>
              </a:extLst>
            </p:cNvPr>
            <p:cNvSpPr/>
            <p:nvPr/>
          </p:nvSpPr>
          <p:spPr>
            <a:xfrm>
              <a:off x="548640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870AAE08-9BC1-4E1B-AAE3-BA81B2468934}"/>
                </a:ext>
              </a:extLst>
            </p:cNvPr>
            <p:cNvSpPr/>
            <p:nvPr/>
          </p:nvSpPr>
          <p:spPr>
            <a:xfrm>
              <a:off x="420624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2" name="Straight Connector 51">
              <a:extLst>
                <a:ext uri="{FF2B5EF4-FFF2-40B4-BE49-F238E27FC236}">
                  <a16:creationId xmlns:a16="http://schemas.microsoft.com/office/drawing/2014/main" id="{9C92985A-C1BB-4271-BB63-3C1A30E68A81}"/>
                </a:ext>
              </a:extLst>
            </p:cNvPr>
            <p:cNvCxnSpPr>
              <a:cxnSpLocks/>
              <a:stCxn id="49" idx="6"/>
              <a:endCxn id="50" idx="2"/>
            </p:cNvCxnSpPr>
            <p:nvPr/>
          </p:nvCxnSpPr>
          <p:spPr>
            <a:xfrm>
              <a:off x="496824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8FB996F-06BE-4373-A51E-27B4C21CDBDD}"/>
                </a:ext>
              </a:extLst>
            </p:cNvPr>
            <p:cNvCxnSpPr>
              <a:stCxn id="49" idx="4"/>
              <a:endCxn id="51" idx="0"/>
            </p:cNvCxnSpPr>
            <p:nvPr/>
          </p:nvCxnSpPr>
          <p:spPr>
            <a:xfrm>
              <a:off x="458724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4CC1C80C-0B68-442F-AEB7-0EC95F982F59}"/>
                </a:ext>
              </a:extLst>
            </p:cNvPr>
            <p:cNvSpPr/>
            <p:nvPr/>
          </p:nvSpPr>
          <p:spPr>
            <a:xfrm>
              <a:off x="548640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5" name="Straight Connector 54">
              <a:extLst>
                <a:ext uri="{FF2B5EF4-FFF2-40B4-BE49-F238E27FC236}">
                  <a16:creationId xmlns:a16="http://schemas.microsoft.com/office/drawing/2014/main" id="{540BC205-6BEA-417F-91F6-54D3B6465AEE}"/>
                </a:ext>
              </a:extLst>
            </p:cNvPr>
            <p:cNvCxnSpPr>
              <a:stCxn id="50" idx="4"/>
              <a:endCxn id="54" idx="0"/>
            </p:cNvCxnSpPr>
            <p:nvPr/>
          </p:nvCxnSpPr>
          <p:spPr>
            <a:xfrm>
              <a:off x="586740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1F56C6F-1ED1-4629-A828-88F5C294EB1A}"/>
                </a:ext>
              </a:extLst>
            </p:cNvPr>
            <p:cNvCxnSpPr>
              <a:cxnSpLocks/>
              <a:stCxn id="51" idx="6"/>
              <a:endCxn id="54" idx="2"/>
            </p:cNvCxnSpPr>
            <p:nvPr/>
          </p:nvCxnSpPr>
          <p:spPr>
            <a:xfrm>
              <a:off x="496824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11B3E721-384C-41B3-A7E4-8DF43C53290E}"/>
                </a:ext>
              </a:extLst>
            </p:cNvPr>
            <p:cNvSpPr/>
            <p:nvPr/>
          </p:nvSpPr>
          <p:spPr>
            <a:xfrm>
              <a:off x="164592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8" name="Straight Connector 57">
              <a:extLst>
                <a:ext uri="{FF2B5EF4-FFF2-40B4-BE49-F238E27FC236}">
                  <a16:creationId xmlns:a16="http://schemas.microsoft.com/office/drawing/2014/main" id="{0AAA7E27-23C9-4E55-AACD-1DC22A0F0A6F}"/>
                </a:ext>
              </a:extLst>
            </p:cNvPr>
            <p:cNvCxnSpPr>
              <a:cxnSpLocks/>
              <a:stCxn id="43" idx="4"/>
              <a:endCxn id="57" idx="0"/>
            </p:cNvCxnSpPr>
            <p:nvPr/>
          </p:nvCxnSpPr>
          <p:spPr>
            <a:xfrm>
              <a:off x="202692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50E1E542-20A7-4BDE-9AA5-3AB2BD6E4C3E}"/>
                </a:ext>
              </a:extLst>
            </p:cNvPr>
            <p:cNvSpPr/>
            <p:nvPr/>
          </p:nvSpPr>
          <p:spPr>
            <a:xfrm>
              <a:off x="292608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0" name="Straight Connector 59">
              <a:extLst>
                <a:ext uri="{FF2B5EF4-FFF2-40B4-BE49-F238E27FC236}">
                  <a16:creationId xmlns:a16="http://schemas.microsoft.com/office/drawing/2014/main" id="{1BC8FF16-8142-490C-82D0-E9E375072C56}"/>
                </a:ext>
              </a:extLst>
            </p:cNvPr>
            <p:cNvCxnSpPr>
              <a:cxnSpLocks/>
              <a:stCxn id="46" idx="4"/>
              <a:endCxn id="59" idx="0"/>
            </p:cNvCxnSpPr>
            <p:nvPr/>
          </p:nvCxnSpPr>
          <p:spPr>
            <a:xfrm>
              <a:off x="330708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DBC2094-329B-4A3A-8D9B-CE06557AF9F0}"/>
                </a:ext>
              </a:extLst>
            </p:cNvPr>
            <p:cNvCxnSpPr>
              <a:cxnSpLocks/>
              <a:stCxn id="57" idx="6"/>
              <a:endCxn id="59" idx="2"/>
            </p:cNvCxnSpPr>
            <p:nvPr/>
          </p:nvCxnSpPr>
          <p:spPr>
            <a:xfrm>
              <a:off x="240792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0D1202FB-EE7A-4ACF-809C-2A6B4EF03A04}"/>
                </a:ext>
              </a:extLst>
            </p:cNvPr>
            <p:cNvSpPr/>
            <p:nvPr/>
          </p:nvSpPr>
          <p:spPr>
            <a:xfrm>
              <a:off x="420624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3" name="Straight Connector 62">
              <a:extLst>
                <a:ext uri="{FF2B5EF4-FFF2-40B4-BE49-F238E27FC236}">
                  <a16:creationId xmlns:a16="http://schemas.microsoft.com/office/drawing/2014/main" id="{EC8F5FCA-3735-46C7-ABE5-B732012AEF46}"/>
                </a:ext>
              </a:extLst>
            </p:cNvPr>
            <p:cNvCxnSpPr>
              <a:cxnSpLocks/>
              <a:stCxn id="51" idx="4"/>
              <a:endCxn id="62" idx="0"/>
            </p:cNvCxnSpPr>
            <p:nvPr/>
          </p:nvCxnSpPr>
          <p:spPr>
            <a:xfrm>
              <a:off x="458724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F98E706-9659-46E4-8AEB-DD7AC14D64D3}"/>
                </a:ext>
              </a:extLst>
            </p:cNvPr>
            <p:cNvSpPr/>
            <p:nvPr/>
          </p:nvSpPr>
          <p:spPr>
            <a:xfrm>
              <a:off x="548640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5" name="Straight Connector 64">
              <a:extLst>
                <a:ext uri="{FF2B5EF4-FFF2-40B4-BE49-F238E27FC236}">
                  <a16:creationId xmlns:a16="http://schemas.microsoft.com/office/drawing/2014/main" id="{1B814484-62F1-4101-8EEC-753CB29618EA}"/>
                </a:ext>
              </a:extLst>
            </p:cNvPr>
            <p:cNvCxnSpPr>
              <a:cxnSpLocks/>
              <a:stCxn id="54" idx="4"/>
              <a:endCxn id="64" idx="0"/>
            </p:cNvCxnSpPr>
            <p:nvPr/>
          </p:nvCxnSpPr>
          <p:spPr>
            <a:xfrm>
              <a:off x="586740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E0FD414-4267-4EE5-AAAF-A9E4A4B58150}"/>
                </a:ext>
              </a:extLst>
            </p:cNvPr>
            <p:cNvCxnSpPr>
              <a:cxnSpLocks/>
              <a:stCxn id="62" idx="6"/>
              <a:endCxn id="64" idx="2"/>
            </p:cNvCxnSpPr>
            <p:nvPr/>
          </p:nvCxnSpPr>
          <p:spPr>
            <a:xfrm>
              <a:off x="496824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3F82543-82D7-47AF-BB7E-A5B161F7C824}"/>
                </a:ext>
              </a:extLst>
            </p:cNvPr>
            <p:cNvCxnSpPr>
              <a:cxnSpLocks/>
              <a:stCxn id="42" idx="6"/>
              <a:endCxn id="49" idx="2"/>
            </p:cNvCxnSpPr>
            <p:nvPr/>
          </p:nvCxnSpPr>
          <p:spPr>
            <a:xfrm>
              <a:off x="368808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66B5347-AD6C-4C57-979D-2CD1DB9ACF4D}"/>
                </a:ext>
              </a:extLst>
            </p:cNvPr>
            <p:cNvCxnSpPr>
              <a:cxnSpLocks/>
              <a:stCxn id="46" idx="6"/>
              <a:endCxn id="51" idx="2"/>
            </p:cNvCxnSpPr>
            <p:nvPr/>
          </p:nvCxnSpPr>
          <p:spPr>
            <a:xfrm>
              <a:off x="368808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02D730A-9201-4BA8-AAC6-083397D01916}"/>
                </a:ext>
              </a:extLst>
            </p:cNvPr>
            <p:cNvCxnSpPr>
              <a:cxnSpLocks/>
              <a:stCxn id="59" idx="6"/>
              <a:endCxn id="62" idx="2"/>
            </p:cNvCxnSpPr>
            <p:nvPr/>
          </p:nvCxnSpPr>
          <p:spPr>
            <a:xfrm>
              <a:off x="368808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 name="Intelligent cutting of an image is useful for...">
            <a:extLst>
              <a:ext uri="{FF2B5EF4-FFF2-40B4-BE49-F238E27FC236}">
                <a16:creationId xmlns:a16="http://schemas.microsoft.com/office/drawing/2014/main" id="{6CAEFA10-A083-4B33-A3FF-A86E65D79523}"/>
              </a:ext>
            </a:extLst>
          </p:cNvPr>
          <p:cNvSpPr txBox="1"/>
          <p:nvPr/>
        </p:nvSpPr>
        <p:spPr>
          <a:xfrm>
            <a:off x="496521" y="1461689"/>
            <a:ext cx="5906259" cy="427040"/>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r>
              <a:rPr lang="en-US" sz="2400" dirty="0">
                <a:latin typeface="+mj-lt"/>
              </a:rPr>
              <a:t>Images can be viewed as graphs</a:t>
            </a:r>
            <a:endParaRPr sz="2400" dirty="0">
              <a:latin typeface="+mj-lt"/>
            </a:endParaRPr>
          </a:p>
        </p:txBody>
      </p:sp>
      <p:cxnSp>
        <p:nvCxnSpPr>
          <p:cNvPr id="37" name="Straight Arrow Connector 36">
            <a:extLst>
              <a:ext uri="{FF2B5EF4-FFF2-40B4-BE49-F238E27FC236}">
                <a16:creationId xmlns:a16="http://schemas.microsoft.com/office/drawing/2014/main" id="{31650E9B-8CB8-458B-9D55-08F082D5654B}"/>
              </a:ext>
            </a:extLst>
          </p:cNvPr>
          <p:cNvCxnSpPr>
            <a:cxnSpLocks/>
          </p:cNvCxnSpPr>
          <p:nvPr/>
        </p:nvCxnSpPr>
        <p:spPr>
          <a:xfrm flipH="1">
            <a:off x="7507175" y="2682595"/>
            <a:ext cx="6497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8600D16C-C80B-447E-86F4-B9338682EE96}"/>
              </a:ext>
            </a:extLst>
          </p:cNvPr>
          <p:cNvCxnSpPr>
            <a:cxnSpLocks/>
          </p:cNvCxnSpPr>
          <p:nvPr/>
        </p:nvCxnSpPr>
        <p:spPr>
          <a:xfrm flipH="1">
            <a:off x="7507175" y="3558819"/>
            <a:ext cx="6497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363509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667">
            <a:extLst>
              <a:ext uri="{FF2B5EF4-FFF2-40B4-BE49-F238E27FC236}">
                <a16:creationId xmlns:a16="http://schemas.microsoft.com/office/drawing/2014/main" id="{4F3883E1-0150-4B75-916D-4610E3FC13DF}"/>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Graph-view of segmentation problem</a:t>
            </a:r>
          </a:p>
        </p:txBody>
      </p:sp>
      <p:sp>
        <p:nvSpPr>
          <p:cNvPr id="107" name="Intelligent cutting of an image is useful for...">
            <a:extLst>
              <a:ext uri="{FF2B5EF4-FFF2-40B4-BE49-F238E27FC236}">
                <a16:creationId xmlns:a16="http://schemas.microsoft.com/office/drawing/2014/main" id="{6CAEFA10-A083-4B33-A3FF-A86E65D79523}"/>
              </a:ext>
            </a:extLst>
          </p:cNvPr>
          <p:cNvSpPr txBox="1"/>
          <p:nvPr/>
        </p:nvSpPr>
        <p:spPr>
          <a:xfrm>
            <a:off x="506374" y="1299637"/>
            <a:ext cx="5906259" cy="427040"/>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r>
              <a:rPr lang="en-US" sz="2400" dirty="0">
                <a:latin typeface="+mj-lt"/>
              </a:rPr>
              <a:t>Segmentation is node-labeling</a:t>
            </a:r>
            <a:endParaRPr sz="2400" dirty="0">
              <a:latin typeface="+mj-lt"/>
            </a:endParaRPr>
          </a:p>
        </p:txBody>
      </p:sp>
      <p:sp>
        <p:nvSpPr>
          <p:cNvPr id="70" name="Node: pixel">
            <a:extLst>
              <a:ext uri="{FF2B5EF4-FFF2-40B4-BE49-F238E27FC236}">
                <a16:creationId xmlns:a16="http://schemas.microsoft.com/office/drawing/2014/main" id="{1D96409D-BE87-41DE-B9C8-A2491D299331}"/>
              </a:ext>
            </a:extLst>
          </p:cNvPr>
          <p:cNvSpPr txBox="1"/>
          <p:nvPr/>
        </p:nvSpPr>
        <p:spPr>
          <a:xfrm>
            <a:off x="7315200" y="4101024"/>
            <a:ext cx="4819109" cy="2628604"/>
          </a:xfrm>
          <a:prstGeom prst="rect">
            <a:avLst/>
          </a:prstGeom>
          <a:ln w="12700">
            <a:miter lim="400000"/>
          </a:ln>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2400">
                <a:latin typeface="Gill Sans"/>
                <a:ea typeface="Gill Sans"/>
                <a:cs typeface="Gill Sans"/>
                <a:sym typeface="Gill Sans"/>
              </a:defRPr>
            </a:lvl1pPr>
          </a:lstStyle>
          <a:p>
            <a:r>
              <a:rPr lang="en-US" dirty="0">
                <a:latin typeface="+mj-lt"/>
              </a:rPr>
              <a:t>Given pixel values and neighborhoods, decide:</a:t>
            </a:r>
          </a:p>
          <a:p>
            <a:pPr marL="342900" indent="-342900">
              <a:buFont typeface="Arial" panose="020B0604020202020204" pitchFamily="34" charset="0"/>
              <a:buChar char="•"/>
            </a:pPr>
            <a:r>
              <a:rPr lang="en-US" dirty="0">
                <a:latin typeface="+mj-lt"/>
              </a:rPr>
              <a:t>which nodes to label as foreground/background</a:t>
            </a:r>
          </a:p>
          <a:p>
            <a:r>
              <a:rPr lang="en-US" dirty="0">
                <a:latin typeface="+mj-lt"/>
              </a:rPr>
              <a:t>or</a:t>
            </a:r>
          </a:p>
          <a:p>
            <a:pPr marL="342900" indent="-342900">
              <a:buFont typeface="Arial" panose="020B0604020202020204" pitchFamily="34" charset="0"/>
              <a:buChar char="•"/>
            </a:pPr>
            <a:r>
              <a:rPr lang="en-US" dirty="0">
                <a:latin typeface="+mj-lt"/>
              </a:rPr>
              <a:t>which nodes to label as seams</a:t>
            </a:r>
          </a:p>
          <a:p>
            <a:r>
              <a:rPr lang="en-US" dirty="0">
                <a:latin typeface="+mj-lt"/>
              </a:rPr>
              <a:t>using graph algorithms</a:t>
            </a:r>
            <a:endParaRPr dirty="0">
              <a:latin typeface="+mj-lt"/>
            </a:endParaRPr>
          </a:p>
        </p:txBody>
      </p:sp>
      <p:grpSp>
        <p:nvGrpSpPr>
          <p:cNvPr id="74" name="Group 73">
            <a:extLst>
              <a:ext uri="{FF2B5EF4-FFF2-40B4-BE49-F238E27FC236}">
                <a16:creationId xmlns:a16="http://schemas.microsoft.com/office/drawing/2014/main" id="{B45F30F1-B3A2-4C09-9CBE-26059D62A750}"/>
              </a:ext>
            </a:extLst>
          </p:cNvPr>
          <p:cNvGrpSpPr>
            <a:grpSpLocks noChangeAspect="1"/>
          </p:cNvGrpSpPr>
          <p:nvPr/>
        </p:nvGrpSpPr>
        <p:grpSpPr>
          <a:xfrm>
            <a:off x="629157" y="2127792"/>
            <a:ext cx="6568159" cy="4480267"/>
            <a:chOff x="1645920" y="1645920"/>
            <a:chExt cx="4602480" cy="3139440"/>
          </a:xfrm>
        </p:grpSpPr>
        <p:sp>
          <p:nvSpPr>
            <p:cNvPr id="75" name="Oval 74">
              <a:extLst>
                <a:ext uri="{FF2B5EF4-FFF2-40B4-BE49-F238E27FC236}">
                  <a16:creationId xmlns:a16="http://schemas.microsoft.com/office/drawing/2014/main" id="{B4CABA3D-F90E-4317-AD6C-AFC3BB73D000}"/>
                </a:ext>
              </a:extLst>
            </p:cNvPr>
            <p:cNvSpPr/>
            <p:nvPr/>
          </p:nvSpPr>
          <p:spPr>
            <a:xfrm>
              <a:off x="164592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6" name="Oval 75">
              <a:extLst>
                <a:ext uri="{FF2B5EF4-FFF2-40B4-BE49-F238E27FC236}">
                  <a16:creationId xmlns:a16="http://schemas.microsoft.com/office/drawing/2014/main" id="{B928D371-04BB-4A99-B845-B9945FC80F5D}"/>
                </a:ext>
              </a:extLst>
            </p:cNvPr>
            <p:cNvSpPr/>
            <p:nvPr/>
          </p:nvSpPr>
          <p:spPr>
            <a:xfrm>
              <a:off x="292608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7" name="Oval 76">
              <a:extLst>
                <a:ext uri="{FF2B5EF4-FFF2-40B4-BE49-F238E27FC236}">
                  <a16:creationId xmlns:a16="http://schemas.microsoft.com/office/drawing/2014/main" id="{34EC54D9-CF5F-4471-963F-E4361F67273F}"/>
                </a:ext>
              </a:extLst>
            </p:cNvPr>
            <p:cNvSpPr/>
            <p:nvPr/>
          </p:nvSpPr>
          <p:spPr>
            <a:xfrm>
              <a:off x="164592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78" name="Straight Connector 77">
              <a:extLst>
                <a:ext uri="{FF2B5EF4-FFF2-40B4-BE49-F238E27FC236}">
                  <a16:creationId xmlns:a16="http://schemas.microsoft.com/office/drawing/2014/main" id="{BE029A66-5972-4C67-B270-D0962666C7AA}"/>
                </a:ext>
              </a:extLst>
            </p:cNvPr>
            <p:cNvCxnSpPr>
              <a:stCxn id="75" idx="6"/>
              <a:endCxn id="76" idx="2"/>
            </p:cNvCxnSpPr>
            <p:nvPr/>
          </p:nvCxnSpPr>
          <p:spPr>
            <a:xfrm>
              <a:off x="240792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6E43B96-86A0-4B6E-ABCB-E0D84C682A91}"/>
                </a:ext>
              </a:extLst>
            </p:cNvPr>
            <p:cNvCxnSpPr>
              <a:stCxn id="75" idx="4"/>
              <a:endCxn id="77" idx="0"/>
            </p:cNvCxnSpPr>
            <p:nvPr/>
          </p:nvCxnSpPr>
          <p:spPr>
            <a:xfrm>
              <a:off x="202692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825795C5-111D-48CD-97AA-3D456B73D371}"/>
                </a:ext>
              </a:extLst>
            </p:cNvPr>
            <p:cNvSpPr/>
            <p:nvPr/>
          </p:nvSpPr>
          <p:spPr>
            <a:xfrm>
              <a:off x="292608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1" name="Straight Connector 80">
              <a:extLst>
                <a:ext uri="{FF2B5EF4-FFF2-40B4-BE49-F238E27FC236}">
                  <a16:creationId xmlns:a16="http://schemas.microsoft.com/office/drawing/2014/main" id="{EBBD0693-8D34-4F66-BB4B-FE952438215D}"/>
                </a:ext>
              </a:extLst>
            </p:cNvPr>
            <p:cNvCxnSpPr>
              <a:cxnSpLocks/>
              <a:stCxn id="76" idx="4"/>
              <a:endCxn id="80" idx="0"/>
            </p:cNvCxnSpPr>
            <p:nvPr/>
          </p:nvCxnSpPr>
          <p:spPr>
            <a:xfrm>
              <a:off x="330708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0A6946D-BFB4-4C76-8B5C-876902ED4FF2}"/>
                </a:ext>
              </a:extLst>
            </p:cNvPr>
            <p:cNvCxnSpPr>
              <a:cxnSpLocks/>
              <a:stCxn id="77" idx="6"/>
              <a:endCxn id="80" idx="2"/>
            </p:cNvCxnSpPr>
            <p:nvPr/>
          </p:nvCxnSpPr>
          <p:spPr>
            <a:xfrm>
              <a:off x="240792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58375D4C-0025-465F-B803-0C6E2E13F678}"/>
                </a:ext>
              </a:extLst>
            </p:cNvPr>
            <p:cNvSpPr/>
            <p:nvPr/>
          </p:nvSpPr>
          <p:spPr>
            <a:xfrm>
              <a:off x="420624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4" name="Oval 83">
              <a:extLst>
                <a:ext uri="{FF2B5EF4-FFF2-40B4-BE49-F238E27FC236}">
                  <a16:creationId xmlns:a16="http://schemas.microsoft.com/office/drawing/2014/main" id="{D5FD704F-B3BC-4CE3-AFE1-D705DB791286}"/>
                </a:ext>
              </a:extLst>
            </p:cNvPr>
            <p:cNvSpPr/>
            <p:nvPr/>
          </p:nvSpPr>
          <p:spPr>
            <a:xfrm>
              <a:off x="548640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5" name="Oval 84">
              <a:extLst>
                <a:ext uri="{FF2B5EF4-FFF2-40B4-BE49-F238E27FC236}">
                  <a16:creationId xmlns:a16="http://schemas.microsoft.com/office/drawing/2014/main" id="{F454A448-811C-4109-9F14-16690FE6D0C4}"/>
                </a:ext>
              </a:extLst>
            </p:cNvPr>
            <p:cNvSpPr/>
            <p:nvPr/>
          </p:nvSpPr>
          <p:spPr>
            <a:xfrm>
              <a:off x="420624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6" name="Straight Connector 85">
              <a:extLst>
                <a:ext uri="{FF2B5EF4-FFF2-40B4-BE49-F238E27FC236}">
                  <a16:creationId xmlns:a16="http://schemas.microsoft.com/office/drawing/2014/main" id="{90F44E02-38EE-4D25-BBB8-EE4306C66D5E}"/>
                </a:ext>
              </a:extLst>
            </p:cNvPr>
            <p:cNvCxnSpPr>
              <a:cxnSpLocks/>
              <a:stCxn id="83" idx="6"/>
              <a:endCxn id="84" idx="2"/>
            </p:cNvCxnSpPr>
            <p:nvPr/>
          </p:nvCxnSpPr>
          <p:spPr>
            <a:xfrm>
              <a:off x="496824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6CB65CE-ED8F-40EB-83D2-5C24AE76D8F9}"/>
                </a:ext>
              </a:extLst>
            </p:cNvPr>
            <p:cNvCxnSpPr>
              <a:stCxn id="83" idx="4"/>
              <a:endCxn id="85" idx="0"/>
            </p:cNvCxnSpPr>
            <p:nvPr/>
          </p:nvCxnSpPr>
          <p:spPr>
            <a:xfrm>
              <a:off x="458724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D5C83054-31E0-4BD9-A053-389579DB4C80}"/>
                </a:ext>
              </a:extLst>
            </p:cNvPr>
            <p:cNvSpPr/>
            <p:nvPr/>
          </p:nvSpPr>
          <p:spPr>
            <a:xfrm>
              <a:off x="548640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89" name="Straight Connector 88">
              <a:extLst>
                <a:ext uri="{FF2B5EF4-FFF2-40B4-BE49-F238E27FC236}">
                  <a16:creationId xmlns:a16="http://schemas.microsoft.com/office/drawing/2014/main" id="{9FCC92BC-1C0D-4362-B3F8-87342718FD46}"/>
                </a:ext>
              </a:extLst>
            </p:cNvPr>
            <p:cNvCxnSpPr>
              <a:stCxn id="84" idx="4"/>
              <a:endCxn id="88" idx="0"/>
            </p:cNvCxnSpPr>
            <p:nvPr/>
          </p:nvCxnSpPr>
          <p:spPr>
            <a:xfrm>
              <a:off x="586740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E1A304B-33F2-4A06-B213-2CB33C330A86}"/>
                </a:ext>
              </a:extLst>
            </p:cNvPr>
            <p:cNvCxnSpPr>
              <a:cxnSpLocks/>
              <a:stCxn id="85" idx="6"/>
              <a:endCxn id="88" idx="2"/>
            </p:cNvCxnSpPr>
            <p:nvPr/>
          </p:nvCxnSpPr>
          <p:spPr>
            <a:xfrm>
              <a:off x="496824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C48F0838-A005-4750-99B5-BF01596A1171}"/>
                </a:ext>
              </a:extLst>
            </p:cNvPr>
            <p:cNvSpPr/>
            <p:nvPr/>
          </p:nvSpPr>
          <p:spPr>
            <a:xfrm>
              <a:off x="164592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2" name="Straight Connector 91">
              <a:extLst>
                <a:ext uri="{FF2B5EF4-FFF2-40B4-BE49-F238E27FC236}">
                  <a16:creationId xmlns:a16="http://schemas.microsoft.com/office/drawing/2014/main" id="{22AD2E36-A56D-4043-A890-25D258C9164E}"/>
                </a:ext>
              </a:extLst>
            </p:cNvPr>
            <p:cNvCxnSpPr>
              <a:cxnSpLocks/>
              <a:stCxn id="77" idx="4"/>
              <a:endCxn id="91" idx="0"/>
            </p:cNvCxnSpPr>
            <p:nvPr/>
          </p:nvCxnSpPr>
          <p:spPr>
            <a:xfrm>
              <a:off x="202692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18922B09-8F39-4D5C-96E7-AD4B264784D4}"/>
                </a:ext>
              </a:extLst>
            </p:cNvPr>
            <p:cNvSpPr/>
            <p:nvPr/>
          </p:nvSpPr>
          <p:spPr>
            <a:xfrm>
              <a:off x="292608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4" name="Straight Connector 93">
              <a:extLst>
                <a:ext uri="{FF2B5EF4-FFF2-40B4-BE49-F238E27FC236}">
                  <a16:creationId xmlns:a16="http://schemas.microsoft.com/office/drawing/2014/main" id="{8375D94F-66D4-41A3-9685-3F9E81750270}"/>
                </a:ext>
              </a:extLst>
            </p:cNvPr>
            <p:cNvCxnSpPr>
              <a:cxnSpLocks/>
              <a:stCxn id="80" idx="4"/>
              <a:endCxn id="93" idx="0"/>
            </p:cNvCxnSpPr>
            <p:nvPr/>
          </p:nvCxnSpPr>
          <p:spPr>
            <a:xfrm>
              <a:off x="330708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B26D0D7-0DA8-471F-B380-42D33C2B4BE5}"/>
                </a:ext>
              </a:extLst>
            </p:cNvPr>
            <p:cNvCxnSpPr>
              <a:cxnSpLocks/>
              <a:stCxn id="91" idx="6"/>
              <a:endCxn id="93" idx="2"/>
            </p:cNvCxnSpPr>
            <p:nvPr/>
          </p:nvCxnSpPr>
          <p:spPr>
            <a:xfrm>
              <a:off x="240792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19B311CE-DB84-4E59-A1DB-D24A516BE228}"/>
                </a:ext>
              </a:extLst>
            </p:cNvPr>
            <p:cNvSpPr/>
            <p:nvPr/>
          </p:nvSpPr>
          <p:spPr>
            <a:xfrm>
              <a:off x="420624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7" name="Straight Connector 96">
              <a:extLst>
                <a:ext uri="{FF2B5EF4-FFF2-40B4-BE49-F238E27FC236}">
                  <a16:creationId xmlns:a16="http://schemas.microsoft.com/office/drawing/2014/main" id="{90BBC57D-3ED2-4DAB-B010-72439D55F944}"/>
                </a:ext>
              </a:extLst>
            </p:cNvPr>
            <p:cNvCxnSpPr>
              <a:cxnSpLocks/>
              <a:stCxn id="85" idx="4"/>
              <a:endCxn id="96" idx="0"/>
            </p:cNvCxnSpPr>
            <p:nvPr/>
          </p:nvCxnSpPr>
          <p:spPr>
            <a:xfrm>
              <a:off x="458724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0D3236B3-8D19-425D-9D97-5AA2AC1F685F}"/>
                </a:ext>
              </a:extLst>
            </p:cNvPr>
            <p:cNvSpPr/>
            <p:nvPr/>
          </p:nvSpPr>
          <p:spPr>
            <a:xfrm>
              <a:off x="548640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9" name="Straight Connector 98">
              <a:extLst>
                <a:ext uri="{FF2B5EF4-FFF2-40B4-BE49-F238E27FC236}">
                  <a16:creationId xmlns:a16="http://schemas.microsoft.com/office/drawing/2014/main" id="{4C2A8343-38A1-4821-8D70-A63E57AFB80D}"/>
                </a:ext>
              </a:extLst>
            </p:cNvPr>
            <p:cNvCxnSpPr>
              <a:cxnSpLocks/>
              <a:stCxn id="88" idx="4"/>
              <a:endCxn id="98" idx="0"/>
            </p:cNvCxnSpPr>
            <p:nvPr/>
          </p:nvCxnSpPr>
          <p:spPr>
            <a:xfrm>
              <a:off x="586740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686A4A1-E8E5-496A-8ABF-196F2EDC57AD}"/>
                </a:ext>
              </a:extLst>
            </p:cNvPr>
            <p:cNvCxnSpPr>
              <a:cxnSpLocks/>
              <a:stCxn id="96" idx="6"/>
              <a:endCxn id="98" idx="2"/>
            </p:cNvCxnSpPr>
            <p:nvPr/>
          </p:nvCxnSpPr>
          <p:spPr>
            <a:xfrm>
              <a:off x="496824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4C8C9A0-8AC7-441D-9DE5-E3CDBDCF600D}"/>
                </a:ext>
              </a:extLst>
            </p:cNvPr>
            <p:cNvCxnSpPr>
              <a:cxnSpLocks/>
              <a:stCxn id="76" idx="6"/>
              <a:endCxn id="83" idx="2"/>
            </p:cNvCxnSpPr>
            <p:nvPr/>
          </p:nvCxnSpPr>
          <p:spPr>
            <a:xfrm>
              <a:off x="368808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3AAF604-3DFA-4EA3-887D-6393C8CDDBBC}"/>
                </a:ext>
              </a:extLst>
            </p:cNvPr>
            <p:cNvCxnSpPr>
              <a:cxnSpLocks/>
              <a:stCxn id="80" idx="6"/>
              <a:endCxn id="85" idx="2"/>
            </p:cNvCxnSpPr>
            <p:nvPr/>
          </p:nvCxnSpPr>
          <p:spPr>
            <a:xfrm>
              <a:off x="368808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BE8A5FE-E51C-4894-9181-B30B47648B5C}"/>
                </a:ext>
              </a:extLst>
            </p:cNvPr>
            <p:cNvCxnSpPr>
              <a:cxnSpLocks/>
              <a:stCxn id="93" idx="6"/>
              <a:endCxn id="96" idx="2"/>
            </p:cNvCxnSpPr>
            <p:nvPr/>
          </p:nvCxnSpPr>
          <p:spPr>
            <a:xfrm>
              <a:off x="368808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4" name="Straight Arrow Connector 103">
            <a:extLst>
              <a:ext uri="{FF2B5EF4-FFF2-40B4-BE49-F238E27FC236}">
                <a16:creationId xmlns:a16="http://schemas.microsoft.com/office/drawing/2014/main" id="{C21204CA-EEE6-4E6E-AECE-282FAC22E17D}"/>
              </a:ext>
            </a:extLst>
          </p:cNvPr>
          <p:cNvCxnSpPr>
            <a:cxnSpLocks/>
          </p:cNvCxnSpPr>
          <p:nvPr/>
        </p:nvCxnSpPr>
        <p:spPr>
          <a:xfrm flipH="1">
            <a:off x="7507175" y="2682595"/>
            <a:ext cx="6497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30BFF4E8-E73C-434B-9B27-A3CB99E06F9B}"/>
              </a:ext>
            </a:extLst>
          </p:cNvPr>
          <p:cNvCxnSpPr>
            <a:cxnSpLocks/>
          </p:cNvCxnSpPr>
          <p:nvPr/>
        </p:nvCxnSpPr>
        <p:spPr>
          <a:xfrm flipH="1">
            <a:off x="7507175" y="3558819"/>
            <a:ext cx="6497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6" name="Node: pixel">
            <a:extLst>
              <a:ext uri="{FF2B5EF4-FFF2-40B4-BE49-F238E27FC236}">
                <a16:creationId xmlns:a16="http://schemas.microsoft.com/office/drawing/2014/main" id="{CF14AF86-D964-456B-AE7F-8D66DC8881F0}"/>
              </a:ext>
            </a:extLst>
          </p:cNvPr>
          <p:cNvSpPr txBox="1"/>
          <p:nvPr/>
        </p:nvSpPr>
        <p:spPr>
          <a:xfrm>
            <a:off x="8156943" y="2465207"/>
            <a:ext cx="3779154" cy="412612"/>
          </a:xfrm>
          <a:prstGeom prst="rect">
            <a:avLst/>
          </a:prstGeom>
          <a:ln w="12700">
            <a:miter lim="400000"/>
          </a:ln>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2400">
                <a:latin typeface="Gill Sans"/>
                <a:ea typeface="Gill Sans"/>
                <a:cs typeface="Gill Sans"/>
                <a:sym typeface="Gill Sans"/>
              </a:defRPr>
            </a:lvl1pPr>
          </a:lstStyle>
          <a:p>
            <a:pPr algn="ctr"/>
            <a:r>
              <a:rPr dirty="0">
                <a:latin typeface="+mj-lt"/>
              </a:rPr>
              <a:t>Node</a:t>
            </a:r>
            <a:r>
              <a:rPr lang="en-US" dirty="0">
                <a:latin typeface="+mj-lt"/>
              </a:rPr>
              <a:t>s</a:t>
            </a:r>
            <a:r>
              <a:rPr dirty="0">
                <a:latin typeface="+mj-lt"/>
              </a:rPr>
              <a:t>: pixel</a:t>
            </a:r>
            <a:r>
              <a:rPr lang="en-US" dirty="0">
                <a:latin typeface="+mj-lt"/>
              </a:rPr>
              <a:t>s</a:t>
            </a:r>
            <a:endParaRPr dirty="0">
              <a:latin typeface="+mj-lt"/>
            </a:endParaRPr>
          </a:p>
        </p:txBody>
      </p:sp>
      <p:sp>
        <p:nvSpPr>
          <p:cNvPr id="108" name="Edge: cost of path or cut between two pixels">
            <a:extLst>
              <a:ext uri="{FF2B5EF4-FFF2-40B4-BE49-F238E27FC236}">
                <a16:creationId xmlns:a16="http://schemas.microsoft.com/office/drawing/2014/main" id="{46C0F8F7-EAB3-4493-982A-6524FA0DC121}"/>
              </a:ext>
            </a:extLst>
          </p:cNvPr>
          <p:cNvSpPr txBox="1"/>
          <p:nvPr/>
        </p:nvSpPr>
        <p:spPr>
          <a:xfrm>
            <a:off x="8299377" y="3167847"/>
            <a:ext cx="3636719" cy="781944"/>
          </a:xfrm>
          <a:prstGeom prst="rect">
            <a:avLst/>
          </a:prstGeom>
          <a:ln w="12700">
            <a:miter lim="400000"/>
          </a:ln>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2400">
                <a:latin typeface="Gill Sans"/>
                <a:ea typeface="Gill Sans"/>
                <a:cs typeface="Gill Sans"/>
                <a:sym typeface="Gill Sans"/>
              </a:defRPr>
            </a:lvl1pPr>
          </a:lstStyle>
          <a:p>
            <a:pPr algn="ctr"/>
            <a:r>
              <a:rPr lang="en-US" dirty="0">
                <a:latin typeface="+mj-lt"/>
              </a:rPr>
              <a:t>Edges: Constraints between neighboring pixels</a:t>
            </a:r>
            <a:endParaRPr dirty="0">
              <a:latin typeface="+mj-lt"/>
            </a:endParaRPr>
          </a:p>
        </p:txBody>
      </p:sp>
    </p:spTree>
    <p:extLst>
      <p:ext uri="{BB962C8B-B14F-4D97-AF65-F5344CB8AC3E}">
        <p14:creationId xmlns:p14="http://schemas.microsoft.com/office/powerpoint/2010/main" val="253871936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4" name="Table"/>
          <p:cNvGraphicFramePr/>
          <p:nvPr>
            <p:extLst>
              <p:ext uri="{D42A27DB-BD31-4B8C-83A1-F6EECF244321}">
                <p14:modId xmlns:p14="http://schemas.microsoft.com/office/powerpoint/2010/main" val="2592700512"/>
              </p:ext>
            </p:extLst>
          </p:nvPr>
        </p:nvGraphicFramePr>
        <p:xfrm>
          <a:off x="889820" y="2074607"/>
          <a:ext cx="10412361" cy="4461861"/>
        </p:xfrm>
        <a:graphic>
          <a:graphicData uri="http://schemas.openxmlformats.org/drawingml/2006/table">
            <a:tbl>
              <a:tblPr firstRow="1" bandRow="1"/>
              <a:tblGrid>
                <a:gridCol w="1737127">
                  <a:extLst>
                    <a:ext uri="{9D8B030D-6E8A-4147-A177-3AD203B41FA5}">
                      <a16:colId xmlns:a16="http://schemas.microsoft.com/office/drawing/2014/main" val="20000"/>
                    </a:ext>
                  </a:extLst>
                </a:gridCol>
                <a:gridCol w="3469053">
                  <a:extLst>
                    <a:ext uri="{9D8B030D-6E8A-4147-A177-3AD203B41FA5}">
                      <a16:colId xmlns:a16="http://schemas.microsoft.com/office/drawing/2014/main" val="507725012"/>
                    </a:ext>
                  </a:extLst>
                </a:gridCol>
                <a:gridCol w="2807111">
                  <a:extLst>
                    <a:ext uri="{9D8B030D-6E8A-4147-A177-3AD203B41FA5}">
                      <a16:colId xmlns:a16="http://schemas.microsoft.com/office/drawing/2014/main" val="20001"/>
                    </a:ext>
                  </a:extLst>
                </a:gridCol>
                <a:gridCol w="2399070">
                  <a:extLst>
                    <a:ext uri="{9D8B030D-6E8A-4147-A177-3AD203B41FA5}">
                      <a16:colId xmlns:a16="http://schemas.microsoft.com/office/drawing/2014/main" val="20002"/>
                    </a:ext>
                  </a:extLst>
                </a:gridCol>
              </a:tblGrid>
              <a:tr h="879977">
                <a:tc>
                  <a:txBody>
                    <a:bodyPr/>
                    <a:lstStyle/>
                    <a:p>
                      <a:pPr defTabSz="1219200">
                        <a:tabLst>
                          <a:tab pos="914400" algn="l"/>
                        </a:tabLst>
                        <a:defRPr b="0">
                          <a:solidFill>
                            <a:srgbClr val="000000"/>
                          </a:solidFill>
                        </a:defRPr>
                      </a:pPr>
                      <a:r>
                        <a:rPr sz="2500" b="1" dirty="0">
                          <a:solidFill>
                            <a:srgbClr val="FFFFFF"/>
                          </a:solidFill>
                          <a:uFill>
                            <a:solidFill>
                              <a:srgbClr val="FFFFFF"/>
                            </a:solidFill>
                          </a:uFill>
                          <a:latin typeface="Gill Sans"/>
                          <a:ea typeface="Gill Sans"/>
                          <a:cs typeface="Gill Sans"/>
                          <a:sym typeface="Gill Sans"/>
                        </a:rPr>
                        <a:t>Method</a:t>
                      </a:r>
                    </a:p>
                  </a:txBody>
                  <a:tcPr marL="35719" marR="35719" marT="35719" marB="35719"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6095C9"/>
                    </a:solidFill>
                  </a:tcPr>
                </a:tc>
                <a:tc>
                  <a:txBody>
                    <a:bodyPr/>
                    <a:lstStyle/>
                    <a:p>
                      <a:pPr defTabSz="1219200">
                        <a:tabLst>
                          <a:tab pos="914400" algn="l"/>
                        </a:tabLst>
                        <a:defRPr b="0">
                          <a:solidFill>
                            <a:srgbClr val="000000"/>
                          </a:solidFill>
                        </a:defRPr>
                      </a:pPr>
                      <a:r>
                        <a:rPr lang="en-US" sz="2500" b="1" dirty="0">
                          <a:solidFill>
                            <a:srgbClr val="FFFFFF"/>
                          </a:solidFill>
                          <a:uFill>
                            <a:solidFill>
                              <a:srgbClr val="FFFFFF"/>
                            </a:solidFill>
                          </a:uFill>
                          <a:latin typeface="Gill Sans"/>
                          <a:ea typeface="Gill Sans"/>
                          <a:cs typeface="Gill Sans"/>
                          <a:sym typeface="Gill Sans"/>
                        </a:rPr>
                        <a:t>Labeling problem</a:t>
                      </a:r>
                      <a:endParaRPr sz="2500" b="1" dirty="0">
                        <a:solidFill>
                          <a:srgbClr val="FFFFFF"/>
                        </a:solidFill>
                        <a:uFill>
                          <a:solidFill>
                            <a:srgbClr val="FFFFFF"/>
                          </a:solidFill>
                        </a:uFill>
                        <a:latin typeface="Gill Sans"/>
                        <a:ea typeface="Gill Sans"/>
                        <a:cs typeface="Gill Sans"/>
                        <a:sym typeface="Gill Sans"/>
                      </a:endParaRPr>
                    </a:p>
                  </a:txBody>
                  <a:tcPr marL="35719" marR="35719" marT="35719" marB="35719" anchor="ctr" horzOverflow="overflow">
                    <a:lnL w="12700">
                      <a:solidFill>
                        <a:srgbClr val="FFFFFF"/>
                      </a:solidFill>
                    </a:lnL>
                    <a:lnR w="12700" cap="flat" cmpd="sng" algn="ctr">
                      <a:solidFill>
                        <a:srgbClr val="FFFFFF"/>
                      </a:solidFill>
                      <a:prstDash val="solid"/>
                      <a:round/>
                      <a:headEnd type="none" w="med" len="med"/>
                      <a:tailEnd type="none" w="med" len="med"/>
                    </a:lnR>
                    <a:lnT w="12700">
                      <a:solidFill>
                        <a:srgbClr val="FFFFFF"/>
                      </a:solidFill>
                    </a:lnT>
                    <a:lnB w="38100" cap="flat" cmpd="sng" algn="ctr">
                      <a:solidFill>
                        <a:srgbClr val="FFFFFF"/>
                      </a:solidFill>
                      <a:prstDash val="solid"/>
                      <a:round/>
                      <a:headEnd type="none" w="med" len="med"/>
                      <a:tailEnd type="none" w="med" len="med"/>
                    </a:lnB>
                    <a:solidFill>
                      <a:srgbClr val="6095C9"/>
                    </a:solidFill>
                  </a:tcPr>
                </a:tc>
                <a:tc>
                  <a:txBody>
                    <a:bodyPr/>
                    <a:lstStyle/>
                    <a:p>
                      <a:pPr defTabSz="1219200">
                        <a:tabLst>
                          <a:tab pos="914400" algn="l"/>
                        </a:tabLst>
                        <a:defRPr b="0">
                          <a:solidFill>
                            <a:srgbClr val="000000"/>
                          </a:solidFill>
                        </a:defRPr>
                      </a:pPr>
                      <a:r>
                        <a:rPr sz="2500" b="1" dirty="0">
                          <a:solidFill>
                            <a:srgbClr val="FFFFFF"/>
                          </a:solidFill>
                          <a:uFill>
                            <a:solidFill>
                              <a:srgbClr val="FFFFFF"/>
                            </a:solidFill>
                          </a:uFill>
                          <a:latin typeface="Gill Sans"/>
                          <a:ea typeface="Gill Sans"/>
                          <a:cs typeface="Gill Sans"/>
                          <a:sym typeface="Gill Sans"/>
                        </a:rPr>
                        <a:t>Algorithm</a:t>
                      </a:r>
                    </a:p>
                  </a:txBody>
                  <a:tcPr marL="35719" marR="35719" marT="35719" marB="35719"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6095C9"/>
                    </a:solidFill>
                  </a:tcPr>
                </a:tc>
                <a:tc>
                  <a:txBody>
                    <a:bodyPr/>
                    <a:lstStyle/>
                    <a:p>
                      <a:pPr defTabSz="1219200">
                        <a:tabLst>
                          <a:tab pos="914400" algn="l"/>
                        </a:tabLst>
                        <a:defRPr b="0">
                          <a:solidFill>
                            <a:srgbClr val="000000"/>
                          </a:solidFill>
                        </a:defRPr>
                      </a:pPr>
                      <a:r>
                        <a:rPr sz="2500" b="1">
                          <a:solidFill>
                            <a:srgbClr val="FFFFFF"/>
                          </a:solidFill>
                          <a:uFill>
                            <a:solidFill>
                              <a:srgbClr val="FFFFFF"/>
                            </a:solidFill>
                          </a:uFill>
                          <a:latin typeface="Gill Sans"/>
                          <a:ea typeface="Gill Sans"/>
                          <a:cs typeface="Gill Sans"/>
                          <a:sym typeface="Gill Sans"/>
                        </a:rPr>
                        <a:t>Intuition</a:t>
                      </a:r>
                    </a:p>
                  </a:txBody>
                  <a:tcPr marL="35719" marR="35719" marT="35719" marB="35719"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6095C9"/>
                    </a:solidFill>
                  </a:tcPr>
                </a:tc>
                <a:extLst>
                  <a:ext uri="{0D108BD9-81ED-4DB2-BD59-A6C34878D82A}">
                    <a16:rowId xmlns:a16="http://schemas.microsoft.com/office/drawing/2014/main" val="10000"/>
                  </a:ext>
                </a:extLst>
              </a:tr>
              <a:tr h="2299631">
                <a:tc>
                  <a:txBody>
                    <a:bodyPr/>
                    <a:lstStyle/>
                    <a:p>
                      <a:pPr algn="ctr" defTabSz="1219200">
                        <a:tabLst>
                          <a:tab pos="914400" algn="l"/>
                        </a:tabLst>
                      </a:pPr>
                      <a:r>
                        <a:rPr sz="2500" b="1" dirty="0">
                          <a:uFill>
                            <a:solidFill>
                              <a:srgbClr val="000000"/>
                            </a:solidFill>
                          </a:uFill>
                          <a:latin typeface="Gill Sans"/>
                          <a:ea typeface="Gill Sans"/>
                          <a:cs typeface="Gill Sans"/>
                          <a:sym typeface="Gill Sans"/>
                        </a:rPr>
                        <a:t>Intelligent </a:t>
                      </a:r>
                      <a:r>
                        <a:rPr lang="en-US" sz="2500" b="1" dirty="0">
                          <a:uFill>
                            <a:solidFill>
                              <a:srgbClr val="000000"/>
                            </a:solidFill>
                          </a:uFill>
                          <a:latin typeface="Gill Sans"/>
                          <a:ea typeface="Gill Sans"/>
                          <a:cs typeface="Gill Sans"/>
                          <a:sym typeface="Gill Sans"/>
                        </a:rPr>
                        <a:t>s</a:t>
                      </a:r>
                      <a:r>
                        <a:rPr sz="2500" b="1" dirty="0">
                          <a:uFill>
                            <a:solidFill>
                              <a:srgbClr val="000000"/>
                            </a:solidFill>
                          </a:uFill>
                          <a:latin typeface="Gill Sans"/>
                          <a:ea typeface="Gill Sans"/>
                          <a:cs typeface="Gill Sans"/>
                          <a:sym typeface="Gill Sans"/>
                        </a:rPr>
                        <a:t>cissors</a:t>
                      </a:r>
                    </a:p>
                  </a:txBody>
                  <a:tcPr marL="35719" marR="35719" marT="35719" marB="35719"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E1EAF4"/>
                    </a:solidFill>
                  </a:tcPr>
                </a:tc>
                <a:tc>
                  <a:txBody>
                    <a:bodyPr/>
                    <a:lstStyle/>
                    <a:p>
                      <a:pPr algn="ctr" defTabSz="1219200">
                        <a:tabLst>
                          <a:tab pos="914400" algn="l"/>
                        </a:tabLst>
                      </a:pPr>
                      <a:r>
                        <a:rPr lang="en-US" sz="2500" dirty="0">
                          <a:uFill>
                            <a:solidFill>
                              <a:srgbClr val="000000"/>
                            </a:solidFill>
                          </a:uFill>
                          <a:latin typeface="Gill Sans"/>
                          <a:ea typeface="Gill Sans"/>
                          <a:cs typeface="Gill Sans"/>
                          <a:sym typeface="Gill Sans"/>
                        </a:rPr>
                        <a:t>label pixels as seams</a:t>
                      </a:r>
                      <a:endParaRPr sz="2500" dirty="0">
                        <a:uFill>
                          <a:solidFill>
                            <a:srgbClr val="000000"/>
                          </a:solidFill>
                        </a:uFill>
                        <a:latin typeface="Gill Sans"/>
                        <a:ea typeface="Gill Sans"/>
                        <a:cs typeface="Gill Sans"/>
                        <a:sym typeface="Gill Sans"/>
                      </a:endParaRPr>
                    </a:p>
                  </a:txBody>
                  <a:tcPr marL="35719" marR="35719" marT="35719" marB="35719" anchor="ctr" horzOverflow="overflow">
                    <a:lnL w="12700">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AF4"/>
                    </a:solidFill>
                  </a:tcPr>
                </a:tc>
                <a:tc>
                  <a:txBody>
                    <a:bodyPr/>
                    <a:lstStyle/>
                    <a:p>
                      <a:pPr algn="ctr" defTabSz="1219200">
                        <a:tabLst>
                          <a:tab pos="914400" algn="l"/>
                        </a:tabLst>
                      </a:pPr>
                      <a:r>
                        <a:rPr sz="2500" dirty="0">
                          <a:uFill>
                            <a:solidFill>
                              <a:srgbClr val="000000"/>
                            </a:solidFill>
                          </a:uFill>
                          <a:latin typeface="Gill Sans"/>
                          <a:ea typeface="Gill Sans"/>
                          <a:cs typeface="Gill Sans"/>
                          <a:sym typeface="Gill Sans"/>
                        </a:rPr>
                        <a:t>Dijkstra’s shortest</a:t>
                      </a:r>
                      <a:r>
                        <a:rPr lang="en-US" sz="2500" dirty="0">
                          <a:uFill>
                            <a:solidFill>
                              <a:srgbClr val="000000"/>
                            </a:solidFill>
                          </a:uFill>
                          <a:latin typeface="Gill Sans"/>
                          <a:ea typeface="Gill Sans"/>
                          <a:cs typeface="Gill Sans"/>
                          <a:sym typeface="Gill Sans"/>
                        </a:rPr>
                        <a:t> </a:t>
                      </a:r>
                      <a:r>
                        <a:rPr sz="2500" dirty="0">
                          <a:uFill>
                            <a:solidFill>
                              <a:srgbClr val="000000"/>
                            </a:solidFill>
                          </a:uFill>
                          <a:latin typeface="Gill Sans"/>
                          <a:ea typeface="Gill Sans"/>
                          <a:cs typeface="Gill Sans"/>
                          <a:sym typeface="Gill Sans"/>
                        </a:rPr>
                        <a:t>path</a:t>
                      </a:r>
                      <a:r>
                        <a:rPr lang="en-US" sz="2500" dirty="0">
                          <a:uFill>
                            <a:solidFill>
                              <a:srgbClr val="000000"/>
                            </a:solidFill>
                          </a:uFill>
                          <a:latin typeface="Gill Sans"/>
                          <a:ea typeface="Gill Sans"/>
                          <a:cs typeface="Gill Sans"/>
                          <a:sym typeface="Gill Sans"/>
                        </a:rPr>
                        <a:t> </a:t>
                      </a:r>
                      <a:r>
                        <a:rPr sz="2500" dirty="0">
                          <a:uFill>
                            <a:solidFill>
                              <a:srgbClr val="000000"/>
                            </a:solidFill>
                          </a:uFill>
                          <a:latin typeface="Gill Sans"/>
                          <a:ea typeface="Gill Sans"/>
                          <a:cs typeface="Gill Sans"/>
                          <a:sym typeface="Gill Sans"/>
                        </a:rPr>
                        <a:t>(</a:t>
                      </a:r>
                      <a:r>
                        <a:rPr lang="en-US" sz="2500" dirty="0">
                          <a:uFill>
                            <a:solidFill>
                              <a:srgbClr val="000000"/>
                            </a:solidFill>
                          </a:uFill>
                          <a:latin typeface="Gill Sans"/>
                          <a:ea typeface="Gill Sans"/>
                          <a:cs typeface="Gill Sans"/>
                          <a:sym typeface="Gill Sans"/>
                        </a:rPr>
                        <a:t>d</a:t>
                      </a:r>
                      <a:r>
                        <a:rPr sz="2500" dirty="0">
                          <a:uFill>
                            <a:solidFill>
                              <a:srgbClr val="000000"/>
                            </a:solidFill>
                          </a:uFill>
                          <a:latin typeface="Gill Sans"/>
                          <a:ea typeface="Gill Sans"/>
                          <a:cs typeface="Gill Sans"/>
                          <a:sym typeface="Gill Sans"/>
                        </a:rPr>
                        <a:t>ynamic programming)</a:t>
                      </a:r>
                    </a:p>
                  </a:txBody>
                  <a:tcPr marL="35719" marR="35719" marT="35719" marB="35719"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E1EAF4"/>
                    </a:solidFill>
                  </a:tcPr>
                </a:tc>
                <a:tc>
                  <a:txBody>
                    <a:bodyPr/>
                    <a:lstStyle/>
                    <a:p>
                      <a:pPr algn="ctr" defTabSz="1219200">
                        <a:tabLst>
                          <a:tab pos="914400" algn="l"/>
                        </a:tabLst>
                        <a:defRPr sz="3600">
                          <a:uFill>
                            <a:solidFill>
                              <a:srgbClr val="000000"/>
                            </a:solidFill>
                          </a:uFill>
                          <a:latin typeface="Gill Sans"/>
                          <a:ea typeface="Gill Sans"/>
                          <a:cs typeface="Gill Sans"/>
                          <a:sym typeface="Gill Sans"/>
                        </a:defRPr>
                      </a:pPr>
                      <a:r>
                        <a:rPr lang="en-US" sz="2500" dirty="0"/>
                        <a:t>s</a:t>
                      </a:r>
                      <a:r>
                        <a:rPr sz="2500" dirty="0"/>
                        <a:t>hort path is a good </a:t>
                      </a:r>
                      <a:r>
                        <a:rPr sz="2500" b="1" dirty="0"/>
                        <a:t>boundary</a:t>
                      </a:r>
                    </a:p>
                  </a:txBody>
                  <a:tcPr marL="35719" marR="35719" marT="35719" marB="35719"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E1EAF4"/>
                    </a:solidFill>
                  </a:tcPr>
                </a:tc>
                <a:extLst>
                  <a:ext uri="{0D108BD9-81ED-4DB2-BD59-A6C34878D82A}">
                    <a16:rowId xmlns:a16="http://schemas.microsoft.com/office/drawing/2014/main" val="10001"/>
                  </a:ext>
                </a:extLst>
              </a:tr>
              <a:tr h="1282253">
                <a:tc>
                  <a:txBody>
                    <a:bodyPr/>
                    <a:lstStyle/>
                    <a:p>
                      <a:pPr algn="ctr" defTabSz="1219200">
                        <a:tabLst>
                          <a:tab pos="914400" algn="l"/>
                        </a:tabLst>
                      </a:pPr>
                      <a:r>
                        <a:rPr sz="2500" b="1" dirty="0" err="1">
                          <a:uFill>
                            <a:solidFill>
                              <a:srgbClr val="000000"/>
                            </a:solidFill>
                          </a:uFill>
                          <a:latin typeface="Gill Sans"/>
                          <a:ea typeface="Gill Sans"/>
                          <a:cs typeface="Gill Sans"/>
                          <a:sym typeface="Gill Sans"/>
                        </a:rPr>
                        <a:t>GrabCut</a:t>
                      </a:r>
                      <a:endParaRPr sz="2500" b="1" dirty="0">
                        <a:uFill>
                          <a:solidFill>
                            <a:srgbClr val="000000"/>
                          </a:solidFill>
                        </a:uFill>
                        <a:latin typeface="Gill Sans"/>
                        <a:ea typeface="Gill Sans"/>
                        <a:cs typeface="Gill Sans"/>
                        <a:sym typeface="Gill Sans"/>
                      </a:endParaRPr>
                    </a:p>
                  </a:txBody>
                  <a:tcPr marL="35719" marR="35719" marT="35719" marB="35719"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F1F5FA"/>
                    </a:solidFill>
                  </a:tcPr>
                </a:tc>
                <a:tc>
                  <a:txBody>
                    <a:bodyPr/>
                    <a:lstStyle/>
                    <a:p>
                      <a:pPr algn="ctr" defTabSz="1219200">
                        <a:tabLst>
                          <a:tab pos="914400" algn="l"/>
                        </a:tabLst>
                      </a:pPr>
                      <a:r>
                        <a:rPr lang="en-US" sz="2500" dirty="0">
                          <a:uFill>
                            <a:solidFill>
                              <a:srgbClr val="000000"/>
                            </a:solidFill>
                          </a:uFill>
                          <a:latin typeface="Gill Sans"/>
                          <a:ea typeface="Gill Sans"/>
                          <a:cs typeface="Gill Sans"/>
                          <a:sym typeface="Gill Sans"/>
                        </a:rPr>
                        <a:t>label pixels as foreground/background</a:t>
                      </a:r>
                      <a:endParaRPr sz="2500" dirty="0">
                        <a:uFill>
                          <a:solidFill>
                            <a:srgbClr val="000000"/>
                          </a:solidFill>
                        </a:uFill>
                        <a:latin typeface="Gill Sans"/>
                        <a:ea typeface="Gill Sans"/>
                        <a:cs typeface="Gill Sans"/>
                        <a:sym typeface="Gill Sans"/>
                      </a:endParaRPr>
                    </a:p>
                  </a:txBody>
                  <a:tcPr marL="35719" marR="35719" marT="35719" marB="35719" anchor="ctr" horzOverflow="overflow">
                    <a:lnL w="12700">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lnB>
                    <a:solidFill>
                      <a:srgbClr val="F1F5FA"/>
                    </a:solidFill>
                  </a:tcPr>
                </a:tc>
                <a:tc>
                  <a:txBody>
                    <a:bodyPr/>
                    <a:lstStyle/>
                    <a:p>
                      <a:pPr algn="ctr" defTabSz="1219200">
                        <a:tabLst>
                          <a:tab pos="914400" algn="l"/>
                        </a:tabLst>
                      </a:pPr>
                      <a:r>
                        <a:rPr lang="en-US" sz="2500" dirty="0">
                          <a:uFill>
                            <a:solidFill>
                              <a:srgbClr val="000000"/>
                            </a:solidFill>
                          </a:uFill>
                          <a:latin typeface="Gill Sans"/>
                          <a:ea typeface="Gill Sans"/>
                          <a:cs typeface="Gill Sans"/>
                          <a:sym typeface="Gill Sans"/>
                        </a:rPr>
                        <a:t>m</a:t>
                      </a:r>
                      <a:r>
                        <a:rPr sz="2500" dirty="0">
                          <a:uFill>
                            <a:solidFill>
                              <a:srgbClr val="000000"/>
                            </a:solidFill>
                          </a:uFill>
                          <a:latin typeface="Gill Sans"/>
                          <a:ea typeface="Gill Sans"/>
                          <a:cs typeface="Gill Sans"/>
                          <a:sym typeface="Gill Sans"/>
                        </a:rPr>
                        <a:t>ax-flow/</a:t>
                      </a:r>
                      <a:r>
                        <a:rPr lang="en-US" sz="2500" dirty="0">
                          <a:uFill>
                            <a:solidFill>
                              <a:srgbClr val="000000"/>
                            </a:solidFill>
                          </a:uFill>
                          <a:latin typeface="Gill Sans"/>
                          <a:ea typeface="Gill Sans"/>
                          <a:cs typeface="Gill Sans"/>
                          <a:sym typeface="Gill Sans"/>
                        </a:rPr>
                        <a:t>m</a:t>
                      </a:r>
                      <a:r>
                        <a:rPr sz="2500" dirty="0">
                          <a:uFill>
                            <a:solidFill>
                              <a:srgbClr val="000000"/>
                            </a:solidFill>
                          </a:uFill>
                          <a:latin typeface="Gill Sans"/>
                          <a:ea typeface="Gill Sans"/>
                          <a:cs typeface="Gill Sans"/>
                          <a:sym typeface="Gill Sans"/>
                        </a:rPr>
                        <a:t>in-cut</a:t>
                      </a:r>
                      <a:r>
                        <a:rPr lang="en-US" sz="2500" dirty="0">
                          <a:uFill>
                            <a:solidFill>
                              <a:srgbClr val="000000"/>
                            </a:solidFill>
                          </a:uFill>
                          <a:latin typeface="Gill Sans"/>
                          <a:ea typeface="Gill Sans"/>
                          <a:cs typeface="Gill Sans"/>
                          <a:sym typeface="Gill Sans"/>
                        </a:rPr>
                        <a:t> </a:t>
                      </a:r>
                      <a:r>
                        <a:rPr sz="2500" dirty="0">
                          <a:uFill>
                            <a:solidFill>
                              <a:srgbClr val="000000"/>
                            </a:solidFill>
                          </a:uFill>
                          <a:latin typeface="Gill Sans"/>
                          <a:ea typeface="Gill Sans"/>
                          <a:cs typeface="Gill Sans"/>
                          <a:sym typeface="Gill Sans"/>
                        </a:rPr>
                        <a:t>(</a:t>
                      </a:r>
                      <a:r>
                        <a:rPr lang="en-US" sz="2500" dirty="0">
                          <a:uFill>
                            <a:solidFill>
                              <a:srgbClr val="000000"/>
                            </a:solidFill>
                          </a:uFill>
                          <a:latin typeface="Gill Sans"/>
                          <a:ea typeface="Gill Sans"/>
                          <a:cs typeface="Gill Sans"/>
                          <a:sym typeface="Gill Sans"/>
                        </a:rPr>
                        <a:t>g</a:t>
                      </a:r>
                      <a:r>
                        <a:rPr sz="2500" dirty="0">
                          <a:uFill>
                            <a:solidFill>
                              <a:srgbClr val="000000"/>
                            </a:solidFill>
                          </a:uFill>
                          <a:latin typeface="Gill Sans"/>
                          <a:ea typeface="Gill Sans"/>
                          <a:cs typeface="Gill Sans"/>
                          <a:sym typeface="Gill Sans"/>
                        </a:rPr>
                        <a:t>raph cutting)</a:t>
                      </a:r>
                    </a:p>
                  </a:txBody>
                  <a:tcPr marL="35719" marR="35719" marT="35719" marB="35719"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F1F5FA"/>
                    </a:solidFill>
                  </a:tcPr>
                </a:tc>
                <a:tc>
                  <a:txBody>
                    <a:bodyPr/>
                    <a:lstStyle/>
                    <a:p>
                      <a:pPr algn="ctr" defTabSz="1219200">
                        <a:tabLst>
                          <a:tab pos="914400" algn="l"/>
                        </a:tabLst>
                        <a:defRPr sz="3600">
                          <a:uFill>
                            <a:solidFill>
                              <a:srgbClr val="000000"/>
                            </a:solidFill>
                          </a:uFill>
                          <a:latin typeface="Gill Sans"/>
                          <a:ea typeface="Gill Sans"/>
                          <a:cs typeface="Gill Sans"/>
                          <a:sym typeface="Gill Sans"/>
                        </a:defRPr>
                      </a:pPr>
                      <a:r>
                        <a:rPr sz="2500" dirty="0"/>
                        <a:t>good </a:t>
                      </a:r>
                      <a:r>
                        <a:rPr sz="2500" b="1" dirty="0"/>
                        <a:t>region</a:t>
                      </a:r>
                      <a:r>
                        <a:rPr sz="2500" dirty="0"/>
                        <a:t> has low cutting cost</a:t>
                      </a:r>
                    </a:p>
                  </a:txBody>
                  <a:tcPr marL="35719" marR="35719" marT="35719" marB="35719"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F1F5FA"/>
                    </a:solidFill>
                  </a:tcPr>
                </a:tc>
                <a:extLst>
                  <a:ext uri="{0D108BD9-81ED-4DB2-BD59-A6C34878D82A}">
                    <a16:rowId xmlns:a16="http://schemas.microsoft.com/office/drawing/2014/main" val="10002"/>
                  </a:ext>
                </a:extLst>
              </a:tr>
            </a:tbl>
          </a:graphicData>
        </a:graphic>
      </p:graphicFrame>
      <p:sp>
        <p:nvSpPr>
          <p:cNvPr id="235" name="Today we will cover:"/>
          <p:cNvSpPr txBox="1"/>
          <p:nvPr/>
        </p:nvSpPr>
        <p:spPr>
          <a:xfrm>
            <a:off x="889820" y="1325563"/>
            <a:ext cx="3269374" cy="427040"/>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r>
              <a:rPr sz="2400" dirty="0">
                <a:latin typeface="+mj-lt"/>
              </a:rPr>
              <a:t>Today we will cover:</a:t>
            </a:r>
          </a:p>
        </p:txBody>
      </p:sp>
      <p:sp>
        <p:nvSpPr>
          <p:cNvPr id="6" name="Shape 667">
            <a:extLst>
              <a:ext uri="{FF2B5EF4-FFF2-40B4-BE49-F238E27FC236}">
                <a16:creationId xmlns:a16="http://schemas.microsoft.com/office/drawing/2014/main" id="{ED3E7BAC-F58C-4FAE-B92A-D97E2C56CCAC}"/>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Graph-view of segmentation problem</a:t>
            </a:r>
          </a:p>
        </p:txBody>
      </p:sp>
    </p:spTree>
    <p:extLst>
      <p:ext uri="{BB962C8B-B14F-4D97-AF65-F5344CB8AC3E}">
        <p14:creationId xmlns:p14="http://schemas.microsoft.com/office/powerpoint/2010/main" val="413957968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2766219"/>
            <a:ext cx="12192000" cy="1325563"/>
          </a:xfrm>
          <a:prstGeom prst="rect">
            <a:avLst/>
          </a:prstGeom>
        </p:spPr>
        <p:txBody>
          <a:bodyPr/>
          <a:lstStyle/>
          <a:p>
            <a:pPr algn="ctr"/>
            <a:r>
              <a:rPr lang="en-US" dirty="0"/>
              <a:t>Shortest graph paths and intelligent scissors</a:t>
            </a:r>
          </a:p>
        </p:txBody>
      </p:sp>
    </p:spTree>
    <p:extLst>
      <p:ext uri="{BB962C8B-B14F-4D97-AF65-F5344CB8AC3E}">
        <p14:creationId xmlns:p14="http://schemas.microsoft.com/office/powerpoint/2010/main" val="1115103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image19.png" descr="image19.png"/>
          <p:cNvPicPr>
            <a:picLocks noChangeAspect="1"/>
          </p:cNvPicPr>
          <p:nvPr/>
        </p:nvPicPr>
        <p:blipFill>
          <a:blip r:embed="rId3">
            <a:extLst/>
          </a:blip>
          <a:stretch>
            <a:fillRect/>
          </a:stretch>
        </p:blipFill>
        <p:spPr>
          <a:xfrm>
            <a:off x="5403246" y="1423790"/>
            <a:ext cx="6227311" cy="4399991"/>
          </a:xfrm>
          <a:prstGeom prst="rect">
            <a:avLst/>
          </a:prstGeom>
          <a:ln w="12700">
            <a:miter lim="400000"/>
          </a:ln>
        </p:spPr>
      </p:pic>
      <p:sp>
        <p:nvSpPr>
          <p:cNvPr id="206" name="Mortenson and Barrett (SIGGRAPH 1995)"/>
          <p:cNvSpPr txBox="1"/>
          <p:nvPr/>
        </p:nvSpPr>
        <p:spPr>
          <a:xfrm>
            <a:off x="5024284" y="5841802"/>
            <a:ext cx="6606273" cy="658834"/>
          </a:xfrm>
          <a:prstGeom prst="rect">
            <a:avLst/>
          </a:prstGeom>
          <a:ln w="12700"/>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2000">
                <a:latin typeface="Gill Sans"/>
                <a:ea typeface="Gill Sans"/>
                <a:cs typeface="Gill Sans"/>
                <a:sym typeface="Gill Sans"/>
              </a:defRPr>
            </a:lvl1pPr>
          </a:lstStyle>
          <a:p>
            <a:pPr algn="r"/>
            <a:r>
              <a:rPr dirty="0">
                <a:latin typeface="+mj-lt"/>
              </a:rPr>
              <a:t>Mortenson and Barrett (SIGGRAPH 1995)</a:t>
            </a:r>
            <a:endParaRPr lang="en-US" dirty="0">
              <a:latin typeface="+mj-lt"/>
            </a:endParaRPr>
          </a:p>
          <a:p>
            <a:pPr algn="r"/>
            <a:r>
              <a:rPr lang="en-US" dirty="0">
                <a:latin typeface="+mj-lt"/>
              </a:rPr>
              <a:t>(you can tell it’s old from the paper’s low quality teaser figure)</a:t>
            </a:r>
            <a:endParaRPr dirty="0">
              <a:latin typeface="+mj-lt"/>
            </a:endParaRPr>
          </a:p>
        </p:txBody>
      </p:sp>
      <p:sp>
        <p:nvSpPr>
          <p:cNvPr id="9" name="Shape 667">
            <a:extLst>
              <a:ext uri="{FF2B5EF4-FFF2-40B4-BE49-F238E27FC236}">
                <a16:creationId xmlns:a16="http://schemas.microsoft.com/office/drawing/2014/main" id="{A0993F08-AD0F-4659-8F80-74DC2F5E3524}"/>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Intelligent scissors</a:t>
            </a:r>
          </a:p>
        </p:txBody>
      </p:sp>
      <p:sp>
        <p:nvSpPr>
          <p:cNvPr id="10" name="Mortenson and Barrett (SIGGRAPH 1995)">
            <a:extLst>
              <a:ext uri="{FF2B5EF4-FFF2-40B4-BE49-F238E27FC236}">
                <a16:creationId xmlns:a16="http://schemas.microsoft.com/office/drawing/2014/main" id="{16F9D81D-E6B6-4D99-8196-01AAABD0B780}"/>
              </a:ext>
            </a:extLst>
          </p:cNvPr>
          <p:cNvSpPr txBox="1"/>
          <p:nvPr/>
        </p:nvSpPr>
        <p:spPr>
          <a:xfrm>
            <a:off x="410056" y="2079208"/>
            <a:ext cx="4993190" cy="1151276"/>
          </a:xfrm>
          <a:prstGeom prst="rect">
            <a:avLst/>
          </a:prstGeom>
          <a:ln w="12700"/>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2000">
                <a:latin typeface="Gill Sans"/>
                <a:ea typeface="Gill Sans"/>
                <a:cs typeface="Gill Sans"/>
                <a:sym typeface="Gill Sans"/>
              </a:defRPr>
            </a:lvl1pPr>
          </a:lstStyle>
          <a:p>
            <a:r>
              <a:rPr lang="en-US" sz="2400" dirty="0">
                <a:latin typeface="+mj-lt"/>
              </a:rPr>
              <a:t>Problem statement:</a:t>
            </a:r>
          </a:p>
          <a:p>
            <a:r>
              <a:rPr lang="en-US" sz="2400" dirty="0">
                <a:latin typeface="+mj-lt"/>
              </a:rPr>
              <a:t>	Given </a:t>
            </a:r>
            <a:r>
              <a:rPr lang="en-US" sz="2400" u="sng" dirty="0">
                <a:latin typeface="+mj-lt"/>
              </a:rPr>
              <a:t>two seed points</a:t>
            </a:r>
            <a:r>
              <a:rPr lang="en-US" sz="2400" dirty="0">
                <a:latin typeface="+mj-lt"/>
              </a:rPr>
              <a:t>, find a good 	boundary connecting them</a:t>
            </a:r>
            <a:endParaRPr sz="2400" dirty="0">
              <a:latin typeface="+mj-lt"/>
            </a:endParaRPr>
          </a:p>
        </p:txBody>
      </p:sp>
      <p:sp>
        <p:nvSpPr>
          <p:cNvPr id="11" name="Mortenson and Barrett (SIGGRAPH 1995)">
            <a:extLst>
              <a:ext uri="{FF2B5EF4-FFF2-40B4-BE49-F238E27FC236}">
                <a16:creationId xmlns:a16="http://schemas.microsoft.com/office/drawing/2014/main" id="{3D07E210-CA5B-492C-849E-EBE7EC195CFA}"/>
              </a:ext>
            </a:extLst>
          </p:cNvPr>
          <p:cNvSpPr txBox="1"/>
          <p:nvPr/>
        </p:nvSpPr>
        <p:spPr>
          <a:xfrm>
            <a:off x="410056" y="3430321"/>
            <a:ext cx="4993190" cy="1151276"/>
          </a:xfrm>
          <a:prstGeom prst="rect">
            <a:avLst/>
          </a:prstGeom>
          <a:ln w="12700"/>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2000">
                <a:latin typeface="Gill Sans"/>
                <a:ea typeface="Gill Sans"/>
                <a:cs typeface="Gill Sans"/>
                <a:sym typeface="Gill Sans"/>
              </a:defRPr>
            </a:lvl1pPr>
          </a:lstStyle>
          <a:p>
            <a:r>
              <a:rPr lang="en-US" sz="2400" dirty="0">
                <a:latin typeface="+mj-lt"/>
              </a:rPr>
              <a:t>Challenges:</a:t>
            </a:r>
          </a:p>
          <a:p>
            <a:pPr marL="342900" indent="-342900">
              <a:buFont typeface="Arial" panose="020B0604020202020204" pitchFamily="34" charset="0"/>
              <a:buChar char="•"/>
            </a:pPr>
            <a:r>
              <a:rPr lang="en-US" sz="2400" dirty="0">
                <a:latin typeface="+mj-lt"/>
              </a:rPr>
              <a:t>Make this real-time for interaction</a:t>
            </a:r>
          </a:p>
          <a:p>
            <a:pPr marL="342900" indent="-342900">
              <a:buFont typeface="Arial" panose="020B0604020202020204" pitchFamily="34" charset="0"/>
              <a:buChar char="•"/>
            </a:pPr>
            <a:r>
              <a:rPr lang="en-US" sz="2400" dirty="0">
                <a:latin typeface="+mj-lt"/>
              </a:rPr>
              <a:t>Define what makes a good boundary</a:t>
            </a:r>
          </a:p>
        </p:txBody>
      </p:sp>
    </p:spTree>
    <p:extLst>
      <p:ext uri="{BB962C8B-B14F-4D97-AF65-F5344CB8AC3E}">
        <p14:creationId xmlns:p14="http://schemas.microsoft.com/office/powerpoint/2010/main" val="93492454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0"/>
            <a:ext cx="12192000" cy="1325563"/>
          </a:xfrm>
          <a:prstGeom prst="rect">
            <a:avLst/>
          </a:prstGeom>
        </p:spPr>
        <p:txBody>
          <a:bodyPr/>
          <a:lstStyle/>
          <a:p>
            <a:pPr algn="ctr"/>
            <a:r>
              <a:rPr lang="en-US" dirty="0"/>
              <a:t>Slide credits</a:t>
            </a:r>
            <a:endParaRPr dirty="0"/>
          </a:p>
        </p:txBody>
      </p:sp>
      <p:sp>
        <p:nvSpPr>
          <p:cNvPr id="4" name="Shape 667"/>
          <p:cNvSpPr txBox="1">
            <a:spLocks/>
          </p:cNvSpPr>
          <p:nvPr/>
        </p:nvSpPr>
        <p:spPr>
          <a:xfrm>
            <a:off x="506437" y="1569195"/>
            <a:ext cx="11179126" cy="37196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Most of these slides were adapted from:</a:t>
            </a:r>
          </a:p>
          <a:p>
            <a:endParaRPr lang="en-US" sz="2400" dirty="0"/>
          </a:p>
          <a:p>
            <a:pPr marL="342900" indent="-342900">
              <a:buFont typeface="Arial" panose="020B0604020202020204" pitchFamily="34" charset="0"/>
              <a:buChar char="•"/>
            </a:pPr>
            <a:r>
              <a:rPr lang="en-US" sz="2400" dirty="0"/>
              <a:t>Kris </a:t>
            </a:r>
            <a:r>
              <a:rPr lang="en-US" sz="2400" dirty="0" err="1"/>
              <a:t>Kitani</a:t>
            </a:r>
            <a:r>
              <a:rPr lang="en-US" sz="2400" dirty="0"/>
              <a:t> (15-463, Fall 2016).</a:t>
            </a:r>
          </a:p>
          <a:p>
            <a:pPr marL="342900" indent="-342900">
              <a:buFont typeface="Arial" panose="020B0604020202020204" pitchFamily="34" charset="0"/>
              <a:buChar char="•"/>
            </a:pPr>
            <a:endParaRPr lang="en-US" sz="2400" dirty="0"/>
          </a:p>
          <a:p>
            <a:r>
              <a:rPr lang="en-US" sz="2400" dirty="0"/>
              <a:t>Some slides were inspired or taken from:</a:t>
            </a:r>
          </a:p>
          <a:p>
            <a:endParaRPr lang="en-US" sz="2400" dirty="0"/>
          </a:p>
          <a:p>
            <a:pPr marL="342900" indent="-342900">
              <a:buFont typeface="Arial" panose="020B0604020202020204" pitchFamily="34" charset="0"/>
              <a:buChar char="•"/>
            </a:pPr>
            <a:r>
              <a:rPr lang="en-US" sz="2400" dirty="0" err="1"/>
              <a:t>Fredo</a:t>
            </a:r>
            <a:r>
              <a:rPr lang="en-US" sz="2400" dirty="0"/>
              <a:t> Durand (MIT).</a:t>
            </a:r>
          </a:p>
          <a:p>
            <a:pPr marL="342900" indent="-342900">
              <a:buFont typeface="Arial" panose="020B0604020202020204" pitchFamily="34" charset="0"/>
              <a:buChar char="•"/>
            </a:pPr>
            <a:r>
              <a:rPr lang="en-US" sz="2400" dirty="0"/>
              <a:t>James Hays (Georgia Tech).</a:t>
            </a:r>
          </a:p>
        </p:txBody>
      </p:sp>
    </p:spTree>
    <p:extLst>
      <p:ext uri="{BB962C8B-B14F-4D97-AF65-F5344CB8AC3E}">
        <p14:creationId xmlns:p14="http://schemas.microsoft.com/office/powerpoint/2010/main" val="2137982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Node: pixel"/>
          <p:cNvSpPr txBox="1"/>
          <p:nvPr/>
        </p:nvSpPr>
        <p:spPr>
          <a:xfrm>
            <a:off x="8156943" y="2465207"/>
            <a:ext cx="3779154" cy="412612"/>
          </a:xfrm>
          <a:prstGeom prst="rect">
            <a:avLst/>
          </a:prstGeom>
          <a:ln w="12700">
            <a:miter lim="400000"/>
          </a:ln>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2400">
                <a:latin typeface="Gill Sans"/>
                <a:ea typeface="Gill Sans"/>
                <a:cs typeface="Gill Sans"/>
                <a:sym typeface="Gill Sans"/>
              </a:defRPr>
            </a:lvl1pPr>
          </a:lstStyle>
          <a:p>
            <a:pPr algn="ctr"/>
            <a:r>
              <a:rPr dirty="0">
                <a:latin typeface="+mj-lt"/>
              </a:rPr>
              <a:t>Node</a:t>
            </a:r>
            <a:r>
              <a:rPr lang="en-US" dirty="0">
                <a:latin typeface="+mj-lt"/>
              </a:rPr>
              <a:t>s</a:t>
            </a:r>
            <a:r>
              <a:rPr dirty="0">
                <a:latin typeface="+mj-lt"/>
              </a:rPr>
              <a:t>: pixel</a:t>
            </a:r>
            <a:r>
              <a:rPr lang="en-US" dirty="0">
                <a:latin typeface="+mj-lt"/>
              </a:rPr>
              <a:t>s</a:t>
            </a:r>
            <a:endParaRPr dirty="0">
              <a:latin typeface="+mj-lt"/>
            </a:endParaRPr>
          </a:p>
        </p:txBody>
      </p:sp>
      <p:sp>
        <p:nvSpPr>
          <p:cNvPr id="246" name="Edge: cost of path or cut between two pixels"/>
          <p:cNvSpPr txBox="1"/>
          <p:nvPr/>
        </p:nvSpPr>
        <p:spPr>
          <a:xfrm>
            <a:off x="8299377" y="3167847"/>
            <a:ext cx="3636719" cy="781944"/>
          </a:xfrm>
          <a:prstGeom prst="rect">
            <a:avLst/>
          </a:prstGeom>
          <a:ln w="12700">
            <a:miter lim="400000"/>
          </a:ln>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2400">
                <a:latin typeface="Gill Sans"/>
                <a:ea typeface="Gill Sans"/>
                <a:cs typeface="Gill Sans"/>
                <a:sym typeface="Gill Sans"/>
              </a:defRPr>
            </a:lvl1pPr>
          </a:lstStyle>
          <a:p>
            <a:pPr algn="ctr"/>
            <a:r>
              <a:rPr lang="en-US" dirty="0">
                <a:latin typeface="+mj-lt"/>
              </a:rPr>
              <a:t>Edges: Constraints between neighboring pixels</a:t>
            </a:r>
            <a:endParaRPr dirty="0">
              <a:latin typeface="+mj-lt"/>
            </a:endParaRPr>
          </a:p>
        </p:txBody>
      </p:sp>
      <p:sp>
        <p:nvSpPr>
          <p:cNvPr id="39" name="Shape 667">
            <a:extLst>
              <a:ext uri="{FF2B5EF4-FFF2-40B4-BE49-F238E27FC236}">
                <a16:creationId xmlns:a16="http://schemas.microsoft.com/office/drawing/2014/main" id="{4F3883E1-0150-4B75-916D-4610E3FC13DF}"/>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Graph-view of this problem</a:t>
            </a:r>
          </a:p>
        </p:txBody>
      </p:sp>
      <p:grpSp>
        <p:nvGrpSpPr>
          <p:cNvPr id="33" name="Group 32">
            <a:extLst>
              <a:ext uri="{FF2B5EF4-FFF2-40B4-BE49-F238E27FC236}">
                <a16:creationId xmlns:a16="http://schemas.microsoft.com/office/drawing/2014/main" id="{63C7360E-5157-45E1-8899-606F23CC9336}"/>
              </a:ext>
            </a:extLst>
          </p:cNvPr>
          <p:cNvGrpSpPr>
            <a:grpSpLocks noChangeAspect="1"/>
          </p:cNvGrpSpPr>
          <p:nvPr/>
        </p:nvGrpSpPr>
        <p:grpSpPr>
          <a:xfrm>
            <a:off x="629157" y="2127792"/>
            <a:ext cx="6568159" cy="4480267"/>
            <a:chOff x="1645920" y="1645920"/>
            <a:chExt cx="4602480" cy="3139440"/>
          </a:xfrm>
        </p:grpSpPr>
        <p:sp>
          <p:nvSpPr>
            <p:cNvPr id="41" name="Oval 40">
              <a:extLst>
                <a:ext uri="{FF2B5EF4-FFF2-40B4-BE49-F238E27FC236}">
                  <a16:creationId xmlns:a16="http://schemas.microsoft.com/office/drawing/2014/main" id="{1A4D5A53-3677-42DD-ADA7-E963FD6BD4B9}"/>
                </a:ext>
              </a:extLst>
            </p:cNvPr>
            <p:cNvSpPr/>
            <p:nvPr/>
          </p:nvSpPr>
          <p:spPr>
            <a:xfrm>
              <a:off x="164592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2" name="Oval 41">
              <a:extLst>
                <a:ext uri="{FF2B5EF4-FFF2-40B4-BE49-F238E27FC236}">
                  <a16:creationId xmlns:a16="http://schemas.microsoft.com/office/drawing/2014/main" id="{8A50CD5F-F800-4B6E-9879-D7F37C1E8853}"/>
                </a:ext>
              </a:extLst>
            </p:cNvPr>
            <p:cNvSpPr/>
            <p:nvPr/>
          </p:nvSpPr>
          <p:spPr>
            <a:xfrm>
              <a:off x="292608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7FFC67D2-6AE5-478B-9F3E-537837896982}"/>
                </a:ext>
              </a:extLst>
            </p:cNvPr>
            <p:cNvSpPr/>
            <p:nvPr/>
          </p:nvSpPr>
          <p:spPr>
            <a:xfrm>
              <a:off x="164592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4" name="Straight Connector 43">
              <a:extLst>
                <a:ext uri="{FF2B5EF4-FFF2-40B4-BE49-F238E27FC236}">
                  <a16:creationId xmlns:a16="http://schemas.microsoft.com/office/drawing/2014/main" id="{3E2EC0CD-1FEA-4961-A90D-55E52D912346}"/>
                </a:ext>
              </a:extLst>
            </p:cNvPr>
            <p:cNvCxnSpPr>
              <a:stCxn id="41" idx="6"/>
              <a:endCxn id="42" idx="2"/>
            </p:cNvCxnSpPr>
            <p:nvPr/>
          </p:nvCxnSpPr>
          <p:spPr>
            <a:xfrm>
              <a:off x="240792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D6B545B-DDF8-40B8-84C3-0C05333DCD68}"/>
                </a:ext>
              </a:extLst>
            </p:cNvPr>
            <p:cNvCxnSpPr>
              <a:stCxn id="41" idx="4"/>
              <a:endCxn id="43" idx="0"/>
            </p:cNvCxnSpPr>
            <p:nvPr/>
          </p:nvCxnSpPr>
          <p:spPr>
            <a:xfrm>
              <a:off x="202692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A39BDF7A-ADB5-45DF-8ACD-B70A9E589C25}"/>
                </a:ext>
              </a:extLst>
            </p:cNvPr>
            <p:cNvSpPr/>
            <p:nvPr/>
          </p:nvSpPr>
          <p:spPr>
            <a:xfrm>
              <a:off x="292608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7" name="Straight Connector 46">
              <a:extLst>
                <a:ext uri="{FF2B5EF4-FFF2-40B4-BE49-F238E27FC236}">
                  <a16:creationId xmlns:a16="http://schemas.microsoft.com/office/drawing/2014/main" id="{BAAD1439-8892-45B8-91DF-36E73C32C55F}"/>
                </a:ext>
              </a:extLst>
            </p:cNvPr>
            <p:cNvCxnSpPr>
              <a:cxnSpLocks/>
              <a:stCxn id="42" idx="4"/>
              <a:endCxn id="46" idx="0"/>
            </p:cNvCxnSpPr>
            <p:nvPr/>
          </p:nvCxnSpPr>
          <p:spPr>
            <a:xfrm>
              <a:off x="330708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FEC9986-C578-4B71-B74D-37B329157F05}"/>
                </a:ext>
              </a:extLst>
            </p:cNvPr>
            <p:cNvCxnSpPr>
              <a:cxnSpLocks/>
              <a:stCxn id="43" idx="6"/>
              <a:endCxn id="46" idx="2"/>
            </p:cNvCxnSpPr>
            <p:nvPr/>
          </p:nvCxnSpPr>
          <p:spPr>
            <a:xfrm>
              <a:off x="240792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FCF1F447-BA95-4F88-A721-AD3B9DF0D27D}"/>
                </a:ext>
              </a:extLst>
            </p:cNvPr>
            <p:cNvSpPr/>
            <p:nvPr/>
          </p:nvSpPr>
          <p:spPr>
            <a:xfrm>
              <a:off x="420624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A799987B-8988-4731-817A-AA3343EC8A3A}"/>
                </a:ext>
              </a:extLst>
            </p:cNvPr>
            <p:cNvSpPr/>
            <p:nvPr/>
          </p:nvSpPr>
          <p:spPr>
            <a:xfrm>
              <a:off x="548640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870AAE08-9BC1-4E1B-AAE3-BA81B2468934}"/>
                </a:ext>
              </a:extLst>
            </p:cNvPr>
            <p:cNvSpPr/>
            <p:nvPr/>
          </p:nvSpPr>
          <p:spPr>
            <a:xfrm>
              <a:off x="420624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2" name="Straight Connector 51">
              <a:extLst>
                <a:ext uri="{FF2B5EF4-FFF2-40B4-BE49-F238E27FC236}">
                  <a16:creationId xmlns:a16="http://schemas.microsoft.com/office/drawing/2014/main" id="{9C92985A-C1BB-4271-BB63-3C1A30E68A81}"/>
                </a:ext>
              </a:extLst>
            </p:cNvPr>
            <p:cNvCxnSpPr>
              <a:cxnSpLocks/>
              <a:stCxn id="49" idx="6"/>
              <a:endCxn id="50" idx="2"/>
            </p:cNvCxnSpPr>
            <p:nvPr/>
          </p:nvCxnSpPr>
          <p:spPr>
            <a:xfrm>
              <a:off x="496824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8FB996F-06BE-4373-A51E-27B4C21CDBDD}"/>
                </a:ext>
              </a:extLst>
            </p:cNvPr>
            <p:cNvCxnSpPr>
              <a:stCxn id="49" idx="4"/>
              <a:endCxn id="51" idx="0"/>
            </p:cNvCxnSpPr>
            <p:nvPr/>
          </p:nvCxnSpPr>
          <p:spPr>
            <a:xfrm>
              <a:off x="458724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4CC1C80C-0B68-442F-AEB7-0EC95F982F59}"/>
                </a:ext>
              </a:extLst>
            </p:cNvPr>
            <p:cNvSpPr/>
            <p:nvPr/>
          </p:nvSpPr>
          <p:spPr>
            <a:xfrm>
              <a:off x="548640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5" name="Straight Connector 54">
              <a:extLst>
                <a:ext uri="{FF2B5EF4-FFF2-40B4-BE49-F238E27FC236}">
                  <a16:creationId xmlns:a16="http://schemas.microsoft.com/office/drawing/2014/main" id="{540BC205-6BEA-417F-91F6-54D3B6465AEE}"/>
                </a:ext>
              </a:extLst>
            </p:cNvPr>
            <p:cNvCxnSpPr>
              <a:stCxn id="50" idx="4"/>
              <a:endCxn id="54" idx="0"/>
            </p:cNvCxnSpPr>
            <p:nvPr/>
          </p:nvCxnSpPr>
          <p:spPr>
            <a:xfrm>
              <a:off x="586740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1F56C6F-1ED1-4629-A828-88F5C294EB1A}"/>
                </a:ext>
              </a:extLst>
            </p:cNvPr>
            <p:cNvCxnSpPr>
              <a:cxnSpLocks/>
              <a:stCxn id="51" idx="6"/>
              <a:endCxn id="54" idx="2"/>
            </p:cNvCxnSpPr>
            <p:nvPr/>
          </p:nvCxnSpPr>
          <p:spPr>
            <a:xfrm>
              <a:off x="496824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11B3E721-384C-41B3-A7E4-8DF43C53290E}"/>
                </a:ext>
              </a:extLst>
            </p:cNvPr>
            <p:cNvSpPr/>
            <p:nvPr/>
          </p:nvSpPr>
          <p:spPr>
            <a:xfrm>
              <a:off x="164592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8" name="Straight Connector 57">
              <a:extLst>
                <a:ext uri="{FF2B5EF4-FFF2-40B4-BE49-F238E27FC236}">
                  <a16:creationId xmlns:a16="http://schemas.microsoft.com/office/drawing/2014/main" id="{0AAA7E27-23C9-4E55-AACD-1DC22A0F0A6F}"/>
                </a:ext>
              </a:extLst>
            </p:cNvPr>
            <p:cNvCxnSpPr>
              <a:cxnSpLocks/>
              <a:stCxn id="43" idx="4"/>
              <a:endCxn id="57" idx="0"/>
            </p:cNvCxnSpPr>
            <p:nvPr/>
          </p:nvCxnSpPr>
          <p:spPr>
            <a:xfrm>
              <a:off x="202692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50E1E542-20A7-4BDE-9AA5-3AB2BD6E4C3E}"/>
                </a:ext>
              </a:extLst>
            </p:cNvPr>
            <p:cNvSpPr/>
            <p:nvPr/>
          </p:nvSpPr>
          <p:spPr>
            <a:xfrm>
              <a:off x="292608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0" name="Straight Connector 59">
              <a:extLst>
                <a:ext uri="{FF2B5EF4-FFF2-40B4-BE49-F238E27FC236}">
                  <a16:creationId xmlns:a16="http://schemas.microsoft.com/office/drawing/2014/main" id="{1BC8FF16-8142-490C-82D0-E9E375072C56}"/>
                </a:ext>
              </a:extLst>
            </p:cNvPr>
            <p:cNvCxnSpPr>
              <a:cxnSpLocks/>
              <a:stCxn id="46" idx="4"/>
              <a:endCxn id="59" idx="0"/>
            </p:cNvCxnSpPr>
            <p:nvPr/>
          </p:nvCxnSpPr>
          <p:spPr>
            <a:xfrm>
              <a:off x="330708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DBC2094-329B-4A3A-8D9B-CE06557AF9F0}"/>
                </a:ext>
              </a:extLst>
            </p:cNvPr>
            <p:cNvCxnSpPr>
              <a:cxnSpLocks/>
              <a:stCxn id="57" idx="6"/>
              <a:endCxn id="59" idx="2"/>
            </p:cNvCxnSpPr>
            <p:nvPr/>
          </p:nvCxnSpPr>
          <p:spPr>
            <a:xfrm>
              <a:off x="240792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0D1202FB-EE7A-4ACF-809C-2A6B4EF03A04}"/>
                </a:ext>
              </a:extLst>
            </p:cNvPr>
            <p:cNvSpPr/>
            <p:nvPr/>
          </p:nvSpPr>
          <p:spPr>
            <a:xfrm>
              <a:off x="420624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3" name="Straight Connector 62">
              <a:extLst>
                <a:ext uri="{FF2B5EF4-FFF2-40B4-BE49-F238E27FC236}">
                  <a16:creationId xmlns:a16="http://schemas.microsoft.com/office/drawing/2014/main" id="{EC8F5FCA-3735-46C7-ABE5-B732012AEF46}"/>
                </a:ext>
              </a:extLst>
            </p:cNvPr>
            <p:cNvCxnSpPr>
              <a:cxnSpLocks/>
              <a:stCxn id="51" idx="4"/>
              <a:endCxn id="62" idx="0"/>
            </p:cNvCxnSpPr>
            <p:nvPr/>
          </p:nvCxnSpPr>
          <p:spPr>
            <a:xfrm>
              <a:off x="458724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F98E706-9659-46E4-8AEB-DD7AC14D64D3}"/>
                </a:ext>
              </a:extLst>
            </p:cNvPr>
            <p:cNvSpPr/>
            <p:nvPr/>
          </p:nvSpPr>
          <p:spPr>
            <a:xfrm>
              <a:off x="548640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5" name="Straight Connector 64">
              <a:extLst>
                <a:ext uri="{FF2B5EF4-FFF2-40B4-BE49-F238E27FC236}">
                  <a16:creationId xmlns:a16="http://schemas.microsoft.com/office/drawing/2014/main" id="{1B814484-62F1-4101-8EEC-753CB29618EA}"/>
                </a:ext>
              </a:extLst>
            </p:cNvPr>
            <p:cNvCxnSpPr>
              <a:cxnSpLocks/>
              <a:stCxn id="54" idx="4"/>
              <a:endCxn id="64" idx="0"/>
            </p:cNvCxnSpPr>
            <p:nvPr/>
          </p:nvCxnSpPr>
          <p:spPr>
            <a:xfrm>
              <a:off x="586740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E0FD414-4267-4EE5-AAAF-A9E4A4B58150}"/>
                </a:ext>
              </a:extLst>
            </p:cNvPr>
            <p:cNvCxnSpPr>
              <a:cxnSpLocks/>
              <a:stCxn id="62" idx="6"/>
              <a:endCxn id="64" idx="2"/>
            </p:cNvCxnSpPr>
            <p:nvPr/>
          </p:nvCxnSpPr>
          <p:spPr>
            <a:xfrm>
              <a:off x="496824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3F82543-82D7-47AF-BB7E-A5B161F7C824}"/>
                </a:ext>
              </a:extLst>
            </p:cNvPr>
            <p:cNvCxnSpPr>
              <a:cxnSpLocks/>
              <a:stCxn id="42" idx="6"/>
              <a:endCxn id="49" idx="2"/>
            </p:cNvCxnSpPr>
            <p:nvPr/>
          </p:nvCxnSpPr>
          <p:spPr>
            <a:xfrm>
              <a:off x="368808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66B5347-AD6C-4C57-979D-2CD1DB9ACF4D}"/>
                </a:ext>
              </a:extLst>
            </p:cNvPr>
            <p:cNvCxnSpPr>
              <a:cxnSpLocks/>
              <a:stCxn id="46" idx="6"/>
              <a:endCxn id="51" idx="2"/>
            </p:cNvCxnSpPr>
            <p:nvPr/>
          </p:nvCxnSpPr>
          <p:spPr>
            <a:xfrm>
              <a:off x="368808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02D730A-9201-4BA8-AAC6-083397D01916}"/>
                </a:ext>
              </a:extLst>
            </p:cNvPr>
            <p:cNvCxnSpPr>
              <a:cxnSpLocks/>
              <a:stCxn id="59" idx="6"/>
              <a:endCxn id="62" idx="2"/>
            </p:cNvCxnSpPr>
            <p:nvPr/>
          </p:nvCxnSpPr>
          <p:spPr>
            <a:xfrm>
              <a:off x="368808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 name="Intelligent cutting of an image is useful for...">
            <a:extLst>
              <a:ext uri="{FF2B5EF4-FFF2-40B4-BE49-F238E27FC236}">
                <a16:creationId xmlns:a16="http://schemas.microsoft.com/office/drawing/2014/main" id="{6CAEFA10-A083-4B33-A3FF-A86E65D79523}"/>
              </a:ext>
            </a:extLst>
          </p:cNvPr>
          <p:cNvSpPr txBox="1"/>
          <p:nvPr/>
        </p:nvSpPr>
        <p:spPr>
          <a:xfrm>
            <a:off x="496521" y="1461689"/>
            <a:ext cx="5906259" cy="427040"/>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r>
              <a:rPr lang="en-US" sz="2400" dirty="0">
                <a:latin typeface="+mj-lt"/>
              </a:rPr>
              <a:t>Images can be viewed as graphs</a:t>
            </a:r>
            <a:endParaRPr sz="2400" dirty="0">
              <a:latin typeface="+mj-lt"/>
            </a:endParaRPr>
          </a:p>
        </p:txBody>
      </p:sp>
      <p:cxnSp>
        <p:nvCxnSpPr>
          <p:cNvPr id="37" name="Straight Arrow Connector 36">
            <a:extLst>
              <a:ext uri="{FF2B5EF4-FFF2-40B4-BE49-F238E27FC236}">
                <a16:creationId xmlns:a16="http://schemas.microsoft.com/office/drawing/2014/main" id="{31650E9B-8CB8-458B-9D55-08F082D5654B}"/>
              </a:ext>
            </a:extLst>
          </p:cNvPr>
          <p:cNvCxnSpPr>
            <a:cxnSpLocks/>
          </p:cNvCxnSpPr>
          <p:nvPr/>
        </p:nvCxnSpPr>
        <p:spPr>
          <a:xfrm flipH="1">
            <a:off x="7507175" y="2682595"/>
            <a:ext cx="6497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8600D16C-C80B-447E-86F4-B9338682EE96}"/>
              </a:ext>
            </a:extLst>
          </p:cNvPr>
          <p:cNvCxnSpPr>
            <a:cxnSpLocks/>
          </p:cNvCxnSpPr>
          <p:nvPr/>
        </p:nvCxnSpPr>
        <p:spPr>
          <a:xfrm flipH="1">
            <a:off x="7507175" y="3558819"/>
            <a:ext cx="6497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76854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667">
            <a:extLst>
              <a:ext uri="{FF2B5EF4-FFF2-40B4-BE49-F238E27FC236}">
                <a16:creationId xmlns:a16="http://schemas.microsoft.com/office/drawing/2014/main" id="{4F3883E1-0150-4B75-916D-4610E3FC13DF}"/>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Graph-view of this problem</a:t>
            </a:r>
          </a:p>
        </p:txBody>
      </p:sp>
      <p:grpSp>
        <p:nvGrpSpPr>
          <p:cNvPr id="33" name="Group 32">
            <a:extLst>
              <a:ext uri="{FF2B5EF4-FFF2-40B4-BE49-F238E27FC236}">
                <a16:creationId xmlns:a16="http://schemas.microsoft.com/office/drawing/2014/main" id="{63C7360E-5157-45E1-8899-606F23CC9336}"/>
              </a:ext>
            </a:extLst>
          </p:cNvPr>
          <p:cNvGrpSpPr>
            <a:grpSpLocks noChangeAspect="1"/>
          </p:cNvGrpSpPr>
          <p:nvPr/>
        </p:nvGrpSpPr>
        <p:grpSpPr>
          <a:xfrm>
            <a:off x="629157" y="2127792"/>
            <a:ext cx="6568159" cy="4480267"/>
            <a:chOff x="1645920" y="1645920"/>
            <a:chExt cx="4602480" cy="3139440"/>
          </a:xfrm>
        </p:grpSpPr>
        <p:sp>
          <p:nvSpPr>
            <p:cNvPr id="41" name="Oval 40">
              <a:extLst>
                <a:ext uri="{FF2B5EF4-FFF2-40B4-BE49-F238E27FC236}">
                  <a16:creationId xmlns:a16="http://schemas.microsoft.com/office/drawing/2014/main" id="{1A4D5A53-3677-42DD-ADA7-E963FD6BD4B9}"/>
                </a:ext>
              </a:extLst>
            </p:cNvPr>
            <p:cNvSpPr/>
            <p:nvPr/>
          </p:nvSpPr>
          <p:spPr>
            <a:xfrm>
              <a:off x="164592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2" name="Oval 41">
              <a:extLst>
                <a:ext uri="{FF2B5EF4-FFF2-40B4-BE49-F238E27FC236}">
                  <a16:creationId xmlns:a16="http://schemas.microsoft.com/office/drawing/2014/main" id="{8A50CD5F-F800-4B6E-9879-D7F37C1E8853}"/>
                </a:ext>
              </a:extLst>
            </p:cNvPr>
            <p:cNvSpPr/>
            <p:nvPr/>
          </p:nvSpPr>
          <p:spPr>
            <a:xfrm>
              <a:off x="292608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7FFC67D2-6AE5-478B-9F3E-537837896982}"/>
                </a:ext>
              </a:extLst>
            </p:cNvPr>
            <p:cNvSpPr/>
            <p:nvPr/>
          </p:nvSpPr>
          <p:spPr>
            <a:xfrm>
              <a:off x="164592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4" name="Straight Connector 43">
              <a:extLst>
                <a:ext uri="{FF2B5EF4-FFF2-40B4-BE49-F238E27FC236}">
                  <a16:creationId xmlns:a16="http://schemas.microsoft.com/office/drawing/2014/main" id="{3E2EC0CD-1FEA-4961-A90D-55E52D912346}"/>
                </a:ext>
              </a:extLst>
            </p:cNvPr>
            <p:cNvCxnSpPr>
              <a:stCxn id="41" idx="6"/>
              <a:endCxn id="42" idx="2"/>
            </p:cNvCxnSpPr>
            <p:nvPr/>
          </p:nvCxnSpPr>
          <p:spPr>
            <a:xfrm>
              <a:off x="240792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D6B545B-DDF8-40B8-84C3-0C05333DCD68}"/>
                </a:ext>
              </a:extLst>
            </p:cNvPr>
            <p:cNvCxnSpPr>
              <a:stCxn id="41" idx="4"/>
              <a:endCxn id="43" idx="0"/>
            </p:cNvCxnSpPr>
            <p:nvPr/>
          </p:nvCxnSpPr>
          <p:spPr>
            <a:xfrm>
              <a:off x="202692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A39BDF7A-ADB5-45DF-8ACD-B70A9E589C25}"/>
                </a:ext>
              </a:extLst>
            </p:cNvPr>
            <p:cNvSpPr/>
            <p:nvPr/>
          </p:nvSpPr>
          <p:spPr>
            <a:xfrm>
              <a:off x="292608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7" name="Straight Connector 46">
              <a:extLst>
                <a:ext uri="{FF2B5EF4-FFF2-40B4-BE49-F238E27FC236}">
                  <a16:creationId xmlns:a16="http://schemas.microsoft.com/office/drawing/2014/main" id="{BAAD1439-8892-45B8-91DF-36E73C32C55F}"/>
                </a:ext>
              </a:extLst>
            </p:cNvPr>
            <p:cNvCxnSpPr>
              <a:cxnSpLocks/>
              <a:stCxn id="42" idx="4"/>
              <a:endCxn id="46" idx="0"/>
            </p:cNvCxnSpPr>
            <p:nvPr/>
          </p:nvCxnSpPr>
          <p:spPr>
            <a:xfrm>
              <a:off x="330708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FEC9986-C578-4B71-B74D-37B329157F05}"/>
                </a:ext>
              </a:extLst>
            </p:cNvPr>
            <p:cNvCxnSpPr>
              <a:cxnSpLocks/>
              <a:stCxn id="43" idx="6"/>
              <a:endCxn id="46" idx="2"/>
            </p:cNvCxnSpPr>
            <p:nvPr/>
          </p:nvCxnSpPr>
          <p:spPr>
            <a:xfrm>
              <a:off x="240792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FCF1F447-BA95-4F88-A721-AD3B9DF0D27D}"/>
                </a:ext>
              </a:extLst>
            </p:cNvPr>
            <p:cNvSpPr/>
            <p:nvPr/>
          </p:nvSpPr>
          <p:spPr>
            <a:xfrm>
              <a:off x="420624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A799987B-8988-4731-817A-AA3343EC8A3A}"/>
                </a:ext>
              </a:extLst>
            </p:cNvPr>
            <p:cNvSpPr/>
            <p:nvPr/>
          </p:nvSpPr>
          <p:spPr>
            <a:xfrm>
              <a:off x="548640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870AAE08-9BC1-4E1B-AAE3-BA81B2468934}"/>
                </a:ext>
              </a:extLst>
            </p:cNvPr>
            <p:cNvSpPr/>
            <p:nvPr/>
          </p:nvSpPr>
          <p:spPr>
            <a:xfrm>
              <a:off x="420624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2" name="Straight Connector 51">
              <a:extLst>
                <a:ext uri="{FF2B5EF4-FFF2-40B4-BE49-F238E27FC236}">
                  <a16:creationId xmlns:a16="http://schemas.microsoft.com/office/drawing/2014/main" id="{9C92985A-C1BB-4271-BB63-3C1A30E68A81}"/>
                </a:ext>
              </a:extLst>
            </p:cNvPr>
            <p:cNvCxnSpPr>
              <a:cxnSpLocks/>
              <a:stCxn id="49" idx="6"/>
              <a:endCxn id="50" idx="2"/>
            </p:cNvCxnSpPr>
            <p:nvPr/>
          </p:nvCxnSpPr>
          <p:spPr>
            <a:xfrm>
              <a:off x="496824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8FB996F-06BE-4373-A51E-27B4C21CDBDD}"/>
                </a:ext>
              </a:extLst>
            </p:cNvPr>
            <p:cNvCxnSpPr>
              <a:stCxn id="49" idx="4"/>
              <a:endCxn id="51" idx="0"/>
            </p:cNvCxnSpPr>
            <p:nvPr/>
          </p:nvCxnSpPr>
          <p:spPr>
            <a:xfrm>
              <a:off x="458724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4CC1C80C-0B68-442F-AEB7-0EC95F982F59}"/>
                </a:ext>
              </a:extLst>
            </p:cNvPr>
            <p:cNvSpPr/>
            <p:nvPr/>
          </p:nvSpPr>
          <p:spPr>
            <a:xfrm>
              <a:off x="548640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5" name="Straight Connector 54">
              <a:extLst>
                <a:ext uri="{FF2B5EF4-FFF2-40B4-BE49-F238E27FC236}">
                  <a16:creationId xmlns:a16="http://schemas.microsoft.com/office/drawing/2014/main" id="{540BC205-6BEA-417F-91F6-54D3B6465AEE}"/>
                </a:ext>
              </a:extLst>
            </p:cNvPr>
            <p:cNvCxnSpPr>
              <a:stCxn id="50" idx="4"/>
              <a:endCxn id="54" idx="0"/>
            </p:cNvCxnSpPr>
            <p:nvPr/>
          </p:nvCxnSpPr>
          <p:spPr>
            <a:xfrm>
              <a:off x="586740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1F56C6F-1ED1-4629-A828-88F5C294EB1A}"/>
                </a:ext>
              </a:extLst>
            </p:cNvPr>
            <p:cNvCxnSpPr>
              <a:cxnSpLocks/>
              <a:stCxn id="51" idx="6"/>
              <a:endCxn id="54" idx="2"/>
            </p:cNvCxnSpPr>
            <p:nvPr/>
          </p:nvCxnSpPr>
          <p:spPr>
            <a:xfrm>
              <a:off x="496824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11B3E721-384C-41B3-A7E4-8DF43C53290E}"/>
                </a:ext>
              </a:extLst>
            </p:cNvPr>
            <p:cNvSpPr/>
            <p:nvPr/>
          </p:nvSpPr>
          <p:spPr>
            <a:xfrm>
              <a:off x="164592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8" name="Straight Connector 57">
              <a:extLst>
                <a:ext uri="{FF2B5EF4-FFF2-40B4-BE49-F238E27FC236}">
                  <a16:creationId xmlns:a16="http://schemas.microsoft.com/office/drawing/2014/main" id="{0AAA7E27-23C9-4E55-AACD-1DC22A0F0A6F}"/>
                </a:ext>
              </a:extLst>
            </p:cNvPr>
            <p:cNvCxnSpPr>
              <a:cxnSpLocks/>
              <a:stCxn id="43" idx="4"/>
              <a:endCxn id="57" idx="0"/>
            </p:cNvCxnSpPr>
            <p:nvPr/>
          </p:nvCxnSpPr>
          <p:spPr>
            <a:xfrm>
              <a:off x="202692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50E1E542-20A7-4BDE-9AA5-3AB2BD6E4C3E}"/>
                </a:ext>
              </a:extLst>
            </p:cNvPr>
            <p:cNvSpPr/>
            <p:nvPr/>
          </p:nvSpPr>
          <p:spPr>
            <a:xfrm>
              <a:off x="292608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0" name="Straight Connector 59">
              <a:extLst>
                <a:ext uri="{FF2B5EF4-FFF2-40B4-BE49-F238E27FC236}">
                  <a16:creationId xmlns:a16="http://schemas.microsoft.com/office/drawing/2014/main" id="{1BC8FF16-8142-490C-82D0-E9E375072C56}"/>
                </a:ext>
              </a:extLst>
            </p:cNvPr>
            <p:cNvCxnSpPr>
              <a:cxnSpLocks/>
              <a:stCxn id="46" idx="4"/>
              <a:endCxn id="59" idx="0"/>
            </p:cNvCxnSpPr>
            <p:nvPr/>
          </p:nvCxnSpPr>
          <p:spPr>
            <a:xfrm>
              <a:off x="330708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DBC2094-329B-4A3A-8D9B-CE06557AF9F0}"/>
                </a:ext>
              </a:extLst>
            </p:cNvPr>
            <p:cNvCxnSpPr>
              <a:cxnSpLocks/>
              <a:stCxn id="57" idx="6"/>
              <a:endCxn id="59" idx="2"/>
            </p:cNvCxnSpPr>
            <p:nvPr/>
          </p:nvCxnSpPr>
          <p:spPr>
            <a:xfrm>
              <a:off x="240792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0D1202FB-EE7A-4ACF-809C-2A6B4EF03A04}"/>
                </a:ext>
              </a:extLst>
            </p:cNvPr>
            <p:cNvSpPr/>
            <p:nvPr/>
          </p:nvSpPr>
          <p:spPr>
            <a:xfrm>
              <a:off x="420624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3" name="Straight Connector 62">
              <a:extLst>
                <a:ext uri="{FF2B5EF4-FFF2-40B4-BE49-F238E27FC236}">
                  <a16:creationId xmlns:a16="http://schemas.microsoft.com/office/drawing/2014/main" id="{EC8F5FCA-3735-46C7-ABE5-B732012AEF46}"/>
                </a:ext>
              </a:extLst>
            </p:cNvPr>
            <p:cNvCxnSpPr>
              <a:cxnSpLocks/>
              <a:stCxn id="51" idx="4"/>
              <a:endCxn id="62" idx="0"/>
            </p:cNvCxnSpPr>
            <p:nvPr/>
          </p:nvCxnSpPr>
          <p:spPr>
            <a:xfrm>
              <a:off x="458724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F98E706-9659-46E4-8AEB-DD7AC14D64D3}"/>
                </a:ext>
              </a:extLst>
            </p:cNvPr>
            <p:cNvSpPr/>
            <p:nvPr/>
          </p:nvSpPr>
          <p:spPr>
            <a:xfrm>
              <a:off x="548640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5" name="Straight Connector 64">
              <a:extLst>
                <a:ext uri="{FF2B5EF4-FFF2-40B4-BE49-F238E27FC236}">
                  <a16:creationId xmlns:a16="http://schemas.microsoft.com/office/drawing/2014/main" id="{1B814484-62F1-4101-8EEC-753CB29618EA}"/>
                </a:ext>
              </a:extLst>
            </p:cNvPr>
            <p:cNvCxnSpPr>
              <a:cxnSpLocks/>
              <a:stCxn id="54" idx="4"/>
              <a:endCxn id="64" idx="0"/>
            </p:cNvCxnSpPr>
            <p:nvPr/>
          </p:nvCxnSpPr>
          <p:spPr>
            <a:xfrm>
              <a:off x="586740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E0FD414-4267-4EE5-AAAF-A9E4A4B58150}"/>
                </a:ext>
              </a:extLst>
            </p:cNvPr>
            <p:cNvCxnSpPr>
              <a:cxnSpLocks/>
              <a:stCxn id="62" idx="6"/>
              <a:endCxn id="64" idx="2"/>
            </p:cNvCxnSpPr>
            <p:nvPr/>
          </p:nvCxnSpPr>
          <p:spPr>
            <a:xfrm>
              <a:off x="496824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3F82543-82D7-47AF-BB7E-A5B161F7C824}"/>
                </a:ext>
              </a:extLst>
            </p:cNvPr>
            <p:cNvCxnSpPr>
              <a:cxnSpLocks/>
              <a:stCxn id="42" idx="6"/>
              <a:endCxn id="49" idx="2"/>
            </p:cNvCxnSpPr>
            <p:nvPr/>
          </p:nvCxnSpPr>
          <p:spPr>
            <a:xfrm>
              <a:off x="368808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66B5347-AD6C-4C57-979D-2CD1DB9ACF4D}"/>
                </a:ext>
              </a:extLst>
            </p:cNvPr>
            <p:cNvCxnSpPr>
              <a:cxnSpLocks/>
              <a:stCxn id="46" idx="6"/>
              <a:endCxn id="51" idx="2"/>
            </p:cNvCxnSpPr>
            <p:nvPr/>
          </p:nvCxnSpPr>
          <p:spPr>
            <a:xfrm>
              <a:off x="368808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02D730A-9201-4BA8-AAC6-083397D01916}"/>
                </a:ext>
              </a:extLst>
            </p:cNvPr>
            <p:cNvCxnSpPr>
              <a:cxnSpLocks/>
              <a:stCxn id="59" idx="6"/>
              <a:endCxn id="62" idx="2"/>
            </p:cNvCxnSpPr>
            <p:nvPr/>
          </p:nvCxnSpPr>
          <p:spPr>
            <a:xfrm>
              <a:off x="368808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 name="Intelligent cutting of an image is useful for...">
            <a:extLst>
              <a:ext uri="{FF2B5EF4-FFF2-40B4-BE49-F238E27FC236}">
                <a16:creationId xmlns:a16="http://schemas.microsoft.com/office/drawing/2014/main" id="{6CAEFA10-A083-4B33-A3FF-A86E65D79523}"/>
              </a:ext>
            </a:extLst>
          </p:cNvPr>
          <p:cNvSpPr txBox="1"/>
          <p:nvPr/>
        </p:nvSpPr>
        <p:spPr>
          <a:xfrm>
            <a:off x="496521" y="1461689"/>
            <a:ext cx="5906259" cy="427040"/>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r>
              <a:rPr lang="en-US" sz="2400" dirty="0">
                <a:latin typeface="+mj-lt"/>
              </a:rPr>
              <a:t>Graph-view of intelligent scissors:</a:t>
            </a:r>
            <a:endParaRPr sz="2400" dirty="0">
              <a:latin typeface="+mj-lt"/>
            </a:endParaRPr>
          </a:p>
        </p:txBody>
      </p:sp>
      <p:sp>
        <p:nvSpPr>
          <p:cNvPr id="40" name="1">
            <a:extLst>
              <a:ext uri="{FF2B5EF4-FFF2-40B4-BE49-F238E27FC236}">
                <a16:creationId xmlns:a16="http://schemas.microsoft.com/office/drawing/2014/main" id="{684BDEBC-7056-4F05-B1F3-F3AD187F4C63}"/>
              </a:ext>
            </a:extLst>
          </p:cNvPr>
          <p:cNvSpPr txBox="1"/>
          <p:nvPr/>
        </p:nvSpPr>
        <p:spPr>
          <a:xfrm>
            <a:off x="1958350" y="202548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70" name="2">
            <a:extLst>
              <a:ext uri="{FF2B5EF4-FFF2-40B4-BE49-F238E27FC236}">
                <a16:creationId xmlns:a16="http://schemas.microsoft.com/office/drawing/2014/main" id="{38C212EA-3479-423E-927B-3DA9C21F419F}"/>
              </a:ext>
            </a:extLst>
          </p:cNvPr>
          <p:cNvSpPr txBox="1"/>
          <p:nvPr/>
        </p:nvSpPr>
        <p:spPr>
          <a:xfrm>
            <a:off x="3774438" y="203392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2</a:t>
            </a:r>
          </a:p>
        </p:txBody>
      </p:sp>
      <p:sp>
        <p:nvSpPr>
          <p:cNvPr id="71" name="1">
            <a:extLst>
              <a:ext uri="{FF2B5EF4-FFF2-40B4-BE49-F238E27FC236}">
                <a16:creationId xmlns:a16="http://schemas.microsoft.com/office/drawing/2014/main" id="{63F7D4E5-EC63-447D-B89B-B9380F9A7507}"/>
              </a:ext>
            </a:extLst>
          </p:cNvPr>
          <p:cNvSpPr txBox="1"/>
          <p:nvPr/>
        </p:nvSpPr>
        <p:spPr>
          <a:xfrm>
            <a:off x="5565264" y="2084663"/>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2" name="4">
            <a:extLst>
              <a:ext uri="{FF2B5EF4-FFF2-40B4-BE49-F238E27FC236}">
                <a16:creationId xmlns:a16="http://schemas.microsoft.com/office/drawing/2014/main" id="{EDF1FB6D-2343-410A-A51F-B20CF4F524EA}"/>
              </a:ext>
            </a:extLst>
          </p:cNvPr>
          <p:cNvSpPr txBox="1"/>
          <p:nvPr/>
        </p:nvSpPr>
        <p:spPr>
          <a:xfrm>
            <a:off x="5561335" y="3739888"/>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4</a:t>
            </a:r>
          </a:p>
        </p:txBody>
      </p:sp>
      <p:sp>
        <p:nvSpPr>
          <p:cNvPr id="73" name="1">
            <a:extLst>
              <a:ext uri="{FF2B5EF4-FFF2-40B4-BE49-F238E27FC236}">
                <a16:creationId xmlns:a16="http://schemas.microsoft.com/office/drawing/2014/main" id="{4FDAC01C-0510-4DB5-97EC-FB5410BDEAF8}"/>
              </a:ext>
            </a:extLst>
          </p:cNvPr>
          <p:cNvSpPr txBox="1"/>
          <p:nvPr/>
        </p:nvSpPr>
        <p:spPr>
          <a:xfrm>
            <a:off x="4940035" y="323438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4" name="6">
            <a:extLst>
              <a:ext uri="{FF2B5EF4-FFF2-40B4-BE49-F238E27FC236}">
                <a16:creationId xmlns:a16="http://schemas.microsoft.com/office/drawing/2014/main" id="{92A8DD37-BFC8-47BB-841A-2FA1D8E274E7}"/>
              </a:ext>
            </a:extLst>
          </p:cNvPr>
          <p:cNvSpPr txBox="1"/>
          <p:nvPr/>
        </p:nvSpPr>
        <p:spPr>
          <a:xfrm>
            <a:off x="6844517" y="491164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6</a:t>
            </a:r>
          </a:p>
        </p:txBody>
      </p:sp>
      <p:sp>
        <p:nvSpPr>
          <p:cNvPr id="75" name="9">
            <a:extLst>
              <a:ext uri="{FF2B5EF4-FFF2-40B4-BE49-F238E27FC236}">
                <a16:creationId xmlns:a16="http://schemas.microsoft.com/office/drawing/2014/main" id="{55CC3CC5-301D-4A2D-BDAD-5766A19F4F9F}"/>
              </a:ext>
            </a:extLst>
          </p:cNvPr>
          <p:cNvSpPr txBox="1"/>
          <p:nvPr/>
        </p:nvSpPr>
        <p:spPr>
          <a:xfrm>
            <a:off x="6844518" y="323214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a:latin typeface="+mj-lt"/>
              </a:rPr>
              <a:t>9</a:t>
            </a:r>
          </a:p>
        </p:txBody>
      </p:sp>
      <p:sp>
        <p:nvSpPr>
          <p:cNvPr id="76" name="1">
            <a:extLst>
              <a:ext uri="{FF2B5EF4-FFF2-40B4-BE49-F238E27FC236}">
                <a16:creationId xmlns:a16="http://schemas.microsoft.com/office/drawing/2014/main" id="{58B76F0A-E789-4F4F-8877-C2BA0EC93D23}"/>
              </a:ext>
            </a:extLst>
          </p:cNvPr>
          <p:cNvSpPr txBox="1"/>
          <p:nvPr/>
        </p:nvSpPr>
        <p:spPr>
          <a:xfrm>
            <a:off x="5613034" y="5429141"/>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7" name="3">
            <a:extLst>
              <a:ext uri="{FF2B5EF4-FFF2-40B4-BE49-F238E27FC236}">
                <a16:creationId xmlns:a16="http://schemas.microsoft.com/office/drawing/2014/main" id="{C9C8B3FA-CF76-4CD4-9C35-C29C717E63B0}"/>
              </a:ext>
            </a:extLst>
          </p:cNvPr>
          <p:cNvSpPr txBox="1"/>
          <p:nvPr/>
        </p:nvSpPr>
        <p:spPr>
          <a:xfrm>
            <a:off x="4892834" y="4911646"/>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3</a:t>
            </a:r>
          </a:p>
        </p:txBody>
      </p:sp>
      <p:sp>
        <p:nvSpPr>
          <p:cNvPr id="78" name="1">
            <a:extLst>
              <a:ext uri="{FF2B5EF4-FFF2-40B4-BE49-F238E27FC236}">
                <a16:creationId xmlns:a16="http://schemas.microsoft.com/office/drawing/2014/main" id="{F8088595-FA48-4DAE-A709-80937EA9F6B2}"/>
              </a:ext>
            </a:extLst>
          </p:cNvPr>
          <p:cNvSpPr txBox="1"/>
          <p:nvPr/>
        </p:nvSpPr>
        <p:spPr>
          <a:xfrm>
            <a:off x="3049868" y="323214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79" name="4">
            <a:extLst>
              <a:ext uri="{FF2B5EF4-FFF2-40B4-BE49-F238E27FC236}">
                <a16:creationId xmlns:a16="http://schemas.microsoft.com/office/drawing/2014/main" id="{AEB8F7DF-6C6A-4EAA-866D-7231608BA2F4}"/>
              </a:ext>
            </a:extLst>
          </p:cNvPr>
          <p:cNvSpPr txBox="1"/>
          <p:nvPr/>
        </p:nvSpPr>
        <p:spPr>
          <a:xfrm>
            <a:off x="3774439" y="377189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4</a:t>
            </a:r>
          </a:p>
        </p:txBody>
      </p:sp>
      <p:sp>
        <p:nvSpPr>
          <p:cNvPr id="80" name="1">
            <a:extLst>
              <a:ext uri="{FF2B5EF4-FFF2-40B4-BE49-F238E27FC236}">
                <a16:creationId xmlns:a16="http://schemas.microsoft.com/office/drawing/2014/main" id="{84D3B959-FBC9-445D-B835-D043CA5EFB92}"/>
              </a:ext>
            </a:extLst>
          </p:cNvPr>
          <p:cNvSpPr txBox="1"/>
          <p:nvPr/>
        </p:nvSpPr>
        <p:spPr>
          <a:xfrm>
            <a:off x="3784279" y="54267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81" name="1">
            <a:extLst>
              <a:ext uri="{FF2B5EF4-FFF2-40B4-BE49-F238E27FC236}">
                <a16:creationId xmlns:a16="http://schemas.microsoft.com/office/drawing/2014/main" id="{99DAA60F-98BF-433B-A929-A3DBD25B734B}"/>
              </a:ext>
            </a:extLst>
          </p:cNvPr>
          <p:cNvSpPr txBox="1"/>
          <p:nvPr/>
        </p:nvSpPr>
        <p:spPr>
          <a:xfrm>
            <a:off x="1955524" y="54267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82" name="3">
            <a:extLst>
              <a:ext uri="{FF2B5EF4-FFF2-40B4-BE49-F238E27FC236}">
                <a16:creationId xmlns:a16="http://schemas.microsoft.com/office/drawing/2014/main" id="{500B9722-F19C-45F7-8C5D-D503CAC7BF1B}"/>
              </a:ext>
            </a:extLst>
          </p:cNvPr>
          <p:cNvSpPr txBox="1"/>
          <p:nvPr/>
        </p:nvSpPr>
        <p:spPr>
          <a:xfrm>
            <a:off x="3050384" y="491164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3</a:t>
            </a:r>
          </a:p>
        </p:txBody>
      </p:sp>
      <p:sp>
        <p:nvSpPr>
          <p:cNvPr id="83" name="2">
            <a:extLst>
              <a:ext uri="{FF2B5EF4-FFF2-40B4-BE49-F238E27FC236}">
                <a16:creationId xmlns:a16="http://schemas.microsoft.com/office/drawing/2014/main" id="{797A19E9-BB70-452E-B709-422922536ED4}"/>
              </a:ext>
            </a:extLst>
          </p:cNvPr>
          <p:cNvSpPr txBox="1"/>
          <p:nvPr/>
        </p:nvSpPr>
        <p:spPr>
          <a:xfrm>
            <a:off x="1288582" y="323380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2</a:t>
            </a:r>
          </a:p>
        </p:txBody>
      </p:sp>
      <p:sp>
        <p:nvSpPr>
          <p:cNvPr id="84" name="3">
            <a:extLst>
              <a:ext uri="{FF2B5EF4-FFF2-40B4-BE49-F238E27FC236}">
                <a16:creationId xmlns:a16="http://schemas.microsoft.com/office/drawing/2014/main" id="{57C6DCEE-8D85-4A9A-836F-9F47E5D81059}"/>
              </a:ext>
            </a:extLst>
          </p:cNvPr>
          <p:cNvSpPr txBox="1"/>
          <p:nvPr/>
        </p:nvSpPr>
        <p:spPr>
          <a:xfrm>
            <a:off x="1278115" y="491489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3</a:t>
            </a:r>
          </a:p>
        </p:txBody>
      </p:sp>
      <p:sp>
        <p:nvSpPr>
          <p:cNvPr id="85" name="5">
            <a:extLst>
              <a:ext uri="{FF2B5EF4-FFF2-40B4-BE49-F238E27FC236}">
                <a16:creationId xmlns:a16="http://schemas.microsoft.com/office/drawing/2014/main" id="{7610824F-F7BE-4D06-8F46-0765F67DE532}"/>
              </a:ext>
            </a:extLst>
          </p:cNvPr>
          <p:cNvSpPr txBox="1"/>
          <p:nvPr/>
        </p:nvSpPr>
        <p:spPr>
          <a:xfrm>
            <a:off x="1955524" y="37986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5</a:t>
            </a:r>
          </a:p>
        </p:txBody>
      </p:sp>
      <p:sp>
        <p:nvSpPr>
          <p:cNvPr id="86" name="Intelligent cutting of an image is useful for...">
            <a:extLst>
              <a:ext uri="{FF2B5EF4-FFF2-40B4-BE49-F238E27FC236}">
                <a16:creationId xmlns:a16="http://schemas.microsoft.com/office/drawing/2014/main" id="{D9081246-6526-456D-A85E-8B054CAAB254}"/>
              </a:ext>
            </a:extLst>
          </p:cNvPr>
          <p:cNvSpPr txBox="1"/>
          <p:nvPr/>
        </p:nvSpPr>
        <p:spPr>
          <a:xfrm>
            <a:off x="7449534" y="2127792"/>
            <a:ext cx="4628166" cy="1904367"/>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pPr marL="457200" indent="-457200">
              <a:buFont typeface="+mj-lt"/>
              <a:buAutoNum type="arabicPeriod"/>
            </a:pPr>
            <a:r>
              <a:rPr lang="en-US" sz="2400" dirty="0">
                <a:latin typeface="+mj-lt"/>
              </a:rPr>
              <a:t>Assign weights (costs) to edges</a:t>
            </a:r>
          </a:p>
          <a:p>
            <a:pPr marL="457200" indent="-457200">
              <a:buFont typeface="+mj-lt"/>
              <a:buAutoNum type="arabicPeriod"/>
            </a:pPr>
            <a:endParaRPr lang="en-US" sz="2400" dirty="0">
              <a:latin typeface="+mj-lt"/>
            </a:endParaRPr>
          </a:p>
          <a:p>
            <a:pPr marL="457200" indent="-457200">
              <a:buFont typeface="+mj-lt"/>
              <a:buAutoNum type="arabicPeriod"/>
            </a:pPr>
            <a:endParaRPr lang="en-US" sz="2400" dirty="0">
              <a:latin typeface="+mj-lt"/>
            </a:endParaRPr>
          </a:p>
          <a:p>
            <a:pPr marL="457200" indent="-457200">
              <a:buFont typeface="+mj-lt"/>
              <a:buAutoNum type="arabicPeriod"/>
            </a:pPr>
            <a:endParaRPr lang="en-US" sz="2400" dirty="0">
              <a:latin typeface="+mj-lt"/>
            </a:endParaRPr>
          </a:p>
          <a:p>
            <a:pPr marL="457200" indent="-457200">
              <a:buFont typeface="+mj-lt"/>
              <a:buAutoNum type="arabicPeriod"/>
            </a:pPr>
            <a:endParaRPr lang="en-US" sz="2400" dirty="0">
              <a:latin typeface="+mj-lt"/>
            </a:endParaRPr>
          </a:p>
        </p:txBody>
      </p:sp>
    </p:spTree>
    <p:extLst>
      <p:ext uri="{BB962C8B-B14F-4D97-AF65-F5344CB8AC3E}">
        <p14:creationId xmlns:p14="http://schemas.microsoft.com/office/powerpoint/2010/main" val="262475710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667">
            <a:extLst>
              <a:ext uri="{FF2B5EF4-FFF2-40B4-BE49-F238E27FC236}">
                <a16:creationId xmlns:a16="http://schemas.microsoft.com/office/drawing/2014/main" id="{4F3883E1-0150-4B75-916D-4610E3FC13DF}"/>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Graph-view of this problem</a:t>
            </a:r>
          </a:p>
        </p:txBody>
      </p:sp>
      <p:grpSp>
        <p:nvGrpSpPr>
          <p:cNvPr id="33" name="Group 32">
            <a:extLst>
              <a:ext uri="{FF2B5EF4-FFF2-40B4-BE49-F238E27FC236}">
                <a16:creationId xmlns:a16="http://schemas.microsoft.com/office/drawing/2014/main" id="{63C7360E-5157-45E1-8899-606F23CC9336}"/>
              </a:ext>
            </a:extLst>
          </p:cNvPr>
          <p:cNvGrpSpPr>
            <a:grpSpLocks noChangeAspect="1"/>
          </p:cNvGrpSpPr>
          <p:nvPr/>
        </p:nvGrpSpPr>
        <p:grpSpPr>
          <a:xfrm>
            <a:off x="629157" y="2127792"/>
            <a:ext cx="6568159" cy="4480267"/>
            <a:chOff x="1645920" y="1645920"/>
            <a:chExt cx="4602480" cy="3139440"/>
          </a:xfrm>
        </p:grpSpPr>
        <p:sp>
          <p:nvSpPr>
            <p:cNvPr id="41" name="Oval 40">
              <a:extLst>
                <a:ext uri="{FF2B5EF4-FFF2-40B4-BE49-F238E27FC236}">
                  <a16:creationId xmlns:a16="http://schemas.microsoft.com/office/drawing/2014/main" id="{1A4D5A53-3677-42DD-ADA7-E963FD6BD4B9}"/>
                </a:ext>
              </a:extLst>
            </p:cNvPr>
            <p:cNvSpPr/>
            <p:nvPr/>
          </p:nvSpPr>
          <p:spPr>
            <a:xfrm>
              <a:off x="164592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2" name="Oval 41">
              <a:extLst>
                <a:ext uri="{FF2B5EF4-FFF2-40B4-BE49-F238E27FC236}">
                  <a16:creationId xmlns:a16="http://schemas.microsoft.com/office/drawing/2014/main" id="{8A50CD5F-F800-4B6E-9879-D7F37C1E8853}"/>
                </a:ext>
              </a:extLst>
            </p:cNvPr>
            <p:cNvSpPr/>
            <p:nvPr/>
          </p:nvSpPr>
          <p:spPr>
            <a:xfrm>
              <a:off x="292608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7FFC67D2-6AE5-478B-9F3E-537837896982}"/>
                </a:ext>
              </a:extLst>
            </p:cNvPr>
            <p:cNvSpPr/>
            <p:nvPr/>
          </p:nvSpPr>
          <p:spPr>
            <a:xfrm>
              <a:off x="164592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4" name="Straight Connector 43">
              <a:extLst>
                <a:ext uri="{FF2B5EF4-FFF2-40B4-BE49-F238E27FC236}">
                  <a16:creationId xmlns:a16="http://schemas.microsoft.com/office/drawing/2014/main" id="{3E2EC0CD-1FEA-4961-A90D-55E52D912346}"/>
                </a:ext>
              </a:extLst>
            </p:cNvPr>
            <p:cNvCxnSpPr>
              <a:stCxn id="41" idx="6"/>
              <a:endCxn id="42" idx="2"/>
            </p:cNvCxnSpPr>
            <p:nvPr/>
          </p:nvCxnSpPr>
          <p:spPr>
            <a:xfrm>
              <a:off x="240792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D6B545B-DDF8-40B8-84C3-0C05333DCD68}"/>
                </a:ext>
              </a:extLst>
            </p:cNvPr>
            <p:cNvCxnSpPr>
              <a:stCxn id="41" idx="4"/>
              <a:endCxn id="43" idx="0"/>
            </p:cNvCxnSpPr>
            <p:nvPr/>
          </p:nvCxnSpPr>
          <p:spPr>
            <a:xfrm>
              <a:off x="202692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A39BDF7A-ADB5-45DF-8ACD-B70A9E589C25}"/>
                </a:ext>
              </a:extLst>
            </p:cNvPr>
            <p:cNvSpPr/>
            <p:nvPr/>
          </p:nvSpPr>
          <p:spPr>
            <a:xfrm>
              <a:off x="292608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7" name="Straight Connector 46">
              <a:extLst>
                <a:ext uri="{FF2B5EF4-FFF2-40B4-BE49-F238E27FC236}">
                  <a16:creationId xmlns:a16="http://schemas.microsoft.com/office/drawing/2014/main" id="{BAAD1439-8892-45B8-91DF-36E73C32C55F}"/>
                </a:ext>
              </a:extLst>
            </p:cNvPr>
            <p:cNvCxnSpPr>
              <a:cxnSpLocks/>
              <a:stCxn id="42" idx="4"/>
              <a:endCxn id="46" idx="0"/>
            </p:cNvCxnSpPr>
            <p:nvPr/>
          </p:nvCxnSpPr>
          <p:spPr>
            <a:xfrm>
              <a:off x="330708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FEC9986-C578-4B71-B74D-37B329157F05}"/>
                </a:ext>
              </a:extLst>
            </p:cNvPr>
            <p:cNvCxnSpPr>
              <a:cxnSpLocks/>
              <a:stCxn id="43" idx="6"/>
              <a:endCxn id="46" idx="2"/>
            </p:cNvCxnSpPr>
            <p:nvPr/>
          </p:nvCxnSpPr>
          <p:spPr>
            <a:xfrm>
              <a:off x="240792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FCF1F447-BA95-4F88-A721-AD3B9DF0D27D}"/>
                </a:ext>
              </a:extLst>
            </p:cNvPr>
            <p:cNvSpPr/>
            <p:nvPr/>
          </p:nvSpPr>
          <p:spPr>
            <a:xfrm>
              <a:off x="420624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A799987B-8988-4731-817A-AA3343EC8A3A}"/>
                </a:ext>
              </a:extLst>
            </p:cNvPr>
            <p:cNvSpPr/>
            <p:nvPr/>
          </p:nvSpPr>
          <p:spPr>
            <a:xfrm>
              <a:off x="548640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870AAE08-9BC1-4E1B-AAE3-BA81B2468934}"/>
                </a:ext>
              </a:extLst>
            </p:cNvPr>
            <p:cNvSpPr/>
            <p:nvPr/>
          </p:nvSpPr>
          <p:spPr>
            <a:xfrm>
              <a:off x="420624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2" name="Straight Connector 51">
              <a:extLst>
                <a:ext uri="{FF2B5EF4-FFF2-40B4-BE49-F238E27FC236}">
                  <a16:creationId xmlns:a16="http://schemas.microsoft.com/office/drawing/2014/main" id="{9C92985A-C1BB-4271-BB63-3C1A30E68A81}"/>
                </a:ext>
              </a:extLst>
            </p:cNvPr>
            <p:cNvCxnSpPr>
              <a:cxnSpLocks/>
              <a:stCxn id="49" idx="6"/>
              <a:endCxn id="50" idx="2"/>
            </p:cNvCxnSpPr>
            <p:nvPr/>
          </p:nvCxnSpPr>
          <p:spPr>
            <a:xfrm>
              <a:off x="496824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8FB996F-06BE-4373-A51E-27B4C21CDBDD}"/>
                </a:ext>
              </a:extLst>
            </p:cNvPr>
            <p:cNvCxnSpPr>
              <a:stCxn id="49" idx="4"/>
              <a:endCxn id="51" idx="0"/>
            </p:cNvCxnSpPr>
            <p:nvPr/>
          </p:nvCxnSpPr>
          <p:spPr>
            <a:xfrm>
              <a:off x="458724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4CC1C80C-0B68-442F-AEB7-0EC95F982F59}"/>
                </a:ext>
              </a:extLst>
            </p:cNvPr>
            <p:cNvSpPr/>
            <p:nvPr/>
          </p:nvSpPr>
          <p:spPr>
            <a:xfrm>
              <a:off x="548640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5" name="Straight Connector 54">
              <a:extLst>
                <a:ext uri="{FF2B5EF4-FFF2-40B4-BE49-F238E27FC236}">
                  <a16:creationId xmlns:a16="http://schemas.microsoft.com/office/drawing/2014/main" id="{540BC205-6BEA-417F-91F6-54D3B6465AEE}"/>
                </a:ext>
              </a:extLst>
            </p:cNvPr>
            <p:cNvCxnSpPr>
              <a:stCxn id="50" idx="4"/>
              <a:endCxn id="54" idx="0"/>
            </p:cNvCxnSpPr>
            <p:nvPr/>
          </p:nvCxnSpPr>
          <p:spPr>
            <a:xfrm>
              <a:off x="586740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1F56C6F-1ED1-4629-A828-88F5C294EB1A}"/>
                </a:ext>
              </a:extLst>
            </p:cNvPr>
            <p:cNvCxnSpPr>
              <a:cxnSpLocks/>
              <a:stCxn id="51" idx="6"/>
              <a:endCxn id="54" idx="2"/>
            </p:cNvCxnSpPr>
            <p:nvPr/>
          </p:nvCxnSpPr>
          <p:spPr>
            <a:xfrm>
              <a:off x="496824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11B3E721-384C-41B3-A7E4-8DF43C53290E}"/>
                </a:ext>
              </a:extLst>
            </p:cNvPr>
            <p:cNvSpPr/>
            <p:nvPr/>
          </p:nvSpPr>
          <p:spPr>
            <a:xfrm>
              <a:off x="164592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8" name="Straight Connector 57">
              <a:extLst>
                <a:ext uri="{FF2B5EF4-FFF2-40B4-BE49-F238E27FC236}">
                  <a16:creationId xmlns:a16="http://schemas.microsoft.com/office/drawing/2014/main" id="{0AAA7E27-23C9-4E55-AACD-1DC22A0F0A6F}"/>
                </a:ext>
              </a:extLst>
            </p:cNvPr>
            <p:cNvCxnSpPr>
              <a:cxnSpLocks/>
              <a:stCxn id="43" idx="4"/>
              <a:endCxn id="57" idx="0"/>
            </p:cNvCxnSpPr>
            <p:nvPr/>
          </p:nvCxnSpPr>
          <p:spPr>
            <a:xfrm>
              <a:off x="202692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50E1E542-20A7-4BDE-9AA5-3AB2BD6E4C3E}"/>
                </a:ext>
              </a:extLst>
            </p:cNvPr>
            <p:cNvSpPr/>
            <p:nvPr/>
          </p:nvSpPr>
          <p:spPr>
            <a:xfrm>
              <a:off x="292608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0" name="Straight Connector 59">
              <a:extLst>
                <a:ext uri="{FF2B5EF4-FFF2-40B4-BE49-F238E27FC236}">
                  <a16:creationId xmlns:a16="http://schemas.microsoft.com/office/drawing/2014/main" id="{1BC8FF16-8142-490C-82D0-E9E375072C56}"/>
                </a:ext>
              </a:extLst>
            </p:cNvPr>
            <p:cNvCxnSpPr>
              <a:cxnSpLocks/>
              <a:stCxn id="46" idx="4"/>
              <a:endCxn id="59" idx="0"/>
            </p:cNvCxnSpPr>
            <p:nvPr/>
          </p:nvCxnSpPr>
          <p:spPr>
            <a:xfrm>
              <a:off x="330708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DBC2094-329B-4A3A-8D9B-CE06557AF9F0}"/>
                </a:ext>
              </a:extLst>
            </p:cNvPr>
            <p:cNvCxnSpPr>
              <a:cxnSpLocks/>
              <a:stCxn id="57" idx="6"/>
              <a:endCxn id="59" idx="2"/>
            </p:cNvCxnSpPr>
            <p:nvPr/>
          </p:nvCxnSpPr>
          <p:spPr>
            <a:xfrm>
              <a:off x="240792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0D1202FB-EE7A-4ACF-809C-2A6B4EF03A04}"/>
                </a:ext>
              </a:extLst>
            </p:cNvPr>
            <p:cNvSpPr/>
            <p:nvPr/>
          </p:nvSpPr>
          <p:spPr>
            <a:xfrm>
              <a:off x="420624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3" name="Straight Connector 62">
              <a:extLst>
                <a:ext uri="{FF2B5EF4-FFF2-40B4-BE49-F238E27FC236}">
                  <a16:creationId xmlns:a16="http://schemas.microsoft.com/office/drawing/2014/main" id="{EC8F5FCA-3735-46C7-ABE5-B732012AEF46}"/>
                </a:ext>
              </a:extLst>
            </p:cNvPr>
            <p:cNvCxnSpPr>
              <a:cxnSpLocks/>
              <a:stCxn id="51" idx="4"/>
              <a:endCxn id="62" idx="0"/>
            </p:cNvCxnSpPr>
            <p:nvPr/>
          </p:nvCxnSpPr>
          <p:spPr>
            <a:xfrm>
              <a:off x="458724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F98E706-9659-46E4-8AEB-DD7AC14D64D3}"/>
                </a:ext>
              </a:extLst>
            </p:cNvPr>
            <p:cNvSpPr/>
            <p:nvPr/>
          </p:nvSpPr>
          <p:spPr>
            <a:xfrm>
              <a:off x="548640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5" name="Straight Connector 64">
              <a:extLst>
                <a:ext uri="{FF2B5EF4-FFF2-40B4-BE49-F238E27FC236}">
                  <a16:creationId xmlns:a16="http://schemas.microsoft.com/office/drawing/2014/main" id="{1B814484-62F1-4101-8EEC-753CB29618EA}"/>
                </a:ext>
              </a:extLst>
            </p:cNvPr>
            <p:cNvCxnSpPr>
              <a:cxnSpLocks/>
              <a:stCxn id="54" idx="4"/>
              <a:endCxn id="64" idx="0"/>
            </p:cNvCxnSpPr>
            <p:nvPr/>
          </p:nvCxnSpPr>
          <p:spPr>
            <a:xfrm>
              <a:off x="586740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E0FD414-4267-4EE5-AAAF-A9E4A4B58150}"/>
                </a:ext>
              </a:extLst>
            </p:cNvPr>
            <p:cNvCxnSpPr>
              <a:cxnSpLocks/>
              <a:stCxn id="62" idx="6"/>
              <a:endCxn id="64" idx="2"/>
            </p:cNvCxnSpPr>
            <p:nvPr/>
          </p:nvCxnSpPr>
          <p:spPr>
            <a:xfrm>
              <a:off x="496824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3F82543-82D7-47AF-BB7E-A5B161F7C824}"/>
                </a:ext>
              </a:extLst>
            </p:cNvPr>
            <p:cNvCxnSpPr>
              <a:cxnSpLocks/>
              <a:stCxn id="42" idx="6"/>
              <a:endCxn id="49" idx="2"/>
            </p:cNvCxnSpPr>
            <p:nvPr/>
          </p:nvCxnSpPr>
          <p:spPr>
            <a:xfrm>
              <a:off x="368808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66B5347-AD6C-4C57-979D-2CD1DB9ACF4D}"/>
                </a:ext>
              </a:extLst>
            </p:cNvPr>
            <p:cNvCxnSpPr>
              <a:cxnSpLocks/>
              <a:stCxn id="46" idx="6"/>
              <a:endCxn id="51" idx="2"/>
            </p:cNvCxnSpPr>
            <p:nvPr/>
          </p:nvCxnSpPr>
          <p:spPr>
            <a:xfrm>
              <a:off x="368808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02D730A-9201-4BA8-AAC6-083397D01916}"/>
                </a:ext>
              </a:extLst>
            </p:cNvPr>
            <p:cNvCxnSpPr>
              <a:cxnSpLocks/>
              <a:stCxn id="59" idx="6"/>
              <a:endCxn id="62" idx="2"/>
            </p:cNvCxnSpPr>
            <p:nvPr/>
          </p:nvCxnSpPr>
          <p:spPr>
            <a:xfrm>
              <a:off x="368808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 name="Intelligent cutting of an image is useful for...">
            <a:extLst>
              <a:ext uri="{FF2B5EF4-FFF2-40B4-BE49-F238E27FC236}">
                <a16:creationId xmlns:a16="http://schemas.microsoft.com/office/drawing/2014/main" id="{6CAEFA10-A083-4B33-A3FF-A86E65D79523}"/>
              </a:ext>
            </a:extLst>
          </p:cNvPr>
          <p:cNvSpPr txBox="1"/>
          <p:nvPr/>
        </p:nvSpPr>
        <p:spPr>
          <a:xfrm>
            <a:off x="496521" y="1461689"/>
            <a:ext cx="5906259" cy="427040"/>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r>
              <a:rPr lang="en-US" sz="2400" dirty="0">
                <a:latin typeface="+mj-lt"/>
              </a:rPr>
              <a:t>Graph-view of intelligent scissors:</a:t>
            </a:r>
            <a:endParaRPr sz="2400" dirty="0">
              <a:latin typeface="+mj-lt"/>
            </a:endParaRPr>
          </a:p>
        </p:txBody>
      </p:sp>
      <p:sp>
        <p:nvSpPr>
          <p:cNvPr id="40" name="1">
            <a:extLst>
              <a:ext uri="{FF2B5EF4-FFF2-40B4-BE49-F238E27FC236}">
                <a16:creationId xmlns:a16="http://schemas.microsoft.com/office/drawing/2014/main" id="{684BDEBC-7056-4F05-B1F3-F3AD187F4C63}"/>
              </a:ext>
            </a:extLst>
          </p:cNvPr>
          <p:cNvSpPr txBox="1"/>
          <p:nvPr/>
        </p:nvSpPr>
        <p:spPr>
          <a:xfrm>
            <a:off x="1958350" y="202548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70" name="2">
            <a:extLst>
              <a:ext uri="{FF2B5EF4-FFF2-40B4-BE49-F238E27FC236}">
                <a16:creationId xmlns:a16="http://schemas.microsoft.com/office/drawing/2014/main" id="{38C212EA-3479-423E-927B-3DA9C21F419F}"/>
              </a:ext>
            </a:extLst>
          </p:cNvPr>
          <p:cNvSpPr txBox="1"/>
          <p:nvPr/>
        </p:nvSpPr>
        <p:spPr>
          <a:xfrm>
            <a:off x="3774438" y="203392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2</a:t>
            </a:r>
          </a:p>
        </p:txBody>
      </p:sp>
      <p:sp>
        <p:nvSpPr>
          <p:cNvPr id="71" name="1">
            <a:extLst>
              <a:ext uri="{FF2B5EF4-FFF2-40B4-BE49-F238E27FC236}">
                <a16:creationId xmlns:a16="http://schemas.microsoft.com/office/drawing/2014/main" id="{63F7D4E5-EC63-447D-B89B-B9380F9A7507}"/>
              </a:ext>
            </a:extLst>
          </p:cNvPr>
          <p:cNvSpPr txBox="1"/>
          <p:nvPr/>
        </p:nvSpPr>
        <p:spPr>
          <a:xfrm>
            <a:off x="5565264" y="2084663"/>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2" name="4">
            <a:extLst>
              <a:ext uri="{FF2B5EF4-FFF2-40B4-BE49-F238E27FC236}">
                <a16:creationId xmlns:a16="http://schemas.microsoft.com/office/drawing/2014/main" id="{EDF1FB6D-2343-410A-A51F-B20CF4F524EA}"/>
              </a:ext>
            </a:extLst>
          </p:cNvPr>
          <p:cNvSpPr txBox="1"/>
          <p:nvPr/>
        </p:nvSpPr>
        <p:spPr>
          <a:xfrm>
            <a:off x="5561335" y="3739888"/>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4</a:t>
            </a:r>
          </a:p>
        </p:txBody>
      </p:sp>
      <p:sp>
        <p:nvSpPr>
          <p:cNvPr id="73" name="1">
            <a:extLst>
              <a:ext uri="{FF2B5EF4-FFF2-40B4-BE49-F238E27FC236}">
                <a16:creationId xmlns:a16="http://schemas.microsoft.com/office/drawing/2014/main" id="{4FDAC01C-0510-4DB5-97EC-FB5410BDEAF8}"/>
              </a:ext>
            </a:extLst>
          </p:cNvPr>
          <p:cNvSpPr txBox="1"/>
          <p:nvPr/>
        </p:nvSpPr>
        <p:spPr>
          <a:xfrm>
            <a:off x="4940035" y="323438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4" name="6">
            <a:extLst>
              <a:ext uri="{FF2B5EF4-FFF2-40B4-BE49-F238E27FC236}">
                <a16:creationId xmlns:a16="http://schemas.microsoft.com/office/drawing/2014/main" id="{92A8DD37-BFC8-47BB-841A-2FA1D8E274E7}"/>
              </a:ext>
            </a:extLst>
          </p:cNvPr>
          <p:cNvSpPr txBox="1"/>
          <p:nvPr/>
        </p:nvSpPr>
        <p:spPr>
          <a:xfrm>
            <a:off x="6844517" y="491164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6</a:t>
            </a:r>
          </a:p>
        </p:txBody>
      </p:sp>
      <p:sp>
        <p:nvSpPr>
          <p:cNvPr id="75" name="9">
            <a:extLst>
              <a:ext uri="{FF2B5EF4-FFF2-40B4-BE49-F238E27FC236}">
                <a16:creationId xmlns:a16="http://schemas.microsoft.com/office/drawing/2014/main" id="{55CC3CC5-301D-4A2D-BDAD-5766A19F4F9F}"/>
              </a:ext>
            </a:extLst>
          </p:cNvPr>
          <p:cNvSpPr txBox="1"/>
          <p:nvPr/>
        </p:nvSpPr>
        <p:spPr>
          <a:xfrm>
            <a:off x="6844518" y="323214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a:latin typeface="+mj-lt"/>
              </a:rPr>
              <a:t>9</a:t>
            </a:r>
          </a:p>
        </p:txBody>
      </p:sp>
      <p:sp>
        <p:nvSpPr>
          <p:cNvPr id="76" name="1">
            <a:extLst>
              <a:ext uri="{FF2B5EF4-FFF2-40B4-BE49-F238E27FC236}">
                <a16:creationId xmlns:a16="http://schemas.microsoft.com/office/drawing/2014/main" id="{58B76F0A-E789-4F4F-8877-C2BA0EC93D23}"/>
              </a:ext>
            </a:extLst>
          </p:cNvPr>
          <p:cNvSpPr txBox="1"/>
          <p:nvPr/>
        </p:nvSpPr>
        <p:spPr>
          <a:xfrm>
            <a:off x="5613034" y="5429141"/>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7" name="3">
            <a:extLst>
              <a:ext uri="{FF2B5EF4-FFF2-40B4-BE49-F238E27FC236}">
                <a16:creationId xmlns:a16="http://schemas.microsoft.com/office/drawing/2014/main" id="{C9C8B3FA-CF76-4CD4-9C35-C29C717E63B0}"/>
              </a:ext>
            </a:extLst>
          </p:cNvPr>
          <p:cNvSpPr txBox="1"/>
          <p:nvPr/>
        </p:nvSpPr>
        <p:spPr>
          <a:xfrm>
            <a:off x="4892834" y="4911646"/>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3</a:t>
            </a:r>
          </a:p>
        </p:txBody>
      </p:sp>
      <p:sp>
        <p:nvSpPr>
          <p:cNvPr id="78" name="1">
            <a:extLst>
              <a:ext uri="{FF2B5EF4-FFF2-40B4-BE49-F238E27FC236}">
                <a16:creationId xmlns:a16="http://schemas.microsoft.com/office/drawing/2014/main" id="{F8088595-FA48-4DAE-A709-80937EA9F6B2}"/>
              </a:ext>
            </a:extLst>
          </p:cNvPr>
          <p:cNvSpPr txBox="1"/>
          <p:nvPr/>
        </p:nvSpPr>
        <p:spPr>
          <a:xfrm>
            <a:off x="3049868" y="323214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79" name="4">
            <a:extLst>
              <a:ext uri="{FF2B5EF4-FFF2-40B4-BE49-F238E27FC236}">
                <a16:creationId xmlns:a16="http://schemas.microsoft.com/office/drawing/2014/main" id="{AEB8F7DF-6C6A-4EAA-866D-7231608BA2F4}"/>
              </a:ext>
            </a:extLst>
          </p:cNvPr>
          <p:cNvSpPr txBox="1"/>
          <p:nvPr/>
        </p:nvSpPr>
        <p:spPr>
          <a:xfrm>
            <a:off x="3774439" y="377189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4</a:t>
            </a:r>
          </a:p>
        </p:txBody>
      </p:sp>
      <p:sp>
        <p:nvSpPr>
          <p:cNvPr id="80" name="1">
            <a:extLst>
              <a:ext uri="{FF2B5EF4-FFF2-40B4-BE49-F238E27FC236}">
                <a16:creationId xmlns:a16="http://schemas.microsoft.com/office/drawing/2014/main" id="{84D3B959-FBC9-445D-B835-D043CA5EFB92}"/>
              </a:ext>
            </a:extLst>
          </p:cNvPr>
          <p:cNvSpPr txBox="1"/>
          <p:nvPr/>
        </p:nvSpPr>
        <p:spPr>
          <a:xfrm>
            <a:off x="3784279" y="54267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81" name="1">
            <a:extLst>
              <a:ext uri="{FF2B5EF4-FFF2-40B4-BE49-F238E27FC236}">
                <a16:creationId xmlns:a16="http://schemas.microsoft.com/office/drawing/2014/main" id="{99DAA60F-98BF-433B-A929-A3DBD25B734B}"/>
              </a:ext>
            </a:extLst>
          </p:cNvPr>
          <p:cNvSpPr txBox="1"/>
          <p:nvPr/>
        </p:nvSpPr>
        <p:spPr>
          <a:xfrm>
            <a:off x="1955524" y="54267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82" name="3">
            <a:extLst>
              <a:ext uri="{FF2B5EF4-FFF2-40B4-BE49-F238E27FC236}">
                <a16:creationId xmlns:a16="http://schemas.microsoft.com/office/drawing/2014/main" id="{500B9722-F19C-45F7-8C5D-D503CAC7BF1B}"/>
              </a:ext>
            </a:extLst>
          </p:cNvPr>
          <p:cNvSpPr txBox="1"/>
          <p:nvPr/>
        </p:nvSpPr>
        <p:spPr>
          <a:xfrm>
            <a:off x="3050384" y="491164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3</a:t>
            </a:r>
          </a:p>
        </p:txBody>
      </p:sp>
      <p:sp>
        <p:nvSpPr>
          <p:cNvPr id="83" name="2">
            <a:extLst>
              <a:ext uri="{FF2B5EF4-FFF2-40B4-BE49-F238E27FC236}">
                <a16:creationId xmlns:a16="http://schemas.microsoft.com/office/drawing/2014/main" id="{797A19E9-BB70-452E-B709-422922536ED4}"/>
              </a:ext>
            </a:extLst>
          </p:cNvPr>
          <p:cNvSpPr txBox="1"/>
          <p:nvPr/>
        </p:nvSpPr>
        <p:spPr>
          <a:xfrm>
            <a:off x="1288582" y="323380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2</a:t>
            </a:r>
          </a:p>
        </p:txBody>
      </p:sp>
      <p:sp>
        <p:nvSpPr>
          <p:cNvPr id="84" name="3">
            <a:extLst>
              <a:ext uri="{FF2B5EF4-FFF2-40B4-BE49-F238E27FC236}">
                <a16:creationId xmlns:a16="http://schemas.microsoft.com/office/drawing/2014/main" id="{57C6DCEE-8D85-4A9A-836F-9F47E5D81059}"/>
              </a:ext>
            </a:extLst>
          </p:cNvPr>
          <p:cNvSpPr txBox="1"/>
          <p:nvPr/>
        </p:nvSpPr>
        <p:spPr>
          <a:xfrm>
            <a:off x="1278115" y="491489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3</a:t>
            </a:r>
          </a:p>
        </p:txBody>
      </p:sp>
      <p:sp>
        <p:nvSpPr>
          <p:cNvPr id="85" name="5">
            <a:extLst>
              <a:ext uri="{FF2B5EF4-FFF2-40B4-BE49-F238E27FC236}">
                <a16:creationId xmlns:a16="http://schemas.microsoft.com/office/drawing/2014/main" id="{7610824F-F7BE-4D06-8F46-0765F67DE532}"/>
              </a:ext>
            </a:extLst>
          </p:cNvPr>
          <p:cNvSpPr txBox="1"/>
          <p:nvPr/>
        </p:nvSpPr>
        <p:spPr>
          <a:xfrm>
            <a:off x="1955524" y="37986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5</a:t>
            </a:r>
          </a:p>
        </p:txBody>
      </p:sp>
      <p:sp>
        <p:nvSpPr>
          <p:cNvPr id="86" name="End">
            <a:extLst>
              <a:ext uri="{FF2B5EF4-FFF2-40B4-BE49-F238E27FC236}">
                <a16:creationId xmlns:a16="http://schemas.microsoft.com/office/drawing/2014/main" id="{520C646F-2D75-4F00-94D6-CFC71D1A1356}"/>
              </a:ext>
            </a:extLst>
          </p:cNvPr>
          <p:cNvSpPr txBox="1"/>
          <p:nvPr/>
        </p:nvSpPr>
        <p:spPr>
          <a:xfrm>
            <a:off x="4282967" y="5827253"/>
            <a:ext cx="1087444" cy="474168"/>
          </a:xfrm>
          <a:prstGeom prst="rect">
            <a:avLst/>
          </a:prstGeom>
          <a:ln w="12700"/>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2800" dirty="0">
                <a:latin typeface="+mj-lt"/>
              </a:rPr>
              <a:t>End</a:t>
            </a:r>
          </a:p>
        </p:txBody>
      </p:sp>
      <p:sp>
        <p:nvSpPr>
          <p:cNvPr id="87" name="End">
            <a:extLst>
              <a:ext uri="{FF2B5EF4-FFF2-40B4-BE49-F238E27FC236}">
                <a16:creationId xmlns:a16="http://schemas.microsoft.com/office/drawing/2014/main" id="{1BC42A66-6188-4D9E-9D07-9E5957A66B47}"/>
              </a:ext>
            </a:extLst>
          </p:cNvPr>
          <p:cNvSpPr txBox="1"/>
          <p:nvPr/>
        </p:nvSpPr>
        <p:spPr>
          <a:xfrm>
            <a:off x="629156" y="2400300"/>
            <a:ext cx="1087444" cy="474168"/>
          </a:xfrm>
          <a:prstGeom prst="rect">
            <a:avLst/>
          </a:prstGeom>
          <a:ln w="12700"/>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lang="en-US" sz="2800" dirty="0">
                <a:latin typeface="+mj-lt"/>
              </a:rPr>
              <a:t>Start</a:t>
            </a:r>
            <a:endParaRPr sz="2800" dirty="0">
              <a:latin typeface="+mj-lt"/>
            </a:endParaRPr>
          </a:p>
        </p:txBody>
      </p:sp>
      <p:sp>
        <p:nvSpPr>
          <p:cNvPr id="89" name="Intelligent cutting of an image is useful for...">
            <a:extLst>
              <a:ext uri="{FF2B5EF4-FFF2-40B4-BE49-F238E27FC236}">
                <a16:creationId xmlns:a16="http://schemas.microsoft.com/office/drawing/2014/main" id="{473D98EF-11C0-43C7-AD29-E161E2022298}"/>
              </a:ext>
            </a:extLst>
          </p:cNvPr>
          <p:cNvSpPr txBox="1"/>
          <p:nvPr/>
        </p:nvSpPr>
        <p:spPr>
          <a:xfrm>
            <a:off x="7449534" y="2127792"/>
            <a:ext cx="4628166" cy="1904367"/>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pPr marL="457200" indent="-457200">
              <a:buFont typeface="+mj-lt"/>
              <a:buAutoNum type="arabicPeriod"/>
            </a:pPr>
            <a:r>
              <a:rPr lang="en-US" sz="2400" dirty="0">
                <a:latin typeface="+mj-lt"/>
              </a:rPr>
              <a:t>Assign weights (costs) to edges</a:t>
            </a:r>
          </a:p>
          <a:p>
            <a:pPr marL="457200" indent="-457200">
              <a:buFont typeface="+mj-lt"/>
              <a:buAutoNum type="arabicPeriod"/>
            </a:pPr>
            <a:endParaRPr lang="en-US" sz="2400" dirty="0">
              <a:latin typeface="+mj-lt"/>
            </a:endParaRPr>
          </a:p>
          <a:p>
            <a:pPr marL="457200" indent="-457200">
              <a:buFont typeface="+mj-lt"/>
              <a:buAutoNum type="arabicPeriod"/>
            </a:pPr>
            <a:r>
              <a:rPr lang="en-US" sz="2400" dirty="0">
                <a:latin typeface="+mj-lt"/>
              </a:rPr>
              <a:t>Select the seed nodes</a:t>
            </a:r>
          </a:p>
          <a:p>
            <a:pPr marL="457200" indent="-457200">
              <a:buFont typeface="+mj-lt"/>
              <a:buAutoNum type="arabicPeriod"/>
            </a:pPr>
            <a:endParaRPr lang="en-US" sz="2400" dirty="0">
              <a:latin typeface="+mj-lt"/>
            </a:endParaRPr>
          </a:p>
          <a:p>
            <a:pPr marL="457200" indent="-457200">
              <a:buFont typeface="+mj-lt"/>
              <a:buAutoNum type="arabicPeriod"/>
            </a:pPr>
            <a:endParaRPr lang="en-US" sz="2400" dirty="0">
              <a:latin typeface="+mj-lt"/>
            </a:endParaRPr>
          </a:p>
        </p:txBody>
      </p:sp>
    </p:spTree>
    <p:extLst>
      <p:ext uri="{BB962C8B-B14F-4D97-AF65-F5344CB8AC3E}">
        <p14:creationId xmlns:p14="http://schemas.microsoft.com/office/powerpoint/2010/main" val="133355882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667">
            <a:extLst>
              <a:ext uri="{FF2B5EF4-FFF2-40B4-BE49-F238E27FC236}">
                <a16:creationId xmlns:a16="http://schemas.microsoft.com/office/drawing/2014/main" id="{4F3883E1-0150-4B75-916D-4610E3FC13DF}"/>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Graph-view of this problem</a:t>
            </a:r>
          </a:p>
        </p:txBody>
      </p:sp>
      <p:grpSp>
        <p:nvGrpSpPr>
          <p:cNvPr id="33" name="Group 32">
            <a:extLst>
              <a:ext uri="{FF2B5EF4-FFF2-40B4-BE49-F238E27FC236}">
                <a16:creationId xmlns:a16="http://schemas.microsoft.com/office/drawing/2014/main" id="{63C7360E-5157-45E1-8899-606F23CC9336}"/>
              </a:ext>
            </a:extLst>
          </p:cNvPr>
          <p:cNvGrpSpPr>
            <a:grpSpLocks noChangeAspect="1"/>
          </p:cNvGrpSpPr>
          <p:nvPr/>
        </p:nvGrpSpPr>
        <p:grpSpPr>
          <a:xfrm>
            <a:off x="629157" y="2127792"/>
            <a:ext cx="6568159" cy="4480267"/>
            <a:chOff x="1645920" y="1645920"/>
            <a:chExt cx="4602480" cy="3139440"/>
          </a:xfrm>
        </p:grpSpPr>
        <p:sp>
          <p:nvSpPr>
            <p:cNvPr id="41" name="Oval 40">
              <a:extLst>
                <a:ext uri="{FF2B5EF4-FFF2-40B4-BE49-F238E27FC236}">
                  <a16:creationId xmlns:a16="http://schemas.microsoft.com/office/drawing/2014/main" id="{1A4D5A53-3677-42DD-ADA7-E963FD6BD4B9}"/>
                </a:ext>
              </a:extLst>
            </p:cNvPr>
            <p:cNvSpPr/>
            <p:nvPr/>
          </p:nvSpPr>
          <p:spPr>
            <a:xfrm>
              <a:off x="164592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2" name="Oval 41">
              <a:extLst>
                <a:ext uri="{FF2B5EF4-FFF2-40B4-BE49-F238E27FC236}">
                  <a16:creationId xmlns:a16="http://schemas.microsoft.com/office/drawing/2014/main" id="{8A50CD5F-F800-4B6E-9879-D7F37C1E8853}"/>
                </a:ext>
              </a:extLst>
            </p:cNvPr>
            <p:cNvSpPr/>
            <p:nvPr/>
          </p:nvSpPr>
          <p:spPr>
            <a:xfrm>
              <a:off x="292608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7FFC67D2-6AE5-478B-9F3E-537837896982}"/>
                </a:ext>
              </a:extLst>
            </p:cNvPr>
            <p:cNvSpPr/>
            <p:nvPr/>
          </p:nvSpPr>
          <p:spPr>
            <a:xfrm>
              <a:off x="164592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4" name="Straight Connector 43">
              <a:extLst>
                <a:ext uri="{FF2B5EF4-FFF2-40B4-BE49-F238E27FC236}">
                  <a16:creationId xmlns:a16="http://schemas.microsoft.com/office/drawing/2014/main" id="{3E2EC0CD-1FEA-4961-A90D-55E52D912346}"/>
                </a:ext>
              </a:extLst>
            </p:cNvPr>
            <p:cNvCxnSpPr>
              <a:stCxn id="41" idx="6"/>
              <a:endCxn id="42" idx="2"/>
            </p:cNvCxnSpPr>
            <p:nvPr/>
          </p:nvCxnSpPr>
          <p:spPr>
            <a:xfrm>
              <a:off x="240792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D6B545B-DDF8-40B8-84C3-0C05333DCD68}"/>
                </a:ext>
              </a:extLst>
            </p:cNvPr>
            <p:cNvCxnSpPr>
              <a:stCxn id="41" idx="4"/>
              <a:endCxn id="43" idx="0"/>
            </p:cNvCxnSpPr>
            <p:nvPr/>
          </p:nvCxnSpPr>
          <p:spPr>
            <a:xfrm>
              <a:off x="202692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A39BDF7A-ADB5-45DF-8ACD-B70A9E589C25}"/>
                </a:ext>
              </a:extLst>
            </p:cNvPr>
            <p:cNvSpPr/>
            <p:nvPr/>
          </p:nvSpPr>
          <p:spPr>
            <a:xfrm>
              <a:off x="292608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7" name="Straight Connector 46">
              <a:extLst>
                <a:ext uri="{FF2B5EF4-FFF2-40B4-BE49-F238E27FC236}">
                  <a16:creationId xmlns:a16="http://schemas.microsoft.com/office/drawing/2014/main" id="{BAAD1439-8892-45B8-91DF-36E73C32C55F}"/>
                </a:ext>
              </a:extLst>
            </p:cNvPr>
            <p:cNvCxnSpPr>
              <a:cxnSpLocks/>
              <a:stCxn id="42" idx="4"/>
              <a:endCxn id="46" idx="0"/>
            </p:cNvCxnSpPr>
            <p:nvPr/>
          </p:nvCxnSpPr>
          <p:spPr>
            <a:xfrm>
              <a:off x="330708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FEC9986-C578-4B71-B74D-37B329157F05}"/>
                </a:ext>
              </a:extLst>
            </p:cNvPr>
            <p:cNvCxnSpPr>
              <a:cxnSpLocks/>
              <a:stCxn id="43" idx="6"/>
              <a:endCxn id="46" idx="2"/>
            </p:cNvCxnSpPr>
            <p:nvPr/>
          </p:nvCxnSpPr>
          <p:spPr>
            <a:xfrm>
              <a:off x="240792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FCF1F447-BA95-4F88-A721-AD3B9DF0D27D}"/>
                </a:ext>
              </a:extLst>
            </p:cNvPr>
            <p:cNvSpPr/>
            <p:nvPr/>
          </p:nvSpPr>
          <p:spPr>
            <a:xfrm>
              <a:off x="420624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A799987B-8988-4731-817A-AA3343EC8A3A}"/>
                </a:ext>
              </a:extLst>
            </p:cNvPr>
            <p:cNvSpPr/>
            <p:nvPr/>
          </p:nvSpPr>
          <p:spPr>
            <a:xfrm>
              <a:off x="548640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870AAE08-9BC1-4E1B-AAE3-BA81B2468934}"/>
                </a:ext>
              </a:extLst>
            </p:cNvPr>
            <p:cNvSpPr/>
            <p:nvPr/>
          </p:nvSpPr>
          <p:spPr>
            <a:xfrm>
              <a:off x="420624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2" name="Straight Connector 51">
              <a:extLst>
                <a:ext uri="{FF2B5EF4-FFF2-40B4-BE49-F238E27FC236}">
                  <a16:creationId xmlns:a16="http://schemas.microsoft.com/office/drawing/2014/main" id="{9C92985A-C1BB-4271-BB63-3C1A30E68A81}"/>
                </a:ext>
              </a:extLst>
            </p:cNvPr>
            <p:cNvCxnSpPr>
              <a:cxnSpLocks/>
              <a:stCxn id="49" idx="6"/>
              <a:endCxn id="50" idx="2"/>
            </p:cNvCxnSpPr>
            <p:nvPr/>
          </p:nvCxnSpPr>
          <p:spPr>
            <a:xfrm>
              <a:off x="496824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8FB996F-06BE-4373-A51E-27B4C21CDBDD}"/>
                </a:ext>
              </a:extLst>
            </p:cNvPr>
            <p:cNvCxnSpPr>
              <a:stCxn id="49" idx="4"/>
              <a:endCxn id="51" idx="0"/>
            </p:cNvCxnSpPr>
            <p:nvPr/>
          </p:nvCxnSpPr>
          <p:spPr>
            <a:xfrm>
              <a:off x="458724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4CC1C80C-0B68-442F-AEB7-0EC95F982F59}"/>
                </a:ext>
              </a:extLst>
            </p:cNvPr>
            <p:cNvSpPr/>
            <p:nvPr/>
          </p:nvSpPr>
          <p:spPr>
            <a:xfrm>
              <a:off x="548640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5" name="Straight Connector 54">
              <a:extLst>
                <a:ext uri="{FF2B5EF4-FFF2-40B4-BE49-F238E27FC236}">
                  <a16:creationId xmlns:a16="http://schemas.microsoft.com/office/drawing/2014/main" id="{540BC205-6BEA-417F-91F6-54D3B6465AEE}"/>
                </a:ext>
              </a:extLst>
            </p:cNvPr>
            <p:cNvCxnSpPr>
              <a:stCxn id="50" idx="4"/>
              <a:endCxn id="54" idx="0"/>
            </p:cNvCxnSpPr>
            <p:nvPr/>
          </p:nvCxnSpPr>
          <p:spPr>
            <a:xfrm>
              <a:off x="586740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1F56C6F-1ED1-4629-A828-88F5C294EB1A}"/>
                </a:ext>
              </a:extLst>
            </p:cNvPr>
            <p:cNvCxnSpPr>
              <a:cxnSpLocks/>
              <a:stCxn id="51" idx="6"/>
              <a:endCxn id="54" idx="2"/>
            </p:cNvCxnSpPr>
            <p:nvPr/>
          </p:nvCxnSpPr>
          <p:spPr>
            <a:xfrm>
              <a:off x="496824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11B3E721-384C-41B3-A7E4-8DF43C53290E}"/>
                </a:ext>
              </a:extLst>
            </p:cNvPr>
            <p:cNvSpPr/>
            <p:nvPr/>
          </p:nvSpPr>
          <p:spPr>
            <a:xfrm>
              <a:off x="164592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8" name="Straight Connector 57">
              <a:extLst>
                <a:ext uri="{FF2B5EF4-FFF2-40B4-BE49-F238E27FC236}">
                  <a16:creationId xmlns:a16="http://schemas.microsoft.com/office/drawing/2014/main" id="{0AAA7E27-23C9-4E55-AACD-1DC22A0F0A6F}"/>
                </a:ext>
              </a:extLst>
            </p:cNvPr>
            <p:cNvCxnSpPr>
              <a:cxnSpLocks/>
              <a:stCxn id="43" idx="4"/>
              <a:endCxn id="57" idx="0"/>
            </p:cNvCxnSpPr>
            <p:nvPr/>
          </p:nvCxnSpPr>
          <p:spPr>
            <a:xfrm>
              <a:off x="202692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50E1E542-20A7-4BDE-9AA5-3AB2BD6E4C3E}"/>
                </a:ext>
              </a:extLst>
            </p:cNvPr>
            <p:cNvSpPr/>
            <p:nvPr/>
          </p:nvSpPr>
          <p:spPr>
            <a:xfrm>
              <a:off x="292608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0" name="Straight Connector 59">
              <a:extLst>
                <a:ext uri="{FF2B5EF4-FFF2-40B4-BE49-F238E27FC236}">
                  <a16:creationId xmlns:a16="http://schemas.microsoft.com/office/drawing/2014/main" id="{1BC8FF16-8142-490C-82D0-E9E375072C56}"/>
                </a:ext>
              </a:extLst>
            </p:cNvPr>
            <p:cNvCxnSpPr>
              <a:cxnSpLocks/>
              <a:stCxn id="46" idx="4"/>
              <a:endCxn id="59" idx="0"/>
            </p:cNvCxnSpPr>
            <p:nvPr/>
          </p:nvCxnSpPr>
          <p:spPr>
            <a:xfrm>
              <a:off x="330708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DBC2094-329B-4A3A-8D9B-CE06557AF9F0}"/>
                </a:ext>
              </a:extLst>
            </p:cNvPr>
            <p:cNvCxnSpPr>
              <a:cxnSpLocks/>
              <a:stCxn id="57" idx="6"/>
              <a:endCxn id="59" idx="2"/>
            </p:cNvCxnSpPr>
            <p:nvPr/>
          </p:nvCxnSpPr>
          <p:spPr>
            <a:xfrm>
              <a:off x="240792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0D1202FB-EE7A-4ACF-809C-2A6B4EF03A04}"/>
                </a:ext>
              </a:extLst>
            </p:cNvPr>
            <p:cNvSpPr/>
            <p:nvPr/>
          </p:nvSpPr>
          <p:spPr>
            <a:xfrm>
              <a:off x="420624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3" name="Straight Connector 62">
              <a:extLst>
                <a:ext uri="{FF2B5EF4-FFF2-40B4-BE49-F238E27FC236}">
                  <a16:creationId xmlns:a16="http://schemas.microsoft.com/office/drawing/2014/main" id="{EC8F5FCA-3735-46C7-ABE5-B732012AEF46}"/>
                </a:ext>
              </a:extLst>
            </p:cNvPr>
            <p:cNvCxnSpPr>
              <a:cxnSpLocks/>
              <a:stCxn id="51" idx="4"/>
              <a:endCxn id="62" idx="0"/>
            </p:cNvCxnSpPr>
            <p:nvPr/>
          </p:nvCxnSpPr>
          <p:spPr>
            <a:xfrm>
              <a:off x="458724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F98E706-9659-46E4-8AEB-DD7AC14D64D3}"/>
                </a:ext>
              </a:extLst>
            </p:cNvPr>
            <p:cNvSpPr/>
            <p:nvPr/>
          </p:nvSpPr>
          <p:spPr>
            <a:xfrm>
              <a:off x="548640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5" name="Straight Connector 64">
              <a:extLst>
                <a:ext uri="{FF2B5EF4-FFF2-40B4-BE49-F238E27FC236}">
                  <a16:creationId xmlns:a16="http://schemas.microsoft.com/office/drawing/2014/main" id="{1B814484-62F1-4101-8EEC-753CB29618EA}"/>
                </a:ext>
              </a:extLst>
            </p:cNvPr>
            <p:cNvCxnSpPr>
              <a:cxnSpLocks/>
              <a:stCxn id="54" idx="4"/>
              <a:endCxn id="64" idx="0"/>
            </p:cNvCxnSpPr>
            <p:nvPr/>
          </p:nvCxnSpPr>
          <p:spPr>
            <a:xfrm>
              <a:off x="586740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E0FD414-4267-4EE5-AAAF-A9E4A4B58150}"/>
                </a:ext>
              </a:extLst>
            </p:cNvPr>
            <p:cNvCxnSpPr>
              <a:cxnSpLocks/>
              <a:stCxn id="62" idx="6"/>
              <a:endCxn id="64" idx="2"/>
            </p:cNvCxnSpPr>
            <p:nvPr/>
          </p:nvCxnSpPr>
          <p:spPr>
            <a:xfrm>
              <a:off x="496824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3F82543-82D7-47AF-BB7E-A5B161F7C824}"/>
                </a:ext>
              </a:extLst>
            </p:cNvPr>
            <p:cNvCxnSpPr>
              <a:cxnSpLocks/>
              <a:stCxn id="42" idx="6"/>
              <a:endCxn id="49" idx="2"/>
            </p:cNvCxnSpPr>
            <p:nvPr/>
          </p:nvCxnSpPr>
          <p:spPr>
            <a:xfrm>
              <a:off x="368808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66B5347-AD6C-4C57-979D-2CD1DB9ACF4D}"/>
                </a:ext>
              </a:extLst>
            </p:cNvPr>
            <p:cNvCxnSpPr>
              <a:cxnSpLocks/>
              <a:stCxn id="46" idx="6"/>
              <a:endCxn id="51" idx="2"/>
            </p:cNvCxnSpPr>
            <p:nvPr/>
          </p:nvCxnSpPr>
          <p:spPr>
            <a:xfrm>
              <a:off x="368808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02D730A-9201-4BA8-AAC6-083397D01916}"/>
                </a:ext>
              </a:extLst>
            </p:cNvPr>
            <p:cNvCxnSpPr>
              <a:cxnSpLocks/>
              <a:stCxn id="59" idx="6"/>
              <a:endCxn id="62" idx="2"/>
            </p:cNvCxnSpPr>
            <p:nvPr/>
          </p:nvCxnSpPr>
          <p:spPr>
            <a:xfrm>
              <a:off x="368808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 name="Intelligent cutting of an image is useful for...">
            <a:extLst>
              <a:ext uri="{FF2B5EF4-FFF2-40B4-BE49-F238E27FC236}">
                <a16:creationId xmlns:a16="http://schemas.microsoft.com/office/drawing/2014/main" id="{6CAEFA10-A083-4B33-A3FF-A86E65D79523}"/>
              </a:ext>
            </a:extLst>
          </p:cNvPr>
          <p:cNvSpPr txBox="1"/>
          <p:nvPr/>
        </p:nvSpPr>
        <p:spPr>
          <a:xfrm>
            <a:off x="496521" y="1461689"/>
            <a:ext cx="5906259" cy="427040"/>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r>
              <a:rPr lang="en-US" sz="2400" dirty="0">
                <a:latin typeface="+mj-lt"/>
              </a:rPr>
              <a:t>Graph-view of intelligent scissors:</a:t>
            </a:r>
            <a:endParaRPr sz="2400" dirty="0">
              <a:latin typeface="+mj-lt"/>
            </a:endParaRPr>
          </a:p>
        </p:txBody>
      </p:sp>
      <p:sp>
        <p:nvSpPr>
          <p:cNvPr id="40" name="1">
            <a:extLst>
              <a:ext uri="{FF2B5EF4-FFF2-40B4-BE49-F238E27FC236}">
                <a16:creationId xmlns:a16="http://schemas.microsoft.com/office/drawing/2014/main" id="{684BDEBC-7056-4F05-B1F3-F3AD187F4C63}"/>
              </a:ext>
            </a:extLst>
          </p:cNvPr>
          <p:cNvSpPr txBox="1"/>
          <p:nvPr/>
        </p:nvSpPr>
        <p:spPr>
          <a:xfrm>
            <a:off x="1958350" y="202548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70" name="2">
            <a:extLst>
              <a:ext uri="{FF2B5EF4-FFF2-40B4-BE49-F238E27FC236}">
                <a16:creationId xmlns:a16="http://schemas.microsoft.com/office/drawing/2014/main" id="{38C212EA-3479-423E-927B-3DA9C21F419F}"/>
              </a:ext>
            </a:extLst>
          </p:cNvPr>
          <p:cNvSpPr txBox="1"/>
          <p:nvPr/>
        </p:nvSpPr>
        <p:spPr>
          <a:xfrm>
            <a:off x="3774438" y="203392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2</a:t>
            </a:r>
          </a:p>
        </p:txBody>
      </p:sp>
      <p:sp>
        <p:nvSpPr>
          <p:cNvPr id="71" name="1">
            <a:extLst>
              <a:ext uri="{FF2B5EF4-FFF2-40B4-BE49-F238E27FC236}">
                <a16:creationId xmlns:a16="http://schemas.microsoft.com/office/drawing/2014/main" id="{63F7D4E5-EC63-447D-B89B-B9380F9A7507}"/>
              </a:ext>
            </a:extLst>
          </p:cNvPr>
          <p:cNvSpPr txBox="1"/>
          <p:nvPr/>
        </p:nvSpPr>
        <p:spPr>
          <a:xfrm>
            <a:off x="5565264" y="2084663"/>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2" name="4">
            <a:extLst>
              <a:ext uri="{FF2B5EF4-FFF2-40B4-BE49-F238E27FC236}">
                <a16:creationId xmlns:a16="http://schemas.microsoft.com/office/drawing/2014/main" id="{EDF1FB6D-2343-410A-A51F-B20CF4F524EA}"/>
              </a:ext>
            </a:extLst>
          </p:cNvPr>
          <p:cNvSpPr txBox="1"/>
          <p:nvPr/>
        </p:nvSpPr>
        <p:spPr>
          <a:xfrm>
            <a:off x="5561335" y="3739888"/>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4</a:t>
            </a:r>
          </a:p>
        </p:txBody>
      </p:sp>
      <p:sp>
        <p:nvSpPr>
          <p:cNvPr id="73" name="1">
            <a:extLst>
              <a:ext uri="{FF2B5EF4-FFF2-40B4-BE49-F238E27FC236}">
                <a16:creationId xmlns:a16="http://schemas.microsoft.com/office/drawing/2014/main" id="{4FDAC01C-0510-4DB5-97EC-FB5410BDEAF8}"/>
              </a:ext>
            </a:extLst>
          </p:cNvPr>
          <p:cNvSpPr txBox="1"/>
          <p:nvPr/>
        </p:nvSpPr>
        <p:spPr>
          <a:xfrm>
            <a:off x="4940035" y="323438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4" name="6">
            <a:extLst>
              <a:ext uri="{FF2B5EF4-FFF2-40B4-BE49-F238E27FC236}">
                <a16:creationId xmlns:a16="http://schemas.microsoft.com/office/drawing/2014/main" id="{92A8DD37-BFC8-47BB-841A-2FA1D8E274E7}"/>
              </a:ext>
            </a:extLst>
          </p:cNvPr>
          <p:cNvSpPr txBox="1"/>
          <p:nvPr/>
        </p:nvSpPr>
        <p:spPr>
          <a:xfrm>
            <a:off x="6844517" y="491164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6</a:t>
            </a:r>
          </a:p>
        </p:txBody>
      </p:sp>
      <p:sp>
        <p:nvSpPr>
          <p:cNvPr id="75" name="9">
            <a:extLst>
              <a:ext uri="{FF2B5EF4-FFF2-40B4-BE49-F238E27FC236}">
                <a16:creationId xmlns:a16="http://schemas.microsoft.com/office/drawing/2014/main" id="{55CC3CC5-301D-4A2D-BDAD-5766A19F4F9F}"/>
              </a:ext>
            </a:extLst>
          </p:cNvPr>
          <p:cNvSpPr txBox="1"/>
          <p:nvPr/>
        </p:nvSpPr>
        <p:spPr>
          <a:xfrm>
            <a:off x="6844518" y="323214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a:latin typeface="+mj-lt"/>
              </a:rPr>
              <a:t>9</a:t>
            </a:r>
          </a:p>
        </p:txBody>
      </p:sp>
      <p:sp>
        <p:nvSpPr>
          <p:cNvPr id="76" name="1">
            <a:extLst>
              <a:ext uri="{FF2B5EF4-FFF2-40B4-BE49-F238E27FC236}">
                <a16:creationId xmlns:a16="http://schemas.microsoft.com/office/drawing/2014/main" id="{58B76F0A-E789-4F4F-8877-C2BA0EC93D23}"/>
              </a:ext>
            </a:extLst>
          </p:cNvPr>
          <p:cNvSpPr txBox="1"/>
          <p:nvPr/>
        </p:nvSpPr>
        <p:spPr>
          <a:xfrm>
            <a:off x="5613034" y="5429141"/>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7" name="3">
            <a:extLst>
              <a:ext uri="{FF2B5EF4-FFF2-40B4-BE49-F238E27FC236}">
                <a16:creationId xmlns:a16="http://schemas.microsoft.com/office/drawing/2014/main" id="{C9C8B3FA-CF76-4CD4-9C35-C29C717E63B0}"/>
              </a:ext>
            </a:extLst>
          </p:cNvPr>
          <p:cNvSpPr txBox="1"/>
          <p:nvPr/>
        </p:nvSpPr>
        <p:spPr>
          <a:xfrm>
            <a:off x="4892834" y="4911646"/>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3</a:t>
            </a:r>
          </a:p>
        </p:txBody>
      </p:sp>
      <p:sp>
        <p:nvSpPr>
          <p:cNvPr id="78" name="1">
            <a:extLst>
              <a:ext uri="{FF2B5EF4-FFF2-40B4-BE49-F238E27FC236}">
                <a16:creationId xmlns:a16="http://schemas.microsoft.com/office/drawing/2014/main" id="{F8088595-FA48-4DAE-A709-80937EA9F6B2}"/>
              </a:ext>
            </a:extLst>
          </p:cNvPr>
          <p:cNvSpPr txBox="1"/>
          <p:nvPr/>
        </p:nvSpPr>
        <p:spPr>
          <a:xfrm>
            <a:off x="3049868" y="323214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79" name="4">
            <a:extLst>
              <a:ext uri="{FF2B5EF4-FFF2-40B4-BE49-F238E27FC236}">
                <a16:creationId xmlns:a16="http://schemas.microsoft.com/office/drawing/2014/main" id="{AEB8F7DF-6C6A-4EAA-866D-7231608BA2F4}"/>
              </a:ext>
            </a:extLst>
          </p:cNvPr>
          <p:cNvSpPr txBox="1"/>
          <p:nvPr/>
        </p:nvSpPr>
        <p:spPr>
          <a:xfrm>
            <a:off x="3774439" y="377189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4</a:t>
            </a:r>
          </a:p>
        </p:txBody>
      </p:sp>
      <p:sp>
        <p:nvSpPr>
          <p:cNvPr id="80" name="1">
            <a:extLst>
              <a:ext uri="{FF2B5EF4-FFF2-40B4-BE49-F238E27FC236}">
                <a16:creationId xmlns:a16="http://schemas.microsoft.com/office/drawing/2014/main" id="{84D3B959-FBC9-445D-B835-D043CA5EFB92}"/>
              </a:ext>
            </a:extLst>
          </p:cNvPr>
          <p:cNvSpPr txBox="1"/>
          <p:nvPr/>
        </p:nvSpPr>
        <p:spPr>
          <a:xfrm>
            <a:off x="3784279" y="54267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81" name="1">
            <a:extLst>
              <a:ext uri="{FF2B5EF4-FFF2-40B4-BE49-F238E27FC236}">
                <a16:creationId xmlns:a16="http://schemas.microsoft.com/office/drawing/2014/main" id="{99DAA60F-98BF-433B-A929-A3DBD25B734B}"/>
              </a:ext>
            </a:extLst>
          </p:cNvPr>
          <p:cNvSpPr txBox="1"/>
          <p:nvPr/>
        </p:nvSpPr>
        <p:spPr>
          <a:xfrm>
            <a:off x="1955524" y="54267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82" name="3">
            <a:extLst>
              <a:ext uri="{FF2B5EF4-FFF2-40B4-BE49-F238E27FC236}">
                <a16:creationId xmlns:a16="http://schemas.microsoft.com/office/drawing/2014/main" id="{500B9722-F19C-45F7-8C5D-D503CAC7BF1B}"/>
              </a:ext>
            </a:extLst>
          </p:cNvPr>
          <p:cNvSpPr txBox="1"/>
          <p:nvPr/>
        </p:nvSpPr>
        <p:spPr>
          <a:xfrm>
            <a:off x="3050384" y="491164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3</a:t>
            </a:r>
          </a:p>
        </p:txBody>
      </p:sp>
      <p:sp>
        <p:nvSpPr>
          <p:cNvPr id="83" name="2">
            <a:extLst>
              <a:ext uri="{FF2B5EF4-FFF2-40B4-BE49-F238E27FC236}">
                <a16:creationId xmlns:a16="http://schemas.microsoft.com/office/drawing/2014/main" id="{797A19E9-BB70-452E-B709-422922536ED4}"/>
              </a:ext>
            </a:extLst>
          </p:cNvPr>
          <p:cNvSpPr txBox="1"/>
          <p:nvPr/>
        </p:nvSpPr>
        <p:spPr>
          <a:xfrm>
            <a:off x="1288582" y="323380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2</a:t>
            </a:r>
          </a:p>
        </p:txBody>
      </p:sp>
      <p:sp>
        <p:nvSpPr>
          <p:cNvPr id="84" name="3">
            <a:extLst>
              <a:ext uri="{FF2B5EF4-FFF2-40B4-BE49-F238E27FC236}">
                <a16:creationId xmlns:a16="http://schemas.microsoft.com/office/drawing/2014/main" id="{57C6DCEE-8D85-4A9A-836F-9F47E5D81059}"/>
              </a:ext>
            </a:extLst>
          </p:cNvPr>
          <p:cNvSpPr txBox="1"/>
          <p:nvPr/>
        </p:nvSpPr>
        <p:spPr>
          <a:xfrm>
            <a:off x="1278115" y="491489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3</a:t>
            </a:r>
          </a:p>
        </p:txBody>
      </p:sp>
      <p:sp>
        <p:nvSpPr>
          <p:cNvPr id="85" name="5">
            <a:extLst>
              <a:ext uri="{FF2B5EF4-FFF2-40B4-BE49-F238E27FC236}">
                <a16:creationId xmlns:a16="http://schemas.microsoft.com/office/drawing/2014/main" id="{7610824F-F7BE-4D06-8F46-0765F67DE532}"/>
              </a:ext>
            </a:extLst>
          </p:cNvPr>
          <p:cNvSpPr txBox="1"/>
          <p:nvPr/>
        </p:nvSpPr>
        <p:spPr>
          <a:xfrm>
            <a:off x="1955524" y="37986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5</a:t>
            </a:r>
          </a:p>
        </p:txBody>
      </p:sp>
      <p:sp>
        <p:nvSpPr>
          <p:cNvPr id="86" name="End">
            <a:extLst>
              <a:ext uri="{FF2B5EF4-FFF2-40B4-BE49-F238E27FC236}">
                <a16:creationId xmlns:a16="http://schemas.microsoft.com/office/drawing/2014/main" id="{520C646F-2D75-4F00-94D6-CFC71D1A1356}"/>
              </a:ext>
            </a:extLst>
          </p:cNvPr>
          <p:cNvSpPr txBox="1"/>
          <p:nvPr/>
        </p:nvSpPr>
        <p:spPr>
          <a:xfrm>
            <a:off x="4282967" y="5827253"/>
            <a:ext cx="1087444" cy="474168"/>
          </a:xfrm>
          <a:prstGeom prst="rect">
            <a:avLst/>
          </a:prstGeom>
          <a:ln w="12700"/>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2800" dirty="0">
                <a:latin typeface="+mj-lt"/>
              </a:rPr>
              <a:t>End</a:t>
            </a:r>
          </a:p>
        </p:txBody>
      </p:sp>
      <p:sp>
        <p:nvSpPr>
          <p:cNvPr id="87" name="End">
            <a:extLst>
              <a:ext uri="{FF2B5EF4-FFF2-40B4-BE49-F238E27FC236}">
                <a16:creationId xmlns:a16="http://schemas.microsoft.com/office/drawing/2014/main" id="{1BC42A66-6188-4D9E-9D07-9E5957A66B47}"/>
              </a:ext>
            </a:extLst>
          </p:cNvPr>
          <p:cNvSpPr txBox="1"/>
          <p:nvPr/>
        </p:nvSpPr>
        <p:spPr>
          <a:xfrm>
            <a:off x="629156" y="2400300"/>
            <a:ext cx="1087444" cy="474168"/>
          </a:xfrm>
          <a:prstGeom prst="rect">
            <a:avLst/>
          </a:prstGeom>
          <a:ln w="12700"/>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lang="en-US" sz="2800" dirty="0">
                <a:latin typeface="+mj-lt"/>
              </a:rPr>
              <a:t>Start</a:t>
            </a:r>
            <a:endParaRPr sz="2800" dirty="0">
              <a:latin typeface="+mj-lt"/>
            </a:endParaRPr>
          </a:p>
        </p:txBody>
      </p:sp>
      <p:sp>
        <p:nvSpPr>
          <p:cNvPr id="88" name="Intelligent cutting of an image is useful for...">
            <a:extLst>
              <a:ext uri="{FF2B5EF4-FFF2-40B4-BE49-F238E27FC236}">
                <a16:creationId xmlns:a16="http://schemas.microsoft.com/office/drawing/2014/main" id="{60EDD7D7-4587-4AE8-BD01-9CE58F13E130}"/>
              </a:ext>
            </a:extLst>
          </p:cNvPr>
          <p:cNvSpPr txBox="1"/>
          <p:nvPr/>
        </p:nvSpPr>
        <p:spPr>
          <a:xfrm>
            <a:off x="7449534" y="2127792"/>
            <a:ext cx="4628166" cy="1904367"/>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pPr marL="457200" indent="-457200">
              <a:buFont typeface="+mj-lt"/>
              <a:buAutoNum type="arabicPeriod"/>
            </a:pPr>
            <a:r>
              <a:rPr lang="en-US" sz="2400" dirty="0">
                <a:latin typeface="+mj-lt"/>
              </a:rPr>
              <a:t>Assign weights (costs) to edges</a:t>
            </a:r>
          </a:p>
          <a:p>
            <a:pPr marL="457200" indent="-457200">
              <a:buFont typeface="+mj-lt"/>
              <a:buAutoNum type="arabicPeriod"/>
            </a:pPr>
            <a:endParaRPr lang="en-US" sz="2400" dirty="0">
              <a:latin typeface="+mj-lt"/>
            </a:endParaRPr>
          </a:p>
          <a:p>
            <a:pPr marL="457200" indent="-457200">
              <a:buFont typeface="+mj-lt"/>
              <a:buAutoNum type="arabicPeriod"/>
            </a:pPr>
            <a:r>
              <a:rPr lang="en-US" sz="2400" dirty="0">
                <a:latin typeface="+mj-lt"/>
              </a:rPr>
              <a:t>Select the seed nodes</a:t>
            </a:r>
          </a:p>
          <a:p>
            <a:pPr marL="457200" indent="-457200">
              <a:buFont typeface="+mj-lt"/>
              <a:buAutoNum type="arabicPeriod"/>
            </a:pPr>
            <a:endParaRPr lang="en-US" sz="2400" dirty="0">
              <a:latin typeface="+mj-lt"/>
            </a:endParaRPr>
          </a:p>
          <a:p>
            <a:pPr marL="457200" indent="-457200">
              <a:buFont typeface="+mj-lt"/>
              <a:buAutoNum type="arabicPeriod"/>
            </a:pPr>
            <a:r>
              <a:rPr lang="en-US" sz="2400" dirty="0">
                <a:latin typeface="+mj-lt"/>
              </a:rPr>
              <a:t>Find shortest path between them</a:t>
            </a:r>
            <a:endParaRPr sz="2400" dirty="0">
              <a:latin typeface="+mj-lt"/>
            </a:endParaRPr>
          </a:p>
        </p:txBody>
      </p:sp>
      <p:sp>
        <p:nvSpPr>
          <p:cNvPr id="89" name="Line">
            <a:extLst>
              <a:ext uri="{FF2B5EF4-FFF2-40B4-BE49-F238E27FC236}">
                <a16:creationId xmlns:a16="http://schemas.microsoft.com/office/drawing/2014/main" id="{C1B43151-5A31-4DDA-8E24-9E800D9D6B29}"/>
              </a:ext>
            </a:extLst>
          </p:cNvPr>
          <p:cNvSpPr/>
          <p:nvPr/>
        </p:nvSpPr>
        <p:spPr>
          <a:xfrm>
            <a:off x="1503201" y="2692144"/>
            <a:ext cx="2813671" cy="3372193"/>
          </a:xfrm>
          <a:custGeom>
            <a:avLst/>
            <a:gdLst/>
            <a:ahLst/>
            <a:cxnLst>
              <a:cxn ang="0">
                <a:pos x="wd2" y="hd2"/>
              </a:cxn>
              <a:cxn ang="5400000">
                <a:pos x="wd2" y="hd2"/>
              </a:cxn>
              <a:cxn ang="10800000">
                <a:pos x="wd2" y="hd2"/>
              </a:cxn>
              <a:cxn ang="16200000">
                <a:pos x="wd2" y="hd2"/>
              </a:cxn>
            </a:cxnLst>
            <a:rect l="0" t="0" r="r" b="b"/>
            <a:pathLst>
              <a:path w="21600" h="21600" extrusionOk="0">
                <a:moveTo>
                  <a:pt x="0" y="530"/>
                </a:moveTo>
                <a:cubicBezTo>
                  <a:pt x="283" y="486"/>
                  <a:pt x="571" y="457"/>
                  <a:pt x="850" y="398"/>
                </a:cubicBezTo>
                <a:cubicBezTo>
                  <a:pt x="1196" y="324"/>
                  <a:pt x="1517" y="178"/>
                  <a:pt x="1871" y="133"/>
                </a:cubicBezTo>
                <a:lnTo>
                  <a:pt x="2891" y="0"/>
                </a:lnTo>
                <a:cubicBezTo>
                  <a:pt x="3458" y="44"/>
                  <a:pt x="4029" y="65"/>
                  <a:pt x="4592" y="133"/>
                </a:cubicBezTo>
                <a:cubicBezTo>
                  <a:pt x="4769" y="154"/>
                  <a:pt x="4928" y="231"/>
                  <a:pt x="5102" y="265"/>
                </a:cubicBezTo>
                <a:cubicBezTo>
                  <a:pt x="5383" y="320"/>
                  <a:pt x="5674" y="338"/>
                  <a:pt x="5953" y="398"/>
                </a:cubicBezTo>
                <a:cubicBezTo>
                  <a:pt x="6261" y="463"/>
                  <a:pt x="7234" y="762"/>
                  <a:pt x="7654" y="795"/>
                </a:cubicBezTo>
                <a:cubicBezTo>
                  <a:pt x="8558" y="866"/>
                  <a:pt x="9468" y="883"/>
                  <a:pt x="10375" y="928"/>
                </a:cubicBezTo>
                <a:cubicBezTo>
                  <a:pt x="10545" y="972"/>
                  <a:pt x="10745" y="973"/>
                  <a:pt x="10885" y="1060"/>
                </a:cubicBezTo>
                <a:cubicBezTo>
                  <a:pt x="11045" y="1160"/>
                  <a:pt x="11094" y="1335"/>
                  <a:pt x="11225" y="1458"/>
                </a:cubicBezTo>
                <a:cubicBezTo>
                  <a:pt x="11379" y="1602"/>
                  <a:pt x="11565" y="1723"/>
                  <a:pt x="11735" y="1855"/>
                </a:cubicBezTo>
                <a:lnTo>
                  <a:pt x="12076" y="2650"/>
                </a:lnTo>
                <a:cubicBezTo>
                  <a:pt x="12132" y="2783"/>
                  <a:pt x="12216" y="2910"/>
                  <a:pt x="12246" y="3048"/>
                </a:cubicBezTo>
                <a:lnTo>
                  <a:pt x="12416" y="3843"/>
                </a:lnTo>
                <a:cubicBezTo>
                  <a:pt x="12359" y="4815"/>
                  <a:pt x="12379" y="5791"/>
                  <a:pt x="12246" y="6758"/>
                </a:cubicBezTo>
                <a:cubicBezTo>
                  <a:pt x="12214" y="6990"/>
                  <a:pt x="11836" y="7636"/>
                  <a:pt x="11735" y="7951"/>
                </a:cubicBezTo>
                <a:cubicBezTo>
                  <a:pt x="11622" y="8304"/>
                  <a:pt x="11543" y="8665"/>
                  <a:pt x="11395" y="9011"/>
                </a:cubicBezTo>
                <a:cubicBezTo>
                  <a:pt x="11339" y="9144"/>
                  <a:pt x="11274" y="9274"/>
                  <a:pt x="11225" y="9409"/>
                </a:cubicBezTo>
                <a:cubicBezTo>
                  <a:pt x="10798" y="10573"/>
                  <a:pt x="11293" y="9383"/>
                  <a:pt x="10885" y="10336"/>
                </a:cubicBezTo>
                <a:cubicBezTo>
                  <a:pt x="10942" y="11087"/>
                  <a:pt x="10968" y="11840"/>
                  <a:pt x="11055" y="12589"/>
                </a:cubicBezTo>
                <a:cubicBezTo>
                  <a:pt x="11081" y="12813"/>
                  <a:pt x="11225" y="13026"/>
                  <a:pt x="11225" y="13252"/>
                </a:cubicBezTo>
                <a:cubicBezTo>
                  <a:pt x="11225" y="15222"/>
                  <a:pt x="11327" y="14869"/>
                  <a:pt x="10885" y="15902"/>
                </a:cubicBezTo>
                <a:cubicBezTo>
                  <a:pt x="10655" y="17335"/>
                  <a:pt x="10615" y="17028"/>
                  <a:pt x="10885" y="18817"/>
                </a:cubicBezTo>
                <a:cubicBezTo>
                  <a:pt x="10906" y="18956"/>
                  <a:pt x="10928" y="19116"/>
                  <a:pt x="11055" y="19215"/>
                </a:cubicBezTo>
                <a:cubicBezTo>
                  <a:pt x="11182" y="19313"/>
                  <a:pt x="11395" y="19303"/>
                  <a:pt x="11565" y="19347"/>
                </a:cubicBezTo>
                <a:cubicBezTo>
                  <a:pt x="11735" y="19436"/>
                  <a:pt x="11889" y="19548"/>
                  <a:pt x="12076" y="19612"/>
                </a:cubicBezTo>
                <a:cubicBezTo>
                  <a:pt x="12403" y="19726"/>
                  <a:pt x="13096" y="19877"/>
                  <a:pt x="13096" y="19877"/>
                </a:cubicBezTo>
                <a:cubicBezTo>
                  <a:pt x="13209" y="20010"/>
                  <a:pt x="13266" y="20187"/>
                  <a:pt x="13436" y="20275"/>
                </a:cubicBezTo>
                <a:cubicBezTo>
                  <a:pt x="13631" y="20376"/>
                  <a:pt x="13888" y="20368"/>
                  <a:pt x="14117" y="20407"/>
                </a:cubicBezTo>
                <a:cubicBezTo>
                  <a:pt x="15118" y="20581"/>
                  <a:pt x="15149" y="20558"/>
                  <a:pt x="16328" y="20672"/>
                </a:cubicBezTo>
                <a:cubicBezTo>
                  <a:pt x="16668" y="20761"/>
                  <a:pt x="17050" y="20782"/>
                  <a:pt x="17348" y="20937"/>
                </a:cubicBezTo>
                <a:cubicBezTo>
                  <a:pt x="17518" y="21026"/>
                  <a:pt x="17658" y="21169"/>
                  <a:pt x="17858" y="21202"/>
                </a:cubicBezTo>
                <a:cubicBezTo>
                  <a:pt x="18471" y="21305"/>
                  <a:pt x="19106" y="21291"/>
                  <a:pt x="19729" y="21335"/>
                </a:cubicBezTo>
                <a:cubicBezTo>
                  <a:pt x="20132" y="21440"/>
                  <a:pt x="20679" y="21600"/>
                  <a:pt x="21090" y="21600"/>
                </a:cubicBezTo>
                <a:cubicBezTo>
                  <a:pt x="21269" y="21600"/>
                  <a:pt x="21600" y="21467"/>
                  <a:pt x="21600" y="21467"/>
                </a:cubicBezTo>
              </a:path>
            </a:pathLst>
          </a:custGeom>
          <a:ln w="50800">
            <a:solidFill>
              <a:srgbClr val="FF2600"/>
            </a:solidFill>
            <a:tailEnd type="triangle"/>
          </a:ln>
        </p:spPr>
        <p:txBody>
          <a:bodyPr lIns="0" tIns="0" rIns="0" bIns="0"/>
          <a:lstStyle/>
          <a:p>
            <a:pPr defTabSz="342888">
              <a:defRPr sz="1200">
                <a:latin typeface="Helvetica"/>
                <a:ea typeface="Helvetica"/>
                <a:cs typeface="Helvetica"/>
                <a:sym typeface="Helvetica"/>
              </a:defRPr>
            </a:pPr>
            <a:endParaRPr sz="844"/>
          </a:p>
        </p:txBody>
      </p:sp>
    </p:spTree>
    <p:extLst>
      <p:ext uri="{BB962C8B-B14F-4D97-AF65-F5344CB8AC3E}">
        <p14:creationId xmlns:p14="http://schemas.microsoft.com/office/powerpoint/2010/main" val="259279234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667">
            <a:extLst>
              <a:ext uri="{FF2B5EF4-FFF2-40B4-BE49-F238E27FC236}">
                <a16:creationId xmlns:a16="http://schemas.microsoft.com/office/drawing/2014/main" id="{4F3883E1-0150-4B75-916D-4610E3FC13DF}"/>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Graph-view of this problem</a:t>
            </a:r>
          </a:p>
        </p:txBody>
      </p:sp>
      <p:grpSp>
        <p:nvGrpSpPr>
          <p:cNvPr id="33" name="Group 32">
            <a:extLst>
              <a:ext uri="{FF2B5EF4-FFF2-40B4-BE49-F238E27FC236}">
                <a16:creationId xmlns:a16="http://schemas.microsoft.com/office/drawing/2014/main" id="{63C7360E-5157-45E1-8899-606F23CC9336}"/>
              </a:ext>
            </a:extLst>
          </p:cNvPr>
          <p:cNvGrpSpPr>
            <a:grpSpLocks noChangeAspect="1"/>
          </p:cNvGrpSpPr>
          <p:nvPr/>
        </p:nvGrpSpPr>
        <p:grpSpPr>
          <a:xfrm>
            <a:off x="629157" y="2127792"/>
            <a:ext cx="6568159" cy="4480267"/>
            <a:chOff x="1645920" y="1645920"/>
            <a:chExt cx="4602480" cy="3139440"/>
          </a:xfrm>
        </p:grpSpPr>
        <p:sp>
          <p:nvSpPr>
            <p:cNvPr id="41" name="Oval 40">
              <a:extLst>
                <a:ext uri="{FF2B5EF4-FFF2-40B4-BE49-F238E27FC236}">
                  <a16:creationId xmlns:a16="http://schemas.microsoft.com/office/drawing/2014/main" id="{1A4D5A53-3677-42DD-ADA7-E963FD6BD4B9}"/>
                </a:ext>
              </a:extLst>
            </p:cNvPr>
            <p:cNvSpPr/>
            <p:nvPr/>
          </p:nvSpPr>
          <p:spPr>
            <a:xfrm>
              <a:off x="164592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2" name="Oval 41">
              <a:extLst>
                <a:ext uri="{FF2B5EF4-FFF2-40B4-BE49-F238E27FC236}">
                  <a16:creationId xmlns:a16="http://schemas.microsoft.com/office/drawing/2014/main" id="{8A50CD5F-F800-4B6E-9879-D7F37C1E8853}"/>
                </a:ext>
              </a:extLst>
            </p:cNvPr>
            <p:cNvSpPr/>
            <p:nvPr/>
          </p:nvSpPr>
          <p:spPr>
            <a:xfrm>
              <a:off x="292608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7FFC67D2-6AE5-478B-9F3E-537837896982}"/>
                </a:ext>
              </a:extLst>
            </p:cNvPr>
            <p:cNvSpPr/>
            <p:nvPr/>
          </p:nvSpPr>
          <p:spPr>
            <a:xfrm>
              <a:off x="164592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4" name="Straight Connector 43">
              <a:extLst>
                <a:ext uri="{FF2B5EF4-FFF2-40B4-BE49-F238E27FC236}">
                  <a16:creationId xmlns:a16="http://schemas.microsoft.com/office/drawing/2014/main" id="{3E2EC0CD-1FEA-4961-A90D-55E52D912346}"/>
                </a:ext>
              </a:extLst>
            </p:cNvPr>
            <p:cNvCxnSpPr>
              <a:stCxn id="41" idx="6"/>
              <a:endCxn id="42" idx="2"/>
            </p:cNvCxnSpPr>
            <p:nvPr/>
          </p:nvCxnSpPr>
          <p:spPr>
            <a:xfrm>
              <a:off x="240792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D6B545B-DDF8-40B8-84C3-0C05333DCD68}"/>
                </a:ext>
              </a:extLst>
            </p:cNvPr>
            <p:cNvCxnSpPr>
              <a:stCxn id="41" idx="4"/>
              <a:endCxn id="43" idx="0"/>
            </p:cNvCxnSpPr>
            <p:nvPr/>
          </p:nvCxnSpPr>
          <p:spPr>
            <a:xfrm>
              <a:off x="202692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A39BDF7A-ADB5-45DF-8ACD-B70A9E589C25}"/>
                </a:ext>
              </a:extLst>
            </p:cNvPr>
            <p:cNvSpPr/>
            <p:nvPr/>
          </p:nvSpPr>
          <p:spPr>
            <a:xfrm>
              <a:off x="292608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7" name="Straight Connector 46">
              <a:extLst>
                <a:ext uri="{FF2B5EF4-FFF2-40B4-BE49-F238E27FC236}">
                  <a16:creationId xmlns:a16="http://schemas.microsoft.com/office/drawing/2014/main" id="{BAAD1439-8892-45B8-91DF-36E73C32C55F}"/>
                </a:ext>
              </a:extLst>
            </p:cNvPr>
            <p:cNvCxnSpPr>
              <a:cxnSpLocks/>
              <a:stCxn id="42" idx="4"/>
              <a:endCxn id="46" idx="0"/>
            </p:cNvCxnSpPr>
            <p:nvPr/>
          </p:nvCxnSpPr>
          <p:spPr>
            <a:xfrm>
              <a:off x="330708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FEC9986-C578-4B71-B74D-37B329157F05}"/>
                </a:ext>
              </a:extLst>
            </p:cNvPr>
            <p:cNvCxnSpPr>
              <a:cxnSpLocks/>
              <a:stCxn id="43" idx="6"/>
              <a:endCxn id="46" idx="2"/>
            </p:cNvCxnSpPr>
            <p:nvPr/>
          </p:nvCxnSpPr>
          <p:spPr>
            <a:xfrm>
              <a:off x="240792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FCF1F447-BA95-4F88-A721-AD3B9DF0D27D}"/>
                </a:ext>
              </a:extLst>
            </p:cNvPr>
            <p:cNvSpPr/>
            <p:nvPr/>
          </p:nvSpPr>
          <p:spPr>
            <a:xfrm>
              <a:off x="420624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A799987B-8988-4731-817A-AA3343EC8A3A}"/>
                </a:ext>
              </a:extLst>
            </p:cNvPr>
            <p:cNvSpPr/>
            <p:nvPr/>
          </p:nvSpPr>
          <p:spPr>
            <a:xfrm>
              <a:off x="548640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870AAE08-9BC1-4E1B-AAE3-BA81B2468934}"/>
                </a:ext>
              </a:extLst>
            </p:cNvPr>
            <p:cNvSpPr/>
            <p:nvPr/>
          </p:nvSpPr>
          <p:spPr>
            <a:xfrm>
              <a:off x="420624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2" name="Straight Connector 51">
              <a:extLst>
                <a:ext uri="{FF2B5EF4-FFF2-40B4-BE49-F238E27FC236}">
                  <a16:creationId xmlns:a16="http://schemas.microsoft.com/office/drawing/2014/main" id="{9C92985A-C1BB-4271-BB63-3C1A30E68A81}"/>
                </a:ext>
              </a:extLst>
            </p:cNvPr>
            <p:cNvCxnSpPr>
              <a:cxnSpLocks/>
              <a:stCxn id="49" idx="6"/>
              <a:endCxn id="50" idx="2"/>
            </p:cNvCxnSpPr>
            <p:nvPr/>
          </p:nvCxnSpPr>
          <p:spPr>
            <a:xfrm>
              <a:off x="496824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8FB996F-06BE-4373-A51E-27B4C21CDBDD}"/>
                </a:ext>
              </a:extLst>
            </p:cNvPr>
            <p:cNvCxnSpPr>
              <a:stCxn id="49" idx="4"/>
              <a:endCxn id="51" idx="0"/>
            </p:cNvCxnSpPr>
            <p:nvPr/>
          </p:nvCxnSpPr>
          <p:spPr>
            <a:xfrm>
              <a:off x="458724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4CC1C80C-0B68-442F-AEB7-0EC95F982F59}"/>
                </a:ext>
              </a:extLst>
            </p:cNvPr>
            <p:cNvSpPr/>
            <p:nvPr/>
          </p:nvSpPr>
          <p:spPr>
            <a:xfrm>
              <a:off x="548640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5" name="Straight Connector 54">
              <a:extLst>
                <a:ext uri="{FF2B5EF4-FFF2-40B4-BE49-F238E27FC236}">
                  <a16:creationId xmlns:a16="http://schemas.microsoft.com/office/drawing/2014/main" id="{540BC205-6BEA-417F-91F6-54D3B6465AEE}"/>
                </a:ext>
              </a:extLst>
            </p:cNvPr>
            <p:cNvCxnSpPr>
              <a:stCxn id="50" idx="4"/>
              <a:endCxn id="54" idx="0"/>
            </p:cNvCxnSpPr>
            <p:nvPr/>
          </p:nvCxnSpPr>
          <p:spPr>
            <a:xfrm>
              <a:off x="586740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1F56C6F-1ED1-4629-A828-88F5C294EB1A}"/>
                </a:ext>
              </a:extLst>
            </p:cNvPr>
            <p:cNvCxnSpPr>
              <a:cxnSpLocks/>
              <a:stCxn id="51" idx="6"/>
              <a:endCxn id="54" idx="2"/>
            </p:cNvCxnSpPr>
            <p:nvPr/>
          </p:nvCxnSpPr>
          <p:spPr>
            <a:xfrm>
              <a:off x="496824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11B3E721-384C-41B3-A7E4-8DF43C53290E}"/>
                </a:ext>
              </a:extLst>
            </p:cNvPr>
            <p:cNvSpPr/>
            <p:nvPr/>
          </p:nvSpPr>
          <p:spPr>
            <a:xfrm>
              <a:off x="164592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8" name="Straight Connector 57">
              <a:extLst>
                <a:ext uri="{FF2B5EF4-FFF2-40B4-BE49-F238E27FC236}">
                  <a16:creationId xmlns:a16="http://schemas.microsoft.com/office/drawing/2014/main" id="{0AAA7E27-23C9-4E55-AACD-1DC22A0F0A6F}"/>
                </a:ext>
              </a:extLst>
            </p:cNvPr>
            <p:cNvCxnSpPr>
              <a:cxnSpLocks/>
              <a:stCxn id="43" idx="4"/>
              <a:endCxn id="57" idx="0"/>
            </p:cNvCxnSpPr>
            <p:nvPr/>
          </p:nvCxnSpPr>
          <p:spPr>
            <a:xfrm>
              <a:off x="202692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50E1E542-20A7-4BDE-9AA5-3AB2BD6E4C3E}"/>
                </a:ext>
              </a:extLst>
            </p:cNvPr>
            <p:cNvSpPr/>
            <p:nvPr/>
          </p:nvSpPr>
          <p:spPr>
            <a:xfrm>
              <a:off x="292608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0" name="Straight Connector 59">
              <a:extLst>
                <a:ext uri="{FF2B5EF4-FFF2-40B4-BE49-F238E27FC236}">
                  <a16:creationId xmlns:a16="http://schemas.microsoft.com/office/drawing/2014/main" id="{1BC8FF16-8142-490C-82D0-E9E375072C56}"/>
                </a:ext>
              </a:extLst>
            </p:cNvPr>
            <p:cNvCxnSpPr>
              <a:cxnSpLocks/>
              <a:stCxn id="46" idx="4"/>
              <a:endCxn id="59" idx="0"/>
            </p:cNvCxnSpPr>
            <p:nvPr/>
          </p:nvCxnSpPr>
          <p:spPr>
            <a:xfrm>
              <a:off x="330708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DBC2094-329B-4A3A-8D9B-CE06557AF9F0}"/>
                </a:ext>
              </a:extLst>
            </p:cNvPr>
            <p:cNvCxnSpPr>
              <a:cxnSpLocks/>
              <a:stCxn id="57" idx="6"/>
              <a:endCxn id="59" idx="2"/>
            </p:cNvCxnSpPr>
            <p:nvPr/>
          </p:nvCxnSpPr>
          <p:spPr>
            <a:xfrm>
              <a:off x="240792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0D1202FB-EE7A-4ACF-809C-2A6B4EF03A04}"/>
                </a:ext>
              </a:extLst>
            </p:cNvPr>
            <p:cNvSpPr/>
            <p:nvPr/>
          </p:nvSpPr>
          <p:spPr>
            <a:xfrm>
              <a:off x="420624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3" name="Straight Connector 62">
              <a:extLst>
                <a:ext uri="{FF2B5EF4-FFF2-40B4-BE49-F238E27FC236}">
                  <a16:creationId xmlns:a16="http://schemas.microsoft.com/office/drawing/2014/main" id="{EC8F5FCA-3735-46C7-ABE5-B732012AEF46}"/>
                </a:ext>
              </a:extLst>
            </p:cNvPr>
            <p:cNvCxnSpPr>
              <a:cxnSpLocks/>
              <a:stCxn id="51" idx="4"/>
              <a:endCxn id="62" idx="0"/>
            </p:cNvCxnSpPr>
            <p:nvPr/>
          </p:nvCxnSpPr>
          <p:spPr>
            <a:xfrm>
              <a:off x="458724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F98E706-9659-46E4-8AEB-DD7AC14D64D3}"/>
                </a:ext>
              </a:extLst>
            </p:cNvPr>
            <p:cNvSpPr/>
            <p:nvPr/>
          </p:nvSpPr>
          <p:spPr>
            <a:xfrm>
              <a:off x="548640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5" name="Straight Connector 64">
              <a:extLst>
                <a:ext uri="{FF2B5EF4-FFF2-40B4-BE49-F238E27FC236}">
                  <a16:creationId xmlns:a16="http://schemas.microsoft.com/office/drawing/2014/main" id="{1B814484-62F1-4101-8EEC-753CB29618EA}"/>
                </a:ext>
              </a:extLst>
            </p:cNvPr>
            <p:cNvCxnSpPr>
              <a:cxnSpLocks/>
              <a:stCxn id="54" idx="4"/>
              <a:endCxn id="64" idx="0"/>
            </p:cNvCxnSpPr>
            <p:nvPr/>
          </p:nvCxnSpPr>
          <p:spPr>
            <a:xfrm>
              <a:off x="586740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E0FD414-4267-4EE5-AAAF-A9E4A4B58150}"/>
                </a:ext>
              </a:extLst>
            </p:cNvPr>
            <p:cNvCxnSpPr>
              <a:cxnSpLocks/>
              <a:stCxn id="62" idx="6"/>
              <a:endCxn id="64" idx="2"/>
            </p:cNvCxnSpPr>
            <p:nvPr/>
          </p:nvCxnSpPr>
          <p:spPr>
            <a:xfrm>
              <a:off x="496824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3F82543-82D7-47AF-BB7E-A5B161F7C824}"/>
                </a:ext>
              </a:extLst>
            </p:cNvPr>
            <p:cNvCxnSpPr>
              <a:cxnSpLocks/>
              <a:stCxn id="42" idx="6"/>
              <a:endCxn id="49" idx="2"/>
            </p:cNvCxnSpPr>
            <p:nvPr/>
          </p:nvCxnSpPr>
          <p:spPr>
            <a:xfrm>
              <a:off x="368808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66B5347-AD6C-4C57-979D-2CD1DB9ACF4D}"/>
                </a:ext>
              </a:extLst>
            </p:cNvPr>
            <p:cNvCxnSpPr>
              <a:cxnSpLocks/>
              <a:stCxn id="46" idx="6"/>
              <a:endCxn id="51" idx="2"/>
            </p:cNvCxnSpPr>
            <p:nvPr/>
          </p:nvCxnSpPr>
          <p:spPr>
            <a:xfrm>
              <a:off x="368808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02D730A-9201-4BA8-AAC6-083397D01916}"/>
                </a:ext>
              </a:extLst>
            </p:cNvPr>
            <p:cNvCxnSpPr>
              <a:cxnSpLocks/>
              <a:stCxn id="59" idx="6"/>
              <a:endCxn id="62" idx="2"/>
            </p:cNvCxnSpPr>
            <p:nvPr/>
          </p:nvCxnSpPr>
          <p:spPr>
            <a:xfrm>
              <a:off x="368808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 name="Intelligent cutting of an image is useful for...">
            <a:extLst>
              <a:ext uri="{FF2B5EF4-FFF2-40B4-BE49-F238E27FC236}">
                <a16:creationId xmlns:a16="http://schemas.microsoft.com/office/drawing/2014/main" id="{6CAEFA10-A083-4B33-A3FF-A86E65D79523}"/>
              </a:ext>
            </a:extLst>
          </p:cNvPr>
          <p:cNvSpPr txBox="1"/>
          <p:nvPr/>
        </p:nvSpPr>
        <p:spPr>
          <a:xfrm>
            <a:off x="496521" y="1461689"/>
            <a:ext cx="5906259" cy="427040"/>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r>
              <a:rPr lang="en-US" sz="2400" dirty="0">
                <a:latin typeface="+mj-lt"/>
              </a:rPr>
              <a:t>Graph-view of intelligent scissors:</a:t>
            </a:r>
            <a:endParaRPr sz="2400" dirty="0">
              <a:latin typeface="+mj-lt"/>
            </a:endParaRPr>
          </a:p>
        </p:txBody>
      </p:sp>
      <p:sp>
        <p:nvSpPr>
          <p:cNvPr id="40" name="1">
            <a:extLst>
              <a:ext uri="{FF2B5EF4-FFF2-40B4-BE49-F238E27FC236}">
                <a16:creationId xmlns:a16="http://schemas.microsoft.com/office/drawing/2014/main" id="{684BDEBC-7056-4F05-B1F3-F3AD187F4C63}"/>
              </a:ext>
            </a:extLst>
          </p:cNvPr>
          <p:cNvSpPr txBox="1"/>
          <p:nvPr/>
        </p:nvSpPr>
        <p:spPr>
          <a:xfrm>
            <a:off x="1958350" y="202548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70" name="2">
            <a:extLst>
              <a:ext uri="{FF2B5EF4-FFF2-40B4-BE49-F238E27FC236}">
                <a16:creationId xmlns:a16="http://schemas.microsoft.com/office/drawing/2014/main" id="{38C212EA-3479-423E-927B-3DA9C21F419F}"/>
              </a:ext>
            </a:extLst>
          </p:cNvPr>
          <p:cNvSpPr txBox="1"/>
          <p:nvPr/>
        </p:nvSpPr>
        <p:spPr>
          <a:xfrm>
            <a:off x="3774438" y="203392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2</a:t>
            </a:r>
          </a:p>
        </p:txBody>
      </p:sp>
      <p:sp>
        <p:nvSpPr>
          <p:cNvPr id="71" name="1">
            <a:extLst>
              <a:ext uri="{FF2B5EF4-FFF2-40B4-BE49-F238E27FC236}">
                <a16:creationId xmlns:a16="http://schemas.microsoft.com/office/drawing/2014/main" id="{63F7D4E5-EC63-447D-B89B-B9380F9A7507}"/>
              </a:ext>
            </a:extLst>
          </p:cNvPr>
          <p:cNvSpPr txBox="1"/>
          <p:nvPr/>
        </p:nvSpPr>
        <p:spPr>
          <a:xfrm>
            <a:off x="5565264" y="2084663"/>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2" name="4">
            <a:extLst>
              <a:ext uri="{FF2B5EF4-FFF2-40B4-BE49-F238E27FC236}">
                <a16:creationId xmlns:a16="http://schemas.microsoft.com/office/drawing/2014/main" id="{EDF1FB6D-2343-410A-A51F-B20CF4F524EA}"/>
              </a:ext>
            </a:extLst>
          </p:cNvPr>
          <p:cNvSpPr txBox="1"/>
          <p:nvPr/>
        </p:nvSpPr>
        <p:spPr>
          <a:xfrm>
            <a:off x="5561335" y="3739888"/>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4</a:t>
            </a:r>
          </a:p>
        </p:txBody>
      </p:sp>
      <p:sp>
        <p:nvSpPr>
          <p:cNvPr id="73" name="1">
            <a:extLst>
              <a:ext uri="{FF2B5EF4-FFF2-40B4-BE49-F238E27FC236}">
                <a16:creationId xmlns:a16="http://schemas.microsoft.com/office/drawing/2014/main" id="{4FDAC01C-0510-4DB5-97EC-FB5410BDEAF8}"/>
              </a:ext>
            </a:extLst>
          </p:cNvPr>
          <p:cNvSpPr txBox="1"/>
          <p:nvPr/>
        </p:nvSpPr>
        <p:spPr>
          <a:xfrm>
            <a:off x="4940035" y="323438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4" name="6">
            <a:extLst>
              <a:ext uri="{FF2B5EF4-FFF2-40B4-BE49-F238E27FC236}">
                <a16:creationId xmlns:a16="http://schemas.microsoft.com/office/drawing/2014/main" id="{92A8DD37-BFC8-47BB-841A-2FA1D8E274E7}"/>
              </a:ext>
            </a:extLst>
          </p:cNvPr>
          <p:cNvSpPr txBox="1"/>
          <p:nvPr/>
        </p:nvSpPr>
        <p:spPr>
          <a:xfrm>
            <a:off x="6844517" y="491164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6</a:t>
            </a:r>
          </a:p>
        </p:txBody>
      </p:sp>
      <p:sp>
        <p:nvSpPr>
          <p:cNvPr id="75" name="9">
            <a:extLst>
              <a:ext uri="{FF2B5EF4-FFF2-40B4-BE49-F238E27FC236}">
                <a16:creationId xmlns:a16="http://schemas.microsoft.com/office/drawing/2014/main" id="{55CC3CC5-301D-4A2D-BDAD-5766A19F4F9F}"/>
              </a:ext>
            </a:extLst>
          </p:cNvPr>
          <p:cNvSpPr txBox="1"/>
          <p:nvPr/>
        </p:nvSpPr>
        <p:spPr>
          <a:xfrm>
            <a:off x="6844518" y="323214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a:latin typeface="+mj-lt"/>
              </a:rPr>
              <a:t>9</a:t>
            </a:r>
          </a:p>
        </p:txBody>
      </p:sp>
      <p:sp>
        <p:nvSpPr>
          <p:cNvPr id="76" name="1">
            <a:extLst>
              <a:ext uri="{FF2B5EF4-FFF2-40B4-BE49-F238E27FC236}">
                <a16:creationId xmlns:a16="http://schemas.microsoft.com/office/drawing/2014/main" id="{58B76F0A-E789-4F4F-8877-C2BA0EC93D23}"/>
              </a:ext>
            </a:extLst>
          </p:cNvPr>
          <p:cNvSpPr txBox="1"/>
          <p:nvPr/>
        </p:nvSpPr>
        <p:spPr>
          <a:xfrm>
            <a:off x="5613034" y="5429141"/>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7" name="3">
            <a:extLst>
              <a:ext uri="{FF2B5EF4-FFF2-40B4-BE49-F238E27FC236}">
                <a16:creationId xmlns:a16="http://schemas.microsoft.com/office/drawing/2014/main" id="{C9C8B3FA-CF76-4CD4-9C35-C29C717E63B0}"/>
              </a:ext>
            </a:extLst>
          </p:cNvPr>
          <p:cNvSpPr txBox="1"/>
          <p:nvPr/>
        </p:nvSpPr>
        <p:spPr>
          <a:xfrm>
            <a:off x="4892834" y="4911646"/>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3</a:t>
            </a:r>
          </a:p>
        </p:txBody>
      </p:sp>
      <p:sp>
        <p:nvSpPr>
          <p:cNvPr id="78" name="1">
            <a:extLst>
              <a:ext uri="{FF2B5EF4-FFF2-40B4-BE49-F238E27FC236}">
                <a16:creationId xmlns:a16="http://schemas.microsoft.com/office/drawing/2014/main" id="{F8088595-FA48-4DAE-A709-80937EA9F6B2}"/>
              </a:ext>
            </a:extLst>
          </p:cNvPr>
          <p:cNvSpPr txBox="1"/>
          <p:nvPr/>
        </p:nvSpPr>
        <p:spPr>
          <a:xfrm>
            <a:off x="3049868" y="323214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79" name="4">
            <a:extLst>
              <a:ext uri="{FF2B5EF4-FFF2-40B4-BE49-F238E27FC236}">
                <a16:creationId xmlns:a16="http://schemas.microsoft.com/office/drawing/2014/main" id="{AEB8F7DF-6C6A-4EAA-866D-7231608BA2F4}"/>
              </a:ext>
            </a:extLst>
          </p:cNvPr>
          <p:cNvSpPr txBox="1"/>
          <p:nvPr/>
        </p:nvSpPr>
        <p:spPr>
          <a:xfrm>
            <a:off x="3774439" y="377189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4</a:t>
            </a:r>
          </a:p>
        </p:txBody>
      </p:sp>
      <p:sp>
        <p:nvSpPr>
          <p:cNvPr id="80" name="1">
            <a:extLst>
              <a:ext uri="{FF2B5EF4-FFF2-40B4-BE49-F238E27FC236}">
                <a16:creationId xmlns:a16="http://schemas.microsoft.com/office/drawing/2014/main" id="{84D3B959-FBC9-445D-B835-D043CA5EFB92}"/>
              </a:ext>
            </a:extLst>
          </p:cNvPr>
          <p:cNvSpPr txBox="1"/>
          <p:nvPr/>
        </p:nvSpPr>
        <p:spPr>
          <a:xfrm>
            <a:off x="3784279" y="54267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81" name="1">
            <a:extLst>
              <a:ext uri="{FF2B5EF4-FFF2-40B4-BE49-F238E27FC236}">
                <a16:creationId xmlns:a16="http://schemas.microsoft.com/office/drawing/2014/main" id="{99DAA60F-98BF-433B-A929-A3DBD25B734B}"/>
              </a:ext>
            </a:extLst>
          </p:cNvPr>
          <p:cNvSpPr txBox="1"/>
          <p:nvPr/>
        </p:nvSpPr>
        <p:spPr>
          <a:xfrm>
            <a:off x="1955524" y="54267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82" name="3">
            <a:extLst>
              <a:ext uri="{FF2B5EF4-FFF2-40B4-BE49-F238E27FC236}">
                <a16:creationId xmlns:a16="http://schemas.microsoft.com/office/drawing/2014/main" id="{500B9722-F19C-45F7-8C5D-D503CAC7BF1B}"/>
              </a:ext>
            </a:extLst>
          </p:cNvPr>
          <p:cNvSpPr txBox="1"/>
          <p:nvPr/>
        </p:nvSpPr>
        <p:spPr>
          <a:xfrm>
            <a:off x="3050384" y="491164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3</a:t>
            </a:r>
          </a:p>
        </p:txBody>
      </p:sp>
      <p:sp>
        <p:nvSpPr>
          <p:cNvPr id="83" name="2">
            <a:extLst>
              <a:ext uri="{FF2B5EF4-FFF2-40B4-BE49-F238E27FC236}">
                <a16:creationId xmlns:a16="http://schemas.microsoft.com/office/drawing/2014/main" id="{797A19E9-BB70-452E-B709-422922536ED4}"/>
              </a:ext>
            </a:extLst>
          </p:cNvPr>
          <p:cNvSpPr txBox="1"/>
          <p:nvPr/>
        </p:nvSpPr>
        <p:spPr>
          <a:xfrm>
            <a:off x="1288582" y="323380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2</a:t>
            </a:r>
          </a:p>
        </p:txBody>
      </p:sp>
      <p:sp>
        <p:nvSpPr>
          <p:cNvPr id="84" name="3">
            <a:extLst>
              <a:ext uri="{FF2B5EF4-FFF2-40B4-BE49-F238E27FC236}">
                <a16:creationId xmlns:a16="http://schemas.microsoft.com/office/drawing/2014/main" id="{57C6DCEE-8D85-4A9A-836F-9F47E5D81059}"/>
              </a:ext>
            </a:extLst>
          </p:cNvPr>
          <p:cNvSpPr txBox="1"/>
          <p:nvPr/>
        </p:nvSpPr>
        <p:spPr>
          <a:xfrm>
            <a:off x="1278115" y="491489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3</a:t>
            </a:r>
          </a:p>
        </p:txBody>
      </p:sp>
      <p:sp>
        <p:nvSpPr>
          <p:cNvPr id="85" name="5">
            <a:extLst>
              <a:ext uri="{FF2B5EF4-FFF2-40B4-BE49-F238E27FC236}">
                <a16:creationId xmlns:a16="http://schemas.microsoft.com/office/drawing/2014/main" id="{7610824F-F7BE-4D06-8F46-0765F67DE532}"/>
              </a:ext>
            </a:extLst>
          </p:cNvPr>
          <p:cNvSpPr txBox="1"/>
          <p:nvPr/>
        </p:nvSpPr>
        <p:spPr>
          <a:xfrm>
            <a:off x="1955524" y="37986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5</a:t>
            </a:r>
          </a:p>
        </p:txBody>
      </p:sp>
      <p:sp>
        <p:nvSpPr>
          <p:cNvPr id="86" name="End">
            <a:extLst>
              <a:ext uri="{FF2B5EF4-FFF2-40B4-BE49-F238E27FC236}">
                <a16:creationId xmlns:a16="http://schemas.microsoft.com/office/drawing/2014/main" id="{520C646F-2D75-4F00-94D6-CFC71D1A1356}"/>
              </a:ext>
            </a:extLst>
          </p:cNvPr>
          <p:cNvSpPr txBox="1"/>
          <p:nvPr/>
        </p:nvSpPr>
        <p:spPr>
          <a:xfrm>
            <a:off x="4282967" y="5827253"/>
            <a:ext cx="1087444" cy="474168"/>
          </a:xfrm>
          <a:prstGeom prst="rect">
            <a:avLst/>
          </a:prstGeom>
          <a:ln w="12700"/>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2800" dirty="0">
                <a:latin typeface="+mj-lt"/>
              </a:rPr>
              <a:t>End</a:t>
            </a:r>
          </a:p>
        </p:txBody>
      </p:sp>
      <p:sp>
        <p:nvSpPr>
          <p:cNvPr id="87" name="End">
            <a:extLst>
              <a:ext uri="{FF2B5EF4-FFF2-40B4-BE49-F238E27FC236}">
                <a16:creationId xmlns:a16="http://schemas.microsoft.com/office/drawing/2014/main" id="{1BC42A66-6188-4D9E-9D07-9E5957A66B47}"/>
              </a:ext>
            </a:extLst>
          </p:cNvPr>
          <p:cNvSpPr txBox="1"/>
          <p:nvPr/>
        </p:nvSpPr>
        <p:spPr>
          <a:xfrm>
            <a:off x="629156" y="2400300"/>
            <a:ext cx="1087444" cy="474168"/>
          </a:xfrm>
          <a:prstGeom prst="rect">
            <a:avLst/>
          </a:prstGeom>
          <a:ln w="12700"/>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lang="en-US" sz="2800" dirty="0">
                <a:latin typeface="+mj-lt"/>
              </a:rPr>
              <a:t>Start</a:t>
            </a:r>
            <a:endParaRPr sz="2800" dirty="0">
              <a:latin typeface="+mj-lt"/>
            </a:endParaRPr>
          </a:p>
        </p:txBody>
      </p:sp>
      <p:sp>
        <p:nvSpPr>
          <p:cNvPr id="88" name="Intelligent cutting of an image is useful for...">
            <a:extLst>
              <a:ext uri="{FF2B5EF4-FFF2-40B4-BE49-F238E27FC236}">
                <a16:creationId xmlns:a16="http://schemas.microsoft.com/office/drawing/2014/main" id="{60EDD7D7-4587-4AE8-BD01-9CE58F13E130}"/>
              </a:ext>
            </a:extLst>
          </p:cNvPr>
          <p:cNvSpPr txBox="1"/>
          <p:nvPr/>
        </p:nvSpPr>
        <p:spPr>
          <a:xfrm>
            <a:off x="7449534" y="2127792"/>
            <a:ext cx="4628166" cy="1904367"/>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pPr marL="457200" indent="-457200">
              <a:buFont typeface="+mj-lt"/>
              <a:buAutoNum type="arabicPeriod"/>
            </a:pPr>
            <a:r>
              <a:rPr lang="en-US" sz="2400" dirty="0">
                <a:latin typeface="+mj-lt"/>
              </a:rPr>
              <a:t>Assign weights (costs) to edges</a:t>
            </a:r>
          </a:p>
          <a:p>
            <a:pPr marL="457200" indent="-457200">
              <a:buFont typeface="+mj-lt"/>
              <a:buAutoNum type="arabicPeriod"/>
            </a:pPr>
            <a:endParaRPr lang="en-US" sz="2400" dirty="0">
              <a:latin typeface="+mj-lt"/>
            </a:endParaRPr>
          </a:p>
          <a:p>
            <a:pPr marL="457200" indent="-457200">
              <a:buFont typeface="+mj-lt"/>
              <a:buAutoNum type="arabicPeriod"/>
            </a:pPr>
            <a:r>
              <a:rPr lang="en-US" sz="2400" dirty="0">
                <a:latin typeface="+mj-lt"/>
              </a:rPr>
              <a:t>Select the seed nodes</a:t>
            </a:r>
          </a:p>
          <a:p>
            <a:pPr marL="457200" indent="-457200">
              <a:buFont typeface="+mj-lt"/>
              <a:buAutoNum type="arabicPeriod"/>
            </a:pPr>
            <a:endParaRPr lang="en-US" sz="2400" dirty="0">
              <a:latin typeface="+mj-lt"/>
            </a:endParaRPr>
          </a:p>
          <a:p>
            <a:pPr marL="457200" indent="-457200">
              <a:buFont typeface="+mj-lt"/>
              <a:buAutoNum type="arabicPeriod"/>
            </a:pPr>
            <a:r>
              <a:rPr lang="en-US" sz="2400" dirty="0">
                <a:latin typeface="+mj-lt"/>
              </a:rPr>
              <a:t>Find shortest path between them</a:t>
            </a:r>
            <a:endParaRPr sz="2400" dirty="0">
              <a:latin typeface="+mj-lt"/>
            </a:endParaRPr>
          </a:p>
        </p:txBody>
      </p:sp>
      <p:sp>
        <p:nvSpPr>
          <p:cNvPr id="89" name="Line">
            <a:extLst>
              <a:ext uri="{FF2B5EF4-FFF2-40B4-BE49-F238E27FC236}">
                <a16:creationId xmlns:a16="http://schemas.microsoft.com/office/drawing/2014/main" id="{C1B43151-5A31-4DDA-8E24-9E800D9D6B29}"/>
              </a:ext>
            </a:extLst>
          </p:cNvPr>
          <p:cNvSpPr/>
          <p:nvPr/>
        </p:nvSpPr>
        <p:spPr>
          <a:xfrm>
            <a:off x="1503201" y="2692144"/>
            <a:ext cx="2813671" cy="3372193"/>
          </a:xfrm>
          <a:custGeom>
            <a:avLst/>
            <a:gdLst/>
            <a:ahLst/>
            <a:cxnLst>
              <a:cxn ang="0">
                <a:pos x="wd2" y="hd2"/>
              </a:cxn>
              <a:cxn ang="5400000">
                <a:pos x="wd2" y="hd2"/>
              </a:cxn>
              <a:cxn ang="10800000">
                <a:pos x="wd2" y="hd2"/>
              </a:cxn>
              <a:cxn ang="16200000">
                <a:pos x="wd2" y="hd2"/>
              </a:cxn>
            </a:cxnLst>
            <a:rect l="0" t="0" r="r" b="b"/>
            <a:pathLst>
              <a:path w="21600" h="21600" extrusionOk="0">
                <a:moveTo>
                  <a:pt x="0" y="530"/>
                </a:moveTo>
                <a:cubicBezTo>
                  <a:pt x="283" y="486"/>
                  <a:pt x="571" y="457"/>
                  <a:pt x="850" y="398"/>
                </a:cubicBezTo>
                <a:cubicBezTo>
                  <a:pt x="1196" y="324"/>
                  <a:pt x="1517" y="178"/>
                  <a:pt x="1871" y="133"/>
                </a:cubicBezTo>
                <a:lnTo>
                  <a:pt x="2891" y="0"/>
                </a:lnTo>
                <a:cubicBezTo>
                  <a:pt x="3458" y="44"/>
                  <a:pt x="4029" y="65"/>
                  <a:pt x="4592" y="133"/>
                </a:cubicBezTo>
                <a:cubicBezTo>
                  <a:pt x="4769" y="154"/>
                  <a:pt x="4928" y="231"/>
                  <a:pt x="5102" y="265"/>
                </a:cubicBezTo>
                <a:cubicBezTo>
                  <a:pt x="5383" y="320"/>
                  <a:pt x="5674" y="338"/>
                  <a:pt x="5953" y="398"/>
                </a:cubicBezTo>
                <a:cubicBezTo>
                  <a:pt x="6261" y="463"/>
                  <a:pt x="7234" y="762"/>
                  <a:pt x="7654" y="795"/>
                </a:cubicBezTo>
                <a:cubicBezTo>
                  <a:pt x="8558" y="866"/>
                  <a:pt x="9468" y="883"/>
                  <a:pt x="10375" y="928"/>
                </a:cubicBezTo>
                <a:cubicBezTo>
                  <a:pt x="10545" y="972"/>
                  <a:pt x="10745" y="973"/>
                  <a:pt x="10885" y="1060"/>
                </a:cubicBezTo>
                <a:cubicBezTo>
                  <a:pt x="11045" y="1160"/>
                  <a:pt x="11094" y="1335"/>
                  <a:pt x="11225" y="1458"/>
                </a:cubicBezTo>
                <a:cubicBezTo>
                  <a:pt x="11379" y="1602"/>
                  <a:pt x="11565" y="1723"/>
                  <a:pt x="11735" y="1855"/>
                </a:cubicBezTo>
                <a:lnTo>
                  <a:pt x="12076" y="2650"/>
                </a:lnTo>
                <a:cubicBezTo>
                  <a:pt x="12132" y="2783"/>
                  <a:pt x="12216" y="2910"/>
                  <a:pt x="12246" y="3048"/>
                </a:cubicBezTo>
                <a:lnTo>
                  <a:pt x="12416" y="3843"/>
                </a:lnTo>
                <a:cubicBezTo>
                  <a:pt x="12359" y="4815"/>
                  <a:pt x="12379" y="5791"/>
                  <a:pt x="12246" y="6758"/>
                </a:cubicBezTo>
                <a:cubicBezTo>
                  <a:pt x="12214" y="6990"/>
                  <a:pt x="11836" y="7636"/>
                  <a:pt x="11735" y="7951"/>
                </a:cubicBezTo>
                <a:cubicBezTo>
                  <a:pt x="11622" y="8304"/>
                  <a:pt x="11543" y="8665"/>
                  <a:pt x="11395" y="9011"/>
                </a:cubicBezTo>
                <a:cubicBezTo>
                  <a:pt x="11339" y="9144"/>
                  <a:pt x="11274" y="9274"/>
                  <a:pt x="11225" y="9409"/>
                </a:cubicBezTo>
                <a:cubicBezTo>
                  <a:pt x="10798" y="10573"/>
                  <a:pt x="11293" y="9383"/>
                  <a:pt x="10885" y="10336"/>
                </a:cubicBezTo>
                <a:cubicBezTo>
                  <a:pt x="10942" y="11087"/>
                  <a:pt x="10968" y="11840"/>
                  <a:pt x="11055" y="12589"/>
                </a:cubicBezTo>
                <a:cubicBezTo>
                  <a:pt x="11081" y="12813"/>
                  <a:pt x="11225" y="13026"/>
                  <a:pt x="11225" y="13252"/>
                </a:cubicBezTo>
                <a:cubicBezTo>
                  <a:pt x="11225" y="15222"/>
                  <a:pt x="11327" y="14869"/>
                  <a:pt x="10885" y="15902"/>
                </a:cubicBezTo>
                <a:cubicBezTo>
                  <a:pt x="10655" y="17335"/>
                  <a:pt x="10615" y="17028"/>
                  <a:pt x="10885" y="18817"/>
                </a:cubicBezTo>
                <a:cubicBezTo>
                  <a:pt x="10906" y="18956"/>
                  <a:pt x="10928" y="19116"/>
                  <a:pt x="11055" y="19215"/>
                </a:cubicBezTo>
                <a:cubicBezTo>
                  <a:pt x="11182" y="19313"/>
                  <a:pt x="11395" y="19303"/>
                  <a:pt x="11565" y="19347"/>
                </a:cubicBezTo>
                <a:cubicBezTo>
                  <a:pt x="11735" y="19436"/>
                  <a:pt x="11889" y="19548"/>
                  <a:pt x="12076" y="19612"/>
                </a:cubicBezTo>
                <a:cubicBezTo>
                  <a:pt x="12403" y="19726"/>
                  <a:pt x="13096" y="19877"/>
                  <a:pt x="13096" y="19877"/>
                </a:cubicBezTo>
                <a:cubicBezTo>
                  <a:pt x="13209" y="20010"/>
                  <a:pt x="13266" y="20187"/>
                  <a:pt x="13436" y="20275"/>
                </a:cubicBezTo>
                <a:cubicBezTo>
                  <a:pt x="13631" y="20376"/>
                  <a:pt x="13888" y="20368"/>
                  <a:pt x="14117" y="20407"/>
                </a:cubicBezTo>
                <a:cubicBezTo>
                  <a:pt x="15118" y="20581"/>
                  <a:pt x="15149" y="20558"/>
                  <a:pt x="16328" y="20672"/>
                </a:cubicBezTo>
                <a:cubicBezTo>
                  <a:pt x="16668" y="20761"/>
                  <a:pt x="17050" y="20782"/>
                  <a:pt x="17348" y="20937"/>
                </a:cubicBezTo>
                <a:cubicBezTo>
                  <a:pt x="17518" y="21026"/>
                  <a:pt x="17658" y="21169"/>
                  <a:pt x="17858" y="21202"/>
                </a:cubicBezTo>
                <a:cubicBezTo>
                  <a:pt x="18471" y="21305"/>
                  <a:pt x="19106" y="21291"/>
                  <a:pt x="19729" y="21335"/>
                </a:cubicBezTo>
                <a:cubicBezTo>
                  <a:pt x="20132" y="21440"/>
                  <a:pt x="20679" y="21600"/>
                  <a:pt x="21090" y="21600"/>
                </a:cubicBezTo>
                <a:cubicBezTo>
                  <a:pt x="21269" y="21600"/>
                  <a:pt x="21600" y="21467"/>
                  <a:pt x="21600" y="21467"/>
                </a:cubicBezTo>
              </a:path>
            </a:pathLst>
          </a:custGeom>
          <a:ln w="50800">
            <a:solidFill>
              <a:srgbClr val="FF2600"/>
            </a:solidFill>
            <a:tailEnd type="triangle"/>
          </a:ln>
        </p:spPr>
        <p:txBody>
          <a:bodyPr lIns="0" tIns="0" rIns="0" bIns="0"/>
          <a:lstStyle/>
          <a:p>
            <a:pPr defTabSz="342888">
              <a:defRPr sz="1200">
                <a:latin typeface="Helvetica"/>
                <a:ea typeface="Helvetica"/>
                <a:cs typeface="Helvetica"/>
                <a:sym typeface="Helvetica"/>
              </a:defRPr>
            </a:pPr>
            <a:endParaRPr sz="844"/>
          </a:p>
        </p:txBody>
      </p:sp>
      <p:sp>
        <p:nvSpPr>
          <p:cNvPr id="90" name="Edge: cost of path or cut between two pixels">
            <a:extLst>
              <a:ext uri="{FF2B5EF4-FFF2-40B4-BE49-F238E27FC236}">
                <a16:creationId xmlns:a16="http://schemas.microsoft.com/office/drawing/2014/main" id="{23581965-9E9A-431D-8B5A-BAE4A5035918}"/>
              </a:ext>
            </a:extLst>
          </p:cNvPr>
          <p:cNvSpPr txBox="1"/>
          <p:nvPr/>
        </p:nvSpPr>
        <p:spPr>
          <a:xfrm>
            <a:off x="7449534" y="4365151"/>
            <a:ext cx="4628165" cy="781944"/>
          </a:xfrm>
          <a:prstGeom prst="rect">
            <a:avLst/>
          </a:prstGeom>
          <a:ln w="12700">
            <a:miter lim="400000"/>
          </a:ln>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2400">
                <a:latin typeface="Gill Sans"/>
                <a:ea typeface="Gill Sans"/>
                <a:cs typeface="Gill Sans"/>
                <a:sym typeface="Gill Sans"/>
              </a:defRPr>
            </a:lvl1pPr>
          </a:lstStyle>
          <a:p>
            <a:r>
              <a:rPr lang="en-US" dirty="0">
                <a:latin typeface="+mj-lt"/>
              </a:rPr>
              <a:t>What algorithm can we use to find the shortest path?</a:t>
            </a:r>
            <a:endParaRPr dirty="0">
              <a:latin typeface="+mj-lt"/>
            </a:endParaRPr>
          </a:p>
        </p:txBody>
      </p:sp>
    </p:spTree>
    <p:extLst>
      <p:ext uri="{BB962C8B-B14F-4D97-AF65-F5344CB8AC3E}">
        <p14:creationId xmlns:p14="http://schemas.microsoft.com/office/powerpoint/2010/main" val="143646200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667">
            <a:extLst>
              <a:ext uri="{FF2B5EF4-FFF2-40B4-BE49-F238E27FC236}">
                <a16:creationId xmlns:a16="http://schemas.microsoft.com/office/drawing/2014/main" id="{4F3883E1-0150-4B75-916D-4610E3FC13DF}"/>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Graph-view of this problem</a:t>
            </a:r>
          </a:p>
        </p:txBody>
      </p:sp>
      <p:grpSp>
        <p:nvGrpSpPr>
          <p:cNvPr id="33" name="Group 32">
            <a:extLst>
              <a:ext uri="{FF2B5EF4-FFF2-40B4-BE49-F238E27FC236}">
                <a16:creationId xmlns:a16="http://schemas.microsoft.com/office/drawing/2014/main" id="{63C7360E-5157-45E1-8899-606F23CC9336}"/>
              </a:ext>
            </a:extLst>
          </p:cNvPr>
          <p:cNvGrpSpPr>
            <a:grpSpLocks noChangeAspect="1"/>
          </p:cNvGrpSpPr>
          <p:nvPr/>
        </p:nvGrpSpPr>
        <p:grpSpPr>
          <a:xfrm>
            <a:off x="629157" y="2127792"/>
            <a:ext cx="6568159" cy="4480267"/>
            <a:chOff x="1645920" y="1645920"/>
            <a:chExt cx="4602480" cy="3139440"/>
          </a:xfrm>
        </p:grpSpPr>
        <p:sp>
          <p:nvSpPr>
            <p:cNvPr id="41" name="Oval 40">
              <a:extLst>
                <a:ext uri="{FF2B5EF4-FFF2-40B4-BE49-F238E27FC236}">
                  <a16:creationId xmlns:a16="http://schemas.microsoft.com/office/drawing/2014/main" id="{1A4D5A53-3677-42DD-ADA7-E963FD6BD4B9}"/>
                </a:ext>
              </a:extLst>
            </p:cNvPr>
            <p:cNvSpPr/>
            <p:nvPr/>
          </p:nvSpPr>
          <p:spPr>
            <a:xfrm>
              <a:off x="164592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2" name="Oval 41">
              <a:extLst>
                <a:ext uri="{FF2B5EF4-FFF2-40B4-BE49-F238E27FC236}">
                  <a16:creationId xmlns:a16="http://schemas.microsoft.com/office/drawing/2014/main" id="{8A50CD5F-F800-4B6E-9879-D7F37C1E8853}"/>
                </a:ext>
              </a:extLst>
            </p:cNvPr>
            <p:cNvSpPr/>
            <p:nvPr/>
          </p:nvSpPr>
          <p:spPr>
            <a:xfrm>
              <a:off x="292608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7FFC67D2-6AE5-478B-9F3E-537837896982}"/>
                </a:ext>
              </a:extLst>
            </p:cNvPr>
            <p:cNvSpPr/>
            <p:nvPr/>
          </p:nvSpPr>
          <p:spPr>
            <a:xfrm>
              <a:off x="164592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4" name="Straight Connector 43">
              <a:extLst>
                <a:ext uri="{FF2B5EF4-FFF2-40B4-BE49-F238E27FC236}">
                  <a16:creationId xmlns:a16="http://schemas.microsoft.com/office/drawing/2014/main" id="{3E2EC0CD-1FEA-4961-A90D-55E52D912346}"/>
                </a:ext>
              </a:extLst>
            </p:cNvPr>
            <p:cNvCxnSpPr>
              <a:stCxn id="41" idx="6"/>
              <a:endCxn id="42" idx="2"/>
            </p:cNvCxnSpPr>
            <p:nvPr/>
          </p:nvCxnSpPr>
          <p:spPr>
            <a:xfrm>
              <a:off x="240792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D6B545B-DDF8-40B8-84C3-0C05333DCD68}"/>
                </a:ext>
              </a:extLst>
            </p:cNvPr>
            <p:cNvCxnSpPr>
              <a:stCxn id="41" idx="4"/>
              <a:endCxn id="43" idx="0"/>
            </p:cNvCxnSpPr>
            <p:nvPr/>
          </p:nvCxnSpPr>
          <p:spPr>
            <a:xfrm>
              <a:off x="202692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A39BDF7A-ADB5-45DF-8ACD-B70A9E589C25}"/>
                </a:ext>
              </a:extLst>
            </p:cNvPr>
            <p:cNvSpPr/>
            <p:nvPr/>
          </p:nvSpPr>
          <p:spPr>
            <a:xfrm>
              <a:off x="292608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7" name="Straight Connector 46">
              <a:extLst>
                <a:ext uri="{FF2B5EF4-FFF2-40B4-BE49-F238E27FC236}">
                  <a16:creationId xmlns:a16="http://schemas.microsoft.com/office/drawing/2014/main" id="{BAAD1439-8892-45B8-91DF-36E73C32C55F}"/>
                </a:ext>
              </a:extLst>
            </p:cNvPr>
            <p:cNvCxnSpPr>
              <a:cxnSpLocks/>
              <a:stCxn id="42" idx="4"/>
              <a:endCxn id="46" idx="0"/>
            </p:cNvCxnSpPr>
            <p:nvPr/>
          </p:nvCxnSpPr>
          <p:spPr>
            <a:xfrm>
              <a:off x="330708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FEC9986-C578-4B71-B74D-37B329157F05}"/>
                </a:ext>
              </a:extLst>
            </p:cNvPr>
            <p:cNvCxnSpPr>
              <a:cxnSpLocks/>
              <a:stCxn id="43" idx="6"/>
              <a:endCxn id="46" idx="2"/>
            </p:cNvCxnSpPr>
            <p:nvPr/>
          </p:nvCxnSpPr>
          <p:spPr>
            <a:xfrm>
              <a:off x="240792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FCF1F447-BA95-4F88-A721-AD3B9DF0D27D}"/>
                </a:ext>
              </a:extLst>
            </p:cNvPr>
            <p:cNvSpPr/>
            <p:nvPr/>
          </p:nvSpPr>
          <p:spPr>
            <a:xfrm>
              <a:off x="420624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A799987B-8988-4731-817A-AA3343EC8A3A}"/>
                </a:ext>
              </a:extLst>
            </p:cNvPr>
            <p:cNvSpPr/>
            <p:nvPr/>
          </p:nvSpPr>
          <p:spPr>
            <a:xfrm>
              <a:off x="548640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870AAE08-9BC1-4E1B-AAE3-BA81B2468934}"/>
                </a:ext>
              </a:extLst>
            </p:cNvPr>
            <p:cNvSpPr/>
            <p:nvPr/>
          </p:nvSpPr>
          <p:spPr>
            <a:xfrm>
              <a:off x="420624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2" name="Straight Connector 51">
              <a:extLst>
                <a:ext uri="{FF2B5EF4-FFF2-40B4-BE49-F238E27FC236}">
                  <a16:creationId xmlns:a16="http://schemas.microsoft.com/office/drawing/2014/main" id="{9C92985A-C1BB-4271-BB63-3C1A30E68A81}"/>
                </a:ext>
              </a:extLst>
            </p:cNvPr>
            <p:cNvCxnSpPr>
              <a:cxnSpLocks/>
              <a:stCxn id="49" idx="6"/>
              <a:endCxn id="50" idx="2"/>
            </p:cNvCxnSpPr>
            <p:nvPr/>
          </p:nvCxnSpPr>
          <p:spPr>
            <a:xfrm>
              <a:off x="496824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8FB996F-06BE-4373-A51E-27B4C21CDBDD}"/>
                </a:ext>
              </a:extLst>
            </p:cNvPr>
            <p:cNvCxnSpPr>
              <a:stCxn id="49" idx="4"/>
              <a:endCxn id="51" idx="0"/>
            </p:cNvCxnSpPr>
            <p:nvPr/>
          </p:nvCxnSpPr>
          <p:spPr>
            <a:xfrm>
              <a:off x="458724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4CC1C80C-0B68-442F-AEB7-0EC95F982F59}"/>
                </a:ext>
              </a:extLst>
            </p:cNvPr>
            <p:cNvSpPr/>
            <p:nvPr/>
          </p:nvSpPr>
          <p:spPr>
            <a:xfrm>
              <a:off x="548640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5" name="Straight Connector 54">
              <a:extLst>
                <a:ext uri="{FF2B5EF4-FFF2-40B4-BE49-F238E27FC236}">
                  <a16:creationId xmlns:a16="http://schemas.microsoft.com/office/drawing/2014/main" id="{540BC205-6BEA-417F-91F6-54D3B6465AEE}"/>
                </a:ext>
              </a:extLst>
            </p:cNvPr>
            <p:cNvCxnSpPr>
              <a:stCxn id="50" idx="4"/>
              <a:endCxn id="54" idx="0"/>
            </p:cNvCxnSpPr>
            <p:nvPr/>
          </p:nvCxnSpPr>
          <p:spPr>
            <a:xfrm>
              <a:off x="586740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1F56C6F-1ED1-4629-A828-88F5C294EB1A}"/>
                </a:ext>
              </a:extLst>
            </p:cNvPr>
            <p:cNvCxnSpPr>
              <a:cxnSpLocks/>
              <a:stCxn id="51" idx="6"/>
              <a:endCxn id="54" idx="2"/>
            </p:cNvCxnSpPr>
            <p:nvPr/>
          </p:nvCxnSpPr>
          <p:spPr>
            <a:xfrm>
              <a:off x="496824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11B3E721-384C-41B3-A7E4-8DF43C53290E}"/>
                </a:ext>
              </a:extLst>
            </p:cNvPr>
            <p:cNvSpPr/>
            <p:nvPr/>
          </p:nvSpPr>
          <p:spPr>
            <a:xfrm>
              <a:off x="164592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8" name="Straight Connector 57">
              <a:extLst>
                <a:ext uri="{FF2B5EF4-FFF2-40B4-BE49-F238E27FC236}">
                  <a16:creationId xmlns:a16="http://schemas.microsoft.com/office/drawing/2014/main" id="{0AAA7E27-23C9-4E55-AACD-1DC22A0F0A6F}"/>
                </a:ext>
              </a:extLst>
            </p:cNvPr>
            <p:cNvCxnSpPr>
              <a:cxnSpLocks/>
              <a:stCxn id="43" idx="4"/>
              <a:endCxn id="57" idx="0"/>
            </p:cNvCxnSpPr>
            <p:nvPr/>
          </p:nvCxnSpPr>
          <p:spPr>
            <a:xfrm>
              <a:off x="202692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50E1E542-20A7-4BDE-9AA5-3AB2BD6E4C3E}"/>
                </a:ext>
              </a:extLst>
            </p:cNvPr>
            <p:cNvSpPr/>
            <p:nvPr/>
          </p:nvSpPr>
          <p:spPr>
            <a:xfrm>
              <a:off x="292608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0" name="Straight Connector 59">
              <a:extLst>
                <a:ext uri="{FF2B5EF4-FFF2-40B4-BE49-F238E27FC236}">
                  <a16:creationId xmlns:a16="http://schemas.microsoft.com/office/drawing/2014/main" id="{1BC8FF16-8142-490C-82D0-E9E375072C56}"/>
                </a:ext>
              </a:extLst>
            </p:cNvPr>
            <p:cNvCxnSpPr>
              <a:cxnSpLocks/>
              <a:stCxn id="46" idx="4"/>
              <a:endCxn id="59" idx="0"/>
            </p:cNvCxnSpPr>
            <p:nvPr/>
          </p:nvCxnSpPr>
          <p:spPr>
            <a:xfrm>
              <a:off x="330708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DBC2094-329B-4A3A-8D9B-CE06557AF9F0}"/>
                </a:ext>
              </a:extLst>
            </p:cNvPr>
            <p:cNvCxnSpPr>
              <a:cxnSpLocks/>
              <a:stCxn id="57" idx="6"/>
              <a:endCxn id="59" idx="2"/>
            </p:cNvCxnSpPr>
            <p:nvPr/>
          </p:nvCxnSpPr>
          <p:spPr>
            <a:xfrm>
              <a:off x="240792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0D1202FB-EE7A-4ACF-809C-2A6B4EF03A04}"/>
                </a:ext>
              </a:extLst>
            </p:cNvPr>
            <p:cNvSpPr/>
            <p:nvPr/>
          </p:nvSpPr>
          <p:spPr>
            <a:xfrm>
              <a:off x="420624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3" name="Straight Connector 62">
              <a:extLst>
                <a:ext uri="{FF2B5EF4-FFF2-40B4-BE49-F238E27FC236}">
                  <a16:creationId xmlns:a16="http://schemas.microsoft.com/office/drawing/2014/main" id="{EC8F5FCA-3735-46C7-ABE5-B732012AEF46}"/>
                </a:ext>
              </a:extLst>
            </p:cNvPr>
            <p:cNvCxnSpPr>
              <a:cxnSpLocks/>
              <a:stCxn id="51" idx="4"/>
              <a:endCxn id="62" idx="0"/>
            </p:cNvCxnSpPr>
            <p:nvPr/>
          </p:nvCxnSpPr>
          <p:spPr>
            <a:xfrm>
              <a:off x="458724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F98E706-9659-46E4-8AEB-DD7AC14D64D3}"/>
                </a:ext>
              </a:extLst>
            </p:cNvPr>
            <p:cNvSpPr/>
            <p:nvPr/>
          </p:nvSpPr>
          <p:spPr>
            <a:xfrm>
              <a:off x="548640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5" name="Straight Connector 64">
              <a:extLst>
                <a:ext uri="{FF2B5EF4-FFF2-40B4-BE49-F238E27FC236}">
                  <a16:creationId xmlns:a16="http://schemas.microsoft.com/office/drawing/2014/main" id="{1B814484-62F1-4101-8EEC-753CB29618EA}"/>
                </a:ext>
              </a:extLst>
            </p:cNvPr>
            <p:cNvCxnSpPr>
              <a:cxnSpLocks/>
              <a:stCxn id="54" idx="4"/>
              <a:endCxn id="64" idx="0"/>
            </p:cNvCxnSpPr>
            <p:nvPr/>
          </p:nvCxnSpPr>
          <p:spPr>
            <a:xfrm>
              <a:off x="586740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E0FD414-4267-4EE5-AAAF-A9E4A4B58150}"/>
                </a:ext>
              </a:extLst>
            </p:cNvPr>
            <p:cNvCxnSpPr>
              <a:cxnSpLocks/>
              <a:stCxn id="62" idx="6"/>
              <a:endCxn id="64" idx="2"/>
            </p:cNvCxnSpPr>
            <p:nvPr/>
          </p:nvCxnSpPr>
          <p:spPr>
            <a:xfrm>
              <a:off x="496824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3F82543-82D7-47AF-BB7E-A5B161F7C824}"/>
                </a:ext>
              </a:extLst>
            </p:cNvPr>
            <p:cNvCxnSpPr>
              <a:cxnSpLocks/>
              <a:stCxn id="42" idx="6"/>
              <a:endCxn id="49" idx="2"/>
            </p:cNvCxnSpPr>
            <p:nvPr/>
          </p:nvCxnSpPr>
          <p:spPr>
            <a:xfrm>
              <a:off x="368808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66B5347-AD6C-4C57-979D-2CD1DB9ACF4D}"/>
                </a:ext>
              </a:extLst>
            </p:cNvPr>
            <p:cNvCxnSpPr>
              <a:cxnSpLocks/>
              <a:stCxn id="46" idx="6"/>
              <a:endCxn id="51" idx="2"/>
            </p:cNvCxnSpPr>
            <p:nvPr/>
          </p:nvCxnSpPr>
          <p:spPr>
            <a:xfrm>
              <a:off x="368808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02D730A-9201-4BA8-AAC6-083397D01916}"/>
                </a:ext>
              </a:extLst>
            </p:cNvPr>
            <p:cNvCxnSpPr>
              <a:cxnSpLocks/>
              <a:stCxn id="59" idx="6"/>
              <a:endCxn id="62" idx="2"/>
            </p:cNvCxnSpPr>
            <p:nvPr/>
          </p:nvCxnSpPr>
          <p:spPr>
            <a:xfrm>
              <a:off x="368808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 name="Intelligent cutting of an image is useful for...">
            <a:extLst>
              <a:ext uri="{FF2B5EF4-FFF2-40B4-BE49-F238E27FC236}">
                <a16:creationId xmlns:a16="http://schemas.microsoft.com/office/drawing/2014/main" id="{6CAEFA10-A083-4B33-A3FF-A86E65D79523}"/>
              </a:ext>
            </a:extLst>
          </p:cNvPr>
          <p:cNvSpPr txBox="1"/>
          <p:nvPr/>
        </p:nvSpPr>
        <p:spPr>
          <a:xfrm>
            <a:off x="496521" y="1461689"/>
            <a:ext cx="5906259" cy="427040"/>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r>
              <a:rPr lang="en-US" sz="2400" dirty="0">
                <a:latin typeface="+mj-lt"/>
              </a:rPr>
              <a:t>Graph-view of intelligent scissors:</a:t>
            </a:r>
            <a:endParaRPr sz="2400" dirty="0">
              <a:latin typeface="+mj-lt"/>
            </a:endParaRPr>
          </a:p>
        </p:txBody>
      </p:sp>
      <p:sp>
        <p:nvSpPr>
          <p:cNvPr id="40" name="1">
            <a:extLst>
              <a:ext uri="{FF2B5EF4-FFF2-40B4-BE49-F238E27FC236}">
                <a16:creationId xmlns:a16="http://schemas.microsoft.com/office/drawing/2014/main" id="{684BDEBC-7056-4F05-B1F3-F3AD187F4C63}"/>
              </a:ext>
            </a:extLst>
          </p:cNvPr>
          <p:cNvSpPr txBox="1"/>
          <p:nvPr/>
        </p:nvSpPr>
        <p:spPr>
          <a:xfrm>
            <a:off x="1958350" y="202548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70" name="2">
            <a:extLst>
              <a:ext uri="{FF2B5EF4-FFF2-40B4-BE49-F238E27FC236}">
                <a16:creationId xmlns:a16="http://schemas.microsoft.com/office/drawing/2014/main" id="{38C212EA-3479-423E-927B-3DA9C21F419F}"/>
              </a:ext>
            </a:extLst>
          </p:cNvPr>
          <p:cNvSpPr txBox="1"/>
          <p:nvPr/>
        </p:nvSpPr>
        <p:spPr>
          <a:xfrm>
            <a:off x="3774438" y="203392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2</a:t>
            </a:r>
          </a:p>
        </p:txBody>
      </p:sp>
      <p:sp>
        <p:nvSpPr>
          <p:cNvPr id="71" name="1">
            <a:extLst>
              <a:ext uri="{FF2B5EF4-FFF2-40B4-BE49-F238E27FC236}">
                <a16:creationId xmlns:a16="http://schemas.microsoft.com/office/drawing/2014/main" id="{63F7D4E5-EC63-447D-B89B-B9380F9A7507}"/>
              </a:ext>
            </a:extLst>
          </p:cNvPr>
          <p:cNvSpPr txBox="1"/>
          <p:nvPr/>
        </p:nvSpPr>
        <p:spPr>
          <a:xfrm>
            <a:off x="5565264" y="2084663"/>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2" name="4">
            <a:extLst>
              <a:ext uri="{FF2B5EF4-FFF2-40B4-BE49-F238E27FC236}">
                <a16:creationId xmlns:a16="http://schemas.microsoft.com/office/drawing/2014/main" id="{EDF1FB6D-2343-410A-A51F-B20CF4F524EA}"/>
              </a:ext>
            </a:extLst>
          </p:cNvPr>
          <p:cNvSpPr txBox="1"/>
          <p:nvPr/>
        </p:nvSpPr>
        <p:spPr>
          <a:xfrm>
            <a:off x="5561335" y="3739888"/>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4</a:t>
            </a:r>
          </a:p>
        </p:txBody>
      </p:sp>
      <p:sp>
        <p:nvSpPr>
          <p:cNvPr id="73" name="1">
            <a:extLst>
              <a:ext uri="{FF2B5EF4-FFF2-40B4-BE49-F238E27FC236}">
                <a16:creationId xmlns:a16="http://schemas.microsoft.com/office/drawing/2014/main" id="{4FDAC01C-0510-4DB5-97EC-FB5410BDEAF8}"/>
              </a:ext>
            </a:extLst>
          </p:cNvPr>
          <p:cNvSpPr txBox="1"/>
          <p:nvPr/>
        </p:nvSpPr>
        <p:spPr>
          <a:xfrm>
            <a:off x="4940035" y="323438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4" name="6">
            <a:extLst>
              <a:ext uri="{FF2B5EF4-FFF2-40B4-BE49-F238E27FC236}">
                <a16:creationId xmlns:a16="http://schemas.microsoft.com/office/drawing/2014/main" id="{92A8DD37-BFC8-47BB-841A-2FA1D8E274E7}"/>
              </a:ext>
            </a:extLst>
          </p:cNvPr>
          <p:cNvSpPr txBox="1"/>
          <p:nvPr/>
        </p:nvSpPr>
        <p:spPr>
          <a:xfrm>
            <a:off x="6844517" y="491164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6</a:t>
            </a:r>
          </a:p>
        </p:txBody>
      </p:sp>
      <p:sp>
        <p:nvSpPr>
          <p:cNvPr id="75" name="9">
            <a:extLst>
              <a:ext uri="{FF2B5EF4-FFF2-40B4-BE49-F238E27FC236}">
                <a16:creationId xmlns:a16="http://schemas.microsoft.com/office/drawing/2014/main" id="{55CC3CC5-301D-4A2D-BDAD-5766A19F4F9F}"/>
              </a:ext>
            </a:extLst>
          </p:cNvPr>
          <p:cNvSpPr txBox="1"/>
          <p:nvPr/>
        </p:nvSpPr>
        <p:spPr>
          <a:xfrm>
            <a:off x="6844518" y="323214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a:latin typeface="+mj-lt"/>
              </a:rPr>
              <a:t>9</a:t>
            </a:r>
          </a:p>
        </p:txBody>
      </p:sp>
      <p:sp>
        <p:nvSpPr>
          <p:cNvPr id="76" name="1">
            <a:extLst>
              <a:ext uri="{FF2B5EF4-FFF2-40B4-BE49-F238E27FC236}">
                <a16:creationId xmlns:a16="http://schemas.microsoft.com/office/drawing/2014/main" id="{58B76F0A-E789-4F4F-8877-C2BA0EC93D23}"/>
              </a:ext>
            </a:extLst>
          </p:cNvPr>
          <p:cNvSpPr txBox="1"/>
          <p:nvPr/>
        </p:nvSpPr>
        <p:spPr>
          <a:xfrm>
            <a:off x="5613034" y="5429141"/>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7" name="3">
            <a:extLst>
              <a:ext uri="{FF2B5EF4-FFF2-40B4-BE49-F238E27FC236}">
                <a16:creationId xmlns:a16="http://schemas.microsoft.com/office/drawing/2014/main" id="{C9C8B3FA-CF76-4CD4-9C35-C29C717E63B0}"/>
              </a:ext>
            </a:extLst>
          </p:cNvPr>
          <p:cNvSpPr txBox="1"/>
          <p:nvPr/>
        </p:nvSpPr>
        <p:spPr>
          <a:xfrm>
            <a:off x="4892834" y="4911646"/>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3</a:t>
            </a:r>
          </a:p>
        </p:txBody>
      </p:sp>
      <p:sp>
        <p:nvSpPr>
          <p:cNvPr id="78" name="1">
            <a:extLst>
              <a:ext uri="{FF2B5EF4-FFF2-40B4-BE49-F238E27FC236}">
                <a16:creationId xmlns:a16="http://schemas.microsoft.com/office/drawing/2014/main" id="{F8088595-FA48-4DAE-A709-80937EA9F6B2}"/>
              </a:ext>
            </a:extLst>
          </p:cNvPr>
          <p:cNvSpPr txBox="1"/>
          <p:nvPr/>
        </p:nvSpPr>
        <p:spPr>
          <a:xfrm>
            <a:off x="3049868" y="323214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79" name="4">
            <a:extLst>
              <a:ext uri="{FF2B5EF4-FFF2-40B4-BE49-F238E27FC236}">
                <a16:creationId xmlns:a16="http://schemas.microsoft.com/office/drawing/2014/main" id="{AEB8F7DF-6C6A-4EAA-866D-7231608BA2F4}"/>
              </a:ext>
            </a:extLst>
          </p:cNvPr>
          <p:cNvSpPr txBox="1"/>
          <p:nvPr/>
        </p:nvSpPr>
        <p:spPr>
          <a:xfrm>
            <a:off x="3774439" y="377189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4</a:t>
            </a:r>
          </a:p>
        </p:txBody>
      </p:sp>
      <p:sp>
        <p:nvSpPr>
          <p:cNvPr id="80" name="1">
            <a:extLst>
              <a:ext uri="{FF2B5EF4-FFF2-40B4-BE49-F238E27FC236}">
                <a16:creationId xmlns:a16="http://schemas.microsoft.com/office/drawing/2014/main" id="{84D3B959-FBC9-445D-B835-D043CA5EFB92}"/>
              </a:ext>
            </a:extLst>
          </p:cNvPr>
          <p:cNvSpPr txBox="1"/>
          <p:nvPr/>
        </p:nvSpPr>
        <p:spPr>
          <a:xfrm>
            <a:off x="3784279" y="54267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81" name="1">
            <a:extLst>
              <a:ext uri="{FF2B5EF4-FFF2-40B4-BE49-F238E27FC236}">
                <a16:creationId xmlns:a16="http://schemas.microsoft.com/office/drawing/2014/main" id="{99DAA60F-98BF-433B-A929-A3DBD25B734B}"/>
              </a:ext>
            </a:extLst>
          </p:cNvPr>
          <p:cNvSpPr txBox="1"/>
          <p:nvPr/>
        </p:nvSpPr>
        <p:spPr>
          <a:xfrm>
            <a:off x="1955524" y="54267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82" name="3">
            <a:extLst>
              <a:ext uri="{FF2B5EF4-FFF2-40B4-BE49-F238E27FC236}">
                <a16:creationId xmlns:a16="http://schemas.microsoft.com/office/drawing/2014/main" id="{500B9722-F19C-45F7-8C5D-D503CAC7BF1B}"/>
              </a:ext>
            </a:extLst>
          </p:cNvPr>
          <p:cNvSpPr txBox="1"/>
          <p:nvPr/>
        </p:nvSpPr>
        <p:spPr>
          <a:xfrm>
            <a:off x="3050384" y="491164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3</a:t>
            </a:r>
          </a:p>
        </p:txBody>
      </p:sp>
      <p:sp>
        <p:nvSpPr>
          <p:cNvPr id="83" name="2">
            <a:extLst>
              <a:ext uri="{FF2B5EF4-FFF2-40B4-BE49-F238E27FC236}">
                <a16:creationId xmlns:a16="http://schemas.microsoft.com/office/drawing/2014/main" id="{797A19E9-BB70-452E-B709-422922536ED4}"/>
              </a:ext>
            </a:extLst>
          </p:cNvPr>
          <p:cNvSpPr txBox="1"/>
          <p:nvPr/>
        </p:nvSpPr>
        <p:spPr>
          <a:xfrm>
            <a:off x="1288582" y="323380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2</a:t>
            </a:r>
          </a:p>
        </p:txBody>
      </p:sp>
      <p:sp>
        <p:nvSpPr>
          <p:cNvPr id="84" name="3">
            <a:extLst>
              <a:ext uri="{FF2B5EF4-FFF2-40B4-BE49-F238E27FC236}">
                <a16:creationId xmlns:a16="http://schemas.microsoft.com/office/drawing/2014/main" id="{57C6DCEE-8D85-4A9A-836F-9F47E5D81059}"/>
              </a:ext>
            </a:extLst>
          </p:cNvPr>
          <p:cNvSpPr txBox="1"/>
          <p:nvPr/>
        </p:nvSpPr>
        <p:spPr>
          <a:xfrm>
            <a:off x="1278115" y="491489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3</a:t>
            </a:r>
          </a:p>
        </p:txBody>
      </p:sp>
      <p:sp>
        <p:nvSpPr>
          <p:cNvPr id="85" name="5">
            <a:extLst>
              <a:ext uri="{FF2B5EF4-FFF2-40B4-BE49-F238E27FC236}">
                <a16:creationId xmlns:a16="http://schemas.microsoft.com/office/drawing/2014/main" id="{7610824F-F7BE-4D06-8F46-0765F67DE532}"/>
              </a:ext>
            </a:extLst>
          </p:cNvPr>
          <p:cNvSpPr txBox="1"/>
          <p:nvPr/>
        </p:nvSpPr>
        <p:spPr>
          <a:xfrm>
            <a:off x="1955524" y="37986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5</a:t>
            </a:r>
          </a:p>
        </p:txBody>
      </p:sp>
      <p:sp>
        <p:nvSpPr>
          <p:cNvPr id="86" name="End">
            <a:extLst>
              <a:ext uri="{FF2B5EF4-FFF2-40B4-BE49-F238E27FC236}">
                <a16:creationId xmlns:a16="http://schemas.microsoft.com/office/drawing/2014/main" id="{520C646F-2D75-4F00-94D6-CFC71D1A1356}"/>
              </a:ext>
            </a:extLst>
          </p:cNvPr>
          <p:cNvSpPr txBox="1"/>
          <p:nvPr/>
        </p:nvSpPr>
        <p:spPr>
          <a:xfrm>
            <a:off x="4282967" y="5827253"/>
            <a:ext cx="1087444" cy="474168"/>
          </a:xfrm>
          <a:prstGeom prst="rect">
            <a:avLst/>
          </a:prstGeom>
          <a:ln w="12700"/>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2800" dirty="0">
                <a:latin typeface="+mj-lt"/>
              </a:rPr>
              <a:t>End</a:t>
            </a:r>
          </a:p>
        </p:txBody>
      </p:sp>
      <p:sp>
        <p:nvSpPr>
          <p:cNvPr id="87" name="End">
            <a:extLst>
              <a:ext uri="{FF2B5EF4-FFF2-40B4-BE49-F238E27FC236}">
                <a16:creationId xmlns:a16="http://schemas.microsoft.com/office/drawing/2014/main" id="{1BC42A66-6188-4D9E-9D07-9E5957A66B47}"/>
              </a:ext>
            </a:extLst>
          </p:cNvPr>
          <p:cNvSpPr txBox="1"/>
          <p:nvPr/>
        </p:nvSpPr>
        <p:spPr>
          <a:xfrm>
            <a:off x="629156" y="2400300"/>
            <a:ext cx="1087444" cy="474168"/>
          </a:xfrm>
          <a:prstGeom prst="rect">
            <a:avLst/>
          </a:prstGeom>
          <a:ln w="12700"/>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lang="en-US" sz="2800" dirty="0">
                <a:latin typeface="+mj-lt"/>
              </a:rPr>
              <a:t>Start</a:t>
            </a:r>
            <a:endParaRPr sz="2800" dirty="0">
              <a:latin typeface="+mj-lt"/>
            </a:endParaRPr>
          </a:p>
        </p:txBody>
      </p:sp>
      <p:sp>
        <p:nvSpPr>
          <p:cNvPr id="88" name="Intelligent cutting of an image is useful for...">
            <a:extLst>
              <a:ext uri="{FF2B5EF4-FFF2-40B4-BE49-F238E27FC236}">
                <a16:creationId xmlns:a16="http://schemas.microsoft.com/office/drawing/2014/main" id="{60EDD7D7-4587-4AE8-BD01-9CE58F13E130}"/>
              </a:ext>
            </a:extLst>
          </p:cNvPr>
          <p:cNvSpPr txBox="1"/>
          <p:nvPr/>
        </p:nvSpPr>
        <p:spPr>
          <a:xfrm>
            <a:off x="7449534" y="2127792"/>
            <a:ext cx="4628166" cy="1904367"/>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pPr marL="457200" indent="-457200">
              <a:buFont typeface="+mj-lt"/>
              <a:buAutoNum type="arabicPeriod"/>
            </a:pPr>
            <a:r>
              <a:rPr lang="en-US" sz="2400" dirty="0">
                <a:latin typeface="+mj-lt"/>
              </a:rPr>
              <a:t>Assign weights (costs) to edges</a:t>
            </a:r>
          </a:p>
          <a:p>
            <a:pPr marL="457200" indent="-457200">
              <a:buFont typeface="+mj-lt"/>
              <a:buAutoNum type="arabicPeriod"/>
            </a:pPr>
            <a:endParaRPr lang="en-US" sz="2400" dirty="0">
              <a:latin typeface="+mj-lt"/>
            </a:endParaRPr>
          </a:p>
          <a:p>
            <a:pPr marL="457200" indent="-457200">
              <a:buFont typeface="+mj-lt"/>
              <a:buAutoNum type="arabicPeriod"/>
            </a:pPr>
            <a:r>
              <a:rPr lang="en-US" sz="2400" dirty="0">
                <a:latin typeface="+mj-lt"/>
              </a:rPr>
              <a:t>Select the seed nodes</a:t>
            </a:r>
          </a:p>
          <a:p>
            <a:pPr marL="457200" indent="-457200">
              <a:buFont typeface="+mj-lt"/>
              <a:buAutoNum type="arabicPeriod"/>
            </a:pPr>
            <a:endParaRPr lang="en-US" sz="2400" dirty="0">
              <a:latin typeface="+mj-lt"/>
            </a:endParaRPr>
          </a:p>
          <a:p>
            <a:pPr marL="457200" indent="-457200">
              <a:buFont typeface="+mj-lt"/>
              <a:buAutoNum type="arabicPeriod"/>
            </a:pPr>
            <a:r>
              <a:rPr lang="en-US" sz="2400" dirty="0">
                <a:latin typeface="+mj-lt"/>
              </a:rPr>
              <a:t>Find shortest path between them</a:t>
            </a:r>
            <a:endParaRPr sz="2400" dirty="0">
              <a:latin typeface="+mj-lt"/>
            </a:endParaRPr>
          </a:p>
        </p:txBody>
      </p:sp>
      <p:sp>
        <p:nvSpPr>
          <p:cNvPr id="89" name="Line">
            <a:extLst>
              <a:ext uri="{FF2B5EF4-FFF2-40B4-BE49-F238E27FC236}">
                <a16:creationId xmlns:a16="http://schemas.microsoft.com/office/drawing/2014/main" id="{C1B43151-5A31-4DDA-8E24-9E800D9D6B29}"/>
              </a:ext>
            </a:extLst>
          </p:cNvPr>
          <p:cNvSpPr/>
          <p:nvPr/>
        </p:nvSpPr>
        <p:spPr>
          <a:xfrm>
            <a:off x="1503201" y="2692144"/>
            <a:ext cx="2813671" cy="3372193"/>
          </a:xfrm>
          <a:custGeom>
            <a:avLst/>
            <a:gdLst/>
            <a:ahLst/>
            <a:cxnLst>
              <a:cxn ang="0">
                <a:pos x="wd2" y="hd2"/>
              </a:cxn>
              <a:cxn ang="5400000">
                <a:pos x="wd2" y="hd2"/>
              </a:cxn>
              <a:cxn ang="10800000">
                <a:pos x="wd2" y="hd2"/>
              </a:cxn>
              <a:cxn ang="16200000">
                <a:pos x="wd2" y="hd2"/>
              </a:cxn>
            </a:cxnLst>
            <a:rect l="0" t="0" r="r" b="b"/>
            <a:pathLst>
              <a:path w="21600" h="21600" extrusionOk="0">
                <a:moveTo>
                  <a:pt x="0" y="530"/>
                </a:moveTo>
                <a:cubicBezTo>
                  <a:pt x="283" y="486"/>
                  <a:pt x="571" y="457"/>
                  <a:pt x="850" y="398"/>
                </a:cubicBezTo>
                <a:cubicBezTo>
                  <a:pt x="1196" y="324"/>
                  <a:pt x="1517" y="178"/>
                  <a:pt x="1871" y="133"/>
                </a:cubicBezTo>
                <a:lnTo>
                  <a:pt x="2891" y="0"/>
                </a:lnTo>
                <a:cubicBezTo>
                  <a:pt x="3458" y="44"/>
                  <a:pt x="4029" y="65"/>
                  <a:pt x="4592" y="133"/>
                </a:cubicBezTo>
                <a:cubicBezTo>
                  <a:pt x="4769" y="154"/>
                  <a:pt x="4928" y="231"/>
                  <a:pt x="5102" y="265"/>
                </a:cubicBezTo>
                <a:cubicBezTo>
                  <a:pt x="5383" y="320"/>
                  <a:pt x="5674" y="338"/>
                  <a:pt x="5953" y="398"/>
                </a:cubicBezTo>
                <a:cubicBezTo>
                  <a:pt x="6261" y="463"/>
                  <a:pt x="7234" y="762"/>
                  <a:pt x="7654" y="795"/>
                </a:cubicBezTo>
                <a:cubicBezTo>
                  <a:pt x="8558" y="866"/>
                  <a:pt x="9468" y="883"/>
                  <a:pt x="10375" y="928"/>
                </a:cubicBezTo>
                <a:cubicBezTo>
                  <a:pt x="10545" y="972"/>
                  <a:pt x="10745" y="973"/>
                  <a:pt x="10885" y="1060"/>
                </a:cubicBezTo>
                <a:cubicBezTo>
                  <a:pt x="11045" y="1160"/>
                  <a:pt x="11094" y="1335"/>
                  <a:pt x="11225" y="1458"/>
                </a:cubicBezTo>
                <a:cubicBezTo>
                  <a:pt x="11379" y="1602"/>
                  <a:pt x="11565" y="1723"/>
                  <a:pt x="11735" y="1855"/>
                </a:cubicBezTo>
                <a:lnTo>
                  <a:pt x="12076" y="2650"/>
                </a:lnTo>
                <a:cubicBezTo>
                  <a:pt x="12132" y="2783"/>
                  <a:pt x="12216" y="2910"/>
                  <a:pt x="12246" y="3048"/>
                </a:cubicBezTo>
                <a:lnTo>
                  <a:pt x="12416" y="3843"/>
                </a:lnTo>
                <a:cubicBezTo>
                  <a:pt x="12359" y="4815"/>
                  <a:pt x="12379" y="5791"/>
                  <a:pt x="12246" y="6758"/>
                </a:cubicBezTo>
                <a:cubicBezTo>
                  <a:pt x="12214" y="6990"/>
                  <a:pt x="11836" y="7636"/>
                  <a:pt x="11735" y="7951"/>
                </a:cubicBezTo>
                <a:cubicBezTo>
                  <a:pt x="11622" y="8304"/>
                  <a:pt x="11543" y="8665"/>
                  <a:pt x="11395" y="9011"/>
                </a:cubicBezTo>
                <a:cubicBezTo>
                  <a:pt x="11339" y="9144"/>
                  <a:pt x="11274" y="9274"/>
                  <a:pt x="11225" y="9409"/>
                </a:cubicBezTo>
                <a:cubicBezTo>
                  <a:pt x="10798" y="10573"/>
                  <a:pt x="11293" y="9383"/>
                  <a:pt x="10885" y="10336"/>
                </a:cubicBezTo>
                <a:cubicBezTo>
                  <a:pt x="10942" y="11087"/>
                  <a:pt x="10968" y="11840"/>
                  <a:pt x="11055" y="12589"/>
                </a:cubicBezTo>
                <a:cubicBezTo>
                  <a:pt x="11081" y="12813"/>
                  <a:pt x="11225" y="13026"/>
                  <a:pt x="11225" y="13252"/>
                </a:cubicBezTo>
                <a:cubicBezTo>
                  <a:pt x="11225" y="15222"/>
                  <a:pt x="11327" y="14869"/>
                  <a:pt x="10885" y="15902"/>
                </a:cubicBezTo>
                <a:cubicBezTo>
                  <a:pt x="10655" y="17335"/>
                  <a:pt x="10615" y="17028"/>
                  <a:pt x="10885" y="18817"/>
                </a:cubicBezTo>
                <a:cubicBezTo>
                  <a:pt x="10906" y="18956"/>
                  <a:pt x="10928" y="19116"/>
                  <a:pt x="11055" y="19215"/>
                </a:cubicBezTo>
                <a:cubicBezTo>
                  <a:pt x="11182" y="19313"/>
                  <a:pt x="11395" y="19303"/>
                  <a:pt x="11565" y="19347"/>
                </a:cubicBezTo>
                <a:cubicBezTo>
                  <a:pt x="11735" y="19436"/>
                  <a:pt x="11889" y="19548"/>
                  <a:pt x="12076" y="19612"/>
                </a:cubicBezTo>
                <a:cubicBezTo>
                  <a:pt x="12403" y="19726"/>
                  <a:pt x="13096" y="19877"/>
                  <a:pt x="13096" y="19877"/>
                </a:cubicBezTo>
                <a:cubicBezTo>
                  <a:pt x="13209" y="20010"/>
                  <a:pt x="13266" y="20187"/>
                  <a:pt x="13436" y="20275"/>
                </a:cubicBezTo>
                <a:cubicBezTo>
                  <a:pt x="13631" y="20376"/>
                  <a:pt x="13888" y="20368"/>
                  <a:pt x="14117" y="20407"/>
                </a:cubicBezTo>
                <a:cubicBezTo>
                  <a:pt x="15118" y="20581"/>
                  <a:pt x="15149" y="20558"/>
                  <a:pt x="16328" y="20672"/>
                </a:cubicBezTo>
                <a:cubicBezTo>
                  <a:pt x="16668" y="20761"/>
                  <a:pt x="17050" y="20782"/>
                  <a:pt x="17348" y="20937"/>
                </a:cubicBezTo>
                <a:cubicBezTo>
                  <a:pt x="17518" y="21026"/>
                  <a:pt x="17658" y="21169"/>
                  <a:pt x="17858" y="21202"/>
                </a:cubicBezTo>
                <a:cubicBezTo>
                  <a:pt x="18471" y="21305"/>
                  <a:pt x="19106" y="21291"/>
                  <a:pt x="19729" y="21335"/>
                </a:cubicBezTo>
                <a:cubicBezTo>
                  <a:pt x="20132" y="21440"/>
                  <a:pt x="20679" y="21600"/>
                  <a:pt x="21090" y="21600"/>
                </a:cubicBezTo>
                <a:cubicBezTo>
                  <a:pt x="21269" y="21600"/>
                  <a:pt x="21600" y="21467"/>
                  <a:pt x="21600" y="21467"/>
                </a:cubicBezTo>
              </a:path>
            </a:pathLst>
          </a:custGeom>
          <a:ln w="50800">
            <a:solidFill>
              <a:srgbClr val="FF2600"/>
            </a:solidFill>
            <a:tailEnd type="triangle"/>
          </a:ln>
        </p:spPr>
        <p:txBody>
          <a:bodyPr lIns="0" tIns="0" rIns="0" bIns="0"/>
          <a:lstStyle/>
          <a:p>
            <a:pPr defTabSz="342888">
              <a:defRPr sz="1200">
                <a:latin typeface="Helvetica"/>
                <a:ea typeface="Helvetica"/>
                <a:cs typeface="Helvetica"/>
                <a:sym typeface="Helvetica"/>
              </a:defRPr>
            </a:pPr>
            <a:endParaRPr sz="844"/>
          </a:p>
        </p:txBody>
      </p:sp>
      <p:sp>
        <p:nvSpPr>
          <p:cNvPr id="90" name="Edge: cost of path or cut between two pixels">
            <a:extLst>
              <a:ext uri="{FF2B5EF4-FFF2-40B4-BE49-F238E27FC236}">
                <a16:creationId xmlns:a16="http://schemas.microsoft.com/office/drawing/2014/main" id="{23581965-9E9A-431D-8B5A-BAE4A5035918}"/>
              </a:ext>
            </a:extLst>
          </p:cNvPr>
          <p:cNvSpPr txBox="1"/>
          <p:nvPr/>
        </p:nvSpPr>
        <p:spPr>
          <a:xfrm>
            <a:off x="7449534" y="4365151"/>
            <a:ext cx="4628165" cy="1520608"/>
          </a:xfrm>
          <a:prstGeom prst="rect">
            <a:avLst/>
          </a:prstGeom>
          <a:ln w="12700">
            <a:miter lim="400000"/>
          </a:ln>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2400">
                <a:latin typeface="Gill Sans"/>
                <a:ea typeface="Gill Sans"/>
                <a:cs typeface="Gill Sans"/>
                <a:sym typeface="Gill Sans"/>
              </a:defRPr>
            </a:lvl1pPr>
          </a:lstStyle>
          <a:p>
            <a:r>
              <a:rPr lang="en-US" dirty="0">
                <a:latin typeface="+mj-lt"/>
              </a:rPr>
              <a:t>What algorithm can we use to find the shortest path?</a:t>
            </a:r>
          </a:p>
          <a:p>
            <a:pPr marL="342900" indent="-342900">
              <a:buFont typeface="Arial" panose="020B0604020202020204" pitchFamily="34" charset="0"/>
              <a:buChar char="•"/>
            </a:pPr>
            <a:r>
              <a:rPr lang="en-US" dirty="0">
                <a:latin typeface="+mj-lt"/>
              </a:rPr>
              <a:t>Dijkstra’s algorithm (dynamic programming)</a:t>
            </a:r>
            <a:endParaRPr dirty="0">
              <a:latin typeface="+mj-lt"/>
            </a:endParaRPr>
          </a:p>
        </p:txBody>
      </p:sp>
    </p:spTree>
    <p:extLst>
      <p:ext uri="{BB962C8B-B14F-4D97-AF65-F5344CB8AC3E}">
        <p14:creationId xmlns:p14="http://schemas.microsoft.com/office/powerpoint/2010/main" val="34343381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Initialize, given seed s (pixel ID):…"/>
          <p:cNvSpPr txBox="1">
            <a:spLocks noGrp="1"/>
          </p:cNvSpPr>
          <p:nvPr>
            <p:ph type="body" idx="1"/>
          </p:nvPr>
        </p:nvSpPr>
        <p:spPr>
          <a:xfrm>
            <a:off x="1207830" y="1225688"/>
            <a:ext cx="9776340" cy="5532148"/>
          </a:xfrm>
          <a:prstGeom prst="rect">
            <a:avLst/>
          </a:prstGeom>
        </p:spPr>
        <p:txBody>
          <a:bodyPr vert="horz" lIns="21431" tIns="21431" rIns="21431" bIns="21431" rtlCol="0" anchor="t">
            <a:normAutofit fontScale="85000" lnSpcReduction="10000"/>
          </a:bodyPr>
          <a:lstStyle/>
          <a:p>
            <a:pPr marL="321457" indent="-321457">
              <a:lnSpc>
                <a:spcPct val="80000"/>
              </a:lnSpc>
              <a:spcBef>
                <a:spcPts val="492"/>
              </a:spcBef>
              <a:buClr>
                <a:srgbClr val="000000"/>
              </a:buClr>
              <a:buNone/>
              <a:defRPr sz="2400">
                <a:latin typeface="Courier New"/>
                <a:ea typeface="Courier New"/>
                <a:cs typeface="Courier New"/>
                <a:sym typeface="Courier New"/>
              </a:defRPr>
            </a:pPr>
            <a:r>
              <a:rPr b="1"/>
              <a:t>Initialize</a:t>
            </a:r>
            <a:r>
              <a:t>, given seed </a:t>
            </a:r>
            <a:r>
              <a:rPr i="1"/>
              <a:t>s (pixel ID)</a:t>
            </a:r>
            <a:r>
              <a:t>:</a:t>
            </a:r>
          </a:p>
          <a:p>
            <a:pPr marL="447878" indent="-296079">
              <a:lnSpc>
                <a:spcPct val="80000"/>
              </a:lnSpc>
              <a:spcBef>
                <a:spcPts val="492"/>
              </a:spcBef>
              <a:buClr>
                <a:srgbClr val="000000"/>
              </a:buClr>
              <a:buSzPct val="100000"/>
              <a:buFont typeface="Arial"/>
              <a:defRPr sz="2400">
                <a:latin typeface="Courier New"/>
                <a:ea typeface="Courier New"/>
                <a:cs typeface="Courier New"/>
                <a:sym typeface="Courier New"/>
              </a:defRPr>
            </a:pPr>
            <a:r>
              <a:t>cost(</a:t>
            </a:r>
            <a:r>
              <a:rPr i="1"/>
              <a:t>s</a:t>
            </a:r>
            <a:r>
              <a:t>) = 0         % total cost from seed to this point</a:t>
            </a:r>
          </a:p>
          <a:p>
            <a:pPr marL="447878" indent="-296079">
              <a:lnSpc>
                <a:spcPct val="80000"/>
              </a:lnSpc>
              <a:spcBef>
                <a:spcPts val="492"/>
              </a:spcBef>
              <a:buClr>
                <a:srgbClr val="000000"/>
              </a:buClr>
              <a:buSzPct val="100000"/>
              <a:buFont typeface="Arial"/>
              <a:defRPr sz="2400">
                <a:latin typeface="Courier New"/>
                <a:ea typeface="Courier New"/>
                <a:cs typeface="Courier New"/>
                <a:sym typeface="Courier New"/>
              </a:defRPr>
            </a:pPr>
            <a:r>
              <a:t>cost(!</a:t>
            </a:r>
            <a:r>
              <a:rPr i="1"/>
              <a:t>s</a:t>
            </a:r>
            <a:r>
              <a:t>) = big</a:t>
            </a:r>
          </a:p>
          <a:p>
            <a:pPr marL="447878" indent="-296079">
              <a:lnSpc>
                <a:spcPct val="80000"/>
              </a:lnSpc>
              <a:spcBef>
                <a:spcPts val="492"/>
              </a:spcBef>
              <a:buClr>
                <a:srgbClr val="000000"/>
              </a:buClr>
              <a:buSzPct val="100000"/>
              <a:buFont typeface="Arial"/>
              <a:defRPr sz="2400">
                <a:latin typeface="Courier New"/>
                <a:ea typeface="Courier New"/>
                <a:cs typeface="Courier New"/>
                <a:sym typeface="Courier New"/>
              </a:defRPr>
            </a:pPr>
            <a:r>
              <a:rPr b="1"/>
              <a:t>A</a:t>
            </a:r>
            <a:r>
              <a:t> = {</a:t>
            </a:r>
            <a:r>
              <a:rPr i="1"/>
              <a:t>all pixels</a:t>
            </a:r>
            <a:r>
              <a:t>}    % set to be expanded</a:t>
            </a:r>
          </a:p>
          <a:p>
            <a:pPr marL="447878" indent="-296079">
              <a:lnSpc>
                <a:spcPct val="80000"/>
              </a:lnSpc>
              <a:spcBef>
                <a:spcPts val="492"/>
              </a:spcBef>
              <a:buClr>
                <a:srgbClr val="000000"/>
              </a:buClr>
              <a:buSzPct val="100000"/>
              <a:buFont typeface="Arial"/>
              <a:defRPr sz="2400">
                <a:latin typeface="Courier New"/>
                <a:ea typeface="Courier New"/>
                <a:cs typeface="Courier New"/>
                <a:sym typeface="Courier New"/>
              </a:defRPr>
            </a:pPr>
            <a:r>
              <a:rPr b="1"/>
              <a:t>prev</a:t>
            </a:r>
            <a:r>
              <a:t>(s)=undefined   % pointer to pixel that leads to q=s</a:t>
            </a:r>
            <a:endParaRPr i="1"/>
          </a:p>
          <a:p>
            <a:pPr marL="0" indent="0">
              <a:lnSpc>
                <a:spcPct val="80000"/>
              </a:lnSpc>
              <a:spcBef>
                <a:spcPts val="492"/>
              </a:spcBef>
              <a:buNone/>
              <a:defRPr sz="2400">
                <a:latin typeface="Courier New"/>
                <a:ea typeface="Courier New"/>
                <a:cs typeface="Courier New"/>
                <a:sym typeface="Courier New"/>
              </a:defRPr>
            </a:pPr>
            <a:endParaRPr i="1"/>
          </a:p>
          <a:p>
            <a:pPr marL="0" indent="0">
              <a:lnSpc>
                <a:spcPct val="80000"/>
              </a:lnSpc>
              <a:spcBef>
                <a:spcPts val="492"/>
              </a:spcBef>
              <a:buNone/>
              <a:defRPr sz="2400">
                <a:latin typeface="Courier New"/>
                <a:ea typeface="Courier New"/>
                <a:cs typeface="Courier New"/>
                <a:sym typeface="Courier New"/>
              </a:defRPr>
            </a:pPr>
            <a:r>
              <a:t>Precompute cost</a:t>
            </a:r>
            <a:r>
              <a:rPr baseline="-25000"/>
              <a:t>2</a:t>
            </a:r>
            <a:r>
              <a:t>(q, r)  % cost between </a:t>
            </a:r>
            <a:r>
              <a:rPr i="1"/>
              <a:t>q</a:t>
            </a:r>
            <a:r>
              <a:t> to neighboring pixel </a:t>
            </a:r>
            <a:r>
              <a:rPr i="1"/>
              <a:t>r</a:t>
            </a:r>
          </a:p>
          <a:p>
            <a:pPr marL="321457" indent="-321457">
              <a:lnSpc>
                <a:spcPct val="80000"/>
              </a:lnSpc>
              <a:spcBef>
                <a:spcPts val="492"/>
              </a:spcBef>
              <a:buClr>
                <a:srgbClr val="000000"/>
              </a:buClr>
              <a:buNone/>
              <a:defRPr sz="2400">
                <a:latin typeface="Courier New"/>
                <a:ea typeface="Courier New"/>
                <a:cs typeface="Courier New"/>
                <a:sym typeface="Courier New"/>
              </a:defRPr>
            </a:pPr>
            <a:endParaRPr i="1"/>
          </a:p>
          <a:p>
            <a:pPr marL="321457" indent="-321457">
              <a:lnSpc>
                <a:spcPct val="80000"/>
              </a:lnSpc>
              <a:spcBef>
                <a:spcPts val="492"/>
              </a:spcBef>
              <a:buClr>
                <a:srgbClr val="000000"/>
              </a:buClr>
              <a:buNone/>
              <a:defRPr sz="2400">
                <a:latin typeface="Courier New"/>
                <a:ea typeface="Courier New"/>
                <a:cs typeface="Courier New"/>
                <a:sym typeface="Courier New"/>
              </a:defRPr>
            </a:pPr>
            <a:r>
              <a:rPr b="1"/>
              <a:t>Loop </a:t>
            </a:r>
            <a:r>
              <a:t>while </a:t>
            </a:r>
            <a:r>
              <a:rPr b="1"/>
              <a:t>A </a:t>
            </a:r>
            <a:r>
              <a:t>is not empty</a:t>
            </a:r>
            <a:br/>
            <a:endParaRPr/>
          </a:p>
          <a:p>
            <a:pPr marL="253782" indent="-253782">
              <a:lnSpc>
                <a:spcPct val="80000"/>
              </a:lnSpc>
              <a:spcBef>
                <a:spcPts val="492"/>
              </a:spcBef>
              <a:buClr>
                <a:srgbClr val="000000"/>
              </a:buClr>
              <a:buSzPct val="100000"/>
              <a:buAutoNum type="arabicPeriod"/>
              <a:defRPr sz="2400">
                <a:latin typeface="Courier New"/>
                <a:ea typeface="Courier New"/>
                <a:cs typeface="Courier New"/>
                <a:sym typeface="Courier New"/>
              </a:defRPr>
            </a:pPr>
            <a:r>
              <a:rPr i="1"/>
              <a:t>q</a:t>
            </a:r>
            <a:r>
              <a:t> = pixel in </a:t>
            </a:r>
            <a:r>
              <a:rPr b="1"/>
              <a:t>A </a:t>
            </a:r>
            <a:r>
              <a:t>with lowest cost</a:t>
            </a:r>
            <a:br/>
            <a:endParaRPr/>
          </a:p>
          <a:p>
            <a:pPr marL="253782" indent="-253782">
              <a:lnSpc>
                <a:spcPct val="80000"/>
              </a:lnSpc>
              <a:spcBef>
                <a:spcPts val="492"/>
              </a:spcBef>
              <a:buClr>
                <a:srgbClr val="000000"/>
              </a:buClr>
              <a:buSzPct val="100000"/>
              <a:buAutoNum type="arabicPeriod"/>
              <a:defRPr sz="2400">
                <a:latin typeface="Courier New"/>
                <a:ea typeface="Courier New"/>
                <a:cs typeface="Courier New"/>
                <a:sym typeface="Courier New"/>
              </a:defRPr>
            </a:pPr>
            <a:r>
              <a:t>Remove q from </a:t>
            </a:r>
            <a:r>
              <a:rPr b="1"/>
              <a:t>A</a:t>
            </a:r>
            <a:br>
              <a:rPr b="1"/>
            </a:br>
            <a:endParaRPr b="1"/>
          </a:p>
          <a:p>
            <a:pPr marL="253782" indent="-253782">
              <a:lnSpc>
                <a:spcPct val="80000"/>
              </a:lnSpc>
              <a:spcBef>
                <a:spcPts val="492"/>
              </a:spcBef>
              <a:buClr>
                <a:srgbClr val="000000"/>
              </a:buClr>
              <a:buSzPct val="100000"/>
              <a:buAutoNum type="arabicPeriod"/>
              <a:defRPr sz="2400">
                <a:latin typeface="Courier New"/>
                <a:ea typeface="Courier New"/>
                <a:cs typeface="Courier New"/>
                <a:sym typeface="Courier New"/>
              </a:defRPr>
            </a:pPr>
            <a:r>
              <a:t>For each pixel </a:t>
            </a:r>
            <a:r>
              <a:rPr i="1"/>
              <a:t>r</a:t>
            </a:r>
            <a:r>
              <a:t> in neighborhood of </a:t>
            </a:r>
            <a:r>
              <a:rPr i="1"/>
              <a:t>q</a:t>
            </a:r>
            <a:r>
              <a:t> that is in </a:t>
            </a:r>
            <a:r>
              <a:rPr b="1"/>
              <a:t>A</a:t>
            </a:r>
            <a:br>
              <a:rPr b="1"/>
            </a:br>
            <a:endParaRPr b="1"/>
          </a:p>
          <a:p>
            <a:pPr marL="527095" lvl="1" indent="-245820">
              <a:lnSpc>
                <a:spcPct val="80000"/>
              </a:lnSpc>
              <a:spcBef>
                <a:spcPts val="492"/>
              </a:spcBef>
              <a:buClr>
                <a:srgbClr val="000000"/>
              </a:buClr>
              <a:buSzPct val="100000"/>
              <a:buAutoNum type="alphaLcParenR"/>
              <a:defRPr sz="2400">
                <a:latin typeface="Courier New"/>
                <a:ea typeface="Courier New"/>
                <a:cs typeface="Courier New"/>
                <a:sym typeface="Courier New"/>
              </a:defRPr>
            </a:pPr>
            <a:r>
              <a:t>cost_tmp = cost(</a:t>
            </a:r>
            <a:r>
              <a:rPr i="1"/>
              <a:t>q</a:t>
            </a:r>
            <a:r>
              <a:t>) + cost</a:t>
            </a:r>
            <a:r>
              <a:rPr baseline="-25000"/>
              <a:t>2</a:t>
            </a:r>
            <a:r>
              <a:t>(</a:t>
            </a:r>
            <a:r>
              <a:rPr i="1"/>
              <a:t>q</a:t>
            </a:r>
            <a:r>
              <a:t>,</a:t>
            </a:r>
            <a:r>
              <a:rPr i="1"/>
              <a:t>r</a:t>
            </a:r>
            <a:r>
              <a:t>) %this updates the costs</a:t>
            </a:r>
            <a:br/>
            <a:endParaRPr/>
          </a:p>
          <a:p>
            <a:pPr marL="527095" lvl="1" indent="-245820">
              <a:lnSpc>
                <a:spcPct val="80000"/>
              </a:lnSpc>
              <a:spcBef>
                <a:spcPts val="492"/>
              </a:spcBef>
              <a:buClr>
                <a:srgbClr val="000000"/>
              </a:buClr>
              <a:buSzPct val="100000"/>
              <a:buAutoNum type="alphaLcParenR"/>
              <a:defRPr sz="2400">
                <a:latin typeface="Courier New"/>
                <a:ea typeface="Courier New"/>
                <a:cs typeface="Courier New"/>
                <a:sym typeface="Courier New"/>
              </a:defRPr>
            </a:pPr>
            <a:r>
              <a:t>if (cost_tmp &lt; cost(</a:t>
            </a:r>
            <a:r>
              <a:rPr i="1"/>
              <a:t>r</a:t>
            </a:r>
            <a:r>
              <a:t>))</a:t>
            </a:r>
          </a:p>
          <a:p>
            <a:pPr marL="927060" lvl="2" indent="-284145">
              <a:lnSpc>
                <a:spcPct val="80000"/>
              </a:lnSpc>
              <a:spcBef>
                <a:spcPts val="492"/>
              </a:spcBef>
              <a:buClr>
                <a:srgbClr val="000000"/>
              </a:buClr>
              <a:buSzPct val="100000"/>
              <a:buAutoNum type="romanLcPeriod"/>
              <a:defRPr sz="2400">
                <a:latin typeface="Courier New"/>
                <a:ea typeface="Courier New"/>
                <a:cs typeface="Courier New"/>
                <a:sym typeface="Courier New"/>
              </a:defRPr>
            </a:pPr>
            <a:r>
              <a:t>cost(</a:t>
            </a:r>
            <a:r>
              <a:rPr i="1"/>
              <a:t>r</a:t>
            </a:r>
            <a:r>
              <a:t>) = cost_tmp </a:t>
            </a:r>
          </a:p>
          <a:p>
            <a:pPr marL="927060" lvl="2" indent="-284145">
              <a:lnSpc>
                <a:spcPct val="80000"/>
              </a:lnSpc>
              <a:spcBef>
                <a:spcPts val="492"/>
              </a:spcBef>
              <a:buClr>
                <a:srgbClr val="000000"/>
              </a:buClr>
              <a:buSzPct val="100000"/>
              <a:buAutoNum type="romanLcPeriod"/>
              <a:defRPr sz="2400">
                <a:latin typeface="Courier New"/>
                <a:ea typeface="Courier New"/>
                <a:cs typeface="Courier New"/>
                <a:sym typeface="Courier New"/>
              </a:defRPr>
            </a:pPr>
            <a:r>
              <a:t> </a:t>
            </a:r>
            <a:r>
              <a:rPr b="1"/>
              <a:t>prev</a:t>
            </a:r>
            <a:r>
              <a:t>(</a:t>
            </a:r>
            <a:r>
              <a:rPr i="1"/>
              <a:t>r</a:t>
            </a:r>
            <a:r>
              <a:t>) = </a:t>
            </a:r>
            <a:r>
              <a:rPr i="1"/>
              <a:t>q</a:t>
            </a:r>
          </a:p>
        </p:txBody>
      </p:sp>
      <p:sp>
        <p:nvSpPr>
          <p:cNvPr id="6" name="Shape 667">
            <a:extLst>
              <a:ext uri="{FF2B5EF4-FFF2-40B4-BE49-F238E27FC236}">
                <a16:creationId xmlns:a16="http://schemas.microsoft.com/office/drawing/2014/main" id="{B3E873DE-DBEB-4A9C-BBE7-C3FB0C8FDACC}"/>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Dijkstra’s shortest path algorithm</a:t>
            </a:r>
          </a:p>
        </p:txBody>
      </p:sp>
    </p:spTree>
    <p:extLst>
      <p:ext uri="{BB962C8B-B14F-4D97-AF65-F5344CB8AC3E}">
        <p14:creationId xmlns:p14="http://schemas.microsoft.com/office/powerpoint/2010/main" val="58851332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667">
            <a:extLst>
              <a:ext uri="{FF2B5EF4-FFF2-40B4-BE49-F238E27FC236}">
                <a16:creationId xmlns:a16="http://schemas.microsoft.com/office/drawing/2014/main" id="{4F3883E1-0150-4B75-916D-4610E3FC13DF}"/>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Graph-view of this problem</a:t>
            </a:r>
          </a:p>
        </p:txBody>
      </p:sp>
      <p:grpSp>
        <p:nvGrpSpPr>
          <p:cNvPr id="33" name="Group 32">
            <a:extLst>
              <a:ext uri="{FF2B5EF4-FFF2-40B4-BE49-F238E27FC236}">
                <a16:creationId xmlns:a16="http://schemas.microsoft.com/office/drawing/2014/main" id="{63C7360E-5157-45E1-8899-606F23CC9336}"/>
              </a:ext>
            </a:extLst>
          </p:cNvPr>
          <p:cNvGrpSpPr>
            <a:grpSpLocks noChangeAspect="1"/>
          </p:cNvGrpSpPr>
          <p:nvPr/>
        </p:nvGrpSpPr>
        <p:grpSpPr>
          <a:xfrm>
            <a:off x="629157" y="2127792"/>
            <a:ext cx="6568159" cy="4480267"/>
            <a:chOff x="1645920" y="1645920"/>
            <a:chExt cx="4602480" cy="3139440"/>
          </a:xfrm>
        </p:grpSpPr>
        <p:sp>
          <p:nvSpPr>
            <p:cNvPr id="41" name="Oval 40">
              <a:extLst>
                <a:ext uri="{FF2B5EF4-FFF2-40B4-BE49-F238E27FC236}">
                  <a16:creationId xmlns:a16="http://schemas.microsoft.com/office/drawing/2014/main" id="{1A4D5A53-3677-42DD-ADA7-E963FD6BD4B9}"/>
                </a:ext>
              </a:extLst>
            </p:cNvPr>
            <p:cNvSpPr/>
            <p:nvPr/>
          </p:nvSpPr>
          <p:spPr>
            <a:xfrm>
              <a:off x="164592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2" name="Oval 41">
              <a:extLst>
                <a:ext uri="{FF2B5EF4-FFF2-40B4-BE49-F238E27FC236}">
                  <a16:creationId xmlns:a16="http://schemas.microsoft.com/office/drawing/2014/main" id="{8A50CD5F-F800-4B6E-9879-D7F37C1E8853}"/>
                </a:ext>
              </a:extLst>
            </p:cNvPr>
            <p:cNvSpPr/>
            <p:nvPr/>
          </p:nvSpPr>
          <p:spPr>
            <a:xfrm>
              <a:off x="292608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7FFC67D2-6AE5-478B-9F3E-537837896982}"/>
                </a:ext>
              </a:extLst>
            </p:cNvPr>
            <p:cNvSpPr/>
            <p:nvPr/>
          </p:nvSpPr>
          <p:spPr>
            <a:xfrm>
              <a:off x="164592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4" name="Straight Connector 43">
              <a:extLst>
                <a:ext uri="{FF2B5EF4-FFF2-40B4-BE49-F238E27FC236}">
                  <a16:creationId xmlns:a16="http://schemas.microsoft.com/office/drawing/2014/main" id="{3E2EC0CD-1FEA-4961-A90D-55E52D912346}"/>
                </a:ext>
              </a:extLst>
            </p:cNvPr>
            <p:cNvCxnSpPr>
              <a:stCxn id="41" idx="6"/>
              <a:endCxn id="42" idx="2"/>
            </p:cNvCxnSpPr>
            <p:nvPr/>
          </p:nvCxnSpPr>
          <p:spPr>
            <a:xfrm>
              <a:off x="240792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D6B545B-DDF8-40B8-84C3-0C05333DCD68}"/>
                </a:ext>
              </a:extLst>
            </p:cNvPr>
            <p:cNvCxnSpPr>
              <a:stCxn id="41" idx="4"/>
              <a:endCxn id="43" idx="0"/>
            </p:cNvCxnSpPr>
            <p:nvPr/>
          </p:nvCxnSpPr>
          <p:spPr>
            <a:xfrm>
              <a:off x="202692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A39BDF7A-ADB5-45DF-8ACD-B70A9E589C25}"/>
                </a:ext>
              </a:extLst>
            </p:cNvPr>
            <p:cNvSpPr/>
            <p:nvPr/>
          </p:nvSpPr>
          <p:spPr>
            <a:xfrm>
              <a:off x="292608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7" name="Straight Connector 46">
              <a:extLst>
                <a:ext uri="{FF2B5EF4-FFF2-40B4-BE49-F238E27FC236}">
                  <a16:creationId xmlns:a16="http://schemas.microsoft.com/office/drawing/2014/main" id="{BAAD1439-8892-45B8-91DF-36E73C32C55F}"/>
                </a:ext>
              </a:extLst>
            </p:cNvPr>
            <p:cNvCxnSpPr>
              <a:cxnSpLocks/>
              <a:stCxn id="42" idx="4"/>
              <a:endCxn id="46" idx="0"/>
            </p:cNvCxnSpPr>
            <p:nvPr/>
          </p:nvCxnSpPr>
          <p:spPr>
            <a:xfrm>
              <a:off x="330708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FEC9986-C578-4B71-B74D-37B329157F05}"/>
                </a:ext>
              </a:extLst>
            </p:cNvPr>
            <p:cNvCxnSpPr>
              <a:cxnSpLocks/>
              <a:stCxn id="43" idx="6"/>
              <a:endCxn id="46" idx="2"/>
            </p:cNvCxnSpPr>
            <p:nvPr/>
          </p:nvCxnSpPr>
          <p:spPr>
            <a:xfrm>
              <a:off x="240792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FCF1F447-BA95-4F88-A721-AD3B9DF0D27D}"/>
                </a:ext>
              </a:extLst>
            </p:cNvPr>
            <p:cNvSpPr/>
            <p:nvPr/>
          </p:nvSpPr>
          <p:spPr>
            <a:xfrm>
              <a:off x="420624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A799987B-8988-4731-817A-AA3343EC8A3A}"/>
                </a:ext>
              </a:extLst>
            </p:cNvPr>
            <p:cNvSpPr/>
            <p:nvPr/>
          </p:nvSpPr>
          <p:spPr>
            <a:xfrm>
              <a:off x="548640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870AAE08-9BC1-4E1B-AAE3-BA81B2468934}"/>
                </a:ext>
              </a:extLst>
            </p:cNvPr>
            <p:cNvSpPr/>
            <p:nvPr/>
          </p:nvSpPr>
          <p:spPr>
            <a:xfrm>
              <a:off x="420624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2" name="Straight Connector 51">
              <a:extLst>
                <a:ext uri="{FF2B5EF4-FFF2-40B4-BE49-F238E27FC236}">
                  <a16:creationId xmlns:a16="http://schemas.microsoft.com/office/drawing/2014/main" id="{9C92985A-C1BB-4271-BB63-3C1A30E68A81}"/>
                </a:ext>
              </a:extLst>
            </p:cNvPr>
            <p:cNvCxnSpPr>
              <a:cxnSpLocks/>
              <a:stCxn id="49" idx="6"/>
              <a:endCxn id="50" idx="2"/>
            </p:cNvCxnSpPr>
            <p:nvPr/>
          </p:nvCxnSpPr>
          <p:spPr>
            <a:xfrm>
              <a:off x="496824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8FB996F-06BE-4373-A51E-27B4C21CDBDD}"/>
                </a:ext>
              </a:extLst>
            </p:cNvPr>
            <p:cNvCxnSpPr>
              <a:stCxn id="49" idx="4"/>
              <a:endCxn id="51" idx="0"/>
            </p:cNvCxnSpPr>
            <p:nvPr/>
          </p:nvCxnSpPr>
          <p:spPr>
            <a:xfrm>
              <a:off x="458724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4CC1C80C-0B68-442F-AEB7-0EC95F982F59}"/>
                </a:ext>
              </a:extLst>
            </p:cNvPr>
            <p:cNvSpPr/>
            <p:nvPr/>
          </p:nvSpPr>
          <p:spPr>
            <a:xfrm>
              <a:off x="548640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5" name="Straight Connector 54">
              <a:extLst>
                <a:ext uri="{FF2B5EF4-FFF2-40B4-BE49-F238E27FC236}">
                  <a16:creationId xmlns:a16="http://schemas.microsoft.com/office/drawing/2014/main" id="{540BC205-6BEA-417F-91F6-54D3B6465AEE}"/>
                </a:ext>
              </a:extLst>
            </p:cNvPr>
            <p:cNvCxnSpPr>
              <a:stCxn id="50" idx="4"/>
              <a:endCxn id="54" idx="0"/>
            </p:cNvCxnSpPr>
            <p:nvPr/>
          </p:nvCxnSpPr>
          <p:spPr>
            <a:xfrm>
              <a:off x="586740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1F56C6F-1ED1-4629-A828-88F5C294EB1A}"/>
                </a:ext>
              </a:extLst>
            </p:cNvPr>
            <p:cNvCxnSpPr>
              <a:cxnSpLocks/>
              <a:stCxn id="51" idx="6"/>
              <a:endCxn id="54" idx="2"/>
            </p:cNvCxnSpPr>
            <p:nvPr/>
          </p:nvCxnSpPr>
          <p:spPr>
            <a:xfrm>
              <a:off x="496824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11B3E721-384C-41B3-A7E4-8DF43C53290E}"/>
                </a:ext>
              </a:extLst>
            </p:cNvPr>
            <p:cNvSpPr/>
            <p:nvPr/>
          </p:nvSpPr>
          <p:spPr>
            <a:xfrm>
              <a:off x="164592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8" name="Straight Connector 57">
              <a:extLst>
                <a:ext uri="{FF2B5EF4-FFF2-40B4-BE49-F238E27FC236}">
                  <a16:creationId xmlns:a16="http://schemas.microsoft.com/office/drawing/2014/main" id="{0AAA7E27-23C9-4E55-AACD-1DC22A0F0A6F}"/>
                </a:ext>
              </a:extLst>
            </p:cNvPr>
            <p:cNvCxnSpPr>
              <a:cxnSpLocks/>
              <a:stCxn id="43" idx="4"/>
              <a:endCxn id="57" idx="0"/>
            </p:cNvCxnSpPr>
            <p:nvPr/>
          </p:nvCxnSpPr>
          <p:spPr>
            <a:xfrm>
              <a:off x="202692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50E1E542-20A7-4BDE-9AA5-3AB2BD6E4C3E}"/>
                </a:ext>
              </a:extLst>
            </p:cNvPr>
            <p:cNvSpPr/>
            <p:nvPr/>
          </p:nvSpPr>
          <p:spPr>
            <a:xfrm>
              <a:off x="292608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0" name="Straight Connector 59">
              <a:extLst>
                <a:ext uri="{FF2B5EF4-FFF2-40B4-BE49-F238E27FC236}">
                  <a16:creationId xmlns:a16="http://schemas.microsoft.com/office/drawing/2014/main" id="{1BC8FF16-8142-490C-82D0-E9E375072C56}"/>
                </a:ext>
              </a:extLst>
            </p:cNvPr>
            <p:cNvCxnSpPr>
              <a:cxnSpLocks/>
              <a:stCxn id="46" idx="4"/>
              <a:endCxn id="59" idx="0"/>
            </p:cNvCxnSpPr>
            <p:nvPr/>
          </p:nvCxnSpPr>
          <p:spPr>
            <a:xfrm>
              <a:off x="330708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DBC2094-329B-4A3A-8D9B-CE06557AF9F0}"/>
                </a:ext>
              </a:extLst>
            </p:cNvPr>
            <p:cNvCxnSpPr>
              <a:cxnSpLocks/>
              <a:stCxn id="57" idx="6"/>
              <a:endCxn id="59" idx="2"/>
            </p:cNvCxnSpPr>
            <p:nvPr/>
          </p:nvCxnSpPr>
          <p:spPr>
            <a:xfrm>
              <a:off x="240792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0D1202FB-EE7A-4ACF-809C-2A6B4EF03A04}"/>
                </a:ext>
              </a:extLst>
            </p:cNvPr>
            <p:cNvSpPr/>
            <p:nvPr/>
          </p:nvSpPr>
          <p:spPr>
            <a:xfrm>
              <a:off x="420624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3" name="Straight Connector 62">
              <a:extLst>
                <a:ext uri="{FF2B5EF4-FFF2-40B4-BE49-F238E27FC236}">
                  <a16:creationId xmlns:a16="http://schemas.microsoft.com/office/drawing/2014/main" id="{EC8F5FCA-3735-46C7-ABE5-B732012AEF46}"/>
                </a:ext>
              </a:extLst>
            </p:cNvPr>
            <p:cNvCxnSpPr>
              <a:cxnSpLocks/>
              <a:stCxn id="51" idx="4"/>
              <a:endCxn id="62" idx="0"/>
            </p:cNvCxnSpPr>
            <p:nvPr/>
          </p:nvCxnSpPr>
          <p:spPr>
            <a:xfrm>
              <a:off x="458724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F98E706-9659-46E4-8AEB-DD7AC14D64D3}"/>
                </a:ext>
              </a:extLst>
            </p:cNvPr>
            <p:cNvSpPr/>
            <p:nvPr/>
          </p:nvSpPr>
          <p:spPr>
            <a:xfrm>
              <a:off x="548640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5" name="Straight Connector 64">
              <a:extLst>
                <a:ext uri="{FF2B5EF4-FFF2-40B4-BE49-F238E27FC236}">
                  <a16:creationId xmlns:a16="http://schemas.microsoft.com/office/drawing/2014/main" id="{1B814484-62F1-4101-8EEC-753CB29618EA}"/>
                </a:ext>
              </a:extLst>
            </p:cNvPr>
            <p:cNvCxnSpPr>
              <a:cxnSpLocks/>
              <a:stCxn id="54" idx="4"/>
              <a:endCxn id="64" idx="0"/>
            </p:cNvCxnSpPr>
            <p:nvPr/>
          </p:nvCxnSpPr>
          <p:spPr>
            <a:xfrm>
              <a:off x="586740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E0FD414-4267-4EE5-AAAF-A9E4A4B58150}"/>
                </a:ext>
              </a:extLst>
            </p:cNvPr>
            <p:cNvCxnSpPr>
              <a:cxnSpLocks/>
              <a:stCxn id="62" idx="6"/>
              <a:endCxn id="64" idx="2"/>
            </p:cNvCxnSpPr>
            <p:nvPr/>
          </p:nvCxnSpPr>
          <p:spPr>
            <a:xfrm>
              <a:off x="496824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3F82543-82D7-47AF-BB7E-A5B161F7C824}"/>
                </a:ext>
              </a:extLst>
            </p:cNvPr>
            <p:cNvCxnSpPr>
              <a:cxnSpLocks/>
              <a:stCxn id="42" idx="6"/>
              <a:endCxn id="49" idx="2"/>
            </p:cNvCxnSpPr>
            <p:nvPr/>
          </p:nvCxnSpPr>
          <p:spPr>
            <a:xfrm>
              <a:off x="368808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66B5347-AD6C-4C57-979D-2CD1DB9ACF4D}"/>
                </a:ext>
              </a:extLst>
            </p:cNvPr>
            <p:cNvCxnSpPr>
              <a:cxnSpLocks/>
              <a:stCxn id="46" idx="6"/>
              <a:endCxn id="51" idx="2"/>
            </p:cNvCxnSpPr>
            <p:nvPr/>
          </p:nvCxnSpPr>
          <p:spPr>
            <a:xfrm>
              <a:off x="368808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02D730A-9201-4BA8-AAC6-083397D01916}"/>
                </a:ext>
              </a:extLst>
            </p:cNvPr>
            <p:cNvCxnSpPr>
              <a:cxnSpLocks/>
              <a:stCxn id="59" idx="6"/>
              <a:endCxn id="62" idx="2"/>
            </p:cNvCxnSpPr>
            <p:nvPr/>
          </p:nvCxnSpPr>
          <p:spPr>
            <a:xfrm>
              <a:off x="368808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 name="Intelligent cutting of an image is useful for...">
            <a:extLst>
              <a:ext uri="{FF2B5EF4-FFF2-40B4-BE49-F238E27FC236}">
                <a16:creationId xmlns:a16="http://schemas.microsoft.com/office/drawing/2014/main" id="{6CAEFA10-A083-4B33-A3FF-A86E65D79523}"/>
              </a:ext>
            </a:extLst>
          </p:cNvPr>
          <p:cNvSpPr txBox="1"/>
          <p:nvPr/>
        </p:nvSpPr>
        <p:spPr>
          <a:xfrm>
            <a:off x="496521" y="1461689"/>
            <a:ext cx="5906259" cy="427040"/>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r>
              <a:rPr lang="en-US" sz="2400" dirty="0">
                <a:latin typeface="+mj-lt"/>
              </a:rPr>
              <a:t>Graph-view of intelligent scissors:</a:t>
            </a:r>
            <a:endParaRPr sz="2400" dirty="0">
              <a:latin typeface="+mj-lt"/>
            </a:endParaRPr>
          </a:p>
        </p:txBody>
      </p:sp>
      <p:sp>
        <p:nvSpPr>
          <p:cNvPr id="40" name="1">
            <a:extLst>
              <a:ext uri="{FF2B5EF4-FFF2-40B4-BE49-F238E27FC236}">
                <a16:creationId xmlns:a16="http://schemas.microsoft.com/office/drawing/2014/main" id="{684BDEBC-7056-4F05-B1F3-F3AD187F4C63}"/>
              </a:ext>
            </a:extLst>
          </p:cNvPr>
          <p:cNvSpPr txBox="1"/>
          <p:nvPr/>
        </p:nvSpPr>
        <p:spPr>
          <a:xfrm>
            <a:off x="1958350" y="202548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70" name="2">
            <a:extLst>
              <a:ext uri="{FF2B5EF4-FFF2-40B4-BE49-F238E27FC236}">
                <a16:creationId xmlns:a16="http://schemas.microsoft.com/office/drawing/2014/main" id="{38C212EA-3479-423E-927B-3DA9C21F419F}"/>
              </a:ext>
            </a:extLst>
          </p:cNvPr>
          <p:cNvSpPr txBox="1"/>
          <p:nvPr/>
        </p:nvSpPr>
        <p:spPr>
          <a:xfrm>
            <a:off x="3774438" y="203392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2</a:t>
            </a:r>
          </a:p>
        </p:txBody>
      </p:sp>
      <p:sp>
        <p:nvSpPr>
          <p:cNvPr id="71" name="1">
            <a:extLst>
              <a:ext uri="{FF2B5EF4-FFF2-40B4-BE49-F238E27FC236}">
                <a16:creationId xmlns:a16="http://schemas.microsoft.com/office/drawing/2014/main" id="{63F7D4E5-EC63-447D-B89B-B9380F9A7507}"/>
              </a:ext>
            </a:extLst>
          </p:cNvPr>
          <p:cNvSpPr txBox="1"/>
          <p:nvPr/>
        </p:nvSpPr>
        <p:spPr>
          <a:xfrm>
            <a:off x="5565264" y="2084663"/>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2" name="4">
            <a:extLst>
              <a:ext uri="{FF2B5EF4-FFF2-40B4-BE49-F238E27FC236}">
                <a16:creationId xmlns:a16="http://schemas.microsoft.com/office/drawing/2014/main" id="{EDF1FB6D-2343-410A-A51F-B20CF4F524EA}"/>
              </a:ext>
            </a:extLst>
          </p:cNvPr>
          <p:cNvSpPr txBox="1"/>
          <p:nvPr/>
        </p:nvSpPr>
        <p:spPr>
          <a:xfrm>
            <a:off x="5561335" y="3739888"/>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4</a:t>
            </a:r>
          </a:p>
        </p:txBody>
      </p:sp>
      <p:sp>
        <p:nvSpPr>
          <p:cNvPr id="73" name="1">
            <a:extLst>
              <a:ext uri="{FF2B5EF4-FFF2-40B4-BE49-F238E27FC236}">
                <a16:creationId xmlns:a16="http://schemas.microsoft.com/office/drawing/2014/main" id="{4FDAC01C-0510-4DB5-97EC-FB5410BDEAF8}"/>
              </a:ext>
            </a:extLst>
          </p:cNvPr>
          <p:cNvSpPr txBox="1"/>
          <p:nvPr/>
        </p:nvSpPr>
        <p:spPr>
          <a:xfrm>
            <a:off x="4940035" y="323438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4" name="6">
            <a:extLst>
              <a:ext uri="{FF2B5EF4-FFF2-40B4-BE49-F238E27FC236}">
                <a16:creationId xmlns:a16="http://schemas.microsoft.com/office/drawing/2014/main" id="{92A8DD37-BFC8-47BB-841A-2FA1D8E274E7}"/>
              </a:ext>
            </a:extLst>
          </p:cNvPr>
          <p:cNvSpPr txBox="1"/>
          <p:nvPr/>
        </p:nvSpPr>
        <p:spPr>
          <a:xfrm>
            <a:off x="6844517" y="491164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6</a:t>
            </a:r>
          </a:p>
        </p:txBody>
      </p:sp>
      <p:sp>
        <p:nvSpPr>
          <p:cNvPr id="75" name="9">
            <a:extLst>
              <a:ext uri="{FF2B5EF4-FFF2-40B4-BE49-F238E27FC236}">
                <a16:creationId xmlns:a16="http://schemas.microsoft.com/office/drawing/2014/main" id="{55CC3CC5-301D-4A2D-BDAD-5766A19F4F9F}"/>
              </a:ext>
            </a:extLst>
          </p:cNvPr>
          <p:cNvSpPr txBox="1"/>
          <p:nvPr/>
        </p:nvSpPr>
        <p:spPr>
          <a:xfrm>
            <a:off x="6844518" y="323214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a:latin typeface="+mj-lt"/>
              </a:rPr>
              <a:t>9</a:t>
            </a:r>
          </a:p>
        </p:txBody>
      </p:sp>
      <p:sp>
        <p:nvSpPr>
          <p:cNvPr id="76" name="1">
            <a:extLst>
              <a:ext uri="{FF2B5EF4-FFF2-40B4-BE49-F238E27FC236}">
                <a16:creationId xmlns:a16="http://schemas.microsoft.com/office/drawing/2014/main" id="{58B76F0A-E789-4F4F-8877-C2BA0EC93D23}"/>
              </a:ext>
            </a:extLst>
          </p:cNvPr>
          <p:cNvSpPr txBox="1"/>
          <p:nvPr/>
        </p:nvSpPr>
        <p:spPr>
          <a:xfrm>
            <a:off x="5613034" y="5429141"/>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7" name="3">
            <a:extLst>
              <a:ext uri="{FF2B5EF4-FFF2-40B4-BE49-F238E27FC236}">
                <a16:creationId xmlns:a16="http://schemas.microsoft.com/office/drawing/2014/main" id="{C9C8B3FA-CF76-4CD4-9C35-C29C717E63B0}"/>
              </a:ext>
            </a:extLst>
          </p:cNvPr>
          <p:cNvSpPr txBox="1"/>
          <p:nvPr/>
        </p:nvSpPr>
        <p:spPr>
          <a:xfrm>
            <a:off x="4892834" y="4911646"/>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3</a:t>
            </a:r>
          </a:p>
        </p:txBody>
      </p:sp>
      <p:sp>
        <p:nvSpPr>
          <p:cNvPr id="78" name="1">
            <a:extLst>
              <a:ext uri="{FF2B5EF4-FFF2-40B4-BE49-F238E27FC236}">
                <a16:creationId xmlns:a16="http://schemas.microsoft.com/office/drawing/2014/main" id="{F8088595-FA48-4DAE-A709-80937EA9F6B2}"/>
              </a:ext>
            </a:extLst>
          </p:cNvPr>
          <p:cNvSpPr txBox="1"/>
          <p:nvPr/>
        </p:nvSpPr>
        <p:spPr>
          <a:xfrm>
            <a:off x="3049868" y="323214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79" name="4">
            <a:extLst>
              <a:ext uri="{FF2B5EF4-FFF2-40B4-BE49-F238E27FC236}">
                <a16:creationId xmlns:a16="http://schemas.microsoft.com/office/drawing/2014/main" id="{AEB8F7DF-6C6A-4EAA-866D-7231608BA2F4}"/>
              </a:ext>
            </a:extLst>
          </p:cNvPr>
          <p:cNvSpPr txBox="1"/>
          <p:nvPr/>
        </p:nvSpPr>
        <p:spPr>
          <a:xfrm>
            <a:off x="3774439" y="377189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4</a:t>
            </a:r>
          </a:p>
        </p:txBody>
      </p:sp>
      <p:sp>
        <p:nvSpPr>
          <p:cNvPr id="80" name="1">
            <a:extLst>
              <a:ext uri="{FF2B5EF4-FFF2-40B4-BE49-F238E27FC236}">
                <a16:creationId xmlns:a16="http://schemas.microsoft.com/office/drawing/2014/main" id="{84D3B959-FBC9-445D-B835-D043CA5EFB92}"/>
              </a:ext>
            </a:extLst>
          </p:cNvPr>
          <p:cNvSpPr txBox="1"/>
          <p:nvPr/>
        </p:nvSpPr>
        <p:spPr>
          <a:xfrm>
            <a:off x="3784279" y="54267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81" name="1">
            <a:extLst>
              <a:ext uri="{FF2B5EF4-FFF2-40B4-BE49-F238E27FC236}">
                <a16:creationId xmlns:a16="http://schemas.microsoft.com/office/drawing/2014/main" id="{99DAA60F-98BF-433B-A929-A3DBD25B734B}"/>
              </a:ext>
            </a:extLst>
          </p:cNvPr>
          <p:cNvSpPr txBox="1"/>
          <p:nvPr/>
        </p:nvSpPr>
        <p:spPr>
          <a:xfrm>
            <a:off x="1955524" y="54267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82" name="3">
            <a:extLst>
              <a:ext uri="{FF2B5EF4-FFF2-40B4-BE49-F238E27FC236}">
                <a16:creationId xmlns:a16="http://schemas.microsoft.com/office/drawing/2014/main" id="{500B9722-F19C-45F7-8C5D-D503CAC7BF1B}"/>
              </a:ext>
            </a:extLst>
          </p:cNvPr>
          <p:cNvSpPr txBox="1"/>
          <p:nvPr/>
        </p:nvSpPr>
        <p:spPr>
          <a:xfrm>
            <a:off x="3050384" y="491164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3</a:t>
            </a:r>
          </a:p>
        </p:txBody>
      </p:sp>
      <p:sp>
        <p:nvSpPr>
          <p:cNvPr id="83" name="2">
            <a:extLst>
              <a:ext uri="{FF2B5EF4-FFF2-40B4-BE49-F238E27FC236}">
                <a16:creationId xmlns:a16="http://schemas.microsoft.com/office/drawing/2014/main" id="{797A19E9-BB70-452E-B709-422922536ED4}"/>
              </a:ext>
            </a:extLst>
          </p:cNvPr>
          <p:cNvSpPr txBox="1"/>
          <p:nvPr/>
        </p:nvSpPr>
        <p:spPr>
          <a:xfrm>
            <a:off x="1288582" y="323380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2</a:t>
            </a:r>
          </a:p>
        </p:txBody>
      </p:sp>
      <p:sp>
        <p:nvSpPr>
          <p:cNvPr id="84" name="3">
            <a:extLst>
              <a:ext uri="{FF2B5EF4-FFF2-40B4-BE49-F238E27FC236}">
                <a16:creationId xmlns:a16="http://schemas.microsoft.com/office/drawing/2014/main" id="{57C6DCEE-8D85-4A9A-836F-9F47E5D81059}"/>
              </a:ext>
            </a:extLst>
          </p:cNvPr>
          <p:cNvSpPr txBox="1"/>
          <p:nvPr/>
        </p:nvSpPr>
        <p:spPr>
          <a:xfrm>
            <a:off x="1278115" y="491489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3</a:t>
            </a:r>
          </a:p>
        </p:txBody>
      </p:sp>
      <p:sp>
        <p:nvSpPr>
          <p:cNvPr id="85" name="5">
            <a:extLst>
              <a:ext uri="{FF2B5EF4-FFF2-40B4-BE49-F238E27FC236}">
                <a16:creationId xmlns:a16="http://schemas.microsoft.com/office/drawing/2014/main" id="{7610824F-F7BE-4D06-8F46-0765F67DE532}"/>
              </a:ext>
            </a:extLst>
          </p:cNvPr>
          <p:cNvSpPr txBox="1"/>
          <p:nvPr/>
        </p:nvSpPr>
        <p:spPr>
          <a:xfrm>
            <a:off x="1955524" y="37986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5</a:t>
            </a:r>
          </a:p>
        </p:txBody>
      </p:sp>
      <p:sp>
        <p:nvSpPr>
          <p:cNvPr id="86" name="End">
            <a:extLst>
              <a:ext uri="{FF2B5EF4-FFF2-40B4-BE49-F238E27FC236}">
                <a16:creationId xmlns:a16="http://schemas.microsoft.com/office/drawing/2014/main" id="{520C646F-2D75-4F00-94D6-CFC71D1A1356}"/>
              </a:ext>
            </a:extLst>
          </p:cNvPr>
          <p:cNvSpPr txBox="1"/>
          <p:nvPr/>
        </p:nvSpPr>
        <p:spPr>
          <a:xfrm>
            <a:off x="4282967" y="5827253"/>
            <a:ext cx="1087444" cy="474168"/>
          </a:xfrm>
          <a:prstGeom prst="rect">
            <a:avLst/>
          </a:prstGeom>
          <a:ln w="12700"/>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2800" dirty="0">
                <a:latin typeface="+mj-lt"/>
              </a:rPr>
              <a:t>End</a:t>
            </a:r>
          </a:p>
        </p:txBody>
      </p:sp>
      <p:sp>
        <p:nvSpPr>
          <p:cNvPr id="87" name="End">
            <a:extLst>
              <a:ext uri="{FF2B5EF4-FFF2-40B4-BE49-F238E27FC236}">
                <a16:creationId xmlns:a16="http://schemas.microsoft.com/office/drawing/2014/main" id="{1BC42A66-6188-4D9E-9D07-9E5957A66B47}"/>
              </a:ext>
            </a:extLst>
          </p:cNvPr>
          <p:cNvSpPr txBox="1"/>
          <p:nvPr/>
        </p:nvSpPr>
        <p:spPr>
          <a:xfrm>
            <a:off x="629156" y="2400300"/>
            <a:ext cx="1087444" cy="474168"/>
          </a:xfrm>
          <a:prstGeom prst="rect">
            <a:avLst/>
          </a:prstGeom>
          <a:ln w="12700"/>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lang="en-US" sz="2800" dirty="0">
                <a:latin typeface="+mj-lt"/>
              </a:rPr>
              <a:t>Start</a:t>
            </a:r>
            <a:endParaRPr sz="2800" dirty="0">
              <a:latin typeface="+mj-lt"/>
            </a:endParaRPr>
          </a:p>
        </p:txBody>
      </p:sp>
      <p:sp>
        <p:nvSpPr>
          <p:cNvPr id="88" name="Intelligent cutting of an image is useful for...">
            <a:extLst>
              <a:ext uri="{FF2B5EF4-FFF2-40B4-BE49-F238E27FC236}">
                <a16:creationId xmlns:a16="http://schemas.microsoft.com/office/drawing/2014/main" id="{60EDD7D7-4587-4AE8-BD01-9CE58F13E130}"/>
              </a:ext>
            </a:extLst>
          </p:cNvPr>
          <p:cNvSpPr txBox="1"/>
          <p:nvPr/>
        </p:nvSpPr>
        <p:spPr>
          <a:xfrm>
            <a:off x="7449534" y="2127792"/>
            <a:ext cx="4628166" cy="1904367"/>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pPr marL="457200" indent="-457200">
              <a:buFont typeface="+mj-lt"/>
              <a:buAutoNum type="arabicPeriod"/>
            </a:pPr>
            <a:r>
              <a:rPr lang="en-US" sz="2400" dirty="0">
                <a:latin typeface="+mj-lt"/>
              </a:rPr>
              <a:t>Assign weights (costs) to edges</a:t>
            </a:r>
          </a:p>
          <a:p>
            <a:pPr marL="457200" indent="-457200">
              <a:buFont typeface="+mj-lt"/>
              <a:buAutoNum type="arabicPeriod"/>
            </a:pPr>
            <a:endParaRPr lang="en-US" sz="2400" dirty="0">
              <a:latin typeface="+mj-lt"/>
            </a:endParaRPr>
          </a:p>
          <a:p>
            <a:pPr marL="457200" indent="-457200">
              <a:buFont typeface="+mj-lt"/>
              <a:buAutoNum type="arabicPeriod"/>
            </a:pPr>
            <a:r>
              <a:rPr lang="en-US" sz="2400" dirty="0">
                <a:latin typeface="+mj-lt"/>
              </a:rPr>
              <a:t>Select the seed nodes</a:t>
            </a:r>
          </a:p>
          <a:p>
            <a:pPr marL="457200" indent="-457200">
              <a:buFont typeface="+mj-lt"/>
              <a:buAutoNum type="arabicPeriod"/>
            </a:pPr>
            <a:endParaRPr lang="en-US" sz="2400" dirty="0">
              <a:latin typeface="+mj-lt"/>
            </a:endParaRPr>
          </a:p>
          <a:p>
            <a:pPr marL="457200" indent="-457200">
              <a:buFont typeface="+mj-lt"/>
              <a:buAutoNum type="arabicPeriod"/>
            </a:pPr>
            <a:r>
              <a:rPr lang="en-US" sz="2400" dirty="0">
                <a:latin typeface="+mj-lt"/>
              </a:rPr>
              <a:t>Find shortest path between them</a:t>
            </a:r>
            <a:endParaRPr sz="2400" dirty="0">
              <a:latin typeface="+mj-lt"/>
            </a:endParaRPr>
          </a:p>
        </p:txBody>
      </p:sp>
      <p:sp>
        <p:nvSpPr>
          <p:cNvPr id="89" name="Line">
            <a:extLst>
              <a:ext uri="{FF2B5EF4-FFF2-40B4-BE49-F238E27FC236}">
                <a16:creationId xmlns:a16="http://schemas.microsoft.com/office/drawing/2014/main" id="{C1B43151-5A31-4DDA-8E24-9E800D9D6B29}"/>
              </a:ext>
            </a:extLst>
          </p:cNvPr>
          <p:cNvSpPr/>
          <p:nvPr/>
        </p:nvSpPr>
        <p:spPr>
          <a:xfrm>
            <a:off x="1503201" y="2692144"/>
            <a:ext cx="2813671" cy="3372193"/>
          </a:xfrm>
          <a:custGeom>
            <a:avLst/>
            <a:gdLst/>
            <a:ahLst/>
            <a:cxnLst>
              <a:cxn ang="0">
                <a:pos x="wd2" y="hd2"/>
              </a:cxn>
              <a:cxn ang="5400000">
                <a:pos x="wd2" y="hd2"/>
              </a:cxn>
              <a:cxn ang="10800000">
                <a:pos x="wd2" y="hd2"/>
              </a:cxn>
              <a:cxn ang="16200000">
                <a:pos x="wd2" y="hd2"/>
              </a:cxn>
            </a:cxnLst>
            <a:rect l="0" t="0" r="r" b="b"/>
            <a:pathLst>
              <a:path w="21600" h="21600" extrusionOk="0">
                <a:moveTo>
                  <a:pt x="0" y="530"/>
                </a:moveTo>
                <a:cubicBezTo>
                  <a:pt x="283" y="486"/>
                  <a:pt x="571" y="457"/>
                  <a:pt x="850" y="398"/>
                </a:cubicBezTo>
                <a:cubicBezTo>
                  <a:pt x="1196" y="324"/>
                  <a:pt x="1517" y="178"/>
                  <a:pt x="1871" y="133"/>
                </a:cubicBezTo>
                <a:lnTo>
                  <a:pt x="2891" y="0"/>
                </a:lnTo>
                <a:cubicBezTo>
                  <a:pt x="3458" y="44"/>
                  <a:pt x="4029" y="65"/>
                  <a:pt x="4592" y="133"/>
                </a:cubicBezTo>
                <a:cubicBezTo>
                  <a:pt x="4769" y="154"/>
                  <a:pt x="4928" y="231"/>
                  <a:pt x="5102" y="265"/>
                </a:cubicBezTo>
                <a:cubicBezTo>
                  <a:pt x="5383" y="320"/>
                  <a:pt x="5674" y="338"/>
                  <a:pt x="5953" y="398"/>
                </a:cubicBezTo>
                <a:cubicBezTo>
                  <a:pt x="6261" y="463"/>
                  <a:pt x="7234" y="762"/>
                  <a:pt x="7654" y="795"/>
                </a:cubicBezTo>
                <a:cubicBezTo>
                  <a:pt x="8558" y="866"/>
                  <a:pt x="9468" y="883"/>
                  <a:pt x="10375" y="928"/>
                </a:cubicBezTo>
                <a:cubicBezTo>
                  <a:pt x="10545" y="972"/>
                  <a:pt x="10745" y="973"/>
                  <a:pt x="10885" y="1060"/>
                </a:cubicBezTo>
                <a:cubicBezTo>
                  <a:pt x="11045" y="1160"/>
                  <a:pt x="11094" y="1335"/>
                  <a:pt x="11225" y="1458"/>
                </a:cubicBezTo>
                <a:cubicBezTo>
                  <a:pt x="11379" y="1602"/>
                  <a:pt x="11565" y="1723"/>
                  <a:pt x="11735" y="1855"/>
                </a:cubicBezTo>
                <a:lnTo>
                  <a:pt x="12076" y="2650"/>
                </a:lnTo>
                <a:cubicBezTo>
                  <a:pt x="12132" y="2783"/>
                  <a:pt x="12216" y="2910"/>
                  <a:pt x="12246" y="3048"/>
                </a:cubicBezTo>
                <a:lnTo>
                  <a:pt x="12416" y="3843"/>
                </a:lnTo>
                <a:cubicBezTo>
                  <a:pt x="12359" y="4815"/>
                  <a:pt x="12379" y="5791"/>
                  <a:pt x="12246" y="6758"/>
                </a:cubicBezTo>
                <a:cubicBezTo>
                  <a:pt x="12214" y="6990"/>
                  <a:pt x="11836" y="7636"/>
                  <a:pt x="11735" y="7951"/>
                </a:cubicBezTo>
                <a:cubicBezTo>
                  <a:pt x="11622" y="8304"/>
                  <a:pt x="11543" y="8665"/>
                  <a:pt x="11395" y="9011"/>
                </a:cubicBezTo>
                <a:cubicBezTo>
                  <a:pt x="11339" y="9144"/>
                  <a:pt x="11274" y="9274"/>
                  <a:pt x="11225" y="9409"/>
                </a:cubicBezTo>
                <a:cubicBezTo>
                  <a:pt x="10798" y="10573"/>
                  <a:pt x="11293" y="9383"/>
                  <a:pt x="10885" y="10336"/>
                </a:cubicBezTo>
                <a:cubicBezTo>
                  <a:pt x="10942" y="11087"/>
                  <a:pt x="10968" y="11840"/>
                  <a:pt x="11055" y="12589"/>
                </a:cubicBezTo>
                <a:cubicBezTo>
                  <a:pt x="11081" y="12813"/>
                  <a:pt x="11225" y="13026"/>
                  <a:pt x="11225" y="13252"/>
                </a:cubicBezTo>
                <a:cubicBezTo>
                  <a:pt x="11225" y="15222"/>
                  <a:pt x="11327" y="14869"/>
                  <a:pt x="10885" y="15902"/>
                </a:cubicBezTo>
                <a:cubicBezTo>
                  <a:pt x="10655" y="17335"/>
                  <a:pt x="10615" y="17028"/>
                  <a:pt x="10885" y="18817"/>
                </a:cubicBezTo>
                <a:cubicBezTo>
                  <a:pt x="10906" y="18956"/>
                  <a:pt x="10928" y="19116"/>
                  <a:pt x="11055" y="19215"/>
                </a:cubicBezTo>
                <a:cubicBezTo>
                  <a:pt x="11182" y="19313"/>
                  <a:pt x="11395" y="19303"/>
                  <a:pt x="11565" y="19347"/>
                </a:cubicBezTo>
                <a:cubicBezTo>
                  <a:pt x="11735" y="19436"/>
                  <a:pt x="11889" y="19548"/>
                  <a:pt x="12076" y="19612"/>
                </a:cubicBezTo>
                <a:cubicBezTo>
                  <a:pt x="12403" y="19726"/>
                  <a:pt x="13096" y="19877"/>
                  <a:pt x="13096" y="19877"/>
                </a:cubicBezTo>
                <a:cubicBezTo>
                  <a:pt x="13209" y="20010"/>
                  <a:pt x="13266" y="20187"/>
                  <a:pt x="13436" y="20275"/>
                </a:cubicBezTo>
                <a:cubicBezTo>
                  <a:pt x="13631" y="20376"/>
                  <a:pt x="13888" y="20368"/>
                  <a:pt x="14117" y="20407"/>
                </a:cubicBezTo>
                <a:cubicBezTo>
                  <a:pt x="15118" y="20581"/>
                  <a:pt x="15149" y="20558"/>
                  <a:pt x="16328" y="20672"/>
                </a:cubicBezTo>
                <a:cubicBezTo>
                  <a:pt x="16668" y="20761"/>
                  <a:pt x="17050" y="20782"/>
                  <a:pt x="17348" y="20937"/>
                </a:cubicBezTo>
                <a:cubicBezTo>
                  <a:pt x="17518" y="21026"/>
                  <a:pt x="17658" y="21169"/>
                  <a:pt x="17858" y="21202"/>
                </a:cubicBezTo>
                <a:cubicBezTo>
                  <a:pt x="18471" y="21305"/>
                  <a:pt x="19106" y="21291"/>
                  <a:pt x="19729" y="21335"/>
                </a:cubicBezTo>
                <a:cubicBezTo>
                  <a:pt x="20132" y="21440"/>
                  <a:pt x="20679" y="21600"/>
                  <a:pt x="21090" y="21600"/>
                </a:cubicBezTo>
                <a:cubicBezTo>
                  <a:pt x="21269" y="21600"/>
                  <a:pt x="21600" y="21467"/>
                  <a:pt x="21600" y="21467"/>
                </a:cubicBezTo>
              </a:path>
            </a:pathLst>
          </a:custGeom>
          <a:ln w="50800">
            <a:solidFill>
              <a:srgbClr val="FF2600"/>
            </a:solidFill>
            <a:tailEnd type="triangle"/>
          </a:ln>
        </p:spPr>
        <p:txBody>
          <a:bodyPr lIns="0" tIns="0" rIns="0" bIns="0"/>
          <a:lstStyle/>
          <a:p>
            <a:pPr defTabSz="342888">
              <a:defRPr sz="1200">
                <a:latin typeface="Helvetica"/>
                <a:ea typeface="Helvetica"/>
                <a:cs typeface="Helvetica"/>
                <a:sym typeface="Helvetica"/>
              </a:defRPr>
            </a:pPr>
            <a:endParaRPr sz="844"/>
          </a:p>
        </p:txBody>
      </p:sp>
      <p:sp>
        <p:nvSpPr>
          <p:cNvPr id="90" name="Edge: cost of path or cut between two pixels">
            <a:extLst>
              <a:ext uri="{FF2B5EF4-FFF2-40B4-BE49-F238E27FC236}">
                <a16:creationId xmlns:a16="http://schemas.microsoft.com/office/drawing/2014/main" id="{23581965-9E9A-431D-8B5A-BAE4A5035918}"/>
              </a:ext>
            </a:extLst>
          </p:cNvPr>
          <p:cNvSpPr txBox="1"/>
          <p:nvPr/>
        </p:nvSpPr>
        <p:spPr>
          <a:xfrm>
            <a:off x="7449534" y="4365151"/>
            <a:ext cx="4628165" cy="1520608"/>
          </a:xfrm>
          <a:prstGeom prst="rect">
            <a:avLst/>
          </a:prstGeom>
          <a:ln w="12700">
            <a:miter lim="400000"/>
          </a:ln>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2400">
                <a:latin typeface="Gill Sans"/>
                <a:ea typeface="Gill Sans"/>
                <a:cs typeface="Gill Sans"/>
                <a:sym typeface="Gill Sans"/>
              </a:defRPr>
            </a:lvl1pPr>
          </a:lstStyle>
          <a:p>
            <a:r>
              <a:rPr lang="en-US" dirty="0">
                <a:latin typeface="+mj-lt"/>
              </a:rPr>
              <a:t>What algorithm can we use to find the shortest path?</a:t>
            </a:r>
          </a:p>
          <a:p>
            <a:pPr marL="342900" indent="-342900">
              <a:buFont typeface="Arial" panose="020B0604020202020204" pitchFamily="34" charset="0"/>
              <a:buChar char="•"/>
            </a:pPr>
            <a:r>
              <a:rPr lang="en-US" dirty="0">
                <a:latin typeface="+mj-lt"/>
              </a:rPr>
              <a:t>Dijkstra’s algorithm (dynamic programming)</a:t>
            </a:r>
            <a:endParaRPr dirty="0">
              <a:latin typeface="+mj-lt"/>
            </a:endParaRPr>
          </a:p>
        </p:txBody>
      </p:sp>
      <p:sp>
        <p:nvSpPr>
          <p:cNvPr id="91" name="Edge: cost of path or cut between two pixels">
            <a:extLst>
              <a:ext uri="{FF2B5EF4-FFF2-40B4-BE49-F238E27FC236}">
                <a16:creationId xmlns:a16="http://schemas.microsoft.com/office/drawing/2014/main" id="{9F491272-E09C-4BD8-8D66-CD5A13DC6F28}"/>
              </a:ext>
            </a:extLst>
          </p:cNvPr>
          <p:cNvSpPr txBox="1"/>
          <p:nvPr/>
        </p:nvSpPr>
        <p:spPr>
          <a:xfrm>
            <a:off x="7449534" y="5992102"/>
            <a:ext cx="4628165" cy="781944"/>
          </a:xfrm>
          <a:prstGeom prst="rect">
            <a:avLst/>
          </a:prstGeom>
          <a:ln w="12700">
            <a:miter lim="400000"/>
          </a:ln>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2400">
                <a:latin typeface="Gill Sans"/>
                <a:ea typeface="Gill Sans"/>
                <a:cs typeface="Gill Sans"/>
                <a:sym typeface="Gill Sans"/>
              </a:defRPr>
            </a:lvl1pPr>
          </a:lstStyle>
          <a:p>
            <a:r>
              <a:rPr lang="en-US" dirty="0">
                <a:latin typeface="+mj-lt"/>
              </a:rPr>
              <a:t>How should we select the edge weights to get good boundaries?</a:t>
            </a:r>
            <a:endParaRPr dirty="0">
              <a:latin typeface="+mj-lt"/>
            </a:endParaRPr>
          </a:p>
        </p:txBody>
      </p:sp>
    </p:spTree>
    <p:extLst>
      <p:ext uri="{BB962C8B-B14F-4D97-AF65-F5344CB8AC3E}">
        <p14:creationId xmlns:p14="http://schemas.microsoft.com/office/powerpoint/2010/main" val="2119245199"/>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image21.jpg" descr="image21.jpg"/>
          <p:cNvPicPr>
            <a:picLocks noChangeAspect="1"/>
          </p:cNvPicPr>
          <p:nvPr/>
        </p:nvPicPr>
        <p:blipFill>
          <a:blip r:embed="rId2">
            <a:extLst/>
          </a:blip>
          <a:stretch>
            <a:fillRect/>
          </a:stretch>
        </p:blipFill>
        <p:spPr>
          <a:xfrm>
            <a:off x="5558632" y="1477963"/>
            <a:ext cx="6290468" cy="4717853"/>
          </a:xfrm>
          <a:prstGeom prst="rect">
            <a:avLst/>
          </a:prstGeom>
          <a:ln w="12700"/>
        </p:spPr>
      </p:pic>
      <p:sp>
        <p:nvSpPr>
          <p:cNvPr id="8" name="Shape 667">
            <a:extLst>
              <a:ext uri="{FF2B5EF4-FFF2-40B4-BE49-F238E27FC236}">
                <a16:creationId xmlns:a16="http://schemas.microsoft.com/office/drawing/2014/main" id="{2E8D8214-E025-486B-9567-3E517C8E60EB}"/>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Selecting edge weights</a:t>
            </a:r>
          </a:p>
        </p:txBody>
      </p:sp>
      <p:sp>
        <p:nvSpPr>
          <p:cNvPr id="7" name="Intelligent cutting of an image is useful for...">
            <a:extLst>
              <a:ext uri="{FF2B5EF4-FFF2-40B4-BE49-F238E27FC236}">
                <a16:creationId xmlns:a16="http://schemas.microsoft.com/office/drawing/2014/main" id="{C716A213-9B4D-436C-A46E-DDB4A644AD71}"/>
              </a:ext>
            </a:extLst>
          </p:cNvPr>
          <p:cNvSpPr txBox="1"/>
          <p:nvPr/>
        </p:nvSpPr>
        <p:spPr>
          <a:xfrm>
            <a:off x="279400" y="1477963"/>
            <a:ext cx="5152232" cy="4120359"/>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r>
              <a:rPr lang="en-US" sz="2400" dirty="0">
                <a:latin typeface="+mj-lt"/>
              </a:rPr>
              <a:t>Define boundary cost between neighboring pixels:</a:t>
            </a:r>
          </a:p>
          <a:p>
            <a:endParaRPr lang="en-US" sz="2400" dirty="0">
              <a:latin typeface="+mj-lt"/>
            </a:endParaRPr>
          </a:p>
          <a:p>
            <a:pPr marL="457200" indent="-457200">
              <a:buFont typeface="+mj-lt"/>
              <a:buAutoNum type="arabicPeriod"/>
            </a:pPr>
            <a:r>
              <a:rPr lang="en-US" sz="2400" dirty="0">
                <a:latin typeface="+mj-lt"/>
              </a:rPr>
              <a:t>Lower if an image edge is present (e.g., as found by Sobel filtering).</a:t>
            </a:r>
          </a:p>
          <a:p>
            <a:pPr marL="457200" indent="-457200">
              <a:buFont typeface="+mj-lt"/>
              <a:buAutoNum type="arabicPeriod"/>
            </a:pPr>
            <a:endParaRPr lang="en-US" sz="2400" dirty="0">
              <a:latin typeface="+mj-lt"/>
            </a:endParaRPr>
          </a:p>
          <a:p>
            <a:pPr marL="457200" indent="-457200">
              <a:buFont typeface="+mj-lt"/>
              <a:buAutoNum type="arabicPeriod"/>
            </a:pPr>
            <a:r>
              <a:rPr lang="en-US" sz="2400" dirty="0">
                <a:latin typeface="+mj-lt"/>
              </a:rPr>
              <a:t>Lower if the gradient magnitude at that point is strong.</a:t>
            </a:r>
          </a:p>
          <a:p>
            <a:pPr marL="457200" indent="-457200">
              <a:buFont typeface="+mj-lt"/>
              <a:buAutoNum type="arabicPeriod"/>
            </a:pPr>
            <a:endParaRPr lang="en-US" sz="2400" dirty="0">
              <a:latin typeface="+mj-lt"/>
            </a:endParaRPr>
          </a:p>
          <a:p>
            <a:pPr marL="457200" indent="-457200">
              <a:buFont typeface="+mj-lt"/>
              <a:buAutoNum type="arabicPeriod"/>
            </a:pPr>
            <a:r>
              <a:rPr lang="en-US" sz="2400" dirty="0">
                <a:latin typeface="+mj-lt"/>
              </a:rPr>
              <a:t>Lower if gradient is similar in boundary direction.</a:t>
            </a:r>
            <a:endParaRPr sz="2400" dirty="0">
              <a:latin typeface="+mj-lt"/>
            </a:endParaRPr>
          </a:p>
        </p:txBody>
      </p:sp>
    </p:spTree>
    <p:extLst>
      <p:ext uri="{BB962C8B-B14F-4D97-AF65-F5344CB8AC3E}">
        <p14:creationId xmlns:p14="http://schemas.microsoft.com/office/powerpoint/2010/main" val="220156197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image21.jpg" descr="image21.jpg"/>
          <p:cNvPicPr>
            <a:picLocks noChangeAspect="1"/>
          </p:cNvPicPr>
          <p:nvPr/>
        </p:nvPicPr>
        <p:blipFill>
          <a:blip r:embed="rId2">
            <a:extLst/>
          </a:blip>
          <a:stretch>
            <a:fillRect/>
          </a:stretch>
        </p:blipFill>
        <p:spPr>
          <a:xfrm>
            <a:off x="0" y="1869211"/>
            <a:ext cx="4137091" cy="3102817"/>
          </a:xfrm>
          <a:prstGeom prst="rect">
            <a:avLst/>
          </a:prstGeom>
          <a:ln w="12700"/>
        </p:spPr>
      </p:pic>
      <p:sp>
        <p:nvSpPr>
          <p:cNvPr id="322" name="Gradient magnitude"/>
          <p:cNvSpPr txBox="1"/>
          <p:nvPr/>
        </p:nvSpPr>
        <p:spPr>
          <a:xfrm>
            <a:off x="1602797" y="1039996"/>
            <a:ext cx="2520497" cy="412612"/>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algn="l" defTabSz="546100">
              <a:buClr>
                <a:srgbClr val="000000"/>
              </a:buClr>
              <a:defRPr sz="1800">
                <a:latin typeface="Gill Sans"/>
                <a:ea typeface="Gill Sans"/>
                <a:cs typeface="Gill Sans"/>
                <a:sym typeface="Gill Sans"/>
              </a:defRPr>
            </a:lvl1pPr>
          </a:lstStyle>
          <a:p>
            <a:pPr algn="ctr"/>
            <a:r>
              <a:rPr sz="2400" dirty="0">
                <a:latin typeface="+mj-lt"/>
              </a:rPr>
              <a:t>Gradient magnitude</a:t>
            </a:r>
          </a:p>
        </p:txBody>
      </p:sp>
      <p:grpSp>
        <p:nvGrpSpPr>
          <p:cNvPr id="5" name="Group 4">
            <a:extLst>
              <a:ext uri="{FF2B5EF4-FFF2-40B4-BE49-F238E27FC236}">
                <a16:creationId xmlns:a16="http://schemas.microsoft.com/office/drawing/2014/main" id="{8FED5830-D128-4853-B0E5-1AA066EEE26C}"/>
              </a:ext>
            </a:extLst>
          </p:cNvPr>
          <p:cNvGrpSpPr/>
          <p:nvPr/>
        </p:nvGrpSpPr>
        <p:grpSpPr>
          <a:xfrm>
            <a:off x="4174094" y="1039996"/>
            <a:ext cx="3843812" cy="5818004"/>
            <a:chOff x="4423888" y="1325563"/>
            <a:chExt cx="3970812" cy="6010232"/>
          </a:xfrm>
        </p:grpSpPr>
        <p:pic>
          <p:nvPicPr>
            <p:cNvPr id="320" name="image18.png" descr="image18.png"/>
            <p:cNvPicPr>
              <a:picLocks noChangeAspect="1"/>
            </p:cNvPicPr>
            <p:nvPr/>
          </p:nvPicPr>
          <p:blipFill>
            <a:blip r:embed="rId3">
              <a:extLst/>
            </a:blip>
            <a:stretch>
              <a:fillRect/>
            </a:stretch>
          </p:blipFill>
          <p:spPr>
            <a:xfrm>
              <a:off x="4423888" y="1325563"/>
              <a:ext cx="3970812" cy="2978108"/>
            </a:xfrm>
            <a:prstGeom prst="rect">
              <a:avLst/>
            </a:prstGeom>
            <a:ln w="12700"/>
          </p:spPr>
        </p:pic>
        <p:pic>
          <p:nvPicPr>
            <p:cNvPr id="323" name="image22.png" descr="image22.png"/>
            <p:cNvPicPr>
              <a:picLocks noChangeAspect="1"/>
            </p:cNvPicPr>
            <p:nvPr/>
          </p:nvPicPr>
          <p:blipFill>
            <a:blip r:embed="rId4">
              <a:extLst/>
            </a:blip>
            <a:stretch>
              <a:fillRect/>
            </a:stretch>
          </p:blipFill>
          <p:spPr>
            <a:xfrm>
              <a:off x="4423888" y="4357687"/>
              <a:ext cx="3970812" cy="2978108"/>
            </a:xfrm>
            <a:prstGeom prst="rect">
              <a:avLst/>
            </a:prstGeom>
            <a:ln w="12700"/>
          </p:spPr>
        </p:pic>
      </p:grpSp>
      <p:sp>
        <p:nvSpPr>
          <p:cNvPr id="324" name="Edge Image"/>
          <p:cNvSpPr txBox="1"/>
          <p:nvPr/>
        </p:nvSpPr>
        <p:spPr>
          <a:xfrm>
            <a:off x="2649552" y="6445388"/>
            <a:ext cx="1462580" cy="412612"/>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algn="l" defTabSz="546100">
              <a:buClr>
                <a:srgbClr val="000000"/>
              </a:buClr>
              <a:defRPr sz="1800">
                <a:latin typeface="Gill Sans"/>
                <a:ea typeface="Gill Sans"/>
                <a:cs typeface="Gill Sans"/>
                <a:sym typeface="Gill Sans"/>
              </a:defRPr>
            </a:lvl1pPr>
          </a:lstStyle>
          <a:p>
            <a:pPr algn="ctr"/>
            <a:r>
              <a:rPr sz="2400" dirty="0">
                <a:latin typeface="+mj-lt"/>
              </a:rPr>
              <a:t>Edge </a:t>
            </a:r>
            <a:r>
              <a:rPr lang="en-US" sz="2400" dirty="0">
                <a:latin typeface="+mj-lt"/>
              </a:rPr>
              <a:t>i</a:t>
            </a:r>
            <a:r>
              <a:rPr sz="2400" dirty="0">
                <a:latin typeface="+mj-lt"/>
              </a:rPr>
              <a:t>mage</a:t>
            </a:r>
          </a:p>
        </p:txBody>
      </p:sp>
      <p:pic>
        <p:nvPicPr>
          <p:cNvPr id="325" name="image20.png" descr="image20.png"/>
          <p:cNvPicPr>
            <a:picLocks noChangeAspect="1"/>
          </p:cNvPicPr>
          <p:nvPr/>
        </p:nvPicPr>
        <p:blipFill>
          <a:blip r:embed="rId5">
            <a:extLst/>
          </a:blip>
          <a:stretch>
            <a:fillRect/>
          </a:stretch>
        </p:blipFill>
        <p:spPr>
          <a:xfrm>
            <a:off x="8017906" y="1869211"/>
            <a:ext cx="4137091" cy="3102819"/>
          </a:xfrm>
          <a:prstGeom prst="rect">
            <a:avLst/>
          </a:prstGeom>
          <a:ln w="3175">
            <a:solidFill>
              <a:srgbClr val="000000"/>
            </a:solidFill>
          </a:ln>
        </p:spPr>
      </p:pic>
      <p:sp>
        <p:nvSpPr>
          <p:cNvPr id="326" name="Pixel-wise Cost"/>
          <p:cNvSpPr txBox="1"/>
          <p:nvPr/>
        </p:nvSpPr>
        <p:spPr>
          <a:xfrm>
            <a:off x="8864870" y="5103066"/>
            <a:ext cx="2443163" cy="412612"/>
          </a:xfrm>
          <a:prstGeom prst="rect">
            <a:avLst/>
          </a:prstGeom>
          <a:ln w="12700"/>
          <a:extLst>
            <a:ext uri="{C572A759-6A51-4108-AA02-DFA0A04FC94B}">
              <ma14:wrappingTextBoxFlag xmlns="" xmlns:ma14="http://schemas.microsoft.com/office/mac/drawingml/2011/main" val="1"/>
            </a:ext>
          </a:extLst>
        </p:spPr>
        <p:txBody>
          <a:bodyPr lIns="21431" tIns="21431" rIns="21431" bIns="21431">
            <a:spAutoFit/>
          </a:bodyPr>
          <a:lstStyle/>
          <a:p>
            <a:pPr algn="ctr" defTabSz="383963">
              <a:buClr>
                <a:srgbClr val="000000"/>
              </a:buClr>
              <a:defRPr sz="3800">
                <a:latin typeface="Gill Sans"/>
                <a:ea typeface="Gill Sans"/>
                <a:cs typeface="Gill Sans"/>
                <a:sym typeface="Gill Sans"/>
              </a:defRPr>
            </a:pPr>
            <a:r>
              <a:rPr sz="2400" dirty="0">
                <a:latin typeface="+mj-lt"/>
              </a:rPr>
              <a:t>Pixel-wise </a:t>
            </a:r>
            <a:r>
              <a:rPr lang="en-US" sz="2400" dirty="0">
                <a:latin typeface="+mj-lt"/>
              </a:rPr>
              <a:t>c</a:t>
            </a:r>
            <a:r>
              <a:rPr sz="2400" dirty="0">
                <a:latin typeface="+mj-lt"/>
              </a:rPr>
              <a:t>ost</a:t>
            </a:r>
          </a:p>
        </p:txBody>
      </p:sp>
      <p:sp>
        <p:nvSpPr>
          <p:cNvPr id="327" name="Slide Number"/>
          <p:cNvSpPr txBox="1">
            <a:spLocks noGrp="1"/>
          </p:cNvSpPr>
          <p:nvPr>
            <p:ph type="sldNum" sz="quarter" idx="2"/>
          </p:nvPr>
        </p:nvSpPr>
        <p:spPr>
          <a:xfrm>
            <a:off x="10409634" y="5743575"/>
            <a:ext cx="178594" cy="196454"/>
          </a:xfrm>
          <a:prstGeom prst="rect">
            <a:avLst/>
          </a:prstGeom>
          <a:extLst>
            <a:ext uri="{C572A759-6A51-4108-AA02-DFA0A04FC94B}">
              <ma14:wrappingTextBoxFlag xmlns="" xmlns:ma14="http://schemas.microsoft.com/office/mac/drawingml/2011/main" val="1"/>
            </a:ext>
          </a:extLst>
        </p:spPr>
        <p:txBody>
          <a:bodyPr>
            <a:normAutofit fontScale="47500" lnSpcReduction="20000"/>
          </a:bodyPr>
          <a:lstStyle>
            <a:lvl1pPr>
              <a:defRPr sz="844"/>
            </a:lvl1pPr>
          </a:lstStyle>
          <a:p>
            <a:fld id="{86CB4B4D-7CA3-9044-876B-883B54F8677D}" type="slidenum">
              <a:t>49</a:t>
            </a:fld>
            <a:endParaRPr/>
          </a:p>
        </p:txBody>
      </p:sp>
      <p:sp>
        <p:nvSpPr>
          <p:cNvPr id="14" name="Shape 667">
            <a:extLst>
              <a:ext uri="{FF2B5EF4-FFF2-40B4-BE49-F238E27FC236}">
                <a16:creationId xmlns:a16="http://schemas.microsoft.com/office/drawing/2014/main" id="{332E47BB-D44B-4FAA-8990-DBF4FD60BDD4}"/>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Selecting edge weights</a:t>
            </a:r>
          </a:p>
        </p:txBody>
      </p:sp>
    </p:spTree>
    <p:extLst>
      <p:ext uri="{BB962C8B-B14F-4D97-AF65-F5344CB8AC3E}">
        <p14:creationId xmlns:p14="http://schemas.microsoft.com/office/powerpoint/2010/main" val="200162455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2766219"/>
            <a:ext cx="12192000" cy="1325563"/>
          </a:xfrm>
          <a:prstGeom prst="rect">
            <a:avLst/>
          </a:prstGeom>
        </p:spPr>
        <p:txBody>
          <a:bodyPr/>
          <a:lstStyle/>
          <a:p>
            <a:pPr algn="ctr"/>
            <a:r>
              <a:rPr lang="en-US" dirty="0"/>
              <a:t>Segmentation</a:t>
            </a:r>
            <a:endParaRPr dirty="0"/>
          </a:p>
        </p:txBody>
      </p:sp>
    </p:spTree>
    <p:extLst>
      <p:ext uri="{BB962C8B-B14F-4D97-AF65-F5344CB8AC3E}">
        <p14:creationId xmlns:p14="http://schemas.microsoft.com/office/powerpoint/2010/main" val="2192059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Define boundary cost between neighboring pixels…"/>
          <p:cNvSpPr txBox="1">
            <a:spLocks noGrp="1"/>
          </p:cNvSpPr>
          <p:nvPr>
            <p:ph type="body" sz="quarter" idx="1"/>
          </p:nvPr>
        </p:nvSpPr>
        <p:spPr>
          <a:xfrm>
            <a:off x="152400" y="2530394"/>
            <a:ext cx="5138738" cy="2186781"/>
          </a:xfrm>
          <a:prstGeom prst="rect">
            <a:avLst/>
          </a:prstGeom>
        </p:spPr>
        <p:txBody>
          <a:bodyPr vert="horz" lIns="21431" tIns="21431" rIns="21431" bIns="21431" rtlCol="0" anchor="t">
            <a:noAutofit/>
          </a:bodyPr>
          <a:lstStyle/>
          <a:p>
            <a:pPr marL="241093" indent="-241093">
              <a:spcBef>
                <a:spcPts val="1406"/>
              </a:spcBef>
              <a:buClr>
                <a:srgbClr val="000000"/>
              </a:buClr>
              <a:buSzPct val="100000"/>
              <a:buAutoNum type="arabicPeriod"/>
              <a:defRPr sz="2800"/>
            </a:pPr>
            <a:r>
              <a:rPr lang="en-US" sz="2400" dirty="0">
                <a:latin typeface="+mj-lt"/>
              </a:rPr>
              <a:t>Use cursor as the “end” seed, and always connect start seed to that</a:t>
            </a:r>
          </a:p>
          <a:p>
            <a:pPr marL="241093" indent="-241093">
              <a:spcBef>
                <a:spcPts val="1406"/>
              </a:spcBef>
              <a:buClr>
                <a:srgbClr val="000000"/>
              </a:buClr>
              <a:buSzPct val="100000"/>
              <a:buAutoNum type="arabicPeriod"/>
              <a:defRPr sz="2800"/>
            </a:pPr>
            <a:endParaRPr lang="en-US" sz="2400" dirty="0">
              <a:latin typeface="+mj-lt"/>
            </a:endParaRPr>
          </a:p>
          <a:p>
            <a:pPr marL="241093" indent="-241093">
              <a:spcBef>
                <a:spcPts val="1406"/>
              </a:spcBef>
              <a:buClr>
                <a:srgbClr val="000000"/>
              </a:buClr>
              <a:buSzPct val="100000"/>
              <a:buAutoNum type="arabicPeriod"/>
              <a:defRPr sz="2800"/>
            </a:pPr>
            <a:r>
              <a:rPr lang="en-US" sz="2400" dirty="0">
                <a:latin typeface="+mj-lt"/>
              </a:rPr>
              <a:t>Every time the user clicks, use that point as a new starting seed and repeat</a:t>
            </a:r>
            <a:endParaRPr sz="2400" dirty="0">
              <a:latin typeface="+mj-lt"/>
            </a:endParaRPr>
          </a:p>
        </p:txBody>
      </p:sp>
      <p:sp>
        <p:nvSpPr>
          <p:cNvPr id="5" name="Shape 667">
            <a:extLst>
              <a:ext uri="{FF2B5EF4-FFF2-40B4-BE49-F238E27FC236}">
                <a16:creationId xmlns:a16="http://schemas.microsoft.com/office/drawing/2014/main" id="{861D0729-2E09-48C4-AFB0-57D8CE957B1F}"/>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Making it more interactive</a:t>
            </a:r>
          </a:p>
        </p:txBody>
      </p:sp>
      <p:pic>
        <p:nvPicPr>
          <p:cNvPr id="8" name="image19.png" descr="image19.png">
            <a:extLst>
              <a:ext uri="{FF2B5EF4-FFF2-40B4-BE49-F238E27FC236}">
                <a16:creationId xmlns:a16="http://schemas.microsoft.com/office/drawing/2014/main" id="{867A4693-96C4-4EC9-8CB9-AD5B913EFEA2}"/>
              </a:ext>
            </a:extLst>
          </p:cNvPr>
          <p:cNvPicPr>
            <a:picLocks noChangeAspect="1"/>
          </p:cNvPicPr>
          <p:nvPr/>
        </p:nvPicPr>
        <p:blipFill>
          <a:blip r:embed="rId2">
            <a:extLst/>
          </a:blip>
          <a:stretch>
            <a:fillRect/>
          </a:stretch>
        </p:blipFill>
        <p:spPr>
          <a:xfrm>
            <a:off x="5403246" y="1423790"/>
            <a:ext cx="6227311" cy="4399991"/>
          </a:xfrm>
          <a:prstGeom prst="rect">
            <a:avLst/>
          </a:prstGeom>
          <a:ln w="12700">
            <a:miter lim="400000"/>
          </a:ln>
        </p:spPr>
      </p:pic>
    </p:spTree>
    <p:extLst>
      <p:ext uri="{BB962C8B-B14F-4D97-AF65-F5344CB8AC3E}">
        <p14:creationId xmlns:p14="http://schemas.microsoft.com/office/powerpoint/2010/main" val="283067314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Intelligent Scissor for image segmentation.mov" descr="Intelligent Scissor for image segmentation.mov"/>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2394858" y="29992"/>
            <a:ext cx="7402285" cy="6798016"/>
          </a:xfrm>
          <a:prstGeom prst="rect">
            <a:avLst/>
          </a:prstGeom>
          <a:ln w="12700">
            <a:miter lim="400000"/>
          </a:ln>
        </p:spPr>
      </p:pic>
      <p:sp>
        <p:nvSpPr>
          <p:cNvPr id="209" name="http://youtu.be/X_dZ_7xAcIM"/>
          <p:cNvSpPr txBox="1"/>
          <p:nvPr/>
        </p:nvSpPr>
        <p:spPr>
          <a:xfrm rot="16200000">
            <a:off x="9695185" y="4978199"/>
            <a:ext cx="1609415" cy="209160"/>
          </a:xfrm>
          <a:prstGeom prst="rect">
            <a:avLst/>
          </a:prstGeom>
          <a:ln w="12700">
            <a:miter lim="400000"/>
          </a:ln>
          <a:extLst>
            <a:ext uri="{C572A759-6A51-4108-AA02-DFA0A04FC94B}">
              <ma14:wrappingTextBoxFlag xmlns="" xmlns:ma14="http://schemas.microsoft.com/office/mac/drawingml/2011/main" val="1"/>
            </a:ext>
          </a:extLst>
        </p:spPr>
        <p:txBody>
          <a:bodyPr wrap="none" lIns="28575" tIns="28575" rIns="28575" bIns="28575" anchor="ctr">
            <a:spAutoFit/>
          </a:bodyPr>
          <a:lstStyle>
            <a:lvl1pPr defTabSz="546100">
              <a:defRPr sz="1400">
                <a:solidFill>
                  <a:srgbClr val="FFFFFF"/>
                </a:solidFill>
                <a:latin typeface="Gill Sans"/>
                <a:ea typeface="Gill Sans"/>
                <a:cs typeface="Gill Sans"/>
                <a:sym typeface="Gill Sans"/>
              </a:defRPr>
            </a:lvl1pPr>
          </a:lstStyle>
          <a:p>
            <a:r>
              <a:rPr sz="984"/>
              <a:t>http://youtu.be/X_dZ_7xAcIM</a:t>
            </a:r>
          </a:p>
        </p:txBody>
      </p:sp>
    </p:spTree>
    <p:extLst>
      <p:ext uri="{BB962C8B-B14F-4D97-AF65-F5344CB8AC3E}">
        <p14:creationId xmlns:p14="http://schemas.microsoft.com/office/powerpoint/2010/main" val="403194045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531" fill="hold"/>
                                        <p:tgtEl>
                                          <p:spTgt spid="20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08"/>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a:extLst>
              <a:ext uri="{FF2B5EF4-FFF2-40B4-BE49-F238E27FC236}">
                <a16:creationId xmlns:a16="http://schemas.microsoft.com/office/drawing/2014/main" id="{475B669B-8E8E-4EB5-B656-7085AF67BB73}"/>
              </a:ext>
            </a:extLst>
          </p:cNvPr>
          <p:cNvGraphicFramePr>
            <a:graphicFrameLocks noChangeAspect="1"/>
          </p:cNvGraphicFramePr>
          <p:nvPr>
            <p:extLst>
              <p:ext uri="{D42A27DB-BD31-4B8C-83A1-F6EECF244321}">
                <p14:modId xmlns:p14="http://schemas.microsoft.com/office/powerpoint/2010/main" val="3948782584"/>
              </p:ext>
            </p:extLst>
          </p:nvPr>
        </p:nvGraphicFramePr>
        <p:xfrm>
          <a:off x="626814" y="0"/>
          <a:ext cx="3594100" cy="6821924"/>
        </p:xfrm>
        <a:graphic>
          <a:graphicData uri="http://schemas.openxmlformats.org/presentationml/2006/ole">
            <mc:AlternateContent xmlns:mc="http://schemas.openxmlformats.org/markup-compatibility/2006">
              <mc:Choice xmlns:v="urn:schemas-microsoft-com:vml" Requires="v">
                <p:oleObj spid="_x0000_s1136" name="Image" r:id="rId3" imgW="3990116" imgH="7573597" progId="Photoshop.Image.5">
                  <p:embed/>
                </p:oleObj>
              </mc:Choice>
              <mc:Fallback>
                <p:oleObj name="Image" r:id="rId3" imgW="3990116" imgH="7573597" progId="Photoshop.Image.5">
                  <p:embed/>
                  <p:pic>
                    <p:nvPicPr>
                      <p:cNvPr id="444419" name="Object 3">
                        <a:extLst>
                          <a:ext uri="{FF2B5EF4-FFF2-40B4-BE49-F238E27FC236}">
                            <a16:creationId xmlns:a16="http://schemas.microsoft.com/office/drawing/2014/main" id="{03F039F6-680C-4F15-9864-A90E484FC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814" y="0"/>
                        <a:ext cx="3594100" cy="6821924"/>
                      </a:xfrm>
                      <a:prstGeom prst="rect">
                        <a:avLst/>
                      </a:prstGeom>
                      <a:noFill/>
                      <a:ln>
                        <a:noFill/>
                      </a:ln>
                      <a:effectLst/>
                    </p:spPr>
                  </p:pic>
                </p:oleObj>
              </mc:Fallback>
            </mc:AlternateContent>
          </a:graphicData>
        </a:graphic>
      </p:graphicFrame>
      <p:graphicFrame>
        <p:nvGraphicFramePr>
          <p:cNvPr id="6" name="Object 4">
            <a:extLst>
              <a:ext uri="{FF2B5EF4-FFF2-40B4-BE49-F238E27FC236}">
                <a16:creationId xmlns:a16="http://schemas.microsoft.com/office/drawing/2014/main" id="{8FCBA4B2-A11C-422E-86F1-B338B5A8B96C}"/>
              </a:ext>
            </a:extLst>
          </p:cNvPr>
          <p:cNvGraphicFramePr>
            <a:graphicFrameLocks noChangeAspect="1"/>
          </p:cNvGraphicFramePr>
          <p:nvPr>
            <p:extLst>
              <p:ext uri="{D42A27DB-BD31-4B8C-83A1-F6EECF244321}">
                <p14:modId xmlns:p14="http://schemas.microsoft.com/office/powerpoint/2010/main" val="3722831098"/>
              </p:ext>
            </p:extLst>
          </p:nvPr>
        </p:nvGraphicFramePr>
        <p:xfrm>
          <a:off x="4847728" y="1325563"/>
          <a:ext cx="7242674" cy="4765095"/>
        </p:xfrm>
        <a:graphic>
          <a:graphicData uri="http://schemas.openxmlformats.org/presentationml/2006/ole">
            <mc:AlternateContent xmlns:mc="http://schemas.openxmlformats.org/markup-compatibility/2006">
              <mc:Choice xmlns:v="urn:schemas-microsoft-com:vml" Requires="v">
                <p:oleObj spid="_x0000_s1137" name="Image" r:id="rId5" imgW="6353689" imgH="4180727" progId="Photoshop.Image.5">
                  <p:embed/>
                </p:oleObj>
              </mc:Choice>
              <mc:Fallback>
                <p:oleObj name="Image" r:id="rId5" imgW="6353689" imgH="4180727" progId="Photoshop.Image.5">
                  <p:embed/>
                  <p:pic>
                    <p:nvPicPr>
                      <p:cNvPr id="4" name="Object 4">
                        <a:extLst>
                          <a:ext uri="{FF2B5EF4-FFF2-40B4-BE49-F238E27FC236}">
                            <a16:creationId xmlns:a16="http://schemas.microsoft.com/office/drawing/2014/main" id="{0A9FCB0E-1BAC-4B00-B8EF-7C67852CD7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7728" y="1325563"/>
                        <a:ext cx="7242674" cy="4765095"/>
                      </a:xfrm>
                      <a:prstGeom prst="rect">
                        <a:avLst/>
                      </a:prstGeom>
                      <a:noFill/>
                      <a:ln>
                        <a:noFill/>
                      </a:ln>
                      <a:effectLst/>
                    </p:spPr>
                  </p:pic>
                </p:oleObj>
              </mc:Fallback>
            </mc:AlternateContent>
          </a:graphicData>
        </a:graphic>
      </p:graphicFrame>
      <p:sp>
        <p:nvSpPr>
          <p:cNvPr id="7" name="Shape 667">
            <a:extLst>
              <a:ext uri="{FF2B5EF4-FFF2-40B4-BE49-F238E27FC236}">
                <a16:creationId xmlns:a16="http://schemas.microsoft.com/office/drawing/2014/main" id="{6D9A8C3D-3681-4A04-92ED-8B5F338336BF}"/>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Examples</a:t>
            </a:r>
          </a:p>
        </p:txBody>
      </p:sp>
    </p:spTree>
    <p:extLst>
      <p:ext uri="{BB962C8B-B14F-4D97-AF65-F5344CB8AC3E}">
        <p14:creationId xmlns:p14="http://schemas.microsoft.com/office/powerpoint/2010/main" val="31447432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image16.jpg" descr="image16.jpg"/>
          <p:cNvPicPr>
            <a:picLocks noChangeAspect="1"/>
          </p:cNvPicPr>
          <p:nvPr/>
        </p:nvPicPr>
        <p:blipFill>
          <a:blip r:embed="rId2">
            <a:extLst/>
          </a:blip>
          <a:stretch>
            <a:fillRect/>
          </a:stretch>
        </p:blipFill>
        <p:spPr>
          <a:xfrm>
            <a:off x="742011" y="1776528"/>
            <a:ext cx="10704978" cy="4333739"/>
          </a:xfrm>
          <a:prstGeom prst="rect">
            <a:avLst/>
          </a:prstGeom>
          <a:ln w="12700"/>
        </p:spPr>
      </p:pic>
      <p:sp>
        <p:nvSpPr>
          <p:cNvPr id="5" name="Shape 667">
            <a:extLst>
              <a:ext uri="{FF2B5EF4-FFF2-40B4-BE49-F238E27FC236}">
                <a16:creationId xmlns:a16="http://schemas.microsoft.com/office/drawing/2014/main" id="{2E4C10BA-0DB5-4DBD-9600-409CA6CBEBF0}"/>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Seam collaging</a:t>
            </a:r>
          </a:p>
        </p:txBody>
      </p:sp>
      <p:sp>
        <p:nvSpPr>
          <p:cNvPr id="8" name="Image seam cutting is also useful for ...">
            <a:extLst>
              <a:ext uri="{FF2B5EF4-FFF2-40B4-BE49-F238E27FC236}">
                <a16:creationId xmlns:a16="http://schemas.microsoft.com/office/drawing/2014/main" id="{180CAE2B-573B-4C15-B97F-CB929C5A064E}"/>
              </a:ext>
            </a:extLst>
          </p:cNvPr>
          <p:cNvSpPr txBox="1"/>
          <p:nvPr/>
        </p:nvSpPr>
        <p:spPr>
          <a:xfrm>
            <a:off x="575452" y="1349488"/>
            <a:ext cx="4715906" cy="427040"/>
          </a:xfrm>
          <a:prstGeom prst="rect">
            <a:avLst/>
          </a:prstGeom>
          <a:ln w="12700">
            <a:miter lim="400000"/>
          </a:ln>
          <a:extLst>
            <a:ext uri="{C572A759-6A51-4108-AA02-DFA0A04FC94B}">
              <ma14:wrappingTextBoxFlag xmlns="" xmlns:ma14="http://schemas.microsoft.com/office/mac/drawingml/2011/main" val="1"/>
            </a:ext>
          </a:extLst>
        </p:spPr>
        <p:txBody>
          <a:bodyPr wrap="none" lIns="28575" tIns="28575" rIns="28575" bIns="28575" anchor="ctr">
            <a:spAutoFit/>
          </a:bodyPr>
          <a:lstStyle>
            <a:lvl1pPr defTabSz="546100">
              <a:defRPr sz="3800">
                <a:latin typeface="Gill Sans"/>
                <a:ea typeface="Gill Sans"/>
                <a:cs typeface="Gill Sans"/>
                <a:sym typeface="Gill Sans"/>
              </a:defRPr>
            </a:lvl1pPr>
          </a:lstStyle>
          <a:p>
            <a:r>
              <a:rPr lang="en-US" sz="2400" dirty="0">
                <a:latin typeface="+mj-lt"/>
              </a:rPr>
              <a:t>Another use for image seam selection</a:t>
            </a:r>
            <a:endParaRPr sz="2400" dirty="0">
              <a:latin typeface="+mj-lt"/>
            </a:endParaRPr>
          </a:p>
        </p:txBody>
      </p:sp>
      <p:sp>
        <p:nvSpPr>
          <p:cNvPr id="9" name="Graphcut Textures: Image and Video Synthesis Using Graph Cuts…">
            <a:extLst>
              <a:ext uri="{FF2B5EF4-FFF2-40B4-BE49-F238E27FC236}">
                <a16:creationId xmlns:a16="http://schemas.microsoft.com/office/drawing/2014/main" id="{6F95E0CB-3EA1-4698-A069-BF3F19B58D83}"/>
              </a:ext>
            </a:extLst>
          </p:cNvPr>
          <p:cNvSpPr txBox="1"/>
          <p:nvPr/>
        </p:nvSpPr>
        <p:spPr>
          <a:xfrm>
            <a:off x="330199" y="7318289"/>
            <a:ext cx="11953171" cy="365485"/>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p>
            <a:pPr algn="r" defTabSz="383963">
              <a:defRPr sz="1800" b="1">
                <a:latin typeface="Gill Sans"/>
                <a:ea typeface="Gill Sans"/>
                <a:cs typeface="Gill Sans"/>
                <a:sym typeface="Gill Sans"/>
              </a:defRPr>
            </a:pPr>
            <a:endParaRPr sz="2000" dirty="0">
              <a:latin typeface="+mj-lt"/>
              <a:hlinkClick r:id="rId3"/>
            </a:endParaRPr>
          </a:p>
        </p:txBody>
      </p:sp>
      <p:sp>
        <p:nvSpPr>
          <p:cNvPr id="11" name="Image seam cutting is also useful for ...">
            <a:extLst>
              <a:ext uri="{FF2B5EF4-FFF2-40B4-BE49-F238E27FC236}">
                <a16:creationId xmlns:a16="http://schemas.microsoft.com/office/drawing/2014/main" id="{1E912C92-18B2-4AAA-9A76-AF14B89FB5EB}"/>
              </a:ext>
            </a:extLst>
          </p:cNvPr>
          <p:cNvSpPr txBox="1"/>
          <p:nvPr/>
        </p:nvSpPr>
        <p:spPr>
          <a:xfrm>
            <a:off x="2446575" y="6378489"/>
            <a:ext cx="9745425" cy="365485"/>
          </a:xfrm>
          <a:prstGeom prst="rect">
            <a:avLst/>
          </a:prstGeom>
          <a:ln w="12700">
            <a:miter lim="400000"/>
          </a:ln>
          <a:extLst>
            <a:ext uri="{C572A759-6A51-4108-AA02-DFA0A04FC94B}">
              <ma14:wrappingTextBoxFlag xmlns="" xmlns:ma14="http://schemas.microsoft.com/office/mac/drawingml/2011/main" val="1"/>
            </a:ext>
          </a:extLst>
        </p:spPr>
        <p:txBody>
          <a:bodyPr wrap="none" lIns="28575" tIns="28575" rIns="28575" bIns="28575" anchor="ctr">
            <a:spAutoFit/>
          </a:bodyPr>
          <a:lstStyle>
            <a:lvl1pPr defTabSz="546100">
              <a:defRPr sz="3800">
                <a:latin typeface="Gill Sans"/>
                <a:ea typeface="Gill Sans"/>
                <a:cs typeface="Gill Sans"/>
                <a:sym typeface="Gill Sans"/>
              </a:defRPr>
            </a:lvl1pPr>
          </a:lstStyle>
          <a:p>
            <a:r>
              <a:rPr lang="en-US" sz="2000" dirty="0" err="1">
                <a:latin typeface="+mj-lt"/>
              </a:rPr>
              <a:t>Kwatra</a:t>
            </a:r>
            <a:r>
              <a:rPr lang="en-US" sz="2000" dirty="0">
                <a:latin typeface="+mj-lt"/>
              </a:rPr>
              <a:t> et al., </a:t>
            </a:r>
            <a:r>
              <a:rPr lang="en-US" sz="2000" dirty="0" err="1">
                <a:latin typeface="+mj-lt"/>
              </a:rPr>
              <a:t>Graphcut</a:t>
            </a:r>
            <a:r>
              <a:rPr lang="en-US" sz="2000" dirty="0">
                <a:latin typeface="+mj-lt"/>
              </a:rPr>
              <a:t> Textures: Image and Video Synthesis using Graph Cuts, SIGGRAPH 2003</a:t>
            </a:r>
            <a:endParaRPr sz="2000" dirty="0">
              <a:latin typeface="+mj-lt"/>
            </a:endParaRPr>
          </a:p>
        </p:txBody>
      </p:sp>
    </p:spTree>
    <p:extLst>
      <p:ext uri="{BB962C8B-B14F-4D97-AF65-F5344CB8AC3E}">
        <p14:creationId xmlns:p14="http://schemas.microsoft.com/office/powerpoint/2010/main" val="2612138252"/>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667">
            <a:extLst>
              <a:ext uri="{FF2B5EF4-FFF2-40B4-BE49-F238E27FC236}">
                <a16:creationId xmlns:a16="http://schemas.microsoft.com/office/drawing/2014/main" id="{4F3883E1-0150-4B75-916D-4610E3FC13DF}"/>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Graph-view of this problem</a:t>
            </a:r>
          </a:p>
        </p:txBody>
      </p:sp>
      <p:grpSp>
        <p:nvGrpSpPr>
          <p:cNvPr id="33" name="Group 32">
            <a:extLst>
              <a:ext uri="{FF2B5EF4-FFF2-40B4-BE49-F238E27FC236}">
                <a16:creationId xmlns:a16="http://schemas.microsoft.com/office/drawing/2014/main" id="{63C7360E-5157-45E1-8899-606F23CC9336}"/>
              </a:ext>
            </a:extLst>
          </p:cNvPr>
          <p:cNvGrpSpPr>
            <a:grpSpLocks noChangeAspect="1"/>
          </p:cNvGrpSpPr>
          <p:nvPr/>
        </p:nvGrpSpPr>
        <p:grpSpPr>
          <a:xfrm>
            <a:off x="629157" y="2127792"/>
            <a:ext cx="6568159" cy="4480267"/>
            <a:chOff x="1645920" y="1645920"/>
            <a:chExt cx="4602480" cy="3139440"/>
          </a:xfrm>
        </p:grpSpPr>
        <p:sp>
          <p:nvSpPr>
            <p:cNvPr id="41" name="Oval 40">
              <a:extLst>
                <a:ext uri="{FF2B5EF4-FFF2-40B4-BE49-F238E27FC236}">
                  <a16:creationId xmlns:a16="http://schemas.microsoft.com/office/drawing/2014/main" id="{1A4D5A53-3677-42DD-ADA7-E963FD6BD4B9}"/>
                </a:ext>
              </a:extLst>
            </p:cNvPr>
            <p:cNvSpPr/>
            <p:nvPr/>
          </p:nvSpPr>
          <p:spPr>
            <a:xfrm>
              <a:off x="164592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2" name="Oval 41">
              <a:extLst>
                <a:ext uri="{FF2B5EF4-FFF2-40B4-BE49-F238E27FC236}">
                  <a16:creationId xmlns:a16="http://schemas.microsoft.com/office/drawing/2014/main" id="{8A50CD5F-F800-4B6E-9879-D7F37C1E8853}"/>
                </a:ext>
              </a:extLst>
            </p:cNvPr>
            <p:cNvSpPr/>
            <p:nvPr/>
          </p:nvSpPr>
          <p:spPr>
            <a:xfrm>
              <a:off x="292608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7FFC67D2-6AE5-478B-9F3E-537837896982}"/>
                </a:ext>
              </a:extLst>
            </p:cNvPr>
            <p:cNvSpPr/>
            <p:nvPr/>
          </p:nvSpPr>
          <p:spPr>
            <a:xfrm>
              <a:off x="164592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4" name="Straight Connector 43">
              <a:extLst>
                <a:ext uri="{FF2B5EF4-FFF2-40B4-BE49-F238E27FC236}">
                  <a16:creationId xmlns:a16="http://schemas.microsoft.com/office/drawing/2014/main" id="{3E2EC0CD-1FEA-4961-A90D-55E52D912346}"/>
                </a:ext>
              </a:extLst>
            </p:cNvPr>
            <p:cNvCxnSpPr>
              <a:stCxn id="41" idx="6"/>
              <a:endCxn id="42" idx="2"/>
            </p:cNvCxnSpPr>
            <p:nvPr/>
          </p:nvCxnSpPr>
          <p:spPr>
            <a:xfrm>
              <a:off x="240792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D6B545B-DDF8-40B8-84C3-0C05333DCD68}"/>
                </a:ext>
              </a:extLst>
            </p:cNvPr>
            <p:cNvCxnSpPr>
              <a:stCxn id="41" idx="4"/>
              <a:endCxn id="43" idx="0"/>
            </p:cNvCxnSpPr>
            <p:nvPr/>
          </p:nvCxnSpPr>
          <p:spPr>
            <a:xfrm>
              <a:off x="202692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A39BDF7A-ADB5-45DF-8ACD-B70A9E589C25}"/>
                </a:ext>
              </a:extLst>
            </p:cNvPr>
            <p:cNvSpPr/>
            <p:nvPr/>
          </p:nvSpPr>
          <p:spPr>
            <a:xfrm>
              <a:off x="292608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7" name="Straight Connector 46">
              <a:extLst>
                <a:ext uri="{FF2B5EF4-FFF2-40B4-BE49-F238E27FC236}">
                  <a16:creationId xmlns:a16="http://schemas.microsoft.com/office/drawing/2014/main" id="{BAAD1439-8892-45B8-91DF-36E73C32C55F}"/>
                </a:ext>
              </a:extLst>
            </p:cNvPr>
            <p:cNvCxnSpPr>
              <a:cxnSpLocks/>
              <a:stCxn id="42" idx="4"/>
              <a:endCxn id="46" idx="0"/>
            </p:cNvCxnSpPr>
            <p:nvPr/>
          </p:nvCxnSpPr>
          <p:spPr>
            <a:xfrm>
              <a:off x="330708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FEC9986-C578-4B71-B74D-37B329157F05}"/>
                </a:ext>
              </a:extLst>
            </p:cNvPr>
            <p:cNvCxnSpPr>
              <a:cxnSpLocks/>
              <a:stCxn id="43" idx="6"/>
              <a:endCxn id="46" idx="2"/>
            </p:cNvCxnSpPr>
            <p:nvPr/>
          </p:nvCxnSpPr>
          <p:spPr>
            <a:xfrm>
              <a:off x="240792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FCF1F447-BA95-4F88-A721-AD3B9DF0D27D}"/>
                </a:ext>
              </a:extLst>
            </p:cNvPr>
            <p:cNvSpPr/>
            <p:nvPr/>
          </p:nvSpPr>
          <p:spPr>
            <a:xfrm>
              <a:off x="420624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A799987B-8988-4731-817A-AA3343EC8A3A}"/>
                </a:ext>
              </a:extLst>
            </p:cNvPr>
            <p:cNvSpPr/>
            <p:nvPr/>
          </p:nvSpPr>
          <p:spPr>
            <a:xfrm>
              <a:off x="548640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870AAE08-9BC1-4E1B-AAE3-BA81B2468934}"/>
                </a:ext>
              </a:extLst>
            </p:cNvPr>
            <p:cNvSpPr/>
            <p:nvPr/>
          </p:nvSpPr>
          <p:spPr>
            <a:xfrm>
              <a:off x="420624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2" name="Straight Connector 51">
              <a:extLst>
                <a:ext uri="{FF2B5EF4-FFF2-40B4-BE49-F238E27FC236}">
                  <a16:creationId xmlns:a16="http://schemas.microsoft.com/office/drawing/2014/main" id="{9C92985A-C1BB-4271-BB63-3C1A30E68A81}"/>
                </a:ext>
              </a:extLst>
            </p:cNvPr>
            <p:cNvCxnSpPr>
              <a:cxnSpLocks/>
              <a:stCxn id="49" idx="6"/>
              <a:endCxn id="50" idx="2"/>
            </p:cNvCxnSpPr>
            <p:nvPr/>
          </p:nvCxnSpPr>
          <p:spPr>
            <a:xfrm>
              <a:off x="496824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8FB996F-06BE-4373-A51E-27B4C21CDBDD}"/>
                </a:ext>
              </a:extLst>
            </p:cNvPr>
            <p:cNvCxnSpPr>
              <a:stCxn id="49" idx="4"/>
              <a:endCxn id="51" idx="0"/>
            </p:cNvCxnSpPr>
            <p:nvPr/>
          </p:nvCxnSpPr>
          <p:spPr>
            <a:xfrm>
              <a:off x="458724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4CC1C80C-0B68-442F-AEB7-0EC95F982F59}"/>
                </a:ext>
              </a:extLst>
            </p:cNvPr>
            <p:cNvSpPr/>
            <p:nvPr/>
          </p:nvSpPr>
          <p:spPr>
            <a:xfrm>
              <a:off x="548640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5" name="Straight Connector 54">
              <a:extLst>
                <a:ext uri="{FF2B5EF4-FFF2-40B4-BE49-F238E27FC236}">
                  <a16:creationId xmlns:a16="http://schemas.microsoft.com/office/drawing/2014/main" id="{540BC205-6BEA-417F-91F6-54D3B6465AEE}"/>
                </a:ext>
              </a:extLst>
            </p:cNvPr>
            <p:cNvCxnSpPr>
              <a:stCxn id="50" idx="4"/>
              <a:endCxn id="54" idx="0"/>
            </p:cNvCxnSpPr>
            <p:nvPr/>
          </p:nvCxnSpPr>
          <p:spPr>
            <a:xfrm>
              <a:off x="586740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1F56C6F-1ED1-4629-A828-88F5C294EB1A}"/>
                </a:ext>
              </a:extLst>
            </p:cNvPr>
            <p:cNvCxnSpPr>
              <a:cxnSpLocks/>
              <a:stCxn id="51" idx="6"/>
              <a:endCxn id="54" idx="2"/>
            </p:cNvCxnSpPr>
            <p:nvPr/>
          </p:nvCxnSpPr>
          <p:spPr>
            <a:xfrm>
              <a:off x="496824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11B3E721-384C-41B3-A7E4-8DF43C53290E}"/>
                </a:ext>
              </a:extLst>
            </p:cNvPr>
            <p:cNvSpPr/>
            <p:nvPr/>
          </p:nvSpPr>
          <p:spPr>
            <a:xfrm>
              <a:off x="164592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8" name="Straight Connector 57">
              <a:extLst>
                <a:ext uri="{FF2B5EF4-FFF2-40B4-BE49-F238E27FC236}">
                  <a16:creationId xmlns:a16="http://schemas.microsoft.com/office/drawing/2014/main" id="{0AAA7E27-23C9-4E55-AACD-1DC22A0F0A6F}"/>
                </a:ext>
              </a:extLst>
            </p:cNvPr>
            <p:cNvCxnSpPr>
              <a:cxnSpLocks/>
              <a:stCxn id="43" idx="4"/>
              <a:endCxn id="57" idx="0"/>
            </p:cNvCxnSpPr>
            <p:nvPr/>
          </p:nvCxnSpPr>
          <p:spPr>
            <a:xfrm>
              <a:off x="202692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50E1E542-20A7-4BDE-9AA5-3AB2BD6E4C3E}"/>
                </a:ext>
              </a:extLst>
            </p:cNvPr>
            <p:cNvSpPr/>
            <p:nvPr/>
          </p:nvSpPr>
          <p:spPr>
            <a:xfrm>
              <a:off x="292608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0" name="Straight Connector 59">
              <a:extLst>
                <a:ext uri="{FF2B5EF4-FFF2-40B4-BE49-F238E27FC236}">
                  <a16:creationId xmlns:a16="http://schemas.microsoft.com/office/drawing/2014/main" id="{1BC8FF16-8142-490C-82D0-E9E375072C56}"/>
                </a:ext>
              </a:extLst>
            </p:cNvPr>
            <p:cNvCxnSpPr>
              <a:cxnSpLocks/>
              <a:stCxn id="46" idx="4"/>
              <a:endCxn id="59" idx="0"/>
            </p:cNvCxnSpPr>
            <p:nvPr/>
          </p:nvCxnSpPr>
          <p:spPr>
            <a:xfrm>
              <a:off x="330708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DBC2094-329B-4A3A-8D9B-CE06557AF9F0}"/>
                </a:ext>
              </a:extLst>
            </p:cNvPr>
            <p:cNvCxnSpPr>
              <a:cxnSpLocks/>
              <a:stCxn id="57" idx="6"/>
              <a:endCxn id="59" idx="2"/>
            </p:cNvCxnSpPr>
            <p:nvPr/>
          </p:nvCxnSpPr>
          <p:spPr>
            <a:xfrm>
              <a:off x="240792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0D1202FB-EE7A-4ACF-809C-2A6B4EF03A04}"/>
                </a:ext>
              </a:extLst>
            </p:cNvPr>
            <p:cNvSpPr/>
            <p:nvPr/>
          </p:nvSpPr>
          <p:spPr>
            <a:xfrm>
              <a:off x="420624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3" name="Straight Connector 62">
              <a:extLst>
                <a:ext uri="{FF2B5EF4-FFF2-40B4-BE49-F238E27FC236}">
                  <a16:creationId xmlns:a16="http://schemas.microsoft.com/office/drawing/2014/main" id="{EC8F5FCA-3735-46C7-ABE5-B732012AEF46}"/>
                </a:ext>
              </a:extLst>
            </p:cNvPr>
            <p:cNvCxnSpPr>
              <a:cxnSpLocks/>
              <a:stCxn id="51" idx="4"/>
              <a:endCxn id="62" idx="0"/>
            </p:cNvCxnSpPr>
            <p:nvPr/>
          </p:nvCxnSpPr>
          <p:spPr>
            <a:xfrm>
              <a:off x="458724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F98E706-9659-46E4-8AEB-DD7AC14D64D3}"/>
                </a:ext>
              </a:extLst>
            </p:cNvPr>
            <p:cNvSpPr/>
            <p:nvPr/>
          </p:nvSpPr>
          <p:spPr>
            <a:xfrm>
              <a:off x="548640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5" name="Straight Connector 64">
              <a:extLst>
                <a:ext uri="{FF2B5EF4-FFF2-40B4-BE49-F238E27FC236}">
                  <a16:creationId xmlns:a16="http://schemas.microsoft.com/office/drawing/2014/main" id="{1B814484-62F1-4101-8EEC-753CB29618EA}"/>
                </a:ext>
              </a:extLst>
            </p:cNvPr>
            <p:cNvCxnSpPr>
              <a:cxnSpLocks/>
              <a:stCxn id="54" idx="4"/>
              <a:endCxn id="64" idx="0"/>
            </p:cNvCxnSpPr>
            <p:nvPr/>
          </p:nvCxnSpPr>
          <p:spPr>
            <a:xfrm>
              <a:off x="586740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E0FD414-4267-4EE5-AAAF-A9E4A4B58150}"/>
                </a:ext>
              </a:extLst>
            </p:cNvPr>
            <p:cNvCxnSpPr>
              <a:cxnSpLocks/>
              <a:stCxn id="62" idx="6"/>
              <a:endCxn id="64" idx="2"/>
            </p:cNvCxnSpPr>
            <p:nvPr/>
          </p:nvCxnSpPr>
          <p:spPr>
            <a:xfrm>
              <a:off x="496824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3F82543-82D7-47AF-BB7E-A5B161F7C824}"/>
                </a:ext>
              </a:extLst>
            </p:cNvPr>
            <p:cNvCxnSpPr>
              <a:cxnSpLocks/>
              <a:stCxn id="42" idx="6"/>
              <a:endCxn id="49" idx="2"/>
            </p:cNvCxnSpPr>
            <p:nvPr/>
          </p:nvCxnSpPr>
          <p:spPr>
            <a:xfrm>
              <a:off x="368808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66B5347-AD6C-4C57-979D-2CD1DB9ACF4D}"/>
                </a:ext>
              </a:extLst>
            </p:cNvPr>
            <p:cNvCxnSpPr>
              <a:cxnSpLocks/>
              <a:stCxn id="46" idx="6"/>
              <a:endCxn id="51" idx="2"/>
            </p:cNvCxnSpPr>
            <p:nvPr/>
          </p:nvCxnSpPr>
          <p:spPr>
            <a:xfrm>
              <a:off x="368808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02D730A-9201-4BA8-AAC6-083397D01916}"/>
                </a:ext>
              </a:extLst>
            </p:cNvPr>
            <p:cNvCxnSpPr>
              <a:cxnSpLocks/>
              <a:stCxn id="59" idx="6"/>
              <a:endCxn id="62" idx="2"/>
            </p:cNvCxnSpPr>
            <p:nvPr/>
          </p:nvCxnSpPr>
          <p:spPr>
            <a:xfrm>
              <a:off x="368808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 name="Intelligent cutting of an image is useful for...">
            <a:extLst>
              <a:ext uri="{FF2B5EF4-FFF2-40B4-BE49-F238E27FC236}">
                <a16:creationId xmlns:a16="http://schemas.microsoft.com/office/drawing/2014/main" id="{6CAEFA10-A083-4B33-A3FF-A86E65D79523}"/>
              </a:ext>
            </a:extLst>
          </p:cNvPr>
          <p:cNvSpPr txBox="1"/>
          <p:nvPr/>
        </p:nvSpPr>
        <p:spPr>
          <a:xfrm>
            <a:off x="496521" y="1461689"/>
            <a:ext cx="5906259" cy="427040"/>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r>
              <a:rPr lang="en-US" sz="2400" dirty="0">
                <a:latin typeface="+mj-lt"/>
              </a:rPr>
              <a:t>Graph-view of image collaging:</a:t>
            </a:r>
            <a:endParaRPr sz="2400" dirty="0">
              <a:latin typeface="+mj-lt"/>
            </a:endParaRPr>
          </a:p>
        </p:txBody>
      </p:sp>
      <p:sp>
        <p:nvSpPr>
          <p:cNvPr id="40" name="1">
            <a:extLst>
              <a:ext uri="{FF2B5EF4-FFF2-40B4-BE49-F238E27FC236}">
                <a16:creationId xmlns:a16="http://schemas.microsoft.com/office/drawing/2014/main" id="{684BDEBC-7056-4F05-B1F3-F3AD187F4C63}"/>
              </a:ext>
            </a:extLst>
          </p:cNvPr>
          <p:cNvSpPr txBox="1"/>
          <p:nvPr/>
        </p:nvSpPr>
        <p:spPr>
          <a:xfrm>
            <a:off x="1958350" y="202548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70" name="2">
            <a:extLst>
              <a:ext uri="{FF2B5EF4-FFF2-40B4-BE49-F238E27FC236}">
                <a16:creationId xmlns:a16="http://schemas.microsoft.com/office/drawing/2014/main" id="{38C212EA-3479-423E-927B-3DA9C21F419F}"/>
              </a:ext>
            </a:extLst>
          </p:cNvPr>
          <p:cNvSpPr txBox="1"/>
          <p:nvPr/>
        </p:nvSpPr>
        <p:spPr>
          <a:xfrm>
            <a:off x="3774438" y="203392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2</a:t>
            </a:r>
          </a:p>
        </p:txBody>
      </p:sp>
      <p:sp>
        <p:nvSpPr>
          <p:cNvPr id="71" name="1">
            <a:extLst>
              <a:ext uri="{FF2B5EF4-FFF2-40B4-BE49-F238E27FC236}">
                <a16:creationId xmlns:a16="http://schemas.microsoft.com/office/drawing/2014/main" id="{63F7D4E5-EC63-447D-B89B-B9380F9A7507}"/>
              </a:ext>
            </a:extLst>
          </p:cNvPr>
          <p:cNvSpPr txBox="1"/>
          <p:nvPr/>
        </p:nvSpPr>
        <p:spPr>
          <a:xfrm>
            <a:off x="5565264" y="2084663"/>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2" name="4">
            <a:extLst>
              <a:ext uri="{FF2B5EF4-FFF2-40B4-BE49-F238E27FC236}">
                <a16:creationId xmlns:a16="http://schemas.microsoft.com/office/drawing/2014/main" id="{EDF1FB6D-2343-410A-A51F-B20CF4F524EA}"/>
              </a:ext>
            </a:extLst>
          </p:cNvPr>
          <p:cNvSpPr txBox="1"/>
          <p:nvPr/>
        </p:nvSpPr>
        <p:spPr>
          <a:xfrm>
            <a:off x="5561335" y="3739888"/>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4</a:t>
            </a:r>
          </a:p>
        </p:txBody>
      </p:sp>
      <p:sp>
        <p:nvSpPr>
          <p:cNvPr id="73" name="1">
            <a:extLst>
              <a:ext uri="{FF2B5EF4-FFF2-40B4-BE49-F238E27FC236}">
                <a16:creationId xmlns:a16="http://schemas.microsoft.com/office/drawing/2014/main" id="{4FDAC01C-0510-4DB5-97EC-FB5410BDEAF8}"/>
              </a:ext>
            </a:extLst>
          </p:cNvPr>
          <p:cNvSpPr txBox="1"/>
          <p:nvPr/>
        </p:nvSpPr>
        <p:spPr>
          <a:xfrm>
            <a:off x="4940035" y="323438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4" name="6">
            <a:extLst>
              <a:ext uri="{FF2B5EF4-FFF2-40B4-BE49-F238E27FC236}">
                <a16:creationId xmlns:a16="http://schemas.microsoft.com/office/drawing/2014/main" id="{92A8DD37-BFC8-47BB-841A-2FA1D8E274E7}"/>
              </a:ext>
            </a:extLst>
          </p:cNvPr>
          <p:cNvSpPr txBox="1"/>
          <p:nvPr/>
        </p:nvSpPr>
        <p:spPr>
          <a:xfrm>
            <a:off x="6844517" y="491164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6</a:t>
            </a:r>
          </a:p>
        </p:txBody>
      </p:sp>
      <p:sp>
        <p:nvSpPr>
          <p:cNvPr id="75" name="9">
            <a:extLst>
              <a:ext uri="{FF2B5EF4-FFF2-40B4-BE49-F238E27FC236}">
                <a16:creationId xmlns:a16="http://schemas.microsoft.com/office/drawing/2014/main" id="{55CC3CC5-301D-4A2D-BDAD-5766A19F4F9F}"/>
              </a:ext>
            </a:extLst>
          </p:cNvPr>
          <p:cNvSpPr txBox="1"/>
          <p:nvPr/>
        </p:nvSpPr>
        <p:spPr>
          <a:xfrm>
            <a:off x="6844518" y="323214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a:latin typeface="+mj-lt"/>
              </a:rPr>
              <a:t>9</a:t>
            </a:r>
          </a:p>
        </p:txBody>
      </p:sp>
      <p:sp>
        <p:nvSpPr>
          <p:cNvPr id="76" name="1">
            <a:extLst>
              <a:ext uri="{FF2B5EF4-FFF2-40B4-BE49-F238E27FC236}">
                <a16:creationId xmlns:a16="http://schemas.microsoft.com/office/drawing/2014/main" id="{58B76F0A-E789-4F4F-8877-C2BA0EC93D23}"/>
              </a:ext>
            </a:extLst>
          </p:cNvPr>
          <p:cNvSpPr txBox="1"/>
          <p:nvPr/>
        </p:nvSpPr>
        <p:spPr>
          <a:xfrm>
            <a:off x="5613034" y="5429141"/>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7" name="3">
            <a:extLst>
              <a:ext uri="{FF2B5EF4-FFF2-40B4-BE49-F238E27FC236}">
                <a16:creationId xmlns:a16="http://schemas.microsoft.com/office/drawing/2014/main" id="{C9C8B3FA-CF76-4CD4-9C35-C29C717E63B0}"/>
              </a:ext>
            </a:extLst>
          </p:cNvPr>
          <p:cNvSpPr txBox="1"/>
          <p:nvPr/>
        </p:nvSpPr>
        <p:spPr>
          <a:xfrm>
            <a:off x="4892834" y="4911646"/>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3</a:t>
            </a:r>
          </a:p>
        </p:txBody>
      </p:sp>
      <p:sp>
        <p:nvSpPr>
          <p:cNvPr id="78" name="1">
            <a:extLst>
              <a:ext uri="{FF2B5EF4-FFF2-40B4-BE49-F238E27FC236}">
                <a16:creationId xmlns:a16="http://schemas.microsoft.com/office/drawing/2014/main" id="{F8088595-FA48-4DAE-A709-80937EA9F6B2}"/>
              </a:ext>
            </a:extLst>
          </p:cNvPr>
          <p:cNvSpPr txBox="1"/>
          <p:nvPr/>
        </p:nvSpPr>
        <p:spPr>
          <a:xfrm>
            <a:off x="3049868" y="323214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79" name="4">
            <a:extLst>
              <a:ext uri="{FF2B5EF4-FFF2-40B4-BE49-F238E27FC236}">
                <a16:creationId xmlns:a16="http://schemas.microsoft.com/office/drawing/2014/main" id="{AEB8F7DF-6C6A-4EAA-866D-7231608BA2F4}"/>
              </a:ext>
            </a:extLst>
          </p:cNvPr>
          <p:cNvSpPr txBox="1"/>
          <p:nvPr/>
        </p:nvSpPr>
        <p:spPr>
          <a:xfrm>
            <a:off x="3774439" y="377189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4</a:t>
            </a:r>
          </a:p>
        </p:txBody>
      </p:sp>
      <p:sp>
        <p:nvSpPr>
          <p:cNvPr id="80" name="1">
            <a:extLst>
              <a:ext uri="{FF2B5EF4-FFF2-40B4-BE49-F238E27FC236}">
                <a16:creationId xmlns:a16="http://schemas.microsoft.com/office/drawing/2014/main" id="{84D3B959-FBC9-445D-B835-D043CA5EFB92}"/>
              </a:ext>
            </a:extLst>
          </p:cNvPr>
          <p:cNvSpPr txBox="1"/>
          <p:nvPr/>
        </p:nvSpPr>
        <p:spPr>
          <a:xfrm>
            <a:off x="3784279" y="54267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81" name="1">
            <a:extLst>
              <a:ext uri="{FF2B5EF4-FFF2-40B4-BE49-F238E27FC236}">
                <a16:creationId xmlns:a16="http://schemas.microsoft.com/office/drawing/2014/main" id="{99DAA60F-98BF-433B-A929-A3DBD25B734B}"/>
              </a:ext>
            </a:extLst>
          </p:cNvPr>
          <p:cNvSpPr txBox="1"/>
          <p:nvPr/>
        </p:nvSpPr>
        <p:spPr>
          <a:xfrm>
            <a:off x="1955524" y="54267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82" name="3">
            <a:extLst>
              <a:ext uri="{FF2B5EF4-FFF2-40B4-BE49-F238E27FC236}">
                <a16:creationId xmlns:a16="http://schemas.microsoft.com/office/drawing/2014/main" id="{500B9722-F19C-45F7-8C5D-D503CAC7BF1B}"/>
              </a:ext>
            </a:extLst>
          </p:cNvPr>
          <p:cNvSpPr txBox="1"/>
          <p:nvPr/>
        </p:nvSpPr>
        <p:spPr>
          <a:xfrm>
            <a:off x="3050384" y="491164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3</a:t>
            </a:r>
          </a:p>
        </p:txBody>
      </p:sp>
      <p:sp>
        <p:nvSpPr>
          <p:cNvPr id="83" name="2">
            <a:extLst>
              <a:ext uri="{FF2B5EF4-FFF2-40B4-BE49-F238E27FC236}">
                <a16:creationId xmlns:a16="http://schemas.microsoft.com/office/drawing/2014/main" id="{797A19E9-BB70-452E-B709-422922536ED4}"/>
              </a:ext>
            </a:extLst>
          </p:cNvPr>
          <p:cNvSpPr txBox="1"/>
          <p:nvPr/>
        </p:nvSpPr>
        <p:spPr>
          <a:xfrm>
            <a:off x="1288582" y="323380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2</a:t>
            </a:r>
          </a:p>
        </p:txBody>
      </p:sp>
      <p:sp>
        <p:nvSpPr>
          <p:cNvPr id="84" name="3">
            <a:extLst>
              <a:ext uri="{FF2B5EF4-FFF2-40B4-BE49-F238E27FC236}">
                <a16:creationId xmlns:a16="http://schemas.microsoft.com/office/drawing/2014/main" id="{57C6DCEE-8D85-4A9A-836F-9F47E5D81059}"/>
              </a:ext>
            </a:extLst>
          </p:cNvPr>
          <p:cNvSpPr txBox="1"/>
          <p:nvPr/>
        </p:nvSpPr>
        <p:spPr>
          <a:xfrm>
            <a:off x="1278115" y="491489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3</a:t>
            </a:r>
          </a:p>
        </p:txBody>
      </p:sp>
      <p:sp>
        <p:nvSpPr>
          <p:cNvPr id="85" name="5">
            <a:extLst>
              <a:ext uri="{FF2B5EF4-FFF2-40B4-BE49-F238E27FC236}">
                <a16:creationId xmlns:a16="http://schemas.microsoft.com/office/drawing/2014/main" id="{7610824F-F7BE-4D06-8F46-0765F67DE532}"/>
              </a:ext>
            </a:extLst>
          </p:cNvPr>
          <p:cNvSpPr txBox="1"/>
          <p:nvPr/>
        </p:nvSpPr>
        <p:spPr>
          <a:xfrm>
            <a:off x="1955524" y="37986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5</a:t>
            </a:r>
          </a:p>
        </p:txBody>
      </p:sp>
      <p:sp>
        <p:nvSpPr>
          <p:cNvPr id="86" name="End">
            <a:extLst>
              <a:ext uri="{FF2B5EF4-FFF2-40B4-BE49-F238E27FC236}">
                <a16:creationId xmlns:a16="http://schemas.microsoft.com/office/drawing/2014/main" id="{520C646F-2D75-4F00-94D6-CFC71D1A1356}"/>
              </a:ext>
            </a:extLst>
          </p:cNvPr>
          <p:cNvSpPr txBox="1"/>
          <p:nvPr/>
        </p:nvSpPr>
        <p:spPr>
          <a:xfrm>
            <a:off x="4282967" y="5827253"/>
            <a:ext cx="1087444" cy="474168"/>
          </a:xfrm>
          <a:prstGeom prst="rect">
            <a:avLst/>
          </a:prstGeom>
          <a:ln w="12700"/>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2800" dirty="0">
                <a:latin typeface="+mj-lt"/>
              </a:rPr>
              <a:t>End</a:t>
            </a:r>
          </a:p>
        </p:txBody>
      </p:sp>
      <p:sp>
        <p:nvSpPr>
          <p:cNvPr id="87" name="End">
            <a:extLst>
              <a:ext uri="{FF2B5EF4-FFF2-40B4-BE49-F238E27FC236}">
                <a16:creationId xmlns:a16="http://schemas.microsoft.com/office/drawing/2014/main" id="{1BC42A66-6188-4D9E-9D07-9E5957A66B47}"/>
              </a:ext>
            </a:extLst>
          </p:cNvPr>
          <p:cNvSpPr txBox="1"/>
          <p:nvPr/>
        </p:nvSpPr>
        <p:spPr>
          <a:xfrm>
            <a:off x="629156" y="2400300"/>
            <a:ext cx="1087444" cy="474168"/>
          </a:xfrm>
          <a:prstGeom prst="rect">
            <a:avLst/>
          </a:prstGeom>
          <a:ln w="12700"/>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lang="en-US" sz="2800" dirty="0">
                <a:latin typeface="+mj-lt"/>
              </a:rPr>
              <a:t>Start</a:t>
            </a:r>
            <a:endParaRPr sz="2800" dirty="0">
              <a:latin typeface="+mj-lt"/>
            </a:endParaRPr>
          </a:p>
        </p:txBody>
      </p:sp>
      <p:sp>
        <p:nvSpPr>
          <p:cNvPr id="88" name="Intelligent cutting of an image is useful for...">
            <a:extLst>
              <a:ext uri="{FF2B5EF4-FFF2-40B4-BE49-F238E27FC236}">
                <a16:creationId xmlns:a16="http://schemas.microsoft.com/office/drawing/2014/main" id="{60EDD7D7-4587-4AE8-BD01-9CE58F13E130}"/>
              </a:ext>
            </a:extLst>
          </p:cNvPr>
          <p:cNvSpPr txBox="1"/>
          <p:nvPr/>
        </p:nvSpPr>
        <p:spPr>
          <a:xfrm>
            <a:off x="7449534" y="2127792"/>
            <a:ext cx="4628166" cy="1904367"/>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pPr marL="457200" indent="-457200">
              <a:buFont typeface="+mj-lt"/>
              <a:buAutoNum type="arabicPeriod"/>
            </a:pPr>
            <a:r>
              <a:rPr lang="en-US" sz="2400" dirty="0">
                <a:latin typeface="+mj-lt"/>
              </a:rPr>
              <a:t>Assign weights (costs) to edges</a:t>
            </a:r>
          </a:p>
          <a:p>
            <a:pPr marL="457200" indent="-457200">
              <a:buFont typeface="+mj-lt"/>
              <a:buAutoNum type="arabicPeriod"/>
            </a:pPr>
            <a:endParaRPr lang="en-US" sz="2400" dirty="0">
              <a:latin typeface="+mj-lt"/>
            </a:endParaRPr>
          </a:p>
          <a:p>
            <a:pPr marL="457200" indent="-457200">
              <a:buFont typeface="+mj-lt"/>
              <a:buAutoNum type="arabicPeriod"/>
            </a:pPr>
            <a:r>
              <a:rPr lang="en-US" sz="2400" dirty="0">
                <a:latin typeface="+mj-lt"/>
              </a:rPr>
              <a:t>Select the seed nodes</a:t>
            </a:r>
          </a:p>
          <a:p>
            <a:pPr marL="457200" indent="-457200">
              <a:buFont typeface="+mj-lt"/>
              <a:buAutoNum type="arabicPeriod"/>
            </a:pPr>
            <a:endParaRPr lang="en-US" sz="2400" dirty="0">
              <a:latin typeface="+mj-lt"/>
            </a:endParaRPr>
          </a:p>
          <a:p>
            <a:pPr marL="457200" indent="-457200">
              <a:buFont typeface="+mj-lt"/>
              <a:buAutoNum type="arabicPeriod"/>
            </a:pPr>
            <a:r>
              <a:rPr lang="en-US" sz="2400" dirty="0">
                <a:latin typeface="+mj-lt"/>
              </a:rPr>
              <a:t>Find shortest path between them</a:t>
            </a:r>
            <a:endParaRPr sz="2400" dirty="0">
              <a:latin typeface="+mj-lt"/>
            </a:endParaRPr>
          </a:p>
        </p:txBody>
      </p:sp>
      <p:sp>
        <p:nvSpPr>
          <p:cNvPr id="89" name="Line">
            <a:extLst>
              <a:ext uri="{FF2B5EF4-FFF2-40B4-BE49-F238E27FC236}">
                <a16:creationId xmlns:a16="http://schemas.microsoft.com/office/drawing/2014/main" id="{C1B43151-5A31-4DDA-8E24-9E800D9D6B29}"/>
              </a:ext>
            </a:extLst>
          </p:cNvPr>
          <p:cNvSpPr/>
          <p:nvPr/>
        </p:nvSpPr>
        <p:spPr>
          <a:xfrm>
            <a:off x="1503201" y="2692144"/>
            <a:ext cx="2813671" cy="3372193"/>
          </a:xfrm>
          <a:custGeom>
            <a:avLst/>
            <a:gdLst/>
            <a:ahLst/>
            <a:cxnLst>
              <a:cxn ang="0">
                <a:pos x="wd2" y="hd2"/>
              </a:cxn>
              <a:cxn ang="5400000">
                <a:pos x="wd2" y="hd2"/>
              </a:cxn>
              <a:cxn ang="10800000">
                <a:pos x="wd2" y="hd2"/>
              </a:cxn>
              <a:cxn ang="16200000">
                <a:pos x="wd2" y="hd2"/>
              </a:cxn>
            </a:cxnLst>
            <a:rect l="0" t="0" r="r" b="b"/>
            <a:pathLst>
              <a:path w="21600" h="21600" extrusionOk="0">
                <a:moveTo>
                  <a:pt x="0" y="530"/>
                </a:moveTo>
                <a:cubicBezTo>
                  <a:pt x="283" y="486"/>
                  <a:pt x="571" y="457"/>
                  <a:pt x="850" y="398"/>
                </a:cubicBezTo>
                <a:cubicBezTo>
                  <a:pt x="1196" y="324"/>
                  <a:pt x="1517" y="178"/>
                  <a:pt x="1871" y="133"/>
                </a:cubicBezTo>
                <a:lnTo>
                  <a:pt x="2891" y="0"/>
                </a:lnTo>
                <a:cubicBezTo>
                  <a:pt x="3458" y="44"/>
                  <a:pt x="4029" y="65"/>
                  <a:pt x="4592" y="133"/>
                </a:cubicBezTo>
                <a:cubicBezTo>
                  <a:pt x="4769" y="154"/>
                  <a:pt x="4928" y="231"/>
                  <a:pt x="5102" y="265"/>
                </a:cubicBezTo>
                <a:cubicBezTo>
                  <a:pt x="5383" y="320"/>
                  <a:pt x="5674" y="338"/>
                  <a:pt x="5953" y="398"/>
                </a:cubicBezTo>
                <a:cubicBezTo>
                  <a:pt x="6261" y="463"/>
                  <a:pt x="7234" y="762"/>
                  <a:pt x="7654" y="795"/>
                </a:cubicBezTo>
                <a:cubicBezTo>
                  <a:pt x="8558" y="866"/>
                  <a:pt x="9468" y="883"/>
                  <a:pt x="10375" y="928"/>
                </a:cubicBezTo>
                <a:cubicBezTo>
                  <a:pt x="10545" y="972"/>
                  <a:pt x="10745" y="973"/>
                  <a:pt x="10885" y="1060"/>
                </a:cubicBezTo>
                <a:cubicBezTo>
                  <a:pt x="11045" y="1160"/>
                  <a:pt x="11094" y="1335"/>
                  <a:pt x="11225" y="1458"/>
                </a:cubicBezTo>
                <a:cubicBezTo>
                  <a:pt x="11379" y="1602"/>
                  <a:pt x="11565" y="1723"/>
                  <a:pt x="11735" y="1855"/>
                </a:cubicBezTo>
                <a:lnTo>
                  <a:pt x="12076" y="2650"/>
                </a:lnTo>
                <a:cubicBezTo>
                  <a:pt x="12132" y="2783"/>
                  <a:pt x="12216" y="2910"/>
                  <a:pt x="12246" y="3048"/>
                </a:cubicBezTo>
                <a:lnTo>
                  <a:pt x="12416" y="3843"/>
                </a:lnTo>
                <a:cubicBezTo>
                  <a:pt x="12359" y="4815"/>
                  <a:pt x="12379" y="5791"/>
                  <a:pt x="12246" y="6758"/>
                </a:cubicBezTo>
                <a:cubicBezTo>
                  <a:pt x="12214" y="6990"/>
                  <a:pt x="11836" y="7636"/>
                  <a:pt x="11735" y="7951"/>
                </a:cubicBezTo>
                <a:cubicBezTo>
                  <a:pt x="11622" y="8304"/>
                  <a:pt x="11543" y="8665"/>
                  <a:pt x="11395" y="9011"/>
                </a:cubicBezTo>
                <a:cubicBezTo>
                  <a:pt x="11339" y="9144"/>
                  <a:pt x="11274" y="9274"/>
                  <a:pt x="11225" y="9409"/>
                </a:cubicBezTo>
                <a:cubicBezTo>
                  <a:pt x="10798" y="10573"/>
                  <a:pt x="11293" y="9383"/>
                  <a:pt x="10885" y="10336"/>
                </a:cubicBezTo>
                <a:cubicBezTo>
                  <a:pt x="10942" y="11087"/>
                  <a:pt x="10968" y="11840"/>
                  <a:pt x="11055" y="12589"/>
                </a:cubicBezTo>
                <a:cubicBezTo>
                  <a:pt x="11081" y="12813"/>
                  <a:pt x="11225" y="13026"/>
                  <a:pt x="11225" y="13252"/>
                </a:cubicBezTo>
                <a:cubicBezTo>
                  <a:pt x="11225" y="15222"/>
                  <a:pt x="11327" y="14869"/>
                  <a:pt x="10885" y="15902"/>
                </a:cubicBezTo>
                <a:cubicBezTo>
                  <a:pt x="10655" y="17335"/>
                  <a:pt x="10615" y="17028"/>
                  <a:pt x="10885" y="18817"/>
                </a:cubicBezTo>
                <a:cubicBezTo>
                  <a:pt x="10906" y="18956"/>
                  <a:pt x="10928" y="19116"/>
                  <a:pt x="11055" y="19215"/>
                </a:cubicBezTo>
                <a:cubicBezTo>
                  <a:pt x="11182" y="19313"/>
                  <a:pt x="11395" y="19303"/>
                  <a:pt x="11565" y="19347"/>
                </a:cubicBezTo>
                <a:cubicBezTo>
                  <a:pt x="11735" y="19436"/>
                  <a:pt x="11889" y="19548"/>
                  <a:pt x="12076" y="19612"/>
                </a:cubicBezTo>
                <a:cubicBezTo>
                  <a:pt x="12403" y="19726"/>
                  <a:pt x="13096" y="19877"/>
                  <a:pt x="13096" y="19877"/>
                </a:cubicBezTo>
                <a:cubicBezTo>
                  <a:pt x="13209" y="20010"/>
                  <a:pt x="13266" y="20187"/>
                  <a:pt x="13436" y="20275"/>
                </a:cubicBezTo>
                <a:cubicBezTo>
                  <a:pt x="13631" y="20376"/>
                  <a:pt x="13888" y="20368"/>
                  <a:pt x="14117" y="20407"/>
                </a:cubicBezTo>
                <a:cubicBezTo>
                  <a:pt x="15118" y="20581"/>
                  <a:pt x="15149" y="20558"/>
                  <a:pt x="16328" y="20672"/>
                </a:cubicBezTo>
                <a:cubicBezTo>
                  <a:pt x="16668" y="20761"/>
                  <a:pt x="17050" y="20782"/>
                  <a:pt x="17348" y="20937"/>
                </a:cubicBezTo>
                <a:cubicBezTo>
                  <a:pt x="17518" y="21026"/>
                  <a:pt x="17658" y="21169"/>
                  <a:pt x="17858" y="21202"/>
                </a:cubicBezTo>
                <a:cubicBezTo>
                  <a:pt x="18471" y="21305"/>
                  <a:pt x="19106" y="21291"/>
                  <a:pt x="19729" y="21335"/>
                </a:cubicBezTo>
                <a:cubicBezTo>
                  <a:pt x="20132" y="21440"/>
                  <a:pt x="20679" y="21600"/>
                  <a:pt x="21090" y="21600"/>
                </a:cubicBezTo>
                <a:cubicBezTo>
                  <a:pt x="21269" y="21600"/>
                  <a:pt x="21600" y="21467"/>
                  <a:pt x="21600" y="21467"/>
                </a:cubicBezTo>
              </a:path>
            </a:pathLst>
          </a:custGeom>
          <a:ln w="50800">
            <a:solidFill>
              <a:srgbClr val="FF2600"/>
            </a:solidFill>
            <a:tailEnd type="triangle"/>
          </a:ln>
        </p:spPr>
        <p:txBody>
          <a:bodyPr lIns="0" tIns="0" rIns="0" bIns="0"/>
          <a:lstStyle/>
          <a:p>
            <a:pPr defTabSz="342888">
              <a:defRPr sz="1200">
                <a:latin typeface="Helvetica"/>
                <a:ea typeface="Helvetica"/>
                <a:cs typeface="Helvetica"/>
                <a:sym typeface="Helvetica"/>
              </a:defRPr>
            </a:pPr>
            <a:endParaRPr sz="844"/>
          </a:p>
        </p:txBody>
      </p:sp>
      <p:sp>
        <p:nvSpPr>
          <p:cNvPr id="90" name="Edge: cost of path or cut between two pixels">
            <a:extLst>
              <a:ext uri="{FF2B5EF4-FFF2-40B4-BE49-F238E27FC236}">
                <a16:creationId xmlns:a16="http://schemas.microsoft.com/office/drawing/2014/main" id="{23581965-9E9A-431D-8B5A-BAE4A5035918}"/>
              </a:ext>
            </a:extLst>
          </p:cNvPr>
          <p:cNvSpPr txBox="1"/>
          <p:nvPr/>
        </p:nvSpPr>
        <p:spPr>
          <a:xfrm>
            <a:off x="7449534" y="4817764"/>
            <a:ext cx="4628165" cy="781944"/>
          </a:xfrm>
          <a:prstGeom prst="rect">
            <a:avLst/>
          </a:prstGeom>
          <a:ln w="12700">
            <a:miter lim="400000"/>
          </a:ln>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2400">
                <a:latin typeface="Gill Sans"/>
                <a:ea typeface="Gill Sans"/>
                <a:cs typeface="Gill Sans"/>
                <a:sym typeface="Gill Sans"/>
              </a:defRPr>
            </a:lvl1pPr>
          </a:lstStyle>
          <a:p>
            <a:r>
              <a:rPr lang="en-US" dirty="0">
                <a:latin typeface="+mj-lt"/>
              </a:rPr>
              <a:t>What edge weights would you use for collaging?</a:t>
            </a:r>
            <a:endParaRPr dirty="0">
              <a:latin typeface="+mj-lt"/>
            </a:endParaRPr>
          </a:p>
        </p:txBody>
      </p:sp>
    </p:spTree>
    <p:extLst>
      <p:ext uri="{BB962C8B-B14F-4D97-AF65-F5344CB8AC3E}">
        <p14:creationId xmlns:p14="http://schemas.microsoft.com/office/powerpoint/2010/main" val="3504743453"/>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droppedImage.png" descr="droppedImage.png"/>
          <p:cNvPicPr>
            <a:picLocks noChangeAspect="1"/>
          </p:cNvPicPr>
          <p:nvPr/>
        </p:nvPicPr>
        <p:blipFill>
          <a:blip r:embed="rId2">
            <a:extLst/>
          </a:blip>
          <a:stretch>
            <a:fillRect/>
          </a:stretch>
        </p:blipFill>
        <p:spPr>
          <a:xfrm>
            <a:off x="1168401" y="2183225"/>
            <a:ext cx="10972799" cy="4509676"/>
          </a:xfrm>
          <a:prstGeom prst="rect">
            <a:avLst/>
          </a:prstGeom>
          <a:ln w="12700">
            <a:miter lim="400000"/>
          </a:ln>
        </p:spPr>
      </p:pic>
      <p:sp>
        <p:nvSpPr>
          <p:cNvPr id="261" name="Ideal boundary (a good place to cut):…"/>
          <p:cNvSpPr txBox="1"/>
          <p:nvPr/>
        </p:nvSpPr>
        <p:spPr>
          <a:xfrm>
            <a:off x="98632" y="1325563"/>
            <a:ext cx="3916072" cy="1165704"/>
          </a:xfrm>
          <a:prstGeom prst="rect">
            <a:avLst/>
          </a:prstGeom>
          <a:ln w="12700">
            <a:miter lim="400000"/>
          </a:ln>
          <a:extLst>
            <a:ext uri="{C572A759-6A51-4108-AA02-DFA0A04FC94B}">
              <ma14:wrappingTextBoxFlag xmlns="" xmlns:ma14="http://schemas.microsoft.com/office/mac/drawingml/2011/main" val="1"/>
            </a:ext>
          </a:extLst>
        </p:spPr>
        <p:txBody>
          <a:bodyPr wrap="none" lIns="28575" tIns="28575" rIns="28575" bIns="28575" anchor="ctr">
            <a:spAutoFit/>
          </a:bodyPr>
          <a:lstStyle/>
          <a:p>
            <a:pPr defTabSz="383963">
              <a:buClr>
                <a:srgbClr val="000000"/>
              </a:buClr>
              <a:defRPr sz="2400">
                <a:latin typeface="Gill Sans"/>
                <a:ea typeface="Gill Sans"/>
                <a:cs typeface="Gill Sans"/>
                <a:sym typeface="Gill Sans"/>
              </a:defRPr>
            </a:pPr>
            <a:r>
              <a:rPr lang="en-US" sz="2400" dirty="0">
                <a:latin typeface="+mj-lt"/>
              </a:rPr>
              <a:t>Good places to cut:</a:t>
            </a:r>
          </a:p>
          <a:p>
            <a:pPr marL="342900" indent="-342900" defTabSz="383963">
              <a:buClr>
                <a:srgbClr val="000000"/>
              </a:buClr>
              <a:buFont typeface="Arial" panose="020B0604020202020204" pitchFamily="34" charset="0"/>
              <a:buChar char="•"/>
              <a:defRPr sz="2400">
                <a:latin typeface="Gill Sans"/>
                <a:ea typeface="Gill Sans"/>
                <a:cs typeface="Gill Sans"/>
                <a:sym typeface="Gill Sans"/>
              </a:defRPr>
            </a:pPr>
            <a:r>
              <a:rPr lang="en-US" sz="2400" dirty="0">
                <a:latin typeface="+mj-lt"/>
              </a:rPr>
              <a:t>s</a:t>
            </a:r>
            <a:r>
              <a:rPr sz="2400" dirty="0">
                <a:latin typeface="+mj-lt"/>
              </a:rPr>
              <a:t>imilar color in both images</a:t>
            </a:r>
          </a:p>
          <a:p>
            <a:pPr marL="342900" indent="-342900" defTabSz="383963">
              <a:buClr>
                <a:srgbClr val="000000"/>
              </a:buClr>
              <a:buFont typeface="Arial" panose="020B0604020202020204" pitchFamily="34" charset="0"/>
              <a:buChar char="•"/>
              <a:defRPr sz="2400">
                <a:latin typeface="Gill Sans"/>
                <a:ea typeface="Gill Sans"/>
                <a:cs typeface="Gill Sans"/>
                <a:sym typeface="Gill Sans"/>
              </a:defRPr>
            </a:pPr>
            <a:r>
              <a:rPr lang="en-US" sz="2400" dirty="0">
                <a:latin typeface="+mj-lt"/>
              </a:rPr>
              <a:t>h</a:t>
            </a:r>
            <a:r>
              <a:rPr sz="2400" dirty="0">
                <a:latin typeface="+mj-lt"/>
              </a:rPr>
              <a:t>igh gradient in both images</a:t>
            </a:r>
          </a:p>
        </p:txBody>
      </p:sp>
      <p:sp>
        <p:nvSpPr>
          <p:cNvPr id="6" name="Shape 667">
            <a:extLst>
              <a:ext uri="{FF2B5EF4-FFF2-40B4-BE49-F238E27FC236}">
                <a16:creationId xmlns:a16="http://schemas.microsoft.com/office/drawing/2014/main" id="{3229AEDA-3C8F-4859-856A-C7A40DC027AB}"/>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Selecting edge weights for seam collaging</a:t>
            </a:r>
          </a:p>
        </p:txBody>
      </p:sp>
    </p:spTree>
    <p:extLst>
      <p:ext uri="{BB962C8B-B14F-4D97-AF65-F5344CB8AC3E}">
        <p14:creationId xmlns:p14="http://schemas.microsoft.com/office/powerpoint/2010/main" val="4291298244"/>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19D7AB-AD36-4E96-B28E-C06BA50CC075}"/>
              </a:ext>
            </a:extLst>
          </p:cNvPr>
          <p:cNvGrpSpPr/>
          <p:nvPr/>
        </p:nvGrpSpPr>
        <p:grpSpPr>
          <a:xfrm>
            <a:off x="1177023" y="1800453"/>
            <a:ext cx="9837954" cy="3752667"/>
            <a:chOff x="2774156" y="3078956"/>
            <a:chExt cx="6592253" cy="2514601"/>
          </a:xfrm>
        </p:grpSpPr>
        <p:pic>
          <p:nvPicPr>
            <p:cNvPr id="237" name="image14.jpg" descr="image14.jpg"/>
            <p:cNvPicPr>
              <a:picLocks noChangeAspect="1"/>
            </p:cNvPicPr>
            <p:nvPr/>
          </p:nvPicPr>
          <p:blipFill>
            <a:blip r:embed="rId2">
              <a:extLst/>
            </a:blip>
            <a:stretch>
              <a:fillRect/>
            </a:stretch>
          </p:blipFill>
          <p:spPr>
            <a:xfrm>
              <a:off x="2774156" y="3094101"/>
              <a:ext cx="3657601" cy="2478024"/>
            </a:xfrm>
            <a:prstGeom prst="rect">
              <a:avLst/>
            </a:prstGeom>
            <a:ln w="12700"/>
          </p:spPr>
        </p:pic>
        <p:pic>
          <p:nvPicPr>
            <p:cNvPr id="238" name="image15.png" descr="image15.png"/>
            <p:cNvPicPr>
              <a:picLocks noChangeAspect="1"/>
            </p:cNvPicPr>
            <p:nvPr/>
          </p:nvPicPr>
          <p:blipFill>
            <a:blip r:embed="rId3">
              <a:extLst/>
            </a:blip>
            <a:stretch>
              <a:fillRect/>
            </a:stretch>
          </p:blipFill>
          <p:spPr>
            <a:xfrm>
              <a:off x="6881145" y="3078956"/>
              <a:ext cx="2485264" cy="2514601"/>
            </a:xfrm>
            <a:prstGeom prst="rect">
              <a:avLst/>
            </a:prstGeom>
            <a:ln w="12700"/>
          </p:spPr>
        </p:pic>
        <p:sp>
          <p:nvSpPr>
            <p:cNvPr id="239" name="Arrow"/>
            <p:cNvSpPr/>
            <p:nvPr/>
          </p:nvSpPr>
          <p:spPr>
            <a:xfrm>
              <a:off x="6538912" y="4221956"/>
              <a:ext cx="235744" cy="228601"/>
            </a:xfrm>
            <a:prstGeom prst="rightArrow">
              <a:avLst>
                <a:gd name="adj1" fmla="val 50000"/>
                <a:gd name="adj2" fmla="val 46875"/>
              </a:avLst>
            </a:prstGeom>
            <a:solidFill>
              <a:srgbClr val="6095C9"/>
            </a:solidFill>
            <a:ln w="12700">
              <a:solidFill>
                <a:srgbClr val="49729C"/>
              </a:solidFill>
            </a:ln>
          </p:spPr>
          <p:txBody>
            <a:bodyPr lIns="0" tIns="0" rIns="0" bIns="0"/>
            <a:lstStyle/>
            <a:p>
              <a:pPr defTabSz="428610">
                <a:defRPr sz="1600">
                  <a:latin typeface="Helvetica"/>
                  <a:ea typeface="Helvetica"/>
                  <a:cs typeface="Helvetica"/>
                  <a:sym typeface="Helvetica"/>
                </a:defRPr>
              </a:pPr>
              <a:endParaRPr sz="1125"/>
            </a:p>
          </p:txBody>
        </p:sp>
      </p:grpSp>
      <p:sp>
        <p:nvSpPr>
          <p:cNvPr id="242" name="Seam Carving for Content-Aware Image Resizing.…"/>
          <p:cNvSpPr txBox="1"/>
          <p:nvPr/>
        </p:nvSpPr>
        <p:spPr>
          <a:xfrm>
            <a:off x="304800" y="6381110"/>
            <a:ext cx="11785600" cy="365485"/>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p>
            <a:pPr algn="r" defTabSz="383963">
              <a:defRPr sz="2400">
                <a:latin typeface="Gill Sans"/>
                <a:ea typeface="Gill Sans"/>
                <a:cs typeface="Gill Sans"/>
                <a:sym typeface="Gill Sans"/>
              </a:defRPr>
            </a:pPr>
            <a:r>
              <a:rPr sz="2000" dirty="0" err="1">
                <a:latin typeface="+mj-lt"/>
              </a:rPr>
              <a:t>Avidan</a:t>
            </a:r>
            <a:r>
              <a:rPr lang="en-US" sz="2000" dirty="0">
                <a:latin typeface="+mj-lt"/>
              </a:rPr>
              <a:t> and</a:t>
            </a:r>
            <a:r>
              <a:rPr sz="2000" dirty="0">
                <a:latin typeface="+mj-lt"/>
              </a:rPr>
              <a:t> Shamir,</a:t>
            </a:r>
            <a:r>
              <a:rPr lang="en-US" sz="2000" dirty="0">
                <a:latin typeface="+mj-lt"/>
              </a:rPr>
              <a:t> Seam Carving for Content-Aware Image Resizing,</a:t>
            </a:r>
            <a:r>
              <a:rPr lang="en-US" sz="2000" dirty="0">
                <a:latin typeface="+mj-lt"/>
                <a:ea typeface="Gill Sans"/>
                <a:cs typeface="Gill Sans"/>
                <a:sym typeface="Gill Sans"/>
              </a:rPr>
              <a:t> </a:t>
            </a:r>
            <a:r>
              <a:rPr sz="2000" dirty="0">
                <a:latin typeface="+mj-lt"/>
              </a:rPr>
              <a:t>SIGGRAPH 2007</a:t>
            </a:r>
          </a:p>
        </p:txBody>
      </p:sp>
      <p:sp>
        <p:nvSpPr>
          <p:cNvPr id="243" name="Image seam cutting is also useful for ..."/>
          <p:cNvSpPr txBox="1"/>
          <p:nvPr/>
        </p:nvSpPr>
        <p:spPr>
          <a:xfrm>
            <a:off x="575452" y="1349488"/>
            <a:ext cx="4715906" cy="427040"/>
          </a:xfrm>
          <a:prstGeom prst="rect">
            <a:avLst/>
          </a:prstGeom>
          <a:ln w="12700">
            <a:miter lim="400000"/>
          </a:ln>
          <a:extLst>
            <a:ext uri="{C572A759-6A51-4108-AA02-DFA0A04FC94B}">
              <ma14:wrappingTextBoxFlag xmlns="" xmlns:ma14="http://schemas.microsoft.com/office/mac/drawingml/2011/main" val="1"/>
            </a:ext>
          </a:extLst>
        </p:spPr>
        <p:txBody>
          <a:bodyPr wrap="none" lIns="28575" tIns="28575" rIns="28575" bIns="28575" anchor="ctr">
            <a:spAutoFit/>
          </a:bodyPr>
          <a:lstStyle>
            <a:lvl1pPr defTabSz="546100">
              <a:defRPr sz="3800">
                <a:latin typeface="Gill Sans"/>
                <a:ea typeface="Gill Sans"/>
                <a:cs typeface="Gill Sans"/>
                <a:sym typeface="Gill Sans"/>
              </a:defRPr>
            </a:lvl1pPr>
          </a:lstStyle>
          <a:p>
            <a:r>
              <a:rPr lang="en-US" sz="2400" dirty="0">
                <a:latin typeface="+mj-lt"/>
              </a:rPr>
              <a:t>Another use for image seam selection</a:t>
            </a:r>
            <a:endParaRPr sz="2400" dirty="0">
              <a:latin typeface="+mj-lt"/>
            </a:endParaRPr>
          </a:p>
        </p:txBody>
      </p:sp>
      <p:sp>
        <p:nvSpPr>
          <p:cNvPr id="9" name="Shape 667">
            <a:extLst>
              <a:ext uri="{FF2B5EF4-FFF2-40B4-BE49-F238E27FC236}">
                <a16:creationId xmlns:a16="http://schemas.microsoft.com/office/drawing/2014/main" id="{0010EF19-DA7F-4B70-85DA-BB5FB2B42B39}"/>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Seam carving</a:t>
            </a:r>
          </a:p>
        </p:txBody>
      </p:sp>
    </p:spTree>
    <p:extLst>
      <p:ext uri="{BB962C8B-B14F-4D97-AF65-F5344CB8AC3E}">
        <p14:creationId xmlns:p14="http://schemas.microsoft.com/office/powerpoint/2010/main" val="2421770841"/>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667">
            <a:extLst>
              <a:ext uri="{FF2B5EF4-FFF2-40B4-BE49-F238E27FC236}">
                <a16:creationId xmlns:a16="http://schemas.microsoft.com/office/drawing/2014/main" id="{4F3883E1-0150-4B75-916D-4610E3FC13DF}"/>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Graph-view of this problem</a:t>
            </a:r>
          </a:p>
        </p:txBody>
      </p:sp>
      <p:grpSp>
        <p:nvGrpSpPr>
          <p:cNvPr id="33" name="Group 32">
            <a:extLst>
              <a:ext uri="{FF2B5EF4-FFF2-40B4-BE49-F238E27FC236}">
                <a16:creationId xmlns:a16="http://schemas.microsoft.com/office/drawing/2014/main" id="{63C7360E-5157-45E1-8899-606F23CC9336}"/>
              </a:ext>
            </a:extLst>
          </p:cNvPr>
          <p:cNvGrpSpPr>
            <a:grpSpLocks noChangeAspect="1"/>
          </p:cNvGrpSpPr>
          <p:nvPr/>
        </p:nvGrpSpPr>
        <p:grpSpPr>
          <a:xfrm>
            <a:off x="629157" y="2127792"/>
            <a:ext cx="6568159" cy="4480267"/>
            <a:chOff x="1645920" y="1645920"/>
            <a:chExt cx="4602480" cy="3139440"/>
          </a:xfrm>
        </p:grpSpPr>
        <p:sp>
          <p:nvSpPr>
            <p:cNvPr id="41" name="Oval 40">
              <a:extLst>
                <a:ext uri="{FF2B5EF4-FFF2-40B4-BE49-F238E27FC236}">
                  <a16:creationId xmlns:a16="http://schemas.microsoft.com/office/drawing/2014/main" id="{1A4D5A53-3677-42DD-ADA7-E963FD6BD4B9}"/>
                </a:ext>
              </a:extLst>
            </p:cNvPr>
            <p:cNvSpPr/>
            <p:nvPr/>
          </p:nvSpPr>
          <p:spPr>
            <a:xfrm>
              <a:off x="164592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2" name="Oval 41">
              <a:extLst>
                <a:ext uri="{FF2B5EF4-FFF2-40B4-BE49-F238E27FC236}">
                  <a16:creationId xmlns:a16="http://schemas.microsoft.com/office/drawing/2014/main" id="{8A50CD5F-F800-4B6E-9879-D7F37C1E8853}"/>
                </a:ext>
              </a:extLst>
            </p:cNvPr>
            <p:cNvSpPr/>
            <p:nvPr/>
          </p:nvSpPr>
          <p:spPr>
            <a:xfrm>
              <a:off x="292608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7FFC67D2-6AE5-478B-9F3E-537837896982}"/>
                </a:ext>
              </a:extLst>
            </p:cNvPr>
            <p:cNvSpPr/>
            <p:nvPr/>
          </p:nvSpPr>
          <p:spPr>
            <a:xfrm>
              <a:off x="164592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4" name="Straight Connector 43">
              <a:extLst>
                <a:ext uri="{FF2B5EF4-FFF2-40B4-BE49-F238E27FC236}">
                  <a16:creationId xmlns:a16="http://schemas.microsoft.com/office/drawing/2014/main" id="{3E2EC0CD-1FEA-4961-A90D-55E52D912346}"/>
                </a:ext>
              </a:extLst>
            </p:cNvPr>
            <p:cNvCxnSpPr>
              <a:stCxn id="41" idx="6"/>
              <a:endCxn id="42" idx="2"/>
            </p:cNvCxnSpPr>
            <p:nvPr/>
          </p:nvCxnSpPr>
          <p:spPr>
            <a:xfrm>
              <a:off x="240792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D6B545B-DDF8-40B8-84C3-0C05333DCD68}"/>
                </a:ext>
              </a:extLst>
            </p:cNvPr>
            <p:cNvCxnSpPr>
              <a:stCxn id="41" idx="4"/>
              <a:endCxn id="43" idx="0"/>
            </p:cNvCxnSpPr>
            <p:nvPr/>
          </p:nvCxnSpPr>
          <p:spPr>
            <a:xfrm>
              <a:off x="202692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A39BDF7A-ADB5-45DF-8ACD-B70A9E589C25}"/>
                </a:ext>
              </a:extLst>
            </p:cNvPr>
            <p:cNvSpPr/>
            <p:nvPr/>
          </p:nvSpPr>
          <p:spPr>
            <a:xfrm>
              <a:off x="292608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7" name="Straight Connector 46">
              <a:extLst>
                <a:ext uri="{FF2B5EF4-FFF2-40B4-BE49-F238E27FC236}">
                  <a16:creationId xmlns:a16="http://schemas.microsoft.com/office/drawing/2014/main" id="{BAAD1439-8892-45B8-91DF-36E73C32C55F}"/>
                </a:ext>
              </a:extLst>
            </p:cNvPr>
            <p:cNvCxnSpPr>
              <a:cxnSpLocks/>
              <a:stCxn id="42" idx="4"/>
              <a:endCxn id="46" idx="0"/>
            </p:cNvCxnSpPr>
            <p:nvPr/>
          </p:nvCxnSpPr>
          <p:spPr>
            <a:xfrm>
              <a:off x="330708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FEC9986-C578-4B71-B74D-37B329157F05}"/>
                </a:ext>
              </a:extLst>
            </p:cNvPr>
            <p:cNvCxnSpPr>
              <a:cxnSpLocks/>
              <a:stCxn id="43" idx="6"/>
              <a:endCxn id="46" idx="2"/>
            </p:cNvCxnSpPr>
            <p:nvPr/>
          </p:nvCxnSpPr>
          <p:spPr>
            <a:xfrm>
              <a:off x="240792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FCF1F447-BA95-4F88-A721-AD3B9DF0D27D}"/>
                </a:ext>
              </a:extLst>
            </p:cNvPr>
            <p:cNvSpPr/>
            <p:nvPr/>
          </p:nvSpPr>
          <p:spPr>
            <a:xfrm>
              <a:off x="420624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A799987B-8988-4731-817A-AA3343EC8A3A}"/>
                </a:ext>
              </a:extLst>
            </p:cNvPr>
            <p:cNvSpPr/>
            <p:nvPr/>
          </p:nvSpPr>
          <p:spPr>
            <a:xfrm>
              <a:off x="548640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870AAE08-9BC1-4E1B-AAE3-BA81B2468934}"/>
                </a:ext>
              </a:extLst>
            </p:cNvPr>
            <p:cNvSpPr/>
            <p:nvPr/>
          </p:nvSpPr>
          <p:spPr>
            <a:xfrm>
              <a:off x="420624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2" name="Straight Connector 51">
              <a:extLst>
                <a:ext uri="{FF2B5EF4-FFF2-40B4-BE49-F238E27FC236}">
                  <a16:creationId xmlns:a16="http://schemas.microsoft.com/office/drawing/2014/main" id="{9C92985A-C1BB-4271-BB63-3C1A30E68A81}"/>
                </a:ext>
              </a:extLst>
            </p:cNvPr>
            <p:cNvCxnSpPr>
              <a:cxnSpLocks/>
              <a:stCxn id="49" idx="6"/>
              <a:endCxn id="50" idx="2"/>
            </p:cNvCxnSpPr>
            <p:nvPr/>
          </p:nvCxnSpPr>
          <p:spPr>
            <a:xfrm>
              <a:off x="496824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8FB996F-06BE-4373-A51E-27B4C21CDBDD}"/>
                </a:ext>
              </a:extLst>
            </p:cNvPr>
            <p:cNvCxnSpPr>
              <a:stCxn id="49" idx="4"/>
              <a:endCxn id="51" idx="0"/>
            </p:cNvCxnSpPr>
            <p:nvPr/>
          </p:nvCxnSpPr>
          <p:spPr>
            <a:xfrm>
              <a:off x="458724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4CC1C80C-0B68-442F-AEB7-0EC95F982F59}"/>
                </a:ext>
              </a:extLst>
            </p:cNvPr>
            <p:cNvSpPr/>
            <p:nvPr/>
          </p:nvSpPr>
          <p:spPr>
            <a:xfrm>
              <a:off x="548640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5" name="Straight Connector 54">
              <a:extLst>
                <a:ext uri="{FF2B5EF4-FFF2-40B4-BE49-F238E27FC236}">
                  <a16:creationId xmlns:a16="http://schemas.microsoft.com/office/drawing/2014/main" id="{540BC205-6BEA-417F-91F6-54D3B6465AEE}"/>
                </a:ext>
              </a:extLst>
            </p:cNvPr>
            <p:cNvCxnSpPr>
              <a:stCxn id="50" idx="4"/>
              <a:endCxn id="54" idx="0"/>
            </p:cNvCxnSpPr>
            <p:nvPr/>
          </p:nvCxnSpPr>
          <p:spPr>
            <a:xfrm>
              <a:off x="586740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1F56C6F-1ED1-4629-A828-88F5C294EB1A}"/>
                </a:ext>
              </a:extLst>
            </p:cNvPr>
            <p:cNvCxnSpPr>
              <a:cxnSpLocks/>
              <a:stCxn id="51" idx="6"/>
              <a:endCxn id="54" idx="2"/>
            </p:cNvCxnSpPr>
            <p:nvPr/>
          </p:nvCxnSpPr>
          <p:spPr>
            <a:xfrm>
              <a:off x="496824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11B3E721-384C-41B3-A7E4-8DF43C53290E}"/>
                </a:ext>
              </a:extLst>
            </p:cNvPr>
            <p:cNvSpPr/>
            <p:nvPr/>
          </p:nvSpPr>
          <p:spPr>
            <a:xfrm>
              <a:off x="164592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8" name="Straight Connector 57">
              <a:extLst>
                <a:ext uri="{FF2B5EF4-FFF2-40B4-BE49-F238E27FC236}">
                  <a16:creationId xmlns:a16="http://schemas.microsoft.com/office/drawing/2014/main" id="{0AAA7E27-23C9-4E55-AACD-1DC22A0F0A6F}"/>
                </a:ext>
              </a:extLst>
            </p:cNvPr>
            <p:cNvCxnSpPr>
              <a:cxnSpLocks/>
              <a:stCxn id="43" idx="4"/>
              <a:endCxn id="57" idx="0"/>
            </p:cNvCxnSpPr>
            <p:nvPr/>
          </p:nvCxnSpPr>
          <p:spPr>
            <a:xfrm>
              <a:off x="202692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50E1E542-20A7-4BDE-9AA5-3AB2BD6E4C3E}"/>
                </a:ext>
              </a:extLst>
            </p:cNvPr>
            <p:cNvSpPr/>
            <p:nvPr/>
          </p:nvSpPr>
          <p:spPr>
            <a:xfrm>
              <a:off x="292608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0" name="Straight Connector 59">
              <a:extLst>
                <a:ext uri="{FF2B5EF4-FFF2-40B4-BE49-F238E27FC236}">
                  <a16:creationId xmlns:a16="http://schemas.microsoft.com/office/drawing/2014/main" id="{1BC8FF16-8142-490C-82D0-E9E375072C56}"/>
                </a:ext>
              </a:extLst>
            </p:cNvPr>
            <p:cNvCxnSpPr>
              <a:cxnSpLocks/>
              <a:stCxn id="46" idx="4"/>
              <a:endCxn id="59" idx="0"/>
            </p:cNvCxnSpPr>
            <p:nvPr/>
          </p:nvCxnSpPr>
          <p:spPr>
            <a:xfrm>
              <a:off x="330708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DBC2094-329B-4A3A-8D9B-CE06557AF9F0}"/>
                </a:ext>
              </a:extLst>
            </p:cNvPr>
            <p:cNvCxnSpPr>
              <a:cxnSpLocks/>
              <a:stCxn id="57" idx="6"/>
              <a:endCxn id="59" idx="2"/>
            </p:cNvCxnSpPr>
            <p:nvPr/>
          </p:nvCxnSpPr>
          <p:spPr>
            <a:xfrm>
              <a:off x="240792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0D1202FB-EE7A-4ACF-809C-2A6B4EF03A04}"/>
                </a:ext>
              </a:extLst>
            </p:cNvPr>
            <p:cNvSpPr/>
            <p:nvPr/>
          </p:nvSpPr>
          <p:spPr>
            <a:xfrm>
              <a:off x="420624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3" name="Straight Connector 62">
              <a:extLst>
                <a:ext uri="{FF2B5EF4-FFF2-40B4-BE49-F238E27FC236}">
                  <a16:creationId xmlns:a16="http://schemas.microsoft.com/office/drawing/2014/main" id="{EC8F5FCA-3735-46C7-ABE5-B732012AEF46}"/>
                </a:ext>
              </a:extLst>
            </p:cNvPr>
            <p:cNvCxnSpPr>
              <a:cxnSpLocks/>
              <a:stCxn id="51" idx="4"/>
              <a:endCxn id="62" idx="0"/>
            </p:cNvCxnSpPr>
            <p:nvPr/>
          </p:nvCxnSpPr>
          <p:spPr>
            <a:xfrm>
              <a:off x="458724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F98E706-9659-46E4-8AEB-DD7AC14D64D3}"/>
                </a:ext>
              </a:extLst>
            </p:cNvPr>
            <p:cNvSpPr/>
            <p:nvPr/>
          </p:nvSpPr>
          <p:spPr>
            <a:xfrm>
              <a:off x="548640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5" name="Straight Connector 64">
              <a:extLst>
                <a:ext uri="{FF2B5EF4-FFF2-40B4-BE49-F238E27FC236}">
                  <a16:creationId xmlns:a16="http://schemas.microsoft.com/office/drawing/2014/main" id="{1B814484-62F1-4101-8EEC-753CB29618EA}"/>
                </a:ext>
              </a:extLst>
            </p:cNvPr>
            <p:cNvCxnSpPr>
              <a:cxnSpLocks/>
              <a:stCxn id="54" idx="4"/>
              <a:endCxn id="64" idx="0"/>
            </p:cNvCxnSpPr>
            <p:nvPr/>
          </p:nvCxnSpPr>
          <p:spPr>
            <a:xfrm>
              <a:off x="586740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E0FD414-4267-4EE5-AAAF-A9E4A4B58150}"/>
                </a:ext>
              </a:extLst>
            </p:cNvPr>
            <p:cNvCxnSpPr>
              <a:cxnSpLocks/>
              <a:stCxn id="62" idx="6"/>
              <a:endCxn id="64" idx="2"/>
            </p:cNvCxnSpPr>
            <p:nvPr/>
          </p:nvCxnSpPr>
          <p:spPr>
            <a:xfrm>
              <a:off x="496824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3F82543-82D7-47AF-BB7E-A5B161F7C824}"/>
                </a:ext>
              </a:extLst>
            </p:cNvPr>
            <p:cNvCxnSpPr>
              <a:cxnSpLocks/>
              <a:stCxn id="42" idx="6"/>
              <a:endCxn id="49" idx="2"/>
            </p:cNvCxnSpPr>
            <p:nvPr/>
          </p:nvCxnSpPr>
          <p:spPr>
            <a:xfrm>
              <a:off x="368808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66B5347-AD6C-4C57-979D-2CD1DB9ACF4D}"/>
                </a:ext>
              </a:extLst>
            </p:cNvPr>
            <p:cNvCxnSpPr>
              <a:cxnSpLocks/>
              <a:stCxn id="46" idx="6"/>
              <a:endCxn id="51" idx="2"/>
            </p:cNvCxnSpPr>
            <p:nvPr/>
          </p:nvCxnSpPr>
          <p:spPr>
            <a:xfrm>
              <a:off x="368808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02D730A-9201-4BA8-AAC6-083397D01916}"/>
                </a:ext>
              </a:extLst>
            </p:cNvPr>
            <p:cNvCxnSpPr>
              <a:cxnSpLocks/>
              <a:stCxn id="59" idx="6"/>
              <a:endCxn id="62" idx="2"/>
            </p:cNvCxnSpPr>
            <p:nvPr/>
          </p:nvCxnSpPr>
          <p:spPr>
            <a:xfrm>
              <a:off x="368808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 name="Intelligent cutting of an image is useful for...">
            <a:extLst>
              <a:ext uri="{FF2B5EF4-FFF2-40B4-BE49-F238E27FC236}">
                <a16:creationId xmlns:a16="http://schemas.microsoft.com/office/drawing/2014/main" id="{6CAEFA10-A083-4B33-A3FF-A86E65D79523}"/>
              </a:ext>
            </a:extLst>
          </p:cNvPr>
          <p:cNvSpPr txBox="1"/>
          <p:nvPr/>
        </p:nvSpPr>
        <p:spPr>
          <a:xfrm>
            <a:off x="496521" y="1461689"/>
            <a:ext cx="5906259" cy="427040"/>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r>
              <a:rPr lang="en-US" sz="2400" dirty="0">
                <a:latin typeface="+mj-lt"/>
              </a:rPr>
              <a:t>Graph-view of seam carving:</a:t>
            </a:r>
            <a:endParaRPr sz="2400" dirty="0">
              <a:latin typeface="+mj-lt"/>
            </a:endParaRPr>
          </a:p>
        </p:txBody>
      </p:sp>
      <p:sp>
        <p:nvSpPr>
          <p:cNvPr id="40" name="1">
            <a:extLst>
              <a:ext uri="{FF2B5EF4-FFF2-40B4-BE49-F238E27FC236}">
                <a16:creationId xmlns:a16="http://schemas.microsoft.com/office/drawing/2014/main" id="{684BDEBC-7056-4F05-B1F3-F3AD187F4C63}"/>
              </a:ext>
            </a:extLst>
          </p:cNvPr>
          <p:cNvSpPr txBox="1"/>
          <p:nvPr/>
        </p:nvSpPr>
        <p:spPr>
          <a:xfrm>
            <a:off x="1958350" y="202548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70" name="2">
            <a:extLst>
              <a:ext uri="{FF2B5EF4-FFF2-40B4-BE49-F238E27FC236}">
                <a16:creationId xmlns:a16="http://schemas.microsoft.com/office/drawing/2014/main" id="{38C212EA-3479-423E-927B-3DA9C21F419F}"/>
              </a:ext>
            </a:extLst>
          </p:cNvPr>
          <p:cNvSpPr txBox="1"/>
          <p:nvPr/>
        </p:nvSpPr>
        <p:spPr>
          <a:xfrm>
            <a:off x="3774438" y="203392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2</a:t>
            </a:r>
          </a:p>
        </p:txBody>
      </p:sp>
      <p:sp>
        <p:nvSpPr>
          <p:cNvPr id="71" name="1">
            <a:extLst>
              <a:ext uri="{FF2B5EF4-FFF2-40B4-BE49-F238E27FC236}">
                <a16:creationId xmlns:a16="http://schemas.microsoft.com/office/drawing/2014/main" id="{63F7D4E5-EC63-447D-B89B-B9380F9A7507}"/>
              </a:ext>
            </a:extLst>
          </p:cNvPr>
          <p:cNvSpPr txBox="1"/>
          <p:nvPr/>
        </p:nvSpPr>
        <p:spPr>
          <a:xfrm>
            <a:off x="5565264" y="2084663"/>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2" name="4">
            <a:extLst>
              <a:ext uri="{FF2B5EF4-FFF2-40B4-BE49-F238E27FC236}">
                <a16:creationId xmlns:a16="http://schemas.microsoft.com/office/drawing/2014/main" id="{EDF1FB6D-2343-410A-A51F-B20CF4F524EA}"/>
              </a:ext>
            </a:extLst>
          </p:cNvPr>
          <p:cNvSpPr txBox="1"/>
          <p:nvPr/>
        </p:nvSpPr>
        <p:spPr>
          <a:xfrm>
            <a:off x="5561335" y="3739888"/>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4</a:t>
            </a:r>
          </a:p>
        </p:txBody>
      </p:sp>
      <p:sp>
        <p:nvSpPr>
          <p:cNvPr id="73" name="1">
            <a:extLst>
              <a:ext uri="{FF2B5EF4-FFF2-40B4-BE49-F238E27FC236}">
                <a16:creationId xmlns:a16="http://schemas.microsoft.com/office/drawing/2014/main" id="{4FDAC01C-0510-4DB5-97EC-FB5410BDEAF8}"/>
              </a:ext>
            </a:extLst>
          </p:cNvPr>
          <p:cNvSpPr txBox="1"/>
          <p:nvPr/>
        </p:nvSpPr>
        <p:spPr>
          <a:xfrm>
            <a:off x="4940035" y="323438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4" name="6">
            <a:extLst>
              <a:ext uri="{FF2B5EF4-FFF2-40B4-BE49-F238E27FC236}">
                <a16:creationId xmlns:a16="http://schemas.microsoft.com/office/drawing/2014/main" id="{92A8DD37-BFC8-47BB-841A-2FA1D8E274E7}"/>
              </a:ext>
            </a:extLst>
          </p:cNvPr>
          <p:cNvSpPr txBox="1"/>
          <p:nvPr/>
        </p:nvSpPr>
        <p:spPr>
          <a:xfrm>
            <a:off x="6844517" y="491164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6</a:t>
            </a:r>
          </a:p>
        </p:txBody>
      </p:sp>
      <p:sp>
        <p:nvSpPr>
          <p:cNvPr id="75" name="9">
            <a:extLst>
              <a:ext uri="{FF2B5EF4-FFF2-40B4-BE49-F238E27FC236}">
                <a16:creationId xmlns:a16="http://schemas.microsoft.com/office/drawing/2014/main" id="{55CC3CC5-301D-4A2D-BDAD-5766A19F4F9F}"/>
              </a:ext>
            </a:extLst>
          </p:cNvPr>
          <p:cNvSpPr txBox="1"/>
          <p:nvPr/>
        </p:nvSpPr>
        <p:spPr>
          <a:xfrm>
            <a:off x="6844518" y="323214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a:latin typeface="+mj-lt"/>
              </a:rPr>
              <a:t>9</a:t>
            </a:r>
          </a:p>
        </p:txBody>
      </p:sp>
      <p:sp>
        <p:nvSpPr>
          <p:cNvPr id="76" name="1">
            <a:extLst>
              <a:ext uri="{FF2B5EF4-FFF2-40B4-BE49-F238E27FC236}">
                <a16:creationId xmlns:a16="http://schemas.microsoft.com/office/drawing/2014/main" id="{58B76F0A-E789-4F4F-8877-C2BA0EC93D23}"/>
              </a:ext>
            </a:extLst>
          </p:cNvPr>
          <p:cNvSpPr txBox="1"/>
          <p:nvPr/>
        </p:nvSpPr>
        <p:spPr>
          <a:xfrm>
            <a:off x="5613034" y="5429141"/>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77" name="3">
            <a:extLst>
              <a:ext uri="{FF2B5EF4-FFF2-40B4-BE49-F238E27FC236}">
                <a16:creationId xmlns:a16="http://schemas.microsoft.com/office/drawing/2014/main" id="{C9C8B3FA-CF76-4CD4-9C35-C29C717E63B0}"/>
              </a:ext>
            </a:extLst>
          </p:cNvPr>
          <p:cNvSpPr txBox="1"/>
          <p:nvPr/>
        </p:nvSpPr>
        <p:spPr>
          <a:xfrm>
            <a:off x="4892834" y="4911646"/>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3</a:t>
            </a:r>
          </a:p>
        </p:txBody>
      </p:sp>
      <p:sp>
        <p:nvSpPr>
          <p:cNvPr id="78" name="1">
            <a:extLst>
              <a:ext uri="{FF2B5EF4-FFF2-40B4-BE49-F238E27FC236}">
                <a16:creationId xmlns:a16="http://schemas.microsoft.com/office/drawing/2014/main" id="{F8088595-FA48-4DAE-A709-80937EA9F6B2}"/>
              </a:ext>
            </a:extLst>
          </p:cNvPr>
          <p:cNvSpPr txBox="1"/>
          <p:nvPr/>
        </p:nvSpPr>
        <p:spPr>
          <a:xfrm>
            <a:off x="3049868" y="323214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79" name="4">
            <a:extLst>
              <a:ext uri="{FF2B5EF4-FFF2-40B4-BE49-F238E27FC236}">
                <a16:creationId xmlns:a16="http://schemas.microsoft.com/office/drawing/2014/main" id="{AEB8F7DF-6C6A-4EAA-866D-7231608BA2F4}"/>
              </a:ext>
            </a:extLst>
          </p:cNvPr>
          <p:cNvSpPr txBox="1"/>
          <p:nvPr/>
        </p:nvSpPr>
        <p:spPr>
          <a:xfrm>
            <a:off x="3774439" y="377189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4</a:t>
            </a:r>
          </a:p>
        </p:txBody>
      </p:sp>
      <p:sp>
        <p:nvSpPr>
          <p:cNvPr id="80" name="1">
            <a:extLst>
              <a:ext uri="{FF2B5EF4-FFF2-40B4-BE49-F238E27FC236}">
                <a16:creationId xmlns:a16="http://schemas.microsoft.com/office/drawing/2014/main" id="{84D3B959-FBC9-445D-B835-D043CA5EFB92}"/>
              </a:ext>
            </a:extLst>
          </p:cNvPr>
          <p:cNvSpPr txBox="1"/>
          <p:nvPr/>
        </p:nvSpPr>
        <p:spPr>
          <a:xfrm>
            <a:off x="3784279" y="54267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1</a:t>
            </a:r>
          </a:p>
        </p:txBody>
      </p:sp>
      <p:sp>
        <p:nvSpPr>
          <p:cNvPr id="81" name="1">
            <a:extLst>
              <a:ext uri="{FF2B5EF4-FFF2-40B4-BE49-F238E27FC236}">
                <a16:creationId xmlns:a16="http://schemas.microsoft.com/office/drawing/2014/main" id="{99DAA60F-98BF-433B-A929-A3DBD25B734B}"/>
              </a:ext>
            </a:extLst>
          </p:cNvPr>
          <p:cNvSpPr txBox="1"/>
          <p:nvPr/>
        </p:nvSpPr>
        <p:spPr>
          <a:xfrm>
            <a:off x="1955524" y="54267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1</a:t>
            </a:r>
          </a:p>
        </p:txBody>
      </p:sp>
      <p:sp>
        <p:nvSpPr>
          <p:cNvPr id="82" name="3">
            <a:extLst>
              <a:ext uri="{FF2B5EF4-FFF2-40B4-BE49-F238E27FC236}">
                <a16:creationId xmlns:a16="http://schemas.microsoft.com/office/drawing/2014/main" id="{500B9722-F19C-45F7-8C5D-D503CAC7BF1B}"/>
              </a:ext>
            </a:extLst>
          </p:cNvPr>
          <p:cNvSpPr txBox="1"/>
          <p:nvPr/>
        </p:nvSpPr>
        <p:spPr>
          <a:xfrm>
            <a:off x="3050384" y="4911647"/>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b="1">
                <a:latin typeface="Gill Sans"/>
                <a:ea typeface="Gill Sans"/>
                <a:cs typeface="Gill Sans"/>
                <a:sym typeface="Gill Sans"/>
              </a:defRPr>
            </a:lvl1pPr>
          </a:lstStyle>
          <a:p>
            <a:pPr algn="ctr">
              <a:defRPr b="0"/>
            </a:pPr>
            <a:r>
              <a:rPr sz="3400" dirty="0">
                <a:latin typeface="+mj-lt"/>
              </a:rPr>
              <a:t>3</a:t>
            </a:r>
          </a:p>
        </p:txBody>
      </p:sp>
      <p:sp>
        <p:nvSpPr>
          <p:cNvPr id="83" name="2">
            <a:extLst>
              <a:ext uri="{FF2B5EF4-FFF2-40B4-BE49-F238E27FC236}">
                <a16:creationId xmlns:a16="http://schemas.microsoft.com/office/drawing/2014/main" id="{797A19E9-BB70-452E-B709-422922536ED4}"/>
              </a:ext>
            </a:extLst>
          </p:cNvPr>
          <p:cNvSpPr txBox="1"/>
          <p:nvPr/>
        </p:nvSpPr>
        <p:spPr>
          <a:xfrm>
            <a:off x="1288582" y="3233805"/>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2</a:t>
            </a:r>
          </a:p>
        </p:txBody>
      </p:sp>
      <p:sp>
        <p:nvSpPr>
          <p:cNvPr id="84" name="3">
            <a:extLst>
              <a:ext uri="{FF2B5EF4-FFF2-40B4-BE49-F238E27FC236}">
                <a16:creationId xmlns:a16="http://schemas.microsoft.com/office/drawing/2014/main" id="{57C6DCEE-8D85-4A9A-836F-9F47E5D81059}"/>
              </a:ext>
            </a:extLst>
          </p:cNvPr>
          <p:cNvSpPr txBox="1"/>
          <p:nvPr/>
        </p:nvSpPr>
        <p:spPr>
          <a:xfrm>
            <a:off x="1278115" y="4914899"/>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3</a:t>
            </a:r>
          </a:p>
        </p:txBody>
      </p:sp>
      <p:sp>
        <p:nvSpPr>
          <p:cNvPr id="85" name="5">
            <a:extLst>
              <a:ext uri="{FF2B5EF4-FFF2-40B4-BE49-F238E27FC236}">
                <a16:creationId xmlns:a16="http://schemas.microsoft.com/office/drawing/2014/main" id="{7610824F-F7BE-4D06-8F46-0765F67DE532}"/>
              </a:ext>
            </a:extLst>
          </p:cNvPr>
          <p:cNvSpPr txBox="1"/>
          <p:nvPr/>
        </p:nvSpPr>
        <p:spPr>
          <a:xfrm>
            <a:off x="1955524" y="3798650"/>
            <a:ext cx="264495" cy="566501"/>
          </a:xfrm>
          <a:prstGeom prst="rect">
            <a:avLst/>
          </a:prstGeom>
          <a:ln w="12700"/>
          <a:extLst>
            <a:ext uri="{C572A759-6A51-4108-AA02-DFA0A04FC94B}">
              <ma14:wrappingTextBoxFlag xmlns="" xmlns:ma14="http://schemas.microsoft.com/office/mac/drawingml/2011/main" val="1"/>
            </a:ext>
          </a:extLst>
        </p:spPr>
        <p:txBody>
          <a:bodyPr wrap="non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3400" dirty="0">
                <a:latin typeface="+mj-lt"/>
              </a:rPr>
              <a:t>5</a:t>
            </a:r>
          </a:p>
        </p:txBody>
      </p:sp>
      <p:sp>
        <p:nvSpPr>
          <p:cNvPr id="86" name="End">
            <a:extLst>
              <a:ext uri="{FF2B5EF4-FFF2-40B4-BE49-F238E27FC236}">
                <a16:creationId xmlns:a16="http://schemas.microsoft.com/office/drawing/2014/main" id="{520C646F-2D75-4F00-94D6-CFC71D1A1356}"/>
              </a:ext>
            </a:extLst>
          </p:cNvPr>
          <p:cNvSpPr txBox="1"/>
          <p:nvPr/>
        </p:nvSpPr>
        <p:spPr>
          <a:xfrm>
            <a:off x="4282967" y="5827253"/>
            <a:ext cx="1087444" cy="474168"/>
          </a:xfrm>
          <a:prstGeom prst="rect">
            <a:avLst/>
          </a:prstGeom>
          <a:ln w="12700"/>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sz="2800" dirty="0">
                <a:latin typeface="+mj-lt"/>
              </a:rPr>
              <a:t>End</a:t>
            </a:r>
          </a:p>
        </p:txBody>
      </p:sp>
      <p:sp>
        <p:nvSpPr>
          <p:cNvPr id="87" name="End">
            <a:extLst>
              <a:ext uri="{FF2B5EF4-FFF2-40B4-BE49-F238E27FC236}">
                <a16:creationId xmlns:a16="http://schemas.microsoft.com/office/drawing/2014/main" id="{1BC42A66-6188-4D9E-9D07-9E5957A66B47}"/>
              </a:ext>
            </a:extLst>
          </p:cNvPr>
          <p:cNvSpPr txBox="1"/>
          <p:nvPr/>
        </p:nvSpPr>
        <p:spPr>
          <a:xfrm>
            <a:off x="629156" y="2400300"/>
            <a:ext cx="1087444" cy="474168"/>
          </a:xfrm>
          <a:prstGeom prst="rect">
            <a:avLst/>
          </a:prstGeom>
          <a:ln w="12700"/>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3800">
                <a:latin typeface="Gill Sans"/>
                <a:ea typeface="Gill Sans"/>
                <a:cs typeface="Gill Sans"/>
                <a:sym typeface="Gill Sans"/>
              </a:defRPr>
            </a:lvl1pPr>
          </a:lstStyle>
          <a:p>
            <a:pPr algn="ctr"/>
            <a:r>
              <a:rPr lang="en-US" sz="2800" dirty="0">
                <a:latin typeface="+mj-lt"/>
              </a:rPr>
              <a:t>Start</a:t>
            </a:r>
            <a:endParaRPr sz="2800" dirty="0">
              <a:latin typeface="+mj-lt"/>
            </a:endParaRPr>
          </a:p>
        </p:txBody>
      </p:sp>
      <p:sp>
        <p:nvSpPr>
          <p:cNvPr id="88" name="Intelligent cutting of an image is useful for...">
            <a:extLst>
              <a:ext uri="{FF2B5EF4-FFF2-40B4-BE49-F238E27FC236}">
                <a16:creationId xmlns:a16="http://schemas.microsoft.com/office/drawing/2014/main" id="{60EDD7D7-4587-4AE8-BD01-9CE58F13E130}"/>
              </a:ext>
            </a:extLst>
          </p:cNvPr>
          <p:cNvSpPr txBox="1"/>
          <p:nvPr/>
        </p:nvSpPr>
        <p:spPr>
          <a:xfrm>
            <a:off x="7449534" y="2127792"/>
            <a:ext cx="4628166" cy="1904367"/>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pPr marL="457200" indent="-457200">
              <a:buFont typeface="+mj-lt"/>
              <a:buAutoNum type="arabicPeriod"/>
            </a:pPr>
            <a:r>
              <a:rPr lang="en-US" sz="2400" dirty="0">
                <a:latin typeface="+mj-lt"/>
              </a:rPr>
              <a:t>Assign weights (costs) to edges</a:t>
            </a:r>
          </a:p>
          <a:p>
            <a:pPr marL="457200" indent="-457200">
              <a:buFont typeface="+mj-lt"/>
              <a:buAutoNum type="arabicPeriod"/>
            </a:pPr>
            <a:endParaRPr lang="en-US" sz="2400" dirty="0">
              <a:latin typeface="+mj-lt"/>
            </a:endParaRPr>
          </a:p>
          <a:p>
            <a:pPr marL="457200" indent="-457200">
              <a:buFont typeface="+mj-lt"/>
              <a:buAutoNum type="arabicPeriod"/>
            </a:pPr>
            <a:r>
              <a:rPr lang="en-US" sz="2400" dirty="0">
                <a:latin typeface="+mj-lt"/>
              </a:rPr>
              <a:t>Select the seed nodes</a:t>
            </a:r>
          </a:p>
          <a:p>
            <a:pPr marL="457200" indent="-457200">
              <a:buFont typeface="+mj-lt"/>
              <a:buAutoNum type="arabicPeriod"/>
            </a:pPr>
            <a:endParaRPr lang="en-US" sz="2400" dirty="0">
              <a:latin typeface="+mj-lt"/>
            </a:endParaRPr>
          </a:p>
          <a:p>
            <a:pPr marL="457200" indent="-457200">
              <a:buFont typeface="+mj-lt"/>
              <a:buAutoNum type="arabicPeriod"/>
            </a:pPr>
            <a:r>
              <a:rPr lang="en-US" sz="2400" dirty="0">
                <a:latin typeface="+mj-lt"/>
              </a:rPr>
              <a:t>Find shortest path between them</a:t>
            </a:r>
            <a:endParaRPr sz="2400" dirty="0">
              <a:latin typeface="+mj-lt"/>
            </a:endParaRPr>
          </a:p>
        </p:txBody>
      </p:sp>
      <p:sp>
        <p:nvSpPr>
          <p:cNvPr id="89" name="Line">
            <a:extLst>
              <a:ext uri="{FF2B5EF4-FFF2-40B4-BE49-F238E27FC236}">
                <a16:creationId xmlns:a16="http://schemas.microsoft.com/office/drawing/2014/main" id="{C1B43151-5A31-4DDA-8E24-9E800D9D6B29}"/>
              </a:ext>
            </a:extLst>
          </p:cNvPr>
          <p:cNvSpPr/>
          <p:nvPr/>
        </p:nvSpPr>
        <p:spPr>
          <a:xfrm>
            <a:off x="1503201" y="2692144"/>
            <a:ext cx="2813671" cy="3372193"/>
          </a:xfrm>
          <a:custGeom>
            <a:avLst/>
            <a:gdLst/>
            <a:ahLst/>
            <a:cxnLst>
              <a:cxn ang="0">
                <a:pos x="wd2" y="hd2"/>
              </a:cxn>
              <a:cxn ang="5400000">
                <a:pos x="wd2" y="hd2"/>
              </a:cxn>
              <a:cxn ang="10800000">
                <a:pos x="wd2" y="hd2"/>
              </a:cxn>
              <a:cxn ang="16200000">
                <a:pos x="wd2" y="hd2"/>
              </a:cxn>
            </a:cxnLst>
            <a:rect l="0" t="0" r="r" b="b"/>
            <a:pathLst>
              <a:path w="21600" h="21600" extrusionOk="0">
                <a:moveTo>
                  <a:pt x="0" y="530"/>
                </a:moveTo>
                <a:cubicBezTo>
                  <a:pt x="283" y="486"/>
                  <a:pt x="571" y="457"/>
                  <a:pt x="850" y="398"/>
                </a:cubicBezTo>
                <a:cubicBezTo>
                  <a:pt x="1196" y="324"/>
                  <a:pt x="1517" y="178"/>
                  <a:pt x="1871" y="133"/>
                </a:cubicBezTo>
                <a:lnTo>
                  <a:pt x="2891" y="0"/>
                </a:lnTo>
                <a:cubicBezTo>
                  <a:pt x="3458" y="44"/>
                  <a:pt x="4029" y="65"/>
                  <a:pt x="4592" y="133"/>
                </a:cubicBezTo>
                <a:cubicBezTo>
                  <a:pt x="4769" y="154"/>
                  <a:pt x="4928" y="231"/>
                  <a:pt x="5102" y="265"/>
                </a:cubicBezTo>
                <a:cubicBezTo>
                  <a:pt x="5383" y="320"/>
                  <a:pt x="5674" y="338"/>
                  <a:pt x="5953" y="398"/>
                </a:cubicBezTo>
                <a:cubicBezTo>
                  <a:pt x="6261" y="463"/>
                  <a:pt x="7234" y="762"/>
                  <a:pt x="7654" y="795"/>
                </a:cubicBezTo>
                <a:cubicBezTo>
                  <a:pt x="8558" y="866"/>
                  <a:pt x="9468" y="883"/>
                  <a:pt x="10375" y="928"/>
                </a:cubicBezTo>
                <a:cubicBezTo>
                  <a:pt x="10545" y="972"/>
                  <a:pt x="10745" y="973"/>
                  <a:pt x="10885" y="1060"/>
                </a:cubicBezTo>
                <a:cubicBezTo>
                  <a:pt x="11045" y="1160"/>
                  <a:pt x="11094" y="1335"/>
                  <a:pt x="11225" y="1458"/>
                </a:cubicBezTo>
                <a:cubicBezTo>
                  <a:pt x="11379" y="1602"/>
                  <a:pt x="11565" y="1723"/>
                  <a:pt x="11735" y="1855"/>
                </a:cubicBezTo>
                <a:lnTo>
                  <a:pt x="12076" y="2650"/>
                </a:lnTo>
                <a:cubicBezTo>
                  <a:pt x="12132" y="2783"/>
                  <a:pt x="12216" y="2910"/>
                  <a:pt x="12246" y="3048"/>
                </a:cubicBezTo>
                <a:lnTo>
                  <a:pt x="12416" y="3843"/>
                </a:lnTo>
                <a:cubicBezTo>
                  <a:pt x="12359" y="4815"/>
                  <a:pt x="12379" y="5791"/>
                  <a:pt x="12246" y="6758"/>
                </a:cubicBezTo>
                <a:cubicBezTo>
                  <a:pt x="12214" y="6990"/>
                  <a:pt x="11836" y="7636"/>
                  <a:pt x="11735" y="7951"/>
                </a:cubicBezTo>
                <a:cubicBezTo>
                  <a:pt x="11622" y="8304"/>
                  <a:pt x="11543" y="8665"/>
                  <a:pt x="11395" y="9011"/>
                </a:cubicBezTo>
                <a:cubicBezTo>
                  <a:pt x="11339" y="9144"/>
                  <a:pt x="11274" y="9274"/>
                  <a:pt x="11225" y="9409"/>
                </a:cubicBezTo>
                <a:cubicBezTo>
                  <a:pt x="10798" y="10573"/>
                  <a:pt x="11293" y="9383"/>
                  <a:pt x="10885" y="10336"/>
                </a:cubicBezTo>
                <a:cubicBezTo>
                  <a:pt x="10942" y="11087"/>
                  <a:pt x="10968" y="11840"/>
                  <a:pt x="11055" y="12589"/>
                </a:cubicBezTo>
                <a:cubicBezTo>
                  <a:pt x="11081" y="12813"/>
                  <a:pt x="11225" y="13026"/>
                  <a:pt x="11225" y="13252"/>
                </a:cubicBezTo>
                <a:cubicBezTo>
                  <a:pt x="11225" y="15222"/>
                  <a:pt x="11327" y="14869"/>
                  <a:pt x="10885" y="15902"/>
                </a:cubicBezTo>
                <a:cubicBezTo>
                  <a:pt x="10655" y="17335"/>
                  <a:pt x="10615" y="17028"/>
                  <a:pt x="10885" y="18817"/>
                </a:cubicBezTo>
                <a:cubicBezTo>
                  <a:pt x="10906" y="18956"/>
                  <a:pt x="10928" y="19116"/>
                  <a:pt x="11055" y="19215"/>
                </a:cubicBezTo>
                <a:cubicBezTo>
                  <a:pt x="11182" y="19313"/>
                  <a:pt x="11395" y="19303"/>
                  <a:pt x="11565" y="19347"/>
                </a:cubicBezTo>
                <a:cubicBezTo>
                  <a:pt x="11735" y="19436"/>
                  <a:pt x="11889" y="19548"/>
                  <a:pt x="12076" y="19612"/>
                </a:cubicBezTo>
                <a:cubicBezTo>
                  <a:pt x="12403" y="19726"/>
                  <a:pt x="13096" y="19877"/>
                  <a:pt x="13096" y="19877"/>
                </a:cubicBezTo>
                <a:cubicBezTo>
                  <a:pt x="13209" y="20010"/>
                  <a:pt x="13266" y="20187"/>
                  <a:pt x="13436" y="20275"/>
                </a:cubicBezTo>
                <a:cubicBezTo>
                  <a:pt x="13631" y="20376"/>
                  <a:pt x="13888" y="20368"/>
                  <a:pt x="14117" y="20407"/>
                </a:cubicBezTo>
                <a:cubicBezTo>
                  <a:pt x="15118" y="20581"/>
                  <a:pt x="15149" y="20558"/>
                  <a:pt x="16328" y="20672"/>
                </a:cubicBezTo>
                <a:cubicBezTo>
                  <a:pt x="16668" y="20761"/>
                  <a:pt x="17050" y="20782"/>
                  <a:pt x="17348" y="20937"/>
                </a:cubicBezTo>
                <a:cubicBezTo>
                  <a:pt x="17518" y="21026"/>
                  <a:pt x="17658" y="21169"/>
                  <a:pt x="17858" y="21202"/>
                </a:cubicBezTo>
                <a:cubicBezTo>
                  <a:pt x="18471" y="21305"/>
                  <a:pt x="19106" y="21291"/>
                  <a:pt x="19729" y="21335"/>
                </a:cubicBezTo>
                <a:cubicBezTo>
                  <a:pt x="20132" y="21440"/>
                  <a:pt x="20679" y="21600"/>
                  <a:pt x="21090" y="21600"/>
                </a:cubicBezTo>
                <a:cubicBezTo>
                  <a:pt x="21269" y="21600"/>
                  <a:pt x="21600" y="21467"/>
                  <a:pt x="21600" y="21467"/>
                </a:cubicBezTo>
              </a:path>
            </a:pathLst>
          </a:custGeom>
          <a:ln w="50800">
            <a:solidFill>
              <a:srgbClr val="FF2600"/>
            </a:solidFill>
            <a:tailEnd type="triangle"/>
          </a:ln>
        </p:spPr>
        <p:txBody>
          <a:bodyPr lIns="0" tIns="0" rIns="0" bIns="0"/>
          <a:lstStyle/>
          <a:p>
            <a:pPr defTabSz="342888">
              <a:defRPr sz="1200">
                <a:latin typeface="Helvetica"/>
                <a:ea typeface="Helvetica"/>
                <a:cs typeface="Helvetica"/>
                <a:sym typeface="Helvetica"/>
              </a:defRPr>
            </a:pPr>
            <a:endParaRPr sz="844"/>
          </a:p>
        </p:txBody>
      </p:sp>
      <p:sp>
        <p:nvSpPr>
          <p:cNvPr id="90" name="Edge: cost of path or cut between two pixels">
            <a:extLst>
              <a:ext uri="{FF2B5EF4-FFF2-40B4-BE49-F238E27FC236}">
                <a16:creationId xmlns:a16="http://schemas.microsoft.com/office/drawing/2014/main" id="{23581965-9E9A-431D-8B5A-BAE4A5035918}"/>
              </a:ext>
            </a:extLst>
          </p:cNvPr>
          <p:cNvSpPr txBox="1"/>
          <p:nvPr/>
        </p:nvSpPr>
        <p:spPr>
          <a:xfrm>
            <a:off x="7449534" y="4817764"/>
            <a:ext cx="4628165" cy="781944"/>
          </a:xfrm>
          <a:prstGeom prst="rect">
            <a:avLst/>
          </a:prstGeom>
          <a:ln w="12700">
            <a:miter lim="400000"/>
          </a:ln>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2400">
                <a:latin typeface="Gill Sans"/>
                <a:ea typeface="Gill Sans"/>
                <a:cs typeface="Gill Sans"/>
                <a:sym typeface="Gill Sans"/>
              </a:defRPr>
            </a:lvl1pPr>
          </a:lstStyle>
          <a:p>
            <a:r>
              <a:rPr lang="en-US" dirty="0">
                <a:latin typeface="+mj-lt"/>
              </a:rPr>
              <a:t>What edge weights would you use for seam carving?</a:t>
            </a:r>
            <a:endParaRPr dirty="0">
              <a:latin typeface="+mj-lt"/>
            </a:endParaRPr>
          </a:p>
        </p:txBody>
      </p:sp>
    </p:spTree>
    <p:extLst>
      <p:ext uri="{BB962C8B-B14F-4D97-AF65-F5344CB8AC3E}">
        <p14:creationId xmlns:p14="http://schemas.microsoft.com/office/powerpoint/2010/main" val="2618993869"/>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Image Resizing by Seam Carving.mov" descr="Image Resizing by Seam Carving.mov"/>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952500" y="0"/>
            <a:ext cx="10287001" cy="6858000"/>
          </a:xfrm>
          <a:prstGeom prst="rect">
            <a:avLst/>
          </a:prstGeom>
          <a:ln w="12700">
            <a:miter lim="400000"/>
          </a:ln>
        </p:spPr>
      </p:pic>
    </p:spTree>
    <p:extLst>
      <p:ext uri="{BB962C8B-B14F-4D97-AF65-F5344CB8AC3E}">
        <p14:creationId xmlns:p14="http://schemas.microsoft.com/office/powerpoint/2010/main" val="858024605"/>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516" fill="hold"/>
                                        <p:tgtEl>
                                          <p:spTgt spid="2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45"/>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Where will intelligent scissors work well, or have problems?"/>
          <p:cNvSpPr txBox="1">
            <a:spLocks noGrp="1"/>
          </p:cNvSpPr>
          <p:nvPr>
            <p:ph type="title"/>
          </p:nvPr>
        </p:nvSpPr>
        <p:spPr>
          <a:xfrm>
            <a:off x="406401" y="1325563"/>
            <a:ext cx="8994776" cy="414338"/>
          </a:xfrm>
          <a:prstGeom prst="rect">
            <a:avLst/>
          </a:prstGeom>
        </p:spPr>
        <p:txBody>
          <a:bodyPr vert="horz" lIns="21431" tIns="21431" rIns="21431" bIns="21431" rtlCol="0" anchor="ctr">
            <a:normAutofit/>
          </a:bodyPr>
          <a:lstStyle>
            <a:lvl1pPr>
              <a:defRPr sz="2800" i="1">
                <a:solidFill>
                  <a:srgbClr val="0433FF"/>
                </a:solidFill>
              </a:defRPr>
            </a:lvl1pPr>
          </a:lstStyle>
          <a:p>
            <a:r>
              <a:rPr sz="2400" i="0" dirty="0">
                <a:solidFill>
                  <a:schemeClr val="tx1"/>
                </a:solidFill>
              </a:rPr>
              <a:t>Where will intelligent scissors work well, or have problems?</a:t>
            </a:r>
          </a:p>
        </p:txBody>
      </p:sp>
      <p:grpSp>
        <p:nvGrpSpPr>
          <p:cNvPr id="4" name="Group 3">
            <a:extLst>
              <a:ext uri="{FF2B5EF4-FFF2-40B4-BE49-F238E27FC236}">
                <a16:creationId xmlns:a16="http://schemas.microsoft.com/office/drawing/2014/main" id="{03428252-0173-44DB-908D-15194E11B765}"/>
              </a:ext>
            </a:extLst>
          </p:cNvPr>
          <p:cNvGrpSpPr/>
          <p:nvPr/>
        </p:nvGrpSpPr>
        <p:grpSpPr>
          <a:xfrm>
            <a:off x="126808" y="1919561"/>
            <a:ext cx="11938385" cy="4138339"/>
            <a:chOff x="150867" y="1919561"/>
            <a:chExt cx="11757933" cy="4075787"/>
          </a:xfrm>
        </p:grpSpPr>
        <p:pic>
          <p:nvPicPr>
            <p:cNvPr id="351" name="image23.jpg" descr="image23.jpg"/>
            <p:cNvPicPr>
              <a:picLocks noChangeAspect="1"/>
            </p:cNvPicPr>
            <p:nvPr/>
          </p:nvPicPr>
          <p:blipFill>
            <a:blip r:embed="rId3">
              <a:extLst/>
            </a:blip>
            <a:stretch>
              <a:fillRect/>
            </a:stretch>
          </p:blipFill>
          <p:spPr>
            <a:xfrm>
              <a:off x="150867" y="1939412"/>
              <a:ext cx="4300876" cy="3225656"/>
            </a:xfrm>
            <a:prstGeom prst="rect">
              <a:avLst/>
            </a:prstGeom>
            <a:ln w="12700"/>
          </p:spPr>
        </p:pic>
        <p:sp>
          <p:nvSpPr>
            <p:cNvPr id="352" name="Shape"/>
            <p:cNvSpPr/>
            <p:nvPr/>
          </p:nvSpPr>
          <p:spPr>
            <a:xfrm>
              <a:off x="951913" y="2983414"/>
              <a:ext cx="1369664" cy="2193447"/>
            </a:xfrm>
            <a:custGeom>
              <a:avLst/>
              <a:gdLst/>
              <a:ahLst/>
              <a:cxnLst>
                <a:cxn ang="0">
                  <a:pos x="wd2" y="hd2"/>
                </a:cxn>
                <a:cxn ang="5400000">
                  <a:pos x="wd2" y="hd2"/>
                </a:cxn>
                <a:cxn ang="10800000">
                  <a:pos x="wd2" y="hd2"/>
                </a:cxn>
                <a:cxn ang="16200000">
                  <a:pos x="wd2" y="hd2"/>
                </a:cxn>
              </a:cxnLst>
              <a:rect l="0" t="0" r="r" b="b"/>
              <a:pathLst>
                <a:path w="21600" h="21600" extrusionOk="0">
                  <a:moveTo>
                    <a:pt x="10607" y="0"/>
                  </a:moveTo>
                  <a:lnTo>
                    <a:pt x="14850" y="1254"/>
                  </a:lnTo>
                  <a:lnTo>
                    <a:pt x="15429" y="3954"/>
                  </a:lnTo>
                  <a:lnTo>
                    <a:pt x="21600" y="6846"/>
                  </a:lnTo>
                  <a:lnTo>
                    <a:pt x="21407" y="13404"/>
                  </a:lnTo>
                  <a:lnTo>
                    <a:pt x="18514" y="21600"/>
                  </a:lnTo>
                  <a:lnTo>
                    <a:pt x="1736" y="21407"/>
                  </a:lnTo>
                  <a:lnTo>
                    <a:pt x="2893" y="19479"/>
                  </a:lnTo>
                  <a:lnTo>
                    <a:pt x="0" y="15332"/>
                  </a:lnTo>
                  <a:lnTo>
                    <a:pt x="193" y="8968"/>
                  </a:lnTo>
                  <a:lnTo>
                    <a:pt x="6943" y="3471"/>
                  </a:lnTo>
                  <a:lnTo>
                    <a:pt x="7714" y="289"/>
                  </a:lnTo>
                  <a:lnTo>
                    <a:pt x="10607" y="0"/>
                  </a:lnTo>
                  <a:close/>
                </a:path>
              </a:pathLst>
            </a:custGeom>
            <a:ln w="38100">
              <a:solidFill>
                <a:srgbClr val="FF2600"/>
              </a:solidFill>
            </a:ln>
          </p:spPr>
          <p:txBody>
            <a:bodyPr lIns="0" tIns="0" rIns="0" bIns="0"/>
            <a:lstStyle/>
            <a:p>
              <a:pPr defTabSz="342888">
                <a:defRPr sz="1200">
                  <a:latin typeface="Helvetica"/>
                  <a:ea typeface="Helvetica"/>
                  <a:cs typeface="Helvetica"/>
                  <a:sym typeface="Helvetica"/>
                </a:defRPr>
              </a:pPr>
              <a:endParaRPr sz="844"/>
            </a:p>
          </p:txBody>
        </p:sp>
        <p:grpSp>
          <p:nvGrpSpPr>
            <p:cNvPr id="3" name="Group 2">
              <a:extLst>
                <a:ext uri="{FF2B5EF4-FFF2-40B4-BE49-F238E27FC236}">
                  <a16:creationId xmlns:a16="http://schemas.microsoft.com/office/drawing/2014/main" id="{8B07C05B-EB1E-4F49-9096-325DACE1AAB1}"/>
                </a:ext>
              </a:extLst>
            </p:cNvPr>
            <p:cNvGrpSpPr/>
            <p:nvPr/>
          </p:nvGrpSpPr>
          <p:grpSpPr>
            <a:xfrm>
              <a:off x="8871720" y="1942849"/>
              <a:ext cx="3037080" cy="4052499"/>
              <a:chOff x="9004053" y="1893094"/>
              <a:chExt cx="3037080" cy="4052499"/>
            </a:xfrm>
          </p:grpSpPr>
          <p:pic>
            <p:nvPicPr>
              <p:cNvPr id="353" name="image24.jpg" descr="image24.jpg"/>
              <p:cNvPicPr>
                <a:picLocks noChangeAspect="1"/>
              </p:cNvPicPr>
              <p:nvPr/>
            </p:nvPicPr>
            <p:blipFill>
              <a:blip r:embed="rId4">
                <a:extLst/>
              </a:blip>
              <a:stretch>
                <a:fillRect/>
              </a:stretch>
            </p:blipFill>
            <p:spPr>
              <a:xfrm>
                <a:off x="9004053" y="1893094"/>
                <a:ext cx="3037080" cy="4049440"/>
              </a:xfrm>
              <a:prstGeom prst="rect">
                <a:avLst/>
              </a:prstGeom>
              <a:ln w="12700"/>
            </p:spPr>
          </p:pic>
          <p:sp>
            <p:nvSpPr>
              <p:cNvPr id="354" name="Shape"/>
              <p:cNvSpPr/>
              <p:nvPr/>
            </p:nvSpPr>
            <p:spPr>
              <a:xfrm>
                <a:off x="9045783" y="2710010"/>
                <a:ext cx="2947754" cy="3235583"/>
              </a:xfrm>
              <a:custGeom>
                <a:avLst/>
                <a:gdLst/>
                <a:ahLst/>
                <a:cxnLst>
                  <a:cxn ang="0">
                    <a:pos x="wd2" y="hd2"/>
                  </a:cxn>
                  <a:cxn ang="5400000">
                    <a:pos x="wd2" y="hd2"/>
                  </a:cxn>
                  <a:cxn ang="10800000">
                    <a:pos x="wd2" y="hd2"/>
                  </a:cxn>
                  <a:cxn ang="16200000">
                    <a:pos x="wd2" y="hd2"/>
                  </a:cxn>
                </a:cxnLst>
                <a:rect l="0" t="0" r="r" b="b"/>
                <a:pathLst>
                  <a:path w="21600" h="21600" extrusionOk="0">
                    <a:moveTo>
                      <a:pt x="1756" y="21207"/>
                    </a:moveTo>
                    <a:lnTo>
                      <a:pt x="1756" y="21207"/>
                    </a:lnTo>
                    <a:lnTo>
                      <a:pt x="1580" y="19898"/>
                    </a:lnTo>
                    <a:lnTo>
                      <a:pt x="0" y="15578"/>
                    </a:lnTo>
                    <a:lnTo>
                      <a:pt x="1580" y="10604"/>
                    </a:lnTo>
                    <a:lnTo>
                      <a:pt x="5093" y="5498"/>
                    </a:lnTo>
                    <a:lnTo>
                      <a:pt x="7376" y="0"/>
                    </a:lnTo>
                    <a:lnTo>
                      <a:pt x="15102" y="0"/>
                    </a:lnTo>
                    <a:lnTo>
                      <a:pt x="15278" y="2880"/>
                    </a:lnTo>
                    <a:lnTo>
                      <a:pt x="17034" y="6938"/>
                    </a:lnTo>
                    <a:lnTo>
                      <a:pt x="19668" y="10473"/>
                    </a:lnTo>
                    <a:lnTo>
                      <a:pt x="20020" y="11782"/>
                    </a:lnTo>
                    <a:lnTo>
                      <a:pt x="20898" y="15578"/>
                    </a:lnTo>
                    <a:lnTo>
                      <a:pt x="21600" y="21600"/>
                    </a:lnTo>
                    <a:lnTo>
                      <a:pt x="1756" y="21207"/>
                    </a:lnTo>
                    <a:close/>
                  </a:path>
                </a:pathLst>
              </a:custGeom>
              <a:ln w="38100">
                <a:solidFill>
                  <a:srgbClr val="FF2600"/>
                </a:solidFill>
              </a:ln>
            </p:spPr>
            <p:txBody>
              <a:bodyPr lIns="0" tIns="0" rIns="0" bIns="0"/>
              <a:lstStyle/>
              <a:p>
                <a:pPr defTabSz="342888">
                  <a:defRPr sz="1200">
                    <a:latin typeface="Helvetica"/>
                    <a:ea typeface="Helvetica"/>
                    <a:cs typeface="Helvetica"/>
                    <a:sym typeface="Helvetica"/>
                  </a:defRPr>
                </a:pPr>
                <a:endParaRPr sz="844"/>
              </a:p>
            </p:txBody>
          </p:sp>
        </p:grpSp>
        <p:grpSp>
          <p:nvGrpSpPr>
            <p:cNvPr id="357" name="Group"/>
            <p:cNvGrpSpPr/>
            <p:nvPr/>
          </p:nvGrpSpPr>
          <p:grpSpPr>
            <a:xfrm>
              <a:off x="4637012" y="1919561"/>
              <a:ext cx="4049438" cy="4049439"/>
              <a:chOff x="0" y="0"/>
              <a:chExt cx="4145278" cy="4145278"/>
            </a:xfrm>
          </p:grpSpPr>
          <p:pic>
            <p:nvPicPr>
              <p:cNvPr id="355" name="image25.jpg" descr="image25.jpg"/>
              <p:cNvPicPr>
                <a:picLocks/>
              </p:cNvPicPr>
              <p:nvPr/>
            </p:nvPicPr>
            <p:blipFill>
              <a:blip r:embed="rId5">
                <a:extLst/>
              </a:blip>
              <a:srcRect l="17441" t="14535" r="12791"/>
              <a:stretch>
                <a:fillRect/>
              </a:stretch>
            </p:blipFill>
            <p:spPr>
              <a:xfrm>
                <a:off x="0" y="0"/>
                <a:ext cx="4145279" cy="4145279"/>
              </a:xfrm>
              <a:prstGeom prst="rect">
                <a:avLst/>
              </a:prstGeom>
              <a:ln w="12700" cap="flat">
                <a:noFill/>
                <a:round/>
              </a:ln>
              <a:effectLst/>
            </p:spPr>
          </p:pic>
          <p:sp>
            <p:nvSpPr>
              <p:cNvPr id="356" name="Shape"/>
              <p:cNvSpPr/>
              <p:nvPr/>
            </p:nvSpPr>
            <p:spPr>
              <a:xfrm>
                <a:off x="1335267" y="2289100"/>
                <a:ext cx="2767096" cy="1781175"/>
              </a:xfrm>
              <a:custGeom>
                <a:avLst/>
                <a:gdLst/>
                <a:ahLst/>
                <a:cxnLst>
                  <a:cxn ang="0">
                    <a:pos x="wd2" y="hd2"/>
                  </a:cxn>
                  <a:cxn ang="5400000">
                    <a:pos x="wd2" y="hd2"/>
                  </a:cxn>
                  <a:cxn ang="10800000">
                    <a:pos x="wd2" y="hd2"/>
                  </a:cxn>
                  <a:cxn ang="16200000">
                    <a:pos x="wd2" y="hd2"/>
                  </a:cxn>
                </a:cxnLst>
                <a:rect l="0" t="0" r="r" b="b"/>
                <a:pathLst>
                  <a:path w="21600" h="21600" extrusionOk="0">
                    <a:moveTo>
                      <a:pt x="3150" y="0"/>
                    </a:moveTo>
                    <a:lnTo>
                      <a:pt x="6525" y="2197"/>
                    </a:lnTo>
                    <a:lnTo>
                      <a:pt x="7425" y="7322"/>
                    </a:lnTo>
                    <a:lnTo>
                      <a:pt x="11025" y="16108"/>
                    </a:lnTo>
                    <a:lnTo>
                      <a:pt x="21600" y="16841"/>
                    </a:lnTo>
                    <a:lnTo>
                      <a:pt x="20925" y="21234"/>
                    </a:lnTo>
                    <a:lnTo>
                      <a:pt x="5175" y="21600"/>
                    </a:lnTo>
                    <a:lnTo>
                      <a:pt x="0" y="16841"/>
                    </a:lnTo>
                    <a:lnTo>
                      <a:pt x="0" y="8420"/>
                    </a:lnTo>
                    <a:lnTo>
                      <a:pt x="1575" y="1464"/>
                    </a:lnTo>
                    <a:lnTo>
                      <a:pt x="3150" y="0"/>
                    </a:lnTo>
                    <a:close/>
                  </a:path>
                </a:pathLst>
              </a:custGeom>
              <a:noFill/>
              <a:ln w="38100" cap="flat">
                <a:solidFill>
                  <a:srgbClr val="FF2600"/>
                </a:solidFill>
                <a:prstDash val="solid"/>
                <a:round/>
              </a:ln>
              <a:effectLst/>
            </p:spPr>
            <p:txBody>
              <a:bodyPr wrap="square" lIns="0" tIns="0" rIns="0" bIns="0" numCol="1" anchor="t">
                <a:noAutofit/>
              </a:bodyPr>
              <a:lstStyle/>
              <a:p>
                <a:pPr defTabSz="342888">
                  <a:defRPr sz="1200">
                    <a:latin typeface="Helvetica"/>
                    <a:ea typeface="Helvetica"/>
                    <a:cs typeface="Helvetica"/>
                    <a:sym typeface="Helvetica"/>
                  </a:defRPr>
                </a:pPr>
                <a:endParaRPr sz="844"/>
              </a:p>
            </p:txBody>
          </p:sp>
        </p:grpSp>
      </p:grpSp>
      <p:sp>
        <p:nvSpPr>
          <p:cNvPr id="10" name="Shape 667">
            <a:extLst>
              <a:ext uri="{FF2B5EF4-FFF2-40B4-BE49-F238E27FC236}">
                <a16:creationId xmlns:a16="http://schemas.microsoft.com/office/drawing/2014/main" id="{B07DAFA5-57E6-4AC8-8545-04570A6A95D3}"/>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Examples</a:t>
            </a:r>
          </a:p>
        </p:txBody>
      </p:sp>
    </p:spTree>
    <p:extLst>
      <p:ext uri="{BB962C8B-B14F-4D97-AF65-F5344CB8AC3E}">
        <p14:creationId xmlns:p14="http://schemas.microsoft.com/office/powerpoint/2010/main" val="157099671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indmaptutor.com/wp-content/uploads/2009/08/emergence.jpg"/>
          <p:cNvPicPr>
            <a:picLocks noChangeAspect="1" noChangeArrowheads="1"/>
          </p:cNvPicPr>
          <p:nvPr/>
        </p:nvPicPr>
        <p:blipFill>
          <a:blip r:embed="rId3"/>
          <a:srcRect/>
          <a:stretch>
            <a:fillRect/>
          </a:stretch>
        </p:blipFill>
        <p:spPr bwMode="auto">
          <a:xfrm>
            <a:off x="3611564" y="1344613"/>
            <a:ext cx="4806950" cy="3841750"/>
          </a:xfrm>
          <a:prstGeom prst="rect">
            <a:avLst/>
          </a:prstGeom>
          <a:noFill/>
          <a:ln w="12700">
            <a:solidFill>
              <a:schemeClr val="bg1">
                <a:lumMod val="65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1546226" y="5770563"/>
            <a:ext cx="8937625" cy="49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914353" eaLnBrk="1" fontAlgn="base" hangingPunct="1">
              <a:lnSpc>
                <a:spcPct val="120000"/>
              </a:lnSpc>
              <a:spcBef>
                <a:spcPct val="0"/>
              </a:spcBef>
              <a:spcAft>
                <a:spcPct val="0"/>
              </a:spcAft>
              <a:defRPr/>
            </a:pPr>
            <a:r>
              <a:rPr lang="en-US" altLang="zh-CN" sz="2400" dirty="0">
                <a:solidFill>
                  <a:srgbClr val="000000"/>
                </a:solidFill>
                <a:latin typeface="Arial"/>
                <a:ea typeface="宋体" pitchFamily="2" charset="-122"/>
                <a:cs typeface="Arial" charset="0"/>
                <a:sym typeface="Helvetica Light"/>
              </a:rPr>
              <a:t>We perceive objects in their entirety before their individual parts.</a:t>
            </a:r>
          </a:p>
        </p:txBody>
      </p:sp>
      <p:sp>
        <p:nvSpPr>
          <p:cNvPr id="8" name="Text Box 4"/>
          <p:cNvSpPr txBox="1">
            <a:spLocks noChangeArrowheads="1"/>
          </p:cNvSpPr>
          <p:nvPr/>
        </p:nvSpPr>
        <p:spPr bwMode="auto">
          <a:xfrm>
            <a:off x="3773488" y="388939"/>
            <a:ext cx="4645025" cy="628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914353" eaLnBrk="1" fontAlgn="base" hangingPunct="1">
              <a:lnSpc>
                <a:spcPct val="120000"/>
              </a:lnSpc>
              <a:spcBef>
                <a:spcPct val="0"/>
              </a:spcBef>
              <a:spcAft>
                <a:spcPct val="0"/>
              </a:spcAft>
              <a:defRPr/>
            </a:pPr>
            <a:r>
              <a:rPr lang="en-US" altLang="zh-CN" sz="3200" dirty="0">
                <a:solidFill>
                  <a:srgbClr val="000000"/>
                </a:solidFill>
                <a:latin typeface="Arial"/>
                <a:ea typeface="宋体" pitchFamily="2" charset="-122"/>
                <a:cs typeface="Arial" charset="0"/>
                <a:sym typeface="Helvetica Light"/>
              </a:rPr>
              <a:t>Gestalt Psychology</a:t>
            </a:r>
          </a:p>
        </p:txBody>
      </p:sp>
    </p:spTree>
    <p:extLst>
      <p:ext uri="{BB962C8B-B14F-4D97-AF65-F5344CB8AC3E}">
        <p14:creationId xmlns:p14="http://schemas.microsoft.com/office/powerpoint/2010/main" val="2376478184"/>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2766219"/>
            <a:ext cx="12192000" cy="1325563"/>
          </a:xfrm>
          <a:prstGeom prst="rect">
            <a:avLst/>
          </a:prstGeom>
        </p:spPr>
        <p:txBody>
          <a:bodyPr/>
          <a:lstStyle/>
          <a:p>
            <a:pPr algn="ctr"/>
            <a:r>
              <a:rPr lang="en-US" dirty="0"/>
              <a:t>Graph-cuts and </a:t>
            </a:r>
            <a:r>
              <a:rPr lang="en-US" dirty="0" err="1"/>
              <a:t>GrabCut</a:t>
            </a:r>
            <a:endParaRPr lang="en-US" dirty="0"/>
          </a:p>
        </p:txBody>
      </p:sp>
    </p:spTree>
    <p:extLst>
      <p:ext uri="{BB962C8B-B14F-4D97-AF65-F5344CB8AC3E}">
        <p14:creationId xmlns:p14="http://schemas.microsoft.com/office/powerpoint/2010/main" val="2861405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Interactive Foreground Extraction with Iterated Graph Cuts.…"/>
          <p:cNvSpPr txBox="1"/>
          <p:nvPr/>
        </p:nvSpPr>
        <p:spPr>
          <a:xfrm>
            <a:off x="2611892" y="6350346"/>
            <a:ext cx="9432198" cy="37991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r"/>
            <a:r>
              <a:rPr lang="en-US" sz="2000" dirty="0">
                <a:latin typeface="+mj-lt"/>
              </a:rPr>
              <a:t>Rother et al., “</a:t>
            </a:r>
            <a:r>
              <a:rPr sz="2000" dirty="0">
                <a:latin typeface="+mj-lt"/>
              </a:rPr>
              <a:t>Interactive Foreground Extraction with Iterated Graph Cuts</a:t>
            </a:r>
            <a:r>
              <a:rPr lang="en-US" sz="2000" dirty="0">
                <a:latin typeface="+mj-lt"/>
              </a:rPr>
              <a:t>,” </a:t>
            </a:r>
            <a:r>
              <a:rPr sz="2000" dirty="0">
                <a:latin typeface="+mj-lt"/>
              </a:rPr>
              <a:t>SIGGRAPH 2004</a:t>
            </a:r>
          </a:p>
        </p:txBody>
      </p:sp>
      <p:sp>
        <p:nvSpPr>
          <p:cNvPr id="144" name="Grab"/>
          <p:cNvSpPr txBox="1"/>
          <p:nvPr/>
        </p:nvSpPr>
        <p:spPr>
          <a:xfrm>
            <a:off x="1504931" y="5204864"/>
            <a:ext cx="4241835" cy="4414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algn="ctr"/>
            <a:r>
              <a:rPr lang="en-US" sz="2400" dirty="0">
                <a:latin typeface="+mj-lt"/>
              </a:rPr>
              <a:t>g</a:t>
            </a:r>
            <a:r>
              <a:rPr sz="2400" dirty="0">
                <a:latin typeface="+mj-lt"/>
              </a:rPr>
              <a:t>rab</a:t>
            </a:r>
          </a:p>
        </p:txBody>
      </p:sp>
      <p:sp>
        <p:nvSpPr>
          <p:cNvPr id="145" name="Cut"/>
          <p:cNvSpPr txBox="1"/>
          <p:nvPr/>
        </p:nvSpPr>
        <p:spPr>
          <a:xfrm>
            <a:off x="5863564" y="5204864"/>
            <a:ext cx="464872" cy="44146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rPr lang="en-US" sz="2400" dirty="0">
                <a:latin typeface="+mj-lt"/>
              </a:rPr>
              <a:t>c</a:t>
            </a:r>
            <a:r>
              <a:rPr sz="2400" dirty="0">
                <a:latin typeface="+mj-lt"/>
              </a:rPr>
              <a:t>ut</a:t>
            </a:r>
          </a:p>
        </p:txBody>
      </p:sp>
      <p:sp>
        <p:nvSpPr>
          <p:cNvPr id="146" name="Paste"/>
          <p:cNvSpPr txBox="1"/>
          <p:nvPr/>
        </p:nvSpPr>
        <p:spPr>
          <a:xfrm>
            <a:off x="6445234" y="5204863"/>
            <a:ext cx="4241836" cy="4414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r>
              <a:rPr lang="en-US" sz="2400" dirty="0">
                <a:latin typeface="+mj-lt"/>
              </a:rPr>
              <a:t>p</a:t>
            </a:r>
            <a:r>
              <a:rPr sz="2400" dirty="0">
                <a:latin typeface="+mj-lt"/>
              </a:rPr>
              <a:t>aste</a:t>
            </a:r>
          </a:p>
        </p:txBody>
      </p:sp>
      <p:pic>
        <p:nvPicPr>
          <p:cNvPr id="3" name="Picture 2">
            <a:extLst>
              <a:ext uri="{FF2B5EF4-FFF2-40B4-BE49-F238E27FC236}">
                <a16:creationId xmlns:a16="http://schemas.microsoft.com/office/drawing/2014/main" id="{E8237525-E1E9-4963-8C7C-340FF18C4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30" y="1924844"/>
            <a:ext cx="9182140" cy="3201113"/>
          </a:xfrm>
          <a:prstGeom prst="rect">
            <a:avLst/>
          </a:prstGeom>
        </p:spPr>
      </p:pic>
      <p:sp>
        <p:nvSpPr>
          <p:cNvPr id="12" name="Shape 667">
            <a:extLst>
              <a:ext uri="{FF2B5EF4-FFF2-40B4-BE49-F238E27FC236}">
                <a16:creationId xmlns:a16="http://schemas.microsoft.com/office/drawing/2014/main" id="{48894FE9-5F9B-4FEB-8821-B07F5F72955C}"/>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t>GrabCut</a:t>
            </a:r>
            <a:endParaRPr lang="en-US" dirty="0"/>
          </a:p>
        </p:txBody>
      </p:sp>
      <p:sp>
        <p:nvSpPr>
          <p:cNvPr id="15" name="Interactive Foreground Extraction with Iterated Graph Cuts.…">
            <a:extLst>
              <a:ext uri="{FF2B5EF4-FFF2-40B4-BE49-F238E27FC236}">
                <a16:creationId xmlns:a16="http://schemas.microsoft.com/office/drawing/2014/main" id="{3C30CDBE-02A1-4389-AC49-8FDE85546FE0}"/>
              </a:ext>
            </a:extLst>
          </p:cNvPr>
          <p:cNvSpPr txBox="1"/>
          <p:nvPr/>
        </p:nvSpPr>
        <p:spPr>
          <a:xfrm>
            <a:off x="1504930" y="1325563"/>
            <a:ext cx="3312190" cy="44146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rPr lang="en-US" sz="2400" dirty="0">
                <a:latin typeface="+mj-lt"/>
              </a:rPr>
              <a:t>Only user input is the box!</a:t>
            </a:r>
            <a:endParaRPr sz="2400" dirty="0">
              <a:latin typeface="+mj-lt"/>
            </a:endParaRPr>
          </a:p>
        </p:txBody>
      </p:sp>
    </p:spTree>
    <p:extLst>
      <p:ext uri="{BB962C8B-B14F-4D97-AF65-F5344CB8AC3E}">
        <p14:creationId xmlns:p14="http://schemas.microsoft.com/office/powerpoint/2010/main" val="3836183728"/>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E60283-AEB2-42B1-99BE-A5DC690871F0}"/>
              </a:ext>
            </a:extLst>
          </p:cNvPr>
          <p:cNvGrpSpPr/>
          <p:nvPr/>
        </p:nvGrpSpPr>
        <p:grpSpPr>
          <a:xfrm>
            <a:off x="293695" y="1130495"/>
            <a:ext cx="11604610" cy="5619568"/>
            <a:chOff x="1442302" y="1717503"/>
            <a:chExt cx="8380492" cy="4058280"/>
          </a:xfrm>
        </p:grpSpPr>
        <p:pic>
          <p:nvPicPr>
            <p:cNvPr id="148" name="image27.png" descr="image27.png"/>
            <p:cNvPicPr>
              <a:picLocks noChangeAspect="1"/>
            </p:cNvPicPr>
            <p:nvPr/>
          </p:nvPicPr>
          <p:blipFill>
            <a:blip r:embed="rId3">
              <a:extLst/>
            </a:blip>
            <a:stretch>
              <a:fillRect/>
            </a:stretch>
          </p:blipFill>
          <p:spPr>
            <a:xfrm>
              <a:off x="8023257" y="3690937"/>
              <a:ext cx="1548816" cy="1707357"/>
            </a:xfrm>
            <a:prstGeom prst="rect">
              <a:avLst/>
            </a:prstGeom>
            <a:ln w="12700">
              <a:miter lim="400000"/>
            </a:ln>
          </p:spPr>
        </p:pic>
        <p:pic>
          <p:nvPicPr>
            <p:cNvPr id="149" name="image28.png" descr="image28.png"/>
            <p:cNvPicPr>
              <a:picLocks noChangeAspect="1"/>
            </p:cNvPicPr>
            <p:nvPr/>
          </p:nvPicPr>
          <p:blipFill>
            <a:blip r:embed="rId4">
              <a:extLst/>
            </a:blip>
            <a:stretch>
              <a:fillRect/>
            </a:stretch>
          </p:blipFill>
          <p:spPr>
            <a:xfrm>
              <a:off x="3134019" y="3690937"/>
              <a:ext cx="1523015" cy="1710520"/>
            </a:xfrm>
            <a:prstGeom prst="rect">
              <a:avLst/>
            </a:prstGeom>
            <a:ln w="12700">
              <a:miter lim="400000"/>
            </a:ln>
          </p:spPr>
        </p:pic>
        <p:pic>
          <p:nvPicPr>
            <p:cNvPr id="150" name="image29.png" descr="image29.png"/>
            <p:cNvPicPr>
              <a:picLocks noChangeAspect="1"/>
            </p:cNvPicPr>
            <p:nvPr/>
          </p:nvPicPr>
          <p:blipFill>
            <a:blip r:embed="rId5">
              <a:extLst/>
            </a:blip>
            <a:stretch>
              <a:fillRect/>
            </a:stretch>
          </p:blipFill>
          <p:spPr>
            <a:xfrm>
              <a:off x="5591390" y="3690937"/>
              <a:ext cx="1487052" cy="1707357"/>
            </a:xfrm>
            <a:prstGeom prst="rect">
              <a:avLst/>
            </a:prstGeom>
            <a:ln w="12700">
              <a:miter lim="400000"/>
            </a:ln>
          </p:spPr>
        </p:pic>
        <p:sp>
          <p:nvSpPr>
            <p:cNvPr id="151" name="User  Input"/>
            <p:cNvSpPr txBox="1"/>
            <p:nvPr/>
          </p:nvSpPr>
          <p:spPr>
            <a:xfrm>
              <a:off x="1442302" y="2734362"/>
              <a:ext cx="1440043" cy="28199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ctr" defTabSz="383963">
                <a:spcBef>
                  <a:spcPts val="1336"/>
                </a:spcBef>
                <a:buClr>
                  <a:srgbClr val="FFFFFF"/>
                </a:buClr>
                <a:buFont typeface="Arial Narrow"/>
                <a:defRPr sz="2400">
                  <a:latin typeface="Gill Sans"/>
                  <a:ea typeface="Gill Sans"/>
                  <a:cs typeface="Gill Sans"/>
                  <a:sym typeface="Gill Sans"/>
                </a:defRPr>
              </a:pPr>
              <a:r>
                <a:rPr lang="en-US" sz="2400" dirty="0">
                  <a:uFill>
                    <a:solidFill>
                      <a:srgbClr val="000000"/>
                    </a:solidFill>
                  </a:uFill>
                  <a:latin typeface="+mj-lt"/>
                </a:rPr>
                <a:t>u</a:t>
              </a:r>
              <a:r>
                <a:rPr sz="2400" dirty="0">
                  <a:uFill>
                    <a:solidFill>
                      <a:srgbClr val="000000"/>
                    </a:solidFill>
                  </a:uFill>
                  <a:latin typeface="+mj-lt"/>
                </a:rPr>
                <a:t>ser </a:t>
              </a:r>
              <a:r>
                <a:rPr lang="en-US" sz="2400" dirty="0">
                  <a:uFill>
                    <a:solidFill>
                      <a:srgbClr val="000000"/>
                    </a:solidFill>
                  </a:uFill>
                  <a:latin typeface="+mj-lt"/>
                </a:rPr>
                <a:t>i</a:t>
              </a:r>
              <a:r>
                <a:rPr sz="2400" dirty="0">
                  <a:uFill>
                    <a:solidFill>
                      <a:srgbClr val="000000"/>
                    </a:solidFill>
                  </a:uFill>
                  <a:latin typeface="+mj-lt"/>
                </a:rPr>
                <a:t>nput</a:t>
              </a:r>
            </a:p>
          </p:txBody>
        </p:sp>
        <p:sp>
          <p:nvSpPr>
            <p:cNvPr id="152" name="Result"/>
            <p:cNvSpPr txBox="1"/>
            <p:nvPr/>
          </p:nvSpPr>
          <p:spPr>
            <a:xfrm>
              <a:off x="1442302" y="4417905"/>
              <a:ext cx="1440043" cy="28199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546100">
                <a:spcBef>
                  <a:spcPts val="1900"/>
                </a:spcBef>
                <a:buClr>
                  <a:srgbClr val="FFFFFF"/>
                </a:buClr>
                <a:buFont typeface="Arial Narrow"/>
                <a:defRPr sz="2400">
                  <a:uFill>
                    <a:solidFill>
                      <a:srgbClr val="000000"/>
                    </a:solidFill>
                  </a:uFill>
                  <a:latin typeface="Gill Sans"/>
                  <a:ea typeface="Gill Sans"/>
                  <a:cs typeface="Gill Sans"/>
                  <a:sym typeface="Gill Sans"/>
                </a:defRPr>
              </a:lvl1pPr>
            </a:lstStyle>
            <a:p>
              <a:pPr algn="ctr">
                <a:defRPr>
                  <a:uFillTx/>
                </a:defRPr>
              </a:pPr>
              <a:r>
                <a:rPr lang="en-US" dirty="0">
                  <a:latin typeface="+mj-lt"/>
                </a:rPr>
                <a:t>r</a:t>
              </a:r>
              <a:r>
                <a:rPr dirty="0">
                  <a:latin typeface="+mj-lt"/>
                </a:rPr>
                <a:t>esult</a:t>
              </a:r>
            </a:p>
          </p:txBody>
        </p:sp>
        <p:sp>
          <p:nvSpPr>
            <p:cNvPr id="153" name="Magic Wand  (198?)"/>
            <p:cNvSpPr txBox="1"/>
            <p:nvPr/>
          </p:nvSpPr>
          <p:spPr>
            <a:xfrm>
              <a:off x="2893756" y="1717503"/>
              <a:ext cx="2003541" cy="308432"/>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spAutoFit/>
            </a:bodyPr>
            <a:lstStyle/>
            <a:p>
              <a:pPr algn="ctr" defTabSz="383963">
                <a:spcBef>
                  <a:spcPts val="1125"/>
                </a:spcBef>
                <a:buClr>
                  <a:srgbClr val="F5BB00"/>
                </a:buClr>
                <a:defRPr sz="3800">
                  <a:latin typeface="Gill Sans"/>
                  <a:ea typeface="Gill Sans"/>
                  <a:cs typeface="Gill Sans"/>
                  <a:sym typeface="Gill Sans"/>
                </a:defRPr>
              </a:pPr>
              <a:r>
                <a:rPr sz="2400" dirty="0">
                  <a:uFill>
                    <a:solidFill>
                      <a:srgbClr val="000000"/>
                    </a:solidFill>
                  </a:uFill>
                  <a:latin typeface="+mj-lt"/>
                </a:rPr>
                <a:t>Magic Wand</a:t>
              </a:r>
              <a:r>
                <a:rPr lang="en-US" sz="2400" dirty="0">
                  <a:uFill>
                    <a:solidFill>
                      <a:srgbClr val="000000"/>
                    </a:solidFill>
                  </a:uFill>
                  <a:latin typeface="+mj-lt"/>
                </a:rPr>
                <a:t> (</a:t>
              </a:r>
              <a:r>
                <a:rPr sz="2400" dirty="0">
                  <a:uFill>
                    <a:solidFill>
                      <a:srgbClr val="000000"/>
                    </a:solidFill>
                  </a:uFill>
                  <a:latin typeface="+mj-lt"/>
                </a:rPr>
                <a:t>198?)</a:t>
              </a:r>
            </a:p>
          </p:txBody>
        </p:sp>
        <p:sp>
          <p:nvSpPr>
            <p:cNvPr id="154" name="Intelligent Scissors Mortensen and Barrett (1995)"/>
            <p:cNvSpPr txBox="1"/>
            <p:nvPr/>
          </p:nvSpPr>
          <p:spPr>
            <a:xfrm>
              <a:off x="5338364" y="1717503"/>
              <a:ext cx="1993107" cy="308432"/>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spAutoFit/>
            </a:bodyPr>
            <a:lstStyle/>
            <a:p>
              <a:pPr algn="ctr" defTabSz="383963">
                <a:spcBef>
                  <a:spcPts val="1125"/>
                </a:spcBef>
                <a:buClr>
                  <a:srgbClr val="F5BB00"/>
                </a:buClr>
                <a:defRPr sz="3800">
                  <a:latin typeface="Gill Sans"/>
                  <a:ea typeface="Gill Sans"/>
                  <a:cs typeface="Gill Sans"/>
                  <a:sym typeface="Gill Sans"/>
                </a:defRPr>
              </a:pPr>
              <a:r>
                <a:rPr sz="2400" dirty="0">
                  <a:uFill>
                    <a:solidFill>
                      <a:srgbClr val="000000"/>
                    </a:solidFill>
                  </a:uFill>
                  <a:latin typeface="+mj-lt"/>
                </a:rPr>
                <a:t>Intelligent </a:t>
              </a:r>
              <a:r>
                <a:rPr lang="en-US" sz="2400" dirty="0">
                  <a:uFill>
                    <a:solidFill>
                      <a:srgbClr val="000000"/>
                    </a:solidFill>
                  </a:uFill>
                  <a:latin typeface="+mj-lt"/>
                </a:rPr>
                <a:t>s</a:t>
              </a:r>
              <a:r>
                <a:rPr sz="2400" dirty="0">
                  <a:uFill>
                    <a:solidFill>
                      <a:srgbClr val="000000"/>
                    </a:solidFill>
                  </a:uFill>
                  <a:latin typeface="+mj-lt"/>
                </a:rPr>
                <a:t>cissors</a:t>
              </a:r>
            </a:p>
          </p:txBody>
        </p:sp>
        <p:sp>
          <p:nvSpPr>
            <p:cNvPr id="155" name="Regions"/>
            <p:cNvSpPr txBox="1"/>
            <p:nvPr/>
          </p:nvSpPr>
          <p:spPr>
            <a:xfrm>
              <a:off x="3134020" y="5464969"/>
              <a:ext cx="1523015" cy="308432"/>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spAutoFit/>
            </a:bodyPr>
            <a:lstStyle>
              <a:lvl1pPr defTabSz="546100">
                <a:spcBef>
                  <a:spcPts val="1900"/>
                </a:spcBef>
                <a:buClr>
                  <a:srgbClr val="F5BB00"/>
                </a:buClr>
                <a:defRPr sz="1800">
                  <a:uFill>
                    <a:solidFill>
                      <a:srgbClr val="000000"/>
                    </a:solidFill>
                  </a:uFill>
                  <a:latin typeface="Gill Sans"/>
                  <a:ea typeface="Gill Sans"/>
                  <a:cs typeface="Gill Sans"/>
                  <a:sym typeface="Gill Sans"/>
                </a:defRPr>
              </a:lvl1pPr>
            </a:lstStyle>
            <a:p>
              <a:pPr algn="ctr">
                <a:defRPr>
                  <a:uFillTx/>
                </a:defRPr>
              </a:pPr>
              <a:r>
                <a:rPr lang="en-US" sz="2400" dirty="0">
                  <a:latin typeface="+mj-lt"/>
                </a:rPr>
                <a:t>r</a:t>
              </a:r>
              <a:r>
                <a:rPr sz="2400" dirty="0">
                  <a:latin typeface="+mj-lt"/>
                </a:rPr>
                <a:t>egions</a:t>
              </a:r>
            </a:p>
          </p:txBody>
        </p:sp>
        <p:sp>
          <p:nvSpPr>
            <p:cNvPr id="156" name="Boundary (Contours)"/>
            <p:cNvSpPr txBox="1"/>
            <p:nvPr/>
          </p:nvSpPr>
          <p:spPr>
            <a:xfrm>
              <a:off x="5591390" y="5464969"/>
              <a:ext cx="1487052" cy="308432"/>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spAutoFit/>
            </a:bodyPr>
            <a:lstStyle>
              <a:lvl1pPr defTabSz="546100">
                <a:spcBef>
                  <a:spcPts val="1900"/>
                </a:spcBef>
                <a:buClr>
                  <a:srgbClr val="F5BB00"/>
                </a:buClr>
                <a:defRPr sz="1800">
                  <a:uFill>
                    <a:solidFill>
                      <a:srgbClr val="000000"/>
                    </a:solidFill>
                  </a:uFill>
                  <a:latin typeface="Gill Sans"/>
                  <a:ea typeface="Gill Sans"/>
                  <a:cs typeface="Gill Sans"/>
                  <a:sym typeface="Gill Sans"/>
                </a:defRPr>
              </a:lvl1pPr>
            </a:lstStyle>
            <a:p>
              <a:pPr algn="ctr">
                <a:defRPr>
                  <a:uFillTx/>
                </a:defRPr>
              </a:pPr>
              <a:r>
                <a:rPr lang="en-US" sz="2400" dirty="0">
                  <a:latin typeface="+mj-lt"/>
                </a:rPr>
                <a:t>b</a:t>
              </a:r>
              <a:r>
                <a:rPr sz="2400" dirty="0">
                  <a:latin typeface="+mj-lt"/>
                </a:rPr>
                <a:t>oundary</a:t>
              </a:r>
            </a:p>
          </p:txBody>
        </p:sp>
        <p:sp>
          <p:nvSpPr>
            <p:cNvPr id="157" name="Regions &amp; Boundary"/>
            <p:cNvSpPr txBox="1"/>
            <p:nvPr/>
          </p:nvSpPr>
          <p:spPr>
            <a:xfrm>
              <a:off x="7772536" y="5467351"/>
              <a:ext cx="2050258" cy="308432"/>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spAutoFit/>
            </a:bodyPr>
            <a:lstStyle>
              <a:lvl1pPr defTabSz="546100">
                <a:spcBef>
                  <a:spcPts val="1900"/>
                </a:spcBef>
                <a:buClr>
                  <a:srgbClr val="F5BB00"/>
                </a:buClr>
                <a:defRPr sz="1800">
                  <a:uFill>
                    <a:solidFill>
                      <a:srgbClr val="000000"/>
                    </a:solidFill>
                  </a:uFill>
                  <a:latin typeface="Gill Sans"/>
                  <a:ea typeface="Gill Sans"/>
                  <a:cs typeface="Gill Sans"/>
                  <a:sym typeface="Gill Sans"/>
                </a:defRPr>
              </a:lvl1pPr>
            </a:lstStyle>
            <a:p>
              <a:pPr algn="ctr">
                <a:defRPr>
                  <a:uFillTx/>
                </a:defRPr>
              </a:pPr>
              <a:r>
                <a:rPr lang="en-US" sz="2400" dirty="0">
                  <a:latin typeface="+mj-lt"/>
                </a:rPr>
                <a:t>r</a:t>
              </a:r>
              <a:r>
                <a:rPr sz="2400" dirty="0">
                  <a:latin typeface="+mj-lt"/>
                </a:rPr>
                <a:t>egions &amp; </a:t>
              </a:r>
              <a:r>
                <a:rPr lang="en-US" sz="2400" dirty="0">
                  <a:latin typeface="+mj-lt"/>
                </a:rPr>
                <a:t>b</a:t>
              </a:r>
              <a:r>
                <a:rPr sz="2400" dirty="0">
                  <a:latin typeface="+mj-lt"/>
                </a:rPr>
                <a:t>oundary</a:t>
              </a:r>
            </a:p>
          </p:txBody>
        </p:sp>
        <p:sp>
          <p:nvSpPr>
            <p:cNvPr id="159" name="GrabCut Rother, Kolmogorov, Blake (2004)"/>
            <p:cNvSpPr txBox="1"/>
            <p:nvPr/>
          </p:nvSpPr>
          <p:spPr>
            <a:xfrm>
              <a:off x="7772535" y="1717503"/>
              <a:ext cx="2050258" cy="308432"/>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spAutoFit/>
            </a:bodyPr>
            <a:lstStyle/>
            <a:p>
              <a:pPr algn="ctr" defTabSz="383963">
                <a:spcBef>
                  <a:spcPts val="1125"/>
                </a:spcBef>
                <a:buClr>
                  <a:srgbClr val="F5BB00"/>
                </a:buClr>
                <a:defRPr sz="3800">
                  <a:latin typeface="Gill Sans"/>
                  <a:ea typeface="Gill Sans"/>
                  <a:cs typeface="Gill Sans"/>
                  <a:sym typeface="Gill Sans"/>
                </a:defRPr>
              </a:pPr>
              <a:r>
                <a:rPr sz="2400" dirty="0" err="1">
                  <a:uFill>
                    <a:solidFill>
                      <a:srgbClr val="000000"/>
                    </a:solidFill>
                  </a:uFill>
                  <a:latin typeface="+mj-lt"/>
                </a:rPr>
                <a:t>GrabCut</a:t>
              </a:r>
              <a:endParaRPr sz="2400" dirty="0">
                <a:uFill>
                  <a:solidFill>
                    <a:srgbClr val="000000"/>
                  </a:solidFill>
                </a:uFill>
                <a:latin typeface="+mj-lt"/>
              </a:endParaRPr>
            </a:p>
          </p:txBody>
        </p:sp>
        <p:pic>
          <p:nvPicPr>
            <p:cNvPr id="160" name="droppedImage.png" descr="droppedImage.png"/>
            <p:cNvPicPr>
              <a:picLocks noChangeAspect="1"/>
            </p:cNvPicPr>
            <p:nvPr/>
          </p:nvPicPr>
          <p:blipFill>
            <a:blip r:embed="rId6">
              <a:extLst/>
            </a:blip>
            <a:stretch>
              <a:fillRect/>
            </a:stretch>
          </p:blipFill>
          <p:spPr>
            <a:xfrm>
              <a:off x="2893756" y="2150269"/>
              <a:ext cx="2003541" cy="1450182"/>
            </a:xfrm>
            <a:prstGeom prst="rect">
              <a:avLst/>
            </a:prstGeom>
            <a:ln w="12700">
              <a:miter lim="400000"/>
            </a:ln>
          </p:spPr>
        </p:pic>
        <p:pic>
          <p:nvPicPr>
            <p:cNvPr id="161" name="droppedImage.png" descr="droppedImage.png"/>
            <p:cNvPicPr>
              <a:picLocks noChangeAspect="1"/>
            </p:cNvPicPr>
            <p:nvPr/>
          </p:nvPicPr>
          <p:blipFill>
            <a:blip r:embed="rId7">
              <a:extLst/>
            </a:blip>
            <a:stretch>
              <a:fillRect/>
            </a:stretch>
          </p:blipFill>
          <p:spPr>
            <a:xfrm>
              <a:off x="5338364" y="2150269"/>
              <a:ext cx="1993107" cy="1452120"/>
            </a:xfrm>
            <a:prstGeom prst="rect">
              <a:avLst/>
            </a:prstGeom>
            <a:ln w="12700">
              <a:miter lim="400000"/>
            </a:ln>
          </p:spPr>
        </p:pic>
        <p:pic>
          <p:nvPicPr>
            <p:cNvPr id="162" name="droppedImage.png" descr="droppedImage.png"/>
            <p:cNvPicPr>
              <a:picLocks noChangeAspect="1"/>
            </p:cNvPicPr>
            <p:nvPr/>
          </p:nvPicPr>
          <p:blipFill>
            <a:blip r:embed="rId8">
              <a:extLst/>
            </a:blip>
            <a:stretch>
              <a:fillRect/>
            </a:stretch>
          </p:blipFill>
          <p:spPr>
            <a:xfrm>
              <a:off x="7772537" y="2150269"/>
              <a:ext cx="2050257" cy="1525772"/>
            </a:xfrm>
            <a:prstGeom prst="rect">
              <a:avLst/>
            </a:prstGeom>
            <a:ln w="12700">
              <a:miter lim="400000"/>
            </a:ln>
          </p:spPr>
        </p:pic>
      </p:grpSp>
      <p:sp>
        <p:nvSpPr>
          <p:cNvPr id="17" name="Shape 667">
            <a:extLst>
              <a:ext uri="{FF2B5EF4-FFF2-40B4-BE49-F238E27FC236}">
                <a16:creationId xmlns:a16="http://schemas.microsoft.com/office/drawing/2014/main" id="{161F5F67-E268-4FA3-9083-17B2769CBB52}"/>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Combining region and boundary information</a:t>
            </a:r>
          </a:p>
        </p:txBody>
      </p:sp>
    </p:spTree>
    <p:extLst>
      <p:ext uri="{BB962C8B-B14F-4D97-AF65-F5344CB8AC3E}">
        <p14:creationId xmlns:p14="http://schemas.microsoft.com/office/powerpoint/2010/main" val="28773135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hape 667">
            <a:extLst>
              <a:ext uri="{FF2B5EF4-FFF2-40B4-BE49-F238E27FC236}">
                <a16:creationId xmlns:a16="http://schemas.microsoft.com/office/drawing/2014/main" id="{161F5F67-E268-4FA3-9083-17B2769CBB52}"/>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t>GrabCut</a:t>
            </a:r>
            <a:r>
              <a:rPr lang="en-US" dirty="0"/>
              <a:t> is a mixture of two components</a:t>
            </a:r>
          </a:p>
        </p:txBody>
      </p:sp>
      <p:sp>
        <p:nvSpPr>
          <p:cNvPr id="18" name="Paste">
            <a:extLst>
              <a:ext uri="{FF2B5EF4-FFF2-40B4-BE49-F238E27FC236}">
                <a16:creationId xmlns:a16="http://schemas.microsoft.com/office/drawing/2014/main" id="{B25E0408-5A86-4DB1-82DE-0BE3BFE38042}"/>
              </a:ext>
            </a:extLst>
          </p:cNvPr>
          <p:cNvSpPr txBox="1"/>
          <p:nvPr/>
        </p:nvSpPr>
        <p:spPr>
          <a:xfrm>
            <a:off x="1197172" y="2469603"/>
            <a:ext cx="9797657" cy="1918795"/>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marL="457200" indent="-457200">
              <a:buFont typeface="+mj-lt"/>
              <a:buAutoNum type="arabicPeriod"/>
            </a:pPr>
            <a:r>
              <a:rPr lang="en-US" sz="2400" dirty="0">
                <a:latin typeface="+mj-lt"/>
              </a:rPr>
              <a:t>Segmentation using graph cuts</a:t>
            </a:r>
          </a:p>
          <a:p>
            <a:pPr marL="342900" indent="-342900">
              <a:buFont typeface="Arial" panose="020B0604020202020204" pitchFamily="34" charset="0"/>
              <a:buChar char="•"/>
            </a:pPr>
            <a:endParaRPr lang="en-US" sz="2400" dirty="0">
              <a:latin typeface="+mj-lt"/>
            </a:endParaRPr>
          </a:p>
          <a:p>
            <a:pPr marL="342900" indent="-342900">
              <a:buFont typeface="Arial" panose="020B0604020202020204" pitchFamily="34" charset="0"/>
              <a:buChar char="•"/>
            </a:pPr>
            <a:endParaRPr lang="en-US" sz="2400" dirty="0">
              <a:latin typeface="+mj-lt"/>
            </a:endParaRPr>
          </a:p>
          <a:p>
            <a:pPr marL="457200" indent="-457200">
              <a:buFont typeface="+mj-lt"/>
              <a:buAutoNum type="arabicPeriod" startAt="2"/>
            </a:pPr>
            <a:r>
              <a:rPr lang="en-US" sz="2400" dirty="0">
                <a:latin typeface="+mj-lt"/>
              </a:rPr>
              <a:t>Foreground-background modeling using unsupervised clustering</a:t>
            </a:r>
          </a:p>
          <a:p>
            <a:pPr marL="342900" indent="-342900">
              <a:buFont typeface="Arial" panose="020B0604020202020204" pitchFamily="34" charset="0"/>
              <a:buChar char="•"/>
            </a:pPr>
            <a:endParaRPr sz="2400" dirty="0">
              <a:latin typeface="+mj-lt"/>
            </a:endParaRPr>
          </a:p>
        </p:txBody>
      </p:sp>
    </p:spTree>
    <p:extLst>
      <p:ext uri="{BB962C8B-B14F-4D97-AF65-F5344CB8AC3E}">
        <p14:creationId xmlns:p14="http://schemas.microsoft.com/office/powerpoint/2010/main" val="42220153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hape 667">
            <a:extLst>
              <a:ext uri="{FF2B5EF4-FFF2-40B4-BE49-F238E27FC236}">
                <a16:creationId xmlns:a16="http://schemas.microsoft.com/office/drawing/2014/main" id="{161F5F67-E268-4FA3-9083-17B2769CBB52}"/>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t>GrabCut</a:t>
            </a:r>
            <a:r>
              <a:rPr lang="en-US" dirty="0"/>
              <a:t> is a mixture of two components</a:t>
            </a:r>
          </a:p>
        </p:txBody>
      </p:sp>
      <p:sp>
        <p:nvSpPr>
          <p:cNvPr id="18" name="Paste">
            <a:extLst>
              <a:ext uri="{FF2B5EF4-FFF2-40B4-BE49-F238E27FC236}">
                <a16:creationId xmlns:a16="http://schemas.microsoft.com/office/drawing/2014/main" id="{B25E0408-5A86-4DB1-82DE-0BE3BFE38042}"/>
              </a:ext>
            </a:extLst>
          </p:cNvPr>
          <p:cNvSpPr txBox="1"/>
          <p:nvPr/>
        </p:nvSpPr>
        <p:spPr>
          <a:xfrm>
            <a:off x="1197172" y="2469603"/>
            <a:ext cx="9797657" cy="1918795"/>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marL="457200" indent="-457200">
              <a:buFont typeface="+mj-lt"/>
              <a:buAutoNum type="arabicPeriod"/>
            </a:pPr>
            <a:r>
              <a:rPr lang="en-US" sz="2400" dirty="0">
                <a:latin typeface="+mj-lt"/>
              </a:rPr>
              <a:t>Segmentation using graph cuts</a:t>
            </a:r>
          </a:p>
          <a:p>
            <a:pPr marL="342900" indent="-342900">
              <a:buFont typeface="Arial" panose="020B0604020202020204" pitchFamily="34" charset="0"/>
              <a:buChar char="•"/>
            </a:pPr>
            <a:endParaRPr lang="en-US" sz="2400" dirty="0">
              <a:latin typeface="+mj-lt"/>
            </a:endParaRPr>
          </a:p>
          <a:p>
            <a:pPr marL="342900" indent="-342900">
              <a:buFont typeface="Arial" panose="020B0604020202020204" pitchFamily="34" charset="0"/>
              <a:buChar char="•"/>
            </a:pPr>
            <a:endParaRPr lang="en-US" sz="2400" dirty="0">
              <a:latin typeface="+mj-lt"/>
            </a:endParaRPr>
          </a:p>
          <a:p>
            <a:pPr marL="457200" indent="-457200">
              <a:buFont typeface="+mj-lt"/>
              <a:buAutoNum type="arabicPeriod" startAt="2"/>
            </a:pPr>
            <a:r>
              <a:rPr lang="en-US" sz="2400" dirty="0">
                <a:latin typeface="+mj-lt"/>
              </a:rPr>
              <a:t>Foreground-background modeling using unsupervised clustering</a:t>
            </a:r>
          </a:p>
          <a:p>
            <a:pPr marL="342900" indent="-342900">
              <a:buFont typeface="Arial" panose="020B0604020202020204" pitchFamily="34" charset="0"/>
              <a:buChar char="•"/>
            </a:pPr>
            <a:endParaRPr sz="2400" dirty="0">
              <a:latin typeface="+mj-lt"/>
            </a:endParaRPr>
          </a:p>
        </p:txBody>
      </p:sp>
      <p:sp>
        <p:nvSpPr>
          <p:cNvPr id="4" name="Rectangle 3">
            <a:extLst>
              <a:ext uri="{FF2B5EF4-FFF2-40B4-BE49-F238E27FC236}">
                <a16:creationId xmlns:a16="http://schemas.microsoft.com/office/drawing/2014/main" id="{769502FD-D8C8-482C-B516-57AAA950A471}"/>
              </a:ext>
            </a:extLst>
          </p:cNvPr>
          <p:cNvSpPr/>
          <p:nvPr/>
        </p:nvSpPr>
        <p:spPr>
          <a:xfrm>
            <a:off x="1010728" y="2469603"/>
            <a:ext cx="4760807" cy="539068"/>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45813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Node: pixel"/>
          <p:cNvSpPr txBox="1"/>
          <p:nvPr/>
        </p:nvSpPr>
        <p:spPr>
          <a:xfrm>
            <a:off x="8156943" y="2465207"/>
            <a:ext cx="3779154" cy="412612"/>
          </a:xfrm>
          <a:prstGeom prst="rect">
            <a:avLst/>
          </a:prstGeom>
          <a:ln w="12700">
            <a:miter lim="400000"/>
          </a:ln>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2400">
                <a:latin typeface="Gill Sans"/>
                <a:ea typeface="Gill Sans"/>
                <a:cs typeface="Gill Sans"/>
                <a:sym typeface="Gill Sans"/>
              </a:defRPr>
            </a:lvl1pPr>
          </a:lstStyle>
          <a:p>
            <a:pPr algn="ctr"/>
            <a:r>
              <a:rPr dirty="0">
                <a:latin typeface="+mj-lt"/>
              </a:rPr>
              <a:t>Node</a:t>
            </a:r>
            <a:r>
              <a:rPr lang="en-US" dirty="0">
                <a:latin typeface="+mj-lt"/>
              </a:rPr>
              <a:t>s</a:t>
            </a:r>
            <a:r>
              <a:rPr dirty="0">
                <a:latin typeface="+mj-lt"/>
              </a:rPr>
              <a:t>: pixel</a:t>
            </a:r>
            <a:r>
              <a:rPr lang="en-US" dirty="0">
                <a:latin typeface="+mj-lt"/>
              </a:rPr>
              <a:t>s</a:t>
            </a:r>
            <a:endParaRPr dirty="0">
              <a:latin typeface="+mj-lt"/>
            </a:endParaRPr>
          </a:p>
        </p:txBody>
      </p:sp>
      <p:sp>
        <p:nvSpPr>
          <p:cNvPr id="246" name="Edge: cost of path or cut between two pixels"/>
          <p:cNvSpPr txBox="1"/>
          <p:nvPr/>
        </p:nvSpPr>
        <p:spPr>
          <a:xfrm>
            <a:off x="8299377" y="3167847"/>
            <a:ext cx="3636719" cy="781944"/>
          </a:xfrm>
          <a:prstGeom prst="rect">
            <a:avLst/>
          </a:prstGeom>
          <a:ln w="12700">
            <a:miter lim="400000"/>
          </a:ln>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2400">
                <a:latin typeface="Gill Sans"/>
                <a:ea typeface="Gill Sans"/>
                <a:cs typeface="Gill Sans"/>
                <a:sym typeface="Gill Sans"/>
              </a:defRPr>
            </a:lvl1pPr>
          </a:lstStyle>
          <a:p>
            <a:pPr algn="ctr"/>
            <a:r>
              <a:rPr lang="en-US" dirty="0">
                <a:latin typeface="+mj-lt"/>
              </a:rPr>
              <a:t>Edges: Constraints between neighboring pixels</a:t>
            </a:r>
            <a:endParaRPr dirty="0">
              <a:latin typeface="+mj-lt"/>
            </a:endParaRPr>
          </a:p>
        </p:txBody>
      </p:sp>
      <p:sp>
        <p:nvSpPr>
          <p:cNvPr id="39" name="Shape 667">
            <a:extLst>
              <a:ext uri="{FF2B5EF4-FFF2-40B4-BE49-F238E27FC236}">
                <a16:creationId xmlns:a16="http://schemas.microsoft.com/office/drawing/2014/main" id="{4F3883E1-0150-4B75-916D-4610E3FC13DF}"/>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Segmentation using graph cuts</a:t>
            </a:r>
          </a:p>
        </p:txBody>
      </p:sp>
      <p:grpSp>
        <p:nvGrpSpPr>
          <p:cNvPr id="33" name="Group 32">
            <a:extLst>
              <a:ext uri="{FF2B5EF4-FFF2-40B4-BE49-F238E27FC236}">
                <a16:creationId xmlns:a16="http://schemas.microsoft.com/office/drawing/2014/main" id="{63C7360E-5157-45E1-8899-606F23CC9336}"/>
              </a:ext>
            </a:extLst>
          </p:cNvPr>
          <p:cNvGrpSpPr>
            <a:grpSpLocks noChangeAspect="1"/>
          </p:cNvGrpSpPr>
          <p:nvPr/>
        </p:nvGrpSpPr>
        <p:grpSpPr>
          <a:xfrm>
            <a:off x="629157" y="2127792"/>
            <a:ext cx="6568159" cy="4480267"/>
            <a:chOff x="1645920" y="1645920"/>
            <a:chExt cx="4602480" cy="3139440"/>
          </a:xfrm>
        </p:grpSpPr>
        <p:sp>
          <p:nvSpPr>
            <p:cNvPr id="41" name="Oval 40">
              <a:extLst>
                <a:ext uri="{FF2B5EF4-FFF2-40B4-BE49-F238E27FC236}">
                  <a16:creationId xmlns:a16="http://schemas.microsoft.com/office/drawing/2014/main" id="{1A4D5A53-3677-42DD-ADA7-E963FD6BD4B9}"/>
                </a:ext>
              </a:extLst>
            </p:cNvPr>
            <p:cNvSpPr/>
            <p:nvPr/>
          </p:nvSpPr>
          <p:spPr>
            <a:xfrm>
              <a:off x="164592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2" name="Oval 41">
              <a:extLst>
                <a:ext uri="{FF2B5EF4-FFF2-40B4-BE49-F238E27FC236}">
                  <a16:creationId xmlns:a16="http://schemas.microsoft.com/office/drawing/2014/main" id="{8A50CD5F-F800-4B6E-9879-D7F37C1E8853}"/>
                </a:ext>
              </a:extLst>
            </p:cNvPr>
            <p:cNvSpPr/>
            <p:nvPr/>
          </p:nvSpPr>
          <p:spPr>
            <a:xfrm>
              <a:off x="292608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7FFC67D2-6AE5-478B-9F3E-537837896982}"/>
                </a:ext>
              </a:extLst>
            </p:cNvPr>
            <p:cNvSpPr/>
            <p:nvPr/>
          </p:nvSpPr>
          <p:spPr>
            <a:xfrm>
              <a:off x="164592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4" name="Straight Connector 43">
              <a:extLst>
                <a:ext uri="{FF2B5EF4-FFF2-40B4-BE49-F238E27FC236}">
                  <a16:creationId xmlns:a16="http://schemas.microsoft.com/office/drawing/2014/main" id="{3E2EC0CD-1FEA-4961-A90D-55E52D912346}"/>
                </a:ext>
              </a:extLst>
            </p:cNvPr>
            <p:cNvCxnSpPr>
              <a:stCxn id="41" idx="6"/>
              <a:endCxn id="42" idx="2"/>
            </p:cNvCxnSpPr>
            <p:nvPr/>
          </p:nvCxnSpPr>
          <p:spPr>
            <a:xfrm>
              <a:off x="240792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D6B545B-DDF8-40B8-84C3-0C05333DCD68}"/>
                </a:ext>
              </a:extLst>
            </p:cNvPr>
            <p:cNvCxnSpPr>
              <a:stCxn id="41" idx="4"/>
              <a:endCxn id="43" idx="0"/>
            </p:cNvCxnSpPr>
            <p:nvPr/>
          </p:nvCxnSpPr>
          <p:spPr>
            <a:xfrm>
              <a:off x="202692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A39BDF7A-ADB5-45DF-8ACD-B70A9E589C25}"/>
                </a:ext>
              </a:extLst>
            </p:cNvPr>
            <p:cNvSpPr/>
            <p:nvPr/>
          </p:nvSpPr>
          <p:spPr>
            <a:xfrm>
              <a:off x="292608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7" name="Straight Connector 46">
              <a:extLst>
                <a:ext uri="{FF2B5EF4-FFF2-40B4-BE49-F238E27FC236}">
                  <a16:creationId xmlns:a16="http://schemas.microsoft.com/office/drawing/2014/main" id="{BAAD1439-8892-45B8-91DF-36E73C32C55F}"/>
                </a:ext>
              </a:extLst>
            </p:cNvPr>
            <p:cNvCxnSpPr>
              <a:cxnSpLocks/>
              <a:stCxn id="42" idx="4"/>
              <a:endCxn id="46" idx="0"/>
            </p:cNvCxnSpPr>
            <p:nvPr/>
          </p:nvCxnSpPr>
          <p:spPr>
            <a:xfrm>
              <a:off x="330708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FEC9986-C578-4B71-B74D-37B329157F05}"/>
                </a:ext>
              </a:extLst>
            </p:cNvPr>
            <p:cNvCxnSpPr>
              <a:cxnSpLocks/>
              <a:stCxn id="43" idx="6"/>
              <a:endCxn id="46" idx="2"/>
            </p:cNvCxnSpPr>
            <p:nvPr/>
          </p:nvCxnSpPr>
          <p:spPr>
            <a:xfrm>
              <a:off x="240792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FCF1F447-BA95-4F88-A721-AD3B9DF0D27D}"/>
                </a:ext>
              </a:extLst>
            </p:cNvPr>
            <p:cNvSpPr/>
            <p:nvPr/>
          </p:nvSpPr>
          <p:spPr>
            <a:xfrm>
              <a:off x="420624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A799987B-8988-4731-817A-AA3343EC8A3A}"/>
                </a:ext>
              </a:extLst>
            </p:cNvPr>
            <p:cNvSpPr/>
            <p:nvPr/>
          </p:nvSpPr>
          <p:spPr>
            <a:xfrm>
              <a:off x="548640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870AAE08-9BC1-4E1B-AAE3-BA81B2468934}"/>
                </a:ext>
              </a:extLst>
            </p:cNvPr>
            <p:cNvSpPr/>
            <p:nvPr/>
          </p:nvSpPr>
          <p:spPr>
            <a:xfrm>
              <a:off x="420624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2" name="Straight Connector 51">
              <a:extLst>
                <a:ext uri="{FF2B5EF4-FFF2-40B4-BE49-F238E27FC236}">
                  <a16:creationId xmlns:a16="http://schemas.microsoft.com/office/drawing/2014/main" id="{9C92985A-C1BB-4271-BB63-3C1A30E68A81}"/>
                </a:ext>
              </a:extLst>
            </p:cNvPr>
            <p:cNvCxnSpPr>
              <a:cxnSpLocks/>
              <a:stCxn id="49" idx="6"/>
              <a:endCxn id="50" idx="2"/>
            </p:cNvCxnSpPr>
            <p:nvPr/>
          </p:nvCxnSpPr>
          <p:spPr>
            <a:xfrm>
              <a:off x="496824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8FB996F-06BE-4373-A51E-27B4C21CDBDD}"/>
                </a:ext>
              </a:extLst>
            </p:cNvPr>
            <p:cNvCxnSpPr>
              <a:stCxn id="49" idx="4"/>
              <a:endCxn id="51" idx="0"/>
            </p:cNvCxnSpPr>
            <p:nvPr/>
          </p:nvCxnSpPr>
          <p:spPr>
            <a:xfrm>
              <a:off x="458724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4CC1C80C-0B68-442F-AEB7-0EC95F982F59}"/>
                </a:ext>
              </a:extLst>
            </p:cNvPr>
            <p:cNvSpPr/>
            <p:nvPr/>
          </p:nvSpPr>
          <p:spPr>
            <a:xfrm>
              <a:off x="548640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5" name="Straight Connector 54">
              <a:extLst>
                <a:ext uri="{FF2B5EF4-FFF2-40B4-BE49-F238E27FC236}">
                  <a16:creationId xmlns:a16="http://schemas.microsoft.com/office/drawing/2014/main" id="{540BC205-6BEA-417F-91F6-54D3B6465AEE}"/>
                </a:ext>
              </a:extLst>
            </p:cNvPr>
            <p:cNvCxnSpPr>
              <a:stCxn id="50" idx="4"/>
              <a:endCxn id="54" idx="0"/>
            </p:cNvCxnSpPr>
            <p:nvPr/>
          </p:nvCxnSpPr>
          <p:spPr>
            <a:xfrm>
              <a:off x="586740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1F56C6F-1ED1-4629-A828-88F5C294EB1A}"/>
                </a:ext>
              </a:extLst>
            </p:cNvPr>
            <p:cNvCxnSpPr>
              <a:cxnSpLocks/>
              <a:stCxn id="51" idx="6"/>
              <a:endCxn id="54" idx="2"/>
            </p:cNvCxnSpPr>
            <p:nvPr/>
          </p:nvCxnSpPr>
          <p:spPr>
            <a:xfrm>
              <a:off x="496824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11B3E721-384C-41B3-A7E4-8DF43C53290E}"/>
                </a:ext>
              </a:extLst>
            </p:cNvPr>
            <p:cNvSpPr/>
            <p:nvPr/>
          </p:nvSpPr>
          <p:spPr>
            <a:xfrm>
              <a:off x="164592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8" name="Straight Connector 57">
              <a:extLst>
                <a:ext uri="{FF2B5EF4-FFF2-40B4-BE49-F238E27FC236}">
                  <a16:creationId xmlns:a16="http://schemas.microsoft.com/office/drawing/2014/main" id="{0AAA7E27-23C9-4E55-AACD-1DC22A0F0A6F}"/>
                </a:ext>
              </a:extLst>
            </p:cNvPr>
            <p:cNvCxnSpPr>
              <a:cxnSpLocks/>
              <a:stCxn id="43" idx="4"/>
              <a:endCxn id="57" idx="0"/>
            </p:cNvCxnSpPr>
            <p:nvPr/>
          </p:nvCxnSpPr>
          <p:spPr>
            <a:xfrm>
              <a:off x="202692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50E1E542-20A7-4BDE-9AA5-3AB2BD6E4C3E}"/>
                </a:ext>
              </a:extLst>
            </p:cNvPr>
            <p:cNvSpPr/>
            <p:nvPr/>
          </p:nvSpPr>
          <p:spPr>
            <a:xfrm>
              <a:off x="292608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0" name="Straight Connector 59">
              <a:extLst>
                <a:ext uri="{FF2B5EF4-FFF2-40B4-BE49-F238E27FC236}">
                  <a16:creationId xmlns:a16="http://schemas.microsoft.com/office/drawing/2014/main" id="{1BC8FF16-8142-490C-82D0-E9E375072C56}"/>
                </a:ext>
              </a:extLst>
            </p:cNvPr>
            <p:cNvCxnSpPr>
              <a:cxnSpLocks/>
              <a:stCxn id="46" idx="4"/>
              <a:endCxn id="59" idx="0"/>
            </p:cNvCxnSpPr>
            <p:nvPr/>
          </p:nvCxnSpPr>
          <p:spPr>
            <a:xfrm>
              <a:off x="330708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DBC2094-329B-4A3A-8D9B-CE06557AF9F0}"/>
                </a:ext>
              </a:extLst>
            </p:cNvPr>
            <p:cNvCxnSpPr>
              <a:cxnSpLocks/>
              <a:stCxn id="57" idx="6"/>
              <a:endCxn id="59" idx="2"/>
            </p:cNvCxnSpPr>
            <p:nvPr/>
          </p:nvCxnSpPr>
          <p:spPr>
            <a:xfrm>
              <a:off x="240792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0D1202FB-EE7A-4ACF-809C-2A6B4EF03A04}"/>
                </a:ext>
              </a:extLst>
            </p:cNvPr>
            <p:cNvSpPr/>
            <p:nvPr/>
          </p:nvSpPr>
          <p:spPr>
            <a:xfrm>
              <a:off x="420624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3" name="Straight Connector 62">
              <a:extLst>
                <a:ext uri="{FF2B5EF4-FFF2-40B4-BE49-F238E27FC236}">
                  <a16:creationId xmlns:a16="http://schemas.microsoft.com/office/drawing/2014/main" id="{EC8F5FCA-3735-46C7-ABE5-B732012AEF46}"/>
                </a:ext>
              </a:extLst>
            </p:cNvPr>
            <p:cNvCxnSpPr>
              <a:cxnSpLocks/>
              <a:stCxn id="51" idx="4"/>
              <a:endCxn id="62" idx="0"/>
            </p:cNvCxnSpPr>
            <p:nvPr/>
          </p:nvCxnSpPr>
          <p:spPr>
            <a:xfrm>
              <a:off x="458724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F98E706-9659-46E4-8AEB-DD7AC14D64D3}"/>
                </a:ext>
              </a:extLst>
            </p:cNvPr>
            <p:cNvSpPr/>
            <p:nvPr/>
          </p:nvSpPr>
          <p:spPr>
            <a:xfrm>
              <a:off x="548640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5" name="Straight Connector 64">
              <a:extLst>
                <a:ext uri="{FF2B5EF4-FFF2-40B4-BE49-F238E27FC236}">
                  <a16:creationId xmlns:a16="http://schemas.microsoft.com/office/drawing/2014/main" id="{1B814484-62F1-4101-8EEC-753CB29618EA}"/>
                </a:ext>
              </a:extLst>
            </p:cNvPr>
            <p:cNvCxnSpPr>
              <a:cxnSpLocks/>
              <a:stCxn id="54" idx="4"/>
              <a:endCxn id="64" idx="0"/>
            </p:cNvCxnSpPr>
            <p:nvPr/>
          </p:nvCxnSpPr>
          <p:spPr>
            <a:xfrm>
              <a:off x="586740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E0FD414-4267-4EE5-AAAF-A9E4A4B58150}"/>
                </a:ext>
              </a:extLst>
            </p:cNvPr>
            <p:cNvCxnSpPr>
              <a:cxnSpLocks/>
              <a:stCxn id="62" idx="6"/>
              <a:endCxn id="64" idx="2"/>
            </p:cNvCxnSpPr>
            <p:nvPr/>
          </p:nvCxnSpPr>
          <p:spPr>
            <a:xfrm>
              <a:off x="496824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3F82543-82D7-47AF-BB7E-A5B161F7C824}"/>
                </a:ext>
              </a:extLst>
            </p:cNvPr>
            <p:cNvCxnSpPr>
              <a:cxnSpLocks/>
              <a:stCxn id="42" idx="6"/>
              <a:endCxn id="49" idx="2"/>
            </p:cNvCxnSpPr>
            <p:nvPr/>
          </p:nvCxnSpPr>
          <p:spPr>
            <a:xfrm>
              <a:off x="368808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66B5347-AD6C-4C57-979D-2CD1DB9ACF4D}"/>
                </a:ext>
              </a:extLst>
            </p:cNvPr>
            <p:cNvCxnSpPr>
              <a:cxnSpLocks/>
              <a:stCxn id="46" idx="6"/>
              <a:endCxn id="51" idx="2"/>
            </p:cNvCxnSpPr>
            <p:nvPr/>
          </p:nvCxnSpPr>
          <p:spPr>
            <a:xfrm>
              <a:off x="368808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02D730A-9201-4BA8-AAC6-083397D01916}"/>
                </a:ext>
              </a:extLst>
            </p:cNvPr>
            <p:cNvCxnSpPr>
              <a:cxnSpLocks/>
              <a:stCxn id="59" idx="6"/>
              <a:endCxn id="62" idx="2"/>
            </p:cNvCxnSpPr>
            <p:nvPr/>
          </p:nvCxnSpPr>
          <p:spPr>
            <a:xfrm>
              <a:off x="368808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 name="Intelligent cutting of an image is useful for...">
            <a:extLst>
              <a:ext uri="{FF2B5EF4-FFF2-40B4-BE49-F238E27FC236}">
                <a16:creationId xmlns:a16="http://schemas.microsoft.com/office/drawing/2014/main" id="{6CAEFA10-A083-4B33-A3FF-A86E65D79523}"/>
              </a:ext>
            </a:extLst>
          </p:cNvPr>
          <p:cNvSpPr txBox="1"/>
          <p:nvPr/>
        </p:nvSpPr>
        <p:spPr>
          <a:xfrm>
            <a:off x="496521" y="1461689"/>
            <a:ext cx="8583979" cy="427040"/>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r>
              <a:rPr lang="en-US" sz="2400" dirty="0">
                <a:latin typeface="+mj-lt"/>
              </a:rPr>
              <a:t>Remember: Graph-based view of images</a:t>
            </a:r>
            <a:endParaRPr sz="2400" dirty="0">
              <a:latin typeface="+mj-lt"/>
            </a:endParaRPr>
          </a:p>
        </p:txBody>
      </p:sp>
      <p:cxnSp>
        <p:nvCxnSpPr>
          <p:cNvPr id="37" name="Straight Arrow Connector 36">
            <a:extLst>
              <a:ext uri="{FF2B5EF4-FFF2-40B4-BE49-F238E27FC236}">
                <a16:creationId xmlns:a16="http://schemas.microsoft.com/office/drawing/2014/main" id="{31650E9B-8CB8-458B-9D55-08F082D5654B}"/>
              </a:ext>
            </a:extLst>
          </p:cNvPr>
          <p:cNvCxnSpPr>
            <a:cxnSpLocks/>
          </p:cNvCxnSpPr>
          <p:nvPr/>
        </p:nvCxnSpPr>
        <p:spPr>
          <a:xfrm flipH="1">
            <a:off x="7507175" y="2682595"/>
            <a:ext cx="6497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8600D16C-C80B-447E-86F4-B9338682EE96}"/>
              </a:ext>
            </a:extLst>
          </p:cNvPr>
          <p:cNvCxnSpPr>
            <a:cxnSpLocks/>
          </p:cNvCxnSpPr>
          <p:nvPr/>
        </p:nvCxnSpPr>
        <p:spPr>
          <a:xfrm flipH="1">
            <a:off x="7507175" y="3558819"/>
            <a:ext cx="6497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613514"/>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Node: pixel"/>
          <p:cNvSpPr txBox="1"/>
          <p:nvPr/>
        </p:nvSpPr>
        <p:spPr>
          <a:xfrm>
            <a:off x="7339749" y="2419890"/>
            <a:ext cx="2967655" cy="1520608"/>
          </a:xfrm>
          <a:prstGeom prst="rect">
            <a:avLst/>
          </a:prstGeom>
          <a:ln w="12700">
            <a:miter lim="400000"/>
          </a:ln>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2400">
                <a:latin typeface="Gill Sans"/>
                <a:ea typeface="Gill Sans"/>
                <a:cs typeface="Gill Sans"/>
                <a:sym typeface="Gill Sans"/>
              </a:defRPr>
            </a:lvl1pPr>
          </a:lstStyle>
          <a:p>
            <a:pPr algn="ctr"/>
            <a:r>
              <a:rPr lang="en-US" dirty="0">
                <a:latin typeface="+mj-lt"/>
              </a:rPr>
              <a:t>Given its intensity value, how likely is a pixel to be foreground or background?</a:t>
            </a:r>
            <a:endParaRPr dirty="0">
              <a:latin typeface="+mj-lt"/>
            </a:endParaRPr>
          </a:p>
        </p:txBody>
      </p:sp>
      <p:sp>
        <p:nvSpPr>
          <p:cNvPr id="246" name="Edge: cost of path or cut between two pixels"/>
          <p:cNvSpPr txBox="1"/>
          <p:nvPr/>
        </p:nvSpPr>
        <p:spPr>
          <a:xfrm>
            <a:off x="8279302" y="4140200"/>
            <a:ext cx="3636719" cy="1151276"/>
          </a:xfrm>
          <a:prstGeom prst="rect">
            <a:avLst/>
          </a:prstGeom>
          <a:ln w="12700">
            <a:miter lim="400000"/>
          </a:ln>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2400">
                <a:latin typeface="Gill Sans"/>
                <a:ea typeface="Gill Sans"/>
                <a:cs typeface="Gill Sans"/>
                <a:sym typeface="Gill Sans"/>
              </a:defRPr>
            </a:lvl1pPr>
          </a:lstStyle>
          <a:p>
            <a:pPr algn="ctr"/>
            <a:r>
              <a:rPr lang="en-US" dirty="0">
                <a:latin typeface="+mj-lt"/>
              </a:rPr>
              <a:t>Given their intensity values, how likely two neighboring pixels to have two labels?</a:t>
            </a:r>
            <a:endParaRPr dirty="0">
              <a:latin typeface="+mj-lt"/>
            </a:endParaRPr>
          </a:p>
        </p:txBody>
      </p:sp>
      <p:sp>
        <p:nvSpPr>
          <p:cNvPr id="39" name="Shape 667">
            <a:extLst>
              <a:ext uri="{FF2B5EF4-FFF2-40B4-BE49-F238E27FC236}">
                <a16:creationId xmlns:a16="http://schemas.microsoft.com/office/drawing/2014/main" id="{4F3883E1-0150-4B75-916D-4610E3FC13DF}"/>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Markov Random Field (MRF)</a:t>
            </a:r>
          </a:p>
        </p:txBody>
      </p:sp>
      <p:grpSp>
        <p:nvGrpSpPr>
          <p:cNvPr id="33" name="Group 32">
            <a:extLst>
              <a:ext uri="{FF2B5EF4-FFF2-40B4-BE49-F238E27FC236}">
                <a16:creationId xmlns:a16="http://schemas.microsoft.com/office/drawing/2014/main" id="{63C7360E-5157-45E1-8899-606F23CC9336}"/>
              </a:ext>
            </a:extLst>
          </p:cNvPr>
          <p:cNvGrpSpPr>
            <a:grpSpLocks noChangeAspect="1"/>
          </p:cNvGrpSpPr>
          <p:nvPr/>
        </p:nvGrpSpPr>
        <p:grpSpPr>
          <a:xfrm>
            <a:off x="629157" y="2127792"/>
            <a:ext cx="6568159" cy="4480267"/>
            <a:chOff x="1645920" y="1645920"/>
            <a:chExt cx="4602480" cy="3139440"/>
          </a:xfrm>
        </p:grpSpPr>
        <p:sp>
          <p:nvSpPr>
            <p:cNvPr id="41" name="Oval 40">
              <a:extLst>
                <a:ext uri="{FF2B5EF4-FFF2-40B4-BE49-F238E27FC236}">
                  <a16:creationId xmlns:a16="http://schemas.microsoft.com/office/drawing/2014/main" id="{1A4D5A53-3677-42DD-ADA7-E963FD6BD4B9}"/>
                </a:ext>
              </a:extLst>
            </p:cNvPr>
            <p:cNvSpPr/>
            <p:nvPr/>
          </p:nvSpPr>
          <p:spPr>
            <a:xfrm>
              <a:off x="164592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2" name="Oval 41">
              <a:extLst>
                <a:ext uri="{FF2B5EF4-FFF2-40B4-BE49-F238E27FC236}">
                  <a16:creationId xmlns:a16="http://schemas.microsoft.com/office/drawing/2014/main" id="{8A50CD5F-F800-4B6E-9879-D7F37C1E8853}"/>
                </a:ext>
              </a:extLst>
            </p:cNvPr>
            <p:cNvSpPr/>
            <p:nvPr/>
          </p:nvSpPr>
          <p:spPr>
            <a:xfrm>
              <a:off x="292608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Oval 42">
              <a:extLst>
                <a:ext uri="{FF2B5EF4-FFF2-40B4-BE49-F238E27FC236}">
                  <a16:creationId xmlns:a16="http://schemas.microsoft.com/office/drawing/2014/main" id="{7FFC67D2-6AE5-478B-9F3E-537837896982}"/>
                </a:ext>
              </a:extLst>
            </p:cNvPr>
            <p:cNvSpPr/>
            <p:nvPr/>
          </p:nvSpPr>
          <p:spPr>
            <a:xfrm>
              <a:off x="164592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4" name="Straight Connector 43">
              <a:extLst>
                <a:ext uri="{FF2B5EF4-FFF2-40B4-BE49-F238E27FC236}">
                  <a16:creationId xmlns:a16="http://schemas.microsoft.com/office/drawing/2014/main" id="{3E2EC0CD-1FEA-4961-A90D-55E52D912346}"/>
                </a:ext>
              </a:extLst>
            </p:cNvPr>
            <p:cNvCxnSpPr>
              <a:stCxn id="41" idx="6"/>
              <a:endCxn id="42" idx="2"/>
            </p:cNvCxnSpPr>
            <p:nvPr/>
          </p:nvCxnSpPr>
          <p:spPr>
            <a:xfrm>
              <a:off x="240792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D6B545B-DDF8-40B8-84C3-0C05333DCD68}"/>
                </a:ext>
              </a:extLst>
            </p:cNvPr>
            <p:cNvCxnSpPr>
              <a:stCxn id="41" idx="4"/>
              <a:endCxn id="43" idx="0"/>
            </p:cNvCxnSpPr>
            <p:nvPr/>
          </p:nvCxnSpPr>
          <p:spPr>
            <a:xfrm>
              <a:off x="202692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A39BDF7A-ADB5-45DF-8ACD-B70A9E589C25}"/>
                </a:ext>
              </a:extLst>
            </p:cNvPr>
            <p:cNvSpPr/>
            <p:nvPr/>
          </p:nvSpPr>
          <p:spPr>
            <a:xfrm>
              <a:off x="292608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47" name="Straight Connector 46">
              <a:extLst>
                <a:ext uri="{FF2B5EF4-FFF2-40B4-BE49-F238E27FC236}">
                  <a16:creationId xmlns:a16="http://schemas.microsoft.com/office/drawing/2014/main" id="{BAAD1439-8892-45B8-91DF-36E73C32C55F}"/>
                </a:ext>
              </a:extLst>
            </p:cNvPr>
            <p:cNvCxnSpPr>
              <a:cxnSpLocks/>
              <a:stCxn id="42" idx="4"/>
              <a:endCxn id="46" idx="0"/>
            </p:cNvCxnSpPr>
            <p:nvPr/>
          </p:nvCxnSpPr>
          <p:spPr>
            <a:xfrm>
              <a:off x="330708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FEC9986-C578-4B71-B74D-37B329157F05}"/>
                </a:ext>
              </a:extLst>
            </p:cNvPr>
            <p:cNvCxnSpPr>
              <a:cxnSpLocks/>
              <a:stCxn id="43" idx="6"/>
              <a:endCxn id="46" idx="2"/>
            </p:cNvCxnSpPr>
            <p:nvPr/>
          </p:nvCxnSpPr>
          <p:spPr>
            <a:xfrm>
              <a:off x="240792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FCF1F447-BA95-4F88-A721-AD3B9DF0D27D}"/>
                </a:ext>
              </a:extLst>
            </p:cNvPr>
            <p:cNvSpPr/>
            <p:nvPr/>
          </p:nvSpPr>
          <p:spPr>
            <a:xfrm>
              <a:off x="420624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Oval 49">
              <a:extLst>
                <a:ext uri="{FF2B5EF4-FFF2-40B4-BE49-F238E27FC236}">
                  <a16:creationId xmlns:a16="http://schemas.microsoft.com/office/drawing/2014/main" id="{A799987B-8988-4731-817A-AA3343EC8A3A}"/>
                </a:ext>
              </a:extLst>
            </p:cNvPr>
            <p:cNvSpPr/>
            <p:nvPr/>
          </p:nvSpPr>
          <p:spPr>
            <a:xfrm>
              <a:off x="5486400" y="164592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Oval 50">
              <a:extLst>
                <a:ext uri="{FF2B5EF4-FFF2-40B4-BE49-F238E27FC236}">
                  <a16:creationId xmlns:a16="http://schemas.microsoft.com/office/drawing/2014/main" id="{870AAE08-9BC1-4E1B-AAE3-BA81B2468934}"/>
                </a:ext>
              </a:extLst>
            </p:cNvPr>
            <p:cNvSpPr/>
            <p:nvPr/>
          </p:nvSpPr>
          <p:spPr>
            <a:xfrm>
              <a:off x="420624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2" name="Straight Connector 51">
              <a:extLst>
                <a:ext uri="{FF2B5EF4-FFF2-40B4-BE49-F238E27FC236}">
                  <a16:creationId xmlns:a16="http://schemas.microsoft.com/office/drawing/2014/main" id="{9C92985A-C1BB-4271-BB63-3C1A30E68A81}"/>
                </a:ext>
              </a:extLst>
            </p:cNvPr>
            <p:cNvCxnSpPr>
              <a:cxnSpLocks/>
              <a:stCxn id="49" idx="6"/>
              <a:endCxn id="50" idx="2"/>
            </p:cNvCxnSpPr>
            <p:nvPr/>
          </p:nvCxnSpPr>
          <p:spPr>
            <a:xfrm>
              <a:off x="496824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8FB996F-06BE-4373-A51E-27B4C21CDBDD}"/>
                </a:ext>
              </a:extLst>
            </p:cNvPr>
            <p:cNvCxnSpPr>
              <a:stCxn id="49" idx="4"/>
              <a:endCxn id="51" idx="0"/>
            </p:cNvCxnSpPr>
            <p:nvPr/>
          </p:nvCxnSpPr>
          <p:spPr>
            <a:xfrm>
              <a:off x="458724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4CC1C80C-0B68-442F-AEB7-0EC95F982F59}"/>
                </a:ext>
              </a:extLst>
            </p:cNvPr>
            <p:cNvSpPr/>
            <p:nvPr/>
          </p:nvSpPr>
          <p:spPr>
            <a:xfrm>
              <a:off x="5486400" y="283464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5" name="Straight Connector 54">
              <a:extLst>
                <a:ext uri="{FF2B5EF4-FFF2-40B4-BE49-F238E27FC236}">
                  <a16:creationId xmlns:a16="http://schemas.microsoft.com/office/drawing/2014/main" id="{540BC205-6BEA-417F-91F6-54D3B6465AEE}"/>
                </a:ext>
              </a:extLst>
            </p:cNvPr>
            <p:cNvCxnSpPr>
              <a:stCxn id="50" idx="4"/>
              <a:endCxn id="54" idx="0"/>
            </p:cNvCxnSpPr>
            <p:nvPr/>
          </p:nvCxnSpPr>
          <p:spPr>
            <a:xfrm>
              <a:off x="5867400" y="240792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1F56C6F-1ED1-4629-A828-88F5C294EB1A}"/>
                </a:ext>
              </a:extLst>
            </p:cNvPr>
            <p:cNvCxnSpPr>
              <a:cxnSpLocks/>
              <a:stCxn id="51" idx="6"/>
              <a:endCxn id="54" idx="2"/>
            </p:cNvCxnSpPr>
            <p:nvPr/>
          </p:nvCxnSpPr>
          <p:spPr>
            <a:xfrm>
              <a:off x="496824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11B3E721-384C-41B3-A7E4-8DF43C53290E}"/>
                </a:ext>
              </a:extLst>
            </p:cNvPr>
            <p:cNvSpPr/>
            <p:nvPr/>
          </p:nvSpPr>
          <p:spPr>
            <a:xfrm>
              <a:off x="164592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8" name="Straight Connector 57">
              <a:extLst>
                <a:ext uri="{FF2B5EF4-FFF2-40B4-BE49-F238E27FC236}">
                  <a16:creationId xmlns:a16="http://schemas.microsoft.com/office/drawing/2014/main" id="{0AAA7E27-23C9-4E55-AACD-1DC22A0F0A6F}"/>
                </a:ext>
              </a:extLst>
            </p:cNvPr>
            <p:cNvCxnSpPr>
              <a:cxnSpLocks/>
              <a:stCxn id="43" idx="4"/>
              <a:endCxn id="57" idx="0"/>
            </p:cNvCxnSpPr>
            <p:nvPr/>
          </p:nvCxnSpPr>
          <p:spPr>
            <a:xfrm>
              <a:off x="202692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50E1E542-20A7-4BDE-9AA5-3AB2BD6E4C3E}"/>
                </a:ext>
              </a:extLst>
            </p:cNvPr>
            <p:cNvSpPr/>
            <p:nvPr/>
          </p:nvSpPr>
          <p:spPr>
            <a:xfrm>
              <a:off x="292608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0" name="Straight Connector 59">
              <a:extLst>
                <a:ext uri="{FF2B5EF4-FFF2-40B4-BE49-F238E27FC236}">
                  <a16:creationId xmlns:a16="http://schemas.microsoft.com/office/drawing/2014/main" id="{1BC8FF16-8142-490C-82D0-E9E375072C56}"/>
                </a:ext>
              </a:extLst>
            </p:cNvPr>
            <p:cNvCxnSpPr>
              <a:cxnSpLocks/>
              <a:stCxn id="46" idx="4"/>
              <a:endCxn id="59" idx="0"/>
            </p:cNvCxnSpPr>
            <p:nvPr/>
          </p:nvCxnSpPr>
          <p:spPr>
            <a:xfrm>
              <a:off x="330708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DBC2094-329B-4A3A-8D9B-CE06557AF9F0}"/>
                </a:ext>
              </a:extLst>
            </p:cNvPr>
            <p:cNvCxnSpPr>
              <a:cxnSpLocks/>
              <a:stCxn id="57" idx="6"/>
              <a:endCxn id="59" idx="2"/>
            </p:cNvCxnSpPr>
            <p:nvPr/>
          </p:nvCxnSpPr>
          <p:spPr>
            <a:xfrm>
              <a:off x="240792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0D1202FB-EE7A-4ACF-809C-2A6B4EF03A04}"/>
                </a:ext>
              </a:extLst>
            </p:cNvPr>
            <p:cNvSpPr/>
            <p:nvPr/>
          </p:nvSpPr>
          <p:spPr>
            <a:xfrm>
              <a:off x="420624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3" name="Straight Connector 62">
              <a:extLst>
                <a:ext uri="{FF2B5EF4-FFF2-40B4-BE49-F238E27FC236}">
                  <a16:creationId xmlns:a16="http://schemas.microsoft.com/office/drawing/2014/main" id="{EC8F5FCA-3735-46C7-ABE5-B732012AEF46}"/>
                </a:ext>
              </a:extLst>
            </p:cNvPr>
            <p:cNvCxnSpPr>
              <a:cxnSpLocks/>
              <a:stCxn id="51" idx="4"/>
              <a:endCxn id="62" idx="0"/>
            </p:cNvCxnSpPr>
            <p:nvPr/>
          </p:nvCxnSpPr>
          <p:spPr>
            <a:xfrm>
              <a:off x="458724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F98E706-9659-46E4-8AEB-DD7AC14D64D3}"/>
                </a:ext>
              </a:extLst>
            </p:cNvPr>
            <p:cNvSpPr/>
            <p:nvPr/>
          </p:nvSpPr>
          <p:spPr>
            <a:xfrm>
              <a:off x="5486400" y="402336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5" name="Straight Connector 64">
              <a:extLst>
                <a:ext uri="{FF2B5EF4-FFF2-40B4-BE49-F238E27FC236}">
                  <a16:creationId xmlns:a16="http://schemas.microsoft.com/office/drawing/2014/main" id="{1B814484-62F1-4101-8EEC-753CB29618EA}"/>
                </a:ext>
              </a:extLst>
            </p:cNvPr>
            <p:cNvCxnSpPr>
              <a:cxnSpLocks/>
              <a:stCxn id="54" idx="4"/>
              <a:endCxn id="64" idx="0"/>
            </p:cNvCxnSpPr>
            <p:nvPr/>
          </p:nvCxnSpPr>
          <p:spPr>
            <a:xfrm>
              <a:off x="5867400" y="3596640"/>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E0FD414-4267-4EE5-AAAF-A9E4A4B58150}"/>
                </a:ext>
              </a:extLst>
            </p:cNvPr>
            <p:cNvCxnSpPr>
              <a:cxnSpLocks/>
              <a:stCxn id="62" idx="6"/>
              <a:endCxn id="64" idx="2"/>
            </p:cNvCxnSpPr>
            <p:nvPr/>
          </p:nvCxnSpPr>
          <p:spPr>
            <a:xfrm>
              <a:off x="496824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3F82543-82D7-47AF-BB7E-A5B161F7C824}"/>
                </a:ext>
              </a:extLst>
            </p:cNvPr>
            <p:cNvCxnSpPr>
              <a:cxnSpLocks/>
              <a:stCxn id="42" idx="6"/>
              <a:endCxn id="49" idx="2"/>
            </p:cNvCxnSpPr>
            <p:nvPr/>
          </p:nvCxnSpPr>
          <p:spPr>
            <a:xfrm>
              <a:off x="3688080" y="202692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66B5347-AD6C-4C57-979D-2CD1DB9ACF4D}"/>
                </a:ext>
              </a:extLst>
            </p:cNvPr>
            <p:cNvCxnSpPr>
              <a:cxnSpLocks/>
              <a:stCxn id="46" idx="6"/>
              <a:endCxn id="51" idx="2"/>
            </p:cNvCxnSpPr>
            <p:nvPr/>
          </p:nvCxnSpPr>
          <p:spPr>
            <a:xfrm>
              <a:off x="3688080" y="321564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02D730A-9201-4BA8-AAC6-083397D01916}"/>
                </a:ext>
              </a:extLst>
            </p:cNvPr>
            <p:cNvCxnSpPr>
              <a:cxnSpLocks/>
              <a:stCxn id="59" idx="6"/>
              <a:endCxn id="62" idx="2"/>
            </p:cNvCxnSpPr>
            <p:nvPr/>
          </p:nvCxnSpPr>
          <p:spPr>
            <a:xfrm>
              <a:off x="3688080" y="4404360"/>
              <a:ext cx="518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 name="Intelligent cutting of an image is useful for...">
            <a:extLst>
              <a:ext uri="{FF2B5EF4-FFF2-40B4-BE49-F238E27FC236}">
                <a16:creationId xmlns:a16="http://schemas.microsoft.com/office/drawing/2014/main" id="{6CAEFA10-A083-4B33-A3FF-A86E65D79523}"/>
              </a:ext>
            </a:extLst>
          </p:cNvPr>
          <p:cNvSpPr txBox="1"/>
          <p:nvPr/>
        </p:nvSpPr>
        <p:spPr>
          <a:xfrm>
            <a:off x="494322" y="1094327"/>
            <a:ext cx="8583979" cy="427040"/>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lvl1pPr defTabSz="546100">
              <a:defRPr sz="3800">
                <a:latin typeface="Gill Sans"/>
                <a:ea typeface="Gill Sans"/>
                <a:cs typeface="Gill Sans"/>
                <a:sym typeface="Gill Sans"/>
              </a:defRPr>
            </a:lvl1pPr>
          </a:lstStyle>
          <a:p>
            <a:r>
              <a:rPr lang="en-US" sz="2400" dirty="0">
                <a:latin typeface="+mj-lt"/>
              </a:rPr>
              <a:t>Assign foreground/background labels based on:</a:t>
            </a:r>
            <a:endParaRPr sz="2400" dirty="0">
              <a:latin typeface="+mj-lt"/>
            </a:endParaRPr>
          </a:p>
        </p:txBody>
      </p:sp>
      <p:cxnSp>
        <p:nvCxnSpPr>
          <p:cNvPr id="37" name="Straight Arrow Connector 36">
            <a:extLst>
              <a:ext uri="{FF2B5EF4-FFF2-40B4-BE49-F238E27FC236}">
                <a16:creationId xmlns:a16="http://schemas.microsoft.com/office/drawing/2014/main" id="{31650E9B-8CB8-458B-9D55-08F082D5654B}"/>
              </a:ext>
            </a:extLst>
          </p:cNvPr>
          <p:cNvCxnSpPr>
            <a:cxnSpLocks/>
          </p:cNvCxnSpPr>
          <p:nvPr/>
        </p:nvCxnSpPr>
        <p:spPr>
          <a:xfrm flipV="1">
            <a:off x="8299377" y="2019301"/>
            <a:ext cx="0" cy="40058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8600D16C-C80B-447E-86F4-B9338682EE96}"/>
              </a:ext>
            </a:extLst>
          </p:cNvPr>
          <p:cNvCxnSpPr>
            <a:cxnSpLocks/>
          </p:cNvCxnSpPr>
          <p:nvPr/>
        </p:nvCxnSpPr>
        <p:spPr>
          <a:xfrm flipV="1">
            <a:off x="11023601" y="2127795"/>
            <a:ext cx="0" cy="201240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8" name="Object 2">
            <a:extLst>
              <a:ext uri="{FF2B5EF4-FFF2-40B4-BE49-F238E27FC236}">
                <a16:creationId xmlns:a16="http://schemas.microsoft.com/office/drawing/2014/main" id="{398B854B-55EA-42A5-8B50-A1A0462365E9}"/>
              </a:ext>
            </a:extLst>
          </p:cNvPr>
          <p:cNvGraphicFramePr>
            <a:graphicFrameLocks noChangeAspect="1"/>
          </p:cNvGraphicFramePr>
          <p:nvPr>
            <p:extLst>
              <p:ext uri="{D42A27DB-BD31-4B8C-83A1-F6EECF244321}">
                <p14:modId xmlns:p14="http://schemas.microsoft.com/office/powerpoint/2010/main" val="925248531"/>
              </p:ext>
            </p:extLst>
          </p:nvPr>
        </p:nvGraphicFramePr>
        <p:xfrm>
          <a:off x="4786312" y="1472158"/>
          <a:ext cx="7405688" cy="709612"/>
        </p:xfrm>
        <a:graphic>
          <a:graphicData uri="http://schemas.openxmlformats.org/presentationml/2006/ole">
            <mc:AlternateContent xmlns:mc="http://schemas.openxmlformats.org/markup-compatibility/2006">
              <mc:Choice xmlns:v="urn:schemas-microsoft-com:vml" Requires="v">
                <p:oleObj spid="_x0000_s6194" name="Equation" r:id="rId3" imgW="3708360" imgH="355320" progId="Equation.3">
                  <p:embed/>
                </p:oleObj>
              </mc:Choice>
              <mc:Fallback>
                <p:oleObj name="Equation" r:id="rId3" imgW="3708360" imgH="355320" progId="Equation.3">
                  <p:embed/>
                  <p:pic>
                    <p:nvPicPr>
                      <p:cNvPr id="1026" name="Object 2">
                        <a:extLst>
                          <a:ext uri="{FF2B5EF4-FFF2-40B4-BE49-F238E27FC236}">
                            <a16:creationId xmlns:a16="http://schemas.microsoft.com/office/drawing/2014/main" id="{6D777BA5-255D-4ED3-BCB5-58EA79036B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2" y="1472158"/>
                        <a:ext cx="7405688" cy="709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 name="Edge: cost of path or cut between two pixels">
            <a:extLst>
              <a:ext uri="{FF2B5EF4-FFF2-40B4-BE49-F238E27FC236}">
                <a16:creationId xmlns:a16="http://schemas.microsoft.com/office/drawing/2014/main" id="{D0FB1FEC-902A-4A07-BC62-D4CD6A7AFA06}"/>
              </a:ext>
            </a:extLst>
          </p:cNvPr>
          <p:cNvSpPr txBox="1"/>
          <p:nvPr/>
        </p:nvSpPr>
        <p:spPr>
          <a:xfrm>
            <a:off x="7936777" y="5673365"/>
            <a:ext cx="3636719" cy="781944"/>
          </a:xfrm>
          <a:prstGeom prst="rect">
            <a:avLst/>
          </a:prstGeom>
          <a:ln w="12700">
            <a:miter lim="400000"/>
          </a:ln>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2400">
                <a:latin typeface="Gill Sans"/>
                <a:ea typeface="Gill Sans"/>
                <a:cs typeface="Gill Sans"/>
                <a:sym typeface="Gill Sans"/>
              </a:defRPr>
            </a:lvl1pPr>
          </a:lstStyle>
          <a:p>
            <a:pPr algn="ctr"/>
            <a:r>
              <a:rPr lang="en-US" dirty="0">
                <a:latin typeface="+mj-lt"/>
              </a:rPr>
              <a:t>What kind of cost functions would you use for </a:t>
            </a:r>
            <a:r>
              <a:rPr lang="en-US" dirty="0" err="1">
                <a:latin typeface="+mj-lt"/>
              </a:rPr>
              <a:t>GrabCut</a:t>
            </a:r>
            <a:r>
              <a:rPr lang="en-US" dirty="0">
                <a:latin typeface="+mj-lt"/>
              </a:rPr>
              <a:t>?</a:t>
            </a:r>
            <a:endParaRPr dirty="0">
              <a:latin typeface="+mj-lt"/>
            </a:endParaRPr>
          </a:p>
        </p:txBody>
      </p:sp>
    </p:spTree>
    <p:extLst>
      <p:ext uri="{BB962C8B-B14F-4D97-AF65-F5344CB8AC3E}">
        <p14:creationId xmlns:p14="http://schemas.microsoft.com/office/powerpoint/2010/main" val="2366071802"/>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AABB39F2-A9D2-4278-9E12-02B1CDD435F5}"/>
              </a:ext>
            </a:extLst>
          </p:cNvPr>
          <p:cNvSpPr/>
          <p:nvPr/>
        </p:nvSpPr>
        <p:spPr>
          <a:xfrm>
            <a:off x="6172200" y="5029200"/>
            <a:ext cx="914400" cy="4572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latin typeface="+mj-lt"/>
            </a:endParaRPr>
          </a:p>
        </p:txBody>
      </p:sp>
      <p:cxnSp>
        <p:nvCxnSpPr>
          <p:cNvPr id="136" name="Straight Connector 135">
            <a:extLst>
              <a:ext uri="{FF2B5EF4-FFF2-40B4-BE49-F238E27FC236}">
                <a16:creationId xmlns:a16="http://schemas.microsoft.com/office/drawing/2014/main" id="{630FF145-351A-4309-AA9E-F7BF5E06F828}"/>
              </a:ext>
            </a:extLst>
          </p:cNvPr>
          <p:cNvCxnSpPr/>
          <p:nvPr/>
        </p:nvCxnSpPr>
        <p:spPr>
          <a:xfrm rot="5400000">
            <a:off x="6477000" y="3733800"/>
            <a:ext cx="167640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D4E0C415-826C-40A3-B140-25902A4BF028}"/>
              </a:ext>
            </a:extLst>
          </p:cNvPr>
          <p:cNvCxnSpPr/>
          <p:nvPr/>
        </p:nvCxnSpPr>
        <p:spPr>
          <a:xfrm rot="10800000" flipV="1">
            <a:off x="6610350" y="3657600"/>
            <a:ext cx="238125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0AE79603-EC0C-4064-AF04-ABDA8B8F37DC}"/>
              </a:ext>
            </a:extLst>
          </p:cNvPr>
          <p:cNvCxnSpPr/>
          <p:nvPr/>
        </p:nvCxnSpPr>
        <p:spPr>
          <a:xfrm>
            <a:off x="4495800" y="3733800"/>
            <a:ext cx="21336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BBEEB90-3C9F-4E27-A808-78539A3113D4}"/>
              </a:ext>
            </a:extLst>
          </p:cNvPr>
          <p:cNvCxnSpPr/>
          <p:nvPr/>
        </p:nvCxnSpPr>
        <p:spPr>
          <a:xfrm rot="16200000" flipH="1">
            <a:off x="5486400" y="4114800"/>
            <a:ext cx="1295400"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D5AAFF2-D6BE-4149-81F9-C5103D9475C9}"/>
              </a:ext>
            </a:extLst>
          </p:cNvPr>
          <p:cNvCxnSpPr/>
          <p:nvPr/>
        </p:nvCxnSpPr>
        <p:spPr>
          <a:xfrm rot="5400000">
            <a:off x="6210300" y="4533900"/>
            <a:ext cx="1143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B417A54-FFB2-4DFA-BF55-893950310AD8}"/>
              </a:ext>
            </a:extLst>
          </p:cNvPr>
          <p:cNvCxnSpPr/>
          <p:nvPr/>
        </p:nvCxnSpPr>
        <p:spPr>
          <a:xfrm rot="10800000" flipV="1">
            <a:off x="6629400" y="4343400"/>
            <a:ext cx="1524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5FC9689-AC91-4B54-A535-BB3EC4CF5702}"/>
              </a:ext>
            </a:extLst>
          </p:cNvPr>
          <p:cNvCxnSpPr/>
          <p:nvPr/>
        </p:nvCxnSpPr>
        <p:spPr>
          <a:xfrm rot="5400000">
            <a:off x="6286500" y="4152900"/>
            <a:ext cx="14478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B067153-1075-4C6F-8574-44982D001FFE}"/>
              </a:ext>
            </a:extLst>
          </p:cNvPr>
          <p:cNvCxnSpPr/>
          <p:nvPr/>
        </p:nvCxnSpPr>
        <p:spPr>
          <a:xfrm rot="16200000" flipH="1">
            <a:off x="5600700" y="4229100"/>
            <a:ext cx="1676400" cy="381000"/>
          </a:xfrm>
          <a:prstGeom prst="line">
            <a:avLst/>
          </a:prstGeom>
        </p:spPr>
        <p:style>
          <a:lnRef idx="1">
            <a:schemeClr val="accent1"/>
          </a:lnRef>
          <a:fillRef idx="0">
            <a:schemeClr val="accent1"/>
          </a:fillRef>
          <a:effectRef idx="0">
            <a:schemeClr val="accent1"/>
          </a:effectRef>
          <a:fontRef idx="minor">
            <a:schemeClr val="tx1"/>
          </a:fontRef>
        </p:style>
      </p:cxnSp>
      <p:grpSp>
        <p:nvGrpSpPr>
          <p:cNvPr id="2" name="Group 41">
            <a:extLst>
              <a:ext uri="{FF2B5EF4-FFF2-40B4-BE49-F238E27FC236}">
                <a16:creationId xmlns:a16="http://schemas.microsoft.com/office/drawing/2014/main" id="{BD5ED0CA-2578-4743-9738-27C33F80F6C2}"/>
              </a:ext>
            </a:extLst>
          </p:cNvPr>
          <p:cNvGrpSpPr/>
          <p:nvPr/>
        </p:nvGrpSpPr>
        <p:grpSpPr>
          <a:xfrm>
            <a:off x="4384676" y="2057400"/>
            <a:ext cx="4911725" cy="3276600"/>
            <a:chOff x="1411287" y="2057400"/>
            <a:chExt cx="4911725" cy="3276600"/>
          </a:xfrm>
          <a:scene3d>
            <a:camera prst="isometricOffAxis2Top"/>
            <a:lightRig rig="threePt" dir="t"/>
          </a:scene3d>
        </p:grpSpPr>
        <p:sp>
          <p:nvSpPr>
            <p:cNvPr id="47" name="Oval 46">
              <a:extLst>
                <a:ext uri="{FF2B5EF4-FFF2-40B4-BE49-F238E27FC236}">
                  <a16:creationId xmlns:a16="http://schemas.microsoft.com/office/drawing/2014/main" id="{243D281D-CA0E-4AED-A261-FC9A55D7E3CE}"/>
                </a:ext>
              </a:extLst>
            </p:cNvPr>
            <p:cNvSpPr/>
            <p:nvPr/>
          </p:nvSpPr>
          <p:spPr>
            <a:xfrm>
              <a:off x="14112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latin typeface="+mj-lt"/>
              </a:endParaRPr>
            </a:p>
          </p:txBody>
        </p:sp>
        <p:sp>
          <p:nvSpPr>
            <p:cNvPr id="48" name="Oval 47">
              <a:extLst>
                <a:ext uri="{FF2B5EF4-FFF2-40B4-BE49-F238E27FC236}">
                  <a16:creationId xmlns:a16="http://schemas.microsoft.com/office/drawing/2014/main" id="{DE1706EA-A6AA-4423-A86E-8C8A54B0C44D}"/>
                </a:ext>
              </a:extLst>
            </p:cNvPr>
            <p:cNvSpPr/>
            <p:nvPr/>
          </p:nvSpPr>
          <p:spPr>
            <a:xfrm>
              <a:off x="27828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latin typeface="+mj-lt"/>
              </a:endParaRPr>
            </a:p>
          </p:txBody>
        </p:sp>
        <p:sp>
          <p:nvSpPr>
            <p:cNvPr id="49" name="Oval 48">
              <a:extLst>
                <a:ext uri="{FF2B5EF4-FFF2-40B4-BE49-F238E27FC236}">
                  <a16:creationId xmlns:a16="http://schemas.microsoft.com/office/drawing/2014/main" id="{82695632-3E62-483C-BFF6-42CF49C8E3E7}"/>
                </a:ext>
              </a:extLst>
            </p:cNvPr>
            <p:cNvSpPr/>
            <p:nvPr/>
          </p:nvSpPr>
          <p:spPr>
            <a:xfrm>
              <a:off x="14112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latin typeface="+mj-lt"/>
              </a:endParaRPr>
            </a:p>
          </p:txBody>
        </p:sp>
        <p:cxnSp>
          <p:nvCxnSpPr>
            <p:cNvPr id="50" name="Straight Connector 49">
              <a:extLst>
                <a:ext uri="{FF2B5EF4-FFF2-40B4-BE49-F238E27FC236}">
                  <a16:creationId xmlns:a16="http://schemas.microsoft.com/office/drawing/2014/main" id="{909A6877-6D16-485F-9869-F5E31980D1A5}"/>
                </a:ext>
              </a:extLst>
            </p:cNvPr>
            <p:cNvCxnSpPr>
              <a:stCxn id="47" idx="6"/>
              <a:endCxn id="48" idx="2"/>
            </p:cNvCxnSpPr>
            <p:nvPr/>
          </p:nvCxnSpPr>
          <p:spPr>
            <a:xfrm>
              <a:off x="2173287"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0E1D163-75A6-4AE1-BBAD-40A2AA038FC9}"/>
                </a:ext>
              </a:extLst>
            </p:cNvPr>
            <p:cNvCxnSpPr>
              <a:stCxn id="47" idx="4"/>
              <a:endCxn id="49" idx="0"/>
            </p:cNvCxnSpPr>
            <p:nvPr/>
          </p:nvCxnSpPr>
          <p:spPr>
            <a:xfrm rot="5400000">
              <a:off x="15636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EDB12CA8-5549-4F7F-9A7E-85F4C4C1BD97}"/>
                </a:ext>
              </a:extLst>
            </p:cNvPr>
            <p:cNvSpPr/>
            <p:nvPr/>
          </p:nvSpPr>
          <p:spPr>
            <a:xfrm>
              <a:off x="27828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latin typeface="+mj-lt"/>
              </a:endParaRPr>
            </a:p>
          </p:txBody>
        </p:sp>
        <p:cxnSp>
          <p:nvCxnSpPr>
            <p:cNvPr id="53" name="Straight Connector 52">
              <a:extLst>
                <a:ext uri="{FF2B5EF4-FFF2-40B4-BE49-F238E27FC236}">
                  <a16:creationId xmlns:a16="http://schemas.microsoft.com/office/drawing/2014/main" id="{1EE112C8-B7EA-4C9D-A650-8541578B2FF3}"/>
                </a:ext>
              </a:extLst>
            </p:cNvPr>
            <p:cNvCxnSpPr/>
            <p:nvPr/>
          </p:nvCxnSpPr>
          <p:spPr>
            <a:xfrm rot="5400000">
              <a:off x="29352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3F97B90-4570-4BF1-ACFA-0196722EB93C}"/>
                </a:ext>
              </a:extLst>
            </p:cNvPr>
            <p:cNvCxnSpPr/>
            <p:nvPr/>
          </p:nvCxnSpPr>
          <p:spPr>
            <a:xfrm>
              <a:off x="2173287"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C975DB83-01B7-49FE-8927-8835BCF92CCF}"/>
                </a:ext>
              </a:extLst>
            </p:cNvPr>
            <p:cNvSpPr/>
            <p:nvPr/>
          </p:nvSpPr>
          <p:spPr>
            <a:xfrm>
              <a:off x="41894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latin typeface="+mj-lt"/>
              </a:endParaRPr>
            </a:p>
          </p:txBody>
        </p:sp>
        <p:sp>
          <p:nvSpPr>
            <p:cNvPr id="56" name="Oval 55">
              <a:extLst>
                <a:ext uri="{FF2B5EF4-FFF2-40B4-BE49-F238E27FC236}">
                  <a16:creationId xmlns:a16="http://schemas.microsoft.com/office/drawing/2014/main" id="{811A488F-6C35-4A46-9789-1725B762B9DE}"/>
                </a:ext>
              </a:extLst>
            </p:cNvPr>
            <p:cNvSpPr/>
            <p:nvPr/>
          </p:nvSpPr>
          <p:spPr>
            <a:xfrm>
              <a:off x="55610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latin typeface="+mj-lt"/>
              </a:endParaRPr>
            </a:p>
          </p:txBody>
        </p:sp>
        <p:sp>
          <p:nvSpPr>
            <p:cNvPr id="57" name="Oval 56">
              <a:extLst>
                <a:ext uri="{FF2B5EF4-FFF2-40B4-BE49-F238E27FC236}">
                  <a16:creationId xmlns:a16="http://schemas.microsoft.com/office/drawing/2014/main" id="{85B41E32-EFE9-4E9F-88AA-4E049FCEED8C}"/>
                </a:ext>
              </a:extLst>
            </p:cNvPr>
            <p:cNvSpPr/>
            <p:nvPr/>
          </p:nvSpPr>
          <p:spPr>
            <a:xfrm>
              <a:off x="41894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latin typeface="+mj-lt"/>
              </a:endParaRPr>
            </a:p>
          </p:txBody>
        </p:sp>
        <p:cxnSp>
          <p:nvCxnSpPr>
            <p:cNvPr id="58" name="Straight Connector 57">
              <a:extLst>
                <a:ext uri="{FF2B5EF4-FFF2-40B4-BE49-F238E27FC236}">
                  <a16:creationId xmlns:a16="http://schemas.microsoft.com/office/drawing/2014/main" id="{82843B98-03C8-44BF-B9F7-B93B6487D713}"/>
                </a:ext>
              </a:extLst>
            </p:cNvPr>
            <p:cNvCxnSpPr>
              <a:stCxn id="55" idx="6"/>
              <a:endCxn id="56" idx="2"/>
            </p:cNvCxnSpPr>
            <p:nvPr/>
          </p:nvCxnSpPr>
          <p:spPr>
            <a:xfrm>
              <a:off x="4951412" y="24907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0B9B09C-FBAC-4897-8173-854566277EE2}"/>
                </a:ext>
              </a:extLst>
            </p:cNvPr>
            <p:cNvCxnSpPr>
              <a:stCxn id="55" idx="4"/>
              <a:endCxn id="57" idx="0"/>
            </p:cNvCxnSpPr>
            <p:nvPr/>
          </p:nvCxnSpPr>
          <p:spPr>
            <a:xfrm rot="5400000">
              <a:off x="43426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107DAC78-F07F-4C8F-804F-99BEFA1B3A03}"/>
                </a:ext>
              </a:extLst>
            </p:cNvPr>
            <p:cNvSpPr/>
            <p:nvPr/>
          </p:nvSpPr>
          <p:spPr>
            <a:xfrm>
              <a:off x="55610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latin typeface="+mj-lt"/>
              </a:endParaRPr>
            </a:p>
          </p:txBody>
        </p:sp>
        <p:cxnSp>
          <p:nvCxnSpPr>
            <p:cNvPr id="61" name="Straight Connector 60">
              <a:extLst>
                <a:ext uri="{FF2B5EF4-FFF2-40B4-BE49-F238E27FC236}">
                  <a16:creationId xmlns:a16="http://schemas.microsoft.com/office/drawing/2014/main" id="{4215B724-3672-48C7-A373-DEA9DC6540E9}"/>
                </a:ext>
              </a:extLst>
            </p:cNvPr>
            <p:cNvCxnSpPr>
              <a:stCxn id="56" idx="4"/>
              <a:endCxn id="60" idx="0"/>
            </p:cNvCxnSpPr>
            <p:nvPr/>
          </p:nvCxnSpPr>
          <p:spPr>
            <a:xfrm rot="5400000">
              <a:off x="57142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089FBC6-DDBF-4E00-8390-C607E210AF9C}"/>
                </a:ext>
              </a:extLst>
            </p:cNvPr>
            <p:cNvCxnSpPr/>
            <p:nvPr/>
          </p:nvCxnSpPr>
          <p:spPr>
            <a:xfrm>
              <a:off x="4951412" y="37861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8BF4968D-DCA1-46E8-BEAC-B6CAEAA4BC6D}"/>
                </a:ext>
              </a:extLst>
            </p:cNvPr>
            <p:cNvSpPr/>
            <p:nvPr/>
          </p:nvSpPr>
          <p:spPr>
            <a:xfrm>
              <a:off x="14112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latin typeface="+mj-lt"/>
              </a:endParaRPr>
            </a:p>
          </p:txBody>
        </p:sp>
        <p:cxnSp>
          <p:nvCxnSpPr>
            <p:cNvPr id="64" name="Straight Connector 63">
              <a:extLst>
                <a:ext uri="{FF2B5EF4-FFF2-40B4-BE49-F238E27FC236}">
                  <a16:creationId xmlns:a16="http://schemas.microsoft.com/office/drawing/2014/main" id="{47077619-2160-4460-A2D6-01CF4866AC5E}"/>
                </a:ext>
              </a:extLst>
            </p:cNvPr>
            <p:cNvCxnSpPr>
              <a:endCxn id="63" idx="0"/>
            </p:cNvCxnSpPr>
            <p:nvPr/>
          </p:nvCxnSpPr>
          <p:spPr>
            <a:xfrm rot="5400000">
              <a:off x="15636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7A24CB1E-CA68-4943-8619-EE4599D20807}"/>
                </a:ext>
              </a:extLst>
            </p:cNvPr>
            <p:cNvSpPr/>
            <p:nvPr/>
          </p:nvSpPr>
          <p:spPr>
            <a:xfrm>
              <a:off x="27828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latin typeface="+mj-lt"/>
              </a:endParaRPr>
            </a:p>
          </p:txBody>
        </p:sp>
        <p:cxnSp>
          <p:nvCxnSpPr>
            <p:cNvPr id="66" name="Straight Connector 65">
              <a:extLst>
                <a:ext uri="{FF2B5EF4-FFF2-40B4-BE49-F238E27FC236}">
                  <a16:creationId xmlns:a16="http://schemas.microsoft.com/office/drawing/2014/main" id="{D0A891A8-860C-4721-B8D0-EBF76D5DA34B}"/>
                </a:ext>
              </a:extLst>
            </p:cNvPr>
            <p:cNvCxnSpPr/>
            <p:nvPr/>
          </p:nvCxnSpPr>
          <p:spPr>
            <a:xfrm rot="5400000">
              <a:off x="29352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DC82803-D326-4F85-A589-109E6A438038}"/>
                </a:ext>
              </a:extLst>
            </p:cNvPr>
            <p:cNvCxnSpPr/>
            <p:nvPr/>
          </p:nvCxnSpPr>
          <p:spPr>
            <a:xfrm>
              <a:off x="2173287"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941CD351-65AE-49BD-8C57-6EC1B6B66D2F}"/>
                </a:ext>
              </a:extLst>
            </p:cNvPr>
            <p:cNvSpPr/>
            <p:nvPr/>
          </p:nvSpPr>
          <p:spPr>
            <a:xfrm>
              <a:off x="41894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latin typeface="+mj-lt"/>
              </a:endParaRPr>
            </a:p>
          </p:txBody>
        </p:sp>
        <p:cxnSp>
          <p:nvCxnSpPr>
            <p:cNvPr id="69" name="Straight Connector 68">
              <a:extLst>
                <a:ext uri="{FF2B5EF4-FFF2-40B4-BE49-F238E27FC236}">
                  <a16:creationId xmlns:a16="http://schemas.microsoft.com/office/drawing/2014/main" id="{C8A3E558-50EC-4D8C-BEF8-F84F005C70E5}"/>
                </a:ext>
              </a:extLst>
            </p:cNvPr>
            <p:cNvCxnSpPr>
              <a:endCxn id="68" idx="0"/>
            </p:cNvCxnSpPr>
            <p:nvPr/>
          </p:nvCxnSpPr>
          <p:spPr>
            <a:xfrm rot="5400000">
              <a:off x="43426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0CEE3EEC-9B15-4EBB-8CAA-F70E301CE6B9}"/>
                </a:ext>
              </a:extLst>
            </p:cNvPr>
            <p:cNvSpPr/>
            <p:nvPr/>
          </p:nvSpPr>
          <p:spPr>
            <a:xfrm>
              <a:off x="55610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latin typeface="+mj-lt"/>
              </a:endParaRPr>
            </a:p>
          </p:txBody>
        </p:sp>
        <p:cxnSp>
          <p:nvCxnSpPr>
            <p:cNvPr id="71" name="Straight Connector 70">
              <a:extLst>
                <a:ext uri="{FF2B5EF4-FFF2-40B4-BE49-F238E27FC236}">
                  <a16:creationId xmlns:a16="http://schemas.microsoft.com/office/drawing/2014/main" id="{EFAECBE5-B1C2-4178-8A74-8A3A2E7A3A7A}"/>
                </a:ext>
              </a:extLst>
            </p:cNvPr>
            <p:cNvCxnSpPr>
              <a:endCxn id="70" idx="0"/>
            </p:cNvCxnSpPr>
            <p:nvPr/>
          </p:nvCxnSpPr>
          <p:spPr>
            <a:xfrm rot="5400000">
              <a:off x="57142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4285DCF-BDBE-4FAB-A915-CE711765138D}"/>
                </a:ext>
              </a:extLst>
            </p:cNvPr>
            <p:cNvCxnSpPr/>
            <p:nvPr/>
          </p:nvCxnSpPr>
          <p:spPr>
            <a:xfrm>
              <a:off x="4951412" y="50292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D5BA7BE-9509-4A92-9D45-F4D0F10AEA70}"/>
                </a:ext>
              </a:extLst>
            </p:cNvPr>
            <p:cNvCxnSpPr/>
            <p:nvPr/>
          </p:nvCxnSpPr>
          <p:spPr>
            <a:xfrm>
              <a:off x="3562350"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F643612-3A1F-4392-AB94-E2B664C62117}"/>
                </a:ext>
              </a:extLst>
            </p:cNvPr>
            <p:cNvCxnSpPr/>
            <p:nvPr/>
          </p:nvCxnSpPr>
          <p:spPr>
            <a:xfrm>
              <a:off x="3562350"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0092D5B-C817-43D4-8912-139C3EEDE918}"/>
                </a:ext>
              </a:extLst>
            </p:cNvPr>
            <p:cNvCxnSpPr/>
            <p:nvPr/>
          </p:nvCxnSpPr>
          <p:spPr>
            <a:xfrm>
              <a:off x="3562350"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3074" name="Object 2">
            <a:extLst>
              <a:ext uri="{FF2B5EF4-FFF2-40B4-BE49-F238E27FC236}">
                <a16:creationId xmlns:a16="http://schemas.microsoft.com/office/drawing/2014/main" id="{AE482CF4-D421-4285-887C-7225EABF323D}"/>
              </a:ext>
            </a:extLst>
          </p:cNvPr>
          <p:cNvGraphicFramePr>
            <a:graphicFrameLocks noChangeAspect="1"/>
          </p:cNvGraphicFramePr>
          <p:nvPr>
            <p:extLst>
              <p:ext uri="{D42A27DB-BD31-4B8C-83A1-F6EECF244321}">
                <p14:modId xmlns:p14="http://schemas.microsoft.com/office/powerpoint/2010/main" val="980745"/>
              </p:ext>
            </p:extLst>
          </p:nvPr>
        </p:nvGraphicFramePr>
        <p:xfrm>
          <a:off x="2393156" y="6096298"/>
          <a:ext cx="7405688" cy="709612"/>
        </p:xfrm>
        <a:graphic>
          <a:graphicData uri="http://schemas.openxmlformats.org/presentationml/2006/ole">
            <mc:AlternateContent xmlns:mc="http://schemas.openxmlformats.org/markup-compatibility/2006">
              <mc:Choice xmlns:v="urn:schemas-microsoft-com:vml" Requires="v">
                <p:oleObj spid="_x0000_s4147" name="Equation" r:id="rId3" imgW="3708360" imgH="355320" progId="Equation.3">
                  <p:embed/>
                </p:oleObj>
              </mc:Choice>
              <mc:Fallback>
                <p:oleObj name="Equation" r:id="rId3" imgW="3708360" imgH="355320" progId="Equation.3">
                  <p:embed/>
                  <p:pic>
                    <p:nvPicPr>
                      <p:cNvPr id="3074" name="Object 2">
                        <a:extLst>
                          <a:ext uri="{FF2B5EF4-FFF2-40B4-BE49-F238E27FC236}">
                            <a16:creationId xmlns:a16="http://schemas.microsoft.com/office/drawing/2014/main" id="{AE482CF4-D421-4285-887C-7225EABF32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156" y="6096298"/>
                        <a:ext cx="7405688" cy="709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Oval 43">
            <a:extLst>
              <a:ext uri="{FF2B5EF4-FFF2-40B4-BE49-F238E27FC236}">
                <a16:creationId xmlns:a16="http://schemas.microsoft.com/office/drawing/2014/main" id="{C23573FD-1FE4-44AE-83AC-A993DB95FBC3}"/>
              </a:ext>
            </a:extLst>
          </p:cNvPr>
          <p:cNvSpPr/>
          <p:nvPr/>
        </p:nvSpPr>
        <p:spPr>
          <a:xfrm>
            <a:off x="6324600" y="1447800"/>
            <a:ext cx="9144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latin typeface="+mj-lt"/>
            </a:endParaRPr>
          </a:p>
        </p:txBody>
      </p:sp>
      <p:cxnSp>
        <p:nvCxnSpPr>
          <p:cNvPr id="85" name="Straight Connector 84">
            <a:extLst>
              <a:ext uri="{FF2B5EF4-FFF2-40B4-BE49-F238E27FC236}">
                <a16:creationId xmlns:a16="http://schemas.microsoft.com/office/drawing/2014/main" id="{476FCA72-A173-48CF-8F56-E23A09F48489}"/>
              </a:ext>
            </a:extLst>
          </p:cNvPr>
          <p:cNvCxnSpPr>
            <a:stCxn id="44" idx="4"/>
          </p:cNvCxnSpPr>
          <p:nvPr/>
        </p:nvCxnSpPr>
        <p:spPr>
          <a:xfrm rot="5400000">
            <a:off x="5562600" y="1828800"/>
            <a:ext cx="1143000" cy="1295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F7F02F5-6B7F-40B0-8716-3FDDB36ED5CF}"/>
              </a:ext>
            </a:extLst>
          </p:cNvPr>
          <p:cNvCxnSpPr>
            <a:stCxn id="44" idx="4"/>
          </p:cNvCxnSpPr>
          <p:nvPr/>
        </p:nvCxnSpPr>
        <p:spPr>
          <a:xfrm rot="5400000">
            <a:off x="6096000" y="2514600"/>
            <a:ext cx="1295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3BE6559-F0CF-42B2-9C28-8144076BBF25}"/>
              </a:ext>
            </a:extLst>
          </p:cNvPr>
          <p:cNvCxnSpPr>
            <a:stCxn id="44" idx="4"/>
          </p:cNvCxnSpPr>
          <p:nvPr/>
        </p:nvCxnSpPr>
        <p:spPr>
          <a:xfrm rot="16200000" flipH="1">
            <a:off x="6629400" y="2057400"/>
            <a:ext cx="1524000" cy="121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F30D792-9E0E-4F3B-968C-0803CC14C80B}"/>
              </a:ext>
            </a:extLst>
          </p:cNvPr>
          <p:cNvCxnSpPr/>
          <p:nvPr/>
        </p:nvCxnSpPr>
        <p:spPr>
          <a:xfrm rot="16200000" flipH="1">
            <a:off x="6286500" y="2400300"/>
            <a:ext cx="236220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C0555A3-4EFA-4A7B-B48B-1CF300913BDE}"/>
              </a:ext>
            </a:extLst>
          </p:cNvPr>
          <p:cNvCxnSpPr>
            <a:stCxn id="44" idx="4"/>
          </p:cNvCxnSpPr>
          <p:nvPr/>
        </p:nvCxnSpPr>
        <p:spPr>
          <a:xfrm rot="16200000" flipH="1">
            <a:off x="7162800" y="1524000"/>
            <a:ext cx="1676400" cy="2438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ACFFE0F-2B1F-4F33-9F48-7FEB5366F05A}"/>
              </a:ext>
            </a:extLst>
          </p:cNvPr>
          <p:cNvCxnSpPr>
            <a:stCxn id="44" idx="4"/>
          </p:cNvCxnSpPr>
          <p:nvPr/>
        </p:nvCxnSpPr>
        <p:spPr>
          <a:xfrm rot="5400000">
            <a:off x="4686300" y="1638300"/>
            <a:ext cx="1828800" cy="2362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6029F47-1699-45AA-9478-FA76663DD965}"/>
              </a:ext>
            </a:extLst>
          </p:cNvPr>
          <p:cNvCxnSpPr>
            <a:stCxn id="44" idx="4"/>
          </p:cNvCxnSpPr>
          <p:nvPr/>
        </p:nvCxnSpPr>
        <p:spPr>
          <a:xfrm rot="5400000">
            <a:off x="5219700" y="2324100"/>
            <a:ext cx="1981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67E6077E-830E-40CF-81DB-2CD846CE88A4}"/>
              </a:ext>
            </a:extLst>
          </p:cNvPr>
          <p:cNvCxnSpPr>
            <a:stCxn id="44" idx="4"/>
          </p:cNvCxnSpPr>
          <p:nvPr/>
        </p:nvCxnSpPr>
        <p:spPr>
          <a:xfrm rot="16200000" flipH="1">
            <a:off x="5753100" y="2933700"/>
            <a:ext cx="22098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C16607D-421F-4007-AADB-AEDDE73BC607}"/>
              </a:ext>
            </a:extLst>
          </p:cNvPr>
          <p:cNvCxnSpPr>
            <a:stCxn id="44" idx="4"/>
          </p:cNvCxnSpPr>
          <p:nvPr/>
        </p:nvCxnSpPr>
        <p:spPr>
          <a:xfrm rot="5400000">
            <a:off x="5676900" y="2476500"/>
            <a:ext cx="16764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361E79B-A6D6-40AE-B5C0-E51DFE6CC7D0}"/>
              </a:ext>
            </a:extLst>
          </p:cNvPr>
          <p:cNvCxnSpPr>
            <a:stCxn id="44" idx="4"/>
          </p:cNvCxnSpPr>
          <p:nvPr/>
        </p:nvCxnSpPr>
        <p:spPr>
          <a:xfrm rot="5400000">
            <a:off x="5105400" y="1752600"/>
            <a:ext cx="15240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DE83EE6-86B6-483B-BA7F-A2EE02C98C7E}"/>
              </a:ext>
            </a:extLst>
          </p:cNvPr>
          <p:cNvCxnSpPr>
            <a:stCxn id="44" idx="4"/>
          </p:cNvCxnSpPr>
          <p:nvPr/>
        </p:nvCxnSpPr>
        <p:spPr>
          <a:xfrm rot="16200000" flipH="1">
            <a:off x="6172200" y="2514600"/>
            <a:ext cx="18288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7D4C9CD9-F86F-4826-A0C4-60A30A0B8CC6}"/>
              </a:ext>
            </a:extLst>
          </p:cNvPr>
          <p:cNvCxnSpPr>
            <a:stCxn id="44" idx="4"/>
          </p:cNvCxnSpPr>
          <p:nvPr/>
        </p:nvCxnSpPr>
        <p:spPr>
          <a:xfrm rot="16200000" flipH="1">
            <a:off x="6705600" y="1981200"/>
            <a:ext cx="2057400" cy="1905000"/>
          </a:xfrm>
          <a:prstGeom prst="line">
            <a:avLst/>
          </a:prstGeom>
        </p:spPr>
        <p:style>
          <a:lnRef idx="1">
            <a:schemeClr val="accent1"/>
          </a:lnRef>
          <a:fillRef idx="0">
            <a:schemeClr val="accent1"/>
          </a:fillRef>
          <a:effectRef idx="0">
            <a:schemeClr val="accent1"/>
          </a:effectRef>
          <a:fontRef idx="minor">
            <a:schemeClr val="tx1"/>
          </a:fontRef>
        </p:style>
      </p:cxnSp>
      <p:sp>
        <p:nvSpPr>
          <p:cNvPr id="3099" name="TextBox 125">
            <a:extLst>
              <a:ext uri="{FF2B5EF4-FFF2-40B4-BE49-F238E27FC236}">
                <a16:creationId xmlns:a16="http://schemas.microsoft.com/office/drawing/2014/main" id="{3588BDEB-E5B5-4E8D-B35E-5113FA36C55D}"/>
              </a:ext>
            </a:extLst>
          </p:cNvPr>
          <p:cNvSpPr txBox="1">
            <a:spLocks noChangeArrowheads="1"/>
          </p:cNvSpPr>
          <p:nvPr/>
        </p:nvSpPr>
        <p:spPr bwMode="auto">
          <a:xfrm>
            <a:off x="2868153" y="1433661"/>
            <a:ext cx="33040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latin typeface="+mj-lt"/>
              </a:rPr>
              <a:t>source (foreground label)</a:t>
            </a:r>
          </a:p>
        </p:txBody>
      </p:sp>
      <p:sp>
        <p:nvSpPr>
          <p:cNvPr id="3100" name="TextBox 126">
            <a:extLst>
              <a:ext uri="{FF2B5EF4-FFF2-40B4-BE49-F238E27FC236}">
                <a16:creationId xmlns:a16="http://schemas.microsoft.com/office/drawing/2014/main" id="{2633DA35-822C-4BBA-AB92-DE02FA534EA9}"/>
              </a:ext>
            </a:extLst>
          </p:cNvPr>
          <p:cNvSpPr txBox="1">
            <a:spLocks noChangeArrowheads="1"/>
          </p:cNvSpPr>
          <p:nvPr/>
        </p:nvSpPr>
        <p:spPr bwMode="auto">
          <a:xfrm>
            <a:off x="7315200" y="5029994"/>
            <a:ext cx="30367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latin typeface="+mj-lt"/>
              </a:rPr>
              <a:t>sink (background label)</a:t>
            </a:r>
          </a:p>
        </p:txBody>
      </p:sp>
      <p:sp>
        <p:nvSpPr>
          <p:cNvPr id="3101" name="TextBox 127">
            <a:extLst>
              <a:ext uri="{FF2B5EF4-FFF2-40B4-BE49-F238E27FC236}">
                <a16:creationId xmlns:a16="http://schemas.microsoft.com/office/drawing/2014/main" id="{4C283A78-1CEB-437F-9B19-660590391005}"/>
              </a:ext>
            </a:extLst>
          </p:cNvPr>
          <p:cNvSpPr txBox="1">
            <a:spLocks noChangeArrowheads="1"/>
          </p:cNvSpPr>
          <p:nvPr/>
        </p:nvSpPr>
        <p:spPr bwMode="auto">
          <a:xfrm>
            <a:off x="9296400" y="2180084"/>
            <a:ext cx="215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a:latin typeface="+mj-lt"/>
              </a:rPr>
              <a:t>cost to assign to foreground</a:t>
            </a:r>
          </a:p>
        </p:txBody>
      </p:sp>
      <p:sp>
        <p:nvSpPr>
          <p:cNvPr id="3102" name="TextBox 128">
            <a:extLst>
              <a:ext uri="{FF2B5EF4-FFF2-40B4-BE49-F238E27FC236}">
                <a16:creationId xmlns:a16="http://schemas.microsoft.com/office/drawing/2014/main" id="{6C578148-A10D-4436-ABAB-1840F465A638}"/>
              </a:ext>
            </a:extLst>
          </p:cNvPr>
          <p:cNvSpPr txBox="1">
            <a:spLocks noChangeArrowheads="1"/>
          </p:cNvSpPr>
          <p:nvPr/>
        </p:nvSpPr>
        <p:spPr bwMode="auto">
          <a:xfrm>
            <a:off x="1395569" y="5077123"/>
            <a:ext cx="36924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latin typeface="+mj-lt"/>
              </a:rPr>
              <a:t>cost to assign to background</a:t>
            </a:r>
          </a:p>
        </p:txBody>
      </p:sp>
      <p:sp>
        <p:nvSpPr>
          <p:cNvPr id="3103" name="TextBox 129">
            <a:extLst>
              <a:ext uri="{FF2B5EF4-FFF2-40B4-BE49-F238E27FC236}">
                <a16:creationId xmlns:a16="http://schemas.microsoft.com/office/drawing/2014/main" id="{EF0A6B00-CB84-4DAB-826B-F9207E20B95F}"/>
              </a:ext>
            </a:extLst>
          </p:cNvPr>
          <p:cNvSpPr txBox="1">
            <a:spLocks noChangeArrowheads="1"/>
          </p:cNvSpPr>
          <p:nvPr/>
        </p:nvSpPr>
        <p:spPr bwMode="auto">
          <a:xfrm>
            <a:off x="1828800" y="4038600"/>
            <a:ext cx="2420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latin typeface="+mj-lt"/>
              </a:rPr>
              <a:t>cost to split nodes</a:t>
            </a:r>
          </a:p>
        </p:txBody>
      </p:sp>
      <p:cxnSp>
        <p:nvCxnSpPr>
          <p:cNvPr id="132" name="Straight Arrow Connector 131">
            <a:extLst>
              <a:ext uri="{FF2B5EF4-FFF2-40B4-BE49-F238E27FC236}">
                <a16:creationId xmlns:a16="http://schemas.microsoft.com/office/drawing/2014/main" id="{A30D9630-D996-4994-80F6-8DC9EF2C365C}"/>
              </a:ext>
            </a:extLst>
          </p:cNvPr>
          <p:cNvCxnSpPr>
            <a:stCxn id="3103" idx="3"/>
          </p:cNvCxnSpPr>
          <p:nvPr/>
        </p:nvCxnSpPr>
        <p:spPr>
          <a:xfrm flipV="1">
            <a:off x="4249463" y="3886201"/>
            <a:ext cx="855937" cy="3832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3" name="Freeform 132">
            <a:extLst>
              <a:ext uri="{FF2B5EF4-FFF2-40B4-BE49-F238E27FC236}">
                <a16:creationId xmlns:a16="http://schemas.microsoft.com/office/drawing/2014/main" id="{77D6614C-641F-4F32-8CF0-181C3CADEA52}"/>
              </a:ext>
            </a:extLst>
          </p:cNvPr>
          <p:cNvSpPr/>
          <p:nvPr/>
        </p:nvSpPr>
        <p:spPr>
          <a:xfrm>
            <a:off x="4591050" y="2057400"/>
            <a:ext cx="3867150" cy="2476500"/>
          </a:xfrm>
          <a:custGeom>
            <a:avLst/>
            <a:gdLst>
              <a:gd name="connsiteX0" fmla="*/ 2076450 w 2076450"/>
              <a:gd name="connsiteY0" fmla="*/ 0 h 2171700"/>
              <a:gd name="connsiteX1" fmla="*/ 1905000 w 2076450"/>
              <a:gd name="connsiteY1" fmla="*/ 38100 h 2171700"/>
              <a:gd name="connsiteX2" fmla="*/ 1790700 w 2076450"/>
              <a:gd name="connsiteY2" fmla="*/ 95250 h 2171700"/>
              <a:gd name="connsiteX3" fmla="*/ 1676400 w 2076450"/>
              <a:gd name="connsiteY3" fmla="*/ 209550 h 2171700"/>
              <a:gd name="connsiteX4" fmla="*/ 1638300 w 2076450"/>
              <a:gd name="connsiteY4" fmla="*/ 266700 h 2171700"/>
              <a:gd name="connsiteX5" fmla="*/ 1543050 w 2076450"/>
              <a:gd name="connsiteY5" fmla="*/ 381000 h 2171700"/>
              <a:gd name="connsiteX6" fmla="*/ 1504950 w 2076450"/>
              <a:gd name="connsiteY6" fmla="*/ 514350 h 2171700"/>
              <a:gd name="connsiteX7" fmla="*/ 1428750 w 2076450"/>
              <a:gd name="connsiteY7" fmla="*/ 628650 h 2171700"/>
              <a:gd name="connsiteX8" fmla="*/ 1352550 w 2076450"/>
              <a:gd name="connsiteY8" fmla="*/ 723900 h 2171700"/>
              <a:gd name="connsiteX9" fmla="*/ 1276350 w 2076450"/>
              <a:gd name="connsiteY9" fmla="*/ 838200 h 2171700"/>
              <a:gd name="connsiteX10" fmla="*/ 1162050 w 2076450"/>
              <a:gd name="connsiteY10" fmla="*/ 952500 h 2171700"/>
              <a:gd name="connsiteX11" fmla="*/ 1104900 w 2076450"/>
              <a:gd name="connsiteY11" fmla="*/ 1009650 h 2171700"/>
              <a:gd name="connsiteX12" fmla="*/ 1047750 w 2076450"/>
              <a:gd name="connsiteY12" fmla="*/ 1085850 h 2171700"/>
              <a:gd name="connsiteX13" fmla="*/ 971550 w 2076450"/>
              <a:gd name="connsiteY13" fmla="*/ 1200150 h 2171700"/>
              <a:gd name="connsiteX14" fmla="*/ 933450 w 2076450"/>
              <a:gd name="connsiteY14" fmla="*/ 1257300 h 2171700"/>
              <a:gd name="connsiteX15" fmla="*/ 876300 w 2076450"/>
              <a:gd name="connsiteY15" fmla="*/ 1295400 h 2171700"/>
              <a:gd name="connsiteX16" fmla="*/ 819150 w 2076450"/>
              <a:gd name="connsiteY16" fmla="*/ 1352550 h 2171700"/>
              <a:gd name="connsiteX17" fmla="*/ 762000 w 2076450"/>
              <a:gd name="connsiteY17" fmla="*/ 1371600 h 2171700"/>
              <a:gd name="connsiteX18" fmla="*/ 647700 w 2076450"/>
              <a:gd name="connsiteY18" fmla="*/ 1447800 h 2171700"/>
              <a:gd name="connsiteX19" fmla="*/ 590550 w 2076450"/>
              <a:gd name="connsiteY19" fmla="*/ 1485900 h 2171700"/>
              <a:gd name="connsiteX20" fmla="*/ 476250 w 2076450"/>
              <a:gd name="connsiteY20" fmla="*/ 1543050 h 2171700"/>
              <a:gd name="connsiteX21" fmla="*/ 419100 w 2076450"/>
              <a:gd name="connsiteY21" fmla="*/ 1562100 h 2171700"/>
              <a:gd name="connsiteX22" fmla="*/ 361950 w 2076450"/>
              <a:gd name="connsiteY22" fmla="*/ 1600200 h 2171700"/>
              <a:gd name="connsiteX23" fmla="*/ 247650 w 2076450"/>
              <a:gd name="connsiteY23" fmla="*/ 1638300 h 2171700"/>
              <a:gd name="connsiteX24" fmla="*/ 114300 w 2076450"/>
              <a:gd name="connsiteY24" fmla="*/ 1695450 h 2171700"/>
              <a:gd name="connsiteX25" fmla="*/ 57150 w 2076450"/>
              <a:gd name="connsiteY25" fmla="*/ 1733550 h 2171700"/>
              <a:gd name="connsiteX26" fmla="*/ 0 w 2076450"/>
              <a:gd name="connsiteY26" fmla="*/ 1847850 h 2171700"/>
              <a:gd name="connsiteX27" fmla="*/ 19050 w 2076450"/>
              <a:gd name="connsiteY27" fmla="*/ 2000250 h 2171700"/>
              <a:gd name="connsiteX28" fmla="*/ 38100 w 2076450"/>
              <a:gd name="connsiteY28" fmla="*/ 2095500 h 2171700"/>
              <a:gd name="connsiteX29" fmla="*/ 95250 w 2076450"/>
              <a:gd name="connsiteY29" fmla="*/ 2114550 h 2171700"/>
              <a:gd name="connsiteX30" fmla="*/ 114300 w 2076450"/>
              <a:gd name="connsiteY30" fmla="*/ 2171700 h 21717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885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895350 w 3867150"/>
              <a:gd name="connsiteY29" fmla="*/ 2343150 h 2476500"/>
              <a:gd name="connsiteX30" fmla="*/ 0 w 3867150"/>
              <a:gd name="connsiteY30" fmla="*/ 247650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67150" h="2476500">
                <a:moveTo>
                  <a:pt x="3867150" y="0"/>
                </a:moveTo>
                <a:cubicBezTo>
                  <a:pt x="3823250" y="7317"/>
                  <a:pt x="3742597" y="14652"/>
                  <a:pt x="3695700" y="38100"/>
                </a:cubicBezTo>
                <a:cubicBezTo>
                  <a:pt x="3547984" y="111958"/>
                  <a:pt x="3725048" y="47367"/>
                  <a:pt x="3581400" y="95250"/>
                </a:cubicBezTo>
                <a:cubicBezTo>
                  <a:pt x="3543300" y="133350"/>
                  <a:pt x="3496988" y="164718"/>
                  <a:pt x="3467100" y="209550"/>
                </a:cubicBezTo>
                <a:cubicBezTo>
                  <a:pt x="3454400" y="228600"/>
                  <a:pt x="3443657" y="249111"/>
                  <a:pt x="3429000" y="266700"/>
                </a:cubicBezTo>
                <a:cubicBezTo>
                  <a:pt x="3306768" y="413379"/>
                  <a:pt x="3428345" y="239107"/>
                  <a:pt x="3333750" y="381000"/>
                </a:cubicBezTo>
                <a:cubicBezTo>
                  <a:pt x="3329266" y="398936"/>
                  <a:pt x="3308072" y="491990"/>
                  <a:pt x="3295650" y="514350"/>
                </a:cubicBezTo>
                <a:cubicBezTo>
                  <a:pt x="3273412" y="554378"/>
                  <a:pt x="3233930" y="585209"/>
                  <a:pt x="3219450" y="628650"/>
                </a:cubicBezTo>
                <a:cubicBezTo>
                  <a:pt x="3193160" y="707520"/>
                  <a:pt x="3217108" y="674661"/>
                  <a:pt x="3143250" y="723900"/>
                </a:cubicBezTo>
                <a:cubicBezTo>
                  <a:pt x="3117850" y="762000"/>
                  <a:pt x="3099429" y="805821"/>
                  <a:pt x="3067050" y="838200"/>
                </a:cubicBezTo>
                <a:lnTo>
                  <a:pt x="2952750" y="952500"/>
                </a:lnTo>
                <a:cubicBezTo>
                  <a:pt x="2933700" y="971550"/>
                  <a:pt x="2911764" y="988097"/>
                  <a:pt x="2895600" y="1009650"/>
                </a:cubicBezTo>
                <a:lnTo>
                  <a:pt x="2838450" y="1085850"/>
                </a:lnTo>
                <a:cubicBezTo>
                  <a:pt x="2804972" y="1186285"/>
                  <a:pt x="2841527" y="1105018"/>
                  <a:pt x="2762250" y="1200150"/>
                </a:cubicBezTo>
                <a:cubicBezTo>
                  <a:pt x="2747593" y="1217739"/>
                  <a:pt x="2740339" y="1241111"/>
                  <a:pt x="2724150" y="1257300"/>
                </a:cubicBezTo>
                <a:cubicBezTo>
                  <a:pt x="2707961" y="1273489"/>
                  <a:pt x="2684589" y="1280743"/>
                  <a:pt x="2667000" y="1295400"/>
                </a:cubicBezTo>
                <a:cubicBezTo>
                  <a:pt x="2646304" y="1312647"/>
                  <a:pt x="2632266" y="1337606"/>
                  <a:pt x="2609850" y="1352550"/>
                </a:cubicBezTo>
                <a:cubicBezTo>
                  <a:pt x="2593142" y="1363689"/>
                  <a:pt x="2570253" y="1361848"/>
                  <a:pt x="2552700" y="1371600"/>
                </a:cubicBezTo>
                <a:cubicBezTo>
                  <a:pt x="2512672" y="1393838"/>
                  <a:pt x="2476500" y="1422400"/>
                  <a:pt x="2438400" y="1447800"/>
                </a:cubicBezTo>
                <a:cubicBezTo>
                  <a:pt x="2419350" y="1460500"/>
                  <a:pt x="2402970" y="1478660"/>
                  <a:pt x="2381250" y="1485900"/>
                </a:cubicBezTo>
                <a:cubicBezTo>
                  <a:pt x="2237602" y="1533783"/>
                  <a:pt x="2414666" y="1469192"/>
                  <a:pt x="2266950" y="1543050"/>
                </a:cubicBezTo>
                <a:cubicBezTo>
                  <a:pt x="2248989" y="1552030"/>
                  <a:pt x="2227761" y="1553120"/>
                  <a:pt x="2209800" y="1562100"/>
                </a:cubicBezTo>
                <a:cubicBezTo>
                  <a:pt x="2189322" y="1572339"/>
                  <a:pt x="2173572" y="1590901"/>
                  <a:pt x="2152650" y="1600200"/>
                </a:cubicBezTo>
                <a:cubicBezTo>
                  <a:pt x="2115950" y="1616511"/>
                  <a:pt x="2071766" y="1616023"/>
                  <a:pt x="2038350" y="1638300"/>
                </a:cubicBezTo>
                <a:cubicBezTo>
                  <a:pt x="1959415" y="1690923"/>
                  <a:pt x="2003412" y="1670847"/>
                  <a:pt x="1905000" y="1695450"/>
                </a:cubicBezTo>
                <a:cubicBezTo>
                  <a:pt x="1885950" y="1708150"/>
                  <a:pt x="1864039" y="1717361"/>
                  <a:pt x="1847850" y="1733550"/>
                </a:cubicBezTo>
                <a:cubicBezTo>
                  <a:pt x="1810921" y="1770479"/>
                  <a:pt x="1806194" y="1801369"/>
                  <a:pt x="1790700" y="1847850"/>
                </a:cubicBezTo>
                <a:cubicBezTo>
                  <a:pt x="1797050" y="1898650"/>
                  <a:pt x="1801965" y="1949650"/>
                  <a:pt x="1809750" y="2000250"/>
                </a:cubicBezTo>
                <a:cubicBezTo>
                  <a:pt x="1814673" y="2032252"/>
                  <a:pt x="1125039" y="2297159"/>
                  <a:pt x="1143000" y="2324100"/>
                </a:cubicBezTo>
                <a:cubicBezTo>
                  <a:pt x="1154139" y="2340808"/>
                  <a:pt x="876300" y="2336800"/>
                  <a:pt x="895350" y="2343150"/>
                </a:cubicBezTo>
                <a:lnTo>
                  <a:pt x="0" y="2476500"/>
                </a:lnTo>
              </a:path>
            </a:pathLst>
          </a:cu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latin typeface="+mj-lt"/>
            </a:endParaRPr>
          </a:p>
        </p:txBody>
      </p:sp>
      <p:sp>
        <p:nvSpPr>
          <p:cNvPr id="76" name="Shape 667">
            <a:extLst>
              <a:ext uri="{FF2B5EF4-FFF2-40B4-BE49-F238E27FC236}">
                <a16:creationId xmlns:a16="http://schemas.microsoft.com/office/drawing/2014/main" id="{08C10157-BC82-402D-A01B-E3759B96FD82}"/>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Solving MRFs using max-flow/min-cuts (graph cuts)</a:t>
            </a:r>
          </a:p>
        </p:txBody>
      </p:sp>
      <p:cxnSp>
        <p:nvCxnSpPr>
          <p:cNvPr id="77" name="Straight Arrow Connector 76">
            <a:extLst>
              <a:ext uri="{FF2B5EF4-FFF2-40B4-BE49-F238E27FC236}">
                <a16:creationId xmlns:a16="http://schemas.microsoft.com/office/drawing/2014/main" id="{2853D1BA-3DF8-4668-846C-2DA43638B83A}"/>
              </a:ext>
            </a:extLst>
          </p:cNvPr>
          <p:cNvCxnSpPr>
            <a:cxnSpLocks/>
            <a:stCxn id="3101" idx="1"/>
          </p:cNvCxnSpPr>
          <p:nvPr/>
        </p:nvCxnSpPr>
        <p:spPr>
          <a:xfrm flipH="1">
            <a:off x="8338238" y="2595583"/>
            <a:ext cx="958162" cy="14761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3169AA48-12F1-4561-937F-F03E8B10B1C7}"/>
              </a:ext>
            </a:extLst>
          </p:cNvPr>
          <p:cNvCxnSpPr>
            <a:cxnSpLocks/>
            <a:stCxn id="3102" idx="3"/>
          </p:cNvCxnSpPr>
          <p:nvPr/>
        </p:nvCxnSpPr>
        <p:spPr>
          <a:xfrm flipV="1">
            <a:off x="5087990" y="4800600"/>
            <a:ext cx="627009" cy="50735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836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a:extLst>
              <a:ext uri="{FF2B5EF4-FFF2-40B4-BE49-F238E27FC236}">
                <a16:creationId xmlns:a16="http://schemas.microsoft.com/office/drawing/2014/main" id="{AE482CF4-D421-4285-887C-7225EABF323D}"/>
              </a:ext>
            </a:extLst>
          </p:cNvPr>
          <p:cNvGraphicFramePr>
            <a:graphicFrameLocks noChangeAspect="1"/>
          </p:cNvGraphicFramePr>
          <p:nvPr/>
        </p:nvGraphicFramePr>
        <p:xfrm>
          <a:off x="2393156" y="6096298"/>
          <a:ext cx="7405688" cy="709612"/>
        </p:xfrm>
        <a:graphic>
          <a:graphicData uri="http://schemas.openxmlformats.org/presentationml/2006/ole">
            <mc:AlternateContent xmlns:mc="http://schemas.openxmlformats.org/markup-compatibility/2006">
              <mc:Choice xmlns:v="urn:schemas-microsoft-com:vml" Requires="v">
                <p:oleObj spid="_x0000_s7217" name="Equation" r:id="rId3" imgW="3708360" imgH="355320" progId="Equation.3">
                  <p:embed/>
                </p:oleObj>
              </mc:Choice>
              <mc:Fallback>
                <p:oleObj name="Equation" r:id="rId3" imgW="3708360" imgH="355320" progId="Equation.3">
                  <p:embed/>
                  <p:pic>
                    <p:nvPicPr>
                      <p:cNvPr id="3074" name="Object 2">
                        <a:extLst>
                          <a:ext uri="{FF2B5EF4-FFF2-40B4-BE49-F238E27FC236}">
                            <a16:creationId xmlns:a16="http://schemas.microsoft.com/office/drawing/2014/main" id="{AE482CF4-D421-4285-887C-7225EABF32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156" y="6096298"/>
                        <a:ext cx="7405688" cy="709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99" name="TextBox 125">
            <a:extLst>
              <a:ext uri="{FF2B5EF4-FFF2-40B4-BE49-F238E27FC236}">
                <a16:creationId xmlns:a16="http://schemas.microsoft.com/office/drawing/2014/main" id="{3588BDEB-E5B5-4E8D-B35E-5113FA36C55D}"/>
              </a:ext>
            </a:extLst>
          </p:cNvPr>
          <p:cNvSpPr txBox="1">
            <a:spLocks noChangeArrowheads="1"/>
          </p:cNvSpPr>
          <p:nvPr/>
        </p:nvSpPr>
        <p:spPr bwMode="auto">
          <a:xfrm>
            <a:off x="2868153" y="1433661"/>
            <a:ext cx="33040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latin typeface="+mj-lt"/>
              </a:rPr>
              <a:t>source (foreground label)</a:t>
            </a:r>
          </a:p>
        </p:txBody>
      </p:sp>
      <p:sp>
        <p:nvSpPr>
          <p:cNvPr id="3100" name="TextBox 126">
            <a:extLst>
              <a:ext uri="{FF2B5EF4-FFF2-40B4-BE49-F238E27FC236}">
                <a16:creationId xmlns:a16="http://schemas.microsoft.com/office/drawing/2014/main" id="{2633DA35-822C-4BBA-AB92-DE02FA534EA9}"/>
              </a:ext>
            </a:extLst>
          </p:cNvPr>
          <p:cNvSpPr txBox="1">
            <a:spLocks noChangeArrowheads="1"/>
          </p:cNvSpPr>
          <p:nvPr/>
        </p:nvSpPr>
        <p:spPr bwMode="auto">
          <a:xfrm>
            <a:off x="7315200" y="5029994"/>
            <a:ext cx="30367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latin typeface="+mj-lt"/>
              </a:rPr>
              <a:t>sink (background label)</a:t>
            </a:r>
          </a:p>
        </p:txBody>
      </p:sp>
      <p:sp>
        <p:nvSpPr>
          <p:cNvPr id="3101" name="TextBox 127">
            <a:extLst>
              <a:ext uri="{FF2B5EF4-FFF2-40B4-BE49-F238E27FC236}">
                <a16:creationId xmlns:a16="http://schemas.microsoft.com/office/drawing/2014/main" id="{4C283A78-1CEB-437F-9B19-660590391005}"/>
              </a:ext>
            </a:extLst>
          </p:cNvPr>
          <p:cNvSpPr txBox="1">
            <a:spLocks noChangeArrowheads="1"/>
          </p:cNvSpPr>
          <p:nvPr/>
        </p:nvSpPr>
        <p:spPr bwMode="auto">
          <a:xfrm>
            <a:off x="9296400" y="2180084"/>
            <a:ext cx="215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a:latin typeface="+mj-lt"/>
              </a:rPr>
              <a:t>cost to assign to foreground</a:t>
            </a:r>
          </a:p>
        </p:txBody>
      </p:sp>
      <p:sp>
        <p:nvSpPr>
          <p:cNvPr id="3102" name="TextBox 128">
            <a:extLst>
              <a:ext uri="{FF2B5EF4-FFF2-40B4-BE49-F238E27FC236}">
                <a16:creationId xmlns:a16="http://schemas.microsoft.com/office/drawing/2014/main" id="{6C578148-A10D-4436-ABAB-1840F465A638}"/>
              </a:ext>
            </a:extLst>
          </p:cNvPr>
          <p:cNvSpPr txBox="1">
            <a:spLocks noChangeArrowheads="1"/>
          </p:cNvSpPr>
          <p:nvPr/>
        </p:nvSpPr>
        <p:spPr bwMode="auto">
          <a:xfrm>
            <a:off x="1395569" y="5077123"/>
            <a:ext cx="36924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latin typeface="+mj-lt"/>
              </a:rPr>
              <a:t>cost to assign to background</a:t>
            </a:r>
          </a:p>
        </p:txBody>
      </p:sp>
      <p:sp>
        <p:nvSpPr>
          <p:cNvPr id="3103" name="TextBox 129">
            <a:extLst>
              <a:ext uri="{FF2B5EF4-FFF2-40B4-BE49-F238E27FC236}">
                <a16:creationId xmlns:a16="http://schemas.microsoft.com/office/drawing/2014/main" id="{EF0A6B00-CB84-4DAB-826B-F9207E20B95F}"/>
              </a:ext>
            </a:extLst>
          </p:cNvPr>
          <p:cNvSpPr txBox="1">
            <a:spLocks noChangeArrowheads="1"/>
          </p:cNvSpPr>
          <p:nvPr/>
        </p:nvSpPr>
        <p:spPr bwMode="auto">
          <a:xfrm>
            <a:off x="1828800" y="4038600"/>
            <a:ext cx="2420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latin typeface="+mj-lt"/>
              </a:rPr>
              <a:t>cost to split nodes</a:t>
            </a:r>
          </a:p>
        </p:txBody>
      </p:sp>
      <p:cxnSp>
        <p:nvCxnSpPr>
          <p:cNvPr id="132" name="Straight Arrow Connector 131">
            <a:extLst>
              <a:ext uri="{FF2B5EF4-FFF2-40B4-BE49-F238E27FC236}">
                <a16:creationId xmlns:a16="http://schemas.microsoft.com/office/drawing/2014/main" id="{A30D9630-D996-4994-80F6-8DC9EF2C365C}"/>
              </a:ext>
            </a:extLst>
          </p:cNvPr>
          <p:cNvCxnSpPr>
            <a:stCxn id="3103" idx="3"/>
          </p:cNvCxnSpPr>
          <p:nvPr/>
        </p:nvCxnSpPr>
        <p:spPr>
          <a:xfrm flipV="1">
            <a:off x="4249463" y="3886201"/>
            <a:ext cx="855937" cy="3832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 name="Shape 667">
            <a:extLst>
              <a:ext uri="{FF2B5EF4-FFF2-40B4-BE49-F238E27FC236}">
                <a16:creationId xmlns:a16="http://schemas.microsoft.com/office/drawing/2014/main" id="{08C10157-BC82-402D-A01B-E3759B96FD82}"/>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Solving MRFs using max-flow/min-cuts (graph cuts)</a:t>
            </a:r>
          </a:p>
        </p:txBody>
      </p:sp>
      <p:cxnSp>
        <p:nvCxnSpPr>
          <p:cNvPr id="77" name="Straight Arrow Connector 76">
            <a:extLst>
              <a:ext uri="{FF2B5EF4-FFF2-40B4-BE49-F238E27FC236}">
                <a16:creationId xmlns:a16="http://schemas.microsoft.com/office/drawing/2014/main" id="{2853D1BA-3DF8-4668-846C-2DA43638B83A}"/>
              </a:ext>
            </a:extLst>
          </p:cNvPr>
          <p:cNvCxnSpPr>
            <a:cxnSpLocks/>
            <a:stCxn id="3101" idx="1"/>
          </p:cNvCxnSpPr>
          <p:nvPr/>
        </p:nvCxnSpPr>
        <p:spPr>
          <a:xfrm flipH="1">
            <a:off x="6934200" y="2595583"/>
            <a:ext cx="2362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3169AA48-12F1-4561-937F-F03E8B10B1C7}"/>
              </a:ext>
            </a:extLst>
          </p:cNvPr>
          <p:cNvCxnSpPr>
            <a:cxnSpLocks/>
            <a:stCxn id="3102" idx="3"/>
          </p:cNvCxnSpPr>
          <p:nvPr/>
        </p:nvCxnSpPr>
        <p:spPr>
          <a:xfrm flipV="1">
            <a:off x="5087990" y="4660900"/>
            <a:ext cx="1447749" cy="64705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444B6796-B85D-4E1A-A82F-677A58D5F200}"/>
              </a:ext>
            </a:extLst>
          </p:cNvPr>
          <p:cNvGrpSpPr/>
          <p:nvPr/>
        </p:nvGrpSpPr>
        <p:grpSpPr>
          <a:xfrm>
            <a:off x="4384676" y="1447800"/>
            <a:ext cx="4911725" cy="4038600"/>
            <a:chOff x="4384676" y="1447800"/>
            <a:chExt cx="4911725" cy="4038600"/>
          </a:xfrm>
        </p:grpSpPr>
        <p:sp>
          <p:nvSpPr>
            <p:cNvPr id="81" name="Oval 80">
              <a:extLst>
                <a:ext uri="{FF2B5EF4-FFF2-40B4-BE49-F238E27FC236}">
                  <a16:creationId xmlns:a16="http://schemas.microsoft.com/office/drawing/2014/main" id="{8F17F47A-448D-42E7-AB45-6BD96422C374}"/>
                </a:ext>
              </a:extLst>
            </p:cNvPr>
            <p:cNvSpPr/>
            <p:nvPr/>
          </p:nvSpPr>
          <p:spPr>
            <a:xfrm>
              <a:off x="6172200" y="5029200"/>
              <a:ext cx="914400" cy="4572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2" name="Straight Connector 81">
              <a:extLst>
                <a:ext uri="{FF2B5EF4-FFF2-40B4-BE49-F238E27FC236}">
                  <a16:creationId xmlns:a16="http://schemas.microsoft.com/office/drawing/2014/main" id="{D292C730-8E20-4559-A506-9E71B39A320E}"/>
                </a:ext>
              </a:extLst>
            </p:cNvPr>
            <p:cNvCxnSpPr/>
            <p:nvPr/>
          </p:nvCxnSpPr>
          <p:spPr>
            <a:xfrm rot="5400000">
              <a:off x="6477000" y="3733800"/>
              <a:ext cx="167640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3716B9B-755B-4480-9540-59A5EDF86923}"/>
                </a:ext>
              </a:extLst>
            </p:cNvPr>
            <p:cNvCxnSpPr/>
            <p:nvPr/>
          </p:nvCxnSpPr>
          <p:spPr>
            <a:xfrm rot="10800000" flipV="1">
              <a:off x="6610350" y="3657600"/>
              <a:ext cx="238125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37F6090-D92C-4F67-96B3-8A860C01B484}"/>
                </a:ext>
              </a:extLst>
            </p:cNvPr>
            <p:cNvCxnSpPr/>
            <p:nvPr/>
          </p:nvCxnSpPr>
          <p:spPr>
            <a:xfrm rot="5400000">
              <a:off x="6210300" y="4533900"/>
              <a:ext cx="1143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6453F99-A18D-44FB-9137-336A77A01668}"/>
                </a:ext>
              </a:extLst>
            </p:cNvPr>
            <p:cNvCxnSpPr/>
            <p:nvPr/>
          </p:nvCxnSpPr>
          <p:spPr>
            <a:xfrm rot="10800000" flipV="1">
              <a:off x="6629400" y="4343400"/>
              <a:ext cx="1524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26870A8-C39C-41BE-B2F5-AB1A05CC75EE}"/>
                </a:ext>
              </a:extLst>
            </p:cNvPr>
            <p:cNvCxnSpPr/>
            <p:nvPr/>
          </p:nvCxnSpPr>
          <p:spPr>
            <a:xfrm rot="5400000">
              <a:off x="6286500" y="4152900"/>
              <a:ext cx="1447800" cy="762000"/>
            </a:xfrm>
            <a:prstGeom prst="line">
              <a:avLst/>
            </a:prstGeom>
          </p:spPr>
          <p:style>
            <a:lnRef idx="1">
              <a:schemeClr val="accent1"/>
            </a:lnRef>
            <a:fillRef idx="0">
              <a:schemeClr val="accent1"/>
            </a:fillRef>
            <a:effectRef idx="0">
              <a:schemeClr val="accent1"/>
            </a:effectRef>
            <a:fontRef idx="minor">
              <a:schemeClr val="tx1"/>
            </a:fontRef>
          </p:style>
        </p:cxnSp>
        <p:grpSp>
          <p:nvGrpSpPr>
            <p:cNvPr id="90" name="Group 41">
              <a:extLst>
                <a:ext uri="{FF2B5EF4-FFF2-40B4-BE49-F238E27FC236}">
                  <a16:creationId xmlns:a16="http://schemas.microsoft.com/office/drawing/2014/main" id="{86A58369-9D19-4383-9DAE-67502DC79CB1}"/>
                </a:ext>
              </a:extLst>
            </p:cNvPr>
            <p:cNvGrpSpPr/>
            <p:nvPr/>
          </p:nvGrpSpPr>
          <p:grpSpPr>
            <a:xfrm>
              <a:off x="4384676" y="2057400"/>
              <a:ext cx="4911725" cy="3276600"/>
              <a:chOff x="1411287" y="2057400"/>
              <a:chExt cx="4911725" cy="3276600"/>
            </a:xfrm>
            <a:scene3d>
              <a:camera prst="isometricOffAxis2Top"/>
              <a:lightRig rig="threePt" dir="t"/>
            </a:scene3d>
          </p:grpSpPr>
          <p:sp>
            <p:nvSpPr>
              <p:cNvPr id="112" name="Oval 111">
                <a:extLst>
                  <a:ext uri="{FF2B5EF4-FFF2-40B4-BE49-F238E27FC236}">
                    <a16:creationId xmlns:a16="http://schemas.microsoft.com/office/drawing/2014/main" id="{CB2C5682-1428-4FF2-9C1F-11365284553F}"/>
                  </a:ext>
                </a:extLst>
              </p:cNvPr>
              <p:cNvSpPr/>
              <p:nvPr/>
            </p:nvSpPr>
            <p:spPr>
              <a:xfrm>
                <a:off x="14112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4" name="Oval 113">
                <a:extLst>
                  <a:ext uri="{FF2B5EF4-FFF2-40B4-BE49-F238E27FC236}">
                    <a16:creationId xmlns:a16="http://schemas.microsoft.com/office/drawing/2014/main" id="{774B5A1E-BCC7-44D5-91DF-79A2B75F381A}"/>
                  </a:ext>
                </a:extLst>
              </p:cNvPr>
              <p:cNvSpPr/>
              <p:nvPr/>
            </p:nvSpPr>
            <p:spPr>
              <a:xfrm>
                <a:off x="27828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5" name="Oval 114">
                <a:extLst>
                  <a:ext uri="{FF2B5EF4-FFF2-40B4-BE49-F238E27FC236}">
                    <a16:creationId xmlns:a16="http://schemas.microsoft.com/office/drawing/2014/main" id="{58074737-5FE7-4E2D-ACC8-F13C6C6B5C49}"/>
                  </a:ext>
                </a:extLst>
              </p:cNvPr>
              <p:cNvSpPr/>
              <p:nvPr/>
            </p:nvSpPr>
            <p:spPr>
              <a:xfrm>
                <a:off x="14112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17" name="Straight Connector 116">
                <a:extLst>
                  <a:ext uri="{FF2B5EF4-FFF2-40B4-BE49-F238E27FC236}">
                    <a16:creationId xmlns:a16="http://schemas.microsoft.com/office/drawing/2014/main" id="{DC013D6F-F5DD-4A6B-950A-D71C805BBAC1}"/>
                  </a:ext>
                </a:extLst>
              </p:cNvPr>
              <p:cNvCxnSpPr>
                <a:cxnSpLocks/>
                <a:stCxn id="112" idx="6"/>
                <a:endCxn id="114" idx="2"/>
              </p:cNvCxnSpPr>
              <p:nvPr/>
            </p:nvCxnSpPr>
            <p:spPr>
              <a:xfrm>
                <a:off x="2173287"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D7BE122-829A-4C3F-BBB8-EA053FDF2C75}"/>
                  </a:ext>
                </a:extLst>
              </p:cNvPr>
              <p:cNvCxnSpPr>
                <a:cxnSpLocks/>
                <a:stCxn id="112" idx="4"/>
                <a:endCxn id="115" idx="0"/>
              </p:cNvCxnSpPr>
              <p:nvPr/>
            </p:nvCxnSpPr>
            <p:spPr>
              <a:xfrm rot="5400000">
                <a:off x="15636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3FB1D938-955E-4620-B4B4-A7F6465DFDC5}"/>
                  </a:ext>
                </a:extLst>
              </p:cNvPr>
              <p:cNvSpPr/>
              <p:nvPr/>
            </p:nvSpPr>
            <p:spPr>
              <a:xfrm>
                <a:off x="27828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22" name="Straight Connector 121">
                <a:extLst>
                  <a:ext uri="{FF2B5EF4-FFF2-40B4-BE49-F238E27FC236}">
                    <a16:creationId xmlns:a16="http://schemas.microsoft.com/office/drawing/2014/main" id="{E566A13E-7C50-4DE4-B6BC-9D3A97847590}"/>
                  </a:ext>
                </a:extLst>
              </p:cNvPr>
              <p:cNvCxnSpPr/>
              <p:nvPr/>
            </p:nvCxnSpPr>
            <p:spPr>
              <a:xfrm rot="5400000">
                <a:off x="29352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B6C74991-330A-4237-A608-BAF7F34156C9}"/>
                  </a:ext>
                </a:extLst>
              </p:cNvPr>
              <p:cNvCxnSpPr/>
              <p:nvPr/>
            </p:nvCxnSpPr>
            <p:spPr>
              <a:xfrm>
                <a:off x="2173287"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Oval 124">
                <a:extLst>
                  <a:ext uri="{FF2B5EF4-FFF2-40B4-BE49-F238E27FC236}">
                    <a16:creationId xmlns:a16="http://schemas.microsoft.com/office/drawing/2014/main" id="{644ECC22-57BE-46F7-B0EF-463EDE91EA84}"/>
                  </a:ext>
                </a:extLst>
              </p:cNvPr>
              <p:cNvSpPr/>
              <p:nvPr/>
            </p:nvSpPr>
            <p:spPr>
              <a:xfrm>
                <a:off x="41894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6" name="Oval 125">
                <a:extLst>
                  <a:ext uri="{FF2B5EF4-FFF2-40B4-BE49-F238E27FC236}">
                    <a16:creationId xmlns:a16="http://schemas.microsoft.com/office/drawing/2014/main" id="{1AEF5B42-AFD9-4D36-9886-E3199879C668}"/>
                  </a:ext>
                </a:extLst>
              </p:cNvPr>
              <p:cNvSpPr/>
              <p:nvPr/>
            </p:nvSpPr>
            <p:spPr>
              <a:xfrm>
                <a:off x="55610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7" name="Oval 126">
                <a:extLst>
                  <a:ext uri="{FF2B5EF4-FFF2-40B4-BE49-F238E27FC236}">
                    <a16:creationId xmlns:a16="http://schemas.microsoft.com/office/drawing/2014/main" id="{853F9673-5C19-4AE9-9BD7-E3394AD64287}"/>
                  </a:ext>
                </a:extLst>
              </p:cNvPr>
              <p:cNvSpPr/>
              <p:nvPr/>
            </p:nvSpPr>
            <p:spPr>
              <a:xfrm>
                <a:off x="41894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28" name="Straight Connector 127">
                <a:extLst>
                  <a:ext uri="{FF2B5EF4-FFF2-40B4-BE49-F238E27FC236}">
                    <a16:creationId xmlns:a16="http://schemas.microsoft.com/office/drawing/2014/main" id="{42AE828A-366D-4BA8-81CD-19378695D22C}"/>
                  </a:ext>
                </a:extLst>
              </p:cNvPr>
              <p:cNvCxnSpPr>
                <a:cxnSpLocks/>
                <a:stCxn id="125" idx="6"/>
                <a:endCxn id="126" idx="2"/>
              </p:cNvCxnSpPr>
              <p:nvPr/>
            </p:nvCxnSpPr>
            <p:spPr>
              <a:xfrm>
                <a:off x="4951412" y="24907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90E2F8B-8E8D-4A94-AE9D-5914C6C6BB36}"/>
                  </a:ext>
                </a:extLst>
              </p:cNvPr>
              <p:cNvCxnSpPr>
                <a:cxnSpLocks/>
                <a:stCxn id="125" idx="4"/>
                <a:endCxn id="127" idx="0"/>
              </p:cNvCxnSpPr>
              <p:nvPr/>
            </p:nvCxnSpPr>
            <p:spPr>
              <a:xfrm rot="5400000">
                <a:off x="43426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Oval 129">
                <a:extLst>
                  <a:ext uri="{FF2B5EF4-FFF2-40B4-BE49-F238E27FC236}">
                    <a16:creationId xmlns:a16="http://schemas.microsoft.com/office/drawing/2014/main" id="{253E7A90-7B03-4859-9B85-B22CDB2FAF3A}"/>
                  </a:ext>
                </a:extLst>
              </p:cNvPr>
              <p:cNvSpPr/>
              <p:nvPr/>
            </p:nvSpPr>
            <p:spPr>
              <a:xfrm>
                <a:off x="55610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31" name="Straight Connector 130">
                <a:extLst>
                  <a:ext uri="{FF2B5EF4-FFF2-40B4-BE49-F238E27FC236}">
                    <a16:creationId xmlns:a16="http://schemas.microsoft.com/office/drawing/2014/main" id="{B6A3DB9E-A557-403A-A51C-B58212E0B67A}"/>
                  </a:ext>
                </a:extLst>
              </p:cNvPr>
              <p:cNvCxnSpPr>
                <a:cxnSpLocks/>
                <a:stCxn id="126" idx="4"/>
                <a:endCxn id="130" idx="0"/>
              </p:cNvCxnSpPr>
              <p:nvPr/>
            </p:nvCxnSpPr>
            <p:spPr>
              <a:xfrm rot="5400000">
                <a:off x="57142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50685A2-EC23-41DE-A6AF-F9EB949218B2}"/>
                  </a:ext>
                </a:extLst>
              </p:cNvPr>
              <p:cNvCxnSpPr/>
              <p:nvPr/>
            </p:nvCxnSpPr>
            <p:spPr>
              <a:xfrm>
                <a:off x="4951412" y="37861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D8C229C3-4530-4493-B872-F1802D4C6F97}"/>
                  </a:ext>
                </a:extLst>
              </p:cNvPr>
              <p:cNvSpPr/>
              <p:nvPr/>
            </p:nvSpPr>
            <p:spPr>
              <a:xfrm>
                <a:off x="14112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38" name="Straight Connector 137">
                <a:extLst>
                  <a:ext uri="{FF2B5EF4-FFF2-40B4-BE49-F238E27FC236}">
                    <a16:creationId xmlns:a16="http://schemas.microsoft.com/office/drawing/2014/main" id="{CA1BAAD9-DC9C-42BF-88F6-62DBC67BB33E}"/>
                  </a:ext>
                </a:extLst>
              </p:cNvPr>
              <p:cNvCxnSpPr>
                <a:cxnSpLocks/>
                <a:endCxn id="135" idx="0"/>
              </p:cNvCxnSpPr>
              <p:nvPr/>
            </p:nvCxnSpPr>
            <p:spPr>
              <a:xfrm rot="5400000">
                <a:off x="15636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Oval 138">
                <a:extLst>
                  <a:ext uri="{FF2B5EF4-FFF2-40B4-BE49-F238E27FC236}">
                    <a16:creationId xmlns:a16="http://schemas.microsoft.com/office/drawing/2014/main" id="{778B9808-BA9C-4340-B66F-98BBA955623F}"/>
                  </a:ext>
                </a:extLst>
              </p:cNvPr>
              <p:cNvSpPr/>
              <p:nvPr/>
            </p:nvSpPr>
            <p:spPr>
              <a:xfrm>
                <a:off x="27828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40" name="Straight Connector 139">
                <a:extLst>
                  <a:ext uri="{FF2B5EF4-FFF2-40B4-BE49-F238E27FC236}">
                    <a16:creationId xmlns:a16="http://schemas.microsoft.com/office/drawing/2014/main" id="{D04F3D15-7B93-48CC-AEF6-9FA894DEDA2E}"/>
                  </a:ext>
                </a:extLst>
              </p:cNvPr>
              <p:cNvCxnSpPr/>
              <p:nvPr/>
            </p:nvCxnSpPr>
            <p:spPr>
              <a:xfrm rot="5400000">
                <a:off x="29352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4D0E674-02C4-4015-98BC-8CD8B89C13E3}"/>
                  </a:ext>
                </a:extLst>
              </p:cNvPr>
              <p:cNvCxnSpPr/>
              <p:nvPr/>
            </p:nvCxnSpPr>
            <p:spPr>
              <a:xfrm>
                <a:off x="2173287"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Oval 141">
                <a:extLst>
                  <a:ext uri="{FF2B5EF4-FFF2-40B4-BE49-F238E27FC236}">
                    <a16:creationId xmlns:a16="http://schemas.microsoft.com/office/drawing/2014/main" id="{717F58DA-9EB2-4CDB-BDFA-09CFF269E7A6}"/>
                  </a:ext>
                </a:extLst>
              </p:cNvPr>
              <p:cNvSpPr/>
              <p:nvPr/>
            </p:nvSpPr>
            <p:spPr>
              <a:xfrm>
                <a:off x="41894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43" name="Straight Connector 142">
                <a:extLst>
                  <a:ext uri="{FF2B5EF4-FFF2-40B4-BE49-F238E27FC236}">
                    <a16:creationId xmlns:a16="http://schemas.microsoft.com/office/drawing/2014/main" id="{E0573FA3-B9BD-4901-A9C5-7B705E289FD8}"/>
                  </a:ext>
                </a:extLst>
              </p:cNvPr>
              <p:cNvCxnSpPr>
                <a:cxnSpLocks/>
                <a:endCxn id="142" idx="0"/>
              </p:cNvCxnSpPr>
              <p:nvPr/>
            </p:nvCxnSpPr>
            <p:spPr>
              <a:xfrm rot="5400000">
                <a:off x="43426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Oval 143">
                <a:extLst>
                  <a:ext uri="{FF2B5EF4-FFF2-40B4-BE49-F238E27FC236}">
                    <a16:creationId xmlns:a16="http://schemas.microsoft.com/office/drawing/2014/main" id="{058A280E-3284-43AA-89B4-182A3CB9EC03}"/>
                  </a:ext>
                </a:extLst>
              </p:cNvPr>
              <p:cNvSpPr/>
              <p:nvPr/>
            </p:nvSpPr>
            <p:spPr>
              <a:xfrm>
                <a:off x="55610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45" name="Straight Connector 144">
                <a:extLst>
                  <a:ext uri="{FF2B5EF4-FFF2-40B4-BE49-F238E27FC236}">
                    <a16:creationId xmlns:a16="http://schemas.microsoft.com/office/drawing/2014/main" id="{7DA35754-CC85-4AC9-B5C8-E2CFE4FD4492}"/>
                  </a:ext>
                </a:extLst>
              </p:cNvPr>
              <p:cNvCxnSpPr>
                <a:cxnSpLocks/>
                <a:endCxn id="144" idx="0"/>
              </p:cNvCxnSpPr>
              <p:nvPr/>
            </p:nvCxnSpPr>
            <p:spPr>
              <a:xfrm rot="5400000">
                <a:off x="57142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F29BC92-6F0C-4819-B31A-1EBA6CB0E3BB}"/>
                  </a:ext>
                </a:extLst>
              </p:cNvPr>
              <p:cNvCxnSpPr/>
              <p:nvPr/>
            </p:nvCxnSpPr>
            <p:spPr>
              <a:xfrm>
                <a:off x="4951412" y="50292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9982D8C5-865A-414C-B8AA-AD76F6D33A66}"/>
                  </a:ext>
                </a:extLst>
              </p:cNvPr>
              <p:cNvCxnSpPr/>
              <p:nvPr/>
            </p:nvCxnSpPr>
            <p:spPr>
              <a:xfrm>
                <a:off x="3562350"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E379CF9-B230-4829-B0CE-5F66AF8AA09D}"/>
                  </a:ext>
                </a:extLst>
              </p:cNvPr>
              <p:cNvCxnSpPr/>
              <p:nvPr/>
            </p:nvCxnSpPr>
            <p:spPr>
              <a:xfrm>
                <a:off x="3562350"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58079E88-028E-4DC6-A7F8-1116F1D7EBC3}"/>
                  </a:ext>
                </a:extLst>
              </p:cNvPr>
              <p:cNvCxnSpPr/>
              <p:nvPr/>
            </p:nvCxnSpPr>
            <p:spPr>
              <a:xfrm>
                <a:off x="3562350"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2" name="Oval 91">
              <a:extLst>
                <a:ext uri="{FF2B5EF4-FFF2-40B4-BE49-F238E27FC236}">
                  <a16:creationId xmlns:a16="http://schemas.microsoft.com/office/drawing/2014/main" id="{13E714B4-BDCB-429D-A041-4098F9473506}"/>
                </a:ext>
              </a:extLst>
            </p:cNvPr>
            <p:cNvSpPr/>
            <p:nvPr/>
          </p:nvSpPr>
          <p:spPr>
            <a:xfrm>
              <a:off x="6324600" y="1447800"/>
              <a:ext cx="9144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4" name="Straight Connector 93">
              <a:extLst>
                <a:ext uri="{FF2B5EF4-FFF2-40B4-BE49-F238E27FC236}">
                  <a16:creationId xmlns:a16="http://schemas.microsoft.com/office/drawing/2014/main" id="{102B2B27-7B89-4E24-8BC4-1181059D1920}"/>
                </a:ext>
              </a:extLst>
            </p:cNvPr>
            <p:cNvCxnSpPr>
              <a:cxnSpLocks/>
              <a:stCxn id="92" idx="4"/>
            </p:cNvCxnSpPr>
            <p:nvPr/>
          </p:nvCxnSpPr>
          <p:spPr>
            <a:xfrm rot="5400000">
              <a:off x="5562600" y="1828800"/>
              <a:ext cx="1143000" cy="1295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E51B5B6-A819-43AA-BE24-3D602C9F2A79}"/>
                </a:ext>
              </a:extLst>
            </p:cNvPr>
            <p:cNvCxnSpPr>
              <a:cxnSpLocks/>
              <a:stCxn id="92" idx="4"/>
            </p:cNvCxnSpPr>
            <p:nvPr/>
          </p:nvCxnSpPr>
          <p:spPr>
            <a:xfrm rot="5400000">
              <a:off x="6096000" y="2514600"/>
              <a:ext cx="1295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000F700-2583-4D9F-8D3A-3C0BE7B3D3B1}"/>
                </a:ext>
              </a:extLst>
            </p:cNvPr>
            <p:cNvCxnSpPr>
              <a:cxnSpLocks/>
              <a:stCxn id="92" idx="4"/>
            </p:cNvCxnSpPr>
            <p:nvPr/>
          </p:nvCxnSpPr>
          <p:spPr>
            <a:xfrm rot="5400000">
              <a:off x="4686300" y="1638300"/>
              <a:ext cx="1828800" cy="2362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9BF4355-893D-4D93-BCC4-AD7DB5DF8F51}"/>
                </a:ext>
              </a:extLst>
            </p:cNvPr>
            <p:cNvCxnSpPr>
              <a:cxnSpLocks/>
              <a:stCxn id="92" idx="4"/>
            </p:cNvCxnSpPr>
            <p:nvPr/>
          </p:nvCxnSpPr>
          <p:spPr>
            <a:xfrm rot="5400000">
              <a:off x="5219700" y="2324100"/>
              <a:ext cx="1981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3299D9B-865F-4493-9396-1A5828F28D3E}"/>
                </a:ext>
              </a:extLst>
            </p:cNvPr>
            <p:cNvCxnSpPr>
              <a:cxnSpLocks/>
              <a:stCxn id="92" idx="4"/>
            </p:cNvCxnSpPr>
            <p:nvPr/>
          </p:nvCxnSpPr>
          <p:spPr>
            <a:xfrm rot="5400000">
              <a:off x="5676900" y="2476500"/>
              <a:ext cx="16764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1079ED7-3937-446E-AEA8-B1BCB5DFD9C8}"/>
                </a:ext>
              </a:extLst>
            </p:cNvPr>
            <p:cNvCxnSpPr>
              <a:cxnSpLocks/>
              <a:stCxn id="92" idx="4"/>
            </p:cNvCxnSpPr>
            <p:nvPr/>
          </p:nvCxnSpPr>
          <p:spPr>
            <a:xfrm rot="5400000">
              <a:off x="5105400" y="1752600"/>
              <a:ext cx="1524000" cy="1828800"/>
            </a:xfrm>
            <a:prstGeom prst="line">
              <a:avLst/>
            </a:prstGeom>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11814A0B-48D2-4793-8C21-B201D5F822CE}"/>
                </a:ext>
              </a:extLst>
            </p:cNvPr>
            <p:cNvSpPr/>
            <p:nvPr/>
          </p:nvSpPr>
          <p:spPr>
            <a:xfrm>
              <a:off x="7162800" y="30480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 name="Rectangle 105">
              <a:extLst>
                <a:ext uri="{FF2B5EF4-FFF2-40B4-BE49-F238E27FC236}">
                  <a16:creationId xmlns:a16="http://schemas.microsoft.com/office/drawing/2014/main" id="{B9CF7844-DFF1-4250-BAD8-58B25B6B676E}"/>
                </a:ext>
              </a:extLst>
            </p:cNvPr>
            <p:cNvSpPr/>
            <p:nvPr/>
          </p:nvSpPr>
          <p:spPr>
            <a:xfrm>
              <a:off x="6629400" y="35052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 name="Rectangle 107">
              <a:extLst>
                <a:ext uri="{FF2B5EF4-FFF2-40B4-BE49-F238E27FC236}">
                  <a16:creationId xmlns:a16="http://schemas.microsoft.com/office/drawing/2014/main" id="{94D3CA01-E063-4C30-8FEA-C2D3EE21F773}"/>
                </a:ext>
              </a:extLst>
            </p:cNvPr>
            <p:cNvSpPr/>
            <p:nvPr/>
          </p:nvSpPr>
          <p:spPr>
            <a:xfrm>
              <a:off x="6096000" y="38862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 name="Freeform 76">
              <a:extLst>
                <a:ext uri="{FF2B5EF4-FFF2-40B4-BE49-F238E27FC236}">
                  <a16:creationId xmlns:a16="http://schemas.microsoft.com/office/drawing/2014/main" id="{68190214-07E4-4BA8-BA50-EA5B71B260AD}"/>
                </a:ext>
              </a:extLst>
            </p:cNvPr>
            <p:cNvSpPr/>
            <p:nvPr/>
          </p:nvSpPr>
          <p:spPr>
            <a:xfrm>
              <a:off x="4591050" y="2057400"/>
              <a:ext cx="3867150" cy="2476500"/>
            </a:xfrm>
            <a:custGeom>
              <a:avLst/>
              <a:gdLst>
                <a:gd name="connsiteX0" fmla="*/ 2076450 w 2076450"/>
                <a:gd name="connsiteY0" fmla="*/ 0 h 2171700"/>
                <a:gd name="connsiteX1" fmla="*/ 1905000 w 2076450"/>
                <a:gd name="connsiteY1" fmla="*/ 38100 h 2171700"/>
                <a:gd name="connsiteX2" fmla="*/ 1790700 w 2076450"/>
                <a:gd name="connsiteY2" fmla="*/ 95250 h 2171700"/>
                <a:gd name="connsiteX3" fmla="*/ 1676400 w 2076450"/>
                <a:gd name="connsiteY3" fmla="*/ 209550 h 2171700"/>
                <a:gd name="connsiteX4" fmla="*/ 1638300 w 2076450"/>
                <a:gd name="connsiteY4" fmla="*/ 266700 h 2171700"/>
                <a:gd name="connsiteX5" fmla="*/ 1543050 w 2076450"/>
                <a:gd name="connsiteY5" fmla="*/ 381000 h 2171700"/>
                <a:gd name="connsiteX6" fmla="*/ 1504950 w 2076450"/>
                <a:gd name="connsiteY6" fmla="*/ 514350 h 2171700"/>
                <a:gd name="connsiteX7" fmla="*/ 1428750 w 2076450"/>
                <a:gd name="connsiteY7" fmla="*/ 628650 h 2171700"/>
                <a:gd name="connsiteX8" fmla="*/ 1352550 w 2076450"/>
                <a:gd name="connsiteY8" fmla="*/ 723900 h 2171700"/>
                <a:gd name="connsiteX9" fmla="*/ 1276350 w 2076450"/>
                <a:gd name="connsiteY9" fmla="*/ 838200 h 2171700"/>
                <a:gd name="connsiteX10" fmla="*/ 1162050 w 2076450"/>
                <a:gd name="connsiteY10" fmla="*/ 952500 h 2171700"/>
                <a:gd name="connsiteX11" fmla="*/ 1104900 w 2076450"/>
                <a:gd name="connsiteY11" fmla="*/ 1009650 h 2171700"/>
                <a:gd name="connsiteX12" fmla="*/ 1047750 w 2076450"/>
                <a:gd name="connsiteY12" fmla="*/ 1085850 h 2171700"/>
                <a:gd name="connsiteX13" fmla="*/ 971550 w 2076450"/>
                <a:gd name="connsiteY13" fmla="*/ 1200150 h 2171700"/>
                <a:gd name="connsiteX14" fmla="*/ 933450 w 2076450"/>
                <a:gd name="connsiteY14" fmla="*/ 1257300 h 2171700"/>
                <a:gd name="connsiteX15" fmla="*/ 876300 w 2076450"/>
                <a:gd name="connsiteY15" fmla="*/ 1295400 h 2171700"/>
                <a:gd name="connsiteX16" fmla="*/ 819150 w 2076450"/>
                <a:gd name="connsiteY16" fmla="*/ 1352550 h 2171700"/>
                <a:gd name="connsiteX17" fmla="*/ 762000 w 2076450"/>
                <a:gd name="connsiteY17" fmla="*/ 1371600 h 2171700"/>
                <a:gd name="connsiteX18" fmla="*/ 647700 w 2076450"/>
                <a:gd name="connsiteY18" fmla="*/ 1447800 h 2171700"/>
                <a:gd name="connsiteX19" fmla="*/ 590550 w 2076450"/>
                <a:gd name="connsiteY19" fmla="*/ 1485900 h 2171700"/>
                <a:gd name="connsiteX20" fmla="*/ 476250 w 2076450"/>
                <a:gd name="connsiteY20" fmla="*/ 1543050 h 2171700"/>
                <a:gd name="connsiteX21" fmla="*/ 419100 w 2076450"/>
                <a:gd name="connsiteY21" fmla="*/ 1562100 h 2171700"/>
                <a:gd name="connsiteX22" fmla="*/ 361950 w 2076450"/>
                <a:gd name="connsiteY22" fmla="*/ 1600200 h 2171700"/>
                <a:gd name="connsiteX23" fmla="*/ 247650 w 2076450"/>
                <a:gd name="connsiteY23" fmla="*/ 1638300 h 2171700"/>
                <a:gd name="connsiteX24" fmla="*/ 114300 w 2076450"/>
                <a:gd name="connsiteY24" fmla="*/ 1695450 h 2171700"/>
                <a:gd name="connsiteX25" fmla="*/ 57150 w 2076450"/>
                <a:gd name="connsiteY25" fmla="*/ 1733550 h 2171700"/>
                <a:gd name="connsiteX26" fmla="*/ 0 w 2076450"/>
                <a:gd name="connsiteY26" fmla="*/ 1847850 h 2171700"/>
                <a:gd name="connsiteX27" fmla="*/ 19050 w 2076450"/>
                <a:gd name="connsiteY27" fmla="*/ 2000250 h 2171700"/>
                <a:gd name="connsiteX28" fmla="*/ 38100 w 2076450"/>
                <a:gd name="connsiteY28" fmla="*/ 2095500 h 2171700"/>
                <a:gd name="connsiteX29" fmla="*/ 95250 w 2076450"/>
                <a:gd name="connsiteY29" fmla="*/ 2114550 h 2171700"/>
                <a:gd name="connsiteX30" fmla="*/ 114300 w 2076450"/>
                <a:gd name="connsiteY30" fmla="*/ 2171700 h 21717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885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895350 w 3867150"/>
                <a:gd name="connsiteY29" fmla="*/ 2343150 h 2476500"/>
                <a:gd name="connsiteX30" fmla="*/ 0 w 3867150"/>
                <a:gd name="connsiteY30" fmla="*/ 247650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67150" h="2476500">
                  <a:moveTo>
                    <a:pt x="3867150" y="0"/>
                  </a:moveTo>
                  <a:cubicBezTo>
                    <a:pt x="3823250" y="7317"/>
                    <a:pt x="3742597" y="14652"/>
                    <a:pt x="3695700" y="38100"/>
                  </a:cubicBezTo>
                  <a:cubicBezTo>
                    <a:pt x="3547984" y="111958"/>
                    <a:pt x="3725048" y="47367"/>
                    <a:pt x="3581400" y="95250"/>
                  </a:cubicBezTo>
                  <a:cubicBezTo>
                    <a:pt x="3543300" y="133350"/>
                    <a:pt x="3496988" y="164718"/>
                    <a:pt x="3467100" y="209550"/>
                  </a:cubicBezTo>
                  <a:cubicBezTo>
                    <a:pt x="3454400" y="228600"/>
                    <a:pt x="3443657" y="249111"/>
                    <a:pt x="3429000" y="266700"/>
                  </a:cubicBezTo>
                  <a:cubicBezTo>
                    <a:pt x="3306768" y="413379"/>
                    <a:pt x="3428345" y="239107"/>
                    <a:pt x="3333750" y="381000"/>
                  </a:cubicBezTo>
                  <a:cubicBezTo>
                    <a:pt x="3329266" y="398936"/>
                    <a:pt x="3308072" y="491990"/>
                    <a:pt x="3295650" y="514350"/>
                  </a:cubicBezTo>
                  <a:cubicBezTo>
                    <a:pt x="3273412" y="554378"/>
                    <a:pt x="3233930" y="585209"/>
                    <a:pt x="3219450" y="628650"/>
                  </a:cubicBezTo>
                  <a:cubicBezTo>
                    <a:pt x="3193160" y="707520"/>
                    <a:pt x="3217108" y="674661"/>
                    <a:pt x="3143250" y="723900"/>
                  </a:cubicBezTo>
                  <a:cubicBezTo>
                    <a:pt x="3117850" y="762000"/>
                    <a:pt x="3099429" y="805821"/>
                    <a:pt x="3067050" y="838200"/>
                  </a:cubicBezTo>
                  <a:lnTo>
                    <a:pt x="2952750" y="952500"/>
                  </a:lnTo>
                  <a:cubicBezTo>
                    <a:pt x="2933700" y="971550"/>
                    <a:pt x="2911764" y="988097"/>
                    <a:pt x="2895600" y="1009650"/>
                  </a:cubicBezTo>
                  <a:lnTo>
                    <a:pt x="2838450" y="1085850"/>
                  </a:lnTo>
                  <a:cubicBezTo>
                    <a:pt x="2804972" y="1186285"/>
                    <a:pt x="2841527" y="1105018"/>
                    <a:pt x="2762250" y="1200150"/>
                  </a:cubicBezTo>
                  <a:cubicBezTo>
                    <a:pt x="2747593" y="1217739"/>
                    <a:pt x="2740339" y="1241111"/>
                    <a:pt x="2724150" y="1257300"/>
                  </a:cubicBezTo>
                  <a:cubicBezTo>
                    <a:pt x="2707961" y="1273489"/>
                    <a:pt x="2684589" y="1280743"/>
                    <a:pt x="2667000" y="1295400"/>
                  </a:cubicBezTo>
                  <a:cubicBezTo>
                    <a:pt x="2646304" y="1312647"/>
                    <a:pt x="2632266" y="1337606"/>
                    <a:pt x="2609850" y="1352550"/>
                  </a:cubicBezTo>
                  <a:cubicBezTo>
                    <a:pt x="2593142" y="1363689"/>
                    <a:pt x="2570253" y="1361848"/>
                    <a:pt x="2552700" y="1371600"/>
                  </a:cubicBezTo>
                  <a:cubicBezTo>
                    <a:pt x="2512672" y="1393838"/>
                    <a:pt x="2476500" y="1422400"/>
                    <a:pt x="2438400" y="1447800"/>
                  </a:cubicBezTo>
                  <a:cubicBezTo>
                    <a:pt x="2419350" y="1460500"/>
                    <a:pt x="2402970" y="1478660"/>
                    <a:pt x="2381250" y="1485900"/>
                  </a:cubicBezTo>
                  <a:cubicBezTo>
                    <a:pt x="2237602" y="1533783"/>
                    <a:pt x="2414666" y="1469192"/>
                    <a:pt x="2266950" y="1543050"/>
                  </a:cubicBezTo>
                  <a:cubicBezTo>
                    <a:pt x="2248989" y="1552030"/>
                    <a:pt x="2227761" y="1553120"/>
                    <a:pt x="2209800" y="1562100"/>
                  </a:cubicBezTo>
                  <a:cubicBezTo>
                    <a:pt x="2189322" y="1572339"/>
                    <a:pt x="2173572" y="1590901"/>
                    <a:pt x="2152650" y="1600200"/>
                  </a:cubicBezTo>
                  <a:cubicBezTo>
                    <a:pt x="2115950" y="1616511"/>
                    <a:pt x="2071766" y="1616023"/>
                    <a:pt x="2038350" y="1638300"/>
                  </a:cubicBezTo>
                  <a:cubicBezTo>
                    <a:pt x="1959415" y="1690923"/>
                    <a:pt x="2003412" y="1670847"/>
                    <a:pt x="1905000" y="1695450"/>
                  </a:cubicBezTo>
                  <a:cubicBezTo>
                    <a:pt x="1885950" y="1708150"/>
                    <a:pt x="1864039" y="1717361"/>
                    <a:pt x="1847850" y="1733550"/>
                  </a:cubicBezTo>
                  <a:cubicBezTo>
                    <a:pt x="1810921" y="1770479"/>
                    <a:pt x="1806194" y="1801369"/>
                    <a:pt x="1790700" y="1847850"/>
                  </a:cubicBezTo>
                  <a:cubicBezTo>
                    <a:pt x="1797050" y="1898650"/>
                    <a:pt x="1801965" y="1949650"/>
                    <a:pt x="1809750" y="2000250"/>
                  </a:cubicBezTo>
                  <a:cubicBezTo>
                    <a:pt x="1814673" y="2032252"/>
                    <a:pt x="1125039" y="2297159"/>
                    <a:pt x="1143000" y="2324100"/>
                  </a:cubicBezTo>
                  <a:cubicBezTo>
                    <a:pt x="1154139" y="2340808"/>
                    <a:pt x="876300" y="2336800"/>
                    <a:pt x="895350" y="2343150"/>
                  </a:cubicBezTo>
                  <a:lnTo>
                    <a:pt x="0" y="2476500"/>
                  </a:lnTo>
                </a:path>
              </a:pathLst>
            </a:cu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Tree>
    <p:extLst>
      <p:ext uri="{BB962C8B-B14F-4D97-AF65-F5344CB8AC3E}">
        <p14:creationId xmlns:p14="http://schemas.microsoft.com/office/powerpoint/2010/main" val="39555769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584468-85E5-427E-9122-0F8F706E2709}"/>
              </a:ext>
            </a:extLst>
          </p:cNvPr>
          <p:cNvGrpSpPr/>
          <p:nvPr/>
        </p:nvGrpSpPr>
        <p:grpSpPr>
          <a:xfrm>
            <a:off x="2526793" y="1026716"/>
            <a:ext cx="7138414" cy="5545371"/>
            <a:chOff x="2760913" y="1026716"/>
            <a:chExt cx="7138414" cy="5545371"/>
          </a:xfrm>
        </p:grpSpPr>
        <p:sp>
          <p:nvSpPr>
            <p:cNvPr id="534" name="Line"/>
            <p:cNvSpPr/>
            <p:nvPr/>
          </p:nvSpPr>
          <p:spPr>
            <a:xfrm>
              <a:off x="3031925" y="3786879"/>
              <a:ext cx="6604746" cy="1"/>
            </a:xfrm>
            <a:prstGeom prst="line">
              <a:avLst/>
            </a:prstGeom>
            <a:ln w="25400">
              <a:solidFill>
                <a:srgbClr val="000000"/>
              </a:solidFill>
              <a:miter lim="400000"/>
            </a:ln>
          </p:spPr>
          <p:txBody>
            <a:bodyPr lIns="35719" tIns="35719" rIns="35719" bIns="35719" anchor="ctr"/>
            <a:lstStyle/>
            <a:p>
              <a:pPr>
                <a:defRPr sz="2400"/>
              </a:pPr>
              <a:endParaRPr sz="1687"/>
            </a:p>
          </p:txBody>
        </p:sp>
        <p:sp>
          <p:nvSpPr>
            <p:cNvPr id="535" name="Line"/>
            <p:cNvSpPr/>
            <p:nvPr/>
          </p:nvSpPr>
          <p:spPr>
            <a:xfrm flipH="1">
              <a:off x="6373219" y="3860811"/>
              <a:ext cx="1607135" cy="2472791"/>
            </a:xfrm>
            <a:prstGeom prst="line">
              <a:avLst/>
            </a:prstGeom>
            <a:ln w="25400">
              <a:solidFill>
                <a:srgbClr val="000000"/>
              </a:solidFill>
              <a:miter lim="400000"/>
            </a:ln>
          </p:spPr>
          <p:txBody>
            <a:bodyPr lIns="35719" tIns="35719" rIns="35719" bIns="35719" anchor="ctr"/>
            <a:lstStyle/>
            <a:p>
              <a:pPr>
                <a:defRPr sz="2400"/>
              </a:pPr>
              <a:endParaRPr sz="1687"/>
            </a:p>
          </p:txBody>
        </p:sp>
        <p:sp>
          <p:nvSpPr>
            <p:cNvPr id="536" name="Line"/>
            <p:cNvSpPr/>
            <p:nvPr/>
          </p:nvSpPr>
          <p:spPr>
            <a:xfrm flipH="1">
              <a:off x="6359405" y="3873751"/>
              <a:ext cx="795023" cy="2442619"/>
            </a:xfrm>
            <a:prstGeom prst="line">
              <a:avLst/>
            </a:prstGeom>
            <a:ln w="25400">
              <a:solidFill>
                <a:srgbClr val="000000"/>
              </a:solidFill>
              <a:miter lim="400000"/>
            </a:ln>
          </p:spPr>
          <p:txBody>
            <a:bodyPr lIns="35719" tIns="35719" rIns="35719" bIns="35719" anchor="ctr"/>
            <a:lstStyle/>
            <a:p>
              <a:pPr>
                <a:defRPr sz="2400"/>
              </a:pPr>
              <a:endParaRPr sz="1687"/>
            </a:p>
          </p:txBody>
        </p:sp>
        <p:sp>
          <p:nvSpPr>
            <p:cNvPr id="537" name="Line"/>
            <p:cNvSpPr/>
            <p:nvPr/>
          </p:nvSpPr>
          <p:spPr>
            <a:xfrm>
              <a:off x="6327262" y="3818848"/>
              <a:ext cx="31080" cy="2516079"/>
            </a:xfrm>
            <a:prstGeom prst="line">
              <a:avLst/>
            </a:prstGeom>
            <a:ln w="25400">
              <a:solidFill>
                <a:srgbClr val="000000"/>
              </a:solidFill>
              <a:miter lim="400000"/>
            </a:ln>
          </p:spPr>
          <p:txBody>
            <a:bodyPr lIns="35719" tIns="35719" rIns="35719" bIns="35719" anchor="ctr"/>
            <a:lstStyle/>
            <a:p>
              <a:pPr>
                <a:defRPr sz="2400"/>
              </a:pPr>
              <a:endParaRPr sz="1687"/>
            </a:p>
          </p:txBody>
        </p:sp>
        <p:sp>
          <p:nvSpPr>
            <p:cNvPr id="538" name="Line"/>
            <p:cNvSpPr/>
            <p:nvPr/>
          </p:nvSpPr>
          <p:spPr>
            <a:xfrm>
              <a:off x="5537036" y="3897924"/>
              <a:ext cx="805766" cy="2437003"/>
            </a:xfrm>
            <a:prstGeom prst="line">
              <a:avLst/>
            </a:prstGeom>
            <a:ln w="25400">
              <a:solidFill>
                <a:srgbClr val="000000"/>
              </a:solidFill>
              <a:miter lim="400000"/>
            </a:ln>
          </p:spPr>
          <p:txBody>
            <a:bodyPr lIns="35719" tIns="35719" rIns="35719" bIns="35719" anchor="ctr"/>
            <a:lstStyle/>
            <a:p>
              <a:pPr>
                <a:defRPr sz="2400"/>
              </a:pPr>
              <a:endParaRPr sz="1687"/>
            </a:p>
          </p:txBody>
        </p:sp>
        <p:sp>
          <p:nvSpPr>
            <p:cNvPr id="539" name="Line"/>
            <p:cNvSpPr/>
            <p:nvPr/>
          </p:nvSpPr>
          <p:spPr>
            <a:xfrm>
              <a:off x="4733889" y="3873751"/>
              <a:ext cx="1599984" cy="2470106"/>
            </a:xfrm>
            <a:prstGeom prst="line">
              <a:avLst/>
            </a:prstGeom>
            <a:ln w="25400">
              <a:solidFill>
                <a:srgbClr val="000000"/>
              </a:solidFill>
              <a:miter lim="400000"/>
            </a:ln>
          </p:spPr>
          <p:txBody>
            <a:bodyPr lIns="35719" tIns="35719" rIns="35719" bIns="35719" anchor="ctr"/>
            <a:lstStyle/>
            <a:p>
              <a:pPr>
                <a:defRPr sz="2400"/>
              </a:pPr>
              <a:endParaRPr sz="1687"/>
            </a:p>
          </p:txBody>
        </p:sp>
        <p:sp>
          <p:nvSpPr>
            <p:cNvPr id="540" name="Line"/>
            <p:cNvSpPr/>
            <p:nvPr/>
          </p:nvSpPr>
          <p:spPr>
            <a:xfrm>
              <a:off x="3907553" y="3931131"/>
              <a:ext cx="2438502" cy="2417190"/>
            </a:xfrm>
            <a:prstGeom prst="line">
              <a:avLst/>
            </a:prstGeom>
            <a:ln w="25400">
              <a:solidFill>
                <a:srgbClr val="000000"/>
              </a:solidFill>
              <a:miter lim="400000"/>
            </a:ln>
          </p:spPr>
          <p:txBody>
            <a:bodyPr lIns="35719" tIns="35719" rIns="35719" bIns="35719" anchor="ctr"/>
            <a:lstStyle/>
            <a:p>
              <a:pPr>
                <a:defRPr sz="2400"/>
              </a:pPr>
              <a:endParaRPr sz="1687"/>
            </a:p>
          </p:txBody>
        </p:sp>
        <p:sp>
          <p:nvSpPr>
            <p:cNvPr id="541" name="Line"/>
            <p:cNvSpPr/>
            <p:nvPr/>
          </p:nvSpPr>
          <p:spPr>
            <a:xfrm>
              <a:off x="3044007" y="3876193"/>
              <a:ext cx="3312392" cy="2472128"/>
            </a:xfrm>
            <a:prstGeom prst="line">
              <a:avLst/>
            </a:prstGeom>
            <a:ln w="25400">
              <a:solidFill>
                <a:srgbClr val="000000"/>
              </a:solidFill>
              <a:miter lim="400000"/>
            </a:ln>
          </p:spPr>
          <p:txBody>
            <a:bodyPr lIns="35719" tIns="35719" rIns="35719" bIns="35719" anchor="ctr"/>
            <a:lstStyle/>
            <a:p>
              <a:pPr>
                <a:defRPr sz="2400"/>
              </a:pPr>
              <a:endParaRPr sz="1687"/>
            </a:p>
          </p:txBody>
        </p:sp>
        <p:sp>
          <p:nvSpPr>
            <p:cNvPr id="542" name="Line"/>
            <p:cNvSpPr/>
            <p:nvPr/>
          </p:nvSpPr>
          <p:spPr>
            <a:xfrm flipH="1">
              <a:off x="6380649" y="3903331"/>
              <a:ext cx="2472791" cy="2472791"/>
            </a:xfrm>
            <a:prstGeom prst="line">
              <a:avLst/>
            </a:prstGeom>
            <a:ln w="25400">
              <a:solidFill>
                <a:srgbClr val="000000"/>
              </a:solidFill>
              <a:miter lim="400000"/>
            </a:ln>
          </p:spPr>
          <p:txBody>
            <a:bodyPr lIns="35719" tIns="35719" rIns="35719" bIns="35719" anchor="ctr"/>
            <a:lstStyle/>
            <a:p>
              <a:pPr>
                <a:defRPr sz="2400"/>
              </a:pPr>
              <a:endParaRPr sz="1687"/>
            </a:p>
          </p:txBody>
        </p:sp>
        <p:sp>
          <p:nvSpPr>
            <p:cNvPr id="543" name="Line"/>
            <p:cNvSpPr/>
            <p:nvPr/>
          </p:nvSpPr>
          <p:spPr>
            <a:xfrm flipH="1">
              <a:off x="6386905" y="3903330"/>
              <a:ext cx="3237684" cy="2472792"/>
            </a:xfrm>
            <a:prstGeom prst="line">
              <a:avLst/>
            </a:prstGeom>
            <a:ln w="25400">
              <a:solidFill>
                <a:srgbClr val="000000"/>
              </a:solidFill>
              <a:miter lim="400000"/>
            </a:ln>
          </p:spPr>
          <p:txBody>
            <a:bodyPr lIns="35719" tIns="35719" rIns="35719" bIns="35719" anchor="ctr"/>
            <a:lstStyle/>
            <a:p>
              <a:pPr>
                <a:defRPr sz="2400"/>
              </a:pPr>
              <a:endParaRPr sz="1687"/>
            </a:p>
          </p:txBody>
        </p:sp>
        <p:sp>
          <p:nvSpPr>
            <p:cNvPr id="544" name="Line"/>
            <p:cNvSpPr/>
            <p:nvPr/>
          </p:nvSpPr>
          <p:spPr>
            <a:xfrm flipV="1">
              <a:off x="4712450" y="1334266"/>
              <a:ext cx="1607136" cy="2472792"/>
            </a:xfrm>
            <a:prstGeom prst="line">
              <a:avLst/>
            </a:prstGeom>
            <a:ln w="25400">
              <a:solidFill>
                <a:srgbClr val="000000"/>
              </a:solidFill>
              <a:miter lim="400000"/>
            </a:ln>
          </p:spPr>
          <p:txBody>
            <a:bodyPr lIns="35719" tIns="35719" rIns="35719" bIns="35719" anchor="ctr"/>
            <a:lstStyle/>
            <a:p>
              <a:pPr>
                <a:defRPr sz="2400"/>
              </a:pPr>
              <a:endParaRPr sz="1687"/>
            </a:p>
          </p:txBody>
        </p:sp>
        <p:sp>
          <p:nvSpPr>
            <p:cNvPr id="545" name="Line"/>
            <p:cNvSpPr/>
            <p:nvPr/>
          </p:nvSpPr>
          <p:spPr>
            <a:xfrm flipV="1">
              <a:off x="5538377" y="1351498"/>
              <a:ext cx="795022" cy="2442619"/>
            </a:xfrm>
            <a:prstGeom prst="line">
              <a:avLst/>
            </a:prstGeom>
            <a:ln w="25400">
              <a:solidFill>
                <a:srgbClr val="000000"/>
              </a:solidFill>
              <a:miter lim="400000"/>
            </a:ln>
          </p:spPr>
          <p:txBody>
            <a:bodyPr lIns="35719" tIns="35719" rIns="35719" bIns="35719" anchor="ctr"/>
            <a:lstStyle/>
            <a:p>
              <a:pPr>
                <a:defRPr sz="2400"/>
              </a:pPr>
              <a:endParaRPr sz="1687"/>
            </a:p>
          </p:txBody>
        </p:sp>
        <p:sp>
          <p:nvSpPr>
            <p:cNvPr id="546" name="Line"/>
            <p:cNvSpPr/>
            <p:nvPr/>
          </p:nvSpPr>
          <p:spPr>
            <a:xfrm flipH="1" flipV="1">
              <a:off x="6334462" y="1332941"/>
              <a:ext cx="31080" cy="2516080"/>
            </a:xfrm>
            <a:prstGeom prst="line">
              <a:avLst/>
            </a:prstGeom>
            <a:ln w="25400">
              <a:solidFill>
                <a:srgbClr val="000000"/>
              </a:solidFill>
              <a:miter lim="400000"/>
            </a:ln>
          </p:spPr>
          <p:txBody>
            <a:bodyPr lIns="35719" tIns="35719" rIns="35719" bIns="35719" anchor="ctr"/>
            <a:lstStyle/>
            <a:p>
              <a:pPr>
                <a:defRPr sz="2400"/>
              </a:pPr>
              <a:endParaRPr sz="1687"/>
            </a:p>
          </p:txBody>
        </p:sp>
        <p:sp>
          <p:nvSpPr>
            <p:cNvPr id="547" name="Line"/>
            <p:cNvSpPr/>
            <p:nvPr/>
          </p:nvSpPr>
          <p:spPr>
            <a:xfrm flipH="1" flipV="1">
              <a:off x="6350001" y="1332941"/>
              <a:ext cx="805766" cy="2437003"/>
            </a:xfrm>
            <a:prstGeom prst="line">
              <a:avLst/>
            </a:prstGeom>
            <a:ln w="25400">
              <a:solidFill>
                <a:srgbClr val="000000"/>
              </a:solidFill>
              <a:miter lim="400000"/>
            </a:ln>
          </p:spPr>
          <p:txBody>
            <a:bodyPr lIns="35719" tIns="35719" rIns="35719" bIns="35719" anchor="ctr"/>
            <a:lstStyle/>
            <a:p>
              <a:pPr>
                <a:defRPr sz="2400"/>
              </a:pPr>
              <a:endParaRPr sz="1687"/>
            </a:p>
          </p:txBody>
        </p:sp>
        <p:sp>
          <p:nvSpPr>
            <p:cNvPr id="548" name="Line"/>
            <p:cNvSpPr/>
            <p:nvPr/>
          </p:nvSpPr>
          <p:spPr>
            <a:xfrm flipH="1" flipV="1">
              <a:off x="6358932" y="1324011"/>
              <a:ext cx="1599984" cy="2470106"/>
            </a:xfrm>
            <a:prstGeom prst="line">
              <a:avLst/>
            </a:prstGeom>
            <a:ln w="25400">
              <a:solidFill>
                <a:srgbClr val="000000"/>
              </a:solidFill>
              <a:miter lim="400000"/>
            </a:ln>
          </p:spPr>
          <p:txBody>
            <a:bodyPr lIns="35719" tIns="35719" rIns="35719" bIns="35719" anchor="ctr"/>
            <a:lstStyle/>
            <a:p>
              <a:pPr>
                <a:defRPr sz="2400"/>
              </a:pPr>
              <a:endParaRPr sz="1687"/>
            </a:p>
          </p:txBody>
        </p:sp>
        <p:sp>
          <p:nvSpPr>
            <p:cNvPr id="549" name="Line"/>
            <p:cNvSpPr/>
            <p:nvPr/>
          </p:nvSpPr>
          <p:spPr>
            <a:xfrm flipH="1" flipV="1">
              <a:off x="6346749" y="1319546"/>
              <a:ext cx="2438503" cy="2417190"/>
            </a:xfrm>
            <a:prstGeom prst="line">
              <a:avLst/>
            </a:prstGeom>
            <a:ln w="25400">
              <a:solidFill>
                <a:srgbClr val="000000"/>
              </a:solidFill>
              <a:miter lim="400000"/>
            </a:ln>
          </p:spPr>
          <p:txBody>
            <a:bodyPr lIns="35719" tIns="35719" rIns="35719" bIns="35719" anchor="ctr"/>
            <a:lstStyle/>
            <a:p>
              <a:pPr>
                <a:defRPr sz="2400"/>
              </a:pPr>
              <a:endParaRPr sz="1687"/>
            </a:p>
          </p:txBody>
        </p:sp>
        <p:sp>
          <p:nvSpPr>
            <p:cNvPr id="550" name="Line"/>
            <p:cNvSpPr/>
            <p:nvPr/>
          </p:nvSpPr>
          <p:spPr>
            <a:xfrm flipH="1" flipV="1">
              <a:off x="6336405" y="1319547"/>
              <a:ext cx="3312392" cy="2472129"/>
            </a:xfrm>
            <a:prstGeom prst="line">
              <a:avLst/>
            </a:prstGeom>
            <a:ln w="25400">
              <a:solidFill>
                <a:srgbClr val="000000"/>
              </a:solidFill>
              <a:miter lim="400000"/>
            </a:ln>
          </p:spPr>
          <p:txBody>
            <a:bodyPr lIns="35719" tIns="35719" rIns="35719" bIns="35719" anchor="ctr"/>
            <a:lstStyle/>
            <a:p>
              <a:pPr>
                <a:defRPr sz="2400"/>
              </a:pPr>
              <a:endParaRPr sz="1687"/>
            </a:p>
          </p:txBody>
        </p:sp>
        <p:sp>
          <p:nvSpPr>
            <p:cNvPr id="551" name="Line"/>
            <p:cNvSpPr/>
            <p:nvPr/>
          </p:nvSpPr>
          <p:spPr>
            <a:xfrm flipV="1">
              <a:off x="3839365" y="1291747"/>
              <a:ext cx="2472791" cy="2472791"/>
            </a:xfrm>
            <a:prstGeom prst="line">
              <a:avLst/>
            </a:prstGeom>
            <a:ln w="25400">
              <a:solidFill>
                <a:srgbClr val="000000"/>
              </a:solidFill>
              <a:miter lim="400000"/>
            </a:ln>
          </p:spPr>
          <p:txBody>
            <a:bodyPr lIns="35719" tIns="35719" rIns="35719" bIns="35719" anchor="ctr"/>
            <a:lstStyle/>
            <a:p>
              <a:pPr>
                <a:defRPr sz="2400"/>
              </a:pPr>
              <a:endParaRPr sz="1687"/>
            </a:p>
          </p:txBody>
        </p:sp>
        <p:sp>
          <p:nvSpPr>
            <p:cNvPr id="552" name="Line"/>
            <p:cNvSpPr/>
            <p:nvPr/>
          </p:nvSpPr>
          <p:spPr>
            <a:xfrm flipV="1">
              <a:off x="3068215" y="1291747"/>
              <a:ext cx="3237685" cy="2472791"/>
            </a:xfrm>
            <a:prstGeom prst="line">
              <a:avLst/>
            </a:prstGeom>
            <a:ln w="25400">
              <a:solidFill>
                <a:srgbClr val="000000"/>
              </a:solidFill>
              <a:miter lim="400000"/>
            </a:ln>
          </p:spPr>
          <p:txBody>
            <a:bodyPr lIns="35719" tIns="35719" rIns="35719" bIns="35719" anchor="ctr"/>
            <a:lstStyle/>
            <a:p>
              <a:pPr>
                <a:defRPr sz="2400"/>
              </a:pPr>
              <a:endParaRPr sz="1687"/>
            </a:p>
          </p:txBody>
        </p:sp>
        <p:sp>
          <p:nvSpPr>
            <p:cNvPr id="553" name="Circle"/>
            <p:cNvSpPr/>
            <p:nvPr/>
          </p:nvSpPr>
          <p:spPr>
            <a:xfrm>
              <a:off x="6047038" y="1026716"/>
              <a:ext cx="566164" cy="566163"/>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554" name="Circle"/>
            <p:cNvSpPr/>
            <p:nvPr/>
          </p:nvSpPr>
          <p:spPr>
            <a:xfrm>
              <a:off x="6083301" y="6005923"/>
              <a:ext cx="566164" cy="566164"/>
            </a:xfrm>
            <a:prstGeom prst="ellipse">
              <a:avLst/>
            </a:prstGeom>
            <a:solidFill>
              <a:schemeClr val="accent2"/>
            </a:solid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555" name="Circle"/>
            <p:cNvSpPr/>
            <p:nvPr/>
          </p:nvSpPr>
          <p:spPr>
            <a:xfrm>
              <a:off x="4403976" y="3516319"/>
              <a:ext cx="566164" cy="566164"/>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556" name="Circle"/>
            <p:cNvSpPr/>
            <p:nvPr/>
          </p:nvSpPr>
          <p:spPr>
            <a:xfrm>
              <a:off x="5225507" y="3516319"/>
              <a:ext cx="566164" cy="566164"/>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557" name="Circle"/>
            <p:cNvSpPr/>
            <p:nvPr/>
          </p:nvSpPr>
          <p:spPr>
            <a:xfrm>
              <a:off x="6082460" y="3516319"/>
              <a:ext cx="566164" cy="566164"/>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558" name="Circle"/>
            <p:cNvSpPr/>
            <p:nvPr/>
          </p:nvSpPr>
          <p:spPr>
            <a:xfrm>
              <a:off x="6868569" y="3516319"/>
              <a:ext cx="566164" cy="566164"/>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559" name="Circle"/>
            <p:cNvSpPr/>
            <p:nvPr/>
          </p:nvSpPr>
          <p:spPr>
            <a:xfrm>
              <a:off x="7690101" y="3516319"/>
              <a:ext cx="566164" cy="566164"/>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560" name="Circle"/>
            <p:cNvSpPr/>
            <p:nvPr/>
          </p:nvSpPr>
          <p:spPr>
            <a:xfrm>
              <a:off x="8511632" y="3516319"/>
              <a:ext cx="566164" cy="566164"/>
            </a:xfrm>
            <a:prstGeom prst="ellipse">
              <a:avLst/>
            </a:prstGeom>
            <a:solidFill>
              <a:schemeClr val="accent2"/>
            </a:solid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561" name="Circle"/>
            <p:cNvSpPr/>
            <p:nvPr/>
          </p:nvSpPr>
          <p:spPr>
            <a:xfrm>
              <a:off x="9333163" y="3516319"/>
              <a:ext cx="566164" cy="566164"/>
            </a:xfrm>
            <a:prstGeom prst="ellipse">
              <a:avLst/>
            </a:prstGeom>
            <a:solidFill>
              <a:schemeClr val="accent2"/>
            </a:solid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562" name="Circle"/>
            <p:cNvSpPr/>
            <p:nvPr/>
          </p:nvSpPr>
          <p:spPr>
            <a:xfrm>
              <a:off x="3582444" y="3516319"/>
              <a:ext cx="566164" cy="566164"/>
            </a:xfrm>
            <a:prstGeom prst="ellipse">
              <a:avLst/>
            </a:prstGeom>
            <a:solidFill>
              <a:schemeClr val="accent2"/>
            </a:solid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563" name="Circle"/>
            <p:cNvSpPr/>
            <p:nvPr/>
          </p:nvSpPr>
          <p:spPr>
            <a:xfrm>
              <a:off x="2760913" y="3516319"/>
              <a:ext cx="566164" cy="566164"/>
            </a:xfrm>
            <a:prstGeom prst="ellipse">
              <a:avLst/>
            </a:prstGeom>
            <a:solidFill>
              <a:schemeClr val="accent2"/>
            </a:solid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grpSp>
      <p:sp>
        <p:nvSpPr>
          <p:cNvPr id="565" name="unary potential"/>
          <p:cNvSpPr txBox="1"/>
          <p:nvPr/>
        </p:nvSpPr>
        <p:spPr>
          <a:xfrm>
            <a:off x="8277018" y="909167"/>
            <a:ext cx="1957524" cy="4414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algn="ctr"/>
            <a:r>
              <a:rPr sz="2400" dirty="0">
                <a:latin typeface="+mj-lt"/>
              </a:rPr>
              <a:t>unary potential</a:t>
            </a:r>
          </a:p>
        </p:txBody>
      </p:sp>
      <p:sp>
        <p:nvSpPr>
          <p:cNvPr id="567" name="big negative value"/>
          <p:cNvSpPr txBox="1"/>
          <p:nvPr/>
        </p:nvSpPr>
        <p:spPr>
          <a:xfrm>
            <a:off x="7939479" y="2013996"/>
            <a:ext cx="2512040" cy="4414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2400"/>
            </a:lvl1pPr>
          </a:lstStyle>
          <a:p>
            <a:pPr algn="ctr"/>
            <a:r>
              <a:rPr lang="en-US" dirty="0">
                <a:latin typeface="+mj-lt"/>
              </a:rPr>
              <a:t>low cost</a:t>
            </a:r>
            <a:endParaRPr dirty="0">
              <a:latin typeface="+mj-lt"/>
            </a:endParaRPr>
          </a:p>
        </p:txBody>
      </p:sp>
      <p:grpSp>
        <p:nvGrpSpPr>
          <p:cNvPr id="3" name="Group 2">
            <a:extLst>
              <a:ext uri="{FF2B5EF4-FFF2-40B4-BE49-F238E27FC236}">
                <a16:creationId xmlns:a16="http://schemas.microsoft.com/office/drawing/2014/main" id="{6E6FE11E-EE93-4DEB-8BC7-6C4F88C63F12}"/>
              </a:ext>
            </a:extLst>
          </p:cNvPr>
          <p:cNvGrpSpPr/>
          <p:nvPr/>
        </p:nvGrpSpPr>
        <p:grpSpPr>
          <a:xfrm>
            <a:off x="9813730" y="4699226"/>
            <a:ext cx="1108075" cy="923925"/>
            <a:chOff x="8895151" y="4618561"/>
            <a:chExt cx="1108075" cy="923925"/>
          </a:xfrm>
        </p:grpSpPr>
        <p:sp>
          <p:nvSpPr>
            <p:cNvPr id="38" name="TextBox 46">
              <a:extLst>
                <a:ext uri="{FF2B5EF4-FFF2-40B4-BE49-F238E27FC236}">
                  <a16:creationId xmlns:a16="http://schemas.microsoft.com/office/drawing/2014/main" id="{614BB601-7347-4837-A694-EA6D679468CE}"/>
                </a:ext>
              </a:extLst>
            </p:cNvPr>
            <p:cNvSpPr txBox="1">
              <a:spLocks noChangeArrowheads="1"/>
            </p:cNvSpPr>
            <p:nvPr/>
          </p:nvSpPr>
          <p:spPr bwMode="auto">
            <a:xfrm>
              <a:off x="8895151" y="4618561"/>
              <a:ext cx="1108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    0    1</a:t>
              </a:r>
            </a:p>
            <a:p>
              <a:pPr eaLnBrk="1" hangingPunct="1"/>
              <a:r>
                <a:rPr lang="en-US" altLang="en-US" dirty="0"/>
                <a:t>0  0    K	</a:t>
              </a:r>
            </a:p>
            <a:p>
              <a:pPr eaLnBrk="1" hangingPunct="1"/>
              <a:r>
                <a:rPr lang="en-US" altLang="en-US" dirty="0"/>
                <a:t>1  K    0</a:t>
              </a:r>
            </a:p>
          </p:txBody>
        </p:sp>
        <p:cxnSp>
          <p:nvCxnSpPr>
            <p:cNvPr id="39" name="Straight Connector 38">
              <a:extLst>
                <a:ext uri="{FF2B5EF4-FFF2-40B4-BE49-F238E27FC236}">
                  <a16:creationId xmlns:a16="http://schemas.microsoft.com/office/drawing/2014/main" id="{71C72A66-5662-45FB-BA4B-B28368A12E15}"/>
                </a:ext>
              </a:extLst>
            </p:cNvPr>
            <p:cNvCxnSpPr/>
            <p:nvPr/>
          </p:nvCxnSpPr>
          <p:spPr>
            <a:xfrm>
              <a:off x="8984051" y="4923361"/>
              <a:ext cx="838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TextBox 54">
            <a:extLst>
              <a:ext uri="{FF2B5EF4-FFF2-40B4-BE49-F238E27FC236}">
                <a16:creationId xmlns:a16="http://schemas.microsoft.com/office/drawing/2014/main" id="{C6E1A0C3-4BF5-4C27-944E-3F883C3FBE37}"/>
              </a:ext>
            </a:extLst>
          </p:cNvPr>
          <p:cNvSpPr txBox="1">
            <a:spLocks noChangeArrowheads="1"/>
          </p:cNvSpPr>
          <p:nvPr/>
        </p:nvSpPr>
        <p:spPr bwMode="auto">
          <a:xfrm>
            <a:off x="9042581" y="4237561"/>
            <a:ext cx="2383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dirty="0">
                <a:latin typeface="+mj-lt"/>
              </a:rPr>
              <a:t>pairwise potential</a:t>
            </a:r>
          </a:p>
        </p:txBody>
      </p:sp>
      <p:sp>
        <p:nvSpPr>
          <p:cNvPr id="42" name="Shape 667">
            <a:extLst>
              <a:ext uri="{FF2B5EF4-FFF2-40B4-BE49-F238E27FC236}">
                <a16:creationId xmlns:a16="http://schemas.microsoft.com/office/drawing/2014/main" id="{655CE368-94A7-4DDA-90A6-DE7E4AAB3AEA}"/>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 toy visual example</a:t>
            </a:r>
          </a:p>
        </p:txBody>
      </p:sp>
      <p:sp>
        <p:nvSpPr>
          <p:cNvPr id="44" name="TextBox 82">
            <a:extLst>
              <a:ext uri="{FF2B5EF4-FFF2-40B4-BE49-F238E27FC236}">
                <a16:creationId xmlns:a16="http://schemas.microsoft.com/office/drawing/2014/main" id="{3F27B224-35F6-4EB8-9945-048F130C7BDA}"/>
              </a:ext>
            </a:extLst>
          </p:cNvPr>
          <p:cNvSpPr txBox="1">
            <a:spLocks noChangeArrowheads="1"/>
          </p:cNvSpPr>
          <p:nvPr/>
        </p:nvSpPr>
        <p:spPr bwMode="auto">
          <a:xfrm>
            <a:off x="8005668" y="1359259"/>
            <a:ext cx="2379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0: -</a:t>
            </a:r>
            <a:r>
              <a:rPr lang="en-US" altLang="en-US" dirty="0" err="1"/>
              <a:t>logP</a:t>
            </a:r>
            <a:r>
              <a:rPr lang="en-US" altLang="en-US" dirty="0"/>
              <a:t>(</a:t>
            </a:r>
            <a:r>
              <a:rPr lang="en-US" altLang="en-US" dirty="0" err="1"/>
              <a:t>y</a:t>
            </a:r>
            <a:r>
              <a:rPr lang="en-US" altLang="en-US" baseline="-25000" dirty="0" err="1"/>
              <a:t>i</a:t>
            </a:r>
            <a:r>
              <a:rPr lang="en-US" altLang="en-US" dirty="0"/>
              <a:t> = 0 ; data)</a:t>
            </a:r>
          </a:p>
          <a:p>
            <a:pPr eaLnBrk="1" hangingPunct="1"/>
            <a:r>
              <a:rPr lang="en-US" altLang="en-US" dirty="0"/>
              <a:t>1: -</a:t>
            </a:r>
            <a:r>
              <a:rPr lang="en-US" altLang="en-US" dirty="0" err="1"/>
              <a:t>logP</a:t>
            </a:r>
            <a:r>
              <a:rPr lang="en-US" altLang="en-US" dirty="0"/>
              <a:t>(</a:t>
            </a:r>
            <a:r>
              <a:rPr lang="en-US" altLang="en-US" dirty="0" err="1"/>
              <a:t>y</a:t>
            </a:r>
            <a:r>
              <a:rPr lang="en-US" altLang="en-US" baseline="-25000" dirty="0" err="1"/>
              <a:t>i</a:t>
            </a:r>
            <a:r>
              <a:rPr lang="en-US" altLang="en-US" dirty="0"/>
              <a:t> = 1 ; data) </a:t>
            </a:r>
          </a:p>
        </p:txBody>
      </p:sp>
      <p:cxnSp>
        <p:nvCxnSpPr>
          <p:cNvPr id="46" name="Straight Connector 45">
            <a:extLst>
              <a:ext uri="{FF2B5EF4-FFF2-40B4-BE49-F238E27FC236}">
                <a16:creationId xmlns:a16="http://schemas.microsoft.com/office/drawing/2014/main" id="{D6EA4688-BD27-4446-8F82-54B9F6263384}"/>
              </a:ext>
            </a:extLst>
          </p:cNvPr>
          <p:cNvCxnSpPr/>
          <p:nvPr/>
        </p:nvCxnSpPr>
        <p:spPr>
          <a:xfrm rot="5400000">
            <a:off x="9693874" y="5160394"/>
            <a:ext cx="838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big negative value">
            <a:extLst>
              <a:ext uri="{FF2B5EF4-FFF2-40B4-BE49-F238E27FC236}">
                <a16:creationId xmlns:a16="http://schemas.microsoft.com/office/drawing/2014/main" id="{63015250-C22F-400D-9F6B-45B10AE78A1F}"/>
              </a:ext>
            </a:extLst>
          </p:cNvPr>
          <p:cNvSpPr txBox="1"/>
          <p:nvPr/>
        </p:nvSpPr>
        <p:spPr>
          <a:xfrm>
            <a:off x="8916668" y="5568977"/>
            <a:ext cx="2512040" cy="4414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2400"/>
            </a:lvl1pPr>
          </a:lstStyle>
          <a:p>
            <a:pPr algn="ctr"/>
            <a:r>
              <a:rPr lang="en-US" dirty="0">
                <a:latin typeface="+mj-lt"/>
              </a:rPr>
              <a:t>low cost</a:t>
            </a:r>
            <a:endParaRPr dirty="0">
              <a:latin typeface="+mj-lt"/>
            </a:endParaRPr>
          </a:p>
        </p:txBody>
      </p:sp>
      <p:cxnSp>
        <p:nvCxnSpPr>
          <p:cNvPr id="5" name="Straight Arrow Connector 4">
            <a:extLst>
              <a:ext uri="{FF2B5EF4-FFF2-40B4-BE49-F238E27FC236}">
                <a16:creationId xmlns:a16="http://schemas.microsoft.com/office/drawing/2014/main" id="{F0546D45-5BEE-42B4-A0CF-BB7FBA78A3FB}"/>
              </a:ext>
            </a:extLst>
          </p:cNvPr>
          <p:cNvCxnSpPr/>
          <p:nvPr/>
        </p:nvCxnSpPr>
        <p:spPr>
          <a:xfrm flipH="1">
            <a:off x="7200613" y="2271252"/>
            <a:ext cx="1196135" cy="50144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36B2387A-CA86-4D72-B06E-319DC86CCF65}"/>
              </a:ext>
            </a:extLst>
          </p:cNvPr>
          <p:cNvCxnSpPr>
            <a:cxnSpLocks/>
          </p:cNvCxnSpPr>
          <p:nvPr/>
        </p:nvCxnSpPr>
        <p:spPr>
          <a:xfrm flipH="1" flipV="1">
            <a:off x="7296841" y="3891815"/>
            <a:ext cx="1797752" cy="185631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2873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6845301" y="533400"/>
            <a:ext cx="3241675" cy="93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defTabSz="914353" eaLnBrk="1" fontAlgn="base" hangingPunct="1">
              <a:lnSpc>
                <a:spcPct val="120000"/>
              </a:lnSpc>
              <a:spcBef>
                <a:spcPct val="0"/>
              </a:spcBef>
              <a:spcAft>
                <a:spcPct val="0"/>
              </a:spcAft>
              <a:buNone/>
            </a:pPr>
            <a:r>
              <a:rPr lang="en-US" altLang="zh-CN" sz="2400">
                <a:solidFill>
                  <a:srgbClr val="000000"/>
                </a:solidFill>
                <a:latin typeface="Verdana" pitchFamily="34" charset="0"/>
                <a:ea typeface="宋体" pitchFamily="2" charset="-122"/>
                <a:sym typeface="Helvetica Light"/>
              </a:rPr>
              <a:t>Similar objects are </a:t>
            </a:r>
          </a:p>
          <a:p>
            <a:pPr algn="ctr" defTabSz="914353" eaLnBrk="1" fontAlgn="base" hangingPunct="1">
              <a:lnSpc>
                <a:spcPct val="120000"/>
              </a:lnSpc>
              <a:spcBef>
                <a:spcPct val="0"/>
              </a:spcBef>
              <a:spcAft>
                <a:spcPct val="0"/>
              </a:spcAft>
              <a:buNone/>
            </a:pPr>
            <a:r>
              <a:rPr lang="en-US" altLang="zh-CN" sz="2400">
                <a:solidFill>
                  <a:srgbClr val="000000"/>
                </a:solidFill>
                <a:latin typeface="Verdana" pitchFamily="34" charset="0"/>
                <a:ea typeface="宋体" pitchFamily="2" charset="-122"/>
                <a:sym typeface="Helvetica Light"/>
              </a:rPr>
              <a:t>grouped together</a:t>
            </a:r>
          </a:p>
        </p:txBody>
      </p:sp>
      <p:grpSp>
        <p:nvGrpSpPr>
          <p:cNvPr id="33795" name="Group 3"/>
          <p:cNvGrpSpPr>
            <a:grpSpLocks/>
          </p:cNvGrpSpPr>
          <p:nvPr/>
        </p:nvGrpSpPr>
        <p:grpSpPr bwMode="auto">
          <a:xfrm>
            <a:off x="6586539" y="1895476"/>
            <a:ext cx="3817937" cy="814388"/>
            <a:chOff x="2275840" y="1587119"/>
            <a:chExt cx="4622802" cy="987552"/>
          </a:xfrm>
        </p:grpSpPr>
        <p:sp>
          <p:nvSpPr>
            <p:cNvPr id="24" name="Rectangle 23"/>
            <p:cNvSpPr/>
            <p:nvPr/>
          </p:nvSpPr>
          <p:spPr>
            <a:xfrm>
              <a:off x="2275840" y="1587119"/>
              <a:ext cx="4622802" cy="987552"/>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5" name="Cloud 24"/>
            <p:cNvSpPr/>
            <p:nvPr/>
          </p:nvSpPr>
          <p:spPr>
            <a:xfrm>
              <a:off x="3948122" y="1939404"/>
              <a:ext cx="517061" cy="282982"/>
            </a:xfrm>
            <a:prstGeom prst="clou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6" name="Cloud 25"/>
            <p:cNvSpPr/>
            <p:nvPr/>
          </p:nvSpPr>
          <p:spPr>
            <a:xfrm>
              <a:off x="3234999" y="1939404"/>
              <a:ext cx="518984" cy="282982"/>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7" name="Cloud 26"/>
            <p:cNvSpPr/>
            <p:nvPr/>
          </p:nvSpPr>
          <p:spPr>
            <a:xfrm>
              <a:off x="2521877" y="1939404"/>
              <a:ext cx="518984" cy="282982"/>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8" name="Cloud 27"/>
            <p:cNvSpPr/>
            <p:nvPr/>
          </p:nvSpPr>
          <p:spPr>
            <a:xfrm>
              <a:off x="6085568" y="1939404"/>
              <a:ext cx="517061" cy="282982"/>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9" name="Cloud 28"/>
            <p:cNvSpPr/>
            <p:nvPr/>
          </p:nvSpPr>
          <p:spPr>
            <a:xfrm>
              <a:off x="4659322" y="1939404"/>
              <a:ext cx="518984" cy="282982"/>
            </a:xfrm>
            <a:prstGeom prst="clou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30" name="Cloud 29"/>
            <p:cNvSpPr/>
            <p:nvPr/>
          </p:nvSpPr>
          <p:spPr>
            <a:xfrm>
              <a:off x="5372444" y="1939404"/>
              <a:ext cx="518984" cy="282982"/>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grpSp>
      <p:grpSp>
        <p:nvGrpSpPr>
          <p:cNvPr id="33796" name="Group 91"/>
          <p:cNvGrpSpPr>
            <a:grpSpLocks/>
          </p:cNvGrpSpPr>
          <p:nvPr/>
        </p:nvGrpSpPr>
        <p:grpSpPr bwMode="auto">
          <a:xfrm>
            <a:off x="6586539" y="3032125"/>
            <a:ext cx="3817937" cy="815975"/>
            <a:chOff x="2275840" y="1587119"/>
            <a:chExt cx="4622802" cy="987552"/>
          </a:xfrm>
        </p:grpSpPr>
        <p:sp>
          <p:nvSpPr>
            <p:cNvPr id="93" name="Rectangle 92"/>
            <p:cNvSpPr/>
            <p:nvPr/>
          </p:nvSpPr>
          <p:spPr>
            <a:xfrm>
              <a:off x="2275840" y="1587119"/>
              <a:ext cx="4622802" cy="987552"/>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94" name="Cloud 93"/>
            <p:cNvSpPr/>
            <p:nvPr/>
          </p:nvSpPr>
          <p:spPr>
            <a:xfrm>
              <a:off x="3948122" y="1938719"/>
              <a:ext cx="517061" cy="284353"/>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95" name="Cloud 94"/>
            <p:cNvSpPr/>
            <p:nvPr/>
          </p:nvSpPr>
          <p:spPr>
            <a:xfrm>
              <a:off x="3234999" y="1938719"/>
              <a:ext cx="518984" cy="284353"/>
            </a:xfrm>
            <a:prstGeom prst="clou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96" name="Cloud 95"/>
            <p:cNvSpPr/>
            <p:nvPr/>
          </p:nvSpPr>
          <p:spPr>
            <a:xfrm>
              <a:off x="2521877" y="1938719"/>
              <a:ext cx="518984" cy="284353"/>
            </a:xfrm>
            <a:prstGeom prst="clou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97" name="Cloud 96"/>
            <p:cNvSpPr/>
            <p:nvPr/>
          </p:nvSpPr>
          <p:spPr>
            <a:xfrm>
              <a:off x="6085568" y="1938719"/>
              <a:ext cx="517061" cy="284353"/>
            </a:xfrm>
            <a:prstGeom prst="clou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98" name="Cloud 97"/>
            <p:cNvSpPr/>
            <p:nvPr/>
          </p:nvSpPr>
          <p:spPr>
            <a:xfrm>
              <a:off x="4659322" y="1938719"/>
              <a:ext cx="518984" cy="284353"/>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99" name="Cloud 98"/>
            <p:cNvSpPr/>
            <p:nvPr/>
          </p:nvSpPr>
          <p:spPr>
            <a:xfrm>
              <a:off x="5372444" y="1938719"/>
              <a:ext cx="518984" cy="284353"/>
            </a:xfrm>
            <a:prstGeom prst="cloud">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grpSp>
      <p:grpSp>
        <p:nvGrpSpPr>
          <p:cNvPr id="33797" name="Group 1"/>
          <p:cNvGrpSpPr>
            <a:grpSpLocks/>
          </p:cNvGrpSpPr>
          <p:nvPr/>
        </p:nvGrpSpPr>
        <p:grpSpPr bwMode="auto">
          <a:xfrm>
            <a:off x="6596064" y="4170364"/>
            <a:ext cx="3817937" cy="815975"/>
            <a:chOff x="4752080" y="4043291"/>
            <a:chExt cx="4183287" cy="893660"/>
          </a:xfrm>
        </p:grpSpPr>
        <p:sp>
          <p:nvSpPr>
            <p:cNvPr id="126" name="Rectangle 125"/>
            <p:cNvSpPr/>
            <p:nvPr/>
          </p:nvSpPr>
          <p:spPr>
            <a:xfrm>
              <a:off x="4752080" y="4043291"/>
              <a:ext cx="4183287" cy="893660"/>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34" name="Cloud 133"/>
            <p:cNvSpPr/>
            <p:nvPr/>
          </p:nvSpPr>
          <p:spPr>
            <a:xfrm rot="3600000">
              <a:off x="6835131" y="4364013"/>
              <a:ext cx="467693" cy="257433"/>
            </a:xfrm>
            <a:prstGeom prst="clou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35" name="Cloud 134"/>
            <p:cNvSpPr/>
            <p:nvPr/>
          </p:nvSpPr>
          <p:spPr>
            <a:xfrm rot="18000000">
              <a:off x="6341137" y="4364013"/>
              <a:ext cx="467693" cy="257433"/>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32" name="Cloud 131"/>
            <p:cNvSpPr/>
            <p:nvPr/>
          </p:nvSpPr>
          <p:spPr>
            <a:xfrm rot="3600000">
              <a:off x="7685703" y="4364013"/>
              <a:ext cx="467693" cy="257433"/>
            </a:xfrm>
            <a:prstGeom prst="clou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33" name="Cloud 132"/>
            <p:cNvSpPr/>
            <p:nvPr/>
          </p:nvSpPr>
          <p:spPr>
            <a:xfrm>
              <a:off x="8199596" y="4364939"/>
              <a:ext cx="467901" cy="257318"/>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30" name="Cloud 129"/>
            <p:cNvSpPr/>
            <p:nvPr/>
          </p:nvSpPr>
          <p:spPr>
            <a:xfrm rot="18000000">
              <a:off x="5490564" y="4364013"/>
              <a:ext cx="467693" cy="257433"/>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31" name="Cloud 130"/>
            <p:cNvSpPr/>
            <p:nvPr/>
          </p:nvSpPr>
          <p:spPr>
            <a:xfrm>
              <a:off x="4974725" y="4364939"/>
              <a:ext cx="469641" cy="257318"/>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grpSp>
      <p:grpSp>
        <p:nvGrpSpPr>
          <p:cNvPr id="33798" name="Group 44"/>
          <p:cNvGrpSpPr>
            <a:grpSpLocks/>
          </p:cNvGrpSpPr>
          <p:nvPr/>
        </p:nvGrpSpPr>
        <p:grpSpPr bwMode="auto">
          <a:xfrm>
            <a:off x="1814514" y="4165600"/>
            <a:ext cx="4219575" cy="820738"/>
            <a:chOff x="2275840" y="4241864"/>
            <a:chExt cx="4622802" cy="899096"/>
          </a:xfrm>
        </p:grpSpPr>
        <p:sp>
          <p:nvSpPr>
            <p:cNvPr id="46" name="Rectangle 45"/>
            <p:cNvSpPr/>
            <p:nvPr/>
          </p:nvSpPr>
          <p:spPr>
            <a:xfrm>
              <a:off x="2275840" y="4241864"/>
              <a:ext cx="4622802" cy="899096"/>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47" name="Cloud 46"/>
            <p:cNvSpPr/>
            <p:nvPr/>
          </p:nvSpPr>
          <p:spPr>
            <a:xfrm>
              <a:off x="3874167" y="4549679"/>
              <a:ext cx="518283" cy="283467"/>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48" name="Cloud 47"/>
            <p:cNvSpPr/>
            <p:nvPr/>
          </p:nvSpPr>
          <p:spPr>
            <a:xfrm>
              <a:off x="3263707" y="4549679"/>
              <a:ext cx="518283" cy="283467"/>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49" name="Cloud 48"/>
            <p:cNvSpPr/>
            <p:nvPr/>
          </p:nvSpPr>
          <p:spPr>
            <a:xfrm>
              <a:off x="2364539" y="4549679"/>
              <a:ext cx="518283" cy="283467"/>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50" name="Cloud 49"/>
            <p:cNvSpPr/>
            <p:nvPr/>
          </p:nvSpPr>
          <p:spPr>
            <a:xfrm>
              <a:off x="6291660" y="4549679"/>
              <a:ext cx="518283" cy="283467"/>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51" name="Cloud 50"/>
            <p:cNvSpPr/>
            <p:nvPr/>
          </p:nvSpPr>
          <p:spPr>
            <a:xfrm>
              <a:off x="4782031" y="4549679"/>
              <a:ext cx="518283" cy="283467"/>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52" name="Cloud 51"/>
            <p:cNvSpPr/>
            <p:nvPr/>
          </p:nvSpPr>
          <p:spPr>
            <a:xfrm>
              <a:off x="5392492" y="4549679"/>
              <a:ext cx="518283" cy="283467"/>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grpSp>
      <p:grpSp>
        <p:nvGrpSpPr>
          <p:cNvPr id="33799" name="Group 52"/>
          <p:cNvGrpSpPr>
            <a:grpSpLocks/>
          </p:cNvGrpSpPr>
          <p:nvPr/>
        </p:nvGrpSpPr>
        <p:grpSpPr bwMode="auto">
          <a:xfrm>
            <a:off x="1814514" y="1895475"/>
            <a:ext cx="4219575" cy="819150"/>
            <a:chOff x="2275840" y="1611535"/>
            <a:chExt cx="4622802" cy="899096"/>
          </a:xfrm>
        </p:grpSpPr>
        <p:sp>
          <p:nvSpPr>
            <p:cNvPr id="54" name="Rectangle 53"/>
            <p:cNvSpPr/>
            <p:nvPr/>
          </p:nvSpPr>
          <p:spPr>
            <a:xfrm>
              <a:off x="2275840" y="1611535"/>
              <a:ext cx="4622802" cy="899096"/>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55" name="Cloud 54"/>
            <p:cNvSpPr/>
            <p:nvPr/>
          </p:nvSpPr>
          <p:spPr>
            <a:xfrm>
              <a:off x="3947214" y="1918203"/>
              <a:ext cx="518283" cy="285759"/>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56" name="Cloud 55"/>
            <p:cNvSpPr/>
            <p:nvPr/>
          </p:nvSpPr>
          <p:spPr>
            <a:xfrm>
              <a:off x="3234140" y="1918203"/>
              <a:ext cx="518283" cy="285759"/>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57" name="Cloud 56"/>
            <p:cNvSpPr/>
            <p:nvPr/>
          </p:nvSpPr>
          <p:spPr>
            <a:xfrm>
              <a:off x="2522807" y="1918203"/>
              <a:ext cx="518283" cy="285759"/>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58" name="Cloud 57"/>
            <p:cNvSpPr/>
            <p:nvPr/>
          </p:nvSpPr>
          <p:spPr>
            <a:xfrm>
              <a:off x="6084695" y="1918203"/>
              <a:ext cx="518283" cy="285759"/>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59" name="Cloud 58"/>
            <p:cNvSpPr/>
            <p:nvPr/>
          </p:nvSpPr>
          <p:spPr>
            <a:xfrm>
              <a:off x="4660287" y="1918203"/>
              <a:ext cx="518283" cy="285759"/>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60" name="Cloud 59"/>
            <p:cNvSpPr/>
            <p:nvPr/>
          </p:nvSpPr>
          <p:spPr>
            <a:xfrm>
              <a:off x="5373360" y="1918203"/>
              <a:ext cx="516544" cy="285759"/>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grpSp>
      <p:grpSp>
        <p:nvGrpSpPr>
          <p:cNvPr id="33800" name="Group 60"/>
          <p:cNvGrpSpPr>
            <a:grpSpLocks/>
          </p:cNvGrpSpPr>
          <p:nvPr/>
        </p:nvGrpSpPr>
        <p:grpSpPr bwMode="auto">
          <a:xfrm>
            <a:off x="1814514" y="3030538"/>
            <a:ext cx="4219575" cy="820737"/>
            <a:chOff x="2275840" y="2926700"/>
            <a:chExt cx="4622802" cy="899096"/>
          </a:xfrm>
        </p:grpSpPr>
        <p:sp>
          <p:nvSpPr>
            <p:cNvPr id="62" name="Rectangle 61"/>
            <p:cNvSpPr/>
            <p:nvPr/>
          </p:nvSpPr>
          <p:spPr>
            <a:xfrm>
              <a:off x="2275840" y="2926700"/>
              <a:ext cx="4622802" cy="899096"/>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63" name="Cloud 62"/>
            <p:cNvSpPr/>
            <p:nvPr/>
          </p:nvSpPr>
          <p:spPr>
            <a:xfrm>
              <a:off x="4590719" y="3234514"/>
              <a:ext cx="518283" cy="283468"/>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64" name="Cloud 63"/>
            <p:cNvSpPr/>
            <p:nvPr/>
          </p:nvSpPr>
          <p:spPr>
            <a:xfrm>
              <a:off x="4016782" y="3234514"/>
              <a:ext cx="518283" cy="283468"/>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65" name="Cloud 64"/>
            <p:cNvSpPr/>
            <p:nvPr/>
          </p:nvSpPr>
          <p:spPr>
            <a:xfrm>
              <a:off x="5495105" y="3234514"/>
              <a:ext cx="518283" cy="283468"/>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66" name="Cloud 65"/>
            <p:cNvSpPr/>
            <p:nvPr/>
          </p:nvSpPr>
          <p:spPr>
            <a:xfrm>
              <a:off x="6067303" y="3234514"/>
              <a:ext cx="518283" cy="283468"/>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67" name="Cloud 66"/>
            <p:cNvSpPr/>
            <p:nvPr/>
          </p:nvSpPr>
          <p:spPr>
            <a:xfrm>
              <a:off x="3112396" y="3234514"/>
              <a:ext cx="518283" cy="283468"/>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68" name="Cloud 67"/>
            <p:cNvSpPr/>
            <p:nvPr/>
          </p:nvSpPr>
          <p:spPr>
            <a:xfrm>
              <a:off x="2540199" y="3234514"/>
              <a:ext cx="518283" cy="283468"/>
            </a:xfrm>
            <a:prstGeom prst="clou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grpSp>
      <p:sp>
        <p:nvSpPr>
          <p:cNvPr id="33801" name="Text Box 4"/>
          <p:cNvSpPr txBox="1">
            <a:spLocks noChangeArrowheads="1"/>
          </p:cNvSpPr>
          <p:nvPr/>
        </p:nvSpPr>
        <p:spPr bwMode="auto">
          <a:xfrm>
            <a:off x="2322514" y="533400"/>
            <a:ext cx="3241675" cy="93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charset="0"/>
                <a:cs typeface="Arial" charset="0"/>
              </a:defRPr>
            </a:lvl1pPr>
            <a:lvl2pPr marL="742950" indent="-285750" algn="l" eaLnBrk="0" hangingPunct="0">
              <a:spcBef>
                <a:spcPct val="20000"/>
              </a:spcBef>
              <a:buChar char="–"/>
              <a:defRPr sz="2800">
                <a:solidFill>
                  <a:schemeClr val="tx1"/>
                </a:solidFill>
                <a:latin typeface="Arial" charset="0"/>
                <a:cs typeface="Arial" charset="0"/>
              </a:defRPr>
            </a:lvl2pPr>
            <a:lvl3pPr marL="1143000" indent="-228600" algn="l" eaLnBrk="0" hangingPunct="0">
              <a:spcBef>
                <a:spcPct val="20000"/>
              </a:spcBef>
              <a:buChar char="•"/>
              <a:defRPr sz="2400">
                <a:solidFill>
                  <a:schemeClr val="tx1"/>
                </a:solidFill>
                <a:latin typeface="Arial" charset="0"/>
                <a:cs typeface="Arial" charset="0"/>
              </a:defRPr>
            </a:lvl3pPr>
            <a:lvl4pPr marL="1600200" indent="-228600" algn="l" eaLnBrk="0" hangingPunct="0">
              <a:spcBef>
                <a:spcPct val="20000"/>
              </a:spcBef>
              <a:buChar char="–"/>
              <a:defRPr sz="2000">
                <a:solidFill>
                  <a:schemeClr val="tx1"/>
                </a:solidFill>
                <a:latin typeface="Arial" charset="0"/>
                <a:cs typeface="Arial" charset="0"/>
              </a:defRPr>
            </a:lvl4pPr>
            <a:lvl5pPr marL="2057400" indent="-228600" algn="l"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defTabSz="914353" eaLnBrk="1" fontAlgn="base" hangingPunct="1">
              <a:lnSpc>
                <a:spcPct val="120000"/>
              </a:lnSpc>
              <a:spcBef>
                <a:spcPct val="0"/>
              </a:spcBef>
              <a:spcAft>
                <a:spcPct val="0"/>
              </a:spcAft>
              <a:buNone/>
            </a:pPr>
            <a:r>
              <a:rPr lang="en-US" altLang="zh-CN" sz="2400">
                <a:solidFill>
                  <a:srgbClr val="000000"/>
                </a:solidFill>
                <a:latin typeface="Verdana" pitchFamily="34" charset="0"/>
                <a:ea typeface="宋体" pitchFamily="2" charset="-122"/>
                <a:sym typeface="Helvetica Light"/>
              </a:rPr>
              <a:t>Closer objects are </a:t>
            </a:r>
          </a:p>
          <a:p>
            <a:pPr algn="ctr" defTabSz="914353" eaLnBrk="1" fontAlgn="base" hangingPunct="1">
              <a:lnSpc>
                <a:spcPct val="120000"/>
              </a:lnSpc>
              <a:spcBef>
                <a:spcPct val="0"/>
              </a:spcBef>
              <a:spcAft>
                <a:spcPct val="0"/>
              </a:spcAft>
              <a:buNone/>
            </a:pPr>
            <a:r>
              <a:rPr lang="en-US" altLang="zh-CN" sz="2400">
                <a:solidFill>
                  <a:srgbClr val="000000"/>
                </a:solidFill>
                <a:latin typeface="Verdana" pitchFamily="34" charset="0"/>
                <a:ea typeface="宋体" pitchFamily="2" charset="-122"/>
                <a:sym typeface="Helvetica Light"/>
              </a:rPr>
              <a:t>grouped together</a:t>
            </a:r>
          </a:p>
        </p:txBody>
      </p:sp>
    </p:spTree>
    <p:extLst>
      <p:ext uri="{BB962C8B-B14F-4D97-AF65-F5344CB8AC3E}">
        <p14:creationId xmlns:p14="http://schemas.microsoft.com/office/powerpoint/2010/main" val="1775725710"/>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667">
            <a:extLst>
              <a:ext uri="{FF2B5EF4-FFF2-40B4-BE49-F238E27FC236}">
                <a16:creationId xmlns:a16="http://schemas.microsoft.com/office/drawing/2014/main" id="{DBD59C7E-F6BC-421C-808B-820F90D84864}"/>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Graph-cuts segmentation</a:t>
            </a:r>
          </a:p>
        </p:txBody>
      </p:sp>
      <p:grpSp>
        <p:nvGrpSpPr>
          <p:cNvPr id="14" name="Group 13">
            <a:extLst>
              <a:ext uri="{FF2B5EF4-FFF2-40B4-BE49-F238E27FC236}">
                <a16:creationId xmlns:a16="http://schemas.microsoft.com/office/drawing/2014/main" id="{76062EB3-CDFB-4661-A97C-B90D746328A6}"/>
              </a:ext>
            </a:extLst>
          </p:cNvPr>
          <p:cNvGrpSpPr/>
          <p:nvPr/>
        </p:nvGrpSpPr>
        <p:grpSpPr>
          <a:xfrm>
            <a:off x="1600887" y="1905148"/>
            <a:ext cx="8990227" cy="4030932"/>
            <a:chOff x="865239" y="1219495"/>
            <a:chExt cx="8990227" cy="4030932"/>
          </a:xfrm>
        </p:grpSpPr>
        <p:sp>
          <p:nvSpPr>
            <p:cNvPr id="15" name="Define graph…">
              <a:extLst>
                <a:ext uri="{FF2B5EF4-FFF2-40B4-BE49-F238E27FC236}">
                  <a16:creationId xmlns:a16="http://schemas.microsoft.com/office/drawing/2014/main" id="{F62BB5FA-2761-4FEE-9E1A-1209AC92EC22}"/>
                </a:ext>
              </a:extLst>
            </p:cNvPr>
            <p:cNvSpPr txBox="1">
              <a:spLocks/>
            </p:cNvSpPr>
            <p:nvPr/>
          </p:nvSpPr>
          <p:spPr>
            <a:xfrm>
              <a:off x="865239" y="1219495"/>
              <a:ext cx="8990227" cy="4030932"/>
            </a:xfrm>
            <a:prstGeom prst="rect">
              <a:avLst/>
            </a:prstGeom>
          </p:spPr>
          <p:txBody>
            <a:bodyPr vert="horz" lIns="21431" tIns="21431" rIns="21431" bIns="2143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7197" indent="-327197">
                <a:spcBef>
                  <a:spcPts val="773"/>
                </a:spcBef>
                <a:buClr>
                  <a:srgbClr val="000000"/>
                </a:buClr>
                <a:buSzPct val="100000"/>
                <a:buFont typeface="Arial" panose="020B0604020202020204" pitchFamily="34" charset="0"/>
                <a:buAutoNum type="arabicPeriod"/>
                <a:defRPr sz="4400"/>
              </a:pPr>
              <a:r>
                <a:rPr lang="en-US" sz="2400">
                  <a:latin typeface="+mj-lt"/>
                </a:rPr>
                <a:t>Define graph </a:t>
              </a:r>
            </a:p>
            <a:p>
              <a:pPr marL="622824" lvl="1" indent="-341548">
                <a:spcBef>
                  <a:spcPts val="773"/>
                </a:spcBef>
                <a:buClr>
                  <a:srgbClr val="000000"/>
                </a:buClr>
                <a:buSzPct val="100000"/>
                <a:buFont typeface="Arial"/>
                <a:buChar char="–"/>
              </a:pPr>
              <a:r>
                <a:rPr lang="en-US">
                  <a:latin typeface="+mj-lt"/>
                </a:rPr>
                <a:t>usually 4-connected or 8-connected</a:t>
              </a:r>
            </a:p>
            <a:p>
              <a:pPr marL="327197" indent="-327197">
                <a:spcBef>
                  <a:spcPts val="773"/>
                </a:spcBef>
                <a:buClr>
                  <a:srgbClr val="000000"/>
                </a:buClr>
                <a:buSzPct val="100000"/>
                <a:buFont typeface="Arial" panose="020B0604020202020204" pitchFamily="34" charset="0"/>
                <a:buAutoNum type="arabicPeriod"/>
                <a:defRPr sz="4400"/>
              </a:pPr>
              <a:r>
                <a:rPr lang="en-US" sz="2400">
                  <a:latin typeface="+mj-lt"/>
                </a:rPr>
                <a:t>Set weights to foreground/background</a:t>
              </a:r>
            </a:p>
            <a:p>
              <a:pPr marL="381731" indent="-381731">
                <a:spcBef>
                  <a:spcPts val="773"/>
                </a:spcBef>
                <a:buClr>
                  <a:srgbClr val="000000"/>
                </a:buClr>
                <a:buSzPct val="100000"/>
                <a:buFont typeface="Arial" panose="020B0604020202020204" pitchFamily="34" charset="0"/>
                <a:buAutoNum type="arabicPeriod"/>
              </a:pPr>
              <a:endParaRPr lang="en-US" sz="2400">
                <a:latin typeface="+mj-lt"/>
              </a:endParaRPr>
            </a:p>
            <a:p>
              <a:pPr marL="381731" indent="-381731">
                <a:spcBef>
                  <a:spcPts val="773"/>
                </a:spcBef>
                <a:buClr>
                  <a:srgbClr val="000000"/>
                </a:buClr>
                <a:buSzPct val="100000"/>
                <a:buFont typeface="Arial" panose="020B0604020202020204" pitchFamily="34" charset="0"/>
                <a:buAutoNum type="arabicPeriod"/>
              </a:pPr>
              <a:endParaRPr lang="en-US" sz="2400">
                <a:latin typeface="+mj-lt"/>
              </a:endParaRPr>
            </a:p>
            <a:p>
              <a:pPr marL="327197" indent="-327197">
                <a:spcBef>
                  <a:spcPts val="773"/>
                </a:spcBef>
                <a:buClr>
                  <a:srgbClr val="000000"/>
                </a:buClr>
                <a:buSzPct val="100000"/>
                <a:buFont typeface="Arial" panose="020B0604020202020204" pitchFamily="34" charset="0"/>
                <a:buAutoNum type="arabicPeriod" startAt="3"/>
                <a:defRPr sz="4400"/>
              </a:pPr>
              <a:r>
                <a:rPr lang="en-US" sz="2400">
                  <a:latin typeface="+mj-lt"/>
                </a:rPr>
                <a:t>Set weights for edges between pixels</a:t>
              </a:r>
            </a:p>
            <a:p>
              <a:pPr marL="381731" indent="-381731">
                <a:spcBef>
                  <a:spcPts val="773"/>
                </a:spcBef>
                <a:buClr>
                  <a:srgbClr val="000000"/>
                </a:buClr>
                <a:buSzPct val="100000"/>
                <a:buFont typeface="Arial" panose="020B0604020202020204" pitchFamily="34" charset="0"/>
                <a:buAutoNum type="arabicPeriod" startAt="3"/>
              </a:pPr>
              <a:endParaRPr lang="en-US" sz="2400">
                <a:latin typeface="+mj-lt"/>
              </a:endParaRPr>
            </a:p>
            <a:p>
              <a:pPr marL="381731" indent="-381731">
                <a:spcBef>
                  <a:spcPts val="773"/>
                </a:spcBef>
                <a:buClr>
                  <a:srgbClr val="000000"/>
                </a:buClr>
                <a:buSzPct val="100000"/>
                <a:buFont typeface="Arial" panose="020B0604020202020204" pitchFamily="34" charset="0"/>
                <a:buAutoNum type="arabicPeriod" startAt="3"/>
              </a:pPr>
              <a:endParaRPr lang="en-US" sz="2400">
                <a:latin typeface="+mj-lt"/>
              </a:endParaRPr>
            </a:p>
            <a:p>
              <a:pPr marL="378860" indent="-378860">
                <a:spcBef>
                  <a:spcPts val="773"/>
                </a:spcBef>
                <a:buClr>
                  <a:srgbClr val="000000"/>
                </a:buClr>
                <a:buSzPct val="100000"/>
                <a:buFont typeface="Arial" panose="020B0604020202020204" pitchFamily="34" charset="0"/>
                <a:buAutoNum type="arabicPeriod" startAt="4"/>
                <a:defRPr sz="4400"/>
              </a:pPr>
              <a:r>
                <a:rPr lang="en-US" sz="2400">
                  <a:latin typeface="+mj-lt"/>
                </a:rPr>
                <a:t>GraphCut: Apply min-cut/max-flow algorithm</a:t>
              </a:r>
              <a:endParaRPr lang="en-US" sz="2400" dirty="0">
                <a:latin typeface="+mj-lt"/>
              </a:endParaRPr>
            </a:p>
          </p:txBody>
        </p:sp>
        <p:pic>
          <p:nvPicPr>
            <p:cNvPr id="16" name="image38.pdf" descr="image38.pdf">
              <a:extLst>
                <a:ext uri="{FF2B5EF4-FFF2-40B4-BE49-F238E27FC236}">
                  <a16:creationId xmlns:a16="http://schemas.microsoft.com/office/drawing/2014/main" id="{1D85AA6F-1760-4608-91CD-03D5EDF5BA36}"/>
                </a:ext>
              </a:extLst>
            </p:cNvPr>
            <p:cNvPicPr>
              <a:picLocks/>
            </p:cNvPicPr>
            <p:nvPr/>
          </p:nvPicPr>
          <p:blipFill>
            <a:blip r:embed="rId2">
              <a:extLst/>
            </a:blip>
            <a:stretch>
              <a:fillRect/>
            </a:stretch>
          </p:blipFill>
          <p:spPr>
            <a:xfrm>
              <a:off x="5346568" y="3839765"/>
              <a:ext cx="4508898" cy="778669"/>
            </a:xfrm>
            <a:prstGeom prst="rect">
              <a:avLst/>
            </a:prstGeom>
          </p:spPr>
        </p:pic>
        <p:pic>
          <p:nvPicPr>
            <p:cNvPr id="17" name="image39.pdf" descr="image39.pdf">
              <a:extLst>
                <a:ext uri="{FF2B5EF4-FFF2-40B4-BE49-F238E27FC236}">
                  <a16:creationId xmlns:a16="http://schemas.microsoft.com/office/drawing/2014/main" id="{ADB41F2F-00BC-4BF0-A814-9D30084F6899}"/>
                </a:ext>
              </a:extLst>
            </p:cNvPr>
            <p:cNvPicPr>
              <a:picLocks/>
            </p:cNvPicPr>
            <p:nvPr/>
          </p:nvPicPr>
          <p:blipFill>
            <a:blip r:embed="rId3">
              <a:extLst/>
            </a:blip>
            <a:stretch>
              <a:fillRect/>
            </a:stretch>
          </p:blipFill>
          <p:spPr>
            <a:xfrm>
              <a:off x="5346568" y="2541917"/>
              <a:ext cx="4136232" cy="709613"/>
            </a:xfrm>
            <a:prstGeom prst="rect">
              <a:avLst/>
            </a:prstGeom>
          </p:spPr>
        </p:pic>
      </p:grpSp>
      <p:sp>
        <p:nvSpPr>
          <p:cNvPr id="18" name="Edge: cost of path or cut between two pixels">
            <a:extLst>
              <a:ext uri="{FF2B5EF4-FFF2-40B4-BE49-F238E27FC236}">
                <a16:creationId xmlns:a16="http://schemas.microsoft.com/office/drawing/2014/main" id="{B490555C-A061-4166-9CC1-8713535E2EA1}"/>
              </a:ext>
            </a:extLst>
          </p:cNvPr>
          <p:cNvSpPr txBox="1"/>
          <p:nvPr/>
        </p:nvSpPr>
        <p:spPr>
          <a:xfrm>
            <a:off x="7897448" y="2042367"/>
            <a:ext cx="4147068" cy="781944"/>
          </a:xfrm>
          <a:prstGeom prst="rect">
            <a:avLst/>
          </a:prstGeom>
          <a:ln w="12700">
            <a:miter lim="400000"/>
          </a:ln>
          <a:extLst>
            <a:ext uri="{C572A759-6A51-4108-AA02-DFA0A04FC94B}">
              <ma14:wrappingTextBoxFlag xmlns="" xmlns:ma14="http://schemas.microsoft.com/office/mac/drawingml/2011/main" val="1"/>
            </a:ext>
          </a:extLst>
        </p:spPr>
        <p:txBody>
          <a:bodyPr wrap="square" lIns="21431" tIns="21431" rIns="21431" bIns="21431">
            <a:spAutoFit/>
          </a:bodyPr>
          <a:lstStyle>
            <a:lvl1pPr defTabSz="546100">
              <a:buClr>
                <a:srgbClr val="000000"/>
              </a:buClr>
              <a:defRPr sz="2400">
                <a:latin typeface="Gill Sans"/>
                <a:ea typeface="Gill Sans"/>
                <a:cs typeface="Gill Sans"/>
                <a:sym typeface="Gill Sans"/>
              </a:defRPr>
            </a:lvl1pPr>
          </a:lstStyle>
          <a:p>
            <a:pPr algn="ctr"/>
            <a:r>
              <a:rPr lang="en-US" dirty="0">
                <a:latin typeface="+mj-lt"/>
              </a:rPr>
              <a:t>How would you determine these for </a:t>
            </a:r>
            <a:r>
              <a:rPr lang="en-US" dirty="0" err="1">
                <a:latin typeface="+mj-lt"/>
              </a:rPr>
              <a:t>GrabCut</a:t>
            </a:r>
            <a:r>
              <a:rPr lang="en-US" dirty="0">
                <a:latin typeface="+mj-lt"/>
              </a:rPr>
              <a:t>?</a:t>
            </a:r>
            <a:endParaRPr dirty="0">
              <a:latin typeface="+mj-lt"/>
            </a:endParaRPr>
          </a:p>
        </p:txBody>
      </p:sp>
      <p:cxnSp>
        <p:nvCxnSpPr>
          <p:cNvPr id="19" name="Straight Arrow Connector 18">
            <a:extLst>
              <a:ext uri="{FF2B5EF4-FFF2-40B4-BE49-F238E27FC236}">
                <a16:creationId xmlns:a16="http://schemas.microsoft.com/office/drawing/2014/main" id="{E7014BFB-DC7D-4833-A472-91AB6BCB1305}"/>
              </a:ext>
            </a:extLst>
          </p:cNvPr>
          <p:cNvCxnSpPr>
            <a:cxnSpLocks/>
            <a:stCxn id="18" idx="2"/>
          </p:cNvCxnSpPr>
          <p:nvPr/>
        </p:nvCxnSpPr>
        <p:spPr>
          <a:xfrm flipH="1">
            <a:off x="8701548" y="2824311"/>
            <a:ext cx="1269434" cy="40325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479080"/>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hape 667">
            <a:extLst>
              <a:ext uri="{FF2B5EF4-FFF2-40B4-BE49-F238E27FC236}">
                <a16:creationId xmlns:a16="http://schemas.microsoft.com/office/drawing/2014/main" id="{161F5F67-E268-4FA3-9083-17B2769CBB52}"/>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t>GrabCut</a:t>
            </a:r>
            <a:r>
              <a:rPr lang="en-US" dirty="0"/>
              <a:t> is a mixture of two components</a:t>
            </a:r>
          </a:p>
        </p:txBody>
      </p:sp>
      <p:sp>
        <p:nvSpPr>
          <p:cNvPr id="18" name="Paste">
            <a:extLst>
              <a:ext uri="{FF2B5EF4-FFF2-40B4-BE49-F238E27FC236}">
                <a16:creationId xmlns:a16="http://schemas.microsoft.com/office/drawing/2014/main" id="{B25E0408-5A86-4DB1-82DE-0BE3BFE38042}"/>
              </a:ext>
            </a:extLst>
          </p:cNvPr>
          <p:cNvSpPr txBox="1"/>
          <p:nvPr/>
        </p:nvSpPr>
        <p:spPr>
          <a:xfrm>
            <a:off x="1197172" y="2469603"/>
            <a:ext cx="9797657" cy="1918795"/>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marL="457200" indent="-457200">
              <a:buFont typeface="+mj-lt"/>
              <a:buAutoNum type="arabicPeriod"/>
            </a:pPr>
            <a:r>
              <a:rPr lang="en-US" sz="2400" dirty="0">
                <a:latin typeface="+mj-lt"/>
              </a:rPr>
              <a:t>Segmentation using graph cuts</a:t>
            </a:r>
          </a:p>
          <a:p>
            <a:pPr marL="342900" indent="-342900">
              <a:buFont typeface="Arial" panose="020B0604020202020204" pitchFamily="34" charset="0"/>
              <a:buChar char="•"/>
            </a:pPr>
            <a:endParaRPr lang="en-US" sz="2400" dirty="0">
              <a:latin typeface="+mj-lt"/>
            </a:endParaRPr>
          </a:p>
          <a:p>
            <a:pPr marL="342900" indent="-342900">
              <a:buFont typeface="Arial" panose="020B0604020202020204" pitchFamily="34" charset="0"/>
              <a:buChar char="•"/>
            </a:pPr>
            <a:endParaRPr lang="en-US" sz="2400" dirty="0">
              <a:latin typeface="+mj-lt"/>
            </a:endParaRPr>
          </a:p>
          <a:p>
            <a:pPr marL="457200" indent="-457200">
              <a:buFont typeface="+mj-lt"/>
              <a:buAutoNum type="arabicPeriod" startAt="2"/>
            </a:pPr>
            <a:r>
              <a:rPr lang="en-US" sz="2400" dirty="0">
                <a:latin typeface="+mj-lt"/>
              </a:rPr>
              <a:t>Foreground-background modeling using unsupervised clustering</a:t>
            </a:r>
          </a:p>
          <a:p>
            <a:pPr marL="342900" indent="-342900">
              <a:buFont typeface="Arial" panose="020B0604020202020204" pitchFamily="34" charset="0"/>
              <a:buChar char="•"/>
            </a:pPr>
            <a:endParaRPr sz="2400" dirty="0">
              <a:latin typeface="+mj-lt"/>
            </a:endParaRPr>
          </a:p>
        </p:txBody>
      </p:sp>
      <p:sp>
        <p:nvSpPr>
          <p:cNvPr id="4" name="Rectangle 3">
            <a:extLst>
              <a:ext uri="{FF2B5EF4-FFF2-40B4-BE49-F238E27FC236}">
                <a16:creationId xmlns:a16="http://schemas.microsoft.com/office/drawing/2014/main" id="{769502FD-D8C8-482C-B516-57AAA950A471}"/>
              </a:ext>
            </a:extLst>
          </p:cNvPr>
          <p:cNvSpPr/>
          <p:nvPr/>
        </p:nvSpPr>
        <p:spPr>
          <a:xfrm>
            <a:off x="1050057" y="3521654"/>
            <a:ext cx="8870691" cy="539068"/>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78324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58DB63C-D1B3-407D-9DA5-3DA0B055CACB}"/>
              </a:ext>
            </a:extLst>
          </p:cNvPr>
          <p:cNvGrpSpPr/>
          <p:nvPr/>
        </p:nvGrpSpPr>
        <p:grpSpPr>
          <a:xfrm>
            <a:off x="3006210" y="2009735"/>
            <a:ext cx="6179580" cy="1926106"/>
            <a:chOff x="2666418" y="2086605"/>
            <a:chExt cx="6179580" cy="1926106"/>
          </a:xfrm>
        </p:grpSpPr>
        <p:pic>
          <p:nvPicPr>
            <p:cNvPr id="302" name="droppedImage.pdf" descr="droppedImage.pdf"/>
            <p:cNvPicPr>
              <a:picLocks noChangeAspect="1"/>
            </p:cNvPicPr>
            <p:nvPr/>
          </p:nvPicPr>
          <p:blipFill rotWithShape="1">
            <a:blip r:embed="rId2">
              <a:extLst/>
            </a:blip>
            <a:srcRect l="5044" t="8311" r="10352" b="7229"/>
            <a:stretch/>
          </p:blipFill>
          <p:spPr>
            <a:xfrm>
              <a:off x="2666418" y="2086605"/>
              <a:ext cx="2840426" cy="1920421"/>
            </a:xfrm>
            <a:prstGeom prst="rect">
              <a:avLst/>
            </a:prstGeom>
            <a:ln w="12700">
              <a:miter lim="400000"/>
            </a:ln>
          </p:spPr>
        </p:pic>
        <p:pic>
          <p:nvPicPr>
            <p:cNvPr id="303" name="image36.png" descr="image36.png"/>
            <p:cNvPicPr>
              <a:picLocks noChangeAspect="1"/>
            </p:cNvPicPr>
            <p:nvPr/>
          </p:nvPicPr>
          <p:blipFill rotWithShape="1">
            <a:blip r:embed="rId3">
              <a:extLst/>
            </a:blip>
            <a:srcRect l="5376" t="6748" r="6144" b="6748"/>
            <a:stretch/>
          </p:blipFill>
          <p:spPr>
            <a:xfrm>
              <a:off x="5896321" y="2086605"/>
              <a:ext cx="2949677" cy="1926106"/>
            </a:xfrm>
            <a:prstGeom prst="rect">
              <a:avLst/>
            </a:prstGeom>
            <a:ln w="3175">
              <a:solidFill>
                <a:srgbClr val="000000"/>
              </a:solidFill>
              <a:miter lim="400000"/>
            </a:ln>
          </p:spPr>
        </p:pic>
      </p:grpSp>
      <p:pic>
        <p:nvPicPr>
          <p:cNvPr id="304" name="image34.jpg" descr="image34.jpg"/>
          <p:cNvPicPr>
            <a:picLocks noChangeAspect="1"/>
          </p:cNvPicPr>
          <p:nvPr/>
        </p:nvPicPr>
        <p:blipFill>
          <a:blip r:embed="rId4">
            <a:extLst/>
          </a:blip>
          <a:stretch>
            <a:fillRect/>
          </a:stretch>
        </p:blipFill>
        <p:spPr>
          <a:xfrm>
            <a:off x="4739694" y="4470057"/>
            <a:ext cx="2712612" cy="2143126"/>
          </a:xfrm>
          <a:prstGeom prst="rect">
            <a:avLst/>
          </a:prstGeom>
          <a:ln w="12700">
            <a:miter lim="400000"/>
          </a:ln>
        </p:spPr>
      </p:pic>
      <p:sp>
        <p:nvSpPr>
          <p:cNvPr id="305" name="Foreground"/>
          <p:cNvSpPr txBox="1"/>
          <p:nvPr/>
        </p:nvSpPr>
        <p:spPr>
          <a:xfrm>
            <a:off x="3288319" y="5000831"/>
            <a:ext cx="1717254" cy="3077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546100">
              <a:spcBef>
                <a:spcPts val="1100"/>
              </a:spcBef>
              <a:buClr>
                <a:srgbClr val="FF2600"/>
              </a:buClr>
              <a:buFont typeface="Arial Narrow"/>
              <a:defRPr sz="1400" b="1">
                <a:uFill>
                  <a:solidFill>
                    <a:srgbClr val="000000"/>
                  </a:solidFill>
                </a:uFill>
                <a:latin typeface="Arial Narrow"/>
                <a:ea typeface="Arial Narrow"/>
                <a:cs typeface="Arial Narrow"/>
                <a:sym typeface="Arial Narrow"/>
              </a:defRPr>
            </a:lvl1pPr>
          </a:lstStyle>
          <a:p>
            <a:pPr algn="ctr">
              <a:defRPr b="0">
                <a:uFillTx/>
                <a:latin typeface="Gill Sans"/>
                <a:ea typeface="Gill Sans"/>
                <a:cs typeface="Gill Sans"/>
                <a:sym typeface="Gill Sans"/>
              </a:defRPr>
            </a:pPr>
            <a:r>
              <a:rPr lang="en-US" sz="2000" dirty="0">
                <a:latin typeface="+mj-lt"/>
              </a:rPr>
              <a:t>f</a:t>
            </a:r>
            <a:r>
              <a:rPr sz="2000" dirty="0">
                <a:latin typeface="+mj-lt"/>
              </a:rPr>
              <a:t>oreground</a:t>
            </a:r>
          </a:p>
        </p:txBody>
      </p:sp>
      <p:sp>
        <p:nvSpPr>
          <p:cNvPr id="306" name="Background"/>
          <p:cNvSpPr txBox="1"/>
          <p:nvPr/>
        </p:nvSpPr>
        <p:spPr>
          <a:xfrm>
            <a:off x="7452306" y="5498007"/>
            <a:ext cx="1285325" cy="3077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546100">
              <a:spcBef>
                <a:spcPts val="1100"/>
              </a:spcBef>
              <a:buClr>
                <a:srgbClr val="0329D6"/>
              </a:buClr>
              <a:buFont typeface="Arial Narrow"/>
              <a:defRPr sz="1400" b="1">
                <a:uFill>
                  <a:solidFill>
                    <a:srgbClr val="000000"/>
                  </a:solidFill>
                </a:uFill>
                <a:latin typeface="Arial Narrow"/>
                <a:ea typeface="Arial Narrow"/>
                <a:cs typeface="Arial Narrow"/>
                <a:sym typeface="Arial Narrow"/>
              </a:defRPr>
            </a:lvl1pPr>
          </a:lstStyle>
          <a:p>
            <a:pPr algn="ctr">
              <a:defRPr b="0">
                <a:uFillTx/>
                <a:latin typeface="Gill Sans"/>
                <a:ea typeface="Gill Sans"/>
                <a:cs typeface="Gill Sans"/>
                <a:sym typeface="Gill Sans"/>
              </a:defRPr>
            </a:pPr>
            <a:r>
              <a:rPr lang="en-US" sz="2000" dirty="0">
                <a:latin typeface="+mj-lt"/>
              </a:rPr>
              <a:t>b</a:t>
            </a:r>
            <a:r>
              <a:rPr sz="2000" dirty="0">
                <a:latin typeface="+mj-lt"/>
              </a:rPr>
              <a:t>ackground</a:t>
            </a:r>
          </a:p>
        </p:txBody>
      </p:sp>
      <p:sp>
        <p:nvSpPr>
          <p:cNvPr id="312" name="G"/>
          <p:cNvSpPr txBox="1"/>
          <p:nvPr/>
        </p:nvSpPr>
        <p:spPr>
          <a:xfrm>
            <a:off x="7161648" y="6244134"/>
            <a:ext cx="200026" cy="3077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546100">
              <a:spcBef>
                <a:spcPts val="1600"/>
              </a:spcBef>
              <a:buClr>
                <a:srgbClr val="000000"/>
              </a:buClr>
              <a:buFont typeface="Arial Narrow"/>
              <a:defRPr sz="2000" b="1">
                <a:uFill>
                  <a:solidFill>
                    <a:srgbClr val="000000"/>
                  </a:solidFill>
                </a:uFill>
                <a:latin typeface="Arial Narrow"/>
                <a:ea typeface="Arial Narrow"/>
                <a:cs typeface="Arial Narrow"/>
                <a:sym typeface="Arial Narrow"/>
              </a:defRPr>
            </a:lvl1pPr>
          </a:lstStyle>
          <a:p>
            <a:pPr>
              <a:defRPr b="0">
                <a:uFillTx/>
                <a:latin typeface="Gill Sans"/>
                <a:ea typeface="Gill Sans"/>
                <a:cs typeface="Gill Sans"/>
                <a:sym typeface="Gill Sans"/>
              </a:defRPr>
            </a:pPr>
            <a:r>
              <a:rPr dirty="0">
                <a:latin typeface="+mj-lt"/>
              </a:rPr>
              <a:t>G</a:t>
            </a:r>
          </a:p>
        </p:txBody>
      </p:sp>
      <p:sp>
        <p:nvSpPr>
          <p:cNvPr id="313" name="R"/>
          <p:cNvSpPr txBox="1"/>
          <p:nvPr/>
        </p:nvSpPr>
        <p:spPr>
          <a:xfrm>
            <a:off x="4898372" y="4526177"/>
            <a:ext cx="155409" cy="3077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defTabSz="546100">
              <a:spcBef>
                <a:spcPts val="1600"/>
              </a:spcBef>
              <a:buClr>
                <a:srgbClr val="000000"/>
              </a:buClr>
              <a:buFont typeface="Arial Narrow"/>
              <a:defRPr sz="2000" b="1">
                <a:uFill>
                  <a:solidFill>
                    <a:srgbClr val="000000"/>
                  </a:solidFill>
                </a:uFill>
                <a:latin typeface="Arial Narrow"/>
                <a:ea typeface="Arial Narrow"/>
                <a:cs typeface="Arial Narrow"/>
                <a:sym typeface="Arial Narrow"/>
              </a:defRPr>
            </a:lvl1pPr>
          </a:lstStyle>
          <a:p>
            <a:pPr>
              <a:defRPr b="0">
                <a:uFillTx/>
                <a:latin typeface="Gill Sans"/>
                <a:ea typeface="Gill Sans"/>
                <a:cs typeface="Gill Sans"/>
                <a:sym typeface="Gill Sans"/>
              </a:defRPr>
            </a:pPr>
            <a:r>
              <a:rPr dirty="0">
                <a:latin typeface="+mj-lt"/>
              </a:rPr>
              <a:t>R</a:t>
            </a:r>
          </a:p>
        </p:txBody>
      </p:sp>
      <p:sp>
        <p:nvSpPr>
          <p:cNvPr id="314" name="Step 1: Draw rough boundary"/>
          <p:cNvSpPr txBox="1"/>
          <p:nvPr/>
        </p:nvSpPr>
        <p:spPr>
          <a:xfrm>
            <a:off x="843687" y="1485350"/>
            <a:ext cx="5289454" cy="4414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algn="l">
              <a:defRPr sz="1600"/>
            </a:pPr>
            <a:r>
              <a:rPr lang="en-US" sz="2400" dirty="0">
                <a:latin typeface="+mj-lt"/>
                <a:ea typeface="Helvetica"/>
                <a:cs typeface="Helvetica"/>
                <a:sym typeface="Helvetica"/>
              </a:rPr>
              <a:t>Given foreground/background labels</a:t>
            </a:r>
            <a:endParaRPr sz="2400" dirty="0">
              <a:latin typeface="+mj-lt"/>
            </a:endParaRPr>
          </a:p>
        </p:txBody>
      </p:sp>
      <p:sp>
        <p:nvSpPr>
          <p:cNvPr id="22" name="Shape 667">
            <a:extLst>
              <a:ext uri="{FF2B5EF4-FFF2-40B4-BE49-F238E27FC236}">
                <a16:creationId xmlns:a16="http://schemas.microsoft.com/office/drawing/2014/main" id="{0027F3D4-1F36-4805-84AF-2BE879458439}"/>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Foreground-background modeling</a:t>
            </a:r>
          </a:p>
        </p:txBody>
      </p:sp>
      <p:sp>
        <p:nvSpPr>
          <p:cNvPr id="26" name="Step 1: Draw rough boundary">
            <a:extLst>
              <a:ext uri="{FF2B5EF4-FFF2-40B4-BE49-F238E27FC236}">
                <a16:creationId xmlns:a16="http://schemas.microsoft.com/office/drawing/2014/main" id="{A1E43319-2B6E-491B-B72F-4D96A565CFE4}"/>
              </a:ext>
            </a:extLst>
          </p:cNvPr>
          <p:cNvSpPr txBox="1"/>
          <p:nvPr/>
        </p:nvSpPr>
        <p:spPr>
          <a:xfrm>
            <a:off x="843687" y="4029525"/>
            <a:ext cx="5289454" cy="4414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algn="l">
              <a:defRPr sz="1600"/>
            </a:pPr>
            <a:r>
              <a:rPr lang="en-US" sz="2400" dirty="0">
                <a:latin typeface="+mj-lt"/>
                <a:ea typeface="Helvetica"/>
                <a:cs typeface="Helvetica"/>
                <a:sym typeface="Helvetica"/>
              </a:rPr>
              <a:t>build a color model for both</a:t>
            </a:r>
            <a:endParaRPr sz="2400" dirty="0">
              <a:latin typeface="+mj-lt"/>
            </a:endParaRPr>
          </a:p>
        </p:txBody>
      </p:sp>
    </p:spTree>
    <p:extLst>
      <p:ext uri="{BB962C8B-B14F-4D97-AF65-F5344CB8AC3E}">
        <p14:creationId xmlns:p14="http://schemas.microsoft.com/office/powerpoint/2010/main" val="2194279977"/>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Given a set of points, fit k Gaussians."/>
          <p:cNvSpPr txBox="1"/>
          <p:nvPr/>
        </p:nvSpPr>
        <p:spPr>
          <a:xfrm>
            <a:off x="1034549" y="1275368"/>
            <a:ext cx="4561057" cy="44146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rPr sz="2400" dirty="0">
                <a:latin typeface="+mj-lt"/>
              </a:rPr>
              <a:t>Given a set of points, fit k Gaussians.</a:t>
            </a:r>
          </a:p>
        </p:txBody>
      </p:sp>
      <p:sp>
        <p:nvSpPr>
          <p:cNvPr id="360" name="you can think the axes as ‘red’ and ‘blue’ channels"/>
          <p:cNvSpPr txBox="1"/>
          <p:nvPr/>
        </p:nvSpPr>
        <p:spPr>
          <a:xfrm>
            <a:off x="7979663" y="1858401"/>
            <a:ext cx="3473957" cy="68768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1400"/>
            </a:lvl1pPr>
          </a:lstStyle>
          <a:p>
            <a:pPr algn="ctr"/>
            <a:r>
              <a:rPr sz="2000" dirty="0">
                <a:latin typeface="+mj-lt"/>
              </a:rPr>
              <a:t>you can think the axes as ‘red’ and ‘blue’ channels</a:t>
            </a:r>
          </a:p>
        </p:txBody>
      </p:sp>
      <p:grpSp>
        <p:nvGrpSpPr>
          <p:cNvPr id="4" name="Group 3">
            <a:extLst>
              <a:ext uri="{FF2B5EF4-FFF2-40B4-BE49-F238E27FC236}">
                <a16:creationId xmlns:a16="http://schemas.microsoft.com/office/drawing/2014/main" id="{F9095743-E74A-4640-839D-C38262340458}"/>
              </a:ext>
            </a:extLst>
          </p:cNvPr>
          <p:cNvGrpSpPr/>
          <p:nvPr/>
        </p:nvGrpSpPr>
        <p:grpSpPr>
          <a:xfrm>
            <a:off x="2153264" y="1240805"/>
            <a:ext cx="7885472" cy="5509242"/>
            <a:chOff x="3393573" y="2099594"/>
            <a:chExt cx="5404854" cy="3776141"/>
          </a:xfrm>
        </p:grpSpPr>
        <p:sp>
          <p:nvSpPr>
            <p:cNvPr id="322" name="Line"/>
            <p:cNvSpPr/>
            <p:nvPr/>
          </p:nvSpPr>
          <p:spPr>
            <a:xfrm>
              <a:off x="3393573" y="3830836"/>
              <a:ext cx="5404854" cy="0"/>
            </a:xfrm>
            <a:prstGeom prst="line">
              <a:avLst/>
            </a:prstGeom>
            <a:ln w="12700">
              <a:solidFill>
                <a:srgbClr val="000000"/>
              </a:solidFill>
              <a:miter lim="400000"/>
              <a:headEnd type="triangle"/>
              <a:tailEnd type="triangle"/>
            </a:ln>
          </p:spPr>
          <p:txBody>
            <a:bodyPr lIns="35719" tIns="35719" rIns="35719" bIns="35719" anchor="ctr"/>
            <a:lstStyle/>
            <a:p>
              <a:pPr>
                <a:defRPr sz="2400"/>
              </a:pPr>
              <a:endParaRPr sz="1687"/>
            </a:p>
          </p:txBody>
        </p:sp>
        <p:sp>
          <p:nvSpPr>
            <p:cNvPr id="323" name="Line"/>
            <p:cNvSpPr/>
            <p:nvPr/>
          </p:nvSpPr>
          <p:spPr>
            <a:xfrm flipV="1">
              <a:off x="6096000" y="2124498"/>
              <a:ext cx="0" cy="3751237"/>
            </a:xfrm>
            <a:prstGeom prst="line">
              <a:avLst/>
            </a:prstGeom>
            <a:ln w="12700">
              <a:solidFill>
                <a:srgbClr val="000000"/>
              </a:solidFill>
              <a:miter lim="400000"/>
              <a:headEnd type="triangle"/>
              <a:tailEnd type="triangle"/>
            </a:ln>
          </p:spPr>
          <p:txBody>
            <a:bodyPr lIns="35719" tIns="35719" rIns="35719" bIns="35719" anchor="ctr"/>
            <a:lstStyle/>
            <a:p>
              <a:pPr>
                <a:defRPr sz="2400"/>
              </a:pPr>
              <a:endParaRPr sz="1687"/>
            </a:p>
          </p:txBody>
        </p:sp>
        <p:sp>
          <p:nvSpPr>
            <p:cNvPr id="324" name="Circle"/>
            <p:cNvSpPr/>
            <p:nvPr/>
          </p:nvSpPr>
          <p:spPr>
            <a:xfrm>
              <a:off x="4345781" y="3040559"/>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25" name="Circle"/>
            <p:cNvSpPr/>
            <p:nvPr/>
          </p:nvSpPr>
          <p:spPr>
            <a:xfrm>
              <a:off x="4345781" y="3223617"/>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26" name="Circle"/>
            <p:cNvSpPr/>
            <p:nvPr/>
          </p:nvSpPr>
          <p:spPr>
            <a:xfrm>
              <a:off x="4524375" y="3219152"/>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27" name="Circle"/>
            <p:cNvSpPr/>
            <p:nvPr/>
          </p:nvSpPr>
          <p:spPr>
            <a:xfrm>
              <a:off x="4613672" y="3397746"/>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28" name="Circle"/>
            <p:cNvSpPr/>
            <p:nvPr/>
          </p:nvSpPr>
          <p:spPr>
            <a:xfrm>
              <a:off x="5238750" y="3397746"/>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29" name="Circle"/>
            <p:cNvSpPr/>
            <p:nvPr/>
          </p:nvSpPr>
          <p:spPr>
            <a:xfrm>
              <a:off x="4792266" y="3308449"/>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30" name="Circle"/>
            <p:cNvSpPr/>
            <p:nvPr/>
          </p:nvSpPr>
          <p:spPr>
            <a:xfrm>
              <a:off x="4702969" y="3127623"/>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31" name="Circle"/>
            <p:cNvSpPr/>
            <p:nvPr/>
          </p:nvSpPr>
          <p:spPr>
            <a:xfrm>
              <a:off x="4613672" y="3129856"/>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32" name="Circle"/>
            <p:cNvSpPr/>
            <p:nvPr/>
          </p:nvSpPr>
          <p:spPr>
            <a:xfrm>
              <a:off x="4435078" y="2861965"/>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33" name="Circle"/>
            <p:cNvSpPr/>
            <p:nvPr/>
          </p:nvSpPr>
          <p:spPr>
            <a:xfrm>
              <a:off x="4702969" y="3465835"/>
              <a:ext cx="53578" cy="53579"/>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34" name="Circle"/>
            <p:cNvSpPr/>
            <p:nvPr/>
          </p:nvSpPr>
          <p:spPr>
            <a:xfrm>
              <a:off x="4970859" y="3580805"/>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35" name="Circle"/>
            <p:cNvSpPr/>
            <p:nvPr/>
          </p:nvSpPr>
          <p:spPr>
            <a:xfrm>
              <a:off x="4077891" y="2864197"/>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36" name="Circle"/>
            <p:cNvSpPr/>
            <p:nvPr/>
          </p:nvSpPr>
          <p:spPr>
            <a:xfrm>
              <a:off x="4613672" y="3670102"/>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37" name="Circle"/>
            <p:cNvSpPr/>
            <p:nvPr/>
          </p:nvSpPr>
          <p:spPr>
            <a:xfrm>
              <a:off x="4702969" y="3290590"/>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38" name="Circle"/>
            <p:cNvSpPr/>
            <p:nvPr/>
          </p:nvSpPr>
          <p:spPr>
            <a:xfrm>
              <a:off x="4524375" y="3397746"/>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39" name="Circle"/>
            <p:cNvSpPr/>
            <p:nvPr/>
          </p:nvSpPr>
          <p:spPr>
            <a:xfrm>
              <a:off x="6462117" y="4205883"/>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40" name="Circle"/>
            <p:cNvSpPr/>
            <p:nvPr/>
          </p:nvSpPr>
          <p:spPr>
            <a:xfrm>
              <a:off x="6221016" y="4115470"/>
              <a:ext cx="53578" cy="53579"/>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41" name="Circle"/>
            <p:cNvSpPr/>
            <p:nvPr/>
          </p:nvSpPr>
          <p:spPr>
            <a:xfrm>
              <a:off x="6390680" y="4478238"/>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42" name="Circle"/>
            <p:cNvSpPr/>
            <p:nvPr/>
          </p:nvSpPr>
          <p:spPr>
            <a:xfrm>
              <a:off x="6578203" y="4388941"/>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43" name="Circle"/>
            <p:cNvSpPr/>
            <p:nvPr/>
          </p:nvSpPr>
          <p:spPr>
            <a:xfrm>
              <a:off x="6578203" y="4652367"/>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44" name="Circle"/>
            <p:cNvSpPr/>
            <p:nvPr/>
          </p:nvSpPr>
          <p:spPr>
            <a:xfrm>
              <a:off x="6229945" y="4478238"/>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45" name="Circle"/>
            <p:cNvSpPr/>
            <p:nvPr/>
          </p:nvSpPr>
          <p:spPr>
            <a:xfrm>
              <a:off x="6323707" y="4652367"/>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46" name="Circle"/>
            <p:cNvSpPr/>
            <p:nvPr/>
          </p:nvSpPr>
          <p:spPr>
            <a:xfrm>
              <a:off x="6323707" y="4388941"/>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47" name="Circle"/>
            <p:cNvSpPr/>
            <p:nvPr/>
          </p:nvSpPr>
          <p:spPr>
            <a:xfrm>
              <a:off x="6774656" y="4027289"/>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48" name="Circle"/>
            <p:cNvSpPr/>
            <p:nvPr/>
          </p:nvSpPr>
          <p:spPr>
            <a:xfrm>
              <a:off x="5917406" y="5009555"/>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49" name="Circle"/>
            <p:cNvSpPr/>
            <p:nvPr/>
          </p:nvSpPr>
          <p:spPr>
            <a:xfrm>
              <a:off x="6221016" y="4746129"/>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50" name="Circle"/>
            <p:cNvSpPr/>
            <p:nvPr/>
          </p:nvSpPr>
          <p:spPr>
            <a:xfrm>
              <a:off x="6462117" y="4478238"/>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51" name="Circle"/>
            <p:cNvSpPr/>
            <p:nvPr/>
          </p:nvSpPr>
          <p:spPr>
            <a:xfrm>
              <a:off x="6229945" y="4567535"/>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52" name="Circle"/>
            <p:cNvSpPr/>
            <p:nvPr/>
          </p:nvSpPr>
          <p:spPr>
            <a:xfrm>
              <a:off x="6323707" y="4746129"/>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53" name="Circle"/>
            <p:cNvSpPr/>
            <p:nvPr/>
          </p:nvSpPr>
          <p:spPr>
            <a:xfrm>
              <a:off x="6229945" y="4920258"/>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54" name="Circle"/>
            <p:cNvSpPr/>
            <p:nvPr/>
          </p:nvSpPr>
          <p:spPr>
            <a:xfrm>
              <a:off x="6712149" y="4301877"/>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55" name="Circle"/>
            <p:cNvSpPr/>
            <p:nvPr/>
          </p:nvSpPr>
          <p:spPr>
            <a:xfrm>
              <a:off x="7015758" y="3937992"/>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56" name="Circle"/>
            <p:cNvSpPr/>
            <p:nvPr/>
          </p:nvSpPr>
          <p:spPr>
            <a:xfrm>
              <a:off x="5908477" y="4746129"/>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57" name="Circle"/>
            <p:cNvSpPr/>
            <p:nvPr/>
          </p:nvSpPr>
          <p:spPr>
            <a:xfrm>
              <a:off x="6064746" y="4822031"/>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58" name="Circle"/>
            <p:cNvSpPr/>
            <p:nvPr/>
          </p:nvSpPr>
          <p:spPr>
            <a:xfrm>
              <a:off x="6899672" y="4924723"/>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59" name="Circle"/>
            <p:cNvSpPr/>
            <p:nvPr/>
          </p:nvSpPr>
          <p:spPr>
            <a:xfrm>
              <a:off x="5238750" y="3670102"/>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pic>
          <p:nvPicPr>
            <p:cNvPr id="363" name="Connection Line" descr="Connection Line"/>
            <p:cNvPicPr>
              <a:picLocks/>
            </p:cNvPicPr>
            <p:nvPr/>
          </p:nvPicPr>
          <p:blipFill>
            <a:blip r:embed="rId3">
              <a:extLst/>
            </a:blip>
            <a:stretch>
              <a:fillRect/>
            </a:stretch>
          </p:blipFill>
          <p:spPr>
            <a:xfrm>
              <a:off x="6174339" y="2099594"/>
              <a:ext cx="1588268" cy="487607"/>
            </a:xfrm>
            <a:prstGeom prst="rect">
              <a:avLst/>
            </a:prstGeom>
          </p:spPr>
        </p:pic>
        <p:pic>
          <p:nvPicPr>
            <p:cNvPr id="365" name="Connection Line" descr="Connection Line"/>
            <p:cNvPicPr>
              <a:picLocks/>
            </p:cNvPicPr>
            <p:nvPr/>
          </p:nvPicPr>
          <p:blipFill>
            <a:blip r:embed="rId4">
              <a:extLst/>
            </a:blip>
            <a:stretch>
              <a:fillRect/>
            </a:stretch>
          </p:blipFill>
          <p:spPr>
            <a:xfrm>
              <a:off x="8420954" y="2964647"/>
              <a:ext cx="377192" cy="772256"/>
            </a:xfrm>
            <a:prstGeom prst="rect">
              <a:avLst/>
            </a:prstGeom>
          </p:spPr>
        </p:pic>
      </p:grpSp>
      <p:sp>
        <p:nvSpPr>
          <p:cNvPr id="47" name="Shape 667">
            <a:extLst>
              <a:ext uri="{FF2B5EF4-FFF2-40B4-BE49-F238E27FC236}">
                <a16:creationId xmlns:a16="http://schemas.microsoft.com/office/drawing/2014/main" id="{354C2A7D-890A-48F2-BE4E-76A10F4ABB46}"/>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Learning color models</a:t>
            </a:r>
          </a:p>
        </p:txBody>
      </p:sp>
    </p:spTree>
    <p:extLst>
      <p:ext uri="{BB962C8B-B14F-4D97-AF65-F5344CB8AC3E}">
        <p14:creationId xmlns:p14="http://schemas.microsoft.com/office/powerpoint/2010/main" val="151264917"/>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Given a set of points, fit k Gaussians."/>
          <p:cNvSpPr txBox="1"/>
          <p:nvPr/>
        </p:nvSpPr>
        <p:spPr>
          <a:xfrm>
            <a:off x="1034549" y="1275368"/>
            <a:ext cx="4561057" cy="44146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rPr sz="2400" dirty="0">
                <a:latin typeface="+mj-lt"/>
              </a:rPr>
              <a:t>Given a set of points, fit k Gaussians.</a:t>
            </a:r>
          </a:p>
        </p:txBody>
      </p:sp>
      <p:sp>
        <p:nvSpPr>
          <p:cNvPr id="360" name="you can think the axes as ‘red’ and ‘blue’ channels"/>
          <p:cNvSpPr txBox="1"/>
          <p:nvPr/>
        </p:nvSpPr>
        <p:spPr>
          <a:xfrm>
            <a:off x="7979663" y="1858401"/>
            <a:ext cx="3473957" cy="68768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1400"/>
            </a:lvl1pPr>
          </a:lstStyle>
          <a:p>
            <a:pPr algn="ctr"/>
            <a:r>
              <a:rPr sz="2000" dirty="0">
                <a:latin typeface="+mj-lt"/>
              </a:rPr>
              <a:t>you can think the axes as ‘red’ and ‘blue’ channels</a:t>
            </a:r>
          </a:p>
        </p:txBody>
      </p:sp>
      <p:grpSp>
        <p:nvGrpSpPr>
          <p:cNvPr id="4" name="Group 3">
            <a:extLst>
              <a:ext uri="{FF2B5EF4-FFF2-40B4-BE49-F238E27FC236}">
                <a16:creationId xmlns:a16="http://schemas.microsoft.com/office/drawing/2014/main" id="{F9095743-E74A-4640-839D-C38262340458}"/>
              </a:ext>
            </a:extLst>
          </p:cNvPr>
          <p:cNvGrpSpPr/>
          <p:nvPr/>
        </p:nvGrpSpPr>
        <p:grpSpPr>
          <a:xfrm>
            <a:off x="2153264" y="1240805"/>
            <a:ext cx="7885472" cy="5509242"/>
            <a:chOff x="3393573" y="2099594"/>
            <a:chExt cx="5404854" cy="3776141"/>
          </a:xfrm>
        </p:grpSpPr>
        <p:sp>
          <p:nvSpPr>
            <p:cNvPr id="322" name="Line"/>
            <p:cNvSpPr/>
            <p:nvPr/>
          </p:nvSpPr>
          <p:spPr>
            <a:xfrm>
              <a:off x="3393573" y="3830836"/>
              <a:ext cx="5404854" cy="0"/>
            </a:xfrm>
            <a:prstGeom prst="line">
              <a:avLst/>
            </a:prstGeom>
            <a:ln w="12700">
              <a:solidFill>
                <a:srgbClr val="000000"/>
              </a:solidFill>
              <a:miter lim="400000"/>
              <a:headEnd type="triangle"/>
              <a:tailEnd type="triangle"/>
            </a:ln>
          </p:spPr>
          <p:txBody>
            <a:bodyPr lIns="35719" tIns="35719" rIns="35719" bIns="35719" anchor="ctr"/>
            <a:lstStyle/>
            <a:p>
              <a:pPr>
                <a:defRPr sz="2400"/>
              </a:pPr>
              <a:endParaRPr sz="1687"/>
            </a:p>
          </p:txBody>
        </p:sp>
        <p:sp>
          <p:nvSpPr>
            <p:cNvPr id="323" name="Line"/>
            <p:cNvSpPr/>
            <p:nvPr/>
          </p:nvSpPr>
          <p:spPr>
            <a:xfrm flipV="1">
              <a:off x="6096000" y="2124498"/>
              <a:ext cx="0" cy="3751237"/>
            </a:xfrm>
            <a:prstGeom prst="line">
              <a:avLst/>
            </a:prstGeom>
            <a:ln w="12700">
              <a:solidFill>
                <a:srgbClr val="000000"/>
              </a:solidFill>
              <a:miter lim="400000"/>
              <a:headEnd type="triangle"/>
              <a:tailEnd type="triangle"/>
            </a:ln>
          </p:spPr>
          <p:txBody>
            <a:bodyPr lIns="35719" tIns="35719" rIns="35719" bIns="35719" anchor="ctr"/>
            <a:lstStyle/>
            <a:p>
              <a:pPr>
                <a:defRPr sz="2400"/>
              </a:pPr>
              <a:endParaRPr sz="1687"/>
            </a:p>
          </p:txBody>
        </p:sp>
        <p:sp>
          <p:nvSpPr>
            <p:cNvPr id="324" name="Circle"/>
            <p:cNvSpPr/>
            <p:nvPr/>
          </p:nvSpPr>
          <p:spPr>
            <a:xfrm>
              <a:off x="4345781" y="3040559"/>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25" name="Circle"/>
            <p:cNvSpPr/>
            <p:nvPr/>
          </p:nvSpPr>
          <p:spPr>
            <a:xfrm>
              <a:off x="4345781" y="3223617"/>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26" name="Circle"/>
            <p:cNvSpPr/>
            <p:nvPr/>
          </p:nvSpPr>
          <p:spPr>
            <a:xfrm>
              <a:off x="4524375" y="3219152"/>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27" name="Circle"/>
            <p:cNvSpPr/>
            <p:nvPr/>
          </p:nvSpPr>
          <p:spPr>
            <a:xfrm>
              <a:off x="4613672" y="3397746"/>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28" name="Circle"/>
            <p:cNvSpPr/>
            <p:nvPr/>
          </p:nvSpPr>
          <p:spPr>
            <a:xfrm>
              <a:off x="5238750" y="3397746"/>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29" name="Circle"/>
            <p:cNvSpPr/>
            <p:nvPr/>
          </p:nvSpPr>
          <p:spPr>
            <a:xfrm>
              <a:off x="4792266" y="3308449"/>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30" name="Circle"/>
            <p:cNvSpPr/>
            <p:nvPr/>
          </p:nvSpPr>
          <p:spPr>
            <a:xfrm>
              <a:off x="4702969" y="3127623"/>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31" name="Circle"/>
            <p:cNvSpPr/>
            <p:nvPr/>
          </p:nvSpPr>
          <p:spPr>
            <a:xfrm>
              <a:off x="4613672" y="3129856"/>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32" name="Circle"/>
            <p:cNvSpPr/>
            <p:nvPr/>
          </p:nvSpPr>
          <p:spPr>
            <a:xfrm>
              <a:off x="4435078" y="2861965"/>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33" name="Circle"/>
            <p:cNvSpPr/>
            <p:nvPr/>
          </p:nvSpPr>
          <p:spPr>
            <a:xfrm>
              <a:off x="4702969" y="3465835"/>
              <a:ext cx="53578" cy="53579"/>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34" name="Circle"/>
            <p:cNvSpPr/>
            <p:nvPr/>
          </p:nvSpPr>
          <p:spPr>
            <a:xfrm>
              <a:off x="4970859" y="3580805"/>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35" name="Circle"/>
            <p:cNvSpPr/>
            <p:nvPr/>
          </p:nvSpPr>
          <p:spPr>
            <a:xfrm>
              <a:off x="4077891" y="2864197"/>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36" name="Circle"/>
            <p:cNvSpPr/>
            <p:nvPr/>
          </p:nvSpPr>
          <p:spPr>
            <a:xfrm>
              <a:off x="4613672" y="3670102"/>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37" name="Circle"/>
            <p:cNvSpPr/>
            <p:nvPr/>
          </p:nvSpPr>
          <p:spPr>
            <a:xfrm>
              <a:off x="4702969" y="3290590"/>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38" name="Circle"/>
            <p:cNvSpPr/>
            <p:nvPr/>
          </p:nvSpPr>
          <p:spPr>
            <a:xfrm>
              <a:off x="4524375" y="3397746"/>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39" name="Circle"/>
            <p:cNvSpPr/>
            <p:nvPr/>
          </p:nvSpPr>
          <p:spPr>
            <a:xfrm>
              <a:off x="6462117" y="4205883"/>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40" name="Circle"/>
            <p:cNvSpPr/>
            <p:nvPr/>
          </p:nvSpPr>
          <p:spPr>
            <a:xfrm>
              <a:off x="6221016" y="4115470"/>
              <a:ext cx="53578" cy="53579"/>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41" name="Circle"/>
            <p:cNvSpPr/>
            <p:nvPr/>
          </p:nvSpPr>
          <p:spPr>
            <a:xfrm>
              <a:off x="6390680" y="4478238"/>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42" name="Circle"/>
            <p:cNvSpPr/>
            <p:nvPr/>
          </p:nvSpPr>
          <p:spPr>
            <a:xfrm>
              <a:off x="6578203" y="4388941"/>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43" name="Circle"/>
            <p:cNvSpPr/>
            <p:nvPr/>
          </p:nvSpPr>
          <p:spPr>
            <a:xfrm>
              <a:off x="6578203" y="4652367"/>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44" name="Circle"/>
            <p:cNvSpPr/>
            <p:nvPr/>
          </p:nvSpPr>
          <p:spPr>
            <a:xfrm>
              <a:off x="6229945" y="4478238"/>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45" name="Circle"/>
            <p:cNvSpPr/>
            <p:nvPr/>
          </p:nvSpPr>
          <p:spPr>
            <a:xfrm>
              <a:off x="6323707" y="4652367"/>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46" name="Circle"/>
            <p:cNvSpPr/>
            <p:nvPr/>
          </p:nvSpPr>
          <p:spPr>
            <a:xfrm>
              <a:off x="6323707" y="4388941"/>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47" name="Circle"/>
            <p:cNvSpPr/>
            <p:nvPr/>
          </p:nvSpPr>
          <p:spPr>
            <a:xfrm>
              <a:off x="6774656" y="4027289"/>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48" name="Circle"/>
            <p:cNvSpPr/>
            <p:nvPr/>
          </p:nvSpPr>
          <p:spPr>
            <a:xfrm>
              <a:off x="5917406" y="5009555"/>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49" name="Circle"/>
            <p:cNvSpPr/>
            <p:nvPr/>
          </p:nvSpPr>
          <p:spPr>
            <a:xfrm>
              <a:off x="6221016" y="4746129"/>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50" name="Circle"/>
            <p:cNvSpPr/>
            <p:nvPr/>
          </p:nvSpPr>
          <p:spPr>
            <a:xfrm>
              <a:off x="6462117" y="4478238"/>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51" name="Circle"/>
            <p:cNvSpPr/>
            <p:nvPr/>
          </p:nvSpPr>
          <p:spPr>
            <a:xfrm>
              <a:off x="6229945" y="4567535"/>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52" name="Circle"/>
            <p:cNvSpPr/>
            <p:nvPr/>
          </p:nvSpPr>
          <p:spPr>
            <a:xfrm>
              <a:off x="6323707" y="4746129"/>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53" name="Circle"/>
            <p:cNvSpPr/>
            <p:nvPr/>
          </p:nvSpPr>
          <p:spPr>
            <a:xfrm>
              <a:off x="6229945" y="4920258"/>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54" name="Circle"/>
            <p:cNvSpPr/>
            <p:nvPr/>
          </p:nvSpPr>
          <p:spPr>
            <a:xfrm>
              <a:off x="6712149" y="4301877"/>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55" name="Circle"/>
            <p:cNvSpPr/>
            <p:nvPr/>
          </p:nvSpPr>
          <p:spPr>
            <a:xfrm>
              <a:off x="7015758" y="3937992"/>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56" name="Circle"/>
            <p:cNvSpPr/>
            <p:nvPr/>
          </p:nvSpPr>
          <p:spPr>
            <a:xfrm>
              <a:off x="5908477" y="4746129"/>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57" name="Circle"/>
            <p:cNvSpPr/>
            <p:nvPr/>
          </p:nvSpPr>
          <p:spPr>
            <a:xfrm>
              <a:off x="6064746" y="4822031"/>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58" name="Circle"/>
            <p:cNvSpPr/>
            <p:nvPr/>
          </p:nvSpPr>
          <p:spPr>
            <a:xfrm>
              <a:off x="6899672" y="4924723"/>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359" name="Circle"/>
            <p:cNvSpPr/>
            <p:nvPr/>
          </p:nvSpPr>
          <p:spPr>
            <a:xfrm>
              <a:off x="5238750" y="3670102"/>
              <a:ext cx="53578" cy="53578"/>
            </a:xfrm>
            <a:prstGeom prst="ellipse">
              <a:avLst/>
            </a:prstGeom>
            <a:blipFill>
              <a:blip r:embed="rId2"/>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pic>
          <p:nvPicPr>
            <p:cNvPr id="363" name="Connection Line" descr="Connection Line"/>
            <p:cNvPicPr>
              <a:picLocks/>
            </p:cNvPicPr>
            <p:nvPr/>
          </p:nvPicPr>
          <p:blipFill>
            <a:blip r:embed="rId3">
              <a:extLst/>
            </a:blip>
            <a:stretch>
              <a:fillRect/>
            </a:stretch>
          </p:blipFill>
          <p:spPr>
            <a:xfrm>
              <a:off x="6174339" y="2099594"/>
              <a:ext cx="1588268" cy="487607"/>
            </a:xfrm>
            <a:prstGeom prst="rect">
              <a:avLst/>
            </a:prstGeom>
          </p:spPr>
        </p:pic>
        <p:pic>
          <p:nvPicPr>
            <p:cNvPr id="365" name="Connection Line" descr="Connection Line"/>
            <p:cNvPicPr>
              <a:picLocks/>
            </p:cNvPicPr>
            <p:nvPr/>
          </p:nvPicPr>
          <p:blipFill>
            <a:blip r:embed="rId4">
              <a:extLst/>
            </a:blip>
            <a:stretch>
              <a:fillRect/>
            </a:stretch>
          </p:blipFill>
          <p:spPr>
            <a:xfrm>
              <a:off x="8420954" y="2964647"/>
              <a:ext cx="377192" cy="772256"/>
            </a:xfrm>
            <a:prstGeom prst="rect">
              <a:avLst/>
            </a:prstGeom>
          </p:spPr>
        </p:pic>
      </p:grpSp>
      <p:sp>
        <p:nvSpPr>
          <p:cNvPr id="47" name="Shape 667">
            <a:extLst>
              <a:ext uri="{FF2B5EF4-FFF2-40B4-BE49-F238E27FC236}">
                <a16:creationId xmlns:a16="http://schemas.microsoft.com/office/drawing/2014/main" id="{354C2A7D-890A-48F2-BE4E-76A10F4ABB46}"/>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Learning color models</a:t>
            </a:r>
          </a:p>
        </p:txBody>
      </p:sp>
      <p:sp>
        <p:nvSpPr>
          <p:cNvPr id="46" name="Oval">
            <a:extLst>
              <a:ext uri="{FF2B5EF4-FFF2-40B4-BE49-F238E27FC236}">
                <a16:creationId xmlns:a16="http://schemas.microsoft.com/office/drawing/2014/main" id="{4E3D57C3-F7EB-4D59-A93F-16E469EC82F8}"/>
              </a:ext>
            </a:extLst>
          </p:cNvPr>
          <p:cNvSpPr/>
          <p:nvPr/>
        </p:nvSpPr>
        <p:spPr>
          <a:xfrm rot="2255023">
            <a:off x="2613204" y="2569029"/>
            <a:ext cx="2884088" cy="846348"/>
          </a:xfrm>
          <a:prstGeom prst="ellipse">
            <a:avLst/>
          </a:prstGeom>
          <a:ln w="38100">
            <a:solidFill>
              <a:srgbClr val="FF40FF"/>
            </a:solidFill>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48" name="Oval">
            <a:extLst>
              <a:ext uri="{FF2B5EF4-FFF2-40B4-BE49-F238E27FC236}">
                <a16:creationId xmlns:a16="http://schemas.microsoft.com/office/drawing/2014/main" id="{AC2DC449-183D-4B9D-A0F0-9804E66D0048}"/>
              </a:ext>
            </a:extLst>
          </p:cNvPr>
          <p:cNvSpPr/>
          <p:nvPr/>
        </p:nvSpPr>
        <p:spPr>
          <a:xfrm rot="19431594">
            <a:off x="5221231" y="4239562"/>
            <a:ext cx="2896006" cy="981340"/>
          </a:xfrm>
          <a:prstGeom prst="ellipse">
            <a:avLst/>
          </a:prstGeom>
          <a:ln w="38100">
            <a:solidFill>
              <a:srgbClr val="FF40FF"/>
            </a:solidFill>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49" name="How would you solve this problem?">
            <a:extLst>
              <a:ext uri="{FF2B5EF4-FFF2-40B4-BE49-F238E27FC236}">
                <a16:creationId xmlns:a16="http://schemas.microsoft.com/office/drawing/2014/main" id="{31F13987-9BA1-4301-A1B3-D369555D9AD9}"/>
              </a:ext>
            </a:extLst>
          </p:cNvPr>
          <p:cNvSpPr txBox="1"/>
          <p:nvPr/>
        </p:nvSpPr>
        <p:spPr>
          <a:xfrm>
            <a:off x="7602281" y="6037599"/>
            <a:ext cx="4589719" cy="81079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i="1">
                <a:solidFill>
                  <a:schemeClr val="accent1"/>
                </a:solidFill>
                <a:latin typeface="Helvetica"/>
                <a:ea typeface="Helvetica"/>
                <a:cs typeface="Helvetica"/>
                <a:sym typeface="Helvetica"/>
              </a:defRPr>
            </a:lvl1pPr>
          </a:lstStyle>
          <a:p>
            <a:r>
              <a:rPr sz="2400" i="0" dirty="0">
                <a:solidFill>
                  <a:schemeClr val="tx1"/>
                </a:solidFill>
                <a:latin typeface="+mj-lt"/>
              </a:rPr>
              <a:t>How would you solve this problem?</a:t>
            </a:r>
            <a:endParaRPr lang="en-US" sz="2400" i="0" dirty="0">
              <a:solidFill>
                <a:schemeClr val="tx1"/>
              </a:solidFill>
              <a:latin typeface="+mj-lt"/>
            </a:endParaRPr>
          </a:p>
          <a:p>
            <a:endParaRPr sz="2400" i="0" dirty="0">
              <a:solidFill>
                <a:schemeClr val="tx1"/>
              </a:solidFill>
              <a:latin typeface="+mj-lt"/>
            </a:endParaRPr>
          </a:p>
        </p:txBody>
      </p:sp>
    </p:spTree>
    <p:extLst>
      <p:ext uri="{BB962C8B-B14F-4D97-AF65-F5344CB8AC3E}">
        <p14:creationId xmlns:p14="http://schemas.microsoft.com/office/powerpoint/2010/main" val="1331786181"/>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Given k:…"/>
          <p:cNvSpPr txBox="1">
            <a:spLocks noGrp="1"/>
          </p:cNvSpPr>
          <p:nvPr>
            <p:ph type="body" idx="1"/>
          </p:nvPr>
        </p:nvSpPr>
        <p:spPr>
          <a:xfrm>
            <a:off x="2193727" y="1835051"/>
            <a:ext cx="7804547" cy="4420195"/>
          </a:xfrm>
          <a:prstGeom prst="rect">
            <a:avLst/>
          </a:prstGeom>
        </p:spPr>
        <p:txBody>
          <a:bodyPr/>
          <a:lstStyle/>
          <a:p>
            <a:pPr marL="0" indent="0">
              <a:buNone/>
              <a:defRPr sz="2700">
                <a:latin typeface="Courier"/>
                <a:ea typeface="Courier"/>
                <a:cs typeface="Courier"/>
                <a:sym typeface="Courier"/>
              </a:defRPr>
            </a:pPr>
            <a:r>
              <a:t>Given k:</a:t>
            </a:r>
          </a:p>
          <a:p>
            <a:pPr marL="160729" indent="-160729">
              <a:buSzPct val="100000"/>
              <a:buAutoNum type="arabicPeriod"/>
              <a:defRPr sz="2700">
                <a:latin typeface="Courier"/>
                <a:ea typeface="Courier"/>
                <a:cs typeface="Courier"/>
                <a:sym typeface="Courier"/>
              </a:defRPr>
            </a:pPr>
            <a:r>
              <a:t>Select initial centroids at random.</a:t>
            </a:r>
          </a:p>
          <a:p>
            <a:pPr marL="160729" indent="-160729">
              <a:buSzPct val="100000"/>
              <a:buAutoNum type="arabicPeriod"/>
              <a:defRPr sz="2700">
                <a:latin typeface="Courier"/>
                <a:ea typeface="Courier"/>
                <a:cs typeface="Courier"/>
                <a:sym typeface="Courier"/>
              </a:defRPr>
            </a:pPr>
            <a:r>
              <a:t>Assign each object to the cluster with the nearest centroid.</a:t>
            </a:r>
          </a:p>
          <a:p>
            <a:pPr marL="160729" indent="-160729">
              <a:buSzPct val="100000"/>
              <a:buAutoNum type="arabicPeriod"/>
              <a:defRPr sz="2700">
                <a:latin typeface="Courier"/>
                <a:ea typeface="Courier"/>
                <a:cs typeface="Courier"/>
                <a:sym typeface="Courier"/>
              </a:defRPr>
            </a:pPr>
            <a:r>
              <a:t>Compute each centroid as the mean of the objects assigned to it.</a:t>
            </a:r>
          </a:p>
          <a:p>
            <a:pPr marL="160729" indent="-160729">
              <a:buSzPct val="100000"/>
              <a:buAutoNum type="arabicPeriod"/>
              <a:defRPr sz="2700">
                <a:latin typeface="Courier"/>
                <a:ea typeface="Courier"/>
                <a:cs typeface="Courier"/>
                <a:sym typeface="Courier"/>
              </a:defRPr>
            </a:pPr>
            <a:r>
              <a:t>Repeat previous 2 steps until no change.</a:t>
            </a:r>
          </a:p>
        </p:txBody>
      </p:sp>
      <p:sp>
        <p:nvSpPr>
          <p:cNvPr id="5" name="Shape 667">
            <a:extLst>
              <a:ext uri="{FF2B5EF4-FFF2-40B4-BE49-F238E27FC236}">
                <a16:creationId xmlns:a16="http://schemas.microsoft.com/office/drawing/2014/main" id="{B61B9069-EAF4-4A46-B422-FC909F2B5460}"/>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Intuition: “hard” clustering using K-means</a:t>
            </a:r>
          </a:p>
        </p:txBody>
      </p:sp>
    </p:spTree>
    <p:extLst>
      <p:ext uri="{BB962C8B-B14F-4D97-AF65-F5344CB8AC3E}">
        <p14:creationId xmlns:p14="http://schemas.microsoft.com/office/powerpoint/2010/main" val="4076081805"/>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 name="pasted-image.tif" descr="pasted-image.tif"/>
          <p:cNvPicPr>
            <a:picLocks noChangeAspect="1"/>
          </p:cNvPicPr>
          <p:nvPr/>
        </p:nvPicPr>
        <p:blipFill>
          <a:blip r:embed="rId2">
            <a:extLst/>
          </a:blip>
          <a:stretch>
            <a:fillRect/>
          </a:stretch>
        </p:blipFill>
        <p:spPr>
          <a:xfrm>
            <a:off x="2314962" y="1083184"/>
            <a:ext cx="2232423" cy="2153098"/>
          </a:xfrm>
          <a:prstGeom prst="rect">
            <a:avLst/>
          </a:prstGeom>
          <a:ln w="12700">
            <a:miter lim="400000"/>
          </a:ln>
        </p:spPr>
      </p:pic>
      <p:sp>
        <p:nvSpPr>
          <p:cNvPr id="450" name="1. Select initial centroids at random"/>
          <p:cNvSpPr txBox="1"/>
          <p:nvPr/>
        </p:nvSpPr>
        <p:spPr>
          <a:xfrm>
            <a:off x="2202046" y="3058027"/>
            <a:ext cx="2458256" cy="483274"/>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lgn="l">
              <a:spcBef>
                <a:spcPts val="4200"/>
              </a:spcBef>
              <a:defRPr sz="1900">
                <a:latin typeface="Courier"/>
                <a:ea typeface="Courier"/>
                <a:cs typeface="Courier"/>
                <a:sym typeface="Courier"/>
              </a:defRPr>
            </a:lvl1pPr>
          </a:lstStyle>
          <a:p>
            <a:r>
              <a:rPr sz="1336"/>
              <a:t>1. Select initial centroids at random</a:t>
            </a:r>
          </a:p>
        </p:txBody>
      </p:sp>
      <p:sp>
        <p:nvSpPr>
          <p:cNvPr id="14" name="Shape 667">
            <a:extLst>
              <a:ext uri="{FF2B5EF4-FFF2-40B4-BE49-F238E27FC236}">
                <a16:creationId xmlns:a16="http://schemas.microsoft.com/office/drawing/2014/main" id="{73B6CEA2-3700-4E84-8669-FCA3C93F8423}"/>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K-means visualization</a:t>
            </a:r>
          </a:p>
        </p:txBody>
      </p:sp>
    </p:spTree>
    <p:extLst>
      <p:ext uri="{BB962C8B-B14F-4D97-AF65-F5344CB8AC3E}">
        <p14:creationId xmlns:p14="http://schemas.microsoft.com/office/powerpoint/2010/main" val="4264308374"/>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 name="pasted-image.tif" descr="pasted-image.tif"/>
          <p:cNvPicPr>
            <a:picLocks noChangeAspect="1"/>
          </p:cNvPicPr>
          <p:nvPr/>
        </p:nvPicPr>
        <p:blipFill>
          <a:blip r:embed="rId2">
            <a:extLst/>
          </a:blip>
          <a:stretch>
            <a:fillRect/>
          </a:stretch>
        </p:blipFill>
        <p:spPr>
          <a:xfrm>
            <a:off x="2314962" y="1083184"/>
            <a:ext cx="2232423" cy="2153098"/>
          </a:xfrm>
          <a:prstGeom prst="rect">
            <a:avLst/>
          </a:prstGeom>
          <a:ln w="12700">
            <a:miter lim="400000"/>
          </a:ln>
        </p:spPr>
      </p:pic>
      <p:pic>
        <p:nvPicPr>
          <p:cNvPr id="447" name="pasted-image.tif" descr="pasted-image.tif"/>
          <p:cNvPicPr>
            <a:picLocks noChangeAspect="1"/>
          </p:cNvPicPr>
          <p:nvPr/>
        </p:nvPicPr>
        <p:blipFill>
          <a:blip r:embed="rId3">
            <a:extLst/>
          </a:blip>
          <a:stretch>
            <a:fillRect/>
          </a:stretch>
        </p:blipFill>
        <p:spPr>
          <a:xfrm>
            <a:off x="7090670" y="1104791"/>
            <a:ext cx="2232423" cy="1926456"/>
          </a:xfrm>
          <a:prstGeom prst="rect">
            <a:avLst/>
          </a:prstGeom>
          <a:ln w="12700">
            <a:miter lim="400000"/>
          </a:ln>
        </p:spPr>
      </p:pic>
      <p:sp>
        <p:nvSpPr>
          <p:cNvPr id="450" name="1. Select initial centroids at random"/>
          <p:cNvSpPr txBox="1"/>
          <p:nvPr/>
        </p:nvSpPr>
        <p:spPr>
          <a:xfrm>
            <a:off x="2202046" y="3058027"/>
            <a:ext cx="2458256" cy="483274"/>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lgn="l">
              <a:spcBef>
                <a:spcPts val="4200"/>
              </a:spcBef>
              <a:defRPr sz="1900">
                <a:latin typeface="Courier"/>
                <a:ea typeface="Courier"/>
                <a:cs typeface="Courier"/>
                <a:sym typeface="Courier"/>
              </a:defRPr>
            </a:lvl1pPr>
          </a:lstStyle>
          <a:p>
            <a:r>
              <a:rPr sz="1336"/>
              <a:t>1. Select initial centroids at random</a:t>
            </a:r>
          </a:p>
        </p:txBody>
      </p:sp>
      <p:sp>
        <p:nvSpPr>
          <p:cNvPr id="451" name="2. Assign each object to the cluster with the nearest centroid."/>
          <p:cNvSpPr txBox="1"/>
          <p:nvPr/>
        </p:nvSpPr>
        <p:spPr>
          <a:xfrm>
            <a:off x="7016461" y="3017258"/>
            <a:ext cx="2692672" cy="65652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lgn="l">
              <a:spcBef>
                <a:spcPts val="4200"/>
              </a:spcBef>
              <a:defRPr sz="1800">
                <a:latin typeface="Courier"/>
                <a:ea typeface="Courier"/>
                <a:cs typeface="Courier"/>
                <a:sym typeface="Courier"/>
              </a:defRPr>
            </a:lvl1pPr>
          </a:lstStyle>
          <a:p>
            <a:r>
              <a:rPr sz="1266"/>
              <a:t>2. Assign each object to the cluster with the nearest centroid.</a:t>
            </a:r>
          </a:p>
        </p:txBody>
      </p:sp>
      <p:sp>
        <p:nvSpPr>
          <p:cNvPr id="455" name="Line"/>
          <p:cNvSpPr/>
          <p:nvPr/>
        </p:nvSpPr>
        <p:spPr>
          <a:xfrm>
            <a:off x="5373536" y="2315392"/>
            <a:ext cx="890983" cy="1"/>
          </a:xfrm>
          <a:prstGeom prst="line">
            <a:avLst/>
          </a:prstGeom>
          <a:ln w="25400">
            <a:solidFill>
              <a:srgbClr val="000000"/>
            </a:solidFill>
            <a:miter lim="400000"/>
            <a:tailEnd type="triangle"/>
          </a:ln>
        </p:spPr>
        <p:txBody>
          <a:bodyPr lIns="35719" tIns="35719" rIns="35719" bIns="35719" anchor="ctr"/>
          <a:lstStyle/>
          <a:p>
            <a:pPr>
              <a:defRPr sz="2400"/>
            </a:pPr>
            <a:endParaRPr sz="1687"/>
          </a:p>
        </p:txBody>
      </p:sp>
      <p:sp>
        <p:nvSpPr>
          <p:cNvPr id="14" name="Shape 667">
            <a:extLst>
              <a:ext uri="{FF2B5EF4-FFF2-40B4-BE49-F238E27FC236}">
                <a16:creationId xmlns:a16="http://schemas.microsoft.com/office/drawing/2014/main" id="{73B6CEA2-3700-4E84-8669-FCA3C93F8423}"/>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K-means visualization</a:t>
            </a:r>
          </a:p>
        </p:txBody>
      </p:sp>
    </p:spTree>
    <p:extLst>
      <p:ext uri="{BB962C8B-B14F-4D97-AF65-F5344CB8AC3E}">
        <p14:creationId xmlns:p14="http://schemas.microsoft.com/office/powerpoint/2010/main" val="142946638"/>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 name="pasted-image.tif" descr="pasted-image.tif"/>
          <p:cNvPicPr>
            <a:picLocks noChangeAspect="1"/>
          </p:cNvPicPr>
          <p:nvPr/>
        </p:nvPicPr>
        <p:blipFill>
          <a:blip r:embed="rId2">
            <a:extLst/>
          </a:blip>
          <a:stretch>
            <a:fillRect/>
          </a:stretch>
        </p:blipFill>
        <p:spPr>
          <a:xfrm>
            <a:off x="2314962" y="1083184"/>
            <a:ext cx="2232423" cy="2153098"/>
          </a:xfrm>
          <a:prstGeom prst="rect">
            <a:avLst/>
          </a:prstGeom>
          <a:ln w="12700">
            <a:miter lim="400000"/>
          </a:ln>
        </p:spPr>
      </p:pic>
      <p:pic>
        <p:nvPicPr>
          <p:cNvPr id="447" name="pasted-image.tif" descr="pasted-image.tif"/>
          <p:cNvPicPr>
            <a:picLocks noChangeAspect="1"/>
          </p:cNvPicPr>
          <p:nvPr/>
        </p:nvPicPr>
        <p:blipFill>
          <a:blip r:embed="rId3">
            <a:extLst/>
          </a:blip>
          <a:stretch>
            <a:fillRect/>
          </a:stretch>
        </p:blipFill>
        <p:spPr>
          <a:xfrm>
            <a:off x="7090670" y="1104791"/>
            <a:ext cx="2232423" cy="1926456"/>
          </a:xfrm>
          <a:prstGeom prst="rect">
            <a:avLst/>
          </a:prstGeom>
          <a:ln w="12700">
            <a:miter lim="400000"/>
          </a:ln>
        </p:spPr>
      </p:pic>
      <p:pic>
        <p:nvPicPr>
          <p:cNvPr id="448" name="pasted-image.tif" descr="pasted-image.tif"/>
          <p:cNvPicPr>
            <a:picLocks noChangeAspect="1"/>
          </p:cNvPicPr>
          <p:nvPr/>
        </p:nvPicPr>
        <p:blipFill>
          <a:blip r:embed="rId4">
            <a:extLst/>
          </a:blip>
          <a:stretch>
            <a:fillRect/>
          </a:stretch>
        </p:blipFill>
        <p:spPr>
          <a:xfrm>
            <a:off x="2544250" y="3825017"/>
            <a:ext cx="2232423" cy="1926456"/>
          </a:xfrm>
          <a:prstGeom prst="rect">
            <a:avLst/>
          </a:prstGeom>
          <a:ln w="12700">
            <a:miter lim="400000"/>
          </a:ln>
        </p:spPr>
      </p:pic>
      <p:sp>
        <p:nvSpPr>
          <p:cNvPr id="450" name="1. Select initial centroids at random"/>
          <p:cNvSpPr txBox="1"/>
          <p:nvPr/>
        </p:nvSpPr>
        <p:spPr>
          <a:xfrm>
            <a:off x="2202046" y="3058027"/>
            <a:ext cx="2458256" cy="483274"/>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lgn="l">
              <a:spcBef>
                <a:spcPts val="4200"/>
              </a:spcBef>
              <a:defRPr sz="1900">
                <a:latin typeface="Courier"/>
                <a:ea typeface="Courier"/>
                <a:cs typeface="Courier"/>
                <a:sym typeface="Courier"/>
              </a:defRPr>
            </a:lvl1pPr>
          </a:lstStyle>
          <a:p>
            <a:r>
              <a:rPr sz="1336"/>
              <a:t>1. Select initial centroids at random</a:t>
            </a:r>
          </a:p>
        </p:txBody>
      </p:sp>
      <p:sp>
        <p:nvSpPr>
          <p:cNvPr id="451" name="2. Assign each object to the cluster with the nearest centroid."/>
          <p:cNvSpPr txBox="1"/>
          <p:nvPr/>
        </p:nvSpPr>
        <p:spPr>
          <a:xfrm>
            <a:off x="7016461" y="3017258"/>
            <a:ext cx="2692672" cy="65652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lgn="l">
              <a:spcBef>
                <a:spcPts val="4200"/>
              </a:spcBef>
              <a:defRPr sz="1800">
                <a:latin typeface="Courier"/>
                <a:ea typeface="Courier"/>
                <a:cs typeface="Courier"/>
                <a:sym typeface="Courier"/>
              </a:defRPr>
            </a:lvl1pPr>
          </a:lstStyle>
          <a:p>
            <a:r>
              <a:rPr sz="1266"/>
              <a:t>2. Assign each object to the cluster with the nearest centroid.</a:t>
            </a:r>
          </a:p>
        </p:txBody>
      </p:sp>
      <p:sp>
        <p:nvSpPr>
          <p:cNvPr id="452" name="3. Compute each centroid as the mean of the objects assigned to it (go to 2)"/>
          <p:cNvSpPr txBox="1"/>
          <p:nvPr/>
        </p:nvSpPr>
        <p:spPr>
          <a:xfrm>
            <a:off x="2126837" y="5797317"/>
            <a:ext cx="3067248" cy="65652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lgn="l">
              <a:spcBef>
                <a:spcPts val="4200"/>
              </a:spcBef>
              <a:defRPr sz="1800">
                <a:latin typeface="Courier"/>
                <a:ea typeface="Courier"/>
                <a:cs typeface="Courier"/>
                <a:sym typeface="Courier"/>
              </a:defRPr>
            </a:lvl1pPr>
          </a:lstStyle>
          <a:p>
            <a:r>
              <a:rPr sz="1266"/>
              <a:t>3. Compute each centroid as the mean of the objects assigned to it (go to 2)</a:t>
            </a:r>
          </a:p>
        </p:txBody>
      </p:sp>
      <p:sp>
        <p:nvSpPr>
          <p:cNvPr id="455" name="Line"/>
          <p:cNvSpPr/>
          <p:nvPr/>
        </p:nvSpPr>
        <p:spPr>
          <a:xfrm>
            <a:off x="5373536" y="2315392"/>
            <a:ext cx="890983" cy="1"/>
          </a:xfrm>
          <a:prstGeom prst="line">
            <a:avLst/>
          </a:prstGeom>
          <a:ln w="25400">
            <a:solidFill>
              <a:srgbClr val="000000"/>
            </a:solidFill>
            <a:miter lim="400000"/>
            <a:tailEnd type="triangle"/>
          </a:ln>
        </p:spPr>
        <p:txBody>
          <a:bodyPr lIns="35719" tIns="35719" rIns="35719" bIns="35719" anchor="ctr"/>
          <a:lstStyle/>
          <a:p>
            <a:pPr>
              <a:defRPr sz="2400"/>
            </a:pPr>
            <a:endParaRPr sz="1687"/>
          </a:p>
        </p:txBody>
      </p:sp>
      <p:sp>
        <p:nvSpPr>
          <p:cNvPr id="456" name="Line"/>
          <p:cNvSpPr/>
          <p:nvPr/>
        </p:nvSpPr>
        <p:spPr>
          <a:xfrm flipH="1">
            <a:off x="5283273" y="3257910"/>
            <a:ext cx="1065195" cy="1065195"/>
          </a:xfrm>
          <a:prstGeom prst="line">
            <a:avLst/>
          </a:prstGeom>
          <a:ln w="25400">
            <a:solidFill>
              <a:srgbClr val="000000"/>
            </a:solidFill>
            <a:miter lim="400000"/>
            <a:tailEnd type="triangle"/>
          </a:ln>
        </p:spPr>
        <p:txBody>
          <a:bodyPr lIns="35719" tIns="35719" rIns="35719" bIns="35719" anchor="ctr"/>
          <a:lstStyle/>
          <a:p>
            <a:pPr>
              <a:defRPr sz="2400"/>
            </a:pPr>
            <a:endParaRPr sz="1687"/>
          </a:p>
        </p:txBody>
      </p:sp>
      <p:sp>
        <p:nvSpPr>
          <p:cNvPr id="14" name="Shape 667">
            <a:extLst>
              <a:ext uri="{FF2B5EF4-FFF2-40B4-BE49-F238E27FC236}">
                <a16:creationId xmlns:a16="http://schemas.microsoft.com/office/drawing/2014/main" id="{73B6CEA2-3700-4E84-8669-FCA3C93F8423}"/>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K-means visualization</a:t>
            </a:r>
          </a:p>
        </p:txBody>
      </p:sp>
    </p:spTree>
    <p:extLst>
      <p:ext uri="{BB962C8B-B14F-4D97-AF65-F5344CB8AC3E}">
        <p14:creationId xmlns:p14="http://schemas.microsoft.com/office/powerpoint/2010/main" val="758435336"/>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 name="pasted-image.tif" descr="pasted-image.tif"/>
          <p:cNvPicPr>
            <a:picLocks noChangeAspect="1"/>
          </p:cNvPicPr>
          <p:nvPr/>
        </p:nvPicPr>
        <p:blipFill>
          <a:blip r:embed="rId2">
            <a:extLst/>
          </a:blip>
          <a:stretch>
            <a:fillRect/>
          </a:stretch>
        </p:blipFill>
        <p:spPr>
          <a:xfrm>
            <a:off x="2314962" y="1083184"/>
            <a:ext cx="2232423" cy="2153098"/>
          </a:xfrm>
          <a:prstGeom prst="rect">
            <a:avLst/>
          </a:prstGeom>
          <a:ln w="12700">
            <a:miter lim="400000"/>
          </a:ln>
        </p:spPr>
      </p:pic>
      <p:pic>
        <p:nvPicPr>
          <p:cNvPr id="447" name="pasted-image.tif" descr="pasted-image.tif"/>
          <p:cNvPicPr>
            <a:picLocks noChangeAspect="1"/>
          </p:cNvPicPr>
          <p:nvPr/>
        </p:nvPicPr>
        <p:blipFill>
          <a:blip r:embed="rId3">
            <a:extLst/>
          </a:blip>
          <a:stretch>
            <a:fillRect/>
          </a:stretch>
        </p:blipFill>
        <p:spPr>
          <a:xfrm>
            <a:off x="7090670" y="1104791"/>
            <a:ext cx="2232423" cy="1926456"/>
          </a:xfrm>
          <a:prstGeom prst="rect">
            <a:avLst/>
          </a:prstGeom>
          <a:ln w="12700">
            <a:miter lim="400000"/>
          </a:ln>
        </p:spPr>
      </p:pic>
      <p:pic>
        <p:nvPicPr>
          <p:cNvPr id="448" name="pasted-image.tif" descr="pasted-image.tif"/>
          <p:cNvPicPr>
            <a:picLocks noChangeAspect="1"/>
          </p:cNvPicPr>
          <p:nvPr/>
        </p:nvPicPr>
        <p:blipFill>
          <a:blip r:embed="rId4">
            <a:extLst/>
          </a:blip>
          <a:stretch>
            <a:fillRect/>
          </a:stretch>
        </p:blipFill>
        <p:spPr>
          <a:xfrm>
            <a:off x="2544250" y="3825017"/>
            <a:ext cx="2232423" cy="1926456"/>
          </a:xfrm>
          <a:prstGeom prst="rect">
            <a:avLst/>
          </a:prstGeom>
          <a:ln w="12700">
            <a:miter lim="400000"/>
          </a:ln>
        </p:spPr>
      </p:pic>
      <p:pic>
        <p:nvPicPr>
          <p:cNvPr id="449" name="pasted-image.tif" descr="pasted-image.tif"/>
          <p:cNvPicPr>
            <a:picLocks noChangeAspect="1"/>
          </p:cNvPicPr>
          <p:nvPr/>
        </p:nvPicPr>
        <p:blipFill>
          <a:blip r:embed="rId5">
            <a:extLst/>
          </a:blip>
          <a:stretch>
            <a:fillRect/>
          </a:stretch>
        </p:blipFill>
        <p:spPr>
          <a:xfrm>
            <a:off x="7127357" y="3824372"/>
            <a:ext cx="2232423" cy="1926456"/>
          </a:xfrm>
          <a:prstGeom prst="rect">
            <a:avLst/>
          </a:prstGeom>
          <a:ln w="12700">
            <a:miter lim="400000"/>
          </a:ln>
        </p:spPr>
      </p:pic>
      <p:sp>
        <p:nvSpPr>
          <p:cNvPr id="450" name="1. Select initial centroids at random"/>
          <p:cNvSpPr txBox="1"/>
          <p:nvPr/>
        </p:nvSpPr>
        <p:spPr>
          <a:xfrm>
            <a:off x="2202046" y="3058027"/>
            <a:ext cx="2458256" cy="483274"/>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lgn="l">
              <a:spcBef>
                <a:spcPts val="4200"/>
              </a:spcBef>
              <a:defRPr sz="1900">
                <a:latin typeface="Courier"/>
                <a:ea typeface="Courier"/>
                <a:cs typeface="Courier"/>
                <a:sym typeface="Courier"/>
              </a:defRPr>
            </a:lvl1pPr>
          </a:lstStyle>
          <a:p>
            <a:r>
              <a:rPr sz="1336"/>
              <a:t>1. Select initial centroids at random</a:t>
            </a:r>
          </a:p>
        </p:txBody>
      </p:sp>
      <p:sp>
        <p:nvSpPr>
          <p:cNvPr id="451" name="2. Assign each object to the cluster with the nearest centroid."/>
          <p:cNvSpPr txBox="1"/>
          <p:nvPr/>
        </p:nvSpPr>
        <p:spPr>
          <a:xfrm>
            <a:off x="7016461" y="3017258"/>
            <a:ext cx="2692672" cy="65652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lgn="l">
              <a:spcBef>
                <a:spcPts val="4200"/>
              </a:spcBef>
              <a:defRPr sz="1800">
                <a:latin typeface="Courier"/>
                <a:ea typeface="Courier"/>
                <a:cs typeface="Courier"/>
                <a:sym typeface="Courier"/>
              </a:defRPr>
            </a:lvl1pPr>
          </a:lstStyle>
          <a:p>
            <a:r>
              <a:rPr sz="1266"/>
              <a:t>2. Assign each object to the cluster with the nearest centroid.</a:t>
            </a:r>
          </a:p>
        </p:txBody>
      </p:sp>
      <p:sp>
        <p:nvSpPr>
          <p:cNvPr id="452" name="3. Compute each centroid as the mean of the objects assigned to it (go to 2)"/>
          <p:cNvSpPr txBox="1"/>
          <p:nvPr/>
        </p:nvSpPr>
        <p:spPr>
          <a:xfrm>
            <a:off x="2126837" y="5797317"/>
            <a:ext cx="3067248" cy="65652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lgn="l">
              <a:spcBef>
                <a:spcPts val="4200"/>
              </a:spcBef>
              <a:defRPr sz="1800">
                <a:latin typeface="Courier"/>
                <a:ea typeface="Courier"/>
                <a:cs typeface="Courier"/>
                <a:sym typeface="Courier"/>
              </a:defRPr>
            </a:lvl1pPr>
          </a:lstStyle>
          <a:p>
            <a:r>
              <a:rPr sz="1266"/>
              <a:t>3. Compute each centroid as the mean of the objects assigned to it (go to 2)</a:t>
            </a:r>
          </a:p>
        </p:txBody>
      </p:sp>
      <p:sp>
        <p:nvSpPr>
          <p:cNvPr id="453" name="2. Assign each object to the cluster with the nearest centroid."/>
          <p:cNvSpPr txBox="1"/>
          <p:nvPr/>
        </p:nvSpPr>
        <p:spPr>
          <a:xfrm>
            <a:off x="7133273" y="5861517"/>
            <a:ext cx="2692672" cy="65652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lgn="l">
              <a:spcBef>
                <a:spcPts val="4200"/>
              </a:spcBef>
              <a:defRPr sz="1800">
                <a:latin typeface="Courier"/>
                <a:ea typeface="Courier"/>
                <a:cs typeface="Courier"/>
                <a:sym typeface="Courier"/>
              </a:defRPr>
            </a:lvl1pPr>
          </a:lstStyle>
          <a:p>
            <a:r>
              <a:rPr sz="1266"/>
              <a:t>2. Assign each object to the cluster with the nearest centroid.</a:t>
            </a:r>
          </a:p>
        </p:txBody>
      </p:sp>
      <p:sp>
        <p:nvSpPr>
          <p:cNvPr id="454" name="Repeat previous 2 steps until no change"/>
          <p:cNvSpPr txBox="1"/>
          <p:nvPr/>
        </p:nvSpPr>
        <p:spPr>
          <a:xfrm>
            <a:off x="6686048" y="6561531"/>
            <a:ext cx="3885680" cy="26693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spcBef>
                <a:spcPts val="4200"/>
              </a:spcBef>
              <a:defRPr sz="1800">
                <a:latin typeface="Courier"/>
                <a:ea typeface="Courier"/>
                <a:cs typeface="Courier"/>
                <a:sym typeface="Courier"/>
              </a:defRPr>
            </a:lvl1pPr>
          </a:lstStyle>
          <a:p>
            <a:r>
              <a:rPr sz="1266"/>
              <a:t>Repeat previous 2 steps until no change</a:t>
            </a:r>
          </a:p>
        </p:txBody>
      </p:sp>
      <p:sp>
        <p:nvSpPr>
          <p:cNvPr id="455" name="Line"/>
          <p:cNvSpPr/>
          <p:nvPr/>
        </p:nvSpPr>
        <p:spPr>
          <a:xfrm>
            <a:off x="5373536" y="2315392"/>
            <a:ext cx="890983" cy="1"/>
          </a:xfrm>
          <a:prstGeom prst="line">
            <a:avLst/>
          </a:prstGeom>
          <a:ln w="25400">
            <a:solidFill>
              <a:srgbClr val="000000"/>
            </a:solidFill>
            <a:miter lim="400000"/>
            <a:tailEnd type="triangle"/>
          </a:ln>
        </p:spPr>
        <p:txBody>
          <a:bodyPr lIns="35719" tIns="35719" rIns="35719" bIns="35719" anchor="ctr"/>
          <a:lstStyle/>
          <a:p>
            <a:pPr>
              <a:defRPr sz="2400"/>
            </a:pPr>
            <a:endParaRPr sz="1687"/>
          </a:p>
        </p:txBody>
      </p:sp>
      <p:sp>
        <p:nvSpPr>
          <p:cNvPr id="456" name="Line"/>
          <p:cNvSpPr/>
          <p:nvPr/>
        </p:nvSpPr>
        <p:spPr>
          <a:xfrm flipH="1">
            <a:off x="5283273" y="3257910"/>
            <a:ext cx="1065195" cy="1065195"/>
          </a:xfrm>
          <a:prstGeom prst="line">
            <a:avLst/>
          </a:prstGeom>
          <a:ln w="25400">
            <a:solidFill>
              <a:srgbClr val="000000"/>
            </a:solidFill>
            <a:miter lim="400000"/>
            <a:tailEnd type="triangle"/>
          </a:ln>
        </p:spPr>
        <p:txBody>
          <a:bodyPr lIns="35719" tIns="35719" rIns="35719" bIns="35719" anchor="ctr"/>
          <a:lstStyle/>
          <a:p>
            <a:pPr>
              <a:defRPr sz="2400"/>
            </a:pPr>
            <a:endParaRPr sz="1687"/>
          </a:p>
        </p:txBody>
      </p:sp>
      <p:sp>
        <p:nvSpPr>
          <p:cNvPr id="457" name="Line"/>
          <p:cNvSpPr/>
          <p:nvPr/>
        </p:nvSpPr>
        <p:spPr>
          <a:xfrm>
            <a:off x="5506523" y="4946288"/>
            <a:ext cx="890984" cy="1"/>
          </a:xfrm>
          <a:prstGeom prst="line">
            <a:avLst/>
          </a:prstGeom>
          <a:ln w="25400">
            <a:solidFill>
              <a:srgbClr val="000000"/>
            </a:solidFill>
            <a:miter lim="400000"/>
            <a:tailEnd type="triangle"/>
          </a:ln>
        </p:spPr>
        <p:txBody>
          <a:bodyPr lIns="35719" tIns="35719" rIns="35719" bIns="35719" anchor="ctr"/>
          <a:lstStyle/>
          <a:p>
            <a:pPr>
              <a:defRPr sz="2400"/>
            </a:pPr>
            <a:endParaRPr sz="1687"/>
          </a:p>
        </p:txBody>
      </p:sp>
      <p:sp>
        <p:nvSpPr>
          <p:cNvPr id="14" name="Shape 667">
            <a:extLst>
              <a:ext uri="{FF2B5EF4-FFF2-40B4-BE49-F238E27FC236}">
                <a16:creationId xmlns:a16="http://schemas.microsoft.com/office/drawing/2014/main" id="{73B6CEA2-3700-4E84-8669-FCA3C93F8423}"/>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K-means visualization</a:t>
            </a:r>
          </a:p>
        </p:txBody>
      </p:sp>
    </p:spTree>
    <p:extLst>
      <p:ext uri="{BB962C8B-B14F-4D97-AF65-F5344CB8AC3E}">
        <p14:creationId xmlns:p14="http://schemas.microsoft.com/office/powerpoint/2010/main" val="323283262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title"/>
          </p:nvPr>
        </p:nvSpPr>
        <p:spPr>
          <a:xfrm>
            <a:off x="2209800" y="222251"/>
            <a:ext cx="7772400" cy="838200"/>
          </a:xfrm>
          <a:extLst/>
        </p:spPr>
        <p:txBody>
          <a:bodyPr vert="horz" wrap="square" lIns="92075" tIns="46038" rIns="92075" bIns="46038" numCol="1" anchor="ctr" anchorCtr="0" compatLnSpc="1">
            <a:prstTxWarp prst="textNoShape">
              <a:avLst/>
            </a:prstTxWarp>
          </a:bodyPr>
          <a:lstStyle/>
          <a:p>
            <a:pPr>
              <a:defRPr/>
            </a:pPr>
            <a:r>
              <a:rPr lang="en-US" altLang="zh-CN" sz="4000" dirty="0">
                <a:solidFill>
                  <a:schemeClr val="tx1"/>
                </a:solidFill>
                <a:latin typeface="+mn-lt"/>
                <a:ea typeface="宋体" pitchFamily="2" charset="-122"/>
              </a:rPr>
              <a:t>Common Fate</a:t>
            </a:r>
          </a:p>
        </p:txBody>
      </p:sp>
      <p:grpSp>
        <p:nvGrpSpPr>
          <p:cNvPr id="34819" name="Group 27"/>
          <p:cNvGrpSpPr>
            <a:grpSpLocks/>
          </p:cNvGrpSpPr>
          <p:nvPr/>
        </p:nvGrpSpPr>
        <p:grpSpPr bwMode="auto">
          <a:xfrm>
            <a:off x="2878139" y="1628776"/>
            <a:ext cx="6384925" cy="3186113"/>
            <a:chOff x="1353503" y="1753774"/>
            <a:chExt cx="6385560" cy="3186819"/>
          </a:xfrm>
        </p:grpSpPr>
        <p:sp>
          <p:nvSpPr>
            <p:cNvPr id="8" name="Rectangle 7"/>
            <p:cNvSpPr/>
            <p:nvPr/>
          </p:nvSpPr>
          <p:spPr>
            <a:xfrm>
              <a:off x="1353503" y="1753774"/>
              <a:ext cx="6385560" cy="318681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9" name="Cloud 8"/>
            <p:cNvSpPr/>
            <p:nvPr/>
          </p:nvSpPr>
          <p:spPr>
            <a:xfrm>
              <a:off x="3835012" y="2253948"/>
              <a:ext cx="517576" cy="284225"/>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0" name="Cloud 9"/>
            <p:cNvSpPr/>
            <p:nvPr/>
          </p:nvSpPr>
          <p:spPr>
            <a:xfrm>
              <a:off x="2993553" y="2253948"/>
              <a:ext cx="519165" cy="284225"/>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1" name="Cloud 10"/>
            <p:cNvSpPr/>
            <p:nvPr/>
          </p:nvSpPr>
          <p:spPr>
            <a:xfrm>
              <a:off x="2153683" y="2253948"/>
              <a:ext cx="517576" cy="284225"/>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2" name="Cloud 11"/>
            <p:cNvSpPr/>
            <p:nvPr/>
          </p:nvSpPr>
          <p:spPr>
            <a:xfrm>
              <a:off x="6357801" y="2253948"/>
              <a:ext cx="519164" cy="284225"/>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3" name="Cloud 12"/>
            <p:cNvSpPr/>
            <p:nvPr/>
          </p:nvSpPr>
          <p:spPr>
            <a:xfrm>
              <a:off x="4676470" y="2253948"/>
              <a:ext cx="517576" cy="284225"/>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4" name="Cloud 13"/>
            <p:cNvSpPr/>
            <p:nvPr/>
          </p:nvSpPr>
          <p:spPr>
            <a:xfrm>
              <a:off x="5516342" y="2253948"/>
              <a:ext cx="519164" cy="284225"/>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6" name="Cloud 15"/>
            <p:cNvSpPr/>
            <p:nvPr/>
          </p:nvSpPr>
          <p:spPr>
            <a:xfrm>
              <a:off x="3835012" y="3338450"/>
              <a:ext cx="517576" cy="284226"/>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7" name="Cloud 16"/>
            <p:cNvSpPr/>
            <p:nvPr/>
          </p:nvSpPr>
          <p:spPr>
            <a:xfrm>
              <a:off x="2475977" y="3338450"/>
              <a:ext cx="517576" cy="284226"/>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8" name="Cloud 17"/>
            <p:cNvSpPr/>
            <p:nvPr/>
          </p:nvSpPr>
          <p:spPr>
            <a:xfrm>
              <a:off x="1634518" y="3338450"/>
              <a:ext cx="519165" cy="284226"/>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9" name="Cloud 18"/>
            <p:cNvSpPr/>
            <p:nvPr/>
          </p:nvSpPr>
          <p:spPr>
            <a:xfrm>
              <a:off x="6961111" y="3338450"/>
              <a:ext cx="519164" cy="284226"/>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0" name="Cloud 19"/>
            <p:cNvSpPr/>
            <p:nvPr/>
          </p:nvSpPr>
          <p:spPr>
            <a:xfrm>
              <a:off x="4676470" y="3338450"/>
              <a:ext cx="517576" cy="284226"/>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1" name="Cloud 20"/>
            <p:cNvSpPr/>
            <p:nvPr/>
          </p:nvSpPr>
          <p:spPr>
            <a:xfrm>
              <a:off x="6121239" y="3338450"/>
              <a:ext cx="517576" cy="284226"/>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2" name="Cloud 21"/>
            <p:cNvSpPr/>
            <p:nvPr/>
          </p:nvSpPr>
          <p:spPr>
            <a:xfrm>
              <a:off x="3654019" y="4422953"/>
              <a:ext cx="519165" cy="284225"/>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3" name="Cloud 22"/>
            <p:cNvSpPr/>
            <p:nvPr/>
          </p:nvSpPr>
          <p:spPr>
            <a:xfrm>
              <a:off x="2814148" y="4422953"/>
              <a:ext cx="517576" cy="284225"/>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4" name="Cloud 23"/>
            <p:cNvSpPr/>
            <p:nvPr/>
          </p:nvSpPr>
          <p:spPr>
            <a:xfrm>
              <a:off x="5705273" y="4422953"/>
              <a:ext cx="517576" cy="284225"/>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5" name="Cloud 24"/>
            <p:cNvSpPr/>
            <p:nvPr/>
          </p:nvSpPr>
          <p:spPr>
            <a:xfrm>
              <a:off x="4863814" y="4422953"/>
              <a:ext cx="519165" cy="284225"/>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6" name="Cloud 25"/>
            <p:cNvSpPr/>
            <p:nvPr/>
          </p:nvSpPr>
          <p:spPr>
            <a:xfrm>
              <a:off x="6961111" y="4422953"/>
              <a:ext cx="519164" cy="284225"/>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7" name="Cloud 26"/>
            <p:cNvSpPr/>
            <p:nvPr/>
          </p:nvSpPr>
          <p:spPr>
            <a:xfrm>
              <a:off x="1634518" y="4422953"/>
              <a:ext cx="519165" cy="284225"/>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grpSp>
      <p:sp>
        <p:nvSpPr>
          <p:cNvPr id="30" name="Text Box 4"/>
          <p:cNvSpPr txBox="1">
            <a:spLocks noChangeArrowheads="1"/>
          </p:cNvSpPr>
          <p:nvPr/>
        </p:nvSpPr>
        <p:spPr bwMode="auto">
          <a:xfrm>
            <a:off x="1952625" y="5187950"/>
            <a:ext cx="8286750" cy="93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914353" eaLnBrk="1" fontAlgn="base" hangingPunct="1">
              <a:lnSpc>
                <a:spcPct val="120000"/>
              </a:lnSpc>
              <a:spcBef>
                <a:spcPct val="0"/>
              </a:spcBef>
              <a:spcAft>
                <a:spcPct val="0"/>
              </a:spcAft>
              <a:defRPr/>
            </a:pPr>
            <a:r>
              <a:rPr lang="en-US" altLang="zh-CN" sz="2400" dirty="0">
                <a:solidFill>
                  <a:srgbClr val="000000"/>
                </a:solidFill>
                <a:latin typeface="Arial"/>
                <a:ea typeface="宋体" pitchFamily="2" charset="-122"/>
                <a:cs typeface="Arial" charset="0"/>
                <a:sym typeface="Helvetica Light"/>
              </a:rPr>
              <a:t>Objects with similar motion or change in appearance are grouped together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8139" y="1628776"/>
            <a:ext cx="6384925"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97691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 name="pasted-image.tif" descr="pasted-image.tif"/>
          <p:cNvPicPr>
            <a:picLocks noChangeAspect="1"/>
          </p:cNvPicPr>
          <p:nvPr/>
        </p:nvPicPr>
        <p:blipFill>
          <a:blip r:embed="rId2">
            <a:extLst/>
          </a:blip>
          <a:stretch>
            <a:fillRect/>
          </a:stretch>
        </p:blipFill>
        <p:spPr>
          <a:xfrm>
            <a:off x="2314962" y="1083184"/>
            <a:ext cx="2232423" cy="2153098"/>
          </a:xfrm>
          <a:prstGeom prst="rect">
            <a:avLst/>
          </a:prstGeom>
          <a:ln w="12700">
            <a:miter lim="400000"/>
          </a:ln>
        </p:spPr>
      </p:pic>
      <p:pic>
        <p:nvPicPr>
          <p:cNvPr id="447" name="pasted-image.tif" descr="pasted-image.tif"/>
          <p:cNvPicPr>
            <a:picLocks noChangeAspect="1"/>
          </p:cNvPicPr>
          <p:nvPr/>
        </p:nvPicPr>
        <p:blipFill>
          <a:blip r:embed="rId3">
            <a:extLst/>
          </a:blip>
          <a:stretch>
            <a:fillRect/>
          </a:stretch>
        </p:blipFill>
        <p:spPr>
          <a:xfrm>
            <a:off x="7090670" y="1104791"/>
            <a:ext cx="2232423" cy="1926456"/>
          </a:xfrm>
          <a:prstGeom prst="rect">
            <a:avLst/>
          </a:prstGeom>
          <a:ln w="12700">
            <a:miter lim="400000"/>
          </a:ln>
        </p:spPr>
      </p:pic>
      <p:pic>
        <p:nvPicPr>
          <p:cNvPr id="448" name="pasted-image.tif" descr="pasted-image.tif"/>
          <p:cNvPicPr>
            <a:picLocks noChangeAspect="1"/>
          </p:cNvPicPr>
          <p:nvPr/>
        </p:nvPicPr>
        <p:blipFill>
          <a:blip r:embed="rId4">
            <a:extLst/>
          </a:blip>
          <a:stretch>
            <a:fillRect/>
          </a:stretch>
        </p:blipFill>
        <p:spPr>
          <a:xfrm>
            <a:off x="2544250" y="3825017"/>
            <a:ext cx="2232423" cy="1926456"/>
          </a:xfrm>
          <a:prstGeom prst="rect">
            <a:avLst/>
          </a:prstGeom>
          <a:ln w="12700">
            <a:miter lim="400000"/>
          </a:ln>
        </p:spPr>
      </p:pic>
      <p:pic>
        <p:nvPicPr>
          <p:cNvPr id="449" name="pasted-image.tif" descr="pasted-image.tif"/>
          <p:cNvPicPr>
            <a:picLocks noChangeAspect="1"/>
          </p:cNvPicPr>
          <p:nvPr/>
        </p:nvPicPr>
        <p:blipFill>
          <a:blip r:embed="rId5">
            <a:extLst/>
          </a:blip>
          <a:stretch>
            <a:fillRect/>
          </a:stretch>
        </p:blipFill>
        <p:spPr>
          <a:xfrm>
            <a:off x="7127357" y="3824372"/>
            <a:ext cx="2232423" cy="1926456"/>
          </a:xfrm>
          <a:prstGeom prst="rect">
            <a:avLst/>
          </a:prstGeom>
          <a:ln w="12700">
            <a:miter lim="400000"/>
          </a:ln>
        </p:spPr>
      </p:pic>
      <p:sp>
        <p:nvSpPr>
          <p:cNvPr id="450" name="1. Select initial centroids at random"/>
          <p:cNvSpPr txBox="1"/>
          <p:nvPr/>
        </p:nvSpPr>
        <p:spPr>
          <a:xfrm>
            <a:off x="2202046" y="3058027"/>
            <a:ext cx="2458256" cy="483274"/>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lgn="l">
              <a:spcBef>
                <a:spcPts val="4200"/>
              </a:spcBef>
              <a:defRPr sz="1900">
                <a:latin typeface="Courier"/>
                <a:ea typeface="Courier"/>
                <a:cs typeface="Courier"/>
                <a:sym typeface="Courier"/>
              </a:defRPr>
            </a:lvl1pPr>
          </a:lstStyle>
          <a:p>
            <a:r>
              <a:rPr sz="1336"/>
              <a:t>1. Select initial centroids at random</a:t>
            </a:r>
          </a:p>
        </p:txBody>
      </p:sp>
      <p:sp>
        <p:nvSpPr>
          <p:cNvPr id="451" name="2. Assign each object to the cluster with the nearest centroid."/>
          <p:cNvSpPr txBox="1"/>
          <p:nvPr/>
        </p:nvSpPr>
        <p:spPr>
          <a:xfrm>
            <a:off x="7016461" y="3017258"/>
            <a:ext cx="2692672" cy="65652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lgn="l">
              <a:spcBef>
                <a:spcPts val="4200"/>
              </a:spcBef>
              <a:defRPr sz="1800">
                <a:latin typeface="Courier"/>
                <a:ea typeface="Courier"/>
                <a:cs typeface="Courier"/>
                <a:sym typeface="Courier"/>
              </a:defRPr>
            </a:lvl1pPr>
          </a:lstStyle>
          <a:p>
            <a:r>
              <a:rPr sz="1266"/>
              <a:t>2. Assign each object to the cluster with the nearest centroid.</a:t>
            </a:r>
          </a:p>
        </p:txBody>
      </p:sp>
      <p:sp>
        <p:nvSpPr>
          <p:cNvPr id="452" name="3. Compute each centroid as the mean of the objects assigned to it (go to 2)"/>
          <p:cNvSpPr txBox="1"/>
          <p:nvPr/>
        </p:nvSpPr>
        <p:spPr>
          <a:xfrm>
            <a:off x="2126837" y="5797317"/>
            <a:ext cx="3067248" cy="65652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lgn="l">
              <a:spcBef>
                <a:spcPts val="4200"/>
              </a:spcBef>
              <a:defRPr sz="1800">
                <a:latin typeface="Courier"/>
                <a:ea typeface="Courier"/>
                <a:cs typeface="Courier"/>
                <a:sym typeface="Courier"/>
              </a:defRPr>
            </a:lvl1pPr>
          </a:lstStyle>
          <a:p>
            <a:r>
              <a:rPr sz="1266"/>
              <a:t>3. Compute each centroid as the mean of the objects assigned to it (go to 2)</a:t>
            </a:r>
          </a:p>
        </p:txBody>
      </p:sp>
      <p:sp>
        <p:nvSpPr>
          <p:cNvPr id="453" name="2. Assign each object to the cluster with the nearest centroid."/>
          <p:cNvSpPr txBox="1"/>
          <p:nvPr/>
        </p:nvSpPr>
        <p:spPr>
          <a:xfrm>
            <a:off x="7133273" y="5861517"/>
            <a:ext cx="2692672" cy="65652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lgn="l">
              <a:spcBef>
                <a:spcPts val="4200"/>
              </a:spcBef>
              <a:defRPr sz="1800">
                <a:latin typeface="Courier"/>
                <a:ea typeface="Courier"/>
                <a:cs typeface="Courier"/>
                <a:sym typeface="Courier"/>
              </a:defRPr>
            </a:lvl1pPr>
          </a:lstStyle>
          <a:p>
            <a:r>
              <a:rPr sz="1266"/>
              <a:t>2. Assign each object to the cluster with the nearest centroid.</a:t>
            </a:r>
          </a:p>
        </p:txBody>
      </p:sp>
      <p:sp>
        <p:nvSpPr>
          <p:cNvPr id="455" name="Line"/>
          <p:cNvSpPr/>
          <p:nvPr/>
        </p:nvSpPr>
        <p:spPr>
          <a:xfrm>
            <a:off x="5373536" y="2315392"/>
            <a:ext cx="890983" cy="1"/>
          </a:xfrm>
          <a:prstGeom prst="line">
            <a:avLst/>
          </a:prstGeom>
          <a:ln w="25400">
            <a:solidFill>
              <a:srgbClr val="000000"/>
            </a:solidFill>
            <a:miter lim="400000"/>
            <a:tailEnd type="triangle"/>
          </a:ln>
        </p:spPr>
        <p:txBody>
          <a:bodyPr lIns="35719" tIns="35719" rIns="35719" bIns="35719" anchor="ctr"/>
          <a:lstStyle/>
          <a:p>
            <a:pPr>
              <a:defRPr sz="2400"/>
            </a:pPr>
            <a:endParaRPr sz="1687"/>
          </a:p>
        </p:txBody>
      </p:sp>
      <p:sp>
        <p:nvSpPr>
          <p:cNvPr id="456" name="Line"/>
          <p:cNvSpPr/>
          <p:nvPr/>
        </p:nvSpPr>
        <p:spPr>
          <a:xfrm flipH="1">
            <a:off x="5283273" y="3257910"/>
            <a:ext cx="1065195" cy="1065195"/>
          </a:xfrm>
          <a:prstGeom prst="line">
            <a:avLst/>
          </a:prstGeom>
          <a:ln w="25400">
            <a:solidFill>
              <a:srgbClr val="000000"/>
            </a:solidFill>
            <a:miter lim="400000"/>
            <a:tailEnd type="triangle"/>
          </a:ln>
        </p:spPr>
        <p:txBody>
          <a:bodyPr lIns="35719" tIns="35719" rIns="35719" bIns="35719" anchor="ctr"/>
          <a:lstStyle/>
          <a:p>
            <a:pPr>
              <a:defRPr sz="2400"/>
            </a:pPr>
            <a:endParaRPr sz="1687"/>
          </a:p>
        </p:txBody>
      </p:sp>
      <p:sp>
        <p:nvSpPr>
          <p:cNvPr id="457" name="Line"/>
          <p:cNvSpPr/>
          <p:nvPr/>
        </p:nvSpPr>
        <p:spPr>
          <a:xfrm>
            <a:off x="5506523" y="4946288"/>
            <a:ext cx="890984" cy="1"/>
          </a:xfrm>
          <a:prstGeom prst="line">
            <a:avLst/>
          </a:prstGeom>
          <a:ln w="25400">
            <a:solidFill>
              <a:srgbClr val="000000"/>
            </a:solidFill>
            <a:miter lim="400000"/>
            <a:tailEnd type="triangle"/>
          </a:ln>
        </p:spPr>
        <p:txBody>
          <a:bodyPr lIns="35719" tIns="35719" rIns="35719" bIns="35719" anchor="ctr"/>
          <a:lstStyle/>
          <a:p>
            <a:pPr>
              <a:defRPr sz="2400"/>
            </a:pPr>
            <a:endParaRPr sz="1687"/>
          </a:p>
        </p:txBody>
      </p:sp>
      <p:sp>
        <p:nvSpPr>
          <p:cNvPr id="14" name="Shape 667">
            <a:extLst>
              <a:ext uri="{FF2B5EF4-FFF2-40B4-BE49-F238E27FC236}">
                <a16:creationId xmlns:a16="http://schemas.microsoft.com/office/drawing/2014/main" id="{73B6CEA2-3700-4E84-8669-FCA3C93F8423}"/>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K-means visualization</a:t>
            </a:r>
          </a:p>
        </p:txBody>
      </p:sp>
    </p:spTree>
    <p:extLst>
      <p:ext uri="{BB962C8B-B14F-4D97-AF65-F5344CB8AC3E}">
        <p14:creationId xmlns:p14="http://schemas.microsoft.com/office/powerpoint/2010/main" val="1409182224"/>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Given k:…"/>
          <p:cNvSpPr txBox="1">
            <a:spLocks noGrp="1"/>
          </p:cNvSpPr>
          <p:nvPr>
            <p:ph type="body" idx="1"/>
          </p:nvPr>
        </p:nvSpPr>
        <p:spPr>
          <a:xfrm>
            <a:off x="2193727" y="1835051"/>
            <a:ext cx="7804547" cy="4420195"/>
          </a:xfrm>
          <a:prstGeom prst="rect">
            <a:avLst/>
          </a:prstGeom>
        </p:spPr>
        <p:txBody>
          <a:bodyPr/>
          <a:lstStyle/>
          <a:p>
            <a:pPr marL="0" indent="0">
              <a:buNone/>
              <a:defRPr sz="2700">
                <a:latin typeface="Courier"/>
                <a:ea typeface="Courier"/>
                <a:cs typeface="Courier"/>
                <a:sym typeface="Courier"/>
              </a:defRPr>
            </a:pPr>
            <a:r>
              <a:rPr dirty="0"/>
              <a:t>Given k:</a:t>
            </a:r>
          </a:p>
          <a:p>
            <a:pPr marL="160729" indent="-160729">
              <a:buSzPct val="100000"/>
              <a:buAutoNum type="arabicPeriod"/>
              <a:defRPr sz="2700">
                <a:latin typeface="Courier"/>
                <a:ea typeface="Courier"/>
                <a:cs typeface="Courier"/>
                <a:sym typeface="Courier"/>
              </a:defRPr>
            </a:pPr>
            <a:r>
              <a:rPr dirty="0"/>
              <a:t>Select initial centroids at random.</a:t>
            </a:r>
          </a:p>
          <a:p>
            <a:pPr marL="160729" indent="-160729">
              <a:buSzPct val="100000"/>
              <a:buAutoNum type="arabicPeriod"/>
              <a:defRPr sz="2700">
                <a:latin typeface="Courier"/>
                <a:ea typeface="Courier"/>
                <a:cs typeface="Courier"/>
                <a:sym typeface="Courier"/>
              </a:defRPr>
            </a:pPr>
            <a:r>
              <a:rPr dirty="0"/>
              <a:t>Assign each object to the cluster with the nearest centroid.</a:t>
            </a:r>
          </a:p>
          <a:p>
            <a:pPr marL="160729" indent="-160729">
              <a:buSzPct val="100000"/>
              <a:buAutoNum type="arabicPeriod"/>
              <a:defRPr sz="2700">
                <a:latin typeface="Courier"/>
                <a:ea typeface="Courier"/>
                <a:cs typeface="Courier"/>
                <a:sym typeface="Courier"/>
              </a:defRPr>
            </a:pPr>
            <a:r>
              <a:rPr dirty="0"/>
              <a:t>Compute each centroid as the mean of the objects assigned to it.</a:t>
            </a:r>
          </a:p>
          <a:p>
            <a:pPr marL="160729" indent="-160729">
              <a:buSzPct val="100000"/>
              <a:buAutoNum type="arabicPeriod"/>
              <a:defRPr sz="2700">
                <a:latin typeface="Courier"/>
                <a:ea typeface="Courier"/>
                <a:cs typeface="Courier"/>
                <a:sym typeface="Courier"/>
              </a:defRPr>
            </a:pPr>
            <a:r>
              <a:rPr dirty="0"/>
              <a:t>Repeat previous 2 steps until no change.</a:t>
            </a:r>
          </a:p>
        </p:txBody>
      </p:sp>
      <p:pic>
        <p:nvPicPr>
          <p:cNvPr id="465" name="Line" descr="Line"/>
          <p:cNvPicPr>
            <a:picLocks/>
          </p:cNvPicPr>
          <p:nvPr/>
        </p:nvPicPr>
        <p:blipFill>
          <a:blip r:embed="rId2">
            <a:extLst/>
          </a:blip>
          <a:stretch>
            <a:fillRect/>
          </a:stretch>
        </p:blipFill>
        <p:spPr>
          <a:xfrm rot="21384001">
            <a:off x="5391317" y="4631765"/>
            <a:ext cx="3216088" cy="71438"/>
          </a:xfrm>
          <a:prstGeom prst="rect">
            <a:avLst/>
          </a:prstGeom>
        </p:spPr>
      </p:pic>
      <p:sp>
        <p:nvSpPr>
          <p:cNvPr id="467" name="compute the probability of each object being in a cluster"/>
          <p:cNvSpPr txBox="1"/>
          <p:nvPr/>
        </p:nvSpPr>
        <p:spPr>
          <a:xfrm>
            <a:off x="5584723" y="2815848"/>
            <a:ext cx="6160287" cy="491484"/>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noAutofit/>
          </a:bodyPr>
          <a:lstStyle>
            <a:lvl1pPr defTabSz="479044">
              <a:defRPr sz="2460">
                <a:solidFill>
                  <a:schemeClr val="accent2"/>
                </a:solidFill>
                <a:latin typeface="HanziPen TC Regular"/>
                <a:ea typeface="HanziPen TC Regular"/>
                <a:cs typeface="HanziPen TC Regular"/>
                <a:sym typeface="HanziPen TC Regular"/>
              </a:defRPr>
            </a:lvl1pPr>
          </a:lstStyle>
          <a:p>
            <a:r>
              <a:rPr sz="2000" dirty="0">
                <a:latin typeface="+mj-lt"/>
              </a:rPr>
              <a:t>compute the probability of each object being in a cluster</a:t>
            </a:r>
          </a:p>
        </p:txBody>
      </p:sp>
      <p:pic>
        <p:nvPicPr>
          <p:cNvPr id="468" name="Line" descr="Line"/>
          <p:cNvPicPr>
            <a:picLocks/>
          </p:cNvPicPr>
          <p:nvPr/>
        </p:nvPicPr>
        <p:blipFill>
          <a:blip r:embed="rId3">
            <a:extLst/>
          </a:blip>
          <a:stretch>
            <a:fillRect/>
          </a:stretch>
        </p:blipFill>
        <p:spPr>
          <a:xfrm rot="21360106">
            <a:off x="2390535" y="3565612"/>
            <a:ext cx="7410928" cy="71438"/>
          </a:xfrm>
          <a:prstGeom prst="rect">
            <a:avLst/>
          </a:prstGeom>
        </p:spPr>
      </p:pic>
      <p:sp>
        <p:nvSpPr>
          <p:cNvPr id="470" name="weighed by the probability of being in that cluster"/>
          <p:cNvSpPr txBox="1"/>
          <p:nvPr/>
        </p:nvSpPr>
        <p:spPr>
          <a:xfrm>
            <a:off x="7323922" y="4726286"/>
            <a:ext cx="5348704" cy="3214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noAutofit/>
          </a:bodyPr>
          <a:lstStyle>
            <a:lvl1pPr algn="l" defTabSz="391414">
              <a:defRPr sz="2010">
                <a:solidFill>
                  <a:schemeClr val="accent2"/>
                </a:solidFill>
                <a:latin typeface="HanziPen TC Regular"/>
                <a:ea typeface="HanziPen TC Regular"/>
                <a:cs typeface="HanziPen TC Regular"/>
                <a:sym typeface="HanziPen TC Regular"/>
              </a:defRPr>
            </a:lvl1pPr>
          </a:lstStyle>
          <a:p>
            <a:r>
              <a:rPr sz="2000" dirty="0">
                <a:latin typeface="+mj-lt"/>
              </a:rPr>
              <a:t>weighed by the probability of being in that cluster</a:t>
            </a:r>
          </a:p>
        </p:txBody>
      </p:sp>
      <p:sp>
        <p:nvSpPr>
          <p:cNvPr id="471" name="and covariance"/>
          <p:cNvSpPr txBox="1"/>
          <p:nvPr/>
        </p:nvSpPr>
        <p:spPr>
          <a:xfrm>
            <a:off x="7144447" y="3895329"/>
            <a:ext cx="2074285" cy="3214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noAutofit/>
          </a:bodyPr>
          <a:lstStyle>
            <a:lvl1pPr algn="l" defTabSz="391414">
              <a:defRPr sz="2010">
                <a:solidFill>
                  <a:schemeClr val="accent2"/>
                </a:solidFill>
                <a:latin typeface="HanziPen TC Regular"/>
                <a:ea typeface="HanziPen TC Regular"/>
                <a:cs typeface="HanziPen TC Regular"/>
                <a:sym typeface="HanziPen TC Regular"/>
              </a:defRPr>
            </a:lvl1pPr>
          </a:lstStyle>
          <a:p>
            <a:r>
              <a:rPr sz="2000" dirty="0">
                <a:latin typeface="+mj-lt"/>
              </a:rPr>
              <a:t>and covariance</a:t>
            </a:r>
          </a:p>
        </p:txBody>
      </p:sp>
      <p:sp>
        <p:nvSpPr>
          <p:cNvPr id="472" name="^"/>
          <p:cNvSpPr txBox="1"/>
          <p:nvPr/>
        </p:nvSpPr>
        <p:spPr>
          <a:xfrm>
            <a:off x="7039720" y="4270577"/>
            <a:ext cx="184496" cy="3214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noAutofit/>
          </a:bodyPr>
          <a:lstStyle>
            <a:lvl1pPr algn="l" defTabSz="391414">
              <a:defRPr sz="2010">
                <a:solidFill>
                  <a:schemeClr val="accent2"/>
                </a:solidFill>
                <a:latin typeface="HanziPen TC Regular"/>
                <a:ea typeface="HanziPen TC Regular"/>
                <a:cs typeface="HanziPen TC Regular"/>
                <a:sym typeface="HanziPen TC Regular"/>
              </a:defRPr>
            </a:lvl1pPr>
          </a:lstStyle>
          <a:p>
            <a:r>
              <a:rPr sz="2400" dirty="0">
                <a:latin typeface="+mj-lt"/>
              </a:rPr>
              <a:t>^</a:t>
            </a:r>
          </a:p>
        </p:txBody>
      </p:sp>
      <p:sp>
        <p:nvSpPr>
          <p:cNvPr id="473" name="E-step"/>
          <p:cNvSpPr txBox="1"/>
          <p:nvPr/>
        </p:nvSpPr>
        <p:spPr>
          <a:xfrm>
            <a:off x="1111561" y="3440596"/>
            <a:ext cx="1082163" cy="3214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noAutofit/>
          </a:bodyPr>
          <a:lstStyle>
            <a:lvl1pPr algn="l" defTabSz="391414">
              <a:defRPr sz="2010">
                <a:solidFill>
                  <a:schemeClr val="accent2"/>
                </a:solidFill>
                <a:latin typeface="HanziPen TC Regular"/>
                <a:ea typeface="HanziPen TC Regular"/>
                <a:cs typeface="HanziPen TC Regular"/>
                <a:sym typeface="HanziPen TC Regular"/>
              </a:defRPr>
            </a:lvl1pPr>
          </a:lstStyle>
          <a:p>
            <a:r>
              <a:rPr sz="2400" dirty="0">
                <a:latin typeface="+mj-lt"/>
              </a:rPr>
              <a:t>E-step</a:t>
            </a:r>
          </a:p>
        </p:txBody>
      </p:sp>
      <p:sp>
        <p:nvSpPr>
          <p:cNvPr id="474" name="M-step"/>
          <p:cNvSpPr txBox="1"/>
          <p:nvPr/>
        </p:nvSpPr>
        <p:spPr>
          <a:xfrm>
            <a:off x="1111561" y="4270576"/>
            <a:ext cx="1113602" cy="3214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noAutofit/>
          </a:bodyPr>
          <a:lstStyle>
            <a:lvl1pPr algn="l" defTabSz="391414">
              <a:defRPr sz="2010">
                <a:solidFill>
                  <a:schemeClr val="accent2"/>
                </a:solidFill>
                <a:latin typeface="HanziPen TC Regular"/>
                <a:ea typeface="HanziPen TC Regular"/>
                <a:cs typeface="HanziPen TC Regular"/>
                <a:sym typeface="HanziPen TC Regular"/>
              </a:defRPr>
            </a:lvl1pPr>
          </a:lstStyle>
          <a:p>
            <a:r>
              <a:rPr sz="2400" dirty="0">
                <a:latin typeface="+mj-lt"/>
              </a:rPr>
              <a:t>M-step</a:t>
            </a:r>
          </a:p>
        </p:txBody>
      </p:sp>
      <p:sp>
        <p:nvSpPr>
          <p:cNvPr id="15" name="Shape 667">
            <a:extLst>
              <a:ext uri="{FF2B5EF4-FFF2-40B4-BE49-F238E27FC236}">
                <a16:creationId xmlns:a16="http://schemas.microsoft.com/office/drawing/2014/main" id="{97F70F31-E9DA-441C-B94C-3B9A36BD5C41}"/>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Expectation-Maximization: “soft” version of K-means</a:t>
            </a:r>
          </a:p>
        </p:txBody>
      </p:sp>
    </p:spTree>
    <p:extLst>
      <p:ext uri="{BB962C8B-B14F-4D97-AF65-F5344CB8AC3E}">
        <p14:creationId xmlns:p14="http://schemas.microsoft.com/office/powerpoint/2010/main" val="4231582301"/>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Model: Mixture of Gaussians"/>
          <p:cNvSpPr txBox="1"/>
          <p:nvPr/>
        </p:nvSpPr>
        <p:spPr>
          <a:xfrm>
            <a:off x="1807816" y="1685279"/>
            <a:ext cx="2991909" cy="37991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defRPr sz="3000"/>
            </a:pPr>
            <a:r>
              <a:rPr sz="2000" dirty="0">
                <a:latin typeface="+mj-lt"/>
              </a:rPr>
              <a:t>Model: </a:t>
            </a:r>
            <a:r>
              <a:rPr sz="2000" b="1" dirty="0">
                <a:latin typeface="+mj-lt"/>
                <a:ea typeface="Helvetica"/>
                <a:cs typeface="Helvetica"/>
                <a:sym typeface="Helvetica"/>
              </a:rPr>
              <a:t>Mixture of Gaussians</a:t>
            </a:r>
          </a:p>
        </p:txBody>
      </p:sp>
      <p:sp>
        <p:nvSpPr>
          <p:cNvPr id="481" name="Algorithm: Expectation Maximization"/>
          <p:cNvSpPr txBox="1"/>
          <p:nvPr/>
        </p:nvSpPr>
        <p:spPr>
          <a:xfrm>
            <a:off x="5905090" y="1685279"/>
            <a:ext cx="3823227" cy="37991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defRPr sz="3000"/>
            </a:pPr>
            <a:r>
              <a:rPr sz="2000">
                <a:latin typeface="+mj-lt"/>
              </a:rPr>
              <a:t>Algorithm: </a:t>
            </a:r>
            <a:r>
              <a:rPr sz="2000" b="1">
                <a:latin typeface="+mj-lt"/>
                <a:ea typeface="Helvetica"/>
                <a:cs typeface="Helvetica"/>
                <a:sym typeface="Helvetica"/>
              </a:rPr>
              <a:t>Expectation Maximization</a:t>
            </a:r>
          </a:p>
        </p:txBody>
      </p:sp>
      <p:sp>
        <p:nvSpPr>
          <p:cNvPr id="482" name="Important result for GrabCut:  we can compute the likelihood of a pixel belonging to the foreground or background as:"/>
          <p:cNvSpPr txBox="1"/>
          <p:nvPr/>
        </p:nvSpPr>
        <p:spPr>
          <a:xfrm>
            <a:off x="1807817" y="4536230"/>
            <a:ext cx="8993998" cy="68768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r>
              <a:rPr sz="2000" dirty="0">
                <a:latin typeface="+mj-lt"/>
              </a:rPr>
              <a:t>Important result for </a:t>
            </a:r>
            <a:r>
              <a:rPr sz="2000" dirty="0" err="1">
                <a:latin typeface="+mj-lt"/>
              </a:rPr>
              <a:t>GrabCut</a:t>
            </a:r>
            <a:r>
              <a:rPr sz="2000" dirty="0">
                <a:latin typeface="+mj-lt"/>
              </a:rPr>
              <a:t>: </a:t>
            </a:r>
            <a:br>
              <a:rPr sz="2000" dirty="0">
                <a:latin typeface="+mj-lt"/>
              </a:rPr>
            </a:br>
            <a:r>
              <a:rPr sz="2000" dirty="0">
                <a:latin typeface="+mj-lt"/>
              </a:rPr>
              <a:t>we can compute the </a:t>
            </a:r>
            <a:r>
              <a:rPr sz="2000" b="1" dirty="0">
                <a:latin typeface="+mj-lt"/>
                <a:ea typeface="Helvetica"/>
                <a:cs typeface="Helvetica"/>
                <a:sym typeface="Helvetica"/>
              </a:rPr>
              <a:t>likelihood</a:t>
            </a:r>
            <a:r>
              <a:rPr sz="2000" dirty="0">
                <a:latin typeface="+mj-lt"/>
              </a:rPr>
              <a:t> of a </a:t>
            </a:r>
            <a:r>
              <a:rPr sz="2000" b="1" dirty="0">
                <a:latin typeface="+mj-lt"/>
                <a:ea typeface="Helvetica"/>
                <a:cs typeface="Helvetica"/>
                <a:sym typeface="Helvetica"/>
              </a:rPr>
              <a:t>pixel</a:t>
            </a:r>
            <a:r>
              <a:rPr sz="2000" dirty="0">
                <a:latin typeface="+mj-lt"/>
              </a:rPr>
              <a:t> belonging to the </a:t>
            </a:r>
            <a:r>
              <a:rPr sz="2000" b="1" dirty="0">
                <a:latin typeface="+mj-lt"/>
                <a:ea typeface="Helvetica"/>
                <a:cs typeface="Helvetica"/>
                <a:sym typeface="Helvetica"/>
              </a:rPr>
              <a:t>foreground </a:t>
            </a:r>
            <a:r>
              <a:rPr sz="2000" dirty="0">
                <a:latin typeface="+mj-lt"/>
              </a:rPr>
              <a:t>or</a:t>
            </a:r>
            <a:r>
              <a:rPr sz="2000" b="1" dirty="0">
                <a:latin typeface="+mj-lt"/>
                <a:ea typeface="Helvetica"/>
                <a:cs typeface="Helvetica"/>
                <a:sym typeface="Helvetica"/>
              </a:rPr>
              <a:t> background</a:t>
            </a:r>
            <a:r>
              <a:rPr sz="2000" dirty="0">
                <a:latin typeface="+mj-lt"/>
              </a:rPr>
              <a:t> as:</a:t>
            </a:r>
          </a:p>
        </p:txBody>
      </p:sp>
      <p:pic>
        <p:nvPicPr>
          <p:cNvPr id="483" name="latex-image-1.pdf" descr="latex-image-1.pdf"/>
          <p:cNvPicPr>
            <a:picLocks noChangeAspect="1"/>
          </p:cNvPicPr>
          <p:nvPr/>
        </p:nvPicPr>
        <p:blipFill>
          <a:blip r:embed="rId2">
            <a:extLst/>
          </a:blip>
          <a:stretch>
            <a:fillRect/>
          </a:stretch>
        </p:blipFill>
        <p:spPr>
          <a:xfrm>
            <a:off x="3564433" y="5497103"/>
            <a:ext cx="5063133" cy="946548"/>
          </a:xfrm>
          <a:prstGeom prst="rect">
            <a:avLst/>
          </a:prstGeom>
          <a:ln w="12700">
            <a:miter lim="400000"/>
          </a:ln>
        </p:spPr>
      </p:pic>
      <p:pic>
        <p:nvPicPr>
          <p:cNvPr id="484" name="pasted-image.tif" descr="pasted-image.tif"/>
          <p:cNvPicPr>
            <a:picLocks noChangeAspect="1"/>
          </p:cNvPicPr>
          <p:nvPr/>
        </p:nvPicPr>
        <p:blipFill>
          <a:blip r:embed="rId3">
            <a:extLst/>
          </a:blip>
          <a:stretch>
            <a:fillRect/>
          </a:stretch>
        </p:blipFill>
        <p:spPr>
          <a:xfrm>
            <a:off x="4108130" y="2605724"/>
            <a:ext cx="3975740" cy="369837"/>
          </a:xfrm>
          <a:prstGeom prst="rect">
            <a:avLst/>
          </a:prstGeom>
          <a:ln w="12700">
            <a:miter lim="400000"/>
          </a:ln>
        </p:spPr>
      </p:pic>
      <p:pic>
        <p:nvPicPr>
          <p:cNvPr id="485" name="pasted-image.tif" descr="pasted-image.tif"/>
          <p:cNvPicPr>
            <a:picLocks noChangeAspect="1"/>
          </p:cNvPicPr>
          <p:nvPr/>
        </p:nvPicPr>
        <p:blipFill>
          <a:blip r:embed="rId4">
            <a:extLst/>
          </a:blip>
          <a:stretch>
            <a:fillRect/>
          </a:stretch>
        </p:blipFill>
        <p:spPr>
          <a:xfrm>
            <a:off x="4650856" y="3412039"/>
            <a:ext cx="2672981" cy="433456"/>
          </a:xfrm>
          <a:prstGeom prst="rect">
            <a:avLst/>
          </a:prstGeom>
          <a:ln w="12700">
            <a:miter lim="400000"/>
          </a:ln>
        </p:spPr>
      </p:pic>
      <p:sp>
        <p:nvSpPr>
          <p:cNvPr id="486" name="E step"/>
          <p:cNvSpPr txBox="1"/>
          <p:nvPr/>
        </p:nvSpPr>
        <p:spPr>
          <a:xfrm>
            <a:off x="2215944" y="2600688"/>
            <a:ext cx="693268" cy="37991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rPr sz="2000">
                <a:latin typeface="+mj-lt"/>
              </a:rPr>
              <a:t>E step</a:t>
            </a:r>
          </a:p>
        </p:txBody>
      </p:sp>
      <p:sp>
        <p:nvSpPr>
          <p:cNvPr id="487" name="M step"/>
          <p:cNvSpPr txBox="1"/>
          <p:nvPr/>
        </p:nvSpPr>
        <p:spPr>
          <a:xfrm>
            <a:off x="2180261" y="3306134"/>
            <a:ext cx="784638" cy="37991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rPr sz="2000">
                <a:latin typeface="+mj-lt"/>
              </a:rPr>
              <a:t>M step</a:t>
            </a:r>
          </a:p>
        </p:txBody>
      </p:sp>
      <p:sp>
        <p:nvSpPr>
          <p:cNvPr id="489" name="Compute the expected log-likelihood"/>
          <p:cNvSpPr txBox="1"/>
          <p:nvPr/>
        </p:nvSpPr>
        <p:spPr>
          <a:xfrm>
            <a:off x="8432496" y="2446799"/>
            <a:ext cx="2978453" cy="68768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r">
              <a:defRPr sz="2000">
                <a:solidFill>
                  <a:schemeClr val="accent2"/>
                </a:solidFill>
              </a:defRPr>
            </a:lvl1pPr>
          </a:lstStyle>
          <a:p>
            <a:r>
              <a:rPr dirty="0">
                <a:latin typeface="+mj-lt"/>
              </a:rPr>
              <a:t>Compute the expected log-likelihood</a:t>
            </a:r>
          </a:p>
        </p:txBody>
      </p:sp>
      <p:sp>
        <p:nvSpPr>
          <p:cNvPr id="490" name="Update parameters based on likelihood"/>
          <p:cNvSpPr txBox="1"/>
          <p:nvPr/>
        </p:nvSpPr>
        <p:spPr>
          <a:xfrm>
            <a:off x="8432497" y="3284923"/>
            <a:ext cx="2978452" cy="68768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r">
              <a:defRPr sz="2000">
                <a:solidFill>
                  <a:schemeClr val="accent2"/>
                </a:solidFill>
              </a:defRPr>
            </a:lvl1pPr>
          </a:lstStyle>
          <a:p>
            <a:r>
              <a:rPr dirty="0">
                <a:latin typeface="+mj-lt"/>
              </a:rPr>
              <a:t>Update parameters based on likelihood</a:t>
            </a:r>
          </a:p>
        </p:txBody>
      </p:sp>
      <p:sp>
        <p:nvSpPr>
          <p:cNvPr id="14" name="Shape 667">
            <a:extLst>
              <a:ext uri="{FF2B5EF4-FFF2-40B4-BE49-F238E27FC236}">
                <a16:creationId xmlns:a16="http://schemas.microsoft.com/office/drawing/2014/main" id="{E1CAC89F-A177-49A2-AE58-2C85E3728835}"/>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Unsupervised clustering</a:t>
            </a:r>
          </a:p>
        </p:txBody>
      </p:sp>
    </p:spTree>
    <p:extLst>
      <p:ext uri="{BB962C8B-B14F-4D97-AF65-F5344CB8AC3E}">
        <p14:creationId xmlns:p14="http://schemas.microsoft.com/office/powerpoint/2010/main" val="1510874670"/>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hape 667">
            <a:extLst>
              <a:ext uri="{FF2B5EF4-FFF2-40B4-BE49-F238E27FC236}">
                <a16:creationId xmlns:a16="http://schemas.microsoft.com/office/drawing/2014/main" id="{161F5F67-E268-4FA3-9083-17B2769CBB52}"/>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t>GrabCut</a:t>
            </a:r>
            <a:r>
              <a:rPr lang="en-US" dirty="0"/>
              <a:t> is a mixture of two components</a:t>
            </a:r>
          </a:p>
        </p:txBody>
      </p:sp>
      <p:sp>
        <p:nvSpPr>
          <p:cNvPr id="18" name="Paste">
            <a:extLst>
              <a:ext uri="{FF2B5EF4-FFF2-40B4-BE49-F238E27FC236}">
                <a16:creationId xmlns:a16="http://schemas.microsoft.com/office/drawing/2014/main" id="{B25E0408-5A86-4DB1-82DE-0BE3BFE38042}"/>
              </a:ext>
            </a:extLst>
          </p:cNvPr>
          <p:cNvSpPr txBox="1"/>
          <p:nvPr/>
        </p:nvSpPr>
        <p:spPr>
          <a:xfrm>
            <a:off x="1197171" y="1116382"/>
            <a:ext cx="9797657" cy="339612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marL="457200" indent="-457200">
              <a:buFont typeface="+mj-lt"/>
              <a:buAutoNum type="arabicPeriod"/>
            </a:pPr>
            <a:r>
              <a:rPr lang="en-US" sz="2400" dirty="0">
                <a:latin typeface="+mj-lt"/>
              </a:rPr>
              <a:t>Segmentation using graph cuts</a:t>
            </a:r>
          </a:p>
          <a:p>
            <a:pPr marL="800100" lvl="1" indent="-342900">
              <a:buFont typeface="Arial" panose="020B0604020202020204" pitchFamily="34" charset="0"/>
              <a:buChar char="•"/>
            </a:pPr>
            <a:r>
              <a:rPr lang="en-US" sz="2400" dirty="0">
                <a:latin typeface="+mj-lt"/>
              </a:rPr>
              <a:t>Requires having foreground model</a:t>
            </a:r>
          </a:p>
          <a:p>
            <a:pPr marL="800100" lvl="1" indent="-342900">
              <a:buFont typeface="Arial" panose="020B0604020202020204" pitchFamily="34" charset="0"/>
              <a:buChar char="•"/>
            </a:pPr>
            <a:endParaRPr lang="en-US" sz="2400" dirty="0">
              <a:latin typeface="+mj-lt"/>
            </a:endParaRPr>
          </a:p>
          <a:p>
            <a:pPr marL="800100" lvl="1" indent="-342900">
              <a:buFont typeface="Arial" panose="020B0604020202020204" pitchFamily="34" charset="0"/>
              <a:buChar char="•"/>
            </a:pPr>
            <a:endParaRPr lang="en-US" sz="2400" dirty="0">
              <a:latin typeface="+mj-lt"/>
            </a:endParaRPr>
          </a:p>
          <a:p>
            <a:pPr marL="800100" lvl="1" indent="-342900">
              <a:buFont typeface="Arial" panose="020B0604020202020204" pitchFamily="34" charset="0"/>
              <a:buChar char="•"/>
            </a:pPr>
            <a:endParaRPr lang="en-US" sz="2400" dirty="0">
              <a:latin typeface="+mj-lt"/>
            </a:endParaRPr>
          </a:p>
          <a:p>
            <a:endParaRPr lang="en-US" sz="2400" dirty="0">
              <a:latin typeface="+mj-lt"/>
            </a:endParaRPr>
          </a:p>
          <a:p>
            <a:endParaRPr lang="en-US" sz="2400" dirty="0">
              <a:latin typeface="+mj-lt"/>
            </a:endParaRPr>
          </a:p>
          <a:p>
            <a:pPr marL="457200" indent="-457200">
              <a:buFont typeface="+mj-lt"/>
              <a:buAutoNum type="arabicPeriod" startAt="2"/>
            </a:pPr>
            <a:r>
              <a:rPr lang="en-US" sz="2400" dirty="0">
                <a:latin typeface="+mj-lt"/>
              </a:rPr>
              <a:t>Foreground-background modeling using unsupervised clustering</a:t>
            </a:r>
          </a:p>
          <a:p>
            <a:pPr marL="800100" lvl="1" indent="-342900">
              <a:buFont typeface="Arial" panose="020B0604020202020204" pitchFamily="34" charset="0"/>
              <a:buChar char="•"/>
            </a:pPr>
            <a:r>
              <a:rPr lang="en-US" sz="2400" dirty="0">
                <a:latin typeface="+mj-lt"/>
              </a:rPr>
              <a:t>Requires having segmentation</a:t>
            </a:r>
            <a:endParaRPr sz="2400" dirty="0">
              <a:latin typeface="+mj-lt"/>
            </a:endParaRPr>
          </a:p>
        </p:txBody>
      </p:sp>
      <p:sp>
        <p:nvSpPr>
          <p:cNvPr id="5" name="Important result for GrabCut:  we can compute the likelihood of a pixel belonging to the foreground or background as:">
            <a:extLst>
              <a:ext uri="{FF2B5EF4-FFF2-40B4-BE49-F238E27FC236}">
                <a16:creationId xmlns:a16="http://schemas.microsoft.com/office/drawing/2014/main" id="{74B3A870-01AD-45D3-8199-122DA5167938}"/>
              </a:ext>
            </a:extLst>
          </p:cNvPr>
          <p:cNvSpPr txBox="1"/>
          <p:nvPr/>
        </p:nvSpPr>
        <p:spPr>
          <a:xfrm>
            <a:off x="1197172" y="5311704"/>
            <a:ext cx="8993998" cy="4414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r>
              <a:rPr lang="en-US" sz="2400" dirty="0">
                <a:latin typeface="+mj-lt"/>
              </a:rPr>
              <a:t>What do we do?</a:t>
            </a:r>
            <a:endParaRPr sz="2400" dirty="0">
              <a:latin typeface="+mj-lt"/>
            </a:endParaRPr>
          </a:p>
        </p:txBody>
      </p:sp>
      <p:pic>
        <p:nvPicPr>
          <p:cNvPr id="7" name="droppedImage.pdf" descr="droppedImage.pdf">
            <a:extLst>
              <a:ext uri="{FF2B5EF4-FFF2-40B4-BE49-F238E27FC236}">
                <a16:creationId xmlns:a16="http://schemas.microsoft.com/office/drawing/2014/main" id="{EBCF7986-0CEC-48A9-BDD5-5785813856EC}"/>
              </a:ext>
            </a:extLst>
          </p:cNvPr>
          <p:cNvPicPr>
            <a:picLocks noChangeAspect="1"/>
          </p:cNvPicPr>
          <p:nvPr/>
        </p:nvPicPr>
        <p:blipFill rotWithShape="1">
          <a:blip r:embed="rId3">
            <a:extLst/>
          </a:blip>
          <a:srcRect l="5044" t="8311" r="10352" b="7229"/>
          <a:stretch/>
        </p:blipFill>
        <p:spPr>
          <a:xfrm>
            <a:off x="6680506" y="1121224"/>
            <a:ext cx="1758128" cy="1188676"/>
          </a:xfrm>
          <a:prstGeom prst="rect">
            <a:avLst/>
          </a:prstGeom>
          <a:ln w="12700">
            <a:miter lim="400000"/>
          </a:ln>
        </p:spPr>
      </p:pic>
      <p:pic>
        <p:nvPicPr>
          <p:cNvPr id="9" name="image34.jpg" descr="image34.jpg">
            <a:extLst>
              <a:ext uri="{FF2B5EF4-FFF2-40B4-BE49-F238E27FC236}">
                <a16:creationId xmlns:a16="http://schemas.microsoft.com/office/drawing/2014/main" id="{C774DC4A-2FBC-40A0-9C6A-453270F000E3}"/>
              </a:ext>
            </a:extLst>
          </p:cNvPr>
          <p:cNvPicPr>
            <a:picLocks noChangeAspect="1"/>
          </p:cNvPicPr>
          <p:nvPr/>
        </p:nvPicPr>
        <p:blipFill>
          <a:blip r:embed="rId4">
            <a:extLst/>
          </a:blip>
          <a:stretch>
            <a:fillRect/>
          </a:stretch>
        </p:blipFill>
        <p:spPr>
          <a:xfrm>
            <a:off x="6807299" y="2309900"/>
            <a:ext cx="1504541" cy="1188678"/>
          </a:xfrm>
          <a:prstGeom prst="rect">
            <a:avLst/>
          </a:prstGeom>
          <a:ln w="12700">
            <a:miter lim="400000"/>
          </a:ln>
        </p:spPr>
      </p:pic>
      <p:pic>
        <p:nvPicPr>
          <p:cNvPr id="12" name="image36.png" descr="image36.png">
            <a:extLst>
              <a:ext uri="{FF2B5EF4-FFF2-40B4-BE49-F238E27FC236}">
                <a16:creationId xmlns:a16="http://schemas.microsoft.com/office/drawing/2014/main" id="{FCCF7073-8F4F-4627-9F0B-BE7EA97450E3}"/>
              </a:ext>
            </a:extLst>
          </p:cNvPr>
          <p:cNvPicPr>
            <a:picLocks noChangeAspect="1"/>
          </p:cNvPicPr>
          <p:nvPr/>
        </p:nvPicPr>
        <p:blipFill rotWithShape="1">
          <a:blip r:embed="rId5">
            <a:extLst/>
          </a:blip>
          <a:srcRect l="5376" t="6748" r="6144" b="6748"/>
          <a:stretch/>
        </p:blipFill>
        <p:spPr>
          <a:xfrm>
            <a:off x="9908357" y="1721898"/>
            <a:ext cx="1800954" cy="1176003"/>
          </a:xfrm>
          <a:prstGeom prst="rect">
            <a:avLst/>
          </a:prstGeom>
          <a:ln w="3175">
            <a:solidFill>
              <a:srgbClr val="000000"/>
            </a:solidFill>
            <a:miter lim="400000"/>
          </a:ln>
        </p:spPr>
      </p:pic>
      <p:cxnSp>
        <p:nvCxnSpPr>
          <p:cNvPr id="3" name="Straight Arrow Connector 2">
            <a:extLst>
              <a:ext uri="{FF2B5EF4-FFF2-40B4-BE49-F238E27FC236}">
                <a16:creationId xmlns:a16="http://schemas.microsoft.com/office/drawing/2014/main" id="{53DD5358-139F-4337-86F8-6EA31C3F531D}"/>
              </a:ext>
            </a:extLst>
          </p:cNvPr>
          <p:cNvCxnSpPr/>
          <p:nvPr/>
        </p:nvCxnSpPr>
        <p:spPr>
          <a:xfrm>
            <a:off x="8927689" y="2310786"/>
            <a:ext cx="49161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1" name="droppedImage.pdf" descr="droppedImage.pdf">
            <a:extLst>
              <a:ext uri="{FF2B5EF4-FFF2-40B4-BE49-F238E27FC236}">
                <a16:creationId xmlns:a16="http://schemas.microsoft.com/office/drawing/2014/main" id="{FFB5BEA2-3101-4A36-A5FE-085C7BDAFF42}"/>
              </a:ext>
            </a:extLst>
          </p:cNvPr>
          <p:cNvPicPr>
            <a:picLocks noChangeAspect="1"/>
          </p:cNvPicPr>
          <p:nvPr/>
        </p:nvPicPr>
        <p:blipFill rotWithShape="1">
          <a:blip r:embed="rId3">
            <a:extLst/>
          </a:blip>
          <a:srcRect l="5044" t="8311" r="10352" b="7229"/>
          <a:stretch/>
        </p:blipFill>
        <p:spPr>
          <a:xfrm>
            <a:off x="6680506" y="4131130"/>
            <a:ext cx="1758128" cy="1188676"/>
          </a:xfrm>
          <a:prstGeom prst="rect">
            <a:avLst/>
          </a:prstGeom>
          <a:ln w="12700">
            <a:miter lim="400000"/>
          </a:ln>
        </p:spPr>
      </p:pic>
      <p:pic>
        <p:nvPicPr>
          <p:cNvPr id="22" name="image34.jpg" descr="image34.jpg">
            <a:extLst>
              <a:ext uri="{FF2B5EF4-FFF2-40B4-BE49-F238E27FC236}">
                <a16:creationId xmlns:a16="http://schemas.microsoft.com/office/drawing/2014/main" id="{A46EE427-CC77-4A2D-A954-0602E13483C8}"/>
              </a:ext>
            </a:extLst>
          </p:cNvPr>
          <p:cNvPicPr>
            <a:picLocks noChangeAspect="1"/>
          </p:cNvPicPr>
          <p:nvPr/>
        </p:nvPicPr>
        <p:blipFill>
          <a:blip r:embed="rId4">
            <a:extLst/>
          </a:blip>
          <a:stretch>
            <a:fillRect/>
          </a:stretch>
        </p:blipFill>
        <p:spPr>
          <a:xfrm>
            <a:off x="10056563" y="4749287"/>
            <a:ext cx="1504541" cy="1188678"/>
          </a:xfrm>
          <a:prstGeom prst="rect">
            <a:avLst/>
          </a:prstGeom>
          <a:ln w="12700">
            <a:miter lim="400000"/>
          </a:ln>
        </p:spPr>
      </p:pic>
      <p:pic>
        <p:nvPicPr>
          <p:cNvPr id="23" name="image36.png" descr="image36.png">
            <a:extLst>
              <a:ext uri="{FF2B5EF4-FFF2-40B4-BE49-F238E27FC236}">
                <a16:creationId xmlns:a16="http://schemas.microsoft.com/office/drawing/2014/main" id="{B025F378-4969-47B2-AB37-E265A77C6A40}"/>
              </a:ext>
            </a:extLst>
          </p:cNvPr>
          <p:cNvPicPr>
            <a:picLocks noChangeAspect="1"/>
          </p:cNvPicPr>
          <p:nvPr/>
        </p:nvPicPr>
        <p:blipFill rotWithShape="1">
          <a:blip r:embed="rId5">
            <a:extLst/>
          </a:blip>
          <a:srcRect l="5376" t="6748" r="6144" b="6748"/>
          <a:stretch/>
        </p:blipFill>
        <p:spPr>
          <a:xfrm>
            <a:off x="6680506" y="5349964"/>
            <a:ext cx="1800954" cy="1176003"/>
          </a:xfrm>
          <a:prstGeom prst="rect">
            <a:avLst/>
          </a:prstGeom>
          <a:ln w="3175">
            <a:solidFill>
              <a:srgbClr val="000000"/>
            </a:solidFill>
            <a:miter lim="400000"/>
          </a:ln>
        </p:spPr>
      </p:pic>
      <p:cxnSp>
        <p:nvCxnSpPr>
          <p:cNvPr id="24" name="Straight Arrow Connector 23">
            <a:extLst>
              <a:ext uri="{FF2B5EF4-FFF2-40B4-BE49-F238E27FC236}">
                <a16:creationId xmlns:a16="http://schemas.microsoft.com/office/drawing/2014/main" id="{6FC784BD-DD70-49ED-80CB-76A53450E3E0}"/>
              </a:ext>
            </a:extLst>
          </p:cNvPr>
          <p:cNvCxnSpPr/>
          <p:nvPr/>
        </p:nvCxnSpPr>
        <p:spPr>
          <a:xfrm>
            <a:off x="8912939" y="5343626"/>
            <a:ext cx="49161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3366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hape 667">
            <a:extLst>
              <a:ext uri="{FF2B5EF4-FFF2-40B4-BE49-F238E27FC236}">
                <a16:creationId xmlns:a16="http://schemas.microsoft.com/office/drawing/2014/main" id="{161F5F67-E268-4FA3-9083-17B2769CBB52}"/>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t>GrabCut</a:t>
            </a:r>
            <a:r>
              <a:rPr lang="en-US" dirty="0"/>
              <a:t>: iterate between two steps</a:t>
            </a:r>
          </a:p>
        </p:txBody>
      </p:sp>
      <p:sp>
        <p:nvSpPr>
          <p:cNvPr id="18" name="Paste">
            <a:extLst>
              <a:ext uri="{FF2B5EF4-FFF2-40B4-BE49-F238E27FC236}">
                <a16:creationId xmlns:a16="http://schemas.microsoft.com/office/drawing/2014/main" id="{B25E0408-5A86-4DB1-82DE-0BE3BFE38042}"/>
              </a:ext>
            </a:extLst>
          </p:cNvPr>
          <p:cNvSpPr txBox="1"/>
          <p:nvPr/>
        </p:nvSpPr>
        <p:spPr>
          <a:xfrm>
            <a:off x="1197171" y="1116382"/>
            <a:ext cx="9797657" cy="339612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marL="457200" indent="-457200">
              <a:buFont typeface="+mj-lt"/>
              <a:buAutoNum type="arabicPeriod"/>
            </a:pPr>
            <a:r>
              <a:rPr lang="en-US" sz="2400" dirty="0">
                <a:latin typeface="+mj-lt"/>
              </a:rPr>
              <a:t>Segmentation using graph cuts</a:t>
            </a:r>
          </a:p>
          <a:p>
            <a:pPr marL="800100" lvl="1" indent="-342900">
              <a:buFont typeface="Arial" panose="020B0604020202020204" pitchFamily="34" charset="0"/>
              <a:buChar char="•"/>
            </a:pPr>
            <a:r>
              <a:rPr lang="en-US" sz="2400" dirty="0">
                <a:latin typeface="+mj-lt"/>
              </a:rPr>
              <a:t>Requires having foreground model</a:t>
            </a:r>
          </a:p>
          <a:p>
            <a:pPr marL="800100" lvl="1" indent="-342900">
              <a:buFont typeface="Arial" panose="020B0604020202020204" pitchFamily="34" charset="0"/>
              <a:buChar char="•"/>
            </a:pPr>
            <a:endParaRPr lang="en-US" sz="2400" dirty="0">
              <a:latin typeface="+mj-lt"/>
            </a:endParaRPr>
          </a:p>
          <a:p>
            <a:pPr marL="800100" lvl="1" indent="-342900">
              <a:buFont typeface="Arial" panose="020B0604020202020204" pitchFamily="34" charset="0"/>
              <a:buChar char="•"/>
            </a:pPr>
            <a:endParaRPr lang="en-US" sz="2400" dirty="0">
              <a:latin typeface="+mj-lt"/>
            </a:endParaRPr>
          </a:p>
          <a:p>
            <a:pPr marL="800100" lvl="1" indent="-342900">
              <a:buFont typeface="Arial" panose="020B0604020202020204" pitchFamily="34" charset="0"/>
              <a:buChar char="•"/>
            </a:pPr>
            <a:endParaRPr lang="en-US" sz="2400" dirty="0">
              <a:latin typeface="+mj-lt"/>
            </a:endParaRPr>
          </a:p>
          <a:p>
            <a:endParaRPr lang="en-US" sz="2400" dirty="0">
              <a:latin typeface="+mj-lt"/>
            </a:endParaRPr>
          </a:p>
          <a:p>
            <a:endParaRPr lang="en-US" sz="2400" dirty="0">
              <a:latin typeface="+mj-lt"/>
            </a:endParaRPr>
          </a:p>
          <a:p>
            <a:pPr marL="457200" indent="-457200">
              <a:buFont typeface="+mj-lt"/>
              <a:buAutoNum type="arabicPeriod" startAt="2"/>
            </a:pPr>
            <a:r>
              <a:rPr lang="en-US" sz="2400" dirty="0">
                <a:latin typeface="+mj-lt"/>
              </a:rPr>
              <a:t>Foreground-background modeling using unsupervised clustering</a:t>
            </a:r>
          </a:p>
          <a:p>
            <a:pPr marL="800100" lvl="1" indent="-342900">
              <a:buFont typeface="Arial" panose="020B0604020202020204" pitchFamily="34" charset="0"/>
              <a:buChar char="•"/>
            </a:pPr>
            <a:r>
              <a:rPr lang="en-US" sz="2400" dirty="0">
                <a:latin typeface="+mj-lt"/>
              </a:rPr>
              <a:t>Requires having segmentation</a:t>
            </a:r>
            <a:endParaRPr sz="2400" dirty="0">
              <a:latin typeface="+mj-lt"/>
            </a:endParaRPr>
          </a:p>
        </p:txBody>
      </p:sp>
      <p:sp>
        <p:nvSpPr>
          <p:cNvPr id="5" name="Important result for GrabCut:  we can compute the likelihood of a pixel belonging to the foreground or background as:">
            <a:extLst>
              <a:ext uri="{FF2B5EF4-FFF2-40B4-BE49-F238E27FC236}">
                <a16:creationId xmlns:a16="http://schemas.microsoft.com/office/drawing/2014/main" id="{74B3A870-01AD-45D3-8199-122DA5167938}"/>
              </a:ext>
            </a:extLst>
          </p:cNvPr>
          <p:cNvSpPr txBox="1"/>
          <p:nvPr/>
        </p:nvSpPr>
        <p:spPr>
          <a:xfrm>
            <a:off x="1197172" y="5311704"/>
            <a:ext cx="8993998" cy="4414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r>
              <a:rPr lang="en-US" sz="2400" dirty="0">
                <a:latin typeface="+mj-lt"/>
              </a:rPr>
              <a:t>What do we do?</a:t>
            </a:r>
            <a:endParaRPr sz="2400" dirty="0">
              <a:latin typeface="+mj-lt"/>
            </a:endParaRPr>
          </a:p>
        </p:txBody>
      </p:sp>
      <p:pic>
        <p:nvPicPr>
          <p:cNvPr id="7" name="droppedImage.pdf" descr="droppedImage.pdf">
            <a:extLst>
              <a:ext uri="{FF2B5EF4-FFF2-40B4-BE49-F238E27FC236}">
                <a16:creationId xmlns:a16="http://schemas.microsoft.com/office/drawing/2014/main" id="{EBCF7986-0CEC-48A9-BDD5-5785813856EC}"/>
              </a:ext>
            </a:extLst>
          </p:cNvPr>
          <p:cNvPicPr>
            <a:picLocks noChangeAspect="1"/>
          </p:cNvPicPr>
          <p:nvPr/>
        </p:nvPicPr>
        <p:blipFill rotWithShape="1">
          <a:blip r:embed="rId3">
            <a:extLst/>
          </a:blip>
          <a:srcRect l="5044" t="8311" r="10352" b="7229"/>
          <a:stretch/>
        </p:blipFill>
        <p:spPr>
          <a:xfrm>
            <a:off x="6680506" y="1121224"/>
            <a:ext cx="1758128" cy="1188676"/>
          </a:xfrm>
          <a:prstGeom prst="rect">
            <a:avLst/>
          </a:prstGeom>
          <a:ln w="12700">
            <a:miter lim="400000"/>
          </a:ln>
        </p:spPr>
      </p:pic>
      <p:pic>
        <p:nvPicPr>
          <p:cNvPr id="9" name="image34.jpg" descr="image34.jpg">
            <a:extLst>
              <a:ext uri="{FF2B5EF4-FFF2-40B4-BE49-F238E27FC236}">
                <a16:creationId xmlns:a16="http://schemas.microsoft.com/office/drawing/2014/main" id="{C774DC4A-2FBC-40A0-9C6A-453270F000E3}"/>
              </a:ext>
            </a:extLst>
          </p:cNvPr>
          <p:cNvPicPr>
            <a:picLocks noChangeAspect="1"/>
          </p:cNvPicPr>
          <p:nvPr/>
        </p:nvPicPr>
        <p:blipFill>
          <a:blip r:embed="rId4">
            <a:extLst/>
          </a:blip>
          <a:stretch>
            <a:fillRect/>
          </a:stretch>
        </p:blipFill>
        <p:spPr>
          <a:xfrm>
            <a:off x="6807299" y="2309900"/>
            <a:ext cx="1504541" cy="1188678"/>
          </a:xfrm>
          <a:prstGeom prst="rect">
            <a:avLst/>
          </a:prstGeom>
          <a:ln w="12700">
            <a:miter lim="400000"/>
          </a:ln>
        </p:spPr>
      </p:pic>
      <p:pic>
        <p:nvPicPr>
          <p:cNvPr id="12" name="image36.png" descr="image36.png">
            <a:extLst>
              <a:ext uri="{FF2B5EF4-FFF2-40B4-BE49-F238E27FC236}">
                <a16:creationId xmlns:a16="http://schemas.microsoft.com/office/drawing/2014/main" id="{FCCF7073-8F4F-4627-9F0B-BE7EA97450E3}"/>
              </a:ext>
            </a:extLst>
          </p:cNvPr>
          <p:cNvPicPr>
            <a:picLocks noChangeAspect="1"/>
          </p:cNvPicPr>
          <p:nvPr/>
        </p:nvPicPr>
        <p:blipFill rotWithShape="1">
          <a:blip r:embed="rId5">
            <a:extLst/>
          </a:blip>
          <a:srcRect l="5376" t="6748" r="6144" b="6748"/>
          <a:stretch/>
        </p:blipFill>
        <p:spPr>
          <a:xfrm>
            <a:off x="9908357" y="1721898"/>
            <a:ext cx="1800954" cy="1176003"/>
          </a:xfrm>
          <a:prstGeom prst="rect">
            <a:avLst/>
          </a:prstGeom>
          <a:ln w="3175">
            <a:solidFill>
              <a:srgbClr val="000000"/>
            </a:solidFill>
            <a:miter lim="400000"/>
          </a:ln>
        </p:spPr>
      </p:pic>
      <p:cxnSp>
        <p:nvCxnSpPr>
          <p:cNvPr id="3" name="Straight Arrow Connector 2">
            <a:extLst>
              <a:ext uri="{FF2B5EF4-FFF2-40B4-BE49-F238E27FC236}">
                <a16:creationId xmlns:a16="http://schemas.microsoft.com/office/drawing/2014/main" id="{53DD5358-139F-4337-86F8-6EA31C3F531D}"/>
              </a:ext>
            </a:extLst>
          </p:cNvPr>
          <p:cNvCxnSpPr/>
          <p:nvPr/>
        </p:nvCxnSpPr>
        <p:spPr>
          <a:xfrm>
            <a:off x="8927689" y="2310786"/>
            <a:ext cx="49161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1" name="droppedImage.pdf" descr="droppedImage.pdf">
            <a:extLst>
              <a:ext uri="{FF2B5EF4-FFF2-40B4-BE49-F238E27FC236}">
                <a16:creationId xmlns:a16="http://schemas.microsoft.com/office/drawing/2014/main" id="{FFB5BEA2-3101-4A36-A5FE-085C7BDAFF42}"/>
              </a:ext>
            </a:extLst>
          </p:cNvPr>
          <p:cNvPicPr>
            <a:picLocks noChangeAspect="1"/>
          </p:cNvPicPr>
          <p:nvPr/>
        </p:nvPicPr>
        <p:blipFill rotWithShape="1">
          <a:blip r:embed="rId3">
            <a:extLst/>
          </a:blip>
          <a:srcRect l="5044" t="8311" r="10352" b="7229"/>
          <a:stretch/>
        </p:blipFill>
        <p:spPr>
          <a:xfrm>
            <a:off x="6680506" y="4131130"/>
            <a:ext cx="1758128" cy="1188676"/>
          </a:xfrm>
          <a:prstGeom prst="rect">
            <a:avLst/>
          </a:prstGeom>
          <a:ln w="12700">
            <a:miter lim="400000"/>
          </a:ln>
        </p:spPr>
      </p:pic>
      <p:pic>
        <p:nvPicPr>
          <p:cNvPr id="22" name="image34.jpg" descr="image34.jpg">
            <a:extLst>
              <a:ext uri="{FF2B5EF4-FFF2-40B4-BE49-F238E27FC236}">
                <a16:creationId xmlns:a16="http://schemas.microsoft.com/office/drawing/2014/main" id="{A46EE427-CC77-4A2D-A954-0602E13483C8}"/>
              </a:ext>
            </a:extLst>
          </p:cNvPr>
          <p:cNvPicPr>
            <a:picLocks noChangeAspect="1"/>
          </p:cNvPicPr>
          <p:nvPr/>
        </p:nvPicPr>
        <p:blipFill>
          <a:blip r:embed="rId4">
            <a:extLst/>
          </a:blip>
          <a:stretch>
            <a:fillRect/>
          </a:stretch>
        </p:blipFill>
        <p:spPr>
          <a:xfrm>
            <a:off x="10056563" y="4749287"/>
            <a:ext cx="1504541" cy="1188678"/>
          </a:xfrm>
          <a:prstGeom prst="rect">
            <a:avLst/>
          </a:prstGeom>
          <a:ln w="12700">
            <a:miter lim="400000"/>
          </a:ln>
        </p:spPr>
      </p:pic>
      <p:pic>
        <p:nvPicPr>
          <p:cNvPr id="23" name="image36.png" descr="image36.png">
            <a:extLst>
              <a:ext uri="{FF2B5EF4-FFF2-40B4-BE49-F238E27FC236}">
                <a16:creationId xmlns:a16="http://schemas.microsoft.com/office/drawing/2014/main" id="{B025F378-4969-47B2-AB37-E265A77C6A40}"/>
              </a:ext>
            </a:extLst>
          </p:cNvPr>
          <p:cNvPicPr>
            <a:picLocks noChangeAspect="1"/>
          </p:cNvPicPr>
          <p:nvPr/>
        </p:nvPicPr>
        <p:blipFill rotWithShape="1">
          <a:blip r:embed="rId5">
            <a:extLst/>
          </a:blip>
          <a:srcRect l="5376" t="6748" r="6144" b="6748"/>
          <a:stretch/>
        </p:blipFill>
        <p:spPr>
          <a:xfrm>
            <a:off x="6680506" y="5349964"/>
            <a:ext cx="1800954" cy="1176003"/>
          </a:xfrm>
          <a:prstGeom prst="rect">
            <a:avLst/>
          </a:prstGeom>
          <a:ln w="3175">
            <a:solidFill>
              <a:srgbClr val="000000"/>
            </a:solidFill>
            <a:miter lim="400000"/>
          </a:ln>
        </p:spPr>
      </p:pic>
      <p:cxnSp>
        <p:nvCxnSpPr>
          <p:cNvPr id="24" name="Straight Arrow Connector 23">
            <a:extLst>
              <a:ext uri="{FF2B5EF4-FFF2-40B4-BE49-F238E27FC236}">
                <a16:creationId xmlns:a16="http://schemas.microsoft.com/office/drawing/2014/main" id="{6FC784BD-DD70-49ED-80CB-76A53450E3E0}"/>
              </a:ext>
            </a:extLst>
          </p:cNvPr>
          <p:cNvCxnSpPr/>
          <p:nvPr/>
        </p:nvCxnSpPr>
        <p:spPr>
          <a:xfrm>
            <a:off x="8912939" y="5343626"/>
            <a:ext cx="49161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779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 name="pasted-image.tif" descr="pasted-image.tif"/>
          <p:cNvPicPr>
            <a:picLocks noChangeAspect="1"/>
          </p:cNvPicPr>
          <p:nvPr/>
        </p:nvPicPr>
        <p:blipFill>
          <a:blip r:embed="rId2">
            <a:extLst/>
          </a:blip>
          <a:stretch>
            <a:fillRect/>
          </a:stretch>
        </p:blipFill>
        <p:spPr>
          <a:xfrm>
            <a:off x="4884328" y="1207842"/>
            <a:ext cx="2423344" cy="1817509"/>
          </a:xfrm>
          <a:prstGeom prst="rect">
            <a:avLst/>
          </a:prstGeom>
          <a:ln w="12700">
            <a:miter lim="400000"/>
          </a:ln>
        </p:spPr>
      </p:pic>
      <p:pic>
        <p:nvPicPr>
          <p:cNvPr id="578" name="pasted-image.tif" descr="pasted-image.tif"/>
          <p:cNvPicPr>
            <a:picLocks noChangeAspect="1"/>
          </p:cNvPicPr>
          <p:nvPr/>
        </p:nvPicPr>
        <p:blipFill>
          <a:blip r:embed="rId2">
            <a:extLst/>
          </a:blip>
          <a:srcRect t="26134" r="2"/>
          <a:stretch>
            <a:fillRect/>
          </a:stretch>
        </p:blipFill>
        <p:spPr>
          <a:xfrm>
            <a:off x="1997867" y="3264984"/>
            <a:ext cx="2423294" cy="1342510"/>
          </a:xfrm>
          <a:custGeom>
            <a:avLst/>
            <a:gdLst/>
            <a:ahLst/>
            <a:cxnLst>
              <a:cxn ang="0">
                <a:pos x="wd2" y="hd2"/>
              </a:cxn>
              <a:cxn ang="5400000">
                <a:pos x="wd2" y="hd2"/>
              </a:cxn>
              <a:cxn ang="10800000">
                <a:pos x="wd2" y="hd2"/>
              </a:cxn>
              <a:cxn ang="16200000">
                <a:pos x="wd2" y="hd2"/>
              </a:cxn>
            </a:cxnLst>
            <a:rect l="0" t="0" r="r" b="b"/>
            <a:pathLst>
              <a:path w="21600" h="21586" extrusionOk="0">
                <a:moveTo>
                  <a:pt x="3736" y="2"/>
                </a:moveTo>
                <a:cubicBezTo>
                  <a:pt x="3266" y="28"/>
                  <a:pt x="2870" y="378"/>
                  <a:pt x="2500" y="1065"/>
                </a:cubicBezTo>
                <a:lnTo>
                  <a:pt x="2224" y="1572"/>
                </a:lnTo>
                <a:lnTo>
                  <a:pt x="2181" y="1527"/>
                </a:lnTo>
                <a:lnTo>
                  <a:pt x="2171" y="1541"/>
                </a:lnTo>
                <a:lnTo>
                  <a:pt x="1950" y="1267"/>
                </a:lnTo>
                <a:cubicBezTo>
                  <a:pt x="1949" y="1266"/>
                  <a:pt x="1948" y="1263"/>
                  <a:pt x="1948" y="1262"/>
                </a:cubicBezTo>
                <a:lnTo>
                  <a:pt x="1808" y="1105"/>
                </a:lnTo>
                <a:cubicBezTo>
                  <a:pt x="1494" y="753"/>
                  <a:pt x="1279" y="697"/>
                  <a:pt x="1181" y="885"/>
                </a:cubicBezTo>
                <a:cubicBezTo>
                  <a:pt x="1167" y="938"/>
                  <a:pt x="1148" y="986"/>
                  <a:pt x="1139" y="1043"/>
                </a:cubicBezTo>
                <a:cubicBezTo>
                  <a:pt x="1139" y="1045"/>
                  <a:pt x="1137" y="1049"/>
                  <a:pt x="1137" y="1051"/>
                </a:cubicBezTo>
                <a:cubicBezTo>
                  <a:pt x="1129" y="1101"/>
                  <a:pt x="1132" y="1156"/>
                  <a:pt x="1129" y="1209"/>
                </a:cubicBezTo>
                <a:cubicBezTo>
                  <a:pt x="1126" y="1444"/>
                  <a:pt x="1166" y="1763"/>
                  <a:pt x="1271" y="2178"/>
                </a:cubicBezTo>
                <a:cubicBezTo>
                  <a:pt x="1501" y="3087"/>
                  <a:pt x="1441" y="3338"/>
                  <a:pt x="1084" y="2958"/>
                </a:cubicBezTo>
                <a:cubicBezTo>
                  <a:pt x="870" y="2730"/>
                  <a:pt x="770" y="2701"/>
                  <a:pt x="604" y="2815"/>
                </a:cubicBezTo>
                <a:cubicBezTo>
                  <a:pt x="430" y="2935"/>
                  <a:pt x="351" y="3127"/>
                  <a:pt x="410" y="3286"/>
                </a:cubicBezTo>
                <a:cubicBezTo>
                  <a:pt x="455" y="3405"/>
                  <a:pt x="213" y="3968"/>
                  <a:pt x="117" y="3968"/>
                </a:cubicBezTo>
                <a:cubicBezTo>
                  <a:pt x="37" y="3968"/>
                  <a:pt x="10" y="4864"/>
                  <a:pt x="2" y="9019"/>
                </a:cubicBezTo>
                <a:lnTo>
                  <a:pt x="2" y="10128"/>
                </a:lnTo>
                <a:lnTo>
                  <a:pt x="2" y="10190"/>
                </a:lnTo>
                <a:cubicBezTo>
                  <a:pt x="11" y="14853"/>
                  <a:pt x="43" y="15116"/>
                  <a:pt x="152" y="15238"/>
                </a:cubicBezTo>
                <a:cubicBezTo>
                  <a:pt x="344" y="15454"/>
                  <a:pt x="432" y="15305"/>
                  <a:pt x="286" y="15009"/>
                </a:cubicBezTo>
                <a:cubicBezTo>
                  <a:pt x="155" y="14743"/>
                  <a:pt x="114" y="14307"/>
                  <a:pt x="187" y="13955"/>
                </a:cubicBezTo>
                <a:cubicBezTo>
                  <a:pt x="215" y="13817"/>
                  <a:pt x="257" y="13604"/>
                  <a:pt x="279" y="13479"/>
                </a:cubicBezTo>
                <a:cubicBezTo>
                  <a:pt x="333" y="13166"/>
                  <a:pt x="511" y="13302"/>
                  <a:pt x="542" y="13681"/>
                </a:cubicBezTo>
                <a:cubicBezTo>
                  <a:pt x="574" y="14076"/>
                  <a:pt x="742" y="14080"/>
                  <a:pt x="885" y="13690"/>
                </a:cubicBezTo>
                <a:cubicBezTo>
                  <a:pt x="992" y="13401"/>
                  <a:pt x="1010" y="13398"/>
                  <a:pt x="1296" y="13614"/>
                </a:cubicBezTo>
                <a:cubicBezTo>
                  <a:pt x="1460" y="13737"/>
                  <a:pt x="1574" y="13780"/>
                  <a:pt x="1550" y="13708"/>
                </a:cubicBezTo>
                <a:cubicBezTo>
                  <a:pt x="1525" y="13636"/>
                  <a:pt x="1569" y="13516"/>
                  <a:pt x="1647" y="13443"/>
                </a:cubicBezTo>
                <a:cubicBezTo>
                  <a:pt x="1834" y="13266"/>
                  <a:pt x="2177" y="13494"/>
                  <a:pt x="2092" y="13739"/>
                </a:cubicBezTo>
                <a:cubicBezTo>
                  <a:pt x="2057" y="13838"/>
                  <a:pt x="2040" y="14030"/>
                  <a:pt x="2052" y="14161"/>
                </a:cubicBezTo>
                <a:cubicBezTo>
                  <a:pt x="2062" y="14271"/>
                  <a:pt x="2046" y="14347"/>
                  <a:pt x="2022" y="14408"/>
                </a:cubicBezTo>
                <a:cubicBezTo>
                  <a:pt x="2211" y="14537"/>
                  <a:pt x="2437" y="14672"/>
                  <a:pt x="2778" y="14856"/>
                </a:cubicBezTo>
                <a:cubicBezTo>
                  <a:pt x="3289" y="15132"/>
                  <a:pt x="3426" y="15286"/>
                  <a:pt x="3778" y="15947"/>
                </a:cubicBezTo>
                <a:cubicBezTo>
                  <a:pt x="4188" y="16716"/>
                  <a:pt x="4336" y="16830"/>
                  <a:pt x="4597" y="16579"/>
                </a:cubicBezTo>
                <a:cubicBezTo>
                  <a:pt x="4776" y="16406"/>
                  <a:pt x="6017" y="17668"/>
                  <a:pt x="6574" y="18589"/>
                </a:cubicBezTo>
                <a:cubicBezTo>
                  <a:pt x="6785" y="18938"/>
                  <a:pt x="7048" y="19308"/>
                  <a:pt x="7161" y="19415"/>
                </a:cubicBezTo>
                <a:cubicBezTo>
                  <a:pt x="7274" y="19521"/>
                  <a:pt x="7611" y="20051"/>
                  <a:pt x="7910" y="20594"/>
                </a:cubicBezTo>
                <a:lnTo>
                  <a:pt x="8454" y="21586"/>
                </a:lnTo>
                <a:lnTo>
                  <a:pt x="21600" y="21586"/>
                </a:lnTo>
                <a:lnTo>
                  <a:pt x="21600" y="21173"/>
                </a:lnTo>
                <a:cubicBezTo>
                  <a:pt x="21600" y="20852"/>
                  <a:pt x="21506" y="20615"/>
                  <a:pt x="21172" y="20101"/>
                </a:cubicBezTo>
                <a:cubicBezTo>
                  <a:pt x="20858" y="19617"/>
                  <a:pt x="20736" y="19315"/>
                  <a:pt x="20707" y="18970"/>
                </a:cubicBezTo>
                <a:cubicBezTo>
                  <a:pt x="20685" y="18713"/>
                  <a:pt x="20686" y="18446"/>
                  <a:pt x="20710" y="18374"/>
                </a:cubicBezTo>
                <a:cubicBezTo>
                  <a:pt x="20802" y="18091"/>
                  <a:pt x="20772" y="17336"/>
                  <a:pt x="20647" y="16857"/>
                </a:cubicBezTo>
                <a:cubicBezTo>
                  <a:pt x="20575" y="16582"/>
                  <a:pt x="20450" y="15809"/>
                  <a:pt x="20371" y="15139"/>
                </a:cubicBezTo>
                <a:cubicBezTo>
                  <a:pt x="20188" y="13581"/>
                  <a:pt x="19875" y="11496"/>
                  <a:pt x="19730" y="10868"/>
                </a:cubicBezTo>
                <a:cubicBezTo>
                  <a:pt x="19674" y="10629"/>
                  <a:pt x="19648" y="10388"/>
                  <a:pt x="19635" y="10155"/>
                </a:cubicBezTo>
                <a:cubicBezTo>
                  <a:pt x="19630" y="10163"/>
                  <a:pt x="19627" y="10185"/>
                  <a:pt x="19623" y="10190"/>
                </a:cubicBezTo>
                <a:cubicBezTo>
                  <a:pt x="19536" y="10287"/>
                  <a:pt x="19201" y="9568"/>
                  <a:pt x="19257" y="9405"/>
                </a:cubicBezTo>
                <a:cubicBezTo>
                  <a:pt x="19273" y="9359"/>
                  <a:pt x="19250" y="9202"/>
                  <a:pt x="19212" y="9010"/>
                </a:cubicBezTo>
                <a:cubicBezTo>
                  <a:pt x="19179" y="8940"/>
                  <a:pt x="19141" y="8821"/>
                  <a:pt x="19105" y="8665"/>
                </a:cubicBezTo>
                <a:cubicBezTo>
                  <a:pt x="19004" y="8227"/>
                  <a:pt x="18959" y="8176"/>
                  <a:pt x="18754" y="8230"/>
                </a:cubicBezTo>
                <a:cubicBezTo>
                  <a:pt x="18486" y="8301"/>
                  <a:pt x="18321" y="8000"/>
                  <a:pt x="18565" y="7884"/>
                </a:cubicBezTo>
                <a:cubicBezTo>
                  <a:pt x="18656" y="7842"/>
                  <a:pt x="18718" y="7706"/>
                  <a:pt x="18707" y="7570"/>
                </a:cubicBezTo>
                <a:cubicBezTo>
                  <a:pt x="18681" y="7239"/>
                  <a:pt x="18353" y="7180"/>
                  <a:pt x="18230" y="7485"/>
                </a:cubicBezTo>
                <a:cubicBezTo>
                  <a:pt x="18165" y="7644"/>
                  <a:pt x="18077" y="7699"/>
                  <a:pt x="17988" y="7638"/>
                </a:cubicBezTo>
                <a:cubicBezTo>
                  <a:pt x="17885" y="7566"/>
                  <a:pt x="17871" y="7495"/>
                  <a:pt x="17934" y="7359"/>
                </a:cubicBezTo>
                <a:cubicBezTo>
                  <a:pt x="18054" y="7098"/>
                  <a:pt x="17969" y="6101"/>
                  <a:pt x="17807" y="5879"/>
                </a:cubicBezTo>
                <a:cubicBezTo>
                  <a:pt x="17757" y="5811"/>
                  <a:pt x="17728" y="5756"/>
                  <a:pt x="17725" y="5722"/>
                </a:cubicBezTo>
                <a:cubicBezTo>
                  <a:pt x="17638" y="5609"/>
                  <a:pt x="17562" y="5478"/>
                  <a:pt x="17523" y="5345"/>
                </a:cubicBezTo>
                <a:cubicBezTo>
                  <a:pt x="17428" y="5401"/>
                  <a:pt x="17378" y="5096"/>
                  <a:pt x="17466" y="4905"/>
                </a:cubicBezTo>
                <a:cubicBezTo>
                  <a:pt x="17471" y="4895"/>
                  <a:pt x="17472" y="4881"/>
                  <a:pt x="17476" y="4869"/>
                </a:cubicBezTo>
                <a:cubicBezTo>
                  <a:pt x="17456" y="4842"/>
                  <a:pt x="17429" y="4825"/>
                  <a:pt x="17386" y="4825"/>
                </a:cubicBezTo>
                <a:cubicBezTo>
                  <a:pt x="17270" y="4825"/>
                  <a:pt x="17141" y="4564"/>
                  <a:pt x="17100" y="4318"/>
                </a:cubicBezTo>
                <a:cubicBezTo>
                  <a:pt x="17071" y="4305"/>
                  <a:pt x="17042" y="4278"/>
                  <a:pt x="17028" y="4237"/>
                </a:cubicBezTo>
                <a:cubicBezTo>
                  <a:pt x="16996" y="4143"/>
                  <a:pt x="16943" y="4152"/>
                  <a:pt x="16872" y="4259"/>
                </a:cubicBezTo>
                <a:cubicBezTo>
                  <a:pt x="16730" y="4472"/>
                  <a:pt x="16010" y="3889"/>
                  <a:pt x="16096" y="3631"/>
                </a:cubicBezTo>
                <a:cubicBezTo>
                  <a:pt x="16130" y="3528"/>
                  <a:pt x="16104" y="3535"/>
                  <a:pt x="16026" y="3649"/>
                </a:cubicBezTo>
                <a:cubicBezTo>
                  <a:pt x="15921" y="3803"/>
                  <a:pt x="15862" y="3772"/>
                  <a:pt x="15665" y="3474"/>
                </a:cubicBezTo>
                <a:cubicBezTo>
                  <a:pt x="15512" y="3242"/>
                  <a:pt x="15405" y="3167"/>
                  <a:pt x="15354" y="3259"/>
                </a:cubicBezTo>
                <a:cubicBezTo>
                  <a:pt x="15250" y="3447"/>
                  <a:pt x="14726" y="3052"/>
                  <a:pt x="14658" y="2734"/>
                </a:cubicBezTo>
                <a:cubicBezTo>
                  <a:pt x="14635" y="2626"/>
                  <a:pt x="14657" y="2475"/>
                  <a:pt x="14695" y="2353"/>
                </a:cubicBezTo>
                <a:cubicBezTo>
                  <a:pt x="14639" y="2289"/>
                  <a:pt x="14579" y="2257"/>
                  <a:pt x="14556" y="2299"/>
                </a:cubicBezTo>
                <a:cubicBezTo>
                  <a:pt x="14528" y="2350"/>
                  <a:pt x="14422" y="2290"/>
                  <a:pt x="14320" y="2169"/>
                </a:cubicBezTo>
                <a:cubicBezTo>
                  <a:pt x="14217" y="2047"/>
                  <a:pt x="14087" y="1960"/>
                  <a:pt x="14034" y="1976"/>
                </a:cubicBezTo>
                <a:cubicBezTo>
                  <a:pt x="13980" y="1991"/>
                  <a:pt x="13870" y="1955"/>
                  <a:pt x="13787" y="1890"/>
                </a:cubicBezTo>
                <a:cubicBezTo>
                  <a:pt x="13771" y="1878"/>
                  <a:pt x="13757" y="1874"/>
                  <a:pt x="13743" y="1868"/>
                </a:cubicBezTo>
                <a:cubicBezTo>
                  <a:pt x="13719" y="1871"/>
                  <a:pt x="13687" y="1865"/>
                  <a:pt x="13668" y="1873"/>
                </a:cubicBezTo>
                <a:cubicBezTo>
                  <a:pt x="13657" y="1876"/>
                  <a:pt x="13642" y="1882"/>
                  <a:pt x="13631" y="1886"/>
                </a:cubicBezTo>
                <a:cubicBezTo>
                  <a:pt x="13585" y="1929"/>
                  <a:pt x="13538" y="2011"/>
                  <a:pt x="13481" y="2151"/>
                </a:cubicBezTo>
                <a:cubicBezTo>
                  <a:pt x="13353" y="2469"/>
                  <a:pt x="13303" y="2508"/>
                  <a:pt x="13170" y="2379"/>
                </a:cubicBezTo>
                <a:cubicBezTo>
                  <a:pt x="13075" y="2288"/>
                  <a:pt x="12959" y="2328"/>
                  <a:pt x="12874" y="2429"/>
                </a:cubicBezTo>
                <a:cubicBezTo>
                  <a:pt x="12850" y="2477"/>
                  <a:pt x="12827" y="2529"/>
                  <a:pt x="12807" y="2581"/>
                </a:cubicBezTo>
                <a:cubicBezTo>
                  <a:pt x="12794" y="2617"/>
                  <a:pt x="12776" y="2644"/>
                  <a:pt x="12763" y="2676"/>
                </a:cubicBezTo>
                <a:cubicBezTo>
                  <a:pt x="12751" y="2753"/>
                  <a:pt x="12759" y="2832"/>
                  <a:pt x="12792" y="2904"/>
                </a:cubicBezTo>
                <a:cubicBezTo>
                  <a:pt x="12893" y="3123"/>
                  <a:pt x="12775" y="3598"/>
                  <a:pt x="12591" y="3725"/>
                </a:cubicBezTo>
                <a:cubicBezTo>
                  <a:pt x="12456" y="3819"/>
                  <a:pt x="12355" y="3610"/>
                  <a:pt x="12429" y="3393"/>
                </a:cubicBezTo>
                <a:cubicBezTo>
                  <a:pt x="12498" y="3194"/>
                  <a:pt x="12335" y="3218"/>
                  <a:pt x="11872" y="3474"/>
                </a:cubicBezTo>
                <a:cubicBezTo>
                  <a:pt x="11742" y="3546"/>
                  <a:pt x="11589" y="3593"/>
                  <a:pt x="11454" y="3613"/>
                </a:cubicBezTo>
                <a:cubicBezTo>
                  <a:pt x="11237" y="3720"/>
                  <a:pt x="11042" y="3813"/>
                  <a:pt x="10857" y="3905"/>
                </a:cubicBezTo>
                <a:cubicBezTo>
                  <a:pt x="10798" y="3934"/>
                  <a:pt x="10728" y="3965"/>
                  <a:pt x="10658" y="3995"/>
                </a:cubicBezTo>
                <a:cubicBezTo>
                  <a:pt x="10629" y="4021"/>
                  <a:pt x="10602" y="4052"/>
                  <a:pt x="10571" y="4075"/>
                </a:cubicBezTo>
                <a:cubicBezTo>
                  <a:pt x="10310" y="4276"/>
                  <a:pt x="9859" y="4406"/>
                  <a:pt x="9487" y="4443"/>
                </a:cubicBezTo>
                <a:cubicBezTo>
                  <a:pt x="9127" y="4540"/>
                  <a:pt x="9020" y="4514"/>
                  <a:pt x="8753" y="4268"/>
                </a:cubicBezTo>
                <a:cubicBezTo>
                  <a:pt x="8709" y="4228"/>
                  <a:pt x="8633" y="4126"/>
                  <a:pt x="8571" y="4053"/>
                </a:cubicBezTo>
                <a:cubicBezTo>
                  <a:pt x="8384" y="3885"/>
                  <a:pt x="8141" y="3552"/>
                  <a:pt x="7984" y="3254"/>
                </a:cubicBezTo>
                <a:cubicBezTo>
                  <a:pt x="7972" y="3234"/>
                  <a:pt x="7957" y="3211"/>
                  <a:pt x="7945" y="3192"/>
                </a:cubicBezTo>
                <a:cubicBezTo>
                  <a:pt x="7794" y="2949"/>
                  <a:pt x="7645" y="2746"/>
                  <a:pt x="7494" y="2559"/>
                </a:cubicBezTo>
                <a:cubicBezTo>
                  <a:pt x="7373" y="2409"/>
                  <a:pt x="7037" y="2118"/>
                  <a:pt x="6664" y="1850"/>
                </a:cubicBezTo>
                <a:cubicBezTo>
                  <a:pt x="6487" y="1724"/>
                  <a:pt x="6357" y="1622"/>
                  <a:pt x="6246" y="1527"/>
                </a:cubicBezTo>
                <a:cubicBezTo>
                  <a:pt x="6068" y="1420"/>
                  <a:pt x="5967" y="1315"/>
                  <a:pt x="5905" y="1146"/>
                </a:cubicBezTo>
                <a:cubicBezTo>
                  <a:pt x="5864" y="1072"/>
                  <a:pt x="5833" y="994"/>
                  <a:pt x="5810" y="908"/>
                </a:cubicBezTo>
                <a:cubicBezTo>
                  <a:pt x="5768" y="748"/>
                  <a:pt x="5732" y="654"/>
                  <a:pt x="5689" y="603"/>
                </a:cubicBezTo>
                <a:cubicBezTo>
                  <a:pt x="5676" y="594"/>
                  <a:pt x="5665" y="582"/>
                  <a:pt x="5651" y="576"/>
                </a:cubicBezTo>
                <a:cubicBezTo>
                  <a:pt x="5644" y="572"/>
                  <a:pt x="5634" y="569"/>
                  <a:pt x="5626" y="567"/>
                </a:cubicBezTo>
                <a:cubicBezTo>
                  <a:pt x="5609" y="561"/>
                  <a:pt x="5587" y="560"/>
                  <a:pt x="5567" y="558"/>
                </a:cubicBezTo>
                <a:cubicBezTo>
                  <a:pt x="5540" y="561"/>
                  <a:pt x="5513" y="568"/>
                  <a:pt x="5477" y="580"/>
                </a:cubicBezTo>
                <a:cubicBezTo>
                  <a:pt x="5338" y="630"/>
                  <a:pt x="5029" y="524"/>
                  <a:pt x="4671" y="302"/>
                </a:cubicBezTo>
                <a:cubicBezTo>
                  <a:pt x="4327" y="89"/>
                  <a:pt x="4018" y="-14"/>
                  <a:pt x="3736" y="2"/>
                </a:cubicBezTo>
                <a:close/>
                <a:moveTo>
                  <a:pt x="19991" y="7741"/>
                </a:moveTo>
                <a:cubicBezTo>
                  <a:pt x="19984" y="7751"/>
                  <a:pt x="19980" y="7768"/>
                  <a:pt x="19973" y="7777"/>
                </a:cubicBezTo>
                <a:cubicBezTo>
                  <a:pt x="19871" y="7911"/>
                  <a:pt x="19860" y="8017"/>
                  <a:pt x="19924" y="8230"/>
                </a:cubicBezTo>
                <a:cubicBezTo>
                  <a:pt x="19950" y="8067"/>
                  <a:pt x="19973" y="7901"/>
                  <a:pt x="19991" y="7741"/>
                </a:cubicBezTo>
                <a:close/>
                <a:moveTo>
                  <a:pt x="1224" y="14372"/>
                </a:moveTo>
                <a:cubicBezTo>
                  <a:pt x="1189" y="14356"/>
                  <a:pt x="1138" y="14377"/>
                  <a:pt x="1060" y="14430"/>
                </a:cubicBezTo>
                <a:cubicBezTo>
                  <a:pt x="952" y="14504"/>
                  <a:pt x="775" y="14565"/>
                  <a:pt x="667" y="14565"/>
                </a:cubicBezTo>
                <a:cubicBezTo>
                  <a:pt x="472" y="14565"/>
                  <a:pt x="471" y="14570"/>
                  <a:pt x="612" y="14910"/>
                </a:cubicBezTo>
                <a:cubicBezTo>
                  <a:pt x="703" y="15130"/>
                  <a:pt x="785" y="15207"/>
                  <a:pt x="841" y="15126"/>
                </a:cubicBezTo>
                <a:cubicBezTo>
                  <a:pt x="888" y="15055"/>
                  <a:pt x="951" y="15038"/>
                  <a:pt x="980" y="15090"/>
                </a:cubicBezTo>
                <a:cubicBezTo>
                  <a:pt x="1009" y="15141"/>
                  <a:pt x="1126" y="15203"/>
                  <a:pt x="1239" y="15224"/>
                </a:cubicBezTo>
                <a:cubicBezTo>
                  <a:pt x="1404" y="15256"/>
                  <a:pt x="1433" y="15218"/>
                  <a:pt x="1388" y="15022"/>
                </a:cubicBezTo>
                <a:cubicBezTo>
                  <a:pt x="1357" y="14889"/>
                  <a:pt x="1315" y="14671"/>
                  <a:pt x="1293" y="14538"/>
                </a:cubicBezTo>
                <a:cubicBezTo>
                  <a:pt x="1278" y="14441"/>
                  <a:pt x="1259" y="14388"/>
                  <a:pt x="1224" y="14372"/>
                </a:cubicBezTo>
                <a:close/>
                <a:moveTo>
                  <a:pt x="1189" y="16615"/>
                </a:moveTo>
                <a:cubicBezTo>
                  <a:pt x="1188" y="16604"/>
                  <a:pt x="1148" y="16626"/>
                  <a:pt x="1072" y="16669"/>
                </a:cubicBezTo>
                <a:cubicBezTo>
                  <a:pt x="985" y="16718"/>
                  <a:pt x="833" y="16890"/>
                  <a:pt x="734" y="17050"/>
                </a:cubicBezTo>
                <a:cubicBezTo>
                  <a:pt x="595" y="17275"/>
                  <a:pt x="533" y="17302"/>
                  <a:pt x="460" y="17171"/>
                </a:cubicBezTo>
                <a:cubicBezTo>
                  <a:pt x="301" y="16885"/>
                  <a:pt x="247" y="16979"/>
                  <a:pt x="291" y="17467"/>
                </a:cubicBezTo>
                <a:cubicBezTo>
                  <a:pt x="301" y="17583"/>
                  <a:pt x="302" y="17674"/>
                  <a:pt x="298" y="17759"/>
                </a:cubicBezTo>
                <a:cubicBezTo>
                  <a:pt x="459" y="17452"/>
                  <a:pt x="604" y="17428"/>
                  <a:pt x="522" y="17813"/>
                </a:cubicBezTo>
                <a:cubicBezTo>
                  <a:pt x="498" y="17928"/>
                  <a:pt x="538" y="18226"/>
                  <a:pt x="612" y="18477"/>
                </a:cubicBezTo>
                <a:cubicBezTo>
                  <a:pt x="712" y="18818"/>
                  <a:pt x="754" y="18874"/>
                  <a:pt x="776" y="18692"/>
                </a:cubicBezTo>
                <a:cubicBezTo>
                  <a:pt x="792" y="18558"/>
                  <a:pt x="762" y="18311"/>
                  <a:pt x="711" y="18140"/>
                </a:cubicBezTo>
                <a:cubicBezTo>
                  <a:pt x="667" y="17992"/>
                  <a:pt x="658" y="17860"/>
                  <a:pt x="672" y="17764"/>
                </a:cubicBezTo>
                <a:cubicBezTo>
                  <a:pt x="464" y="17736"/>
                  <a:pt x="619" y="17290"/>
                  <a:pt x="1080" y="16754"/>
                </a:cubicBezTo>
                <a:cubicBezTo>
                  <a:pt x="1152" y="16670"/>
                  <a:pt x="1190" y="16626"/>
                  <a:pt x="1189" y="16615"/>
                </a:cubicBezTo>
                <a:close/>
                <a:moveTo>
                  <a:pt x="1065" y="17589"/>
                </a:moveTo>
                <a:cubicBezTo>
                  <a:pt x="1026" y="17622"/>
                  <a:pt x="985" y="17648"/>
                  <a:pt x="943" y="17674"/>
                </a:cubicBezTo>
                <a:cubicBezTo>
                  <a:pt x="946" y="17677"/>
                  <a:pt x="949" y="17679"/>
                  <a:pt x="953" y="17683"/>
                </a:cubicBezTo>
                <a:cubicBezTo>
                  <a:pt x="1077" y="17823"/>
                  <a:pt x="1098" y="17820"/>
                  <a:pt x="1065" y="17665"/>
                </a:cubicBezTo>
                <a:cubicBezTo>
                  <a:pt x="1060" y="17643"/>
                  <a:pt x="1061" y="17617"/>
                  <a:pt x="1065" y="17589"/>
                </a:cubicBezTo>
                <a:close/>
                <a:moveTo>
                  <a:pt x="47" y="19581"/>
                </a:moveTo>
                <a:cubicBezTo>
                  <a:pt x="22" y="19581"/>
                  <a:pt x="1" y="20021"/>
                  <a:pt x="0" y="20563"/>
                </a:cubicBezTo>
                <a:cubicBezTo>
                  <a:pt x="0" y="20570"/>
                  <a:pt x="0" y="20574"/>
                  <a:pt x="0" y="20581"/>
                </a:cubicBezTo>
                <a:lnTo>
                  <a:pt x="0" y="21586"/>
                </a:lnTo>
                <a:lnTo>
                  <a:pt x="398" y="21586"/>
                </a:lnTo>
                <a:cubicBezTo>
                  <a:pt x="833" y="21586"/>
                  <a:pt x="904" y="21434"/>
                  <a:pt x="592" y="21178"/>
                </a:cubicBezTo>
                <a:cubicBezTo>
                  <a:pt x="428" y="21043"/>
                  <a:pt x="406" y="20963"/>
                  <a:pt x="470" y="20747"/>
                </a:cubicBezTo>
                <a:cubicBezTo>
                  <a:pt x="524" y="20564"/>
                  <a:pt x="521" y="20430"/>
                  <a:pt x="458" y="20316"/>
                </a:cubicBezTo>
                <a:cubicBezTo>
                  <a:pt x="407" y="20225"/>
                  <a:pt x="396" y="20150"/>
                  <a:pt x="433" y="20150"/>
                </a:cubicBezTo>
                <a:cubicBezTo>
                  <a:pt x="469" y="20150"/>
                  <a:pt x="407" y="20025"/>
                  <a:pt x="296" y="19868"/>
                </a:cubicBezTo>
                <a:cubicBezTo>
                  <a:pt x="185" y="19710"/>
                  <a:pt x="73" y="19581"/>
                  <a:pt x="47" y="19581"/>
                </a:cubicBezTo>
                <a:close/>
                <a:moveTo>
                  <a:pt x="1269" y="19886"/>
                </a:moveTo>
                <a:cubicBezTo>
                  <a:pt x="1247" y="19888"/>
                  <a:pt x="1221" y="19902"/>
                  <a:pt x="1191" y="19935"/>
                </a:cubicBezTo>
                <a:cubicBezTo>
                  <a:pt x="1128" y="20006"/>
                  <a:pt x="1132" y="20097"/>
                  <a:pt x="1206" y="20258"/>
                </a:cubicBezTo>
                <a:cubicBezTo>
                  <a:pt x="1299" y="20460"/>
                  <a:pt x="1314" y="20459"/>
                  <a:pt x="1338" y="20236"/>
                </a:cubicBezTo>
                <a:cubicBezTo>
                  <a:pt x="1363" y="20006"/>
                  <a:pt x="1333" y="19880"/>
                  <a:pt x="1269" y="19886"/>
                </a:cubicBezTo>
                <a:close/>
              </a:path>
            </a:pathLst>
          </a:custGeom>
          <a:ln w="12700">
            <a:miter lim="400000"/>
          </a:ln>
        </p:spPr>
      </p:pic>
      <p:pic>
        <p:nvPicPr>
          <p:cNvPr id="579" name="pasted-image.tif" descr="pasted-image.tif"/>
          <p:cNvPicPr>
            <a:picLocks noChangeAspect="1"/>
          </p:cNvPicPr>
          <p:nvPr/>
        </p:nvPicPr>
        <p:blipFill>
          <a:blip r:embed="rId2">
            <a:extLst/>
          </a:blip>
          <a:srcRect t="26145" r="2"/>
          <a:stretch>
            <a:fillRect/>
          </a:stretch>
        </p:blipFill>
        <p:spPr>
          <a:xfrm>
            <a:off x="7770840" y="3265191"/>
            <a:ext cx="2423294" cy="1342304"/>
          </a:xfrm>
          <a:custGeom>
            <a:avLst/>
            <a:gdLst/>
            <a:ahLst/>
            <a:cxnLst>
              <a:cxn ang="0">
                <a:pos x="wd2" y="hd2"/>
              </a:cxn>
              <a:cxn ang="5400000">
                <a:pos x="wd2" y="hd2"/>
              </a:cxn>
              <a:cxn ang="10800000">
                <a:pos x="wd2" y="hd2"/>
              </a:cxn>
              <a:cxn ang="16200000">
                <a:pos x="wd2" y="hd2"/>
              </a:cxn>
            </a:cxnLst>
            <a:rect l="0" t="0" r="r" b="b"/>
            <a:pathLst>
              <a:path w="21600" h="21586" extrusionOk="0">
                <a:moveTo>
                  <a:pt x="3736" y="2"/>
                </a:moveTo>
                <a:cubicBezTo>
                  <a:pt x="3266" y="28"/>
                  <a:pt x="2870" y="374"/>
                  <a:pt x="2500" y="1061"/>
                </a:cubicBezTo>
                <a:lnTo>
                  <a:pt x="2224" y="1572"/>
                </a:lnTo>
                <a:lnTo>
                  <a:pt x="2181" y="1523"/>
                </a:lnTo>
                <a:lnTo>
                  <a:pt x="2171" y="1536"/>
                </a:lnTo>
                <a:lnTo>
                  <a:pt x="1950" y="1263"/>
                </a:lnTo>
                <a:cubicBezTo>
                  <a:pt x="1949" y="1262"/>
                  <a:pt x="1948" y="1263"/>
                  <a:pt x="1948" y="1263"/>
                </a:cubicBezTo>
                <a:lnTo>
                  <a:pt x="1808" y="1106"/>
                </a:lnTo>
                <a:cubicBezTo>
                  <a:pt x="1494" y="753"/>
                  <a:pt x="1279" y="693"/>
                  <a:pt x="1181" y="881"/>
                </a:cubicBezTo>
                <a:cubicBezTo>
                  <a:pt x="1167" y="933"/>
                  <a:pt x="1148" y="982"/>
                  <a:pt x="1139" y="1038"/>
                </a:cubicBezTo>
                <a:cubicBezTo>
                  <a:pt x="1139" y="1041"/>
                  <a:pt x="1137" y="1044"/>
                  <a:pt x="1137" y="1047"/>
                </a:cubicBezTo>
                <a:cubicBezTo>
                  <a:pt x="1129" y="1096"/>
                  <a:pt x="1132" y="1152"/>
                  <a:pt x="1129" y="1204"/>
                </a:cubicBezTo>
                <a:cubicBezTo>
                  <a:pt x="1126" y="1440"/>
                  <a:pt x="1166" y="1763"/>
                  <a:pt x="1271" y="2178"/>
                </a:cubicBezTo>
                <a:cubicBezTo>
                  <a:pt x="1501" y="3088"/>
                  <a:pt x="1441" y="3334"/>
                  <a:pt x="1084" y="2954"/>
                </a:cubicBezTo>
                <a:cubicBezTo>
                  <a:pt x="870" y="2726"/>
                  <a:pt x="770" y="2697"/>
                  <a:pt x="604" y="2811"/>
                </a:cubicBezTo>
                <a:cubicBezTo>
                  <a:pt x="430" y="2931"/>
                  <a:pt x="351" y="3123"/>
                  <a:pt x="410" y="3282"/>
                </a:cubicBezTo>
                <a:cubicBezTo>
                  <a:pt x="455" y="3401"/>
                  <a:pt x="213" y="3964"/>
                  <a:pt x="117" y="3964"/>
                </a:cubicBezTo>
                <a:cubicBezTo>
                  <a:pt x="37" y="3964"/>
                  <a:pt x="10" y="4865"/>
                  <a:pt x="2" y="9021"/>
                </a:cubicBezTo>
                <a:lnTo>
                  <a:pt x="2" y="10125"/>
                </a:lnTo>
                <a:lnTo>
                  <a:pt x="2" y="10188"/>
                </a:lnTo>
                <a:cubicBezTo>
                  <a:pt x="11" y="14851"/>
                  <a:pt x="43" y="15119"/>
                  <a:pt x="152" y="15241"/>
                </a:cubicBezTo>
                <a:cubicBezTo>
                  <a:pt x="344" y="15458"/>
                  <a:pt x="432" y="15303"/>
                  <a:pt x="286" y="15007"/>
                </a:cubicBezTo>
                <a:cubicBezTo>
                  <a:pt x="155" y="14742"/>
                  <a:pt x="114" y="14310"/>
                  <a:pt x="187" y="13957"/>
                </a:cubicBezTo>
                <a:cubicBezTo>
                  <a:pt x="215" y="13820"/>
                  <a:pt x="257" y="13602"/>
                  <a:pt x="279" y="13477"/>
                </a:cubicBezTo>
                <a:cubicBezTo>
                  <a:pt x="333" y="13164"/>
                  <a:pt x="511" y="13305"/>
                  <a:pt x="542" y="13684"/>
                </a:cubicBezTo>
                <a:cubicBezTo>
                  <a:pt x="574" y="14079"/>
                  <a:pt x="742" y="14079"/>
                  <a:pt x="885" y="13688"/>
                </a:cubicBezTo>
                <a:cubicBezTo>
                  <a:pt x="992" y="13399"/>
                  <a:pt x="1010" y="13396"/>
                  <a:pt x="1296" y="13612"/>
                </a:cubicBezTo>
                <a:cubicBezTo>
                  <a:pt x="1460" y="13736"/>
                  <a:pt x="1574" y="13778"/>
                  <a:pt x="1550" y="13706"/>
                </a:cubicBezTo>
                <a:cubicBezTo>
                  <a:pt x="1525" y="13634"/>
                  <a:pt x="1569" y="13515"/>
                  <a:pt x="1647" y="13441"/>
                </a:cubicBezTo>
                <a:cubicBezTo>
                  <a:pt x="1834" y="13264"/>
                  <a:pt x="2177" y="13496"/>
                  <a:pt x="2092" y="13742"/>
                </a:cubicBezTo>
                <a:cubicBezTo>
                  <a:pt x="2057" y="13841"/>
                  <a:pt x="2040" y="14028"/>
                  <a:pt x="2052" y="14159"/>
                </a:cubicBezTo>
                <a:cubicBezTo>
                  <a:pt x="2062" y="14270"/>
                  <a:pt x="2046" y="14346"/>
                  <a:pt x="2022" y="14406"/>
                </a:cubicBezTo>
                <a:cubicBezTo>
                  <a:pt x="2211" y="14535"/>
                  <a:pt x="2437" y="14670"/>
                  <a:pt x="2778" y="14855"/>
                </a:cubicBezTo>
                <a:cubicBezTo>
                  <a:pt x="3289" y="15131"/>
                  <a:pt x="3426" y="15285"/>
                  <a:pt x="3778" y="15945"/>
                </a:cubicBezTo>
                <a:cubicBezTo>
                  <a:pt x="4188" y="16715"/>
                  <a:pt x="4336" y="16829"/>
                  <a:pt x="4597" y="16578"/>
                </a:cubicBezTo>
                <a:cubicBezTo>
                  <a:pt x="4776" y="16405"/>
                  <a:pt x="6017" y="17667"/>
                  <a:pt x="6574" y="18588"/>
                </a:cubicBezTo>
                <a:cubicBezTo>
                  <a:pt x="6785" y="18937"/>
                  <a:pt x="7048" y="19307"/>
                  <a:pt x="7161" y="19414"/>
                </a:cubicBezTo>
                <a:cubicBezTo>
                  <a:pt x="7274" y="19521"/>
                  <a:pt x="7611" y="20056"/>
                  <a:pt x="7910" y="20599"/>
                </a:cubicBezTo>
                <a:lnTo>
                  <a:pt x="8454" y="21586"/>
                </a:lnTo>
                <a:lnTo>
                  <a:pt x="21600" y="21586"/>
                </a:lnTo>
                <a:lnTo>
                  <a:pt x="21600" y="21173"/>
                </a:lnTo>
                <a:cubicBezTo>
                  <a:pt x="21600" y="20851"/>
                  <a:pt x="21506" y="20615"/>
                  <a:pt x="21172" y="20101"/>
                </a:cubicBezTo>
                <a:cubicBezTo>
                  <a:pt x="20858" y="19616"/>
                  <a:pt x="20736" y="19319"/>
                  <a:pt x="20707" y="18974"/>
                </a:cubicBezTo>
                <a:cubicBezTo>
                  <a:pt x="20685" y="18716"/>
                  <a:pt x="20686" y="18446"/>
                  <a:pt x="20710" y="18373"/>
                </a:cubicBezTo>
                <a:cubicBezTo>
                  <a:pt x="20802" y="18090"/>
                  <a:pt x="20772" y="17335"/>
                  <a:pt x="20647" y="16856"/>
                </a:cubicBezTo>
                <a:cubicBezTo>
                  <a:pt x="20575" y="16580"/>
                  <a:pt x="20450" y="15807"/>
                  <a:pt x="20371" y="15138"/>
                </a:cubicBezTo>
                <a:cubicBezTo>
                  <a:pt x="20188" y="13580"/>
                  <a:pt x="19875" y="11494"/>
                  <a:pt x="19730" y="10866"/>
                </a:cubicBezTo>
                <a:cubicBezTo>
                  <a:pt x="19674" y="10627"/>
                  <a:pt x="19648" y="10386"/>
                  <a:pt x="19635" y="10152"/>
                </a:cubicBezTo>
                <a:cubicBezTo>
                  <a:pt x="19630" y="10161"/>
                  <a:pt x="19627" y="10183"/>
                  <a:pt x="19623" y="10188"/>
                </a:cubicBezTo>
                <a:cubicBezTo>
                  <a:pt x="19536" y="10284"/>
                  <a:pt x="19201" y="9570"/>
                  <a:pt x="19257" y="9407"/>
                </a:cubicBezTo>
                <a:cubicBezTo>
                  <a:pt x="19273" y="9361"/>
                  <a:pt x="19250" y="9199"/>
                  <a:pt x="19212" y="9008"/>
                </a:cubicBezTo>
                <a:cubicBezTo>
                  <a:pt x="19179" y="8938"/>
                  <a:pt x="19141" y="8823"/>
                  <a:pt x="19105" y="8667"/>
                </a:cubicBezTo>
                <a:cubicBezTo>
                  <a:pt x="19004" y="8229"/>
                  <a:pt x="18959" y="8173"/>
                  <a:pt x="18754" y="8227"/>
                </a:cubicBezTo>
                <a:cubicBezTo>
                  <a:pt x="18486" y="8298"/>
                  <a:pt x="18321" y="7997"/>
                  <a:pt x="18565" y="7882"/>
                </a:cubicBezTo>
                <a:cubicBezTo>
                  <a:pt x="18656" y="7839"/>
                  <a:pt x="18718" y="7703"/>
                  <a:pt x="18707" y="7567"/>
                </a:cubicBezTo>
                <a:cubicBezTo>
                  <a:pt x="18681" y="7236"/>
                  <a:pt x="18353" y="7181"/>
                  <a:pt x="18230" y="7487"/>
                </a:cubicBezTo>
                <a:cubicBezTo>
                  <a:pt x="18165" y="7646"/>
                  <a:pt x="18077" y="7701"/>
                  <a:pt x="17988" y="7639"/>
                </a:cubicBezTo>
                <a:cubicBezTo>
                  <a:pt x="17885" y="7568"/>
                  <a:pt x="17871" y="7492"/>
                  <a:pt x="17934" y="7356"/>
                </a:cubicBezTo>
                <a:cubicBezTo>
                  <a:pt x="18054" y="7095"/>
                  <a:pt x="17969" y="6098"/>
                  <a:pt x="17807" y="5876"/>
                </a:cubicBezTo>
                <a:cubicBezTo>
                  <a:pt x="17757" y="5807"/>
                  <a:pt x="17728" y="5752"/>
                  <a:pt x="17725" y="5719"/>
                </a:cubicBezTo>
                <a:cubicBezTo>
                  <a:pt x="17638" y="5606"/>
                  <a:pt x="17562" y="5475"/>
                  <a:pt x="17523" y="5342"/>
                </a:cubicBezTo>
                <a:cubicBezTo>
                  <a:pt x="17428" y="5397"/>
                  <a:pt x="17378" y="5093"/>
                  <a:pt x="17466" y="4902"/>
                </a:cubicBezTo>
                <a:cubicBezTo>
                  <a:pt x="17471" y="4891"/>
                  <a:pt x="17472" y="4878"/>
                  <a:pt x="17476" y="4866"/>
                </a:cubicBezTo>
                <a:cubicBezTo>
                  <a:pt x="17456" y="4839"/>
                  <a:pt x="17429" y="4821"/>
                  <a:pt x="17386" y="4821"/>
                </a:cubicBezTo>
                <a:cubicBezTo>
                  <a:pt x="17270" y="4821"/>
                  <a:pt x="17141" y="4565"/>
                  <a:pt x="17100" y="4319"/>
                </a:cubicBezTo>
                <a:cubicBezTo>
                  <a:pt x="17071" y="4306"/>
                  <a:pt x="17042" y="4279"/>
                  <a:pt x="17028" y="4238"/>
                </a:cubicBezTo>
                <a:cubicBezTo>
                  <a:pt x="16996" y="4144"/>
                  <a:pt x="16943" y="4153"/>
                  <a:pt x="16872" y="4260"/>
                </a:cubicBezTo>
                <a:cubicBezTo>
                  <a:pt x="16730" y="4473"/>
                  <a:pt x="16010" y="3886"/>
                  <a:pt x="16096" y="3627"/>
                </a:cubicBezTo>
                <a:cubicBezTo>
                  <a:pt x="16130" y="3524"/>
                  <a:pt x="16104" y="3531"/>
                  <a:pt x="16026" y="3645"/>
                </a:cubicBezTo>
                <a:cubicBezTo>
                  <a:pt x="15921" y="3799"/>
                  <a:pt x="15862" y="3773"/>
                  <a:pt x="15665" y="3475"/>
                </a:cubicBezTo>
                <a:cubicBezTo>
                  <a:pt x="15512" y="3242"/>
                  <a:pt x="15405" y="3163"/>
                  <a:pt x="15354" y="3255"/>
                </a:cubicBezTo>
                <a:cubicBezTo>
                  <a:pt x="15250" y="3443"/>
                  <a:pt x="14726" y="3049"/>
                  <a:pt x="14658" y="2730"/>
                </a:cubicBezTo>
                <a:cubicBezTo>
                  <a:pt x="14635" y="2622"/>
                  <a:pt x="14657" y="2471"/>
                  <a:pt x="14695" y="2349"/>
                </a:cubicBezTo>
                <a:cubicBezTo>
                  <a:pt x="14639" y="2285"/>
                  <a:pt x="14579" y="2253"/>
                  <a:pt x="14556" y="2295"/>
                </a:cubicBezTo>
                <a:cubicBezTo>
                  <a:pt x="14528" y="2346"/>
                  <a:pt x="14422" y="2291"/>
                  <a:pt x="14320" y="2169"/>
                </a:cubicBezTo>
                <a:cubicBezTo>
                  <a:pt x="14217" y="2048"/>
                  <a:pt x="14087" y="1961"/>
                  <a:pt x="14034" y="1976"/>
                </a:cubicBezTo>
                <a:cubicBezTo>
                  <a:pt x="13980" y="1992"/>
                  <a:pt x="13870" y="1951"/>
                  <a:pt x="13787" y="1886"/>
                </a:cubicBezTo>
                <a:cubicBezTo>
                  <a:pt x="13771" y="1874"/>
                  <a:pt x="13757" y="1870"/>
                  <a:pt x="13743" y="1864"/>
                </a:cubicBezTo>
                <a:cubicBezTo>
                  <a:pt x="13719" y="1867"/>
                  <a:pt x="13687" y="1861"/>
                  <a:pt x="13668" y="1868"/>
                </a:cubicBezTo>
                <a:cubicBezTo>
                  <a:pt x="13657" y="1872"/>
                  <a:pt x="13642" y="1878"/>
                  <a:pt x="13631" y="1882"/>
                </a:cubicBezTo>
                <a:cubicBezTo>
                  <a:pt x="13585" y="1925"/>
                  <a:pt x="13538" y="2007"/>
                  <a:pt x="13481" y="2147"/>
                </a:cubicBezTo>
                <a:cubicBezTo>
                  <a:pt x="13353" y="2465"/>
                  <a:pt x="13303" y="2504"/>
                  <a:pt x="13170" y="2375"/>
                </a:cubicBezTo>
                <a:cubicBezTo>
                  <a:pt x="13075" y="2284"/>
                  <a:pt x="12959" y="2329"/>
                  <a:pt x="12874" y="2429"/>
                </a:cubicBezTo>
                <a:cubicBezTo>
                  <a:pt x="12850" y="2478"/>
                  <a:pt x="12827" y="2525"/>
                  <a:pt x="12807" y="2577"/>
                </a:cubicBezTo>
                <a:cubicBezTo>
                  <a:pt x="12794" y="2613"/>
                  <a:pt x="12776" y="2640"/>
                  <a:pt x="12763" y="2672"/>
                </a:cubicBezTo>
                <a:cubicBezTo>
                  <a:pt x="12751" y="2749"/>
                  <a:pt x="12759" y="2828"/>
                  <a:pt x="12792" y="2901"/>
                </a:cubicBezTo>
                <a:cubicBezTo>
                  <a:pt x="12893" y="3119"/>
                  <a:pt x="12775" y="3599"/>
                  <a:pt x="12591" y="3726"/>
                </a:cubicBezTo>
                <a:cubicBezTo>
                  <a:pt x="12456" y="3819"/>
                  <a:pt x="12355" y="3606"/>
                  <a:pt x="12429" y="3390"/>
                </a:cubicBezTo>
                <a:cubicBezTo>
                  <a:pt x="12498" y="3190"/>
                  <a:pt x="12335" y="3214"/>
                  <a:pt x="11872" y="3470"/>
                </a:cubicBezTo>
                <a:cubicBezTo>
                  <a:pt x="11742" y="3543"/>
                  <a:pt x="11589" y="3590"/>
                  <a:pt x="11454" y="3610"/>
                </a:cubicBezTo>
                <a:cubicBezTo>
                  <a:pt x="11237" y="3716"/>
                  <a:pt x="11042" y="3810"/>
                  <a:pt x="10857" y="3901"/>
                </a:cubicBezTo>
                <a:cubicBezTo>
                  <a:pt x="10798" y="3930"/>
                  <a:pt x="10728" y="3961"/>
                  <a:pt x="10658" y="3991"/>
                </a:cubicBezTo>
                <a:cubicBezTo>
                  <a:pt x="10629" y="4017"/>
                  <a:pt x="10602" y="4048"/>
                  <a:pt x="10571" y="4072"/>
                </a:cubicBezTo>
                <a:cubicBezTo>
                  <a:pt x="10310" y="4273"/>
                  <a:pt x="9859" y="4407"/>
                  <a:pt x="9487" y="4444"/>
                </a:cubicBezTo>
                <a:cubicBezTo>
                  <a:pt x="9127" y="4541"/>
                  <a:pt x="9020" y="4510"/>
                  <a:pt x="8753" y="4265"/>
                </a:cubicBezTo>
                <a:cubicBezTo>
                  <a:pt x="8709" y="4224"/>
                  <a:pt x="8633" y="4122"/>
                  <a:pt x="8571" y="4049"/>
                </a:cubicBezTo>
                <a:cubicBezTo>
                  <a:pt x="8384" y="3881"/>
                  <a:pt x="8141" y="3548"/>
                  <a:pt x="7984" y="3251"/>
                </a:cubicBezTo>
                <a:cubicBezTo>
                  <a:pt x="7972" y="3231"/>
                  <a:pt x="7957" y="3212"/>
                  <a:pt x="7945" y="3192"/>
                </a:cubicBezTo>
                <a:cubicBezTo>
                  <a:pt x="7794" y="2949"/>
                  <a:pt x="7645" y="2742"/>
                  <a:pt x="7494" y="2555"/>
                </a:cubicBezTo>
                <a:cubicBezTo>
                  <a:pt x="7373" y="2405"/>
                  <a:pt x="7037" y="2114"/>
                  <a:pt x="6664" y="1846"/>
                </a:cubicBezTo>
                <a:cubicBezTo>
                  <a:pt x="6487" y="1719"/>
                  <a:pt x="6357" y="1617"/>
                  <a:pt x="6246" y="1523"/>
                </a:cubicBezTo>
                <a:cubicBezTo>
                  <a:pt x="6068" y="1416"/>
                  <a:pt x="5967" y="1311"/>
                  <a:pt x="5905" y="1141"/>
                </a:cubicBezTo>
                <a:cubicBezTo>
                  <a:pt x="5864" y="1067"/>
                  <a:pt x="5833" y="990"/>
                  <a:pt x="5810" y="904"/>
                </a:cubicBezTo>
                <a:cubicBezTo>
                  <a:pt x="5768" y="744"/>
                  <a:pt x="5732" y="654"/>
                  <a:pt x="5689" y="603"/>
                </a:cubicBezTo>
                <a:cubicBezTo>
                  <a:pt x="5676" y="594"/>
                  <a:pt x="5665" y="578"/>
                  <a:pt x="5651" y="572"/>
                </a:cubicBezTo>
                <a:cubicBezTo>
                  <a:pt x="5644" y="567"/>
                  <a:pt x="5634" y="565"/>
                  <a:pt x="5626" y="563"/>
                </a:cubicBezTo>
                <a:cubicBezTo>
                  <a:pt x="5609" y="557"/>
                  <a:pt x="5587" y="560"/>
                  <a:pt x="5567" y="558"/>
                </a:cubicBezTo>
                <a:cubicBezTo>
                  <a:pt x="5540" y="561"/>
                  <a:pt x="5513" y="563"/>
                  <a:pt x="5477" y="576"/>
                </a:cubicBezTo>
                <a:cubicBezTo>
                  <a:pt x="5338" y="626"/>
                  <a:pt x="5029" y="520"/>
                  <a:pt x="4671" y="298"/>
                </a:cubicBezTo>
                <a:cubicBezTo>
                  <a:pt x="4327" y="85"/>
                  <a:pt x="4018" y="-14"/>
                  <a:pt x="3736" y="2"/>
                </a:cubicBezTo>
                <a:close/>
                <a:moveTo>
                  <a:pt x="19991" y="7742"/>
                </a:moveTo>
                <a:cubicBezTo>
                  <a:pt x="19984" y="7753"/>
                  <a:pt x="19980" y="7765"/>
                  <a:pt x="19973" y="7774"/>
                </a:cubicBezTo>
                <a:cubicBezTo>
                  <a:pt x="19871" y="7908"/>
                  <a:pt x="19860" y="8014"/>
                  <a:pt x="19924" y="8227"/>
                </a:cubicBezTo>
                <a:cubicBezTo>
                  <a:pt x="19950" y="8064"/>
                  <a:pt x="19973" y="7902"/>
                  <a:pt x="19991" y="7742"/>
                </a:cubicBezTo>
                <a:close/>
                <a:moveTo>
                  <a:pt x="1224" y="14370"/>
                </a:moveTo>
                <a:cubicBezTo>
                  <a:pt x="1189" y="14354"/>
                  <a:pt x="1138" y="14375"/>
                  <a:pt x="1060" y="14429"/>
                </a:cubicBezTo>
                <a:cubicBezTo>
                  <a:pt x="952" y="14502"/>
                  <a:pt x="775" y="14563"/>
                  <a:pt x="667" y="14563"/>
                </a:cubicBezTo>
                <a:cubicBezTo>
                  <a:pt x="472" y="14563"/>
                  <a:pt x="471" y="14569"/>
                  <a:pt x="612" y="14909"/>
                </a:cubicBezTo>
                <a:cubicBezTo>
                  <a:pt x="703" y="15129"/>
                  <a:pt x="785" y="15206"/>
                  <a:pt x="841" y="15124"/>
                </a:cubicBezTo>
                <a:cubicBezTo>
                  <a:pt x="888" y="15054"/>
                  <a:pt x="951" y="15037"/>
                  <a:pt x="980" y="15088"/>
                </a:cubicBezTo>
                <a:cubicBezTo>
                  <a:pt x="1009" y="15140"/>
                  <a:pt x="1126" y="15201"/>
                  <a:pt x="1239" y="15223"/>
                </a:cubicBezTo>
                <a:cubicBezTo>
                  <a:pt x="1404" y="15255"/>
                  <a:pt x="1433" y="15216"/>
                  <a:pt x="1388" y="15021"/>
                </a:cubicBezTo>
                <a:cubicBezTo>
                  <a:pt x="1357" y="14888"/>
                  <a:pt x="1315" y="14669"/>
                  <a:pt x="1293" y="14536"/>
                </a:cubicBezTo>
                <a:cubicBezTo>
                  <a:pt x="1278" y="14440"/>
                  <a:pt x="1259" y="14386"/>
                  <a:pt x="1224" y="14370"/>
                </a:cubicBezTo>
                <a:close/>
                <a:moveTo>
                  <a:pt x="1189" y="16618"/>
                </a:moveTo>
                <a:cubicBezTo>
                  <a:pt x="1188" y="16607"/>
                  <a:pt x="1148" y="16625"/>
                  <a:pt x="1072" y="16668"/>
                </a:cubicBezTo>
                <a:cubicBezTo>
                  <a:pt x="985" y="16717"/>
                  <a:pt x="833" y="16889"/>
                  <a:pt x="734" y="17049"/>
                </a:cubicBezTo>
                <a:cubicBezTo>
                  <a:pt x="595" y="17275"/>
                  <a:pt x="533" y="17302"/>
                  <a:pt x="460" y="17170"/>
                </a:cubicBezTo>
                <a:cubicBezTo>
                  <a:pt x="301" y="16884"/>
                  <a:pt x="247" y="16978"/>
                  <a:pt x="291" y="17467"/>
                </a:cubicBezTo>
                <a:cubicBezTo>
                  <a:pt x="301" y="17582"/>
                  <a:pt x="302" y="17678"/>
                  <a:pt x="298" y="17763"/>
                </a:cubicBezTo>
                <a:cubicBezTo>
                  <a:pt x="459" y="17456"/>
                  <a:pt x="604" y="17427"/>
                  <a:pt x="522" y="17812"/>
                </a:cubicBezTo>
                <a:cubicBezTo>
                  <a:pt x="498" y="17927"/>
                  <a:pt x="538" y="18225"/>
                  <a:pt x="612" y="18476"/>
                </a:cubicBezTo>
                <a:cubicBezTo>
                  <a:pt x="712" y="18817"/>
                  <a:pt x="754" y="18873"/>
                  <a:pt x="776" y="18692"/>
                </a:cubicBezTo>
                <a:cubicBezTo>
                  <a:pt x="792" y="18558"/>
                  <a:pt x="762" y="18310"/>
                  <a:pt x="711" y="18140"/>
                </a:cubicBezTo>
                <a:cubicBezTo>
                  <a:pt x="667" y="17991"/>
                  <a:pt x="658" y="17864"/>
                  <a:pt x="672" y="17767"/>
                </a:cubicBezTo>
                <a:cubicBezTo>
                  <a:pt x="464" y="17740"/>
                  <a:pt x="619" y="17289"/>
                  <a:pt x="1080" y="16753"/>
                </a:cubicBezTo>
                <a:cubicBezTo>
                  <a:pt x="1152" y="16669"/>
                  <a:pt x="1190" y="16630"/>
                  <a:pt x="1189" y="16618"/>
                </a:cubicBezTo>
                <a:close/>
                <a:moveTo>
                  <a:pt x="1065" y="17588"/>
                </a:moveTo>
                <a:cubicBezTo>
                  <a:pt x="1026" y="17621"/>
                  <a:pt x="985" y="17647"/>
                  <a:pt x="943" y="17673"/>
                </a:cubicBezTo>
                <a:cubicBezTo>
                  <a:pt x="946" y="17677"/>
                  <a:pt x="949" y="17678"/>
                  <a:pt x="953" y="17682"/>
                </a:cubicBezTo>
                <a:cubicBezTo>
                  <a:pt x="1077" y="17822"/>
                  <a:pt x="1098" y="17819"/>
                  <a:pt x="1065" y="17664"/>
                </a:cubicBezTo>
                <a:cubicBezTo>
                  <a:pt x="1060" y="17642"/>
                  <a:pt x="1061" y="17616"/>
                  <a:pt x="1065" y="17588"/>
                </a:cubicBezTo>
                <a:close/>
                <a:moveTo>
                  <a:pt x="47" y="19580"/>
                </a:moveTo>
                <a:cubicBezTo>
                  <a:pt x="22" y="19580"/>
                  <a:pt x="1" y="20021"/>
                  <a:pt x="0" y="20563"/>
                </a:cubicBezTo>
                <a:cubicBezTo>
                  <a:pt x="0" y="20570"/>
                  <a:pt x="0" y="20574"/>
                  <a:pt x="0" y="20581"/>
                </a:cubicBezTo>
                <a:lnTo>
                  <a:pt x="0" y="21586"/>
                </a:lnTo>
                <a:lnTo>
                  <a:pt x="398" y="21586"/>
                </a:lnTo>
                <a:cubicBezTo>
                  <a:pt x="833" y="21586"/>
                  <a:pt x="904" y="21434"/>
                  <a:pt x="592" y="21178"/>
                </a:cubicBezTo>
                <a:cubicBezTo>
                  <a:pt x="428" y="21043"/>
                  <a:pt x="406" y="20967"/>
                  <a:pt x="470" y="20751"/>
                </a:cubicBezTo>
                <a:cubicBezTo>
                  <a:pt x="524" y="20569"/>
                  <a:pt x="521" y="20434"/>
                  <a:pt x="458" y="20321"/>
                </a:cubicBezTo>
                <a:cubicBezTo>
                  <a:pt x="407" y="20230"/>
                  <a:pt x="396" y="20155"/>
                  <a:pt x="433" y="20155"/>
                </a:cubicBezTo>
                <a:cubicBezTo>
                  <a:pt x="469" y="20155"/>
                  <a:pt x="407" y="20025"/>
                  <a:pt x="296" y="19867"/>
                </a:cubicBezTo>
                <a:cubicBezTo>
                  <a:pt x="185" y="19710"/>
                  <a:pt x="73" y="19580"/>
                  <a:pt x="47" y="19580"/>
                </a:cubicBezTo>
                <a:close/>
                <a:moveTo>
                  <a:pt x="1269" y="19885"/>
                </a:moveTo>
                <a:cubicBezTo>
                  <a:pt x="1247" y="19887"/>
                  <a:pt x="1221" y="19902"/>
                  <a:pt x="1191" y="19935"/>
                </a:cubicBezTo>
                <a:cubicBezTo>
                  <a:pt x="1128" y="20006"/>
                  <a:pt x="1132" y="20101"/>
                  <a:pt x="1206" y="20262"/>
                </a:cubicBezTo>
                <a:cubicBezTo>
                  <a:pt x="1299" y="20464"/>
                  <a:pt x="1314" y="20459"/>
                  <a:pt x="1338" y="20235"/>
                </a:cubicBezTo>
                <a:cubicBezTo>
                  <a:pt x="1363" y="20006"/>
                  <a:pt x="1333" y="19879"/>
                  <a:pt x="1269" y="19885"/>
                </a:cubicBezTo>
                <a:close/>
              </a:path>
            </a:pathLst>
          </a:custGeom>
          <a:ln w="12700">
            <a:miter lim="400000"/>
          </a:ln>
        </p:spPr>
      </p:pic>
      <p:pic>
        <p:nvPicPr>
          <p:cNvPr id="580" name="Line" descr="Line"/>
          <p:cNvPicPr>
            <a:picLocks/>
          </p:cNvPicPr>
          <p:nvPr/>
        </p:nvPicPr>
        <p:blipFill>
          <a:blip r:embed="rId3">
            <a:extLst/>
          </a:blip>
          <a:stretch>
            <a:fillRect/>
          </a:stretch>
        </p:blipFill>
        <p:spPr>
          <a:xfrm>
            <a:off x="7846140" y="3860163"/>
            <a:ext cx="2070244" cy="746393"/>
          </a:xfrm>
          <a:prstGeom prst="rect">
            <a:avLst/>
          </a:prstGeom>
        </p:spPr>
      </p:pic>
      <p:pic>
        <p:nvPicPr>
          <p:cNvPr id="582" name="Line" descr="Line"/>
          <p:cNvPicPr>
            <a:picLocks/>
          </p:cNvPicPr>
          <p:nvPr/>
        </p:nvPicPr>
        <p:blipFill>
          <a:blip r:embed="rId4">
            <a:extLst/>
          </a:blip>
          <a:stretch>
            <a:fillRect/>
          </a:stretch>
        </p:blipFill>
        <p:spPr>
          <a:xfrm>
            <a:off x="8438983" y="3659915"/>
            <a:ext cx="1173305" cy="256120"/>
          </a:xfrm>
          <a:prstGeom prst="rect">
            <a:avLst/>
          </a:prstGeom>
        </p:spPr>
      </p:pic>
      <p:pic>
        <p:nvPicPr>
          <p:cNvPr id="584" name="pasted-image.tif" descr="pasted-image.tif"/>
          <p:cNvPicPr>
            <a:picLocks noChangeAspect="1"/>
          </p:cNvPicPr>
          <p:nvPr/>
        </p:nvPicPr>
        <p:blipFill>
          <a:blip r:embed="rId2">
            <a:extLst/>
          </a:blip>
          <a:srcRect l="100" t="26156" r="3460" b="6619"/>
          <a:stretch>
            <a:fillRect/>
          </a:stretch>
        </p:blipFill>
        <p:spPr>
          <a:xfrm>
            <a:off x="4886756" y="5281897"/>
            <a:ext cx="2337067" cy="1221799"/>
          </a:xfrm>
          <a:custGeom>
            <a:avLst/>
            <a:gdLst/>
            <a:ahLst/>
            <a:cxnLst>
              <a:cxn ang="0">
                <a:pos x="wd2" y="hd2"/>
              </a:cxn>
              <a:cxn ang="5400000">
                <a:pos x="wd2" y="hd2"/>
              </a:cxn>
              <a:cxn ang="10800000">
                <a:pos x="wd2" y="hd2"/>
              </a:cxn>
              <a:cxn ang="16200000">
                <a:pos x="wd2" y="hd2"/>
              </a:cxn>
            </a:cxnLst>
            <a:rect l="0" t="0" r="r" b="b"/>
            <a:pathLst>
              <a:path w="21600" h="21405" extrusionOk="0">
                <a:moveTo>
                  <a:pt x="3835" y="2"/>
                </a:moveTo>
                <a:cubicBezTo>
                  <a:pt x="3328" y="38"/>
                  <a:pt x="2902" y="420"/>
                  <a:pt x="2566" y="1141"/>
                </a:cubicBezTo>
                <a:cubicBezTo>
                  <a:pt x="2345" y="1616"/>
                  <a:pt x="2293" y="1657"/>
                  <a:pt x="2115" y="1513"/>
                </a:cubicBezTo>
                <a:cubicBezTo>
                  <a:pt x="2004" y="1423"/>
                  <a:pt x="1810" y="1196"/>
                  <a:pt x="1684" y="1005"/>
                </a:cubicBezTo>
                <a:cubicBezTo>
                  <a:pt x="1505" y="733"/>
                  <a:pt x="1423" y="693"/>
                  <a:pt x="1313" y="824"/>
                </a:cubicBezTo>
                <a:cubicBezTo>
                  <a:pt x="1104" y="1071"/>
                  <a:pt x="1098" y="1549"/>
                  <a:pt x="1295" y="2369"/>
                </a:cubicBezTo>
                <a:cubicBezTo>
                  <a:pt x="1531" y="3351"/>
                  <a:pt x="1471" y="3626"/>
                  <a:pt x="1112" y="3229"/>
                </a:cubicBezTo>
                <a:cubicBezTo>
                  <a:pt x="736" y="2814"/>
                  <a:pt x="416" y="2952"/>
                  <a:pt x="346" y="3557"/>
                </a:cubicBezTo>
                <a:cubicBezTo>
                  <a:pt x="316" y="3809"/>
                  <a:pt x="221" y="4099"/>
                  <a:pt x="134" y="4202"/>
                </a:cubicBezTo>
                <a:cubicBezTo>
                  <a:pt x="104" y="4237"/>
                  <a:pt x="84" y="4329"/>
                  <a:pt x="64" y="4471"/>
                </a:cubicBezTo>
                <a:lnTo>
                  <a:pt x="214" y="4710"/>
                </a:lnTo>
                <a:cubicBezTo>
                  <a:pt x="344" y="4917"/>
                  <a:pt x="505" y="5307"/>
                  <a:pt x="575" y="5581"/>
                </a:cubicBezTo>
                <a:cubicBezTo>
                  <a:pt x="667" y="5940"/>
                  <a:pt x="769" y="6095"/>
                  <a:pt x="939" y="6128"/>
                </a:cubicBezTo>
                <a:cubicBezTo>
                  <a:pt x="1242" y="6188"/>
                  <a:pt x="1987" y="7723"/>
                  <a:pt x="1857" y="8020"/>
                </a:cubicBezTo>
                <a:cubicBezTo>
                  <a:pt x="1752" y="8261"/>
                  <a:pt x="2101" y="8549"/>
                  <a:pt x="2350" y="8426"/>
                </a:cubicBezTo>
                <a:cubicBezTo>
                  <a:pt x="2466" y="8368"/>
                  <a:pt x="2557" y="8457"/>
                  <a:pt x="2651" y="8729"/>
                </a:cubicBezTo>
                <a:cubicBezTo>
                  <a:pt x="2725" y="8943"/>
                  <a:pt x="2861" y="9161"/>
                  <a:pt x="2956" y="9208"/>
                </a:cubicBezTo>
                <a:cubicBezTo>
                  <a:pt x="3065" y="9262"/>
                  <a:pt x="3112" y="9374"/>
                  <a:pt x="3082" y="9521"/>
                </a:cubicBezTo>
                <a:cubicBezTo>
                  <a:pt x="3056" y="9649"/>
                  <a:pt x="3091" y="9792"/>
                  <a:pt x="3162" y="9844"/>
                </a:cubicBezTo>
                <a:cubicBezTo>
                  <a:pt x="3233" y="9895"/>
                  <a:pt x="3268" y="10035"/>
                  <a:pt x="3242" y="10166"/>
                </a:cubicBezTo>
                <a:cubicBezTo>
                  <a:pt x="3204" y="10354"/>
                  <a:pt x="3275" y="10401"/>
                  <a:pt x="3608" y="10401"/>
                </a:cubicBezTo>
                <a:cubicBezTo>
                  <a:pt x="3836" y="10401"/>
                  <a:pt x="4093" y="10331"/>
                  <a:pt x="4178" y="10244"/>
                </a:cubicBezTo>
                <a:cubicBezTo>
                  <a:pt x="4356" y="10064"/>
                  <a:pt x="4495" y="10328"/>
                  <a:pt x="4359" y="10587"/>
                </a:cubicBezTo>
                <a:cubicBezTo>
                  <a:pt x="4302" y="10693"/>
                  <a:pt x="4330" y="10845"/>
                  <a:pt x="4441" y="11056"/>
                </a:cubicBezTo>
                <a:cubicBezTo>
                  <a:pt x="4654" y="11459"/>
                  <a:pt x="4513" y="11828"/>
                  <a:pt x="4261" y="11530"/>
                </a:cubicBezTo>
                <a:cubicBezTo>
                  <a:pt x="4169" y="11422"/>
                  <a:pt x="4084" y="11404"/>
                  <a:pt x="4057" y="11486"/>
                </a:cubicBezTo>
                <a:cubicBezTo>
                  <a:pt x="4031" y="11565"/>
                  <a:pt x="4112" y="11725"/>
                  <a:pt x="4237" y="11838"/>
                </a:cubicBezTo>
                <a:cubicBezTo>
                  <a:pt x="4299" y="11894"/>
                  <a:pt x="4356" y="11975"/>
                  <a:pt x="4400" y="12068"/>
                </a:cubicBezTo>
                <a:cubicBezTo>
                  <a:pt x="4404" y="12068"/>
                  <a:pt x="4407" y="12072"/>
                  <a:pt x="4410" y="12073"/>
                </a:cubicBezTo>
                <a:cubicBezTo>
                  <a:pt x="4430" y="12077"/>
                  <a:pt x="4446" y="12091"/>
                  <a:pt x="4459" y="12117"/>
                </a:cubicBezTo>
                <a:cubicBezTo>
                  <a:pt x="4467" y="12132"/>
                  <a:pt x="4474" y="12153"/>
                  <a:pt x="4480" y="12176"/>
                </a:cubicBezTo>
                <a:cubicBezTo>
                  <a:pt x="4496" y="12241"/>
                  <a:pt x="4506" y="12328"/>
                  <a:pt x="4506" y="12454"/>
                </a:cubicBezTo>
                <a:cubicBezTo>
                  <a:pt x="4506" y="12487"/>
                  <a:pt x="4512" y="12521"/>
                  <a:pt x="4519" y="12557"/>
                </a:cubicBezTo>
                <a:cubicBezTo>
                  <a:pt x="4538" y="12633"/>
                  <a:pt x="4569" y="12703"/>
                  <a:pt x="4601" y="12772"/>
                </a:cubicBezTo>
                <a:cubicBezTo>
                  <a:pt x="4692" y="12934"/>
                  <a:pt x="4844" y="13059"/>
                  <a:pt x="5032" y="13119"/>
                </a:cubicBezTo>
                <a:cubicBezTo>
                  <a:pt x="5073" y="13102"/>
                  <a:pt x="5121" y="13122"/>
                  <a:pt x="5171" y="13158"/>
                </a:cubicBezTo>
                <a:cubicBezTo>
                  <a:pt x="5568" y="13216"/>
                  <a:pt x="5682" y="13334"/>
                  <a:pt x="5622" y="13628"/>
                </a:cubicBezTo>
                <a:cubicBezTo>
                  <a:pt x="5546" y="14003"/>
                  <a:pt x="5753" y="14181"/>
                  <a:pt x="5924" y="13887"/>
                </a:cubicBezTo>
                <a:cubicBezTo>
                  <a:pt x="6057" y="13660"/>
                  <a:pt x="6072" y="13661"/>
                  <a:pt x="6125" y="13931"/>
                </a:cubicBezTo>
                <a:cubicBezTo>
                  <a:pt x="6157" y="14092"/>
                  <a:pt x="6237" y="14300"/>
                  <a:pt x="6303" y="14395"/>
                </a:cubicBezTo>
                <a:cubicBezTo>
                  <a:pt x="6725" y="14581"/>
                  <a:pt x="6755" y="14630"/>
                  <a:pt x="6664" y="14801"/>
                </a:cubicBezTo>
                <a:cubicBezTo>
                  <a:pt x="6543" y="15031"/>
                  <a:pt x="6887" y="15556"/>
                  <a:pt x="7154" y="15549"/>
                </a:cubicBezTo>
                <a:cubicBezTo>
                  <a:pt x="7503" y="15540"/>
                  <a:pt x="7659" y="15130"/>
                  <a:pt x="7773" y="13916"/>
                </a:cubicBezTo>
                <a:cubicBezTo>
                  <a:pt x="7790" y="13744"/>
                  <a:pt x="7817" y="13524"/>
                  <a:pt x="7835" y="13427"/>
                </a:cubicBezTo>
                <a:cubicBezTo>
                  <a:pt x="7839" y="13407"/>
                  <a:pt x="7852" y="13397"/>
                  <a:pt x="7861" y="13383"/>
                </a:cubicBezTo>
                <a:cubicBezTo>
                  <a:pt x="7891" y="13237"/>
                  <a:pt x="7988" y="13234"/>
                  <a:pt x="8168" y="13364"/>
                </a:cubicBezTo>
                <a:cubicBezTo>
                  <a:pt x="8315" y="13469"/>
                  <a:pt x="8371" y="13471"/>
                  <a:pt x="8336" y="13364"/>
                </a:cubicBezTo>
                <a:cubicBezTo>
                  <a:pt x="8257" y="13122"/>
                  <a:pt x="8804" y="12729"/>
                  <a:pt x="8934" y="12933"/>
                </a:cubicBezTo>
                <a:cubicBezTo>
                  <a:pt x="9018" y="13066"/>
                  <a:pt x="9014" y="13152"/>
                  <a:pt x="8913" y="13364"/>
                </a:cubicBezTo>
                <a:cubicBezTo>
                  <a:pt x="8844" y="13508"/>
                  <a:pt x="8790" y="13666"/>
                  <a:pt x="8790" y="13716"/>
                </a:cubicBezTo>
                <a:cubicBezTo>
                  <a:pt x="8790" y="13902"/>
                  <a:pt x="9362" y="14440"/>
                  <a:pt x="9409" y="14297"/>
                </a:cubicBezTo>
                <a:cubicBezTo>
                  <a:pt x="9444" y="14190"/>
                  <a:pt x="9585" y="14149"/>
                  <a:pt x="9721" y="14160"/>
                </a:cubicBezTo>
                <a:cubicBezTo>
                  <a:pt x="9728" y="14159"/>
                  <a:pt x="9736" y="14146"/>
                  <a:pt x="9744" y="14146"/>
                </a:cubicBezTo>
                <a:cubicBezTo>
                  <a:pt x="9794" y="14146"/>
                  <a:pt x="9838" y="14164"/>
                  <a:pt x="9878" y="14195"/>
                </a:cubicBezTo>
                <a:cubicBezTo>
                  <a:pt x="9930" y="14222"/>
                  <a:pt x="9969" y="14260"/>
                  <a:pt x="9986" y="14312"/>
                </a:cubicBezTo>
                <a:cubicBezTo>
                  <a:pt x="9990" y="14325"/>
                  <a:pt x="9988" y="14343"/>
                  <a:pt x="9989" y="14356"/>
                </a:cubicBezTo>
                <a:cubicBezTo>
                  <a:pt x="10027" y="14440"/>
                  <a:pt x="10056" y="14541"/>
                  <a:pt x="10066" y="14669"/>
                </a:cubicBezTo>
                <a:cubicBezTo>
                  <a:pt x="10109" y="14648"/>
                  <a:pt x="10134" y="14719"/>
                  <a:pt x="10159" y="14904"/>
                </a:cubicBezTo>
                <a:cubicBezTo>
                  <a:pt x="10185" y="15089"/>
                  <a:pt x="10245" y="15241"/>
                  <a:pt x="10293" y="15241"/>
                </a:cubicBezTo>
                <a:cubicBezTo>
                  <a:pt x="10433" y="15241"/>
                  <a:pt x="10674" y="15720"/>
                  <a:pt x="10634" y="15920"/>
                </a:cubicBezTo>
                <a:cubicBezTo>
                  <a:pt x="10613" y="16022"/>
                  <a:pt x="10708" y="16232"/>
                  <a:pt x="10845" y="16385"/>
                </a:cubicBezTo>
                <a:cubicBezTo>
                  <a:pt x="10982" y="16538"/>
                  <a:pt x="11093" y="16734"/>
                  <a:pt x="11093" y="16820"/>
                </a:cubicBezTo>
                <a:cubicBezTo>
                  <a:pt x="11093" y="16837"/>
                  <a:pt x="11101" y="16842"/>
                  <a:pt x="11103" y="16854"/>
                </a:cubicBezTo>
                <a:cubicBezTo>
                  <a:pt x="11106" y="16857"/>
                  <a:pt x="11108" y="16856"/>
                  <a:pt x="11111" y="16859"/>
                </a:cubicBezTo>
                <a:cubicBezTo>
                  <a:pt x="11126" y="16872"/>
                  <a:pt x="11137" y="16883"/>
                  <a:pt x="11152" y="16893"/>
                </a:cubicBezTo>
                <a:cubicBezTo>
                  <a:pt x="11159" y="16889"/>
                  <a:pt x="11165" y="16892"/>
                  <a:pt x="11173" y="16883"/>
                </a:cubicBezTo>
                <a:cubicBezTo>
                  <a:pt x="11215" y="16834"/>
                  <a:pt x="11371" y="16935"/>
                  <a:pt x="11521" y="17108"/>
                </a:cubicBezTo>
                <a:cubicBezTo>
                  <a:pt x="11781" y="17409"/>
                  <a:pt x="12165" y="17524"/>
                  <a:pt x="12266" y="17333"/>
                </a:cubicBezTo>
                <a:cubicBezTo>
                  <a:pt x="12292" y="17284"/>
                  <a:pt x="12283" y="17040"/>
                  <a:pt x="12246" y="16791"/>
                </a:cubicBezTo>
                <a:cubicBezTo>
                  <a:pt x="12192" y="16439"/>
                  <a:pt x="12213" y="16258"/>
                  <a:pt x="12336" y="15984"/>
                </a:cubicBezTo>
                <a:cubicBezTo>
                  <a:pt x="12491" y="15637"/>
                  <a:pt x="12497" y="15635"/>
                  <a:pt x="12617" y="15930"/>
                </a:cubicBezTo>
                <a:cubicBezTo>
                  <a:pt x="12684" y="16096"/>
                  <a:pt x="12764" y="16184"/>
                  <a:pt x="12795" y="16126"/>
                </a:cubicBezTo>
                <a:cubicBezTo>
                  <a:pt x="12826" y="16067"/>
                  <a:pt x="12915" y="16134"/>
                  <a:pt x="12996" y="16272"/>
                </a:cubicBezTo>
                <a:cubicBezTo>
                  <a:pt x="13131" y="16504"/>
                  <a:pt x="13135" y="16555"/>
                  <a:pt x="13017" y="16898"/>
                </a:cubicBezTo>
                <a:cubicBezTo>
                  <a:pt x="12946" y="17103"/>
                  <a:pt x="12848" y="17270"/>
                  <a:pt x="12803" y="17270"/>
                </a:cubicBezTo>
                <a:cubicBezTo>
                  <a:pt x="12691" y="17270"/>
                  <a:pt x="11981" y="18480"/>
                  <a:pt x="11637" y="19201"/>
                </a:cubicBezTo>
                <a:cubicBezTo>
                  <a:pt x="11544" y="19423"/>
                  <a:pt x="11471" y="19636"/>
                  <a:pt x="11420" y="19827"/>
                </a:cubicBezTo>
                <a:cubicBezTo>
                  <a:pt x="11319" y="20327"/>
                  <a:pt x="11319" y="20866"/>
                  <a:pt x="11443" y="20819"/>
                </a:cubicBezTo>
                <a:cubicBezTo>
                  <a:pt x="11504" y="20796"/>
                  <a:pt x="11546" y="20944"/>
                  <a:pt x="11547" y="21171"/>
                </a:cubicBezTo>
                <a:cubicBezTo>
                  <a:pt x="11548" y="21172"/>
                  <a:pt x="11550" y="21171"/>
                  <a:pt x="11552" y="21171"/>
                </a:cubicBezTo>
                <a:cubicBezTo>
                  <a:pt x="11620" y="21171"/>
                  <a:pt x="11662" y="21215"/>
                  <a:pt x="11683" y="21288"/>
                </a:cubicBezTo>
                <a:cubicBezTo>
                  <a:pt x="12348" y="21581"/>
                  <a:pt x="12776" y="21319"/>
                  <a:pt x="12867" y="20531"/>
                </a:cubicBezTo>
                <a:cubicBezTo>
                  <a:pt x="12928" y="20005"/>
                  <a:pt x="13278" y="19377"/>
                  <a:pt x="13509" y="19377"/>
                </a:cubicBezTo>
                <a:cubicBezTo>
                  <a:pt x="13544" y="19377"/>
                  <a:pt x="13570" y="19355"/>
                  <a:pt x="13597" y="19338"/>
                </a:cubicBezTo>
                <a:cubicBezTo>
                  <a:pt x="13595" y="19282"/>
                  <a:pt x="13588" y="19223"/>
                  <a:pt x="13566" y="19147"/>
                </a:cubicBezTo>
                <a:cubicBezTo>
                  <a:pt x="13471" y="18812"/>
                  <a:pt x="13577" y="18593"/>
                  <a:pt x="13767" y="18731"/>
                </a:cubicBezTo>
                <a:cubicBezTo>
                  <a:pt x="13889" y="18820"/>
                  <a:pt x="14116" y="18415"/>
                  <a:pt x="14033" y="18257"/>
                </a:cubicBezTo>
                <a:cubicBezTo>
                  <a:pt x="13950" y="18100"/>
                  <a:pt x="14138" y="17583"/>
                  <a:pt x="14278" y="17583"/>
                </a:cubicBezTo>
                <a:cubicBezTo>
                  <a:pt x="14368" y="17583"/>
                  <a:pt x="14395" y="17485"/>
                  <a:pt x="14366" y="17270"/>
                </a:cubicBezTo>
                <a:cubicBezTo>
                  <a:pt x="14309" y="16862"/>
                  <a:pt x="14466" y="16683"/>
                  <a:pt x="14593" y="17011"/>
                </a:cubicBezTo>
                <a:cubicBezTo>
                  <a:pt x="14704" y="17300"/>
                  <a:pt x="14785" y="17188"/>
                  <a:pt x="14734" y="16908"/>
                </a:cubicBezTo>
                <a:cubicBezTo>
                  <a:pt x="14675" y="16786"/>
                  <a:pt x="14636" y="16609"/>
                  <a:pt x="14673" y="16497"/>
                </a:cubicBezTo>
                <a:cubicBezTo>
                  <a:pt x="14680" y="16473"/>
                  <a:pt x="14700" y="16455"/>
                  <a:pt x="14714" y="16434"/>
                </a:cubicBezTo>
                <a:cubicBezTo>
                  <a:pt x="14739" y="16348"/>
                  <a:pt x="14777" y="16304"/>
                  <a:pt x="14822" y="16346"/>
                </a:cubicBezTo>
                <a:cubicBezTo>
                  <a:pt x="14830" y="16344"/>
                  <a:pt x="14838" y="16331"/>
                  <a:pt x="14845" y="16331"/>
                </a:cubicBezTo>
                <a:cubicBezTo>
                  <a:pt x="14911" y="16331"/>
                  <a:pt x="14969" y="16248"/>
                  <a:pt x="14974" y="16140"/>
                </a:cubicBezTo>
                <a:cubicBezTo>
                  <a:pt x="14980" y="16033"/>
                  <a:pt x="14992" y="15874"/>
                  <a:pt x="15003" y="15788"/>
                </a:cubicBezTo>
                <a:cubicBezTo>
                  <a:pt x="15013" y="15703"/>
                  <a:pt x="15027" y="15570"/>
                  <a:pt x="15034" y="15495"/>
                </a:cubicBezTo>
                <a:cubicBezTo>
                  <a:pt x="15040" y="15420"/>
                  <a:pt x="15099" y="15439"/>
                  <a:pt x="15163" y="15539"/>
                </a:cubicBezTo>
                <a:cubicBezTo>
                  <a:pt x="15184" y="15572"/>
                  <a:pt x="15202" y="15582"/>
                  <a:pt x="15222" y="15598"/>
                </a:cubicBezTo>
                <a:cubicBezTo>
                  <a:pt x="15244" y="15489"/>
                  <a:pt x="15256" y="15392"/>
                  <a:pt x="15245" y="15334"/>
                </a:cubicBezTo>
                <a:cubicBezTo>
                  <a:pt x="15139" y="15255"/>
                  <a:pt x="15140" y="15196"/>
                  <a:pt x="15258" y="14855"/>
                </a:cubicBezTo>
                <a:cubicBezTo>
                  <a:pt x="15332" y="14639"/>
                  <a:pt x="15427" y="14499"/>
                  <a:pt x="15467" y="14547"/>
                </a:cubicBezTo>
                <a:cubicBezTo>
                  <a:pt x="15507" y="14594"/>
                  <a:pt x="15586" y="14579"/>
                  <a:pt x="15642" y="14512"/>
                </a:cubicBezTo>
                <a:cubicBezTo>
                  <a:pt x="15650" y="14503"/>
                  <a:pt x="15668" y="14497"/>
                  <a:pt x="15678" y="14488"/>
                </a:cubicBezTo>
                <a:cubicBezTo>
                  <a:pt x="15710" y="14308"/>
                  <a:pt x="15673" y="14146"/>
                  <a:pt x="15544" y="14146"/>
                </a:cubicBezTo>
                <a:cubicBezTo>
                  <a:pt x="15364" y="14146"/>
                  <a:pt x="15167" y="13747"/>
                  <a:pt x="15281" y="13613"/>
                </a:cubicBezTo>
                <a:cubicBezTo>
                  <a:pt x="15325" y="13562"/>
                  <a:pt x="15419" y="13563"/>
                  <a:pt x="15488" y="13613"/>
                </a:cubicBezTo>
                <a:cubicBezTo>
                  <a:pt x="15582" y="13681"/>
                  <a:pt x="15617" y="13573"/>
                  <a:pt x="15637" y="13183"/>
                </a:cubicBezTo>
                <a:cubicBezTo>
                  <a:pt x="15668" y="12563"/>
                  <a:pt x="15817" y="12553"/>
                  <a:pt x="15856" y="13168"/>
                </a:cubicBezTo>
                <a:cubicBezTo>
                  <a:pt x="15872" y="13407"/>
                  <a:pt x="15937" y="13657"/>
                  <a:pt x="16001" y="13725"/>
                </a:cubicBezTo>
                <a:cubicBezTo>
                  <a:pt x="16065" y="13794"/>
                  <a:pt x="16117" y="13984"/>
                  <a:pt x="16117" y="14151"/>
                </a:cubicBezTo>
                <a:cubicBezTo>
                  <a:pt x="16117" y="14222"/>
                  <a:pt x="16126" y="14275"/>
                  <a:pt x="16137" y="14317"/>
                </a:cubicBezTo>
                <a:cubicBezTo>
                  <a:pt x="16214" y="14279"/>
                  <a:pt x="16289" y="14228"/>
                  <a:pt x="16344" y="14170"/>
                </a:cubicBezTo>
                <a:cubicBezTo>
                  <a:pt x="16381" y="14131"/>
                  <a:pt x="16411" y="14106"/>
                  <a:pt x="16437" y="14087"/>
                </a:cubicBezTo>
                <a:cubicBezTo>
                  <a:pt x="16573" y="13854"/>
                  <a:pt x="16595" y="13856"/>
                  <a:pt x="16731" y="14141"/>
                </a:cubicBezTo>
                <a:cubicBezTo>
                  <a:pt x="16799" y="14185"/>
                  <a:pt x="16881" y="14264"/>
                  <a:pt x="16976" y="14385"/>
                </a:cubicBezTo>
                <a:cubicBezTo>
                  <a:pt x="16997" y="14412"/>
                  <a:pt x="17008" y="14425"/>
                  <a:pt x="17027" y="14449"/>
                </a:cubicBezTo>
                <a:cubicBezTo>
                  <a:pt x="17043" y="14454"/>
                  <a:pt x="17057" y="14459"/>
                  <a:pt x="17071" y="14459"/>
                </a:cubicBezTo>
                <a:cubicBezTo>
                  <a:pt x="17175" y="14459"/>
                  <a:pt x="17284" y="14533"/>
                  <a:pt x="17314" y="14625"/>
                </a:cubicBezTo>
                <a:cubicBezTo>
                  <a:pt x="17349" y="14735"/>
                  <a:pt x="17416" y="14706"/>
                  <a:pt x="17512" y="14542"/>
                </a:cubicBezTo>
                <a:cubicBezTo>
                  <a:pt x="17514" y="14537"/>
                  <a:pt x="17518" y="14537"/>
                  <a:pt x="17520" y="14532"/>
                </a:cubicBezTo>
                <a:cubicBezTo>
                  <a:pt x="17571" y="14416"/>
                  <a:pt x="17601" y="14371"/>
                  <a:pt x="17641" y="14385"/>
                </a:cubicBezTo>
                <a:cubicBezTo>
                  <a:pt x="17679" y="14373"/>
                  <a:pt x="17710" y="14412"/>
                  <a:pt x="17752" y="14508"/>
                </a:cubicBezTo>
                <a:cubicBezTo>
                  <a:pt x="17754" y="14513"/>
                  <a:pt x="17752" y="14521"/>
                  <a:pt x="17755" y="14527"/>
                </a:cubicBezTo>
                <a:cubicBezTo>
                  <a:pt x="17762" y="14539"/>
                  <a:pt x="17767" y="14543"/>
                  <a:pt x="17775" y="14556"/>
                </a:cubicBezTo>
                <a:cubicBezTo>
                  <a:pt x="17859" y="14701"/>
                  <a:pt x="17927" y="14765"/>
                  <a:pt x="17927" y="14698"/>
                </a:cubicBezTo>
                <a:cubicBezTo>
                  <a:pt x="17927" y="14631"/>
                  <a:pt x="17987" y="14672"/>
                  <a:pt x="18059" y="14786"/>
                </a:cubicBezTo>
                <a:cubicBezTo>
                  <a:pt x="18181" y="14979"/>
                  <a:pt x="18287" y="15034"/>
                  <a:pt x="18711" y="15143"/>
                </a:cubicBezTo>
                <a:cubicBezTo>
                  <a:pt x="18802" y="15166"/>
                  <a:pt x="18942" y="15232"/>
                  <a:pt x="19021" y="15290"/>
                </a:cubicBezTo>
                <a:cubicBezTo>
                  <a:pt x="19100" y="15347"/>
                  <a:pt x="19221" y="15428"/>
                  <a:pt x="19292" y="15471"/>
                </a:cubicBezTo>
                <a:lnTo>
                  <a:pt x="19699" y="15476"/>
                </a:lnTo>
                <a:lnTo>
                  <a:pt x="19684" y="15920"/>
                </a:lnTo>
                <a:cubicBezTo>
                  <a:pt x="19737" y="15828"/>
                  <a:pt x="19776" y="15878"/>
                  <a:pt x="19895" y="16082"/>
                </a:cubicBezTo>
                <a:cubicBezTo>
                  <a:pt x="20018" y="16292"/>
                  <a:pt x="20044" y="16444"/>
                  <a:pt x="19991" y="16634"/>
                </a:cubicBezTo>
                <a:cubicBezTo>
                  <a:pt x="19950" y="16779"/>
                  <a:pt x="19926" y="17152"/>
                  <a:pt x="19939" y="17465"/>
                </a:cubicBezTo>
                <a:cubicBezTo>
                  <a:pt x="19957" y="17890"/>
                  <a:pt x="19918" y="18122"/>
                  <a:pt x="19782" y="18365"/>
                </a:cubicBezTo>
                <a:lnTo>
                  <a:pt x="19743" y="18428"/>
                </a:lnTo>
                <a:cubicBezTo>
                  <a:pt x="19922" y="18513"/>
                  <a:pt x="20027" y="18133"/>
                  <a:pt x="20027" y="17363"/>
                </a:cubicBezTo>
                <a:cubicBezTo>
                  <a:pt x="20027" y="17027"/>
                  <a:pt x="20071" y="16722"/>
                  <a:pt x="20125" y="16688"/>
                </a:cubicBezTo>
                <a:cubicBezTo>
                  <a:pt x="20242" y="16613"/>
                  <a:pt x="20510" y="17523"/>
                  <a:pt x="20437" y="17749"/>
                </a:cubicBezTo>
                <a:cubicBezTo>
                  <a:pt x="20408" y="17836"/>
                  <a:pt x="20440" y="18068"/>
                  <a:pt x="20509" y="18267"/>
                </a:cubicBezTo>
                <a:cubicBezTo>
                  <a:pt x="20613" y="18567"/>
                  <a:pt x="20615" y="18668"/>
                  <a:pt x="20525" y="18849"/>
                </a:cubicBezTo>
                <a:cubicBezTo>
                  <a:pt x="20454" y="18990"/>
                  <a:pt x="20439" y="19175"/>
                  <a:pt x="20483" y="19377"/>
                </a:cubicBezTo>
                <a:cubicBezTo>
                  <a:pt x="20508" y="19492"/>
                  <a:pt x="20519" y="19523"/>
                  <a:pt x="20530" y="19548"/>
                </a:cubicBezTo>
                <a:cubicBezTo>
                  <a:pt x="20544" y="19509"/>
                  <a:pt x="20551" y="19450"/>
                  <a:pt x="20555" y="19387"/>
                </a:cubicBezTo>
                <a:cubicBezTo>
                  <a:pt x="20556" y="19366"/>
                  <a:pt x="20558" y="19372"/>
                  <a:pt x="20558" y="19347"/>
                </a:cubicBezTo>
                <a:cubicBezTo>
                  <a:pt x="20562" y="19094"/>
                  <a:pt x="20599" y="18946"/>
                  <a:pt x="20651" y="18917"/>
                </a:cubicBezTo>
                <a:cubicBezTo>
                  <a:pt x="20663" y="18889"/>
                  <a:pt x="20674" y="18850"/>
                  <a:pt x="20687" y="18829"/>
                </a:cubicBezTo>
                <a:cubicBezTo>
                  <a:pt x="20786" y="18673"/>
                  <a:pt x="20819" y="18689"/>
                  <a:pt x="20860" y="18893"/>
                </a:cubicBezTo>
                <a:cubicBezTo>
                  <a:pt x="20888" y="19031"/>
                  <a:pt x="20887" y="19253"/>
                  <a:pt x="20860" y="19387"/>
                </a:cubicBezTo>
                <a:cubicBezTo>
                  <a:pt x="20856" y="19406"/>
                  <a:pt x="20857" y="19432"/>
                  <a:pt x="20855" y="19455"/>
                </a:cubicBezTo>
                <a:cubicBezTo>
                  <a:pt x="20863" y="19558"/>
                  <a:pt x="20866" y="19654"/>
                  <a:pt x="20862" y="19748"/>
                </a:cubicBezTo>
                <a:cubicBezTo>
                  <a:pt x="20907" y="20168"/>
                  <a:pt x="21067" y="20702"/>
                  <a:pt x="21185" y="20702"/>
                </a:cubicBezTo>
                <a:cubicBezTo>
                  <a:pt x="21224" y="20702"/>
                  <a:pt x="21292" y="20777"/>
                  <a:pt x="21368" y="20887"/>
                </a:cubicBezTo>
                <a:cubicBezTo>
                  <a:pt x="21441" y="20945"/>
                  <a:pt x="21529" y="21090"/>
                  <a:pt x="21587" y="21259"/>
                </a:cubicBezTo>
                <a:cubicBezTo>
                  <a:pt x="21590" y="21267"/>
                  <a:pt x="21597" y="21275"/>
                  <a:pt x="21600" y="21283"/>
                </a:cubicBezTo>
                <a:cubicBezTo>
                  <a:pt x="21440" y="20830"/>
                  <a:pt x="21398" y="20321"/>
                  <a:pt x="21463" y="19655"/>
                </a:cubicBezTo>
                <a:cubicBezTo>
                  <a:pt x="21519" y="19092"/>
                  <a:pt x="21508" y="18812"/>
                  <a:pt x="21414" y="18467"/>
                </a:cubicBezTo>
                <a:cubicBezTo>
                  <a:pt x="21275" y="17956"/>
                  <a:pt x="21115" y="16863"/>
                  <a:pt x="20927" y="15114"/>
                </a:cubicBezTo>
                <a:cubicBezTo>
                  <a:pt x="20856" y="14455"/>
                  <a:pt x="20691" y="13293"/>
                  <a:pt x="20558" y="12537"/>
                </a:cubicBezTo>
                <a:cubicBezTo>
                  <a:pt x="20434" y="11827"/>
                  <a:pt x="20365" y="11366"/>
                  <a:pt x="20341" y="10992"/>
                </a:cubicBezTo>
                <a:cubicBezTo>
                  <a:pt x="20304" y="11147"/>
                  <a:pt x="20247" y="11123"/>
                  <a:pt x="20166" y="10890"/>
                </a:cubicBezTo>
                <a:cubicBezTo>
                  <a:pt x="20079" y="10762"/>
                  <a:pt x="20002" y="10522"/>
                  <a:pt x="20019" y="10342"/>
                </a:cubicBezTo>
                <a:cubicBezTo>
                  <a:pt x="19993" y="10234"/>
                  <a:pt x="19960" y="10088"/>
                  <a:pt x="19931" y="9966"/>
                </a:cubicBezTo>
                <a:lnTo>
                  <a:pt x="19921" y="9995"/>
                </a:lnTo>
                <a:lnTo>
                  <a:pt x="19797" y="9433"/>
                </a:lnTo>
                <a:cubicBezTo>
                  <a:pt x="19716" y="9064"/>
                  <a:pt x="19623" y="8881"/>
                  <a:pt x="19526" y="8895"/>
                </a:cubicBezTo>
                <a:cubicBezTo>
                  <a:pt x="19373" y="9034"/>
                  <a:pt x="19185" y="9035"/>
                  <a:pt x="19119" y="8832"/>
                </a:cubicBezTo>
                <a:cubicBezTo>
                  <a:pt x="19089" y="8740"/>
                  <a:pt x="19143" y="8624"/>
                  <a:pt x="19238" y="8577"/>
                </a:cubicBezTo>
                <a:cubicBezTo>
                  <a:pt x="19332" y="8530"/>
                  <a:pt x="19391" y="8438"/>
                  <a:pt x="19369" y="8372"/>
                </a:cubicBezTo>
                <a:cubicBezTo>
                  <a:pt x="19358" y="8065"/>
                  <a:pt x="19305" y="7957"/>
                  <a:pt x="19098" y="7844"/>
                </a:cubicBezTo>
                <a:cubicBezTo>
                  <a:pt x="18843" y="7705"/>
                  <a:pt x="18508" y="6909"/>
                  <a:pt x="18619" y="6700"/>
                </a:cubicBezTo>
                <a:cubicBezTo>
                  <a:pt x="18643" y="6654"/>
                  <a:pt x="18548" y="6467"/>
                  <a:pt x="18407" y="6285"/>
                </a:cubicBezTo>
                <a:cubicBezTo>
                  <a:pt x="18281" y="6121"/>
                  <a:pt x="18153" y="5884"/>
                  <a:pt x="18090" y="5713"/>
                </a:cubicBezTo>
                <a:cubicBezTo>
                  <a:pt x="18067" y="5692"/>
                  <a:pt x="18055" y="5658"/>
                  <a:pt x="18051" y="5620"/>
                </a:cubicBezTo>
                <a:cubicBezTo>
                  <a:pt x="18000" y="5454"/>
                  <a:pt x="17916" y="5252"/>
                  <a:pt x="17855" y="5160"/>
                </a:cubicBezTo>
                <a:cubicBezTo>
                  <a:pt x="17767" y="5027"/>
                  <a:pt x="17761" y="4961"/>
                  <a:pt x="17837" y="4872"/>
                </a:cubicBezTo>
                <a:cubicBezTo>
                  <a:pt x="17887" y="4814"/>
                  <a:pt x="17896" y="4750"/>
                  <a:pt x="17863" y="4671"/>
                </a:cubicBezTo>
                <a:cubicBezTo>
                  <a:pt x="17855" y="4673"/>
                  <a:pt x="17844" y="4673"/>
                  <a:pt x="17837" y="4676"/>
                </a:cubicBezTo>
                <a:cubicBezTo>
                  <a:pt x="17737" y="4726"/>
                  <a:pt x="17653" y="4668"/>
                  <a:pt x="17626" y="4534"/>
                </a:cubicBezTo>
                <a:cubicBezTo>
                  <a:pt x="17619" y="4502"/>
                  <a:pt x="17610" y="4477"/>
                  <a:pt x="17597" y="4451"/>
                </a:cubicBezTo>
                <a:cubicBezTo>
                  <a:pt x="17570" y="4475"/>
                  <a:pt x="17541" y="4511"/>
                  <a:pt x="17504" y="4573"/>
                </a:cubicBezTo>
                <a:cubicBezTo>
                  <a:pt x="17383" y="4781"/>
                  <a:pt x="17338" y="4778"/>
                  <a:pt x="17110" y="4554"/>
                </a:cubicBezTo>
                <a:cubicBezTo>
                  <a:pt x="17079" y="4524"/>
                  <a:pt x="17063" y="4493"/>
                  <a:pt x="17038" y="4461"/>
                </a:cubicBezTo>
                <a:cubicBezTo>
                  <a:pt x="16868" y="4367"/>
                  <a:pt x="16656" y="4137"/>
                  <a:pt x="16676" y="3982"/>
                </a:cubicBezTo>
                <a:cubicBezTo>
                  <a:pt x="16696" y="3834"/>
                  <a:pt x="16676" y="3836"/>
                  <a:pt x="16584" y="3982"/>
                </a:cubicBezTo>
                <a:cubicBezTo>
                  <a:pt x="16574" y="3997"/>
                  <a:pt x="16565" y="4000"/>
                  <a:pt x="16555" y="4011"/>
                </a:cubicBezTo>
                <a:cubicBezTo>
                  <a:pt x="16508" y="4106"/>
                  <a:pt x="16454" y="4095"/>
                  <a:pt x="16352" y="3992"/>
                </a:cubicBezTo>
                <a:cubicBezTo>
                  <a:pt x="16285" y="3924"/>
                  <a:pt x="16240" y="3842"/>
                  <a:pt x="16228" y="3786"/>
                </a:cubicBezTo>
                <a:cubicBezTo>
                  <a:pt x="16225" y="3783"/>
                  <a:pt x="16225" y="3785"/>
                  <a:pt x="16223" y="3781"/>
                </a:cubicBezTo>
                <a:cubicBezTo>
                  <a:pt x="16053" y="3510"/>
                  <a:pt x="15953" y="3442"/>
                  <a:pt x="15892" y="3557"/>
                </a:cubicBezTo>
                <a:cubicBezTo>
                  <a:pt x="15785" y="3760"/>
                  <a:pt x="15427" y="3442"/>
                  <a:pt x="15503" y="3209"/>
                </a:cubicBezTo>
                <a:cubicBezTo>
                  <a:pt x="15531" y="3124"/>
                  <a:pt x="15521" y="2966"/>
                  <a:pt x="15480" y="2862"/>
                </a:cubicBezTo>
                <a:cubicBezTo>
                  <a:pt x="15462" y="2818"/>
                  <a:pt x="15447" y="2739"/>
                  <a:pt x="15433" y="2652"/>
                </a:cubicBezTo>
                <a:cubicBezTo>
                  <a:pt x="15424" y="2618"/>
                  <a:pt x="15416" y="2582"/>
                  <a:pt x="15410" y="2545"/>
                </a:cubicBezTo>
                <a:cubicBezTo>
                  <a:pt x="15368" y="2756"/>
                  <a:pt x="15328" y="2715"/>
                  <a:pt x="15250" y="2593"/>
                </a:cubicBezTo>
                <a:cubicBezTo>
                  <a:pt x="15182" y="2486"/>
                  <a:pt x="15102" y="2440"/>
                  <a:pt x="15072" y="2496"/>
                </a:cubicBezTo>
                <a:cubicBezTo>
                  <a:pt x="15043" y="2551"/>
                  <a:pt x="14942" y="2504"/>
                  <a:pt x="14848" y="2388"/>
                </a:cubicBezTo>
                <a:cubicBezTo>
                  <a:pt x="14754" y="2272"/>
                  <a:pt x="14542" y="2128"/>
                  <a:pt x="14379" y="2070"/>
                </a:cubicBezTo>
                <a:cubicBezTo>
                  <a:pt x="14119" y="1979"/>
                  <a:pt x="14061" y="2017"/>
                  <a:pt x="13943" y="2359"/>
                </a:cubicBezTo>
                <a:cubicBezTo>
                  <a:pt x="13827" y="2693"/>
                  <a:pt x="13784" y="2721"/>
                  <a:pt x="13651" y="2564"/>
                </a:cubicBezTo>
                <a:cubicBezTo>
                  <a:pt x="13433" y="2306"/>
                  <a:pt x="13206" y="2671"/>
                  <a:pt x="13272" y="3170"/>
                </a:cubicBezTo>
                <a:cubicBezTo>
                  <a:pt x="13304" y="3414"/>
                  <a:pt x="13265" y="3633"/>
                  <a:pt x="13151" y="3850"/>
                </a:cubicBezTo>
                <a:cubicBezTo>
                  <a:pt x="12973" y="4187"/>
                  <a:pt x="12782" y="4123"/>
                  <a:pt x="12857" y="3752"/>
                </a:cubicBezTo>
                <a:cubicBezTo>
                  <a:pt x="12881" y="3632"/>
                  <a:pt x="12869" y="3532"/>
                  <a:pt x="12831" y="3532"/>
                </a:cubicBezTo>
                <a:cubicBezTo>
                  <a:pt x="12745" y="3532"/>
                  <a:pt x="11698" y="4048"/>
                  <a:pt x="11093" y="4388"/>
                </a:cubicBezTo>
                <a:cubicBezTo>
                  <a:pt x="10550" y="4692"/>
                  <a:pt x="10375" y="4755"/>
                  <a:pt x="9754" y="4872"/>
                </a:cubicBezTo>
                <a:cubicBezTo>
                  <a:pt x="9201" y="4976"/>
                  <a:pt x="8986" y="4779"/>
                  <a:pt x="8196" y="3444"/>
                </a:cubicBezTo>
                <a:cubicBezTo>
                  <a:pt x="7840" y="2842"/>
                  <a:pt x="7511" y="2475"/>
                  <a:pt x="6915" y="2021"/>
                </a:cubicBezTo>
                <a:cubicBezTo>
                  <a:pt x="6279" y="1537"/>
                  <a:pt x="6090" y="1320"/>
                  <a:pt x="6002" y="975"/>
                </a:cubicBezTo>
                <a:cubicBezTo>
                  <a:pt x="5911" y="620"/>
                  <a:pt x="5849" y="554"/>
                  <a:pt x="5671" y="618"/>
                </a:cubicBezTo>
                <a:cubicBezTo>
                  <a:pt x="5551" y="662"/>
                  <a:pt x="5176" y="522"/>
                  <a:pt x="4836" y="310"/>
                </a:cubicBezTo>
                <a:cubicBezTo>
                  <a:pt x="4472" y="84"/>
                  <a:pt x="4139" y="-19"/>
                  <a:pt x="3835" y="2"/>
                </a:cubicBezTo>
                <a:close/>
                <a:moveTo>
                  <a:pt x="18335" y="5097"/>
                </a:moveTo>
                <a:cubicBezTo>
                  <a:pt x="18287" y="5097"/>
                  <a:pt x="18271" y="5162"/>
                  <a:pt x="18299" y="5248"/>
                </a:cubicBezTo>
                <a:cubicBezTo>
                  <a:pt x="18300" y="5252"/>
                  <a:pt x="18302" y="5259"/>
                  <a:pt x="18304" y="5263"/>
                </a:cubicBezTo>
                <a:lnTo>
                  <a:pt x="18417" y="5229"/>
                </a:lnTo>
                <a:cubicBezTo>
                  <a:pt x="18417" y="5219"/>
                  <a:pt x="18414" y="5213"/>
                  <a:pt x="18412" y="5204"/>
                </a:cubicBezTo>
                <a:lnTo>
                  <a:pt x="18345" y="5101"/>
                </a:lnTo>
                <a:cubicBezTo>
                  <a:pt x="18342" y="5101"/>
                  <a:pt x="18338" y="5097"/>
                  <a:pt x="18335" y="5097"/>
                </a:cubicBezTo>
                <a:close/>
                <a:moveTo>
                  <a:pt x="20991" y="5703"/>
                </a:moveTo>
                <a:cubicBezTo>
                  <a:pt x="20983" y="5721"/>
                  <a:pt x="20974" y="5734"/>
                  <a:pt x="20968" y="5757"/>
                </a:cubicBezTo>
                <a:cubicBezTo>
                  <a:pt x="20952" y="5817"/>
                  <a:pt x="20923" y="5898"/>
                  <a:pt x="20898" y="5972"/>
                </a:cubicBezTo>
                <a:lnTo>
                  <a:pt x="20914" y="6001"/>
                </a:lnTo>
                <a:cubicBezTo>
                  <a:pt x="20926" y="6024"/>
                  <a:pt x="20932" y="6042"/>
                  <a:pt x="20942" y="6065"/>
                </a:cubicBezTo>
                <a:cubicBezTo>
                  <a:pt x="20958" y="5931"/>
                  <a:pt x="20974" y="5796"/>
                  <a:pt x="20991" y="5703"/>
                </a:cubicBezTo>
                <a:close/>
                <a:moveTo>
                  <a:pt x="549" y="7282"/>
                </a:moveTo>
                <a:cubicBezTo>
                  <a:pt x="456" y="7282"/>
                  <a:pt x="403" y="7348"/>
                  <a:pt x="431" y="7433"/>
                </a:cubicBezTo>
                <a:cubicBezTo>
                  <a:pt x="459" y="7519"/>
                  <a:pt x="536" y="7590"/>
                  <a:pt x="601" y="7590"/>
                </a:cubicBezTo>
                <a:cubicBezTo>
                  <a:pt x="666" y="7590"/>
                  <a:pt x="720" y="7519"/>
                  <a:pt x="720" y="7433"/>
                </a:cubicBezTo>
                <a:cubicBezTo>
                  <a:pt x="720" y="7348"/>
                  <a:pt x="643" y="7282"/>
                  <a:pt x="549" y="7282"/>
                </a:cubicBezTo>
                <a:close/>
                <a:moveTo>
                  <a:pt x="21" y="8084"/>
                </a:moveTo>
                <a:cubicBezTo>
                  <a:pt x="12" y="8088"/>
                  <a:pt x="6" y="8101"/>
                  <a:pt x="0" y="8113"/>
                </a:cubicBezTo>
                <a:lnTo>
                  <a:pt x="0" y="8401"/>
                </a:lnTo>
                <a:cubicBezTo>
                  <a:pt x="16" y="8507"/>
                  <a:pt x="46" y="8612"/>
                  <a:pt x="88" y="8700"/>
                </a:cubicBezTo>
                <a:lnTo>
                  <a:pt x="199" y="8797"/>
                </a:lnTo>
                <a:cubicBezTo>
                  <a:pt x="256" y="8848"/>
                  <a:pt x="301" y="8871"/>
                  <a:pt x="346" y="8885"/>
                </a:cubicBezTo>
                <a:cubicBezTo>
                  <a:pt x="335" y="8844"/>
                  <a:pt x="315" y="8790"/>
                  <a:pt x="284" y="8724"/>
                </a:cubicBezTo>
                <a:cubicBezTo>
                  <a:pt x="212" y="8574"/>
                  <a:pt x="155" y="8382"/>
                  <a:pt x="155" y="8299"/>
                </a:cubicBezTo>
                <a:cubicBezTo>
                  <a:pt x="155" y="8215"/>
                  <a:pt x="116" y="8119"/>
                  <a:pt x="67" y="8088"/>
                </a:cubicBezTo>
                <a:cubicBezTo>
                  <a:pt x="49" y="8077"/>
                  <a:pt x="33" y="8077"/>
                  <a:pt x="21" y="8084"/>
                </a:cubicBezTo>
                <a:close/>
                <a:moveTo>
                  <a:pt x="3812" y="11183"/>
                </a:moveTo>
                <a:cubicBezTo>
                  <a:pt x="3792" y="11183"/>
                  <a:pt x="3752" y="11254"/>
                  <a:pt x="3724" y="11340"/>
                </a:cubicBezTo>
                <a:cubicBezTo>
                  <a:pt x="3696" y="11425"/>
                  <a:pt x="3712" y="11496"/>
                  <a:pt x="3760" y="11496"/>
                </a:cubicBezTo>
                <a:cubicBezTo>
                  <a:pt x="3808" y="11496"/>
                  <a:pt x="3848" y="11425"/>
                  <a:pt x="3848" y="11340"/>
                </a:cubicBezTo>
                <a:cubicBezTo>
                  <a:pt x="3848" y="11254"/>
                  <a:pt x="3832" y="11183"/>
                  <a:pt x="3812" y="11183"/>
                </a:cubicBezTo>
                <a:close/>
                <a:moveTo>
                  <a:pt x="16465" y="14801"/>
                </a:moveTo>
                <a:cubicBezTo>
                  <a:pt x="16473" y="14812"/>
                  <a:pt x="16482" y="14828"/>
                  <a:pt x="16491" y="14840"/>
                </a:cubicBezTo>
                <a:cubicBezTo>
                  <a:pt x="16475" y="14869"/>
                  <a:pt x="16465" y="14854"/>
                  <a:pt x="16465" y="14801"/>
                </a:cubicBezTo>
                <a:close/>
                <a:moveTo>
                  <a:pt x="1106" y="15549"/>
                </a:moveTo>
                <a:lnTo>
                  <a:pt x="975" y="15666"/>
                </a:lnTo>
                <a:cubicBezTo>
                  <a:pt x="878" y="15755"/>
                  <a:pt x="811" y="15800"/>
                  <a:pt x="751" y="15818"/>
                </a:cubicBezTo>
                <a:cubicBezTo>
                  <a:pt x="754" y="15851"/>
                  <a:pt x="754" y="15881"/>
                  <a:pt x="748" y="15901"/>
                </a:cubicBezTo>
                <a:cubicBezTo>
                  <a:pt x="721" y="15982"/>
                  <a:pt x="768" y="16024"/>
                  <a:pt x="851" y="15994"/>
                </a:cubicBezTo>
                <a:cubicBezTo>
                  <a:pt x="935" y="15963"/>
                  <a:pt x="1045" y="15772"/>
                  <a:pt x="1099" y="15568"/>
                </a:cubicBezTo>
                <a:cubicBezTo>
                  <a:pt x="1100" y="15562"/>
                  <a:pt x="1105" y="15556"/>
                  <a:pt x="1106" y="15549"/>
                </a:cubicBezTo>
                <a:close/>
                <a:moveTo>
                  <a:pt x="18294" y="15999"/>
                </a:moveTo>
                <a:cubicBezTo>
                  <a:pt x="18264" y="16027"/>
                  <a:pt x="18244" y="16061"/>
                  <a:pt x="18227" y="16101"/>
                </a:cubicBezTo>
                <a:cubicBezTo>
                  <a:pt x="18253" y="16184"/>
                  <a:pt x="18299" y="16181"/>
                  <a:pt x="18348" y="16087"/>
                </a:cubicBezTo>
                <a:cubicBezTo>
                  <a:pt x="18333" y="16061"/>
                  <a:pt x="18307" y="16022"/>
                  <a:pt x="18294" y="15999"/>
                </a:cubicBezTo>
                <a:close/>
                <a:moveTo>
                  <a:pt x="19454" y="17099"/>
                </a:moveTo>
                <a:cubicBezTo>
                  <a:pt x="19352" y="17259"/>
                  <a:pt x="19243" y="17271"/>
                  <a:pt x="19091" y="17138"/>
                </a:cubicBezTo>
                <a:cubicBezTo>
                  <a:pt x="19094" y="17160"/>
                  <a:pt x="19103" y="17190"/>
                  <a:pt x="19101" y="17206"/>
                </a:cubicBezTo>
                <a:cubicBezTo>
                  <a:pt x="19090" y="17294"/>
                  <a:pt x="19140" y="17390"/>
                  <a:pt x="19209" y="17441"/>
                </a:cubicBezTo>
                <a:cubicBezTo>
                  <a:pt x="19222" y="17444"/>
                  <a:pt x="19233" y="17453"/>
                  <a:pt x="19245" y="17455"/>
                </a:cubicBezTo>
                <a:cubicBezTo>
                  <a:pt x="19304" y="17469"/>
                  <a:pt x="19351" y="17506"/>
                  <a:pt x="19387" y="17553"/>
                </a:cubicBezTo>
                <a:cubicBezTo>
                  <a:pt x="19421" y="17400"/>
                  <a:pt x="19441" y="17251"/>
                  <a:pt x="19454" y="17099"/>
                </a:cubicBezTo>
                <a:close/>
                <a:moveTo>
                  <a:pt x="14853" y="19489"/>
                </a:moveTo>
                <a:cubicBezTo>
                  <a:pt x="14840" y="19502"/>
                  <a:pt x="14829" y="19516"/>
                  <a:pt x="14820" y="19533"/>
                </a:cubicBezTo>
                <a:cubicBezTo>
                  <a:pt x="14832" y="19605"/>
                  <a:pt x="14845" y="19682"/>
                  <a:pt x="14856" y="19734"/>
                </a:cubicBezTo>
                <a:cubicBezTo>
                  <a:pt x="14876" y="19752"/>
                  <a:pt x="14896" y="19768"/>
                  <a:pt x="14923" y="19768"/>
                </a:cubicBezTo>
                <a:cubicBezTo>
                  <a:pt x="14964" y="19768"/>
                  <a:pt x="14996" y="19735"/>
                  <a:pt x="15018" y="19695"/>
                </a:cubicBezTo>
                <a:cubicBezTo>
                  <a:pt x="14983" y="19608"/>
                  <a:pt x="14920" y="19538"/>
                  <a:pt x="14853" y="19489"/>
                </a:cubicBezTo>
                <a:close/>
                <a:moveTo>
                  <a:pt x="15475" y="21024"/>
                </a:moveTo>
                <a:cubicBezTo>
                  <a:pt x="15469" y="21035"/>
                  <a:pt x="15465" y="21052"/>
                  <a:pt x="15459" y="21063"/>
                </a:cubicBezTo>
                <a:cubicBezTo>
                  <a:pt x="15459" y="21065"/>
                  <a:pt x="15459" y="21066"/>
                  <a:pt x="15459" y="21068"/>
                </a:cubicBezTo>
                <a:cubicBezTo>
                  <a:pt x="15459" y="21076"/>
                  <a:pt x="15462" y="21085"/>
                  <a:pt x="15462" y="21093"/>
                </a:cubicBezTo>
                <a:cubicBezTo>
                  <a:pt x="15472" y="21070"/>
                  <a:pt x="15469" y="21046"/>
                  <a:pt x="15475" y="21024"/>
                </a:cubicBezTo>
                <a:close/>
              </a:path>
            </a:pathLst>
          </a:custGeom>
          <a:ln w="12700">
            <a:miter lim="400000"/>
          </a:ln>
        </p:spPr>
      </p:pic>
      <p:pic>
        <p:nvPicPr>
          <p:cNvPr id="594" name="Connection Line" descr="Connection Line"/>
          <p:cNvPicPr>
            <a:picLocks/>
          </p:cNvPicPr>
          <p:nvPr/>
        </p:nvPicPr>
        <p:blipFill>
          <a:blip r:embed="rId5">
            <a:extLst/>
          </a:blip>
          <a:stretch>
            <a:fillRect/>
          </a:stretch>
        </p:blipFill>
        <p:spPr>
          <a:xfrm>
            <a:off x="2892088" y="1863141"/>
            <a:ext cx="1934741" cy="1008452"/>
          </a:xfrm>
          <a:prstGeom prst="rect">
            <a:avLst/>
          </a:prstGeom>
        </p:spPr>
      </p:pic>
      <p:pic>
        <p:nvPicPr>
          <p:cNvPr id="596" name="Connection Line" descr="Connection Line"/>
          <p:cNvPicPr>
            <a:picLocks/>
          </p:cNvPicPr>
          <p:nvPr/>
        </p:nvPicPr>
        <p:blipFill>
          <a:blip r:embed="rId6">
            <a:extLst/>
          </a:blip>
          <a:stretch>
            <a:fillRect/>
          </a:stretch>
        </p:blipFill>
        <p:spPr>
          <a:xfrm>
            <a:off x="7490698" y="4719961"/>
            <a:ext cx="1567794" cy="1269688"/>
          </a:xfrm>
          <a:prstGeom prst="rect">
            <a:avLst/>
          </a:prstGeom>
        </p:spPr>
      </p:pic>
      <p:pic>
        <p:nvPicPr>
          <p:cNvPr id="598" name="Connection Line" descr="Connection Line"/>
          <p:cNvPicPr>
            <a:picLocks/>
          </p:cNvPicPr>
          <p:nvPr/>
        </p:nvPicPr>
        <p:blipFill>
          <a:blip r:embed="rId7">
            <a:extLst/>
          </a:blip>
          <a:stretch>
            <a:fillRect/>
          </a:stretch>
        </p:blipFill>
        <p:spPr>
          <a:xfrm>
            <a:off x="4576231" y="3336958"/>
            <a:ext cx="2900841" cy="433200"/>
          </a:xfrm>
          <a:prstGeom prst="rect">
            <a:avLst/>
          </a:prstGeom>
        </p:spPr>
      </p:pic>
      <p:pic>
        <p:nvPicPr>
          <p:cNvPr id="600" name="Connection Line" descr="Connection Line"/>
          <p:cNvPicPr>
            <a:picLocks/>
          </p:cNvPicPr>
          <p:nvPr/>
        </p:nvPicPr>
        <p:blipFill>
          <a:blip r:embed="rId8">
            <a:extLst/>
          </a:blip>
          <a:stretch>
            <a:fillRect/>
          </a:stretch>
        </p:blipFill>
        <p:spPr>
          <a:xfrm>
            <a:off x="4598537" y="4139978"/>
            <a:ext cx="3024219" cy="417195"/>
          </a:xfrm>
          <a:prstGeom prst="rect">
            <a:avLst/>
          </a:prstGeom>
        </p:spPr>
      </p:pic>
      <p:pic>
        <p:nvPicPr>
          <p:cNvPr id="589" name="Rectangle" descr="Rectangle"/>
          <p:cNvPicPr>
            <a:picLocks/>
          </p:cNvPicPr>
          <p:nvPr/>
        </p:nvPicPr>
        <p:blipFill>
          <a:blip r:embed="rId9">
            <a:extLst/>
          </a:blip>
          <a:stretch>
            <a:fillRect/>
          </a:stretch>
        </p:blipFill>
        <p:spPr>
          <a:xfrm>
            <a:off x="4881562" y="1615592"/>
            <a:ext cx="2347455" cy="1360479"/>
          </a:xfrm>
          <a:prstGeom prst="rect">
            <a:avLst/>
          </a:prstGeom>
          <a:effectLst>
            <a:outerShdw blurRad="38100" dist="25400" dir="5400000" rotWithShape="0">
              <a:srgbClr val="000000">
                <a:alpha val="50000"/>
              </a:srgbClr>
            </a:outerShdw>
          </a:effectLst>
        </p:spPr>
      </p:pic>
      <p:sp>
        <p:nvSpPr>
          <p:cNvPr id="590" name="User specified box"/>
          <p:cNvSpPr txBox="1"/>
          <p:nvPr/>
        </p:nvSpPr>
        <p:spPr>
          <a:xfrm>
            <a:off x="7380105" y="1229217"/>
            <a:ext cx="2291076" cy="44146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a:r>
              <a:rPr lang="en-US" sz="2400" dirty="0">
                <a:latin typeface="+mj-lt"/>
              </a:rPr>
              <a:t>u</a:t>
            </a:r>
            <a:r>
              <a:rPr sz="2400" dirty="0">
                <a:latin typeface="+mj-lt"/>
              </a:rPr>
              <a:t>ser specified box</a:t>
            </a:r>
          </a:p>
        </p:txBody>
      </p:sp>
      <p:sp>
        <p:nvSpPr>
          <p:cNvPr id="591" name="iterated graph cut"/>
          <p:cNvSpPr txBox="1"/>
          <p:nvPr/>
        </p:nvSpPr>
        <p:spPr>
          <a:xfrm>
            <a:off x="1997867" y="4717385"/>
            <a:ext cx="2423294" cy="4414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algn="ctr"/>
            <a:r>
              <a:rPr sz="2400" dirty="0">
                <a:latin typeface="+mj-lt"/>
              </a:rPr>
              <a:t>iterated graph cut</a:t>
            </a:r>
          </a:p>
        </p:txBody>
      </p:sp>
      <p:sp>
        <p:nvSpPr>
          <p:cNvPr id="592" name="User edit"/>
          <p:cNvSpPr txBox="1"/>
          <p:nvPr/>
        </p:nvSpPr>
        <p:spPr>
          <a:xfrm>
            <a:off x="7770840" y="2804617"/>
            <a:ext cx="2423294" cy="4414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algn="ctr"/>
            <a:r>
              <a:rPr lang="en-US" sz="2400" dirty="0">
                <a:latin typeface="+mj-lt"/>
              </a:rPr>
              <a:t>u</a:t>
            </a:r>
            <a:r>
              <a:rPr sz="2400" dirty="0">
                <a:latin typeface="+mj-lt"/>
              </a:rPr>
              <a:t>ser edit</a:t>
            </a:r>
          </a:p>
        </p:txBody>
      </p:sp>
      <p:sp>
        <p:nvSpPr>
          <p:cNvPr id="593" name="Output"/>
          <p:cNvSpPr txBox="1"/>
          <p:nvPr/>
        </p:nvSpPr>
        <p:spPr>
          <a:xfrm>
            <a:off x="3704566" y="5672062"/>
            <a:ext cx="915315" cy="44146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a:r>
              <a:rPr lang="en-US" sz="2400" dirty="0">
                <a:latin typeface="+mj-lt"/>
              </a:rPr>
              <a:t>o</a:t>
            </a:r>
            <a:r>
              <a:rPr sz="2400" dirty="0">
                <a:latin typeface="+mj-lt"/>
              </a:rPr>
              <a:t>utput</a:t>
            </a:r>
          </a:p>
        </p:txBody>
      </p:sp>
      <p:sp>
        <p:nvSpPr>
          <p:cNvPr id="20" name="Shape 667">
            <a:extLst>
              <a:ext uri="{FF2B5EF4-FFF2-40B4-BE49-F238E27FC236}">
                <a16:creationId xmlns:a16="http://schemas.microsoft.com/office/drawing/2014/main" id="{42D6E675-369D-42A4-A053-ACBE1107456A}"/>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Iteration can be interactive</a:t>
            </a:r>
          </a:p>
        </p:txBody>
      </p:sp>
    </p:spTree>
    <p:extLst>
      <p:ext uri="{BB962C8B-B14F-4D97-AF65-F5344CB8AC3E}">
        <p14:creationId xmlns:p14="http://schemas.microsoft.com/office/powerpoint/2010/main" val="777756551"/>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98FB48-4FB7-4B29-8E65-7D4B9A93E6D3}"/>
              </a:ext>
            </a:extLst>
          </p:cNvPr>
          <p:cNvGrpSpPr/>
          <p:nvPr/>
        </p:nvGrpSpPr>
        <p:grpSpPr>
          <a:xfrm>
            <a:off x="44245" y="2127187"/>
            <a:ext cx="12103510" cy="3012090"/>
            <a:chOff x="0" y="2141307"/>
            <a:chExt cx="12046772" cy="2997970"/>
          </a:xfrm>
        </p:grpSpPr>
        <p:pic>
          <p:nvPicPr>
            <p:cNvPr id="603" name="pasted-image.png" descr="pasted-image.png"/>
            <p:cNvPicPr>
              <a:picLocks noChangeAspect="1"/>
            </p:cNvPicPr>
            <p:nvPr/>
          </p:nvPicPr>
          <p:blipFill>
            <a:blip r:embed="rId2">
              <a:extLst/>
            </a:blip>
            <a:srcRect r="50623"/>
            <a:stretch>
              <a:fillRect/>
            </a:stretch>
          </p:blipFill>
          <p:spPr>
            <a:xfrm>
              <a:off x="0" y="2141307"/>
              <a:ext cx="6030037" cy="2997970"/>
            </a:xfrm>
            <a:prstGeom prst="rect">
              <a:avLst/>
            </a:prstGeom>
            <a:ln w="12700">
              <a:miter lim="400000"/>
            </a:ln>
          </p:spPr>
        </p:pic>
        <p:pic>
          <p:nvPicPr>
            <p:cNvPr id="604" name="pasted-image.png" descr="pasted-image.png"/>
            <p:cNvPicPr>
              <a:picLocks noChangeAspect="1"/>
            </p:cNvPicPr>
            <p:nvPr/>
          </p:nvPicPr>
          <p:blipFill>
            <a:blip r:embed="rId2">
              <a:extLst/>
            </a:blip>
            <a:srcRect l="52457"/>
            <a:stretch>
              <a:fillRect/>
            </a:stretch>
          </p:blipFill>
          <p:spPr>
            <a:xfrm>
              <a:off x="6240676" y="2141307"/>
              <a:ext cx="5806096" cy="2997970"/>
            </a:xfrm>
            <a:prstGeom prst="rect">
              <a:avLst/>
            </a:prstGeom>
            <a:ln w="12700">
              <a:miter lim="400000"/>
            </a:ln>
          </p:spPr>
        </p:pic>
      </p:grpSp>
      <p:sp>
        <p:nvSpPr>
          <p:cNvPr id="4" name="Shape 667">
            <a:extLst>
              <a:ext uri="{FF2B5EF4-FFF2-40B4-BE49-F238E27FC236}">
                <a16:creationId xmlns:a16="http://schemas.microsoft.com/office/drawing/2014/main" id="{4D8CF25A-1B94-475F-B452-FC2910518A1F}"/>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Examples</a:t>
            </a:r>
          </a:p>
        </p:txBody>
      </p:sp>
    </p:spTree>
    <p:extLst>
      <p:ext uri="{BB962C8B-B14F-4D97-AF65-F5344CB8AC3E}">
        <p14:creationId xmlns:p14="http://schemas.microsoft.com/office/powerpoint/2010/main" val="12433096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 name="droppedImage.pdf" descr="droppedImage.pdf"/>
          <p:cNvPicPr>
            <a:picLocks noChangeAspect="1"/>
          </p:cNvPicPr>
          <p:nvPr/>
        </p:nvPicPr>
        <p:blipFill>
          <a:blip r:embed="rId2">
            <a:extLst/>
          </a:blip>
          <a:stretch>
            <a:fillRect/>
          </a:stretch>
        </p:blipFill>
        <p:spPr>
          <a:xfrm>
            <a:off x="1880714" y="1181292"/>
            <a:ext cx="8423492" cy="4931890"/>
          </a:xfrm>
          <a:prstGeom prst="rect">
            <a:avLst/>
          </a:prstGeom>
          <a:ln w="12700">
            <a:miter lim="400000"/>
          </a:ln>
        </p:spPr>
      </p:pic>
      <p:sp>
        <p:nvSpPr>
          <p:cNvPr id="6" name="Shape 667">
            <a:extLst>
              <a:ext uri="{FF2B5EF4-FFF2-40B4-BE49-F238E27FC236}">
                <a16:creationId xmlns:a16="http://schemas.microsoft.com/office/drawing/2014/main" id="{F0574279-267D-4D5B-812C-C3D5F5803814}"/>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Examples</a:t>
            </a:r>
          </a:p>
        </p:txBody>
      </p:sp>
      <p:sp>
        <p:nvSpPr>
          <p:cNvPr id="8" name="What is easy or hard about these cases for graph cut-based segmentation?">
            <a:extLst>
              <a:ext uri="{FF2B5EF4-FFF2-40B4-BE49-F238E27FC236}">
                <a16:creationId xmlns:a16="http://schemas.microsoft.com/office/drawing/2014/main" id="{74DA4144-3C4E-4C08-B503-408A8DE42E43}"/>
              </a:ext>
            </a:extLst>
          </p:cNvPr>
          <p:cNvSpPr txBox="1">
            <a:spLocks noGrp="1"/>
          </p:cNvSpPr>
          <p:nvPr>
            <p:ph type="title"/>
          </p:nvPr>
        </p:nvSpPr>
        <p:spPr>
          <a:xfrm>
            <a:off x="231250" y="6332223"/>
            <a:ext cx="11478968" cy="525777"/>
          </a:xfrm>
          <a:prstGeom prst="rect">
            <a:avLst/>
          </a:prstGeom>
        </p:spPr>
        <p:txBody>
          <a:bodyPr vert="horz" lIns="21431" tIns="21431" rIns="21431" bIns="21431" rtlCol="0" anchor="ctr">
            <a:normAutofit/>
          </a:bodyPr>
          <a:lstStyle>
            <a:lvl1pPr>
              <a:defRPr sz="3800" i="1">
                <a:solidFill>
                  <a:srgbClr val="0433FF"/>
                </a:solidFill>
              </a:defRPr>
            </a:lvl1pPr>
          </a:lstStyle>
          <a:p>
            <a:pPr>
              <a:defRPr sz="8000"/>
            </a:pPr>
            <a:r>
              <a:rPr sz="2400" i="0">
                <a:solidFill>
                  <a:schemeClr val="tx1"/>
                </a:solidFill>
              </a:rPr>
              <a:t>What is easy or hard about these cases for graph cut-based segmentation?</a:t>
            </a:r>
          </a:p>
        </p:txBody>
      </p:sp>
    </p:spTree>
    <p:extLst>
      <p:ext uri="{BB962C8B-B14F-4D97-AF65-F5344CB8AC3E}">
        <p14:creationId xmlns:p14="http://schemas.microsoft.com/office/powerpoint/2010/main" val="3609071225"/>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 name="droppedImage.pdf" descr="droppedImage.pdf"/>
          <p:cNvPicPr>
            <a:picLocks noChangeAspect="1"/>
          </p:cNvPicPr>
          <p:nvPr/>
        </p:nvPicPr>
        <p:blipFill>
          <a:blip r:embed="rId3">
            <a:extLst/>
          </a:blip>
          <a:stretch>
            <a:fillRect/>
          </a:stretch>
        </p:blipFill>
        <p:spPr>
          <a:xfrm>
            <a:off x="1879260" y="1248748"/>
            <a:ext cx="8433481" cy="5107602"/>
          </a:xfrm>
          <a:prstGeom prst="rect">
            <a:avLst/>
          </a:prstGeom>
          <a:ln w="12700">
            <a:miter lim="400000"/>
          </a:ln>
        </p:spPr>
      </p:pic>
      <p:sp>
        <p:nvSpPr>
          <p:cNvPr id="4" name="Shape 667">
            <a:extLst>
              <a:ext uri="{FF2B5EF4-FFF2-40B4-BE49-F238E27FC236}">
                <a16:creationId xmlns:a16="http://schemas.microsoft.com/office/drawing/2014/main" id="{31A8CE36-DEF2-44A2-98C4-8C827B8F1359}"/>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Examples</a:t>
            </a:r>
          </a:p>
        </p:txBody>
      </p:sp>
    </p:spTree>
    <p:extLst>
      <p:ext uri="{BB962C8B-B14F-4D97-AF65-F5344CB8AC3E}">
        <p14:creationId xmlns:p14="http://schemas.microsoft.com/office/powerpoint/2010/main" val="2129644247"/>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 name="droppedImage.pdf" descr="droppedImage.pdf"/>
          <p:cNvPicPr>
            <a:picLocks noChangeAspect="1"/>
          </p:cNvPicPr>
          <p:nvPr/>
        </p:nvPicPr>
        <p:blipFill>
          <a:blip r:embed="rId3">
            <a:extLst/>
          </a:blip>
          <a:stretch>
            <a:fillRect/>
          </a:stretch>
        </p:blipFill>
        <p:spPr>
          <a:xfrm>
            <a:off x="764683" y="1443114"/>
            <a:ext cx="10662634" cy="4534898"/>
          </a:xfrm>
          <a:prstGeom prst="rect">
            <a:avLst/>
          </a:prstGeom>
          <a:ln w="12700">
            <a:miter lim="400000"/>
          </a:ln>
        </p:spPr>
      </p:pic>
      <p:sp>
        <p:nvSpPr>
          <p:cNvPr id="4" name="Shape 667">
            <a:extLst>
              <a:ext uri="{FF2B5EF4-FFF2-40B4-BE49-F238E27FC236}">
                <a16:creationId xmlns:a16="http://schemas.microsoft.com/office/drawing/2014/main" id="{5DEF9BA5-3205-4427-88A9-F7167DB30343}"/>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Examples</a:t>
            </a:r>
          </a:p>
        </p:txBody>
      </p:sp>
    </p:spTree>
    <p:extLst>
      <p:ext uri="{BB962C8B-B14F-4D97-AF65-F5344CB8AC3E}">
        <p14:creationId xmlns:p14="http://schemas.microsoft.com/office/powerpoint/2010/main" val="95502060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title"/>
          </p:nvPr>
        </p:nvSpPr>
        <p:spPr>
          <a:xfrm>
            <a:off x="2209800" y="222251"/>
            <a:ext cx="7772400" cy="838200"/>
          </a:xfrm>
          <a:extLst/>
        </p:spPr>
        <p:txBody>
          <a:bodyPr vert="horz" wrap="square" lIns="92075" tIns="46038" rIns="92075" bIns="46038" numCol="1" anchor="ctr" anchorCtr="0" compatLnSpc="1">
            <a:prstTxWarp prst="textNoShape">
              <a:avLst/>
            </a:prstTxWarp>
          </a:bodyPr>
          <a:lstStyle/>
          <a:p>
            <a:pPr>
              <a:defRPr/>
            </a:pPr>
            <a:r>
              <a:rPr lang="en-US" altLang="zh-CN" sz="3200" dirty="0">
                <a:solidFill>
                  <a:schemeClr val="tx1"/>
                </a:solidFill>
                <a:latin typeface="+mn-lt"/>
                <a:ea typeface="宋体" pitchFamily="2" charset="-122"/>
              </a:rPr>
              <a:t>Common Region/Connectivity</a:t>
            </a:r>
          </a:p>
        </p:txBody>
      </p:sp>
      <p:sp>
        <p:nvSpPr>
          <p:cNvPr id="6" name="Rectangle 5"/>
          <p:cNvSpPr/>
          <p:nvPr/>
        </p:nvSpPr>
        <p:spPr>
          <a:xfrm>
            <a:off x="3370264" y="1860550"/>
            <a:ext cx="5451475" cy="10604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7" name="Cloud 6"/>
          <p:cNvSpPr/>
          <p:nvPr/>
        </p:nvSpPr>
        <p:spPr>
          <a:xfrm>
            <a:off x="5341939" y="2222500"/>
            <a:ext cx="611187" cy="336550"/>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8" name="Cloud 7"/>
          <p:cNvSpPr/>
          <p:nvPr/>
        </p:nvSpPr>
        <p:spPr>
          <a:xfrm>
            <a:off x="4500564" y="2222500"/>
            <a:ext cx="611187" cy="336550"/>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9" name="Cloud 8"/>
          <p:cNvSpPr/>
          <p:nvPr/>
        </p:nvSpPr>
        <p:spPr>
          <a:xfrm>
            <a:off x="3660775" y="2222500"/>
            <a:ext cx="611188" cy="336550"/>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0" name="Cloud 9"/>
          <p:cNvSpPr/>
          <p:nvPr/>
        </p:nvSpPr>
        <p:spPr>
          <a:xfrm>
            <a:off x="7862889" y="2222500"/>
            <a:ext cx="611187" cy="336550"/>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1" name="Cloud 10"/>
          <p:cNvSpPr/>
          <p:nvPr/>
        </p:nvSpPr>
        <p:spPr>
          <a:xfrm>
            <a:off x="6181725" y="2222500"/>
            <a:ext cx="611188" cy="336550"/>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2" name="Cloud 11"/>
          <p:cNvSpPr/>
          <p:nvPr/>
        </p:nvSpPr>
        <p:spPr>
          <a:xfrm>
            <a:off x="7023100" y="2222500"/>
            <a:ext cx="611188" cy="336550"/>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4" name="Rectangle 13"/>
          <p:cNvSpPr/>
          <p:nvPr/>
        </p:nvSpPr>
        <p:spPr>
          <a:xfrm>
            <a:off x="3370264" y="3414713"/>
            <a:ext cx="5451475" cy="10604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grpSp>
        <p:nvGrpSpPr>
          <p:cNvPr id="33" name="Group 32"/>
          <p:cNvGrpSpPr>
            <a:grpSpLocks/>
          </p:cNvGrpSpPr>
          <p:nvPr/>
        </p:nvGrpSpPr>
        <p:grpSpPr bwMode="auto">
          <a:xfrm>
            <a:off x="3584575" y="1970088"/>
            <a:ext cx="4960938" cy="842962"/>
            <a:chOff x="2059996" y="1720167"/>
            <a:chExt cx="4961298" cy="843279"/>
          </a:xfrm>
        </p:grpSpPr>
        <p:sp>
          <p:nvSpPr>
            <p:cNvPr id="2" name="Oval 1"/>
            <p:cNvSpPr/>
            <p:nvPr/>
          </p:nvSpPr>
          <p:spPr>
            <a:xfrm>
              <a:off x="2059996" y="1720167"/>
              <a:ext cx="1597141" cy="84327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2" name="Oval 21"/>
            <p:cNvSpPr/>
            <p:nvPr/>
          </p:nvSpPr>
          <p:spPr>
            <a:xfrm>
              <a:off x="3752394" y="1720167"/>
              <a:ext cx="1597141" cy="84327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32" name="Oval 31"/>
            <p:cNvSpPr/>
            <p:nvPr/>
          </p:nvSpPr>
          <p:spPr>
            <a:xfrm>
              <a:off x="5424153" y="1720167"/>
              <a:ext cx="1597141" cy="84327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grpSp>
      <p:grpSp>
        <p:nvGrpSpPr>
          <p:cNvPr id="21" name="Group 20"/>
          <p:cNvGrpSpPr>
            <a:grpSpLocks/>
          </p:cNvGrpSpPr>
          <p:nvPr/>
        </p:nvGrpSpPr>
        <p:grpSpPr bwMode="auto">
          <a:xfrm>
            <a:off x="4200526" y="3906839"/>
            <a:ext cx="3738563" cy="77787"/>
            <a:chOff x="2676452" y="3657717"/>
            <a:chExt cx="3738947" cy="77138"/>
          </a:xfrm>
        </p:grpSpPr>
        <p:sp>
          <p:nvSpPr>
            <p:cNvPr id="3" name="Rectangle 2"/>
            <p:cNvSpPr/>
            <p:nvPr/>
          </p:nvSpPr>
          <p:spPr>
            <a:xfrm>
              <a:off x="2676452" y="3657717"/>
              <a:ext cx="385803" cy="771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34" name="Rectangle 33"/>
            <p:cNvSpPr/>
            <p:nvPr/>
          </p:nvSpPr>
          <p:spPr>
            <a:xfrm>
              <a:off x="4340323" y="3657717"/>
              <a:ext cx="385803" cy="771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35" name="Rectangle 34"/>
            <p:cNvSpPr/>
            <p:nvPr/>
          </p:nvSpPr>
          <p:spPr>
            <a:xfrm>
              <a:off x="6029596" y="3657717"/>
              <a:ext cx="385803" cy="771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grpSp>
      <p:grpSp>
        <p:nvGrpSpPr>
          <p:cNvPr id="35853" name="Group 3"/>
          <p:cNvGrpSpPr>
            <a:grpSpLocks/>
          </p:cNvGrpSpPr>
          <p:nvPr/>
        </p:nvGrpSpPr>
        <p:grpSpPr bwMode="auto">
          <a:xfrm>
            <a:off x="3660775" y="3778251"/>
            <a:ext cx="4813300" cy="334963"/>
            <a:chOff x="2136284" y="3528505"/>
            <a:chExt cx="4813791" cy="335564"/>
          </a:xfrm>
        </p:grpSpPr>
        <p:sp>
          <p:nvSpPr>
            <p:cNvPr id="15" name="Cloud 14"/>
            <p:cNvSpPr/>
            <p:nvPr/>
          </p:nvSpPr>
          <p:spPr>
            <a:xfrm>
              <a:off x="3817618" y="3528505"/>
              <a:ext cx="611249" cy="335564"/>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6" name="Cloud 15"/>
            <p:cNvSpPr/>
            <p:nvPr/>
          </p:nvSpPr>
          <p:spPr>
            <a:xfrm>
              <a:off x="2976158" y="3528505"/>
              <a:ext cx="611249" cy="335564"/>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7" name="Cloud 16"/>
            <p:cNvSpPr/>
            <p:nvPr/>
          </p:nvSpPr>
          <p:spPr>
            <a:xfrm>
              <a:off x="2136284" y="3528505"/>
              <a:ext cx="611250" cy="335564"/>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8" name="Cloud 17"/>
            <p:cNvSpPr/>
            <p:nvPr/>
          </p:nvSpPr>
          <p:spPr>
            <a:xfrm>
              <a:off x="6338826" y="3528505"/>
              <a:ext cx="611249" cy="335564"/>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19" name="Cloud 18"/>
            <p:cNvSpPr/>
            <p:nvPr/>
          </p:nvSpPr>
          <p:spPr>
            <a:xfrm>
              <a:off x="4657491" y="3528505"/>
              <a:ext cx="611250" cy="335564"/>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sp>
          <p:nvSpPr>
            <p:cNvPr id="20" name="Cloud 19"/>
            <p:cNvSpPr/>
            <p:nvPr/>
          </p:nvSpPr>
          <p:spPr>
            <a:xfrm>
              <a:off x="5498952" y="3528505"/>
              <a:ext cx="611250" cy="335564"/>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3" fontAlgn="base">
                <a:spcBef>
                  <a:spcPct val="0"/>
                </a:spcBef>
                <a:spcAft>
                  <a:spcPct val="0"/>
                </a:spcAft>
                <a:defRPr/>
              </a:pPr>
              <a:endParaRPr lang="en-US">
                <a:solidFill>
                  <a:srgbClr val="000000"/>
                </a:solidFill>
                <a:latin typeface="Arial"/>
                <a:cs typeface="Arial"/>
                <a:sym typeface="Helvetica Light"/>
              </a:endParaRPr>
            </a:p>
          </p:txBody>
        </p:sp>
      </p:grpSp>
      <p:sp>
        <p:nvSpPr>
          <p:cNvPr id="38" name="Text Box 4"/>
          <p:cNvSpPr txBox="1">
            <a:spLocks noChangeArrowheads="1"/>
          </p:cNvSpPr>
          <p:nvPr/>
        </p:nvSpPr>
        <p:spPr bwMode="auto">
          <a:xfrm>
            <a:off x="1952625" y="5238750"/>
            <a:ext cx="8286750" cy="49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defTabSz="914353" eaLnBrk="1" fontAlgn="base" hangingPunct="1">
              <a:lnSpc>
                <a:spcPct val="120000"/>
              </a:lnSpc>
              <a:spcBef>
                <a:spcPct val="0"/>
              </a:spcBef>
              <a:spcAft>
                <a:spcPct val="0"/>
              </a:spcAft>
              <a:defRPr/>
            </a:pPr>
            <a:r>
              <a:rPr lang="en-US" altLang="zh-CN" sz="2400" dirty="0">
                <a:solidFill>
                  <a:srgbClr val="000000"/>
                </a:solidFill>
                <a:latin typeface="Arial"/>
                <a:ea typeface="宋体" pitchFamily="2" charset="-122"/>
                <a:cs typeface="Arial" charset="0"/>
                <a:sym typeface="Helvetica Light"/>
              </a:rPr>
              <a:t>Connected objects are grouped together</a:t>
            </a:r>
          </a:p>
        </p:txBody>
      </p:sp>
    </p:spTree>
    <p:extLst>
      <p:ext uri="{BB962C8B-B14F-4D97-AF65-F5344CB8AC3E}">
        <p14:creationId xmlns:p14="http://schemas.microsoft.com/office/powerpoint/2010/main" val="18613083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 name="image54.png" descr="image54.png"/>
          <p:cNvPicPr>
            <a:picLocks noChangeAspect="1"/>
          </p:cNvPicPr>
          <p:nvPr/>
        </p:nvPicPr>
        <p:blipFill>
          <a:blip r:embed="rId2">
            <a:extLst/>
          </a:blip>
          <a:stretch>
            <a:fillRect/>
          </a:stretch>
        </p:blipFill>
        <p:spPr>
          <a:xfrm>
            <a:off x="1523999" y="1368529"/>
            <a:ext cx="7351220" cy="2586038"/>
          </a:xfrm>
          <a:prstGeom prst="rect">
            <a:avLst/>
          </a:prstGeom>
          <a:ln w="12700">
            <a:miter lim="400000"/>
          </a:ln>
        </p:spPr>
      </p:pic>
      <p:pic>
        <p:nvPicPr>
          <p:cNvPr id="623" name="image55.png" descr="image55.png"/>
          <p:cNvPicPr>
            <a:picLocks noChangeAspect="1"/>
          </p:cNvPicPr>
          <p:nvPr/>
        </p:nvPicPr>
        <p:blipFill>
          <a:blip r:embed="rId3">
            <a:extLst/>
          </a:blip>
          <a:stretch>
            <a:fillRect/>
          </a:stretch>
        </p:blipFill>
        <p:spPr>
          <a:xfrm>
            <a:off x="4307580" y="3911704"/>
            <a:ext cx="2817120" cy="2536032"/>
          </a:xfrm>
          <a:prstGeom prst="rect">
            <a:avLst/>
          </a:prstGeom>
          <a:ln w="12700">
            <a:miter lim="400000"/>
          </a:ln>
        </p:spPr>
      </p:pic>
      <p:pic>
        <p:nvPicPr>
          <p:cNvPr id="624" name="image56.png" descr="image56.png"/>
          <p:cNvPicPr>
            <a:picLocks noChangeAspect="1"/>
          </p:cNvPicPr>
          <p:nvPr/>
        </p:nvPicPr>
        <p:blipFill>
          <a:blip r:embed="rId4">
            <a:extLst/>
          </a:blip>
          <a:stretch>
            <a:fillRect/>
          </a:stretch>
        </p:blipFill>
        <p:spPr>
          <a:xfrm>
            <a:off x="7160419" y="3897417"/>
            <a:ext cx="3457575" cy="2561787"/>
          </a:xfrm>
          <a:prstGeom prst="rect">
            <a:avLst/>
          </a:prstGeom>
          <a:ln w="12700">
            <a:miter lim="400000"/>
          </a:ln>
        </p:spPr>
      </p:pic>
      <p:sp>
        <p:nvSpPr>
          <p:cNvPr id="626" name="Lazy Snapping…"/>
          <p:cNvSpPr txBox="1"/>
          <p:nvPr/>
        </p:nvSpPr>
        <p:spPr>
          <a:xfrm>
            <a:off x="1025492" y="4129148"/>
            <a:ext cx="3156442" cy="796372"/>
          </a:xfrm>
          <a:prstGeom prst="rect">
            <a:avLst/>
          </a:prstGeom>
          <a:ln w="12700">
            <a:miter lim="400000"/>
          </a:ln>
          <a:extLst>
            <a:ext uri="{C572A759-6A51-4108-AA02-DFA0A04FC94B}">
              <ma14:wrappingTextBoxFlag xmlns="" xmlns:ma14="http://schemas.microsoft.com/office/mac/drawingml/2011/main" val="1"/>
            </a:ext>
          </a:extLst>
        </p:spPr>
        <p:txBody>
          <a:bodyPr wrap="none" lIns="28575" tIns="28575" rIns="28575" bIns="28575" anchor="ctr">
            <a:spAutoFit/>
          </a:bodyPr>
          <a:lstStyle/>
          <a:p>
            <a:pPr defTabSz="383963">
              <a:defRPr sz="2400">
                <a:latin typeface="Gill Sans"/>
                <a:ea typeface="Gill Sans"/>
                <a:cs typeface="Gill Sans"/>
                <a:sym typeface="Gill Sans"/>
              </a:defRPr>
            </a:pPr>
            <a:r>
              <a:rPr sz="2400" dirty="0">
                <a:latin typeface="+mj-lt"/>
              </a:rPr>
              <a:t>Lazy Snapping</a:t>
            </a:r>
          </a:p>
          <a:p>
            <a:pPr defTabSz="383963">
              <a:defRPr sz="2400">
                <a:latin typeface="Gill Sans"/>
                <a:ea typeface="Gill Sans"/>
                <a:cs typeface="Gill Sans"/>
                <a:sym typeface="Gill Sans"/>
              </a:defRPr>
            </a:pPr>
            <a:r>
              <a:rPr sz="2400" dirty="0">
                <a:latin typeface="+mj-lt"/>
              </a:rPr>
              <a:t>[Li et al. SIGGRAPH 2004]</a:t>
            </a:r>
          </a:p>
        </p:txBody>
      </p:sp>
      <p:sp>
        <p:nvSpPr>
          <p:cNvPr id="7" name="Shape 667">
            <a:extLst>
              <a:ext uri="{FF2B5EF4-FFF2-40B4-BE49-F238E27FC236}">
                <a16:creationId xmlns:a16="http://schemas.microsoft.com/office/drawing/2014/main" id="{93A47333-F8EC-4951-8146-79CF2485415E}"/>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Examples</a:t>
            </a:r>
          </a:p>
        </p:txBody>
      </p:sp>
    </p:spTree>
    <p:extLst>
      <p:ext uri="{BB962C8B-B14F-4D97-AF65-F5344CB8AC3E}">
        <p14:creationId xmlns:p14="http://schemas.microsoft.com/office/powerpoint/2010/main" val="868434252"/>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667">
            <a:extLst>
              <a:ext uri="{FF2B5EF4-FFF2-40B4-BE49-F238E27FC236}">
                <a16:creationId xmlns:a16="http://schemas.microsoft.com/office/drawing/2014/main" id="{93A47333-F8EC-4951-8146-79CF2485415E}"/>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Graph-cuts are a </a:t>
            </a:r>
            <a:r>
              <a:rPr lang="en-US"/>
              <a:t>very general, </a:t>
            </a:r>
            <a:r>
              <a:rPr lang="en-US" dirty="0"/>
              <a:t>very useful tool</a:t>
            </a:r>
          </a:p>
        </p:txBody>
      </p:sp>
      <p:pic>
        <p:nvPicPr>
          <p:cNvPr id="9" name="Picture 8">
            <a:extLst>
              <a:ext uri="{FF2B5EF4-FFF2-40B4-BE49-F238E27FC236}">
                <a16:creationId xmlns:a16="http://schemas.microsoft.com/office/drawing/2014/main" id="{12C694AE-E212-4960-A757-73B90E4CC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2011" y="1738944"/>
            <a:ext cx="5790892" cy="3985939"/>
          </a:xfrm>
          <a:prstGeom prst="rect">
            <a:avLst/>
          </a:prstGeom>
        </p:spPr>
      </p:pic>
      <p:sp>
        <p:nvSpPr>
          <p:cNvPr id="10" name="Output">
            <a:extLst>
              <a:ext uri="{FF2B5EF4-FFF2-40B4-BE49-F238E27FC236}">
                <a16:creationId xmlns:a16="http://schemas.microsoft.com/office/drawing/2014/main" id="{33CC4760-323B-4BD6-A487-6956109D7597}"/>
              </a:ext>
            </a:extLst>
          </p:cNvPr>
          <p:cNvSpPr txBox="1"/>
          <p:nvPr/>
        </p:nvSpPr>
        <p:spPr>
          <a:xfrm>
            <a:off x="1060973" y="2403183"/>
            <a:ext cx="2501968" cy="265745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marL="342900" indent="-342900">
              <a:buFont typeface="Arial" panose="020B0604020202020204" pitchFamily="34" charset="0"/>
              <a:buChar char="•"/>
            </a:pPr>
            <a:r>
              <a:rPr lang="en-US" sz="2400" dirty="0">
                <a:latin typeface="+mj-lt"/>
              </a:rPr>
              <a:t>denoising</a:t>
            </a:r>
          </a:p>
          <a:p>
            <a:pPr marL="342900" indent="-342900">
              <a:buFont typeface="Arial" panose="020B0604020202020204" pitchFamily="34" charset="0"/>
              <a:buChar char="•"/>
            </a:pPr>
            <a:r>
              <a:rPr lang="en-US" sz="2400" dirty="0">
                <a:latin typeface="+mj-lt"/>
              </a:rPr>
              <a:t>stereo</a:t>
            </a:r>
          </a:p>
          <a:p>
            <a:pPr marL="342900" indent="-342900">
              <a:buFont typeface="Arial" panose="020B0604020202020204" pitchFamily="34" charset="0"/>
              <a:buChar char="•"/>
            </a:pPr>
            <a:r>
              <a:rPr lang="en-US" sz="2400" dirty="0">
                <a:latin typeface="+mj-lt"/>
              </a:rPr>
              <a:t>texture synthesis</a:t>
            </a:r>
          </a:p>
          <a:p>
            <a:pPr marL="342900" indent="-342900">
              <a:buFont typeface="Arial" panose="020B0604020202020204" pitchFamily="34" charset="0"/>
              <a:buChar char="•"/>
            </a:pPr>
            <a:r>
              <a:rPr lang="en-US" sz="2400" dirty="0">
                <a:latin typeface="+mj-lt"/>
              </a:rPr>
              <a:t>segmentation</a:t>
            </a:r>
          </a:p>
          <a:p>
            <a:pPr marL="342900" indent="-342900">
              <a:buFont typeface="Arial" panose="020B0604020202020204" pitchFamily="34" charset="0"/>
              <a:buChar char="•"/>
            </a:pPr>
            <a:r>
              <a:rPr lang="en-US" sz="2400" dirty="0">
                <a:latin typeface="+mj-lt"/>
              </a:rPr>
              <a:t>classification</a:t>
            </a:r>
          </a:p>
          <a:p>
            <a:pPr marL="342900" indent="-342900">
              <a:buFont typeface="Arial" panose="020B0604020202020204" pitchFamily="34" charset="0"/>
              <a:buChar char="•"/>
            </a:pPr>
            <a:r>
              <a:rPr lang="en-US" sz="2400" dirty="0">
                <a:latin typeface="+mj-lt"/>
              </a:rPr>
              <a:t>recognition</a:t>
            </a:r>
          </a:p>
          <a:p>
            <a:pPr marL="342900" indent="-342900">
              <a:buFont typeface="Arial" panose="020B0604020202020204" pitchFamily="34" charset="0"/>
              <a:buChar char="•"/>
            </a:pPr>
            <a:r>
              <a:rPr lang="en-US" sz="2400" dirty="0">
                <a:latin typeface="+mj-lt"/>
              </a:rPr>
              <a:t>…</a:t>
            </a:r>
          </a:p>
        </p:txBody>
      </p:sp>
    </p:spTree>
    <p:extLst>
      <p:ext uri="{BB962C8B-B14F-4D97-AF65-F5344CB8AC3E}">
        <p14:creationId xmlns:p14="http://schemas.microsoft.com/office/powerpoint/2010/main" val="1850428602"/>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Shape 667"/>
          <p:cNvSpPr>
            <a:spLocks noGrp="1"/>
          </p:cNvSpPr>
          <p:nvPr>
            <p:ph type="title"/>
          </p:nvPr>
        </p:nvSpPr>
        <p:spPr>
          <a:xfrm>
            <a:off x="0" y="0"/>
            <a:ext cx="12192000" cy="1325563"/>
          </a:xfrm>
          <a:prstGeom prst="rect">
            <a:avLst/>
          </a:prstGeom>
        </p:spPr>
        <p:txBody>
          <a:bodyPr/>
          <a:lstStyle/>
          <a:p>
            <a:pPr algn="ctr"/>
            <a:r>
              <a:rPr lang="en-US" dirty="0"/>
              <a:t>References</a:t>
            </a:r>
            <a:endParaRPr dirty="0"/>
          </a:p>
        </p:txBody>
      </p:sp>
      <p:sp>
        <p:nvSpPr>
          <p:cNvPr id="7" name="Shape 667"/>
          <p:cNvSpPr txBox="1">
            <a:spLocks/>
          </p:cNvSpPr>
          <p:nvPr/>
        </p:nvSpPr>
        <p:spPr>
          <a:xfrm>
            <a:off x="357187" y="1173192"/>
            <a:ext cx="11547429" cy="53007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t>Basic reading:</a:t>
            </a:r>
          </a:p>
          <a:p>
            <a:pPr marL="342900" indent="-342900">
              <a:buFont typeface="Arial" panose="020B0604020202020204" pitchFamily="34" charset="0"/>
              <a:buChar char="•"/>
            </a:pPr>
            <a:r>
              <a:rPr lang="en-US" sz="2000" dirty="0" err="1"/>
              <a:t>Szeliski</a:t>
            </a:r>
            <a:r>
              <a:rPr lang="en-US" sz="2000" dirty="0"/>
              <a:t> textbook, Sections 5.1.3, 5.3.1, 9.3.2, 9.3.3, </a:t>
            </a:r>
            <a:r>
              <a:rPr lang="en-US" sz="2000"/>
              <a:t>10.4.3.</a:t>
            </a:r>
            <a:endParaRPr lang="en-US" sz="2000" dirty="0"/>
          </a:p>
        </p:txBody>
      </p:sp>
    </p:spTree>
    <p:extLst>
      <p:ext uri="{BB962C8B-B14F-4D97-AF65-F5344CB8AC3E}">
        <p14:creationId xmlns:p14="http://schemas.microsoft.com/office/powerpoint/2010/main" val="2653944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5160</TotalTime>
  <Words>2963</Words>
  <Application>Microsoft Office PowerPoint</Application>
  <PresentationFormat>Widescreen</PresentationFormat>
  <Paragraphs>660</Paragraphs>
  <Slides>92</Slides>
  <Notes>20</Notes>
  <HiddenSlides>0</HiddenSlides>
  <MMClips>2</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2</vt:i4>
      </vt:variant>
      <vt:variant>
        <vt:lpstr>Slide Titles</vt:lpstr>
      </vt:variant>
      <vt:variant>
        <vt:i4>92</vt:i4>
      </vt:variant>
    </vt:vector>
  </HeadingPairs>
  <TitlesOfParts>
    <vt:vector size="110" baseType="lpstr">
      <vt:lpstr>Arial</vt:lpstr>
      <vt:lpstr>Arial Narrow</vt:lpstr>
      <vt:lpstr>Calibri</vt:lpstr>
      <vt:lpstr>Calibri Light</vt:lpstr>
      <vt:lpstr>Calibri Light (Headings)</vt:lpstr>
      <vt:lpstr>Courier</vt:lpstr>
      <vt:lpstr>Courier New</vt:lpstr>
      <vt:lpstr>Gill Sans</vt:lpstr>
      <vt:lpstr>Helvetica</vt:lpstr>
      <vt:lpstr>Helvetica Light</vt:lpstr>
      <vt:lpstr>Lucida Grande</vt:lpstr>
      <vt:lpstr>Times New Roman</vt:lpstr>
      <vt:lpstr>Verdana</vt:lpstr>
      <vt:lpstr>Office Theme</vt:lpstr>
      <vt:lpstr>Default Design</vt:lpstr>
      <vt:lpstr>1_Default Design</vt:lpstr>
      <vt:lpstr>Equation</vt:lpstr>
      <vt:lpstr>Image</vt:lpstr>
      <vt:lpstr>Looking for seams</vt:lpstr>
      <vt:lpstr>Course announcements</vt:lpstr>
      <vt:lpstr>Overview of today’s lecture</vt:lpstr>
      <vt:lpstr>Slide credits</vt:lpstr>
      <vt:lpstr>Segmentation</vt:lpstr>
      <vt:lpstr>PowerPoint Presentation</vt:lpstr>
      <vt:lpstr>PowerPoint Presentation</vt:lpstr>
      <vt:lpstr>Common Fate</vt:lpstr>
      <vt:lpstr>Common Region/Connectivity</vt:lpstr>
      <vt:lpstr>Continuity Principle</vt:lpstr>
      <vt:lpstr>Symmetry Principle</vt:lpstr>
      <vt:lpstr>Completion</vt:lpstr>
      <vt:lpstr>PowerPoint Presentation</vt:lpstr>
      <vt:lpstr>PowerPoint Presentation</vt:lpstr>
      <vt:lpstr>PowerPoint Presentation</vt:lpstr>
      <vt:lpstr>What is a “good” segmentation??</vt:lpstr>
      <vt:lpstr>First idea: Compare to human segmentation or to “ground truth”</vt:lpstr>
      <vt:lpstr>No objective definition of segmentation! </vt:lpstr>
      <vt:lpstr>Evaluation: Boundary agreement</vt:lpstr>
      <vt:lpstr>Evaluation: Region overlap with ground truth</vt:lpstr>
      <vt:lpstr>Evaluation: Region overlap with ground truth</vt:lpstr>
      <vt:lpstr>Second idea: Superpixels</vt:lpstr>
      <vt:lpstr>Second idea: Superpixels</vt:lpstr>
      <vt:lpstr>Third idea: Multiple segmentations</vt:lpstr>
      <vt:lpstr>Multiple segmentations: Example</vt:lpstr>
      <vt:lpstr>PowerPoint Presentation</vt:lpstr>
      <vt:lpstr>PowerPoint Presentation</vt:lpstr>
      <vt:lpstr>Generalities: Summary</vt:lpstr>
      <vt:lpstr>Main approaches</vt:lpstr>
      <vt:lpstr>PowerPoint Presentation</vt:lpstr>
      <vt:lpstr>PowerPoint Presentation</vt:lpstr>
      <vt:lpstr>PowerPoint Presentation</vt:lpstr>
      <vt:lpstr>PowerPoint Presentation</vt:lpstr>
      <vt:lpstr>Image as a graph</vt:lpstr>
      <vt:lpstr>PowerPoint Presentation</vt:lpstr>
      <vt:lpstr>PowerPoint Presentation</vt:lpstr>
      <vt:lpstr>PowerPoint Presentation</vt:lpstr>
      <vt:lpstr>Shortest graph paths and intelligent scissors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will intelligent scissors work well, or have problems?</vt:lpstr>
      <vt:lpstr>Graph-cuts and GrabCut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easy or hard about these cases for graph cut-based segmentation?</vt:lpstr>
      <vt:lpstr>PowerPoint Presentation</vt:lpstr>
      <vt:lpstr>PowerPoint Presentation</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and course overview</dc:title>
  <dc:creator>Ioannis Gkioulekas</dc:creator>
  <cp:lastModifiedBy>Ioannis Gkioulekas</cp:lastModifiedBy>
  <cp:revision>854</cp:revision>
  <dcterms:created xsi:type="dcterms:W3CDTF">2017-08-27T19:52:29Z</dcterms:created>
  <dcterms:modified xsi:type="dcterms:W3CDTF">2019-05-07T00:48:11Z</dcterms:modified>
</cp:coreProperties>
</file>