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2"/>
  </p:sldMasterIdLst>
  <p:notesMasterIdLst>
    <p:notesMasterId r:id="rId121"/>
  </p:notesMasterIdLst>
  <p:sldIdLst>
    <p:sldId id="476" r:id="rId3"/>
    <p:sldId id="615" r:id="rId4"/>
    <p:sldId id="594" r:id="rId5"/>
    <p:sldId id="341" r:id="rId6"/>
    <p:sldId id="342" r:id="rId7"/>
    <p:sldId id="596" r:id="rId8"/>
    <p:sldId id="269" r:id="rId9"/>
    <p:sldId id="257" r:id="rId10"/>
    <p:sldId id="258" r:id="rId11"/>
    <p:sldId id="270" r:id="rId12"/>
    <p:sldId id="271" r:id="rId13"/>
    <p:sldId id="616" r:id="rId14"/>
    <p:sldId id="617" r:id="rId15"/>
    <p:sldId id="689" r:id="rId16"/>
    <p:sldId id="690" r:id="rId17"/>
    <p:sldId id="691" r:id="rId18"/>
    <p:sldId id="61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8" r:id="rId28"/>
    <p:sldId id="619" r:id="rId29"/>
    <p:sldId id="620" r:id="rId30"/>
    <p:sldId id="62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3" r:id="rId51"/>
    <p:sldId id="294" r:id="rId52"/>
    <p:sldId id="291" r:id="rId53"/>
    <p:sldId id="292" r:id="rId54"/>
    <p:sldId id="688" r:id="rId55"/>
    <p:sldId id="648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93" r:id="rId70"/>
    <p:sldId id="694" r:id="rId71"/>
    <p:sldId id="639" r:id="rId72"/>
    <p:sldId id="692" r:id="rId73"/>
    <p:sldId id="640" r:id="rId74"/>
    <p:sldId id="641" r:id="rId75"/>
    <p:sldId id="642" r:id="rId76"/>
    <p:sldId id="643" r:id="rId77"/>
    <p:sldId id="644" r:id="rId78"/>
    <p:sldId id="645" r:id="rId79"/>
    <p:sldId id="646" r:id="rId80"/>
    <p:sldId id="647" r:id="rId81"/>
    <p:sldId id="687" r:id="rId82"/>
    <p:sldId id="649" r:id="rId83"/>
    <p:sldId id="658" r:id="rId84"/>
    <p:sldId id="659" r:id="rId85"/>
    <p:sldId id="660" r:id="rId86"/>
    <p:sldId id="661" r:id="rId87"/>
    <p:sldId id="662" r:id="rId88"/>
    <p:sldId id="663" r:id="rId89"/>
    <p:sldId id="664" r:id="rId90"/>
    <p:sldId id="665" r:id="rId91"/>
    <p:sldId id="666" r:id="rId92"/>
    <p:sldId id="667" r:id="rId93"/>
    <p:sldId id="668" r:id="rId94"/>
    <p:sldId id="669" r:id="rId95"/>
    <p:sldId id="670" r:id="rId96"/>
    <p:sldId id="671" r:id="rId97"/>
    <p:sldId id="672" r:id="rId98"/>
    <p:sldId id="673" r:id="rId99"/>
    <p:sldId id="674" r:id="rId100"/>
    <p:sldId id="675" r:id="rId101"/>
    <p:sldId id="676" r:id="rId102"/>
    <p:sldId id="677" r:id="rId103"/>
    <p:sldId id="678" r:id="rId104"/>
    <p:sldId id="679" r:id="rId105"/>
    <p:sldId id="680" r:id="rId106"/>
    <p:sldId id="681" r:id="rId107"/>
    <p:sldId id="682" r:id="rId108"/>
    <p:sldId id="683" r:id="rId109"/>
    <p:sldId id="684" r:id="rId110"/>
    <p:sldId id="685" r:id="rId111"/>
    <p:sldId id="686" r:id="rId112"/>
    <p:sldId id="295" r:id="rId113"/>
    <p:sldId id="296" r:id="rId114"/>
    <p:sldId id="297" r:id="rId115"/>
    <p:sldId id="298" r:id="rId116"/>
    <p:sldId id="299" r:id="rId117"/>
    <p:sldId id="300" r:id="rId118"/>
    <p:sldId id="301" r:id="rId119"/>
    <p:sldId id="459" r:id="rId1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\hat{u}_{kl} = \bar{u}_{kl}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I_x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\hat{v}_{kl} = \bar{v}_{kl}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I_y</a:t>
            </a:r>
          </a:p>
        </p:txBody>
      </p:sp>
    </p:spTree>
    <p:extLst>
      <p:ext uri="{BB962C8B-B14F-4D97-AF65-F5344CB8AC3E}">
        <p14:creationId xmlns:p14="http://schemas.microsoft.com/office/powerpoint/2010/main" val="1774427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1" name="Shape 5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\hat{u}_{kl} = \bar{u}_{kl}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I_x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\hat{v}_{kl} = \bar{v}_{kl}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I_y</a:t>
            </a:r>
          </a:p>
        </p:txBody>
      </p:sp>
    </p:spTree>
    <p:extLst>
      <p:ext uri="{BB962C8B-B14F-4D97-AF65-F5344CB8AC3E}">
        <p14:creationId xmlns:p14="http://schemas.microsoft.com/office/powerpoint/2010/main" val="83059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\hat{u}_{kl} = \bar{u}_{kl}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I_x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\hat{v}_{kl} = \bar{v}_{kl}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I_y</a:t>
            </a:r>
          </a:p>
        </p:txBody>
      </p:sp>
    </p:spTree>
    <p:extLst>
      <p:ext uri="{BB962C8B-B14F-4D97-AF65-F5344CB8AC3E}">
        <p14:creationId xmlns:p14="http://schemas.microsoft.com/office/powerpoint/2010/main" val="2917067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9" name="Shape 6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\hat{u}_{kl} = \bar{u}_{kl}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I_x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\hat{v}_{kl} = \bar{v}_{kl} - </a:t>
            </a:r>
          </a:p>
          <a:p>
            <a:pPr>
              <a:lnSpc>
                <a:spcPct val="100000"/>
              </a:lnSpc>
              <a:defRPr sz="1200"/>
            </a:pPr>
            <a:r>
              <a:t>\frac</a:t>
            </a:r>
          </a:p>
          <a:p>
            <a:pPr>
              <a:lnSpc>
                <a:spcPct val="100000"/>
              </a:lnSpc>
              <a:defRPr sz="1200"/>
            </a:pPr>
            <a:r>
              <a:t>{I_x \bar{u}_{kl} + I_y \bar{v}_{kl} + I_t}</a:t>
            </a:r>
          </a:p>
          <a:p>
            <a:pPr>
              <a:lnSpc>
                <a:spcPct val="100000"/>
              </a:lnSpc>
              <a:defRPr sz="1200"/>
            </a:pPr>
            <a:r>
              <a:t>{\lambda^{-1} + I_x^2 + I_y^2}</a:t>
            </a:r>
          </a:p>
          <a:p>
            <a:pPr>
              <a:lnSpc>
                <a:spcPct val="100000"/>
              </a:lnSpc>
              <a:defRPr sz="1200"/>
            </a:pPr>
            <a:r>
              <a:t>I_y</a:t>
            </a:r>
          </a:p>
        </p:txBody>
      </p:sp>
    </p:spTree>
    <p:extLst>
      <p:ext uri="{BB962C8B-B14F-4D97-AF65-F5344CB8AC3E}">
        <p14:creationId xmlns:p14="http://schemas.microsoft.com/office/powerpoint/2010/main" val="280118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22900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2217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475986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0879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07297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6735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89601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73584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68345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018035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28894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6889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21869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7" r:id="rId4"/>
    <p:sldLayoutId id="2147483658" r:id="rId5"/>
    <p:sldLayoutId id="2147483659" r:id="rId6"/>
    <p:sldLayoutId id="2147483673" r:id="rId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8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png"/><Relationship Id="rId11" Type="http://schemas.openxmlformats.org/officeDocument/2006/relationships/image" Target="../media/image134.png"/><Relationship Id="rId5" Type="http://schemas.openxmlformats.org/officeDocument/2006/relationships/image" Target="../media/image121.png"/><Relationship Id="rId10" Type="http://schemas.openxmlformats.org/officeDocument/2006/relationships/image" Target="../media/image133.png"/><Relationship Id="rId4" Type="http://schemas.openxmlformats.org/officeDocument/2006/relationships/image" Target="../media/image120.png"/><Relationship Id="rId9" Type="http://schemas.openxmlformats.org/officeDocument/2006/relationships/image" Target="../media/image13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33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3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png"/><Relationship Id="rId11" Type="http://schemas.openxmlformats.org/officeDocument/2006/relationships/image" Target="../media/image132.png"/><Relationship Id="rId5" Type="http://schemas.openxmlformats.org/officeDocument/2006/relationships/image" Target="../media/image121.png"/><Relationship Id="rId15" Type="http://schemas.openxmlformats.org/officeDocument/2006/relationships/image" Target="../media/image135.png"/><Relationship Id="rId10" Type="http://schemas.openxmlformats.org/officeDocument/2006/relationships/image" Target="../media/image131.png"/><Relationship Id="rId4" Type="http://schemas.openxmlformats.org/officeDocument/2006/relationships/image" Target="../media/image120.png"/><Relationship Id="rId9" Type="http://schemas.openxmlformats.org/officeDocument/2006/relationships/image" Target="../media/image136.png"/><Relationship Id="rId14" Type="http://schemas.openxmlformats.org/officeDocument/2006/relationships/image" Target="../media/image13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4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4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t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7.png"/><Relationship Id="rId4" Type="http://schemas.openxmlformats.org/officeDocument/2006/relationships/image" Target="../media/image14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4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5" Type="http://schemas.openxmlformats.org/officeDocument/2006/relationships/image" Target="../media/image148.png"/><Relationship Id="rId4" Type="http://schemas.openxmlformats.org/officeDocument/2006/relationships/image" Target="../media/image106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2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5.tif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3079"/>
            <a:ext cx="13004800" cy="253824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Optical flow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16-385 Computer Vision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Spring 2019, Lecture 21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http://www.cs.cmu.edu/~16385/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 (Headings)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99C0A4-91F1-4C56-BE12-169CDC38A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64" y="2387497"/>
            <a:ext cx="10229872" cy="54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mage Alignment (April)"/>
          <p:cNvSpPr txBox="1"/>
          <p:nvPr/>
        </p:nvSpPr>
        <p:spPr>
          <a:xfrm>
            <a:off x="4591620" y="8048110"/>
            <a:ext cx="382155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Image Alignment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0" y="3511930"/>
            <a:ext cx="4436597" cy="219799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Lucas-Kanade…"/>
          <p:cNvSpPr txBox="1"/>
          <p:nvPr/>
        </p:nvSpPr>
        <p:spPr>
          <a:xfrm>
            <a:off x="2076286" y="5778500"/>
            <a:ext cx="384002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Lucas-Kanade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(Forward additive)</a:t>
            </a:r>
          </a:p>
        </p:txBody>
      </p:sp>
      <p:pic>
        <p:nvPicPr>
          <p:cNvPr id="2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01395" y="3511930"/>
            <a:ext cx="3222483" cy="219799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Baker-Matthews…"/>
          <p:cNvSpPr txBox="1"/>
          <p:nvPr/>
        </p:nvSpPr>
        <p:spPr>
          <a:xfrm>
            <a:off x="6929354" y="5778500"/>
            <a:ext cx="496656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Baker-Matthews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(Inverse Compositional)</a:t>
            </a:r>
          </a:p>
        </p:txBody>
      </p:sp>
    </p:spTree>
    <p:extLst>
      <p:ext uri="{BB962C8B-B14F-4D97-AF65-F5344CB8AC3E}">
        <p14:creationId xmlns:p14="http://schemas.microsoft.com/office/powerpoint/2010/main" val="2316431334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Compute the partial derivatives of this huge sum!"/>
          <p:cNvSpPr txBox="1"/>
          <p:nvPr/>
        </p:nvSpPr>
        <p:spPr>
          <a:xfrm>
            <a:off x="2196042" y="467356"/>
            <a:ext cx="87634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partial derivatives of this huge sum!</a:t>
            </a:r>
          </a:p>
        </p:txBody>
      </p:sp>
      <p:pic>
        <p:nvPicPr>
          <p:cNvPr id="462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008" y="1401181"/>
            <a:ext cx="12522476" cy="88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latex-image-35.pdf" descr="latex-image-35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488952" y="3816667"/>
            <a:ext cx="91567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it’s not so bad…"/>
          <p:cNvSpPr txBox="1"/>
          <p:nvPr/>
        </p:nvSpPr>
        <p:spPr>
          <a:xfrm>
            <a:off x="5026748" y="2850610"/>
            <a:ext cx="295130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it’s not so bad…</a:t>
            </a:r>
          </a:p>
        </p:txBody>
      </p:sp>
      <p:sp>
        <p:nvSpPr>
          <p:cNvPr id="465" name="how many u terms depend on k and l?"/>
          <p:cNvSpPr txBox="1"/>
          <p:nvPr/>
        </p:nvSpPr>
        <p:spPr>
          <a:xfrm>
            <a:off x="3147615" y="5467350"/>
            <a:ext cx="686035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u terms depend on k and l?</a:t>
            </a:r>
          </a:p>
        </p:txBody>
      </p:sp>
      <p:sp>
        <p:nvSpPr>
          <p:cNvPr id="466" name="ONE from brightness constancy"/>
          <p:cNvSpPr txBox="1"/>
          <p:nvPr/>
        </p:nvSpPr>
        <p:spPr>
          <a:xfrm>
            <a:off x="7397042" y="6226337"/>
            <a:ext cx="2660395" cy="317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882B"/>
                </a:solidFill>
              </a:defRPr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ONE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from brightness constancy</a:t>
            </a:r>
          </a:p>
        </p:txBody>
      </p:sp>
      <p:sp>
        <p:nvSpPr>
          <p:cNvPr id="467" name="FOUR from smoothness"/>
          <p:cNvSpPr txBox="1"/>
          <p:nvPr/>
        </p:nvSpPr>
        <p:spPr>
          <a:xfrm>
            <a:off x="3604569" y="6226337"/>
            <a:ext cx="2027786" cy="317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882B"/>
                </a:solidFill>
              </a:defRPr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FOUR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from smoothness</a:t>
            </a:r>
          </a:p>
        </p:txBody>
      </p:sp>
    </p:spTree>
    <p:extLst>
      <p:ext uri="{BB962C8B-B14F-4D97-AF65-F5344CB8AC3E}">
        <p14:creationId xmlns:p14="http://schemas.microsoft.com/office/powerpoint/2010/main" val="301644637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ompute the partial derivatives of this huge sum!"/>
          <p:cNvSpPr txBox="1"/>
          <p:nvPr/>
        </p:nvSpPr>
        <p:spPr>
          <a:xfrm>
            <a:off x="2196042" y="467356"/>
            <a:ext cx="87634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partial derivatives of this huge sum!</a:t>
            </a:r>
          </a:p>
        </p:txBody>
      </p:sp>
      <p:pic>
        <p:nvPicPr>
          <p:cNvPr id="470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008" y="1401181"/>
            <a:ext cx="12522476" cy="8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Line"/>
          <p:cNvSpPr/>
          <p:nvPr/>
        </p:nvSpPr>
        <p:spPr>
          <a:xfrm flipV="1">
            <a:off x="9168997" y="3157705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2" name="Line"/>
          <p:cNvSpPr/>
          <p:nvPr/>
        </p:nvSpPr>
        <p:spPr>
          <a:xfrm flipV="1">
            <a:off x="9168997" y="3957636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3" name="Line"/>
          <p:cNvSpPr/>
          <p:nvPr/>
        </p:nvSpPr>
        <p:spPr>
          <a:xfrm>
            <a:off x="8362839" y="3969494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74" name="latex-image-7.pdf" descr="latex-image-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1199" y="3446324"/>
            <a:ext cx="1284275" cy="24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latex-image-8.pdf" descr="latex-image-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53221" y="4059201"/>
            <a:ext cx="139701" cy="17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latex-image-9.pdf" descr="latex-image-9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41895" y="2786650"/>
            <a:ext cx="451088" cy="13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latex-image-10.pdf" descr="latex-image-10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72414" y="4059201"/>
            <a:ext cx="476251" cy="146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latex-image-11.pdf" descr="latex-image-1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11580" y="4061972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latex-image-12.pdf" descr="latex-image-1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16671" y="4886544"/>
            <a:ext cx="495301" cy="152401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Line"/>
          <p:cNvSpPr/>
          <p:nvPr/>
        </p:nvSpPr>
        <p:spPr>
          <a:xfrm>
            <a:off x="9155602" y="3956794"/>
            <a:ext cx="778712" cy="1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1" name="Line"/>
          <p:cNvSpPr/>
          <p:nvPr/>
        </p:nvSpPr>
        <p:spPr>
          <a:xfrm flipV="1">
            <a:off x="9168997" y="3176755"/>
            <a:ext cx="1" cy="785549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82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400000">
            <a:off x="1858495" y="2768568"/>
            <a:ext cx="907107" cy="201766"/>
          </a:xfrm>
          <a:prstGeom prst="rect">
            <a:avLst/>
          </a:prstGeom>
        </p:spPr>
      </p:pic>
      <p:pic>
        <p:nvPicPr>
          <p:cNvPr id="48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5742" y="3814474"/>
            <a:ext cx="2696010" cy="3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56485" y="3843593"/>
            <a:ext cx="2586372" cy="297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3869073">
            <a:off x="4016250" y="2824431"/>
            <a:ext cx="1120059" cy="201766"/>
          </a:xfrm>
          <a:prstGeom prst="rect">
            <a:avLst/>
          </a:prstGeom>
        </p:spPr>
      </p:pic>
      <p:sp>
        <p:nvSpPr>
          <p:cNvPr id="488" name="(variable will appear four times in sum)"/>
          <p:cNvSpPr txBox="1"/>
          <p:nvPr/>
        </p:nvSpPr>
        <p:spPr>
          <a:xfrm>
            <a:off x="1358003" y="4423123"/>
            <a:ext cx="406450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(variable will appear four times in sum)</a:t>
            </a:r>
          </a:p>
        </p:txBody>
      </p:sp>
    </p:spTree>
    <p:extLst>
      <p:ext uri="{BB962C8B-B14F-4D97-AF65-F5344CB8AC3E}">
        <p14:creationId xmlns:p14="http://schemas.microsoft.com/office/powerpoint/2010/main" val="605490658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ompute the partial derivatives of this huge sum!"/>
          <p:cNvSpPr txBox="1"/>
          <p:nvPr/>
        </p:nvSpPr>
        <p:spPr>
          <a:xfrm>
            <a:off x="2196042" y="467356"/>
            <a:ext cx="87634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partial derivatives of this huge sum!</a:t>
            </a:r>
          </a:p>
        </p:txBody>
      </p:sp>
      <p:pic>
        <p:nvPicPr>
          <p:cNvPr id="491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008" y="1401181"/>
            <a:ext cx="12522476" cy="8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Line"/>
          <p:cNvSpPr/>
          <p:nvPr/>
        </p:nvSpPr>
        <p:spPr>
          <a:xfrm flipV="1">
            <a:off x="9168997" y="3157705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3" name="Line"/>
          <p:cNvSpPr/>
          <p:nvPr/>
        </p:nvSpPr>
        <p:spPr>
          <a:xfrm flipV="1">
            <a:off x="9168997" y="3957636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4" name="Line"/>
          <p:cNvSpPr/>
          <p:nvPr/>
        </p:nvSpPr>
        <p:spPr>
          <a:xfrm>
            <a:off x="8362839" y="3969494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95" name="latex-image-7.pdf" descr="latex-image-7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81199" y="3446324"/>
            <a:ext cx="1284275" cy="241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latex-image-8.pdf" descr="latex-image-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53221" y="4059201"/>
            <a:ext cx="139701" cy="17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latex-image-9.pdf" descr="latex-image-9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41895" y="2786650"/>
            <a:ext cx="451088" cy="13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latex-image-10.pdf" descr="latex-image-10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72414" y="4059201"/>
            <a:ext cx="476251" cy="146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latex-image-11.pdf" descr="latex-image-11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11580" y="4061972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latex-image-12.pdf" descr="latex-image-12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916671" y="4886544"/>
            <a:ext cx="495301" cy="152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Line"/>
          <p:cNvSpPr/>
          <p:nvPr/>
        </p:nvSpPr>
        <p:spPr>
          <a:xfrm>
            <a:off x="9155602" y="3956794"/>
            <a:ext cx="778712" cy="1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2" name="Line"/>
          <p:cNvSpPr/>
          <p:nvPr/>
        </p:nvSpPr>
        <p:spPr>
          <a:xfrm flipV="1">
            <a:off x="9168997" y="3176755"/>
            <a:ext cx="1" cy="785549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503" name="latex-image-34.pdf" descr="latex-image-34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65113" y="6945763"/>
            <a:ext cx="9029701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latex-image-35.pdf" descr="latex-image-35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01613" y="5544112"/>
            <a:ext cx="9156701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5400000">
            <a:off x="1858495" y="2768568"/>
            <a:ext cx="907107" cy="201766"/>
          </a:xfrm>
          <a:prstGeom prst="rect">
            <a:avLst/>
          </a:prstGeom>
        </p:spPr>
      </p:pic>
      <p:pic>
        <p:nvPicPr>
          <p:cNvPr id="507" name="latex-image-37.pdf" descr="latex-image-37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20547" y="8550265"/>
            <a:ext cx="6063540" cy="79447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ort hand for local average"/>
          <p:cNvSpPr txBox="1"/>
          <p:nvPr/>
        </p:nvSpPr>
        <p:spPr>
          <a:xfrm>
            <a:off x="2075587" y="8591900"/>
            <a:ext cx="20971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short hand for local average</a:t>
            </a:r>
          </a:p>
        </p:txBody>
      </p:sp>
      <p:pic>
        <p:nvPicPr>
          <p:cNvPr id="50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05742" y="3814474"/>
            <a:ext cx="2696010" cy="310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856485" y="3843593"/>
            <a:ext cx="2586372" cy="297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Line" descr="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3869073">
            <a:off x="4016250" y="2824431"/>
            <a:ext cx="1120059" cy="201766"/>
          </a:xfrm>
          <a:prstGeom prst="rect">
            <a:avLst/>
          </a:prstGeom>
        </p:spPr>
      </p:pic>
      <p:sp>
        <p:nvSpPr>
          <p:cNvPr id="513" name="(variable will appear four times in sum)"/>
          <p:cNvSpPr txBox="1"/>
          <p:nvPr/>
        </p:nvSpPr>
        <p:spPr>
          <a:xfrm>
            <a:off x="1358003" y="4423123"/>
            <a:ext cx="406450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(variable will appear four times in sum)</a:t>
            </a:r>
          </a:p>
        </p:txBody>
      </p:sp>
    </p:spTree>
    <p:extLst>
      <p:ext uri="{BB962C8B-B14F-4D97-AF65-F5344CB8AC3E}">
        <p14:creationId xmlns:p14="http://schemas.microsoft.com/office/powerpoint/2010/main" val="1604526832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latex-image-34.pdf" descr="latex-image-3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7550" y="2282189"/>
            <a:ext cx="9029700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latex-image-35.pdf" descr="latex-image-3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4050" y="880537"/>
            <a:ext cx="9156700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Where are the extrema of E?"/>
          <p:cNvSpPr txBox="1"/>
          <p:nvPr/>
        </p:nvSpPr>
        <p:spPr>
          <a:xfrm>
            <a:off x="3560775" y="4349505"/>
            <a:ext cx="58832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are the extrema of E?</a:t>
            </a:r>
          </a:p>
        </p:txBody>
      </p:sp>
    </p:spTree>
    <p:extLst>
      <p:ext uri="{BB962C8B-B14F-4D97-AF65-F5344CB8AC3E}">
        <p14:creationId xmlns:p14="http://schemas.microsoft.com/office/powerpoint/2010/main" val="4066385824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latex-image-34.pdf" descr="latex-image-3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7550" y="2282189"/>
            <a:ext cx="9029700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latex-image-35.pdf" descr="latex-image-3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4050" y="880537"/>
            <a:ext cx="9156700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Where are the extrema of E?"/>
          <p:cNvSpPr txBox="1"/>
          <p:nvPr/>
        </p:nvSpPr>
        <p:spPr>
          <a:xfrm>
            <a:off x="3560775" y="4349505"/>
            <a:ext cx="58832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are the extrema of E?</a:t>
            </a:r>
          </a:p>
        </p:txBody>
      </p:sp>
      <p:sp>
        <p:nvSpPr>
          <p:cNvPr id="522" name="(set derivatives to zero and solve for unknowns u and v)"/>
          <p:cNvSpPr txBox="1"/>
          <p:nvPr/>
        </p:nvSpPr>
        <p:spPr>
          <a:xfrm>
            <a:off x="2653537" y="5346004"/>
            <a:ext cx="76977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(set derivatives to zero and solve for unknowns u and v)</a:t>
            </a:r>
          </a:p>
        </p:txBody>
      </p:sp>
      <p:pic>
        <p:nvPicPr>
          <p:cNvPr id="523" name="latex-image-40.pdf" descr="latex-image-4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7961" y="7365366"/>
            <a:ext cx="74041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latex-image-39.pdf" descr="latex-image-39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2738" y="6371906"/>
            <a:ext cx="7429501" cy="546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5632786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latex-image-34.pdf" descr="latex-image-3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7550" y="2282189"/>
            <a:ext cx="9029700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latex-image-35.pdf" descr="latex-image-3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4050" y="880537"/>
            <a:ext cx="9156700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Where are the extrema of E?"/>
          <p:cNvSpPr txBox="1"/>
          <p:nvPr/>
        </p:nvSpPr>
        <p:spPr>
          <a:xfrm>
            <a:off x="3560775" y="4349505"/>
            <a:ext cx="58832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are the extrema of E?</a:t>
            </a:r>
          </a:p>
        </p:txBody>
      </p:sp>
      <p:sp>
        <p:nvSpPr>
          <p:cNvPr id="529" name="(set derivatives to zero and solve for unknowns u and v)"/>
          <p:cNvSpPr txBox="1"/>
          <p:nvPr/>
        </p:nvSpPr>
        <p:spPr>
          <a:xfrm>
            <a:off x="2653537" y="5346004"/>
            <a:ext cx="76977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(set derivatives to zero and solve for unknowns u and v)</a:t>
            </a:r>
          </a:p>
        </p:txBody>
      </p:sp>
      <p:pic>
        <p:nvPicPr>
          <p:cNvPr id="530" name="latex-image-41.pdf" descr="latex-image-4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1842" y="8505569"/>
            <a:ext cx="216877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how do you solve this?"/>
          <p:cNvSpPr txBox="1"/>
          <p:nvPr/>
        </p:nvSpPr>
        <p:spPr>
          <a:xfrm>
            <a:off x="8096238" y="8505569"/>
            <a:ext cx="319735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you solve this?</a:t>
            </a:r>
          </a:p>
        </p:txBody>
      </p:sp>
      <p:pic>
        <p:nvPicPr>
          <p:cNvPr id="532" name="latex-image-40.pdf" descr="latex-image-4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7961" y="7365366"/>
            <a:ext cx="74041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latex-image-39.pdf" descr="latex-image-39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82738" y="6371906"/>
            <a:ext cx="7429501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this is a linear system"/>
          <p:cNvSpPr txBox="1"/>
          <p:nvPr/>
        </p:nvSpPr>
        <p:spPr>
          <a:xfrm>
            <a:off x="1645192" y="8505569"/>
            <a:ext cx="302758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this is a linear system</a:t>
            </a:r>
          </a:p>
        </p:txBody>
      </p:sp>
    </p:spTree>
    <p:extLst>
      <p:ext uri="{BB962C8B-B14F-4D97-AF65-F5344CB8AC3E}">
        <p14:creationId xmlns:p14="http://schemas.microsoft.com/office/powerpoint/2010/main" val="636894196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ok, take a step back, why are we doing all this math?"/>
          <p:cNvSpPr txBox="1"/>
          <p:nvPr/>
        </p:nvSpPr>
        <p:spPr>
          <a:xfrm>
            <a:off x="1049832" y="4552950"/>
            <a:ext cx="1090513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ok, take a step back, why are we doing all this math?</a:t>
            </a:r>
          </a:p>
        </p:txBody>
      </p:sp>
    </p:spTree>
    <p:extLst>
      <p:ext uri="{BB962C8B-B14F-4D97-AF65-F5344CB8AC3E}">
        <p14:creationId xmlns:p14="http://schemas.microsoft.com/office/powerpoint/2010/main" val="1297759934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162" y="4436649"/>
            <a:ext cx="12522476" cy="8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We are solving for the optical flow (u,v) given two constraints"/>
          <p:cNvSpPr txBox="1"/>
          <p:nvPr/>
        </p:nvSpPr>
        <p:spPr>
          <a:xfrm>
            <a:off x="1658010" y="2794993"/>
            <a:ext cx="968878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are solving for the optical flow (u,v) given two constraints</a:t>
            </a:r>
          </a:p>
        </p:txBody>
      </p:sp>
      <p:sp>
        <p:nvSpPr>
          <p:cNvPr id="540" name="smoothness"/>
          <p:cNvSpPr txBox="1"/>
          <p:nvPr/>
        </p:nvSpPr>
        <p:spPr>
          <a:xfrm>
            <a:off x="4217002" y="5518149"/>
            <a:ext cx="17574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smoothness</a:t>
            </a:r>
          </a:p>
        </p:txBody>
      </p:sp>
      <p:sp>
        <p:nvSpPr>
          <p:cNvPr id="541" name="brightness constancy"/>
          <p:cNvSpPr txBox="1"/>
          <p:nvPr/>
        </p:nvSpPr>
        <p:spPr>
          <a:xfrm>
            <a:off x="9551123" y="5518149"/>
            <a:ext cx="31224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</a:t>
            </a:r>
          </a:p>
        </p:txBody>
      </p:sp>
      <p:sp>
        <p:nvSpPr>
          <p:cNvPr id="542" name="We need the math to minimize this…"/>
          <p:cNvSpPr txBox="1"/>
          <p:nvPr/>
        </p:nvSpPr>
        <p:spPr>
          <a:xfrm>
            <a:off x="1658010" y="7235714"/>
            <a:ext cx="968878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need the math to minimize this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(back to the math)</a:t>
            </a:r>
          </a:p>
        </p:txBody>
      </p:sp>
    </p:spTree>
    <p:extLst>
      <p:ext uri="{BB962C8B-B14F-4D97-AF65-F5344CB8AC3E}">
        <p14:creationId xmlns:p14="http://schemas.microsoft.com/office/powerpoint/2010/main" val="1794836329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latex-image-34.pdf" descr="latex-image-34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1376" y="2563881"/>
            <a:ext cx="9029701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latex-image-35.pdf" descr="latex-image-35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7876" y="1162230"/>
            <a:ext cx="91567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Where are the extrema of E?"/>
          <p:cNvSpPr txBox="1"/>
          <p:nvPr/>
        </p:nvSpPr>
        <p:spPr>
          <a:xfrm>
            <a:off x="3560775" y="4349505"/>
            <a:ext cx="588325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are the extrema of E?</a:t>
            </a:r>
          </a:p>
        </p:txBody>
      </p:sp>
      <p:sp>
        <p:nvSpPr>
          <p:cNvPr id="547" name="(set derivatives to zero and solve for unknowns u and v)"/>
          <p:cNvSpPr txBox="1"/>
          <p:nvPr/>
        </p:nvSpPr>
        <p:spPr>
          <a:xfrm>
            <a:off x="2653537" y="5346004"/>
            <a:ext cx="769772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(set derivatives to zero and solve for unknowns u and v)</a:t>
            </a:r>
          </a:p>
        </p:txBody>
      </p:sp>
      <p:pic>
        <p:nvPicPr>
          <p:cNvPr id="548" name="latex-image-41.pdf" descr="latex-image-41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1842" y="8505569"/>
            <a:ext cx="2168770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how do you solve this?"/>
          <p:cNvSpPr txBox="1"/>
          <p:nvPr/>
        </p:nvSpPr>
        <p:spPr>
          <a:xfrm>
            <a:off x="8096238" y="8505569"/>
            <a:ext cx="319735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you solve this?</a:t>
            </a:r>
          </a:p>
        </p:txBody>
      </p:sp>
      <p:pic>
        <p:nvPicPr>
          <p:cNvPr id="550" name="latex-image-40.pdf" descr="latex-image-4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17961" y="7365366"/>
            <a:ext cx="74041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latex-image-39.pdf" descr="latex-image-39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82738" y="6371906"/>
            <a:ext cx="7429501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Partial derivatives of Horn-Schunck objective function E:"/>
          <p:cNvSpPr txBox="1"/>
          <p:nvPr/>
        </p:nvSpPr>
        <p:spPr>
          <a:xfrm>
            <a:off x="2628391" y="371241"/>
            <a:ext cx="77480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Partial derivatives of Horn-Schunck objective function E:</a:t>
            </a:r>
          </a:p>
        </p:txBody>
      </p:sp>
    </p:spTree>
    <p:extLst>
      <p:ext uri="{BB962C8B-B14F-4D97-AF65-F5344CB8AC3E}">
        <p14:creationId xmlns:p14="http://schemas.microsoft.com/office/powerpoint/2010/main" val="2678331187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latex-image-42.pdf" descr="latex-image-4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5237" y="3559297"/>
            <a:ext cx="5222983" cy="1220324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Recall"/>
          <p:cNvSpPr txBox="1"/>
          <p:nvPr/>
        </p:nvSpPr>
        <p:spPr>
          <a:xfrm>
            <a:off x="2982297" y="3845609"/>
            <a:ext cx="13848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 Light"/>
                <a:sym typeface="Helvetica Light"/>
              </a:rPr>
              <a:t>Recall</a:t>
            </a:r>
          </a:p>
        </p:txBody>
      </p:sp>
      <p:pic>
        <p:nvPicPr>
          <p:cNvPr id="556" name="latex-image-40.pdf" descr="latex-image-4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7961" y="1859589"/>
            <a:ext cx="74041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latex-image-39.pdf" descr="latex-image-3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2738" y="866129"/>
            <a:ext cx="7429501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Rounded Rectangle"/>
          <p:cNvSpPr/>
          <p:nvPr/>
        </p:nvSpPr>
        <p:spPr>
          <a:xfrm>
            <a:off x="2512548" y="3171244"/>
            <a:ext cx="8024750" cy="1996430"/>
          </a:xfrm>
          <a:prstGeom prst="roundRect">
            <a:avLst>
              <a:gd name="adj" fmla="val 13292"/>
            </a:avLst>
          </a:prstGeom>
          <a:ln w="25400">
            <a:solidFill>
              <a:srgbClr val="FF93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726701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racking in Video (April)"/>
          <p:cNvSpPr txBox="1"/>
          <p:nvPr/>
        </p:nvSpPr>
        <p:spPr>
          <a:xfrm>
            <a:off x="4527500" y="8048110"/>
            <a:ext cx="394979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Tracking in Video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0196" y="1422461"/>
            <a:ext cx="4608341" cy="2209678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KLT"/>
          <p:cNvSpPr txBox="1"/>
          <p:nvPr/>
        </p:nvSpPr>
        <p:spPr>
          <a:xfrm>
            <a:off x="3701568" y="3676650"/>
            <a:ext cx="88559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KLT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4753" t="22033" r="11323" b="16493"/>
          <a:stretch>
            <a:fillRect/>
          </a:stretch>
        </p:blipFill>
        <p:spPr>
          <a:xfrm>
            <a:off x="8276544" y="1205210"/>
            <a:ext cx="2888005" cy="240159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Mean shift"/>
          <p:cNvSpPr txBox="1"/>
          <p:nvPr/>
        </p:nvSpPr>
        <p:spPr>
          <a:xfrm>
            <a:off x="8608892" y="3676650"/>
            <a:ext cx="22233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Mean shift</a:t>
            </a:r>
          </a:p>
        </p:txBody>
      </p:sp>
      <p:sp>
        <p:nvSpPr>
          <p:cNvPr id="237" name="Kalman Filtering"/>
          <p:cNvSpPr txBox="1"/>
          <p:nvPr/>
        </p:nvSpPr>
        <p:spPr>
          <a:xfrm>
            <a:off x="2435810" y="6966325"/>
            <a:ext cx="341711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Kalman Filtering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77" r="277"/>
          <a:stretch>
            <a:fillRect/>
          </a:stretch>
        </p:blipFill>
        <p:spPr>
          <a:xfrm>
            <a:off x="3329779" y="4762875"/>
            <a:ext cx="1629173" cy="218433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AM"/>
          <p:cNvSpPr txBox="1"/>
          <p:nvPr/>
        </p:nvSpPr>
        <p:spPr>
          <a:xfrm>
            <a:off x="8951240" y="6966325"/>
            <a:ext cx="13336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SLAM</a:t>
            </a:r>
          </a:p>
        </p:txBody>
      </p:sp>
      <p:pic>
        <p:nvPicPr>
          <p:cNvPr id="240" name="pasted-image-small.png" descr="pasted-image-small.png"/>
          <p:cNvPicPr>
            <a:picLocks noChangeAspect="1"/>
          </p:cNvPicPr>
          <p:nvPr/>
        </p:nvPicPr>
        <p:blipFill>
          <a:blip r:embed="rId5">
            <a:extLst/>
          </a:blip>
          <a:srcRect l="21057" t="11680" r="21146"/>
          <a:stretch>
            <a:fillRect/>
          </a:stretch>
        </p:blipFill>
        <p:spPr>
          <a:xfrm rot="5400000">
            <a:off x="8498291" y="4256224"/>
            <a:ext cx="1959120" cy="2993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507" extrusionOk="0">
                <a:moveTo>
                  <a:pt x="8421" y="1"/>
                </a:moveTo>
                <a:cubicBezTo>
                  <a:pt x="8148" y="4"/>
                  <a:pt x="7898" y="19"/>
                  <a:pt x="7708" y="46"/>
                </a:cubicBezTo>
                <a:cubicBezTo>
                  <a:pt x="7461" y="82"/>
                  <a:pt x="7179" y="251"/>
                  <a:pt x="7078" y="423"/>
                </a:cubicBezTo>
                <a:cubicBezTo>
                  <a:pt x="6809" y="885"/>
                  <a:pt x="6811" y="3382"/>
                  <a:pt x="7083" y="3821"/>
                </a:cubicBezTo>
                <a:cubicBezTo>
                  <a:pt x="7105" y="3857"/>
                  <a:pt x="7100" y="3942"/>
                  <a:pt x="7074" y="4012"/>
                </a:cubicBezTo>
                <a:cubicBezTo>
                  <a:pt x="6908" y="4468"/>
                  <a:pt x="7153" y="5688"/>
                  <a:pt x="7459" y="5928"/>
                </a:cubicBezTo>
                <a:cubicBezTo>
                  <a:pt x="7777" y="6178"/>
                  <a:pt x="7492" y="6252"/>
                  <a:pt x="6510" y="6173"/>
                </a:cubicBezTo>
                <a:cubicBezTo>
                  <a:pt x="5977" y="6131"/>
                  <a:pt x="5468" y="5999"/>
                  <a:pt x="5276" y="5857"/>
                </a:cubicBezTo>
                <a:cubicBezTo>
                  <a:pt x="5002" y="5653"/>
                  <a:pt x="4671" y="5615"/>
                  <a:pt x="3195" y="5615"/>
                </a:cubicBezTo>
                <a:cubicBezTo>
                  <a:pt x="1513" y="5615"/>
                  <a:pt x="1428" y="5627"/>
                  <a:pt x="1213" y="5934"/>
                </a:cubicBezTo>
                <a:cubicBezTo>
                  <a:pt x="1090" y="6110"/>
                  <a:pt x="921" y="6256"/>
                  <a:pt x="837" y="6256"/>
                </a:cubicBezTo>
                <a:cubicBezTo>
                  <a:pt x="754" y="6256"/>
                  <a:pt x="689" y="7163"/>
                  <a:pt x="689" y="8272"/>
                </a:cubicBezTo>
                <a:cubicBezTo>
                  <a:pt x="689" y="10115"/>
                  <a:pt x="718" y="10293"/>
                  <a:pt x="1043" y="10333"/>
                </a:cubicBezTo>
                <a:cubicBezTo>
                  <a:pt x="1517" y="10393"/>
                  <a:pt x="1851" y="10969"/>
                  <a:pt x="1550" y="11206"/>
                </a:cubicBezTo>
                <a:cubicBezTo>
                  <a:pt x="1426" y="11303"/>
                  <a:pt x="1163" y="11383"/>
                  <a:pt x="964" y="11383"/>
                </a:cubicBezTo>
                <a:cubicBezTo>
                  <a:pt x="626" y="11383"/>
                  <a:pt x="609" y="11522"/>
                  <a:pt x="649" y="13592"/>
                </a:cubicBezTo>
                <a:lnTo>
                  <a:pt x="693" y="15805"/>
                </a:lnTo>
                <a:lnTo>
                  <a:pt x="2114" y="15842"/>
                </a:lnTo>
                <a:cubicBezTo>
                  <a:pt x="3371" y="15875"/>
                  <a:pt x="3537" y="15851"/>
                  <a:pt x="3545" y="15648"/>
                </a:cubicBezTo>
                <a:cubicBezTo>
                  <a:pt x="3549" y="15521"/>
                  <a:pt x="3600" y="15097"/>
                  <a:pt x="3658" y="14701"/>
                </a:cubicBezTo>
                <a:cubicBezTo>
                  <a:pt x="3742" y="14135"/>
                  <a:pt x="3702" y="13964"/>
                  <a:pt x="3470" y="13906"/>
                </a:cubicBezTo>
                <a:cubicBezTo>
                  <a:pt x="3308" y="13865"/>
                  <a:pt x="3127" y="13916"/>
                  <a:pt x="3068" y="14017"/>
                </a:cubicBezTo>
                <a:cubicBezTo>
                  <a:pt x="2927" y="14257"/>
                  <a:pt x="2379" y="14255"/>
                  <a:pt x="2237" y="14014"/>
                </a:cubicBezTo>
                <a:cubicBezTo>
                  <a:pt x="2102" y="13785"/>
                  <a:pt x="2771" y="13149"/>
                  <a:pt x="3505" y="12808"/>
                </a:cubicBezTo>
                <a:cubicBezTo>
                  <a:pt x="4004" y="12577"/>
                  <a:pt x="4130" y="12570"/>
                  <a:pt x="5158" y="12725"/>
                </a:cubicBezTo>
                <a:cubicBezTo>
                  <a:pt x="6262" y="12893"/>
                  <a:pt x="7468" y="13334"/>
                  <a:pt x="7468" y="13572"/>
                </a:cubicBezTo>
                <a:cubicBezTo>
                  <a:pt x="7468" y="13640"/>
                  <a:pt x="7337" y="13731"/>
                  <a:pt x="7175" y="13772"/>
                </a:cubicBezTo>
                <a:cubicBezTo>
                  <a:pt x="6934" y="13832"/>
                  <a:pt x="6882" y="14139"/>
                  <a:pt x="6882" y="15440"/>
                </a:cubicBezTo>
                <a:cubicBezTo>
                  <a:pt x="6882" y="16471"/>
                  <a:pt x="6951" y="17008"/>
                  <a:pt x="7078" y="16957"/>
                </a:cubicBezTo>
                <a:cubicBezTo>
                  <a:pt x="7187" y="16913"/>
                  <a:pt x="7275" y="16481"/>
                  <a:pt x="7275" y="15996"/>
                </a:cubicBezTo>
                <a:cubicBezTo>
                  <a:pt x="7275" y="15187"/>
                  <a:pt x="7476" y="14794"/>
                  <a:pt x="7748" y="15080"/>
                </a:cubicBezTo>
                <a:cubicBezTo>
                  <a:pt x="7808" y="15144"/>
                  <a:pt x="7916" y="15697"/>
                  <a:pt x="7988" y="16306"/>
                </a:cubicBezTo>
                <a:cubicBezTo>
                  <a:pt x="8190" y="18020"/>
                  <a:pt x="8544" y="17652"/>
                  <a:pt x="8583" y="15688"/>
                </a:cubicBezTo>
                <a:cubicBezTo>
                  <a:pt x="8610" y="14353"/>
                  <a:pt x="8678" y="14011"/>
                  <a:pt x="8950" y="13815"/>
                </a:cubicBezTo>
                <a:cubicBezTo>
                  <a:pt x="9263" y="13589"/>
                  <a:pt x="9314" y="13585"/>
                  <a:pt x="9777" y="13783"/>
                </a:cubicBezTo>
                <a:lnTo>
                  <a:pt x="10271" y="13994"/>
                </a:lnTo>
                <a:lnTo>
                  <a:pt x="10131" y="15605"/>
                </a:lnTo>
                <a:cubicBezTo>
                  <a:pt x="10001" y="17117"/>
                  <a:pt x="10141" y="17603"/>
                  <a:pt x="10402" y="16557"/>
                </a:cubicBezTo>
                <a:lnTo>
                  <a:pt x="10516" y="16090"/>
                </a:lnTo>
                <a:lnTo>
                  <a:pt x="12668" y="16115"/>
                </a:lnTo>
                <a:cubicBezTo>
                  <a:pt x="13851" y="16129"/>
                  <a:pt x="14886" y="16165"/>
                  <a:pt x="14969" y="16198"/>
                </a:cubicBezTo>
                <a:cubicBezTo>
                  <a:pt x="15051" y="16231"/>
                  <a:pt x="15214" y="16142"/>
                  <a:pt x="15332" y="15999"/>
                </a:cubicBezTo>
                <a:cubicBezTo>
                  <a:pt x="15509" y="15782"/>
                  <a:pt x="15740" y="15739"/>
                  <a:pt x="16705" y="15739"/>
                </a:cubicBezTo>
                <a:cubicBezTo>
                  <a:pt x="17344" y="15739"/>
                  <a:pt x="17920" y="15797"/>
                  <a:pt x="17986" y="15867"/>
                </a:cubicBezTo>
                <a:cubicBezTo>
                  <a:pt x="18053" y="15938"/>
                  <a:pt x="18801" y="15996"/>
                  <a:pt x="19648" y="15996"/>
                </a:cubicBezTo>
                <a:cubicBezTo>
                  <a:pt x="21081" y="15996"/>
                  <a:pt x="21198" y="15976"/>
                  <a:pt x="21302" y="15708"/>
                </a:cubicBezTo>
                <a:cubicBezTo>
                  <a:pt x="21363" y="15549"/>
                  <a:pt x="21412" y="13082"/>
                  <a:pt x="21411" y="10225"/>
                </a:cubicBezTo>
                <a:cubicBezTo>
                  <a:pt x="21410" y="7368"/>
                  <a:pt x="21469" y="4930"/>
                  <a:pt x="21542" y="4805"/>
                </a:cubicBezTo>
                <a:cubicBezTo>
                  <a:pt x="21579" y="4743"/>
                  <a:pt x="21592" y="4458"/>
                  <a:pt x="21590" y="4058"/>
                </a:cubicBezTo>
                <a:cubicBezTo>
                  <a:pt x="21585" y="2857"/>
                  <a:pt x="21436" y="616"/>
                  <a:pt x="21297" y="252"/>
                </a:cubicBezTo>
                <a:cubicBezTo>
                  <a:pt x="21201" y="-1"/>
                  <a:pt x="21101" y="-34"/>
                  <a:pt x="20667" y="44"/>
                </a:cubicBezTo>
                <a:cubicBezTo>
                  <a:pt x="20384" y="94"/>
                  <a:pt x="19720" y="129"/>
                  <a:pt x="19194" y="120"/>
                </a:cubicBezTo>
                <a:cubicBezTo>
                  <a:pt x="18384" y="107"/>
                  <a:pt x="18270" y="131"/>
                  <a:pt x="18467" y="286"/>
                </a:cubicBezTo>
                <a:cubicBezTo>
                  <a:pt x="18654" y="432"/>
                  <a:pt x="18624" y="499"/>
                  <a:pt x="18310" y="608"/>
                </a:cubicBezTo>
                <a:cubicBezTo>
                  <a:pt x="17624" y="847"/>
                  <a:pt x="16770" y="771"/>
                  <a:pt x="16364" y="434"/>
                </a:cubicBezTo>
                <a:cubicBezTo>
                  <a:pt x="16017" y="147"/>
                  <a:pt x="15849" y="124"/>
                  <a:pt x="14041" y="103"/>
                </a:cubicBezTo>
                <a:cubicBezTo>
                  <a:pt x="11505" y="74"/>
                  <a:pt x="11404" y="79"/>
                  <a:pt x="11404" y="240"/>
                </a:cubicBezTo>
                <a:cubicBezTo>
                  <a:pt x="11404" y="330"/>
                  <a:pt x="12072" y="366"/>
                  <a:pt x="13350" y="346"/>
                </a:cubicBezTo>
                <a:cubicBezTo>
                  <a:pt x="15277" y="315"/>
                  <a:pt x="15301" y="317"/>
                  <a:pt x="15883" y="696"/>
                </a:cubicBezTo>
                <a:cubicBezTo>
                  <a:pt x="16397" y="1032"/>
                  <a:pt x="16463" y="1161"/>
                  <a:pt x="16421" y="1714"/>
                </a:cubicBezTo>
                <a:cubicBezTo>
                  <a:pt x="16393" y="2070"/>
                  <a:pt x="16484" y="2468"/>
                  <a:pt x="16631" y="2624"/>
                </a:cubicBezTo>
                <a:cubicBezTo>
                  <a:pt x="16833" y="2840"/>
                  <a:pt x="16838" y="2927"/>
                  <a:pt x="16652" y="3026"/>
                </a:cubicBezTo>
                <a:cubicBezTo>
                  <a:pt x="16164" y="3284"/>
                  <a:pt x="15605" y="3243"/>
                  <a:pt x="14658" y="2883"/>
                </a:cubicBezTo>
                <a:cubicBezTo>
                  <a:pt x="13714" y="2525"/>
                  <a:pt x="13641" y="2518"/>
                  <a:pt x="12309" y="2647"/>
                </a:cubicBezTo>
                <a:cubicBezTo>
                  <a:pt x="11554" y="2720"/>
                  <a:pt x="10866" y="2753"/>
                  <a:pt x="10779" y="2718"/>
                </a:cubicBezTo>
                <a:cubicBezTo>
                  <a:pt x="10692" y="2683"/>
                  <a:pt x="10768" y="2507"/>
                  <a:pt x="10949" y="2327"/>
                </a:cubicBezTo>
                <a:cubicBezTo>
                  <a:pt x="11258" y="2020"/>
                  <a:pt x="11256" y="1992"/>
                  <a:pt x="10932" y="1874"/>
                </a:cubicBezTo>
                <a:cubicBezTo>
                  <a:pt x="10658" y="1774"/>
                  <a:pt x="10599" y="1602"/>
                  <a:pt x="10639" y="1050"/>
                </a:cubicBezTo>
                <a:cubicBezTo>
                  <a:pt x="10668" y="634"/>
                  <a:pt x="10593" y="293"/>
                  <a:pt x="10451" y="200"/>
                </a:cubicBezTo>
                <a:cubicBezTo>
                  <a:pt x="10261" y="77"/>
                  <a:pt x="9239" y="-10"/>
                  <a:pt x="8421" y="1"/>
                </a:cubicBezTo>
                <a:close/>
                <a:moveTo>
                  <a:pt x="5023" y="13835"/>
                </a:moveTo>
                <a:cubicBezTo>
                  <a:pt x="4869" y="13823"/>
                  <a:pt x="4809" y="14075"/>
                  <a:pt x="4966" y="14365"/>
                </a:cubicBezTo>
                <a:cubicBezTo>
                  <a:pt x="5182" y="14765"/>
                  <a:pt x="5193" y="14769"/>
                  <a:pt x="5303" y="14470"/>
                </a:cubicBezTo>
                <a:cubicBezTo>
                  <a:pt x="5365" y="14301"/>
                  <a:pt x="5574" y="14147"/>
                  <a:pt x="5771" y="14128"/>
                </a:cubicBezTo>
                <a:cubicBezTo>
                  <a:pt x="6217" y="14086"/>
                  <a:pt x="6400" y="13974"/>
                  <a:pt x="6217" y="13855"/>
                </a:cubicBezTo>
                <a:cubicBezTo>
                  <a:pt x="6140" y="13804"/>
                  <a:pt x="5907" y="13830"/>
                  <a:pt x="5701" y="13914"/>
                </a:cubicBezTo>
                <a:cubicBezTo>
                  <a:pt x="5459" y="14013"/>
                  <a:pt x="5280" y="14022"/>
                  <a:pt x="5202" y="13940"/>
                </a:cubicBezTo>
                <a:cubicBezTo>
                  <a:pt x="5135" y="13869"/>
                  <a:pt x="5074" y="13838"/>
                  <a:pt x="5023" y="13835"/>
                </a:cubicBezTo>
                <a:close/>
                <a:moveTo>
                  <a:pt x="4957" y="15149"/>
                </a:moveTo>
                <a:cubicBezTo>
                  <a:pt x="4932" y="15173"/>
                  <a:pt x="4913" y="15224"/>
                  <a:pt x="4913" y="15309"/>
                </a:cubicBezTo>
                <a:cubicBezTo>
                  <a:pt x="4913" y="15447"/>
                  <a:pt x="4807" y="15629"/>
                  <a:pt x="4677" y="15713"/>
                </a:cubicBezTo>
                <a:cubicBezTo>
                  <a:pt x="4494" y="15833"/>
                  <a:pt x="4541" y="15867"/>
                  <a:pt x="4883" y="15867"/>
                </a:cubicBezTo>
                <a:cubicBezTo>
                  <a:pt x="5236" y="15867"/>
                  <a:pt x="5307" y="15805"/>
                  <a:pt x="5255" y="15551"/>
                </a:cubicBezTo>
                <a:cubicBezTo>
                  <a:pt x="5194" y="15254"/>
                  <a:pt x="5034" y="15077"/>
                  <a:pt x="4957" y="15149"/>
                </a:cubicBezTo>
                <a:close/>
                <a:moveTo>
                  <a:pt x="2162" y="16637"/>
                </a:moveTo>
                <a:cubicBezTo>
                  <a:pt x="2054" y="16637"/>
                  <a:pt x="1966" y="16695"/>
                  <a:pt x="1966" y="16766"/>
                </a:cubicBezTo>
                <a:cubicBezTo>
                  <a:pt x="1966" y="16836"/>
                  <a:pt x="2054" y="16894"/>
                  <a:pt x="2162" y="16894"/>
                </a:cubicBezTo>
                <a:cubicBezTo>
                  <a:pt x="2271" y="16894"/>
                  <a:pt x="2359" y="16836"/>
                  <a:pt x="2359" y="16766"/>
                </a:cubicBezTo>
                <a:cubicBezTo>
                  <a:pt x="2359" y="16695"/>
                  <a:pt x="2271" y="16637"/>
                  <a:pt x="2162" y="16637"/>
                </a:cubicBezTo>
                <a:close/>
                <a:moveTo>
                  <a:pt x="2950" y="16637"/>
                </a:moveTo>
                <a:cubicBezTo>
                  <a:pt x="2842" y="16637"/>
                  <a:pt x="2753" y="16695"/>
                  <a:pt x="2753" y="16766"/>
                </a:cubicBezTo>
                <a:cubicBezTo>
                  <a:pt x="2753" y="16836"/>
                  <a:pt x="2842" y="16894"/>
                  <a:pt x="2950" y="16894"/>
                </a:cubicBezTo>
                <a:cubicBezTo>
                  <a:pt x="3058" y="16894"/>
                  <a:pt x="3142" y="16836"/>
                  <a:pt x="3142" y="16766"/>
                </a:cubicBezTo>
                <a:cubicBezTo>
                  <a:pt x="3142" y="16695"/>
                  <a:pt x="3058" y="16637"/>
                  <a:pt x="2950" y="16637"/>
                </a:cubicBezTo>
                <a:close/>
                <a:moveTo>
                  <a:pt x="3536" y="16637"/>
                </a:moveTo>
                <a:cubicBezTo>
                  <a:pt x="3428" y="16637"/>
                  <a:pt x="3339" y="16695"/>
                  <a:pt x="3339" y="16766"/>
                </a:cubicBezTo>
                <a:cubicBezTo>
                  <a:pt x="3339" y="16836"/>
                  <a:pt x="3428" y="16894"/>
                  <a:pt x="3536" y="16894"/>
                </a:cubicBezTo>
                <a:cubicBezTo>
                  <a:pt x="3644" y="16894"/>
                  <a:pt x="3733" y="16836"/>
                  <a:pt x="3733" y="16766"/>
                </a:cubicBezTo>
                <a:cubicBezTo>
                  <a:pt x="3733" y="16695"/>
                  <a:pt x="3644" y="16637"/>
                  <a:pt x="3536" y="16637"/>
                </a:cubicBezTo>
                <a:close/>
                <a:moveTo>
                  <a:pt x="4139" y="16637"/>
                </a:moveTo>
                <a:cubicBezTo>
                  <a:pt x="4025" y="16637"/>
                  <a:pt x="3929" y="16695"/>
                  <a:pt x="3929" y="16766"/>
                </a:cubicBezTo>
                <a:cubicBezTo>
                  <a:pt x="3929" y="16836"/>
                  <a:pt x="3969" y="16894"/>
                  <a:pt x="4017" y="16894"/>
                </a:cubicBezTo>
                <a:cubicBezTo>
                  <a:pt x="4065" y="16894"/>
                  <a:pt x="4160" y="16836"/>
                  <a:pt x="4227" y="16766"/>
                </a:cubicBezTo>
                <a:cubicBezTo>
                  <a:pt x="4294" y="16695"/>
                  <a:pt x="4254" y="16637"/>
                  <a:pt x="4139" y="16637"/>
                </a:cubicBezTo>
                <a:close/>
                <a:moveTo>
                  <a:pt x="842" y="16686"/>
                </a:moveTo>
                <a:cubicBezTo>
                  <a:pt x="806" y="16696"/>
                  <a:pt x="785" y="16720"/>
                  <a:pt x="785" y="16757"/>
                </a:cubicBezTo>
                <a:cubicBezTo>
                  <a:pt x="785" y="16832"/>
                  <a:pt x="873" y="16894"/>
                  <a:pt x="982" y="16894"/>
                </a:cubicBezTo>
                <a:cubicBezTo>
                  <a:pt x="1090" y="16894"/>
                  <a:pt x="1178" y="16868"/>
                  <a:pt x="1178" y="16837"/>
                </a:cubicBezTo>
                <a:cubicBezTo>
                  <a:pt x="1178" y="16806"/>
                  <a:pt x="1090" y="16744"/>
                  <a:pt x="982" y="16700"/>
                </a:cubicBezTo>
                <a:cubicBezTo>
                  <a:pt x="927" y="16678"/>
                  <a:pt x="877" y="16675"/>
                  <a:pt x="842" y="16686"/>
                </a:cubicBezTo>
                <a:close/>
                <a:moveTo>
                  <a:pt x="177" y="16837"/>
                </a:moveTo>
                <a:cubicBezTo>
                  <a:pt x="74" y="16878"/>
                  <a:pt x="12" y="17031"/>
                  <a:pt x="2" y="17190"/>
                </a:cubicBezTo>
                <a:cubicBezTo>
                  <a:pt x="-8" y="17349"/>
                  <a:pt x="32" y="17515"/>
                  <a:pt x="129" y="17578"/>
                </a:cubicBezTo>
                <a:cubicBezTo>
                  <a:pt x="337" y="17714"/>
                  <a:pt x="352" y="17687"/>
                  <a:pt x="352" y="17213"/>
                </a:cubicBezTo>
                <a:cubicBezTo>
                  <a:pt x="352" y="16967"/>
                  <a:pt x="274" y="16798"/>
                  <a:pt x="177" y="16837"/>
                </a:cubicBezTo>
                <a:close/>
                <a:moveTo>
                  <a:pt x="10201" y="17407"/>
                </a:moveTo>
                <a:cubicBezTo>
                  <a:pt x="9933" y="17407"/>
                  <a:pt x="9994" y="17890"/>
                  <a:pt x="10271" y="17963"/>
                </a:cubicBezTo>
                <a:cubicBezTo>
                  <a:pt x="10406" y="17999"/>
                  <a:pt x="10526" y="18032"/>
                  <a:pt x="10538" y="18037"/>
                </a:cubicBezTo>
                <a:cubicBezTo>
                  <a:pt x="10550" y="18043"/>
                  <a:pt x="10520" y="17903"/>
                  <a:pt x="10468" y="17726"/>
                </a:cubicBezTo>
                <a:cubicBezTo>
                  <a:pt x="10416" y="17550"/>
                  <a:pt x="10297" y="17407"/>
                  <a:pt x="10201" y="17407"/>
                </a:cubicBezTo>
                <a:close/>
                <a:moveTo>
                  <a:pt x="7183" y="17444"/>
                </a:moveTo>
                <a:cubicBezTo>
                  <a:pt x="7116" y="17418"/>
                  <a:pt x="7002" y="17422"/>
                  <a:pt x="6829" y="17453"/>
                </a:cubicBezTo>
                <a:cubicBezTo>
                  <a:pt x="6586" y="17495"/>
                  <a:pt x="6257" y="17536"/>
                  <a:pt x="6094" y="17544"/>
                </a:cubicBezTo>
                <a:cubicBezTo>
                  <a:pt x="5932" y="17552"/>
                  <a:pt x="6021" y="17601"/>
                  <a:pt x="6291" y="17649"/>
                </a:cubicBezTo>
                <a:cubicBezTo>
                  <a:pt x="6614" y="17707"/>
                  <a:pt x="6806" y="17845"/>
                  <a:pt x="6851" y="18051"/>
                </a:cubicBezTo>
                <a:cubicBezTo>
                  <a:pt x="6889" y="18225"/>
                  <a:pt x="7020" y="18410"/>
                  <a:pt x="7144" y="18462"/>
                </a:cubicBezTo>
                <a:cubicBezTo>
                  <a:pt x="7756" y="18717"/>
                  <a:pt x="8042" y="18369"/>
                  <a:pt x="7507" y="18020"/>
                </a:cubicBezTo>
                <a:cubicBezTo>
                  <a:pt x="7378" y="17936"/>
                  <a:pt x="7275" y="17756"/>
                  <a:pt x="7275" y="17621"/>
                </a:cubicBezTo>
                <a:cubicBezTo>
                  <a:pt x="7275" y="17525"/>
                  <a:pt x="7251" y="17470"/>
                  <a:pt x="7183" y="17444"/>
                </a:cubicBezTo>
                <a:close/>
                <a:moveTo>
                  <a:pt x="3527" y="17535"/>
                </a:moveTo>
                <a:cubicBezTo>
                  <a:pt x="3425" y="17535"/>
                  <a:pt x="3339" y="17593"/>
                  <a:pt x="3339" y="17664"/>
                </a:cubicBezTo>
                <a:cubicBezTo>
                  <a:pt x="3339" y="17734"/>
                  <a:pt x="3481" y="17789"/>
                  <a:pt x="3649" y="17789"/>
                </a:cubicBezTo>
                <a:cubicBezTo>
                  <a:pt x="3818" y="17789"/>
                  <a:pt x="3900" y="17734"/>
                  <a:pt x="3833" y="17664"/>
                </a:cubicBezTo>
                <a:cubicBezTo>
                  <a:pt x="3766" y="17593"/>
                  <a:pt x="3629" y="17535"/>
                  <a:pt x="3527" y="17535"/>
                </a:cubicBezTo>
                <a:close/>
                <a:moveTo>
                  <a:pt x="11413" y="18473"/>
                </a:moveTo>
                <a:cubicBezTo>
                  <a:pt x="11307" y="18465"/>
                  <a:pt x="11155" y="18471"/>
                  <a:pt x="10958" y="18499"/>
                </a:cubicBezTo>
                <a:cubicBezTo>
                  <a:pt x="10087" y="18621"/>
                  <a:pt x="9975" y="18681"/>
                  <a:pt x="10083" y="18950"/>
                </a:cubicBezTo>
                <a:cubicBezTo>
                  <a:pt x="10182" y="19196"/>
                  <a:pt x="9215" y="19909"/>
                  <a:pt x="8985" y="19759"/>
                </a:cubicBezTo>
                <a:cubicBezTo>
                  <a:pt x="8914" y="19713"/>
                  <a:pt x="8727" y="19745"/>
                  <a:pt x="8570" y="19831"/>
                </a:cubicBezTo>
                <a:cubicBezTo>
                  <a:pt x="8339" y="19955"/>
                  <a:pt x="8241" y="19935"/>
                  <a:pt x="8071" y="19728"/>
                </a:cubicBezTo>
                <a:cubicBezTo>
                  <a:pt x="7932" y="19558"/>
                  <a:pt x="7928" y="19444"/>
                  <a:pt x="8058" y="19391"/>
                </a:cubicBezTo>
                <a:cubicBezTo>
                  <a:pt x="8424" y="19244"/>
                  <a:pt x="8259" y="19072"/>
                  <a:pt x="7752" y="19072"/>
                </a:cubicBezTo>
                <a:cubicBezTo>
                  <a:pt x="7475" y="19072"/>
                  <a:pt x="7301" y="19126"/>
                  <a:pt x="7363" y="19192"/>
                </a:cubicBezTo>
                <a:cubicBezTo>
                  <a:pt x="7425" y="19257"/>
                  <a:pt x="7379" y="19350"/>
                  <a:pt x="7262" y="19397"/>
                </a:cubicBezTo>
                <a:cubicBezTo>
                  <a:pt x="7145" y="19444"/>
                  <a:pt x="7112" y="19577"/>
                  <a:pt x="7188" y="19694"/>
                </a:cubicBezTo>
                <a:cubicBezTo>
                  <a:pt x="7264" y="19810"/>
                  <a:pt x="7313" y="20064"/>
                  <a:pt x="7297" y="20258"/>
                </a:cubicBezTo>
                <a:cubicBezTo>
                  <a:pt x="7267" y="20622"/>
                  <a:pt x="7549" y="20742"/>
                  <a:pt x="7726" y="20441"/>
                </a:cubicBezTo>
                <a:cubicBezTo>
                  <a:pt x="7830" y="20263"/>
                  <a:pt x="9030" y="20251"/>
                  <a:pt x="9681" y="20421"/>
                </a:cubicBezTo>
                <a:cubicBezTo>
                  <a:pt x="10058" y="20519"/>
                  <a:pt x="10121" y="20393"/>
                  <a:pt x="9838" y="20101"/>
                </a:cubicBezTo>
                <a:cubicBezTo>
                  <a:pt x="9721" y="19980"/>
                  <a:pt x="9736" y="19851"/>
                  <a:pt x="9882" y="19736"/>
                </a:cubicBezTo>
                <a:cubicBezTo>
                  <a:pt x="10007" y="19638"/>
                  <a:pt x="10204" y="19434"/>
                  <a:pt x="10319" y="19283"/>
                </a:cubicBezTo>
                <a:cubicBezTo>
                  <a:pt x="10435" y="19132"/>
                  <a:pt x="10769" y="18933"/>
                  <a:pt x="11063" y="18841"/>
                </a:cubicBezTo>
                <a:cubicBezTo>
                  <a:pt x="11627" y="18665"/>
                  <a:pt x="11729" y="18499"/>
                  <a:pt x="11413" y="18473"/>
                </a:cubicBezTo>
                <a:close/>
                <a:moveTo>
                  <a:pt x="12384" y="18559"/>
                </a:moveTo>
                <a:cubicBezTo>
                  <a:pt x="12276" y="18559"/>
                  <a:pt x="12187" y="18647"/>
                  <a:pt x="12187" y="18753"/>
                </a:cubicBezTo>
                <a:cubicBezTo>
                  <a:pt x="12187" y="18859"/>
                  <a:pt x="12276" y="18944"/>
                  <a:pt x="12384" y="18944"/>
                </a:cubicBezTo>
                <a:cubicBezTo>
                  <a:pt x="12492" y="18944"/>
                  <a:pt x="12581" y="18859"/>
                  <a:pt x="12581" y="18753"/>
                </a:cubicBezTo>
                <a:cubicBezTo>
                  <a:pt x="12581" y="18647"/>
                  <a:pt x="12492" y="18559"/>
                  <a:pt x="12384" y="18559"/>
                </a:cubicBezTo>
                <a:close/>
                <a:moveTo>
                  <a:pt x="7341" y="21051"/>
                </a:moveTo>
                <a:cubicBezTo>
                  <a:pt x="7182" y="21067"/>
                  <a:pt x="7078" y="21159"/>
                  <a:pt x="7078" y="21322"/>
                </a:cubicBezTo>
                <a:cubicBezTo>
                  <a:pt x="7078" y="21444"/>
                  <a:pt x="7288" y="21507"/>
                  <a:pt x="7708" y="21507"/>
                </a:cubicBezTo>
                <a:lnTo>
                  <a:pt x="8342" y="21507"/>
                </a:lnTo>
                <a:lnTo>
                  <a:pt x="7927" y="21236"/>
                </a:lnTo>
                <a:cubicBezTo>
                  <a:pt x="7712" y="21096"/>
                  <a:pt x="7500" y="21035"/>
                  <a:pt x="7341" y="21051"/>
                </a:cubicBezTo>
                <a:close/>
                <a:moveTo>
                  <a:pt x="9965" y="21193"/>
                </a:moveTo>
                <a:cubicBezTo>
                  <a:pt x="9802" y="21182"/>
                  <a:pt x="9545" y="21194"/>
                  <a:pt x="9191" y="21233"/>
                </a:cubicBezTo>
                <a:cubicBezTo>
                  <a:pt x="9110" y="21242"/>
                  <a:pt x="9042" y="21312"/>
                  <a:pt x="9042" y="21387"/>
                </a:cubicBezTo>
                <a:cubicBezTo>
                  <a:pt x="9042" y="21566"/>
                  <a:pt x="10073" y="21485"/>
                  <a:pt x="10166" y="21299"/>
                </a:cubicBezTo>
                <a:cubicBezTo>
                  <a:pt x="10197" y="21238"/>
                  <a:pt x="10128" y="21204"/>
                  <a:pt x="9965" y="21193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6245278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latex-image-42.pdf" descr="latex-image-4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5237" y="3559297"/>
            <a:ext cx="5222983" cy="1220324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Recall"/>
          <p:cNvSpPr txBox="1"/>
          <p:nvPr/>
        </p:nvSpPr>
        <p:spPr>
          <a:xfrm>
            <a:off x="2982297" y="3845609"/>
            <a:ext cx="13848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Helvetica Light"/>
                <a:sym typeface="Helvetica Light"/>
              </a:rPr>
              <a:t>Recall</a:t>
            </a:r>
          </a:p>
        </p:txBody>
      </p:sp>
      <p:sp>
        <p:nvSpPr>
          <p:cNvPr id="562" name="(det A)"/>
          <p:cNvSpPr txBox="1"/>
          <p:nvPr/>
        </p:nvSpPr>
        <p:spPr>
          <a:xfrm>
            <a:off x="1702123" y="7040685"/>
            <a:ext cx="10457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(det A)</a:t>
            </a:r>
          </a:p>
        </p:txBody>
      </p:sp>
      <p:pic>
        <p:nvPicPr>
          <p:cNvPr id="563" name="latex-image-40.pdf" descr="latex-image-4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17961" y="1859589"/>
            <a:ext cx="74041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latex-image-39.pdf" descr="latex-image-3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82738" y="866129"/>
            <a:ext cx="7429501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Rounded Rectangle"/>
          <p:cNvSpPr/>
          <p:nvPr/>
        </p:nvSpPr>
        <p:spPr>
          <a:xfrm>
            <a:off x="2512548" y="3171244"/>
            <a:ext cx="8024750" cy="1996430"/>
          </a:xfrm>
          <a:prstGeom prst="roundRect">
            <a:avLst>
              <a:gd name="adj" fmla="val 13292"/>
            </a:avLst>
          </a:prstGeom>
          <a:ln w="25400">
            <a:solidFill>
              <a:srgbClr val="FF93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6" name="Same as the linear system:"/>
          <p:cNvSpPr txBox="1"/>
          <p:nvPr/>
        </p:nvSpPr>
        <p:spPr>
          <a:xfrm>
            <a:off x="3560289" y="5649895"/>
            <a:ext cx="56025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Same as the linear system:</a:t>
            </a:r>
          </a:p>
        </p:txBody>
      </p:sp>
      <p:pic>
        <p:nvPicPr>
          <p:cNvPr id="567" name="latex-image-43.pdf" descr="latex-image-43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2871" y="6433394"/>
            <a:ext cx="107442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latex-image-44.pdf" descr="latex-image-44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8271" y="8136785"/>
            <a:ext cx="10693401" cy="584201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(det A)"/>
          <p:cNvSpPr txBox="1"/>
          <p:nvPr/>
        </p:nvSpPr>
        <p:spPr>
          <a:xfrm>
            <a:off x="1967383" y="8671369"/>
            <a:ext cx="10457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(det A)</a:t>
            </a:r>
          </a:p>
        </p:txBody>
      </p:sp>
    </p:spTree>
    <p:extLst>
      <p:ext uri="{BB962C8B-B14F-4D97-AF65-F5344CB8AC3E}">
        <p14:creationId xmlns:p14="http://schemas.microsoft.com/office/powerpoint/2010/main" val="1912147342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Rounded Rectangle"/>
          <p:cNvSpPr/>
          <p:nvPr/>
        </p:nvSpPr>
        <p:spPr>
          <a:xfrm>
            <a:off x="1815381" y="5285531"/>
            <a:ext cx="9374038" cy="3517550"/>
          </a:xfrm>
          <a:prstGeom prst="roundRect">
            <a:avLst>
              <a:gd name="adj" fmla="val 1790"/>
            </a:avLst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2" name="Rearrange to get update equations:"/>
          <p:cNvSpPr txBox="1"/>
          <p:nvPr/>
        </p:nvSpPr>
        <p:spPr>
          <a:xfrm>
            <a:off x="2798622" y="4387308"/>
            <a:ext cx="74075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Rearrange to get update equations:</a:t>
            </a:r>
          </a:p>
        </p:txBody>
      </p:sp>
      <p:sp>
        <p:nvSpPr>
          <p:cNvPr id="573" name="new value"/>
          <p:cNvSpPr txBox="1"/>
          <p:nvPr/>
        </p:nvSpPr>
        <p:spPr>
          <a:xfrm>
            <a:off x="2461913" y="6451570"/>
            <a:ext cx="83712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new value</a:t>
            </a:r>
          </a:p>
        </p:txBody>
      </p:sp>
      <p:sp>
        <p:nvSpPr>
          <p:cNvPr id="574" name="old…"/>
          <p:cNvSpPr txBox="1"/>
          <p:nvPr/>
        </p:nvSpPr>
        <p:spPr>
          <a:xfrm>
            <a:off x="3635050" y="6451570"/>
            <a:ext cx="124878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old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average</a:t>
            </a:r>
          </a:p>
        </p:txBody>
      </p:sp>
      <p:pic>
        <p:nvPicPr>
          <p:cNvPr id="575" name="latex-image-43.pdf" descr="latex-image-4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6426" y="1211966"/>
            <a:ext cx="107442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latex-image-44.pdf" descr="latex-image-44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1826" y="2915356"/>
            <a:ext cx="10693401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38834" y="5475223"/>
            <a:ext cx="7727132" cy="13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89634" y="7144571"/>
            <a:ext cx="7727132" cy="13792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0378735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Rounded Rectangle"/>
          <p:cNvSpPr/>
          <p:nvPr/>
        </p:nvSpPr>
        <p:spPr>
          <a:xfrm>
            <a:off x="1827950" y="3726966"/>
            <a:ext cx="9374038" cy="3517550"/>
          </a:xfrm>
          <a:prstGeom prst="roundRect">
            <a:avLst>
              <a:gd name="adj" fmla="val 1790"/>
            </a:avLst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3" name="new value"/>
          <p:cNvSpPr txBox="1"/>
          <p:nvPr/>
        </p:nvSpPr>
        <p:spPr>
          <a:xfrm>
            <a:off x="2575034" y="4956505"/>
            <a:ext cx="8371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new value</a:t>
            </a:r>
          </a:p>
        </p:txBody>
      </p:sp>
      <p:sp>
        <p:nvSpPr>
          <p:cNvPr id="584" name="old…"/>
          <p:cNvSpPr txBox="1"/>
          <p:nvPr/>
        </p:nvSpPr>
        <p:spPr>
          <a:xfrm>
            <a:off x="3647619" y="4956505"/>
            <a:ext cx="124878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old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average</a:t>
            </a:r>
          </a:p>
        </p:txBody>
      </p:sp>
      <p:pic>
        <p:nvPicPr>
          <p:cNvPr id="5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1403" y="3916658"/>
            <a:ext cx="7727132" cy="13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2203" y="5586006"/>
            <a:ext cx="7727132" cy="1379286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When lambda is small (lambda inverse is big)…"/>
          <p:cNvSpPr txBox="1"/>
          <p:nvPr/>
        </p:nvSpPr>
        <p:spPr>
          <a:xfrm>
            <a:off x="738277" y="2827178"/>
            <a:ext cx="98942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When lambda is small (lambda inverse is big)…</a:t>
            </a:r>
          </a:p>
        </p:txBody>
      </p:sp>
      <p:pic>
        <p:nvPicPr>
          <p:cNvPr id="5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54257" y="488470"/>
            <a:ext cx="4606202" cy="9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Recall:"/>
          <p:cNvSpPr txBox="1"/>
          <p:nvPr/>
        </p:nvSpPr>
        <p:spPr>
          <a:xfrm>
            <a:off x="3244341" y="572159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1362444989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ounded Rectangle"/>
          <p:cNvSpPr/>
          <p:nvPr/>
        </p:nvSpPr>
        <p:spPr>
          <a:xfrm>
            <a:off x="1827950" y="3726966"/>
            <a:ext cx="9374038" cy="3517550"/>
          </a:xfrm>
          <a:prstGeom prst="roundRect">
            <a:avLst>
              <a:gd name="adj" fmla="val 1790"/>
            </a:avLst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4" name="new value"/>
          <p:cNvSpPr txBox="1"/>
          <p:nvPr/>
        </p:nvSpPr>
        <p:spPr>
          <a:xfrm>
            <a:off x="2575034" y="4956505"/>
            <a:ext cx="8371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new value</a:t>
            </a:r>
          </a:p>
        </p:txBody>
      </p:sp>
      <p:sp>
        <p:nvSpPr>
          <p:cNvPr id="595" name="old…"/>
          <p:cNvSpPr txBox="1"/>
          <p:nvPr/>
        </p:nvSpPr>
        <p:spPr>
          <a:xfrm>
            <a:off x="3647619" y="4956505"/>
            <a:ext cx="124878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old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average</a:t>
            </a:r>
          </a:p>
        </p:txBody>
      </p:sp>
      <p:pic>
        <p:nvPicPr>
          <p:cNvPr id="5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1403" y="3916658"/>
            <a:ext cx="7727132" cy="13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2203" y="5586006"/>
            <a:ext cx="7727132" cy="1379286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When lambda is small (lambda inverse is big)…"/>
          <p:cNvSpPr txBox="1"/>
          <p:nvPr/>
        </p:nvSpPr>
        <p:spPr>
          <a:xfrm>
            <a:off x="738277" y="2827178"/>
            <a:ext cx="98942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When lambda is small (lambda inverse is big)…</a:t>
            </a:r>
          </a:p>
        </p:txBody>
      </p:sp>
      <p:pic>
        <p:nvPicPr>
          <p:cNvPr id="599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964304">
            <a:off x="5577828" y="4520077"/>
            <a:ext cx="4752505" cy="201766"/>
          </a:xfrm>
          <a:prstGeom prst="rect">
            <a:avLst/>
          </a:prstGeom>
        </p:spPr>
      </p:pic>
      <p:sp>
        <p:nvSpPr>
          <p:cNvPr id="601" name="goes to zero"/>
          <p:cNvSpPr txBox="1"/>
          <p:nvPr/>
        </p:nvSpPr>
        <p:spPr>
          <a:xfrm>
            <a:off x="10258256" y="3805417"/>
            <a:ext cx="8371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goes to zero</a:t>
            </a:r>
          </a:p>
        </p:txBody>
      </p:sp>
      <p:pic>
        <p:nvPicPr>
          <p:cNvPr id="602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964304">
            <a:off x="5478584" y="6029675"/>
            <a:ext cx="4752505" cy="201767"/>
          </a:xfrm>
          <a:prstGeom prst="rect">
            <a:avLst/>
          </a:prstGeom>
        </p:spPr>
      </p:pic>
      <p:sp>
        <p:nvSpPr>
          <p:cNvPr id="604" name="goes to zero"/>
          <p:cNvSpPr txBox="1"/>
          <p:nvPr/>
        </p:nvSpPr>
        <p:spPr>
          <a:xfrm>
            <a:off x="10258256" y="5315015"/>
            <a:ext cx="8371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goes to zero</a:t>
            </a:r>
          </a:p>
        </p:txBody>
      </p:sp>
      <p:pic>
        <p:nvPicPr>
          <p:cNvPr id="60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4257" y="488470"/>
            <a:ext cx="4606202" cy="9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Recall:"/>
          <p:cNvSpPr txBox="1"/>
          <p:nvPr/>
        </p:nvSpPr>
        <p:spPr>
          <a:xfrm>
            <a:off x="3244341" y="572159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563709629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ounded Rectangle"/>
          <p:cNvSpPr/>
          <p:nvPr/>
        </p:nvSpPr>
        <p:spPr>
          <a:xfrm>
            <a:off x="1827950" y="3726966"/>
            <a:ext cx="9374038" cy="3517550"/>
          </a:xfrm>
          <a:prstGeom prst="roundRect">
            <a:avLst>
              <a:gd name="adj" fmla="val 1790"/>
            </a:avLst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1" name="new value"/>
          <p:cNvSpPr txBox="1"/>
          <p:nvPr/>
        </p:nvSpPr>
        <p:spPr>
          <a:xfrm>
            <a:off x="2575034" y="4956505"/>
            <a:ext cx="8371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new value</a:t>
            </a:r>
          </a:p>
        </p:txBody>
      </p:sp>
      <p:sp>
        <p:nvSpPr>
          <p:cNvPr id="612" name="old…"/>
          <p:cNvSpPr txBox="1"/>
          <p:nvPr/>
        </p:nvSpPr>
        <p:spPr>
          <a:xfrm>
            <a:off x="3647619" y="4956505"/>
            <a:ext cx="124878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old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average</a:t>
            </a:r>
          </a:p>
        </p:txBody>
      </p:sp>
      <p:pic>
        <p:nvPicPr>
          <p:cNvPr id="6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51403" y="3916658"/>
            <a:ext cx="7727132" cy="1359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2203" y="5586006"/>
            <a:ext cx="7727132" cy="137928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When lambda is small (lambda inverse is big)…"/>
          <p:cNvSpPr txBox="1"/>
          <p:nvPr/>
        </p:nvSpPr>
        <p:spPr>
          <a:xfrm>
            <a:off x="738277" y="2827178"/>
            <a:ext cx="98942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When lambda is small (lambda inverse is big)…</a:t>
            </a:r>
          </a:p>
        </p:txBody>
      </p:sp>
      <p:pic>
        <p:nvPicPr>
          <p:cNvPr id="616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964304">
            <a:off x="5577828" y="4520077"/>
            <a:ext cx="4752505" cy="201766"/>
          </a:xfrm>
          <a:prstGeom prst="rect">
            <a:avLst/>
          </a:prstGeom>
        </p:spPr>
      </p:pic>
      <p:sp>
        <p:nvSpPr>
          <p:cNvPr id="618" name="goes to zero"/>
          <p:cNvSpPr txBox="1"/>
          <p:nvPr/>
        </p:nvSpPr>
        <p:spPr>
          <a:xfrm>
            <a:off x="10258256" y="3805417"/>
            <a:ext cx="8371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goes to zero</a:t>
            </a:r>
          </a:p>
        </p:txBody>
      </p:sp>
      <p:pic>
        <p:nvPicPr>
          <p:cNvPr id="619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964304">
            <a:off x="5478584" y="6029675"/>
            <a:ext cx="4752505" cy="201767"/>
          </a:xfrm>
          <a:prstGeom prst="rect">
            <a:avLst/>
          </a:prstGeom>
        </p:spPr>
      </p:pic>
      <p:sp>
        <p:nvSpPr>
          <p:cNvPr id="621" name="goes to zero"/>
          <p:cNvSpPr txBox="1"/>
          <p:nvPr/>
        </p:nvSpPr>
        <p:spPr>
          <a:xfrm>
            <a:off x="10258256" y="5315015"/>
            <a:ext cx="8371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goes to zero</a:t>
            </a:r>
          </a:p>
        </p:txBody>
      </p:sp>
      <p:sp>
        <p:nvSpPr>
          <p:cNvPr id="622" name="…we only care about smoothness."/>
          <p:cNvSpPr txBox="1"/>
          <p:nvPr/>
        </p:nvSpPr>
        <p:spPr>
          <a:xfrm>
            <a:off x="4841643" y="7496603"/>
            <a:ext cx="71702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…we only care about smoothness.</a:t>
            </a:r>
          </a:p>
        </p:txBody>
      </p:sp>
      <p:pic>
        <p:nvPicPr>
          <p:cNvPr id="626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73642" y="6578321"/>
            <a:ext cx="798410" cy="1281933"/>
          </a:xfrm>
          <a:prstGeom prst="rect">
            <a:avLst/>
          </a:prstGeom>
        </p:spPr>
      </p:pic>
      <p:pic>
        <p:nvPicPr>
          <p:cNvPr id="62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54257" y="488470"/>
            <a:ext cx="4606202" cy="991954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Recall:"/>
          <p:cNvSpPr txBox="1"/>
          <p:nvPr/>
        </p:nvSpPr>
        <p:spPr>
          <a:xfrm>
            <a:off x="3244341" y="572159"/>
            <a:ext cx="1613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Recall:</a:t>
            </a:r>
          </a:p>
        </p:txBody>
      </p:sp>
    </p:spTree>
    <p:extLst>
      <p:ext uri="{BB962C8B-B14F-4D97-AF65-F5344CB8AC3E}">
        <p14:creationId xmlns:p14="http://schemas.microsoft.com/office/powerpoint/2010/main" val="3169355054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ok, take a step back, why did we do all this math?"/>
          <p:cNvSpPr txBox="1"/>
          <p:nvPr/>
        </p:nvSpPr>
        <p:spPr>
          <a:xfrm>
            <a:off x="1363471" y="4552950"/>
            <a:ext cx="1027785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ok, take a step back, why did we do all this math?</a:t>
            </a:r>
          </a:p>
        </p:txBody>
      </p:sp>
    </p:spTree>
    <p:extLst>
      <p:ext uri="{BB962C8B-B14F-4D97-AF65-F5344CB8AC3E}">
        <p14:creationId xmlns:p14="http://schemas.microsoft.com/office/powerpoint/2010/main" val="3955917745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162" y="4436649"/>
            <a:ext cx="12522476" cy="8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We are solving for the optical flow (u,v) given two constraints"/>
          <p:cNvSpPr txBox="1"/>
          <p:nvPr/>
        </p:nvSpPr>
        <p:spPr>
          <a:xfrm>
            <a:off x="1658010" y="2794993"/>
            <a:ext cx="968878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are solving for the optical flow (u,v) given two constraints</a:t>
            </a:r>
          </a:p>
        </p:txBody>
      </p:sp>
      <p:sp>
        <p:nvSpPr>
          <p:cNvPr id="635" name="smoothness"/>
          <p:cNvSpPr txBox="1"/>
          <p:nvPr/>
        </p:nvSpPr>
        <p:spPr>
          <a:xfrm>
            <a:off x="4217002" y="5518149"/>
            <a:ext cx="175747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smoothness</a:t>
            </a:r>
          </a:p>
        </p:txBody>
      </p:sp>
      <p:sp>
        <p:nvSpPr>
          <p:cNvPr id="636" name="brightness constancy"/>
          <p:cNvSpPr txBox="1"/>
          <p:nvPr/>
        </p:nvSpPr>
        <p:spPr>
          <a:xfrm>
            <a:off x="9551123" y="5518149"/>
            <a:ext cx="312241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</a:t>
            </a:r>
          </a:p>
        </p:txBody>
      </p:sp>
      <p:sp>
        <p:nvSpPr>
          <p:cNvPr id="637" name="We needed the math to minimize this…"/>
          <p:cNvSpPr txBox="1"/>
          <p:nvPr/>
        </p:nvSpPr>
        <p:spPr>
          <a:xfrm>
            <a:off x="1658010" y="7235714"/>
            <a:ext cx="968878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needed the math to minimize this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(now to the algorithm)</a:t>
            </a:r>
          </a:p>
        </p:txBody>
      </p:sp>
    </p:spTree>
    <p:extLst>
      <p:ext uri="{BB962C8B-B14F-4D97-AF65-F5344CB8AC3E}">
        <p14:creationId xmlns:p14="http://schemas.microsoft.com/office/powerpoint/2010/main" val="1519414462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Horn-Schunck  Optical Flow Algorith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Horn-Schunck </a:t>
            </a:r>
            <a:br/>
            <a:r>
              <a:t>Optical Flow Algorithm</a:t>
            </a:r>
          </a:p>
        </p:txBody>
      </p:sp>
      <p:sp>
        <p:nvSpPr>
          <p:cNvPr id="640" name="Precompute image gradients…"/>
          <p:cNvSpPr txBox="1">
            <a:spLocks noGrp="1"/>
          </p:cNvSpPr>
          <p:nvPr>
            <p:ph type="body" sz="half" idx="1"/>
          </p:nvPr>
        </p:nvSpPr>
        <p:spPr>
          <a:xfrm>
            <a:off x="952500" y="3006354"/>
            <a:ext cx="9823871" cy="4622816"/>
          </a:xfrm>
          <a:prstGeom prst="rect">
            <a:avLst/>
          </a:prstGeom>
        </p:spPr>
        <p:txBody>
          <a:bodyPr anchor="t"/>
          <a:lstStyle/>
          <a:p>
            <a:pPr marL="208026" indent="-208026" defTabSz="531622">
              <a:spcBef>
                <a:spcPts val="3800"/>
              </a:spcBef>
              <a:buSzPct val="100000"/>
              <a:buAutoNum type="arabicPeriod"/>
              <a:defRPr sz="2821">
                <a:latin typeface="Courier"/>
                <a:ea typeface="Courier"/>
                <a:cs typeface="Courier"/>
                <a:sym typeface="Courier"/>
              </a:defRPr>
            </a:pPr>
            <a:r>
              <a:t> Precompute image gradients</a:t>
            </a:r>
          </a:p>
          <a:p>
            <a:pPr marL="208026" indent="-208026" defTabSz="531622">
              <a:spcBef>
                <a:spcPts val="3800"/>
              </a:spcBef>
              <a:buSzPct val="100000"/>
              <a:buAutoNum type="arabicPeriod"/>
              <a:defRPr sz="2821">
                <a:latin typeface="Courier"/>
                <a:ea typeface="Courier"/>
                <a:cs typeface="Courier"/>
                <a:sym typeface="Courier"/>
              </a:defRPr>
            </a:pPr>
            <a:r>
              <a:t> Precompute temporal gradients</a:t>
            </a:r>
          </a:p>
          <a:p>
            <a:pPr marL="208026" indent="-208026" defTabSz="531622">
              <a:spcBef>
                <a:spcPts val="3800"/>
              </a:spcBef>
              <a:buSzPct val="100000"/>
              <a:buAutoNum type="arabicPeriod"/>
              <a:defRPr sz="2821">
                <a:latin typeface="Courier"/>
                <a:ea typeface="Courier"/>
                <a:cs typeface="Courier"/>
                <a:sym typeface="Courier"/>
              </a:defRPr>
            </a:pPr>
            <a:r>
              <a:t> Initialize flow field</a:t>
            </a:r>
          </a:p>
          <a:p>
            <a:pPr marL="208026" indent="-208026" defTabSz="531622">
              <a:spcBef>
                <a:spcPts val="3800"/>
              </a:spcBef>
              <a:buSzPct val="100000"/>
              <a:buAutoNum type="arabicPeriod"/>
              <a:defRPr sz="2821">
                <a:latin typeface="Courier"/>
                <a:ea typeface="Courier"/>
                <a:cs typeface="Courier"/>
                <a:sym typeface="Courier"/>
              </a:defRPr>
            </a:pPr>
            <a:r>
              <a:t> While not converged</a:t>
            </a:r>
            <a:br/>
            <a:br/>
            <a:r>
              <a:t>  Compute flow field updates for each pixel:</a:t>
            </a:r>
          </a:p>
        </p:txBody>
      </p:sp>
      <p:pic>
        <p:nvPicPr>
          <p:cNvPr id="641" name="latex-image-19.pdf" descr="latex-image-1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82720" y="3156866"/>
            <a:ext cx="3937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latex-image-20.pdf" descr="latex-image-2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899" y="3125116"/>
            <a:ext cx="368301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latex-image-48.pdf" descr="latex-image-4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8299" y="4103933"/>
            <a:ext cx="317501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latex-image-49.pdf" descr="latex-image-49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80909" y="4912570"/>
            <a:ext cx="945447" cy="810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7065" y="7642382"/>
            <a:ext cx="5107496" cy="898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09578" y="7636000"/>
            <a:ext cx="5107497" cy="911684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Just 8 lines of code!"/>
          <p:cNvSpPr txBox="1"/>
          <p:nvPr/>
        </p:nvSpPr>
        <p:spPr>
          <a:xfrm>
            <a:off x="4498997" y="8977786"/>
            <a:ext cx="3654872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Just 8 lines of code!</a:t>
            </a:r>
          </a:p>
        </p:txBody>
      </p:sp>
    </p:spTree>
    <p:extLst>
      <p:ext uri="{BB962C8B-B14F-4D97-AF65-F5344CB8AC3E}">
        <p14:creationId xmlns:p14="http://schemas.microsoft.com/office/powerpoint/2010/main" val="1572185772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81001" y="2426789"/>
            <a:ext cx="12242799" cy="56979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Basic reading: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Szeliski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, </a:t>
            </a:r>
            <a:r>
              <a:rPr lang="en-US" sz="2133">
                <a:solidFill>
                  <a:srgbClr val="000000"/>
                </a:solidFill>
                <a:latin typeface="Helvetica Light"/>
                <a:sym typeface="Helvetica Light"/>
              </a:rPr>
              <a:t>Section </a:t>
            </a:r>
            <a:r>
              <a:rPr lang="en-US" sz="2133" dirty="0">
                <a:solidFill>
                  <a:srgbClr val="000000"/>
                </a:solidFill>
                <a:latin typeface="Helvetica Light"/>
                <a:sym typeface="Helvetica Light"/>
              </a:rPr>
              <a:t>8.4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85091" y="3225800"/>
            <a:ext cx="1143461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Optical flow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93821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ptical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Optical Flow</a:t>
            </a:r>
          </a:p>
        </p:txBody>
      </p:sp>
      <p:sp>
        <p:nvSpPr>
          <p:cNvPr id="127" name="Problem Definition"/>
          <p:cNvSpPr txBox="1"/>
          <p:nvPr/>
        </p:nvSpPr>
        <p:spPr>
          <a:xfrm>
            <a:off x="4413187" y="2925393"/>
            <a:ext cx="417842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Problem Definition</a:t>
            </a:r>
          </a:p>
        </p:txBody>
      </p:sp>
      <p:sp>
        <p:nvSpPr>
          <p:cNvPr id="128" name="Assumptions"/>
          <p:cNvSpPr txBox="1"/>
          <p:nvPr/>
        </p:nvSpPr>
        <p:spPr>
          <a:xfrm>
            <a:off x="4997301" y="5806719"/>
            <a:ext cx="30101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Assumptions</a:t>
            </a:r>
          </a:p>
        </p:txBody>
      </p:sp>
      <p:sp>
        <p:nvSpPr>
          <p:cNvPr id="129" name="Brightness constancy"/>
          <p:cNvSpPr txBox="1"/>
          <p:nvPr/>
        </p:nvSpPr>
        <p:spPr>
          <a:xfrm>
            <a:off x="4234459" y="6978634"/>
            <a:ext cx="45358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</a:t>
            </a:r>
          </a:p>
        </p:txBody>
      </p:sp>
      <p:sp>
        <p:nvSpPr>
          <p:cNvPr id="130" name="Small motion"/>
          <p:cNvSpPr txBox="1"/>
          <p:nvPr/>
        </p:nvSpPr>
        <p:spPr>
          <a:xfrm>
            <a:off x="5136972" y="8150549"/>
            <a:ext cx="27308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motion</a:t>
            </a:r>
          </a:p>
        </p:txBody>
      </p:sp>
      <p:sp>
        <p:nvSpPr>
          <p:cNvPr id="131" name="Given two consecutive image frames, estimate the motion of each pixel"/>
          <p:cNvSpPr txBox="1"/>
          <p:nvPr/>
        </p:nvSpPr>
        <p:spPr>
          <a:xfrm>
            <a:off x="1930623" y="3894987"/>
            <a:ext cx="914355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two consecutive image frames, estimate the motion of each pixel</a:t>
            </a:r>
          </a:p>
        </p:txBody>
      </p:sp>
    </p:spTree>
    <p:extLst>
      <p:ext uri="{BB962C8B-B14F-4D97-AF65-F5344CB8AC3E}">
        <p14:creationId xmlns:p14="http://schemas.microsoft.com/office/powerpoint/2010/main" val="179837167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Optical Flow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Optical Flow</a:t>
            </a:r>
          </a:p>
          <a:p>
            <a:pPr>
              <a:defRPr sz="3000"/>
            </a:pPr>
            <a:r>
              <a:t>(Problem definition)</a:t>
            </a:r>
          </a:p>
        </p:txBody>
      </p:sp>
      <p:sp>
        <p:nvSpPr>
          <p:cNvPr id="141" name="Rectangle"/>
          <p:cNvSpPr/>
          <p:nvPr/>
        </p:nvSpPr>
        <p:spPr>
          <a:xfrm>
            <a:off x="2546773" y="2803189"/>
            <a:ext cx="3142827" cy="2384215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Circle"/>
          <p:cNvSpPr/>
          <p:nvPr/>
        </p:nvSpPr>
        <p:spPr>
          <a:xfrm>
            <a:off x="3305386" y="3561803"/>
            <a:ext cx="108374" cy="108374"/>
          </a:xfrm>
          <a:prstGeom prst="ellipse">
            <a:avLst/>
          </a:prstGeom>
          <a:solidFill>
            <a:srgbClr val="FF4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Circle"/>
          <p:cNvSpPr/>
          <p:nvPr/>
        </p:nvSpPr>
        <p:spPr>
          <a:xfrm>
            <a:off x="4605866" y="3561803"/>
            <a:ext cx="108374" cy="10837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Circle"/>
          <p:cNvSpPr/>
          <p:nvPr/>
        </p:nvSpPr>
        <p:spPr>
          <a:xfrm>
            <a:off x="3305386" y="4320416"/>
            <a:ext cx="108374" cy="10837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Circle"/>
          <p:cNvSpPr/>
          <p:nvPr/>
        </p:nvSpPr>
        <p:spPr>
          <a:xfrm>
            <a:off x="4605866" y="4320416"/>
            <a:ext cx="108374" cy="108375"/>
          </a:xfrm>
          <a:prstGeom prst="ellipse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0" name="Group"/>
          <p:cNvGrpSpPr/>
          <p:nvPr/>
        </p:nvGrpSpPr>
        <p:grpSpPr>
          <a:xfrm>
            <a:off x="3413759" y="3345056"/>
            <a:ext cx="1517228" cy="1377246"/>
            <a:chOff x="0" y="0"/>
            <a:chExt cx="1517226" cy="1377244"/>
          </a:xfrm>
        </p:grpSpPr>
        <p:sp>
          <p:nvSpPr>
            <p:cNvPr id="146" name="Line"/>
            <p:cNvSpPr/>
            <p:nvPr/>
          </p:nvSpPr>
          <p:spPr>
            <a:xfrm flipV="1">
              <a:off x="0" y="-1"/>
              <a:ext cx="216747" cy="2167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7" name="Line"/>
            <p:cNvSpPr/>
            <p:nvPr/>
          </p:nvSpPr>
          <p:spPr>
            <a:xfrm>
              <a:off x="0" y="1022773"/>
              <a:ext cx="32512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8" name="Line"/>
            <p:cNvSpPr/>
            <p:nvPr/>
          </p:nvSpPr>
          <p:spPr>
            <a:xfrm>
              <a:off x="1298222" y="325120"/>
              <a:ext cx="219005" cy="21674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49" name="Line"/>
            <p:cNvSpPr/>
            <p:nvPr/>
          </p:nvSpPr>
          <p:spPr>
            <a:xfrm>
              <a:off x="1254872" y="1099537"/>
              <a:ext cx="1" cy="2777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151" name="Rectangle"/>
          <p:cNvSpPr/>
          <p:nvPr/>
        </p:nvSpPr>
        <p:spPr>
          <a:xfrm>
            <a:off x="7315200" y="2803189"/>
            <a:ext cx="3142827" cy="2384215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Circle"/>
          <p:cNvSpPr/>
          <p:nvPr/>
        </p:nvSpPr>
        <p:spPr>
          <a:xfrm>
            <a:off x="8398933" y="3290870"/>
            <a:ext cx="108374" cy="108374"/>
          </a:xfrm>
          <a:prstGeom prst="ellipse">
            <a:avLst/>
          </a:prstGeom>
          <a:solidFill>
            <a:srgbClr val="FF4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Circle"/>
          <p:cNvSpPr/>
          <p:nvPr/>
        </p:nvSpPr>
        <p:spPr>
          <a:xfrm>
            <a:off x="9699413" y="3832736"/>
            <a:ext cx="108374" cy="10837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Circle"/>
          <p:cNvSpPr/>
          <p:nvPr/>
        </p:nvSpPr>
        <p:spPr>
          <a:xfrm>
            <a:off x="8507306" y="4313643"/>
            <a:ext cx="108374" cy="108374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Circle"/>
          <p:cNvSpPr/>
          <p:nvPr/>
        </p:nvSpPr>
        <p:spPr>
          <a:xfrm>
            <a:off x="9482666" y="4598123"/>
            <a:ext cx="108375" cy="108374"/>
          </a:xfrm>
          <a:prstGeom prst="ellipse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Estimate the motion (flow) between these two consecutive images"/>
          <p:cNvSpPr txBox="1"/>
          <p:nvPr/>
        </p:nvSpPr>
        <p:spPr>
          <a:xfrm>
            <a:off x="3918408" y="6793353"/>
            <a:ext cx="5127067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Estimate the motion (flow) between these two consecutive images</a:t>
            </a:r>
          </a:p>
        </p:txBody>
      </p:sp>
      <p:pic>
        <p:nvPicPr>
          <p:cNvPr id="157" name="latex-image-2.pdf" descr="latex-image-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923" y="5518150"/>
            <a:ext cx="16129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latex-image-3.pdf" descr="latex-image-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6663" y="5505450"/>
            <a:ext cx="1739901" cy="49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86373" y="6184186"/>
            <a:ext cx="1005693" cy="1511510"/>
          </a:xfrm>
          <a:prstGeom prst="rect">
            <a:avLst/>
          </a:prstGeom>
        </p:spPr>
      </p:pic>
      <p:pic>
        <p:nvPicPr>
          <p:cNvPr id="164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04521" y="6130875"/>
            <a:ext cx="1072378" cy="1579920"/>
          </a:xfrm>
          <a:prstGeom prst="rect">
            <a:avLst/>
          </a:prstGeom>
        </p:spPr>
      </p:pic>
      <p:sp>
        <p:nvSpPr>
          <p:cNvPr id="161" name="How is this different from estimating a 2D transform?"/>
          <p:cNvSpPr txBox="1"/>
          <p:nvPr/>
        </p:nvSpPr>
        <p:spPr>
          <a:xfrm>
            <a:off x="1118184" y="8778336"/>
            <a:ext cx="107684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is this different from estimating a 2D transform?</a:t>
            </a:r>
          </a:p>
        </p:txBody>
      </p:sp>
    </p:spTree>
    <p:extLst>
      <p:ext uri="{BB962C8B-B14F-4D97-AF65-F5344CB8AC3E}">
        <p14:creationId xmlns:p14="http://schemas.microsoft.com/office/powerpoint/2010/main" val="134961653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Key Assumption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Assumptions</a:t>
            </a:r>
          </a:p>
          <a:p>
            <a:pPr>
              <a:defRPr sz="2400"/>
            </a:pPr>
            <a:r>
              <a:t>(unique to optical flow)</a:t>
            </a:r>
          </a:p>
        </p:txBody>
      </p:sp>
      <p:sp>
        <p:nvSpPr>
          <p:cNvPr id="168" name="Color Constancy…"/>
          <p:cNvSpPr txBox="1"/>
          <p:nvPr/>
        </p:nvSpPr>
        <p:spPr>
          <a:xfrm>
            <a:off x="3016554" y="2977584"/>
            <a:ext cx="6971692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>
                <a:solidFill>
                  <a:srgbClr val="0433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4600" b="1" i="0" u="none" strike="noStrike" kern="0" cap="none" spc="0" normalizeH="0" baseline="0" noProof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Color Constancy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(Brightness constancy for intensity images)</a:t>
            </a:r>
          </a:p>
        </p:txBody>
      </p:sp>
      <p:sp>
        <p:nvSpPr>
          <p:cNvPr id="169" name="Small Motion…"/>
          <p:cNvSpPr txBox="1"/>
          <p:nvPr/>
        </p:nvSpPr>
        <p:spPr>
          <a:xfrm>
            <a:off x="4242130" y="6500543"/>
            <a:ext cx="4520540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1">
                <a:solidFill>
                  <a:srgbClr val="00882B">
                    <a:hueOff val="-2473792"/>
                    <a:satOff val="-50209"/>
                    <a:lumOff val="23543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46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2473792"/>
                    <a:satOff val="-50209"/>
                    <a:lumOff val="23543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Small Motion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(pixels only move a little bit)</a:t>
            </a:r>
          </a:p>
        </p:txBody>
      </p:sp>
      <p:sp>
        <p:nvSpPr>
          <p:cNvPr id="170" name="Implication: allows for pixel to pixel comparison…"/>
          <p:cNvSpPr txBox="1"/>
          <p:nvPr/>
        </p:nvSpPr>
        <p:spPr>
          <a:xfrm>
            <a:off x="1491030" y="4396576"/>
            <a:ext cx="1002274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Implication: allows for pixel to pixel comparison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(not image features)</a:t>
            </a:r>
          </a:p>
        </p:txBody>
      </p:sp>
      <p:sp>
        <p:nvSpPr>
          <p:cNvPr id="171" name="Implication: linearization of the brightness constancy constraint"/>
          <p:cNvSpPr txBox="1"/>
          <p:nvPr/>
        </p:nvSpPr>
        <p:spPr>
          <a:xfrm>
            <a:off x="1990541" y="7959354"/>
            <a:ext cx="90237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Implication: linearization of the brightness constancy constraint</a:t>
            </a:r>
          </a:p>
        </p:txBody>
      </p:sp>
    </p:spTree>
    <p:extLst>
      <p:ext uri="{BB962C8B-B14F-4D97-AF65-F5344CB8AC3E}">
        <p14:creationId xmlns:p14="http://schemas.microsoft.com/office/powerpoint/2010/main" val="173633216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ppro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Approach</a:t>
            </a:r>
          </a:p>
        </p:txBody>
      </p:sp>
      <p:sp>
        <p:nvSpPr>
          <p:cNvPr id="174" name="Rectangle"/>
          <p:cNvSpPr/>
          <p:nvPr/>
        </p:nvSpPr>
        <p:spPr>
          <a:xfrm>
            <a:off x="2546773" y="2803189"/>
            <a:ext cx="3142827" cy="2384215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Circle"/>
          <p:cNvSpPr/>
          <p:nvPr/>
        </p:nvSpPr>
        <p:spPr>
          <a:xfrm>
            <a:off x="3305386" y="3561803"/>
            <a:ext cx="108374" cy="108374"/>
          </a:xfrm>
          <a:prstGeom prst="ellipse">
            <a:avLst/>
          </a:prstGeom>
          <a:solidFill>
            <a:srgbClr val="FF4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Circle"/>
          <p:cNvSpPr/>
          <p:nvPr/>
        </p:nvSpPr>
        <p:spPr>
          <a:xfrm>
            <a:off x="4605866" y="3561803"/>
            <a:ext cx="108374" cy="10837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Circle"/>
          <p:cNvSpPr/>
          <p:nvPr/>
        </p:nvSpPr>
        <p:spPr>
          <a:xfrm>
            <a:off x="3305386" y="4320416"/>
            <a:ext cx="108374" cy="108375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Circle"/>
          <p:cNvSpPr/>
          <p:nvPr/>
        </p:nvSpPr>
        <p:spPr>
          <a:xfrm>
            <a:off x="4605866" y="4320416"/>
            <a:ext cx="108374" cy="108375"/>
          </a:xfrm>
          <a:prstGeom prst="ellipse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3" name="Group"/>
          <p:cNvGrpSpPr/>
          <p:nvPr/>
        </p:nvGrpSpPr>
        <p:grpSpPr>
          <a:xfrm>
            <a:off x="3413759" y="3345056"/>
            <a:ext cx="1517228" cy="1377246"/>
            <a:chOff x="0" y="0"/>
            <a:chExt cx="1517226" cy="1377244"/>
          </a:xfrm>
        </p:grpSpPr>
        <p:sp>
          <p:nvSpPr>
            <p:cNvPr id="179" name="Line"/>
            <p:cNvSpPr/>
            <p:nvPr/>
          </p:nvSpPr>
          <p:spPr>
            <a:xfrm flipV="1">
              <a:off x="0" y="-1"/>
              <a:ext cx="216747" cy="21674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80" name="Line"/>
            <p:cNvSpPr/>
            <p:nvPr/>
          </p:nvSpPr>
          <p:spPr>
            <a:xfrm>
              <a:off x="0" y="1022773"/>
              <a:ext cx="32512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81" name="Line"/>
            <p:cNvSpPr/>
            <p:nvPr/>
          </p:nvSpPr>
          <p:spPr>
            <a:xfrm>
              <a:off x="1298222" y="325120"/>
              <a:ext cx="219005" cy="21674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  <p:sp>
          <p:nvSpPr>
            <p:cNvPr id="182" name="Line"/>
            <p:cNvSpPr/>
            <p:nvPr/>
          </p:nvSpPr>
          <p:spPr>
            <a:xfrm>
              <a:off x="1254872" y="1099537"/>
              <a:ext cx="1" cy="27770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lvl="0" indent="0" algn="l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endParaRPr>
            </a:p>
          </p:txBody>
        </p:sp>
      </p:grpSp>
      <p:sp>
        <p:nvSpPr>
          <p:cNvPr id="184" name="Rectangle"/>
          <p:cNvSpPr/>
          <p:nvPr/>
        </p:nvSpPr>
        <p:spPr>
          <a:xfrm>
            <a:off x="7315200" y="2803189"/>
            <a:ext cx="3142827" cy="2384215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Circle"/>
          <p:cNvSpPr/>
          <p:nvPr/>
        </p:nvSpPr>
        <p:spPr>
          <a:xfrm>
            <a:off x="8398933" y="3290870"/>
            <a:ext cx="108374" cy="108374"/>
          </a:xfrm>
          <a:prstGeom prst="ellipse">
            <a:avLst/>
          </a:prstGeom>
          <a:solidFill>
            <a:srgbClr val="FF40FF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Circle"/>
          <p:cNvSpPr/>
          <p:nvPr/>
        </p:nvSpPr>
        <p:spPr>
          <a:xfrm>
            <a:off x="9699413" y="3832736"/>
            <a:ext cx="108374" cy="108374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Circle"/>
          <p:cNvSpPr/>
          <p:nvPr/>
        </p:nvSpPr>
        <p:spPr>
          <a:xfrm>
            <a:off x="8507306" y="4313643"/>
            <a:ext cx="108374" cy="108374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Circle"/>
          <p:cNvSpPr/>
          <p:nvPr/>
        </p:nvSpPr>
        <p:spPr>
          <a:xfrm>
            <a:off x="9482666" y="4598123"/>
            <a:ext cx="108375" cy="108374"/>
          </a:xfrm>
          <a:prstGeom prst="ellipse">
            <a:avLst/>
          </a:prstGeom>
          <a:solidFill>
            <a:srgbClr val="99CC00"/>
          </a:solidFill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Arial"/>
                <a:ea typeface="Arial"/>
                <a:cs typeface="Arial"/>
                <a:sym typeface="Arial"/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9" name="latex-image-2.pdf" descr="latex-image-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923" y="5518150"/>
            <a:ext cx="16129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latex-image-3.pdf" descr="latex-image-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6663" y="5505450"/>
            <a:ext cx="1739901" cy="49530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Look for nearby pixels with the same color"/>
          <p:cNvSpPr txBox="1"/>
          <p:nvPr/>
        </p:nvSpPr>
        <p:spPr>
          <a:xfrm>
            <a:off x="583184" y="6783899"/>
            <a:ext cx="11838433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900"/>
            </a:pPr>
            <a:r>
              <a:rPr kumimoji="0" sz="4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Look for </a:t>
            </a:r>
            <a:r>
              <a:rPr kumimoji="0" sz="4900" b="0" i="0" u="none" strike="noStrike" kern="0" cap="none" spc="0" normalizeH="0" baseline="0" noProof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Helvetica Light"/>
                <a:sym typeface="Helvetica Light"/>
              </a:rPr>
              <a:t>nearby pixels</a:t>
            </a:r>
            <a:r>
              <a:rPr kumimoji="0" sz="4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with the </a:t>
            </a:r>
            <a:r>
              <a:rPr kumimoji="0" sz="4900" b="0" i="0" u="none" strike="noStrike" kern="0" cap="none" spc="0" normalizeH="0" baseline="0" noProof="0">
                <a:ln>
                  <a:noFill/>
                </a:ln>
                <a:solidFill>
                  <a:srgbClr val="21E60C"/>
                </a:solidFill>
                <a:effectLst/>
                <a:uLnTx/>
                <a:uFillTx/>
                <a:latin typeface="Helvetica Light"/>
                <a:sym typeface="Helvetica Light"/>
              </a:rPr>
              <a:t>same color</a:t>
            </a:r>
          </a:p>
        </p:txBody>
      </p:sp>
      <p:sp>
        <p:nvSpPr>
          <p:cNvPr id="192" name="(small motion)"/>
          <p:cNvSpPr txBox="1"/>
          <p:nvPr/>
        </p:nvSpPr>
        <p:spPr>
          <a:xfrm>
            <a:off x="3798328" y="7657527"/>
            <a:ext cx="202783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(small motion)</a:t>
            </a:r>
          </a:p>
        </p:txBody>
      </p:sp>
      <p:sp>
        <p:nvSpPr>
          <p:cNvPr id="193" name="(color constancy)"/>
          <p:cNvSpPr txBox="1"/>
          <p:nvPr/>
        </p:nvSpPr>
        <p:spPr>
          <a:xfrm>
            <a:off x="9580512" y="7657527"/>
            <a:ext cx="24859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(color constancy)</a:t>
            </a:r>
          </a:p>
        </p:txBody>
      </p:sp>
    </p:spTree>
    <p:extLst>
      <p:ext uri="{BB962C8B-B14F-4D97-AF65-F5344CB8AC3E}">
        <p14:creationId xmlns:p14="http://schemas.microsoft.com/office/powerpoint/2010/main" val="118280170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rightness consta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Brightness constancy</a:t>
            </a:r>
          </a:p>
        </p:txBody>
      </p:sp>
      <p:sp>
        <p:nvSpPr>
          <p:cNvPr id="134" name="Square"/>
          <p:cNvSpPr/>
          <p:nvPr/>
        </p:nvSpPr>
        <p:spPr>
          <a:xfrm>
            <a:off x="13843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5" name="Square"/>
          <p:cNvSpPr/>
          <p:nvPr/>
        </p:nvSpPr>
        <p:spPr>
          <a:xfrm>
            <a:off x="438785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" name="Square"/>
          <p:cNvSpPr/>
          <p:nvPr/>
        </p:nvSpPr>
        <p:spPr>
          <a:xfrm>
            <a:off x="90297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7" name="Circle"/>
          <p:cNvSpPr/>
          <p:nvPr/>
        </p:nvSpPr>
        <p:spPr>
          <a:xfrm>
            <a:off x="1816301" y="50857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Circle"/>
          <p:cNvSpPr/>
          <p:nvPr/>
        </p:nvSpPr>
        <p:spPr>
          <a:xfrm>
            <a:off x="5054600" y="44634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" name="Circle"/>
          <p:cNvSpPr/>
          <p:nvPr/>
        </p:nvSpPr>
        <p:spPr>
          <a:xfrm>
            <a:off x="10934700" y="37903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5400" y="4654550"/>
            <a:ext cx="469900" cy="6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6100" y="5365750"/>
            <a:ext cx="1383957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65871" y="4787900"/>
            <a:ext cx="1383958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06000" y="4152900"/>
            <a:ext cx="1425146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cene point moving through image sequence"/>
          <p:cNvSpPr txBox="1"/>
          <p:nvPr/>
        </p:nvSpPr>
        <p:spPr>
          <a:xfrm>
            <a:off x="1786610" y="2392465"/>
            <a:ext cx="94315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Scene point moving through image sequence</a:t>
            </a:r>
          </a:p>
        </p:txBody>
      </p:sp>
      <p:sp>
        <p:nvSpPr>
          <p:cNvPr id="145" name="Assumption 1"/>
          <p:cNvSpPr txBox="1"/>
          <p:nvPr/>
        </p:nvSpPr>
        <p:spPr>
          <a:xfrm>
            <a:off x="5047818" y="246401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1</a:t>
            </a:r>
          </a:p>
        </p:txBody>
      </p:sp>
    </p:spTree>
    <p:extLst>
      <p:ext uri="{BB962C8B-B14F-4D97-AF65-F5344CB8AC3E}">
        <p14:creationId xmlns:p14="http://schemas.microsoft.com/office/powerpoint/2010/main" val="156740862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Brightness consta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Brightness constancy</a:t>
            </a:r>
          </a:p>
        </p:txBody>
      </p:sp>
      <p:sp>
        <p:nvSpPr>
          <p:cNvPr id="148" name="Square"/>
          <p:cNvSpPr/>
          <p:nvPr/>
        </p:nvSpPr>
        <p:spPr>
          <a:xfrm>
            <a:off x="13843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" name="Square"/>
          <p:cNvSpPr/>
          <p:nvPr/>
        </p:nvSpPr>
        <p:spPr>
          <a:xfrm>
            <a:off x="438785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" name="Square"/>
          <p:cNvSpPr/>
          <p:nvPr/>
        </p:nvSpPr>
        <p:spPr>
          <a:xfrm>
            <a:off x="90297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" name="Circle"/>
          <p:cNvSpPr/>
          <p:nvPr/>
        </p:nvSpPr>
        <p:spPr>
          <a:xfrm>
            <a:off x="1816301" y="50857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" name="Circle"/>
          <p:cNvSpPr/>
          <p:nvPr/>
        </p:nvSpPr>
        <p:spPr>
          <a:xfrm>
            <a:off x="5054600" y="44634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" name="Circle"/>
          <p:cNvSpPr/>
          <p:nvPr/>
        </p:nvSpPr>
        <p:spPr>
          <a:xfrm>
            <a:off x="10934700" y="37903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200" y="6048496"/>
            <a:ext cx="16764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7750" y="6048496"/>
            <a:ext cx="16764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5400" y="4654550"/>
            <a:ext cx="469900" cy="6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93250" y="6048496"/>
            <a:ext cx="16891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16100" y="5365750"/>
            <a:ext cx="1383957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65871" y="4787900"/>
            <a:ext cx="1383958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06000" y="4152900"/>
            <a:ext cx="1425146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cene point moving through image sequence"/>
          <p:cNvSpPr txBox="1"/>
          <p:nvPr/>
        </p:nvSpPr>
        <p:spPr>
          <a:xfrm>
            <a:off x="1786610" y="2392465"/>
            <a:ext cx="94315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Scene point moving through image sequence</a:t>
            </a:r>
          </a:p>
        </p:txBody>
      </p:sp>
      <p:sp>
        <p:nvSpPr>
          <p:cNvPr id="162" name="Line"/>
          <p:cNvSpPr/>
          <p:nvPr/>
        </p:nvSpPr>
        <p:spPr>
          <a:xfrm flipV="1">
            <a:off x="2019299" y="4588792"/>
            <a:ext cx="3015259" cy="566093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3" name="Line"/>
          <p:cNvSpPr/>
          <p:nvPr/>
        </p:nvSpPr>
        <p:spPr>
          <a:xfrm flipV="1">
            <a:off x="5270499" y="3903934"/>
            <a:ext cx="5568356" cy="61595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4" name="Assumption 1"/>
          <p:cNvSpPr txBox="1"/>
          <p:nvPr/>
        </p:nvSpPr>
        <p:spPr>
          <a:xfrm>
            <a:off x="5047818" y="246401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1</a:t>
            </a:r>
          </a:p>
        </p:txBody>
      </p:sp>
    </p:spTree>
    <p:extLst>
      <p:ext uri="{BB962C8B-B14F-4D97-AF65-F5344CB8AC3E}">
        <p14:creationId xmlns:p14="http://schemas.microsoft.com/office/powerpoint/2010/main" val="84712249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Brightness consta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Brightness constancy</a:t>
            </a:r>
          </a:p>
        </p:txBody>
      </p:sp>
      <p:sp>
        <p:nvSpPr>
          <p:cNvPr id="167" name="Square"/>
          <p:cNvSpPr/>
          <p:nvPr/>
        </p:nvSpPr>
        <p:spPr>
          <a:xfrm>
            <a:off x="13843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8" name="Square"/>
          <p:cNvSpPr/>
          <p:nvPr/>
        </p:nvSpPr>
        <p:spPr>
          <a:xfrm>
            <a:off x="438785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9" name="Square"/>
          <p:cNvSpPr/>
          <p:nvPr/>
        </p:nvSpPr>
        <p:spPr>
          <a:xfrm>
            <a:off x="90297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0" name="Circle"/>
          <p:cNvSpPr/>
          <p:nvPr/>
        </p:nvSpPr>
        <p:spPr>
          <a:xfrm>
            <a:off x="1816301" y="50857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1" name="Circle"/>
          <p:cNvSpPr/>
          <p:nvPr/>
        </p:nvSpPr>
        <p:spPr>
          <a:xfrm>
            <a:off x="5054600" y="44634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2" name="Circle"/>
          <p:cNvSpPr/>
          <p:nvPr/>
        </p:nvSpPr>
        <p:spPr>
          <a:xfrm>
            <a:off x="10934700" y="37903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200" y="6048496"/>
            <a:ext cx="16764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7750" y="6048496"/>
            <a:ext cx="16764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5400" y="4654550"/>
            <a:ext cx="469900" cy="6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93250" y="6048496"/>
            <a:ext cx="16891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16100" y="5365750"/>
            <a:ext cx="1383957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65871" y="4787900"/>
            <a:ext cx="1383958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Assumption:Brightness of the point will remain the same"/>
          <p:cNvSpPr txBox="1"/>
          <p:nvPr/>
        </p:nvSpPr>
        <p:spPr>
          <a:xfrm>
            <a:off x="246930" y="6840434"/>
            <a:ext cx="125109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Assumption:Brightness of the point will remain the same</a:t>
            </a:r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06000" y="4152900"/>
            <a:ext cx="1425146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cene point moving through image sequence"/>
          <p:cNvSpPr txBox="1"/>
          <p:nvPr/>
        </p:nvSpPr>
        <p:spPr>
          <a:xfrm>
            <a:off x="1786610" y="2392465"/>
            <a:ext cx="94315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Scene point moving through image sequence</a:t>
            </a:r>
          </a:p>
        </p:txBody>
      </p:sp>
      <p:sp>
        <p:nvSpPr>
          <p:cNvPr id="182" name="Line"/>
          <p:cNvSpPr/>
          <p:nvPr/>
        </p:nvSpPr>
        <p:spPr>
          <a:xfrm flipV="1">
            <a:off x="2019299" y="4588792"/>
            <a:ext cx="3015259" cy="566093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3" name="Line"/>
          <p:cNvSpPr/>
          <p:nvPr/>
        </p:nvSpPr>
        <p:spPr>
          <a:xfrm flipV="1">
            <a:off x="5270499" y="3903934"/>
            <a:ext cx="5568356" cy="61595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4" name="Assumption 1"/>
          <p:cNvSpPr txBox="1"/>
          <p:nvPr/>
        </p:nvSpPr>
        <p:spPr>
          <a:xfrm>
            <a:off x="5047818" y="246401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1</a:t>
            </a:r>
          </a:p>
        </p:txBody>
      </p:sp>
    </p:spTree>
    <p:extLst>
      <p:ext uri="{BB962C8B-B14F-4D97-AF65-F5344CB8AC3E}">
        <p14:creationId xmlns:p14="http://schemas.microsoft.com/office/powerpoint/2010/main" val="8127902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296884" y="1934085"/>
            <a:ext cx="12411034" cy="734054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Homework 6 has been posted and is due on April 24</a:t>
            </a:r>
            <a:r>
              <a:rPr kumimoji="0" lang="en-US" sz="256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Any questions about the homework?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How many of you have looked at/started/finished homework 6?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Wednesday’s office hours will be covered by Yannis at the graphics lounge.</a:t>
            </a:r>
            <a:endParaRPr lang="en-US" sz="2560" dirty="0">
              <a:solidFill>
                <a:srgbClr val="000000"/>
              </a:solidFill>
              <a:latin typeface="Helvetica Light"/>
            </a:endParaRP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642C341E-EE69-42B0-8783-5BDF3314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27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045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Brightness consta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Brightness constancy</a:t>
            </a:r>
          </a:p>
        </p:txBody>
      </p:sp>
      <p:sp>
        <p:nvSpPr>
          <p:cNvPr id="187" name="Square"/>
          <p:cNvSpPr/>
          <p:nvPr/>
        </p:nvSpPr>
        <p:spPr>
          <a:xfrm>
            <a:off x="13843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8" name="Square"/>
          <p:cNvSpPr/>
          <p:nvPr/>
        </p:nvSpPr>
        <p:spPr>
          <a:xfrm>
            <a:off x="438785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9" name="Square"/>
          <p:cNvSpPr/>
          <p:nvPr/>
        </p:nvSpPr>
        <p:spPr>
          <a:xfrm>
            <a:off x="9029700" y="3403600"/>
            <a:ext cx="2540000" cy="254000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0" name="Circle"/>
          <p:cNvSpPr/>
          <p:nvPr/>
        </p:nvSpPr>
        <p:spPr>
          <a:xfrm>
            <a:off x="1816301" y="50857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1" name="Circle"/>
          <p:cNvSpPr/>
          <p:nvPr/>
        </p:nvSpPr>
        <p:spPr>
          <a:xfrm>
            <a:off x="5054600" y="44634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2" name="Circle"/>
          <p:cNvSpPr/>
          <p:nvPr/>
        </p:nvSpPr>
        <p:spPr>
          <a:xfrm>
            <a:off x="10934700" y="3790379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4200" y="6048496"/>
            <a:ext cx="16764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7750" y="6048496"/>
            <a:ext cx="16764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45400" y="4654550"/>
            <a:ext cx="469900" cy="6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493250" y="6048496"/>
            <a:ext cx="16891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16100" y="5365750"/>
            <a:ext cx="1383957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65871" y="4787900"/>
            <a:ext cx="1383958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Assumption:Brightness of the point will remain the same"/>
          <p:cNvSpPr txBox="1"/>
          <p:nvPr/>
        </p:nvSpPr>
        <p:spPr>
          <a:xfrm>
            <a:off x="246930" y="6840434"/>
            <a:ext cx="125109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Assumption:Brightness of the point will remain the same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90374" y="7873672"/>
            <a:ext cx="5024052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nstant"/>
          <p:cNvSpPr txBox="1"/>
          <p:nvPr/>
        </p:nvSpPr>
        <p:spPr>
          <a:xfrm>
            <a:off x="8231377" y="8546772"/>
            <a:ext cx="10886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constant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906000" y="4152900"/>
            <a:ext cx="1425146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cene point moving through image sequence"/>
          <p:cNvSpPr txBox="1"/>
          <p:nvPr/>
        </p:nvSpPr>
        <p:spPr>
          <a:xfrm>
            <a:off x="1786610" y="2392465"/>
            <a:ext cx="94315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Scene point moving through image sequence</a:t>
            </a:r>
          </a:p>
        </p:txBody>
      </p:sp>
      <p:sp>
        <p:nvSpPr>
          <p:cNvPr id="204" name="Line"/>
          <p:cNvSpPr/>
          <p:nvPr/>
        </p:nvSpPr>
        <p:spPr>
          <a:xfrm flipV="1">
            <a:off x="2019299" y="4588792"/>
            <a:ext cx="3015259" cy="566093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5" name="Line"/>
          <p:cNvSpPr/>
          <p:nvPr/>
        </p:nvSpPr>
        <p:spPr>
          <a:xfrm flipV="1">
            <a:off x="5270499" y="3903934"/>
            <a:ext cx="5568356" cy="615952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tail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6" name="Assumption 1"/>
          <p:cNvSpPr txBox="1"/>
          <p:nvPr/>
        </p:nvSpPr>
        <p:spPr>
          <a:xfrm>
            <a:off x="5047818" y="246401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1</a:t>
            </a:r>
          </a:p>
        </p:txBody>
      </p:sp>
    </p:spTree>
    <p:extLst>
      <p:ext uri="{BB962C8B-B14F-4D97-AF65-F5344CB8AC3E}">
        <p14:creationId xmlns:p14="http://schemas.microsoft.com/office/powerpoint/2010/main" val="82625255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mall mo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Small motion</a:t>
            </a:r>
          </a:p>
        </p:txBody>
      </p:sp>
      <p:sp>
        <p:nvSpPr>
          <p:cNvPr id="209" name="Square"/>
          <p:cNvSpPr/>
          <p:nvPr/>
        </p:nvSpPr>
        <p:spPr>
          <a:xfrm>
            <a:off x="37719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0" name="Square"/>
          <p:cNvSpPr/>
          <p:nvPr/>
        </p:nvSpPr>
        <p:spPr>
          <a:xfrm>
            <a:off x="67183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8280400" y="34902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4800801" y="40744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7001" y="5287198"/>
            <a:ext cx="108979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25901" y="5287198"/>
            <a:ext cx="1724798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Assumption 2"/>
          <p:cNvSpPr txBox="1"/>
          <p:nvPr/>
        </p:nvSpPr>
        <p:spPr>
          <a:xfrm>
            <a:off x="5047818" y="248224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2</a:t>
            </a:r>
          </a:p>
        </p:txBody>
      </p:sp>
    </p:spTree>
    <p:extLst>
      <p:ext uri="{BB962C8B-B14F-4D97-AF65-F5344CB8AC3E}">
        <p14:creationId xmlns:p14="http://schemas.microsoft.com/office/powerpoint/2010/main" val="362192542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mall mo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Small motion</a:t>
            </a:r>
          </a:p>
        </p:txBody>
      </p:sp>
      <p:sp>
        <p:nvSpPr>
          <p:cNvPr id="218" name="Square"/>
          <p:cNvSpPr/>
          <p:nvPr/>
        </p:nvSpPr>
        <p:spPr>
          <a:xfrm>
            <a:off x="37719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9" name="Square"/>
          <p:cNvSpPr/>
          <p:nvPr/>
        </p:nvSpPr>
        <p:spPr>
          <a:xfrm>
            <a:off x="67183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0" name="Circle"/>
          <p:cNvSpPr/>
          <p:nvPr/>
        </p:nvSpPr>
        <p:spPr>
          <a:xfrm>
            <a:off x="7747201" y="4074481"/>
            <a:ext cx="166242" cy="16624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1" name="Circle"/>
          <p:cNvSpPr/>
          <p:nvPr/>
        </p:nvSpPr>
        <p:spPr>
          <a:xfrm>
            <a:off x="8280400" y="34902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2" name="Line"/>
          <p:cNvSpPr/>
          <p:nvPr/>
        </p:nvSpPr>
        <p:spPr>
          <a:xfrm flipV="1">
            <a:off x="7832742" y="3588582"/>
            <a:ext cx="516981" cy="5612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3" name="Circle"/>
          <p:cNvSpPr/>
          <p:nvPr/>
        </p:nvSpPr>
        <p:spPr>
          <a:xfrm>
            <a:off x="4800801" y="40744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7001" y="5287198"/>
            <a:ext cx="108979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6700" y="4366367"/>
            <a:ext cx="792892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8200" y="3022600"/>
            <a:ext cx="2728784" cy="38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5115" y="4366367"/>
            <a:ext cx="792893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25901" y="5287198"/>
            <a:ext cx="1724798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Assumption 2"/>
          <p:cNvSpPr txBox="1"/>
          <p:nvPr/>
        </p:nvSpPr>
        <p:spPr>
          <a:xfrm>
            <a:off x="5047818" y="248224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2</a:t>
            </a:r>
          </a:p>
        </p:txBody>
      </p:sp>
    </p:spTree>
    <p:extLst>
      <p:ext uri="{BB962C8B-B14F-4D97-AF65-F5344CB8AC3E}">
        <p14:creationId xmlns:p14="http://schemas.microsoft.com/office/powerpoint/2010/main" val="40919631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mall mo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Small motion</a:t>
            </a:r>
          </a:p>
        </p:txBody>
      </p:sp>
      <p:sp>
        <p:nvSpPr>
          <p:cNvPr id="232" name="Square"/>
          <p:cNvSpPr/>
          <p:nvPr/>
        </p:nvSpPr>
        <p:spPr>
          <a:xfrm>
            <a:off x="37719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3" name="Square"/>
          <p:cNvSpPr/>
          <p:nvPr/>
        </p:nvSpPr>
        <p:spPr>
          <a:xfrm>
            <a:off x="67183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4" name="Circle"/>
          <p:cNvSpPr/>
          <p:nvPr/>
        </p:nvSpPr>
        <p:spPr>
          <a:xfrm>
            <a:off x="7747201" y="4074481"/>
            <a:ext cx="166242" cy="16624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5" name="Circle"/>
          <p:cNvSpPr/>
          <p:nvPr/>
        </p:nvSpPr>
        <p:spPr>
          <a:xfrm>
            <a:off x="8280400" y="34902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6" name="Line"/>
          <p:cNvSpPr/>
          <p:nvPr/>
        </p:nvSpPr>
        <p:spPr>
          <a:xfrm flipV="1">
            <a:off x="7832742" y="3588582"/>
            <a:ext cx="516981" cy="5612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7" name="Circle"/>
          <p:cNvSpPr/>
          <p:nvPr/>
        </p:nvSpPr>
        <p:spPr>
          <a:xfrm>
            <a:off x="4800801" y="40744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7001" y="5287198"/>
            <a:ext cx="108979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6700" y="4366367"/>
            <a:ext cx="792892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8200" y="3022600"/>
            <a:ext cx="2728784" cy="38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5115" y="4366367"/>
            <a:ext cx="792893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41800" y="6093648"/>
            <a:ext cx="9779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70711" y="6093648"/>
            <a:ext cx="3848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Optical flow (velocities):"/>
          <p:cNvSpPr txBox="1"/>
          <p:nvPr/>
        </p:nvSpPr>
        <p:spPr>
          <a:xfrm>
            <a:off x="691794" y="6093648"/>
            <a:ext cx="33662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Optical flow (velocities):</a:t>
            </a:r>
          </a:p>
        </p:txBody>
      </p:sp>
      <p:sp>
        <p:nvSpPr>
          <p:cNvPr id="245" name="Displacement:"/>
          <p:cNvSpPr txBox="1"/>
          <p:nvPr/>
        </p:nvSpPr>
        <p:spPr>
          <a:xfrm>
            <a:off x="5952601" y="6093648"/>
            <a:ext cx="2079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Displacement:</a:t>
            </a:r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25901" y="5287198"/>
            <a:ext cx="1724798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Assumption 2"/>
          <p:cNvSpPr txBox="1"/>
          <p:nvPr/>
        </p:nvSpPr>
        <p:spPr>
          <a:xfrm>
            <a:off x="5047818" y="248224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2</a:t>
            </a:r>
          </a:p>
        </p:txBody>
      </p:sp>
    </p:spTree>
    <p:extLst>
      <p:ext uri="{BB962C8B-B14F-4D97-AF65-F5344CB8AC3E}">
        <p14:creationId xmlns:p14="http://schemas.microsoft.com/office/powerpoint/2010/main" val="224570781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ounded Rectangle"/>
          <p:cNvSpPr/>
          <p:nvPr/>
        </p:nvSpPr>
        <p:spPr>
          <a:xfrm>
            <a:off x="648590" y="6733479"/>
            <a:ext cx="11707620" cy="2767507"/>
          </a:xfrm>
          <a:prstGeom prst="roundRect">
            <a:avLst>
              <a:gd name="adj" fmla="val 13767"/>
            </a:avLst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" name="Small mo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r>
              <a:t>Small motion</a:t>
            </a:r>
          </a:p>
        </p:txBody>
      </p:sp>
      <p:sp>
        <p:nvSpPr>
          <p:cNvPr id="251" name="Square"/>
          <p:cNvSpPr/>
          <p:nvPr/>
        </p:nvSpPr>
        <p:spPr>
          <a:xfrm>
            <a:off x="37719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2" name="Square"/>
          <p:cNvSpPr/>
          <p:nvPr/>
        </p:nvSpPr>
        <p:spPr>
          <a:xfrm>
            <a:off x="6718300" y="2544701"/>
            <a:ext cx="2540000" cy="254000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3" name="Circle"/>
          <p:cNvSpPr/>
          <p:nvPr/>
        </p:nvSpPr>
        <p:spPr>
          <a:xfrm>
            <a:off x="7747201" y="4074481"/>
            <a:ext cx="166242" cy="166242"/>
          </a:xfrm>
          <a:prstGeom prst="ellipse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4" name="Circle"/>
          <p:cNvSpPr/>
          <p:nvPr/>
        </p:nvSpPr>
        <p:spPr>
          <a:xfrm>
            <a:off x="8280400" y="34902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" name="Line"/>
          <p:cNvSpPr/>
          <p:nvPr/>
        </p:nvSpPr>
        <p:spPr>
          <a:xfrm flipV="1">
            <a:off x="7832742" y="3588582"/>
            <a:ext cx="516981" cy="56123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6" name="Circle"/>
          <p:cNvSpPr/>
          <p:nvPr/>
        </p:nvSpPr>
        <p:spPr>
          <a:xfrm>
            <a:off x="4800801" y="4074481"/>
            <a:ext cx="166242" cy="16624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7001" y="5287198"/>
            <a:ext cx="1089798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76700" y="4366367"/>
            <a:ext cx="792892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8200" y="3022600"/>
            <a:ext cx="2728784" cy="38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55115" y="4366367"/>
            <a:ext cx="792893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41800" y="6093648"/>
            <a:ext cx="977900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70711" y="6093648"/>
            <a:ext cx="3848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Optical flow (velocities):"/>
          <p:cNvSpPr txBox="1"/>
          <p:nvPr/>
        </p:nvSpPr>
        <p:spPr>
          <a:xfrm>
            <a:off x="691794" y="6093648"/>
            <a:ext cx="33662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Optical flow (velocities):</a:t>
            </a:r>
          </a:p>
        </p:txBody>
      </p:sp>
      <p:sp>
        <p:nvSpPr>
          <p:cNvPr id="264" name="Displacement:"/>
          <p:cNvSpPr txBox="1"/>
          <p:nvPr/>
        </p:nvSpPr>
        <p:spPr>
          <a:xfrm>
            <a:off x="5952601" y="6093648"/>
            <a:ext cx="20790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Displacement: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09168" y="7600729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… the brightness between two consecutive image frames is the same"/>
          <p:cNvSpPr txBox="1"/>
          <p:nvPr/>
        </p:nvSpPr>
        <p:spPr>
          <a:xfrm>
            <a:off x="1147155" y="8288397"/>
            <a:ext cx="1071049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 the brightness between two consecutive image frames is the same</a:t>
            </a:r>
          </a:p>
        </p:txBody>
      </p:sp>
      <p:pic>
        <p:nvPicPr>
          <p:cNvPr id="26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25901" y="5287198"/>
            <a:ext cx="1724798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For a really small space-time step…"/>
          <p:cNvSpPr txBox="1"/>
          <p:nvPr/>
        </p:nvSpPr>
        <p:spPr>
          <a:xfrm>
            <a:off x="2981998" y="6851076"/>
            <a:ext cx="704080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/>
            </a:pP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a </a:t>
            </a:r>
            <a:r>
              <a:rPr kumimoji="0" sz="3400" b="0" i="1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really small space-time step</a:t>
            </a:r>
            <a:r>
              <a:rPr kumimoji="0" sz="3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269" name="Assumption 2"/>
          <p:cNvSpPr txBox="1"/>
          <p:nvPr/>
        </p:nvSpPr>
        <p:spPr>
          <a:xfrm>
            <a:off x="5047818" y="248224"/>
            <a:ext cx="2909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Assumption 2</a:t>
            </a:r>
          </a:p>
        </p:txBody>
      </p:sp>
    </p:spTree>
    <p:extLst>
      <p:ext uri="{BB962C8B-B14F-4D97-AF65-F5344CB8AC3E}">
        <p14:creationId xmlns:p14="http://schemas.microsoft.com/office/powerpoint/2010/main" val="147780356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1332" y="4736027"/>
            <a:ext cx="7936997" cy="136391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total derivative"/>
          <p:cNvSpPr txBox="1"/>
          <p:nvPr/>
        </p:nvSpPr>
        <p:spPr>
          <a:xfrm>
            <a:off x="2352391" y="6278715"/>
            <a:ext cx="127035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total derivative</a:t>
            </a:r>
          </a:p>
        </p:txBody>
      </p:sp>
      <p:sp>
        <p:nvSpPr>
          <p:cNvPr id="273" name="partial derivative"/>
          <p:cNvSpPr txBox="1"/>
          <p:nvPr/>
        </p:nvSpPr>
        <p:spPr>
          <a:xfrm>
            <a:off x="8291648" y="6278715"/>
            <a:ext cx="143144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partial derivative</a:t>
            </a:r>
          </a:p>
        </p:txBody>
      </p:sp>
      <p:sp>
        <p:nvSpPr>
          <p:cNvPr id="274" name="Equality is not obvious. Where does this come from?"/>
          <p:cNvSpPr txBox="1"/>
          <p:nvPr/>
        </p:nvSpPr>
        <p:spPr>
          <a:xfrm>
            <a:off x="2193529" y="8108517"/>
            <a:ext cx="8617744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Equa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tion</a:t>
            </a:r>
            <a:r>
              <a:rPr kumimoji="0" sz="2800" b="0" i="1" u="none" strike="noStrike" kern="0" cap="none" spc="0" normalizeH="0" baseline="0" noProof="0" dirty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is not obvious. Where does this come from?</a:t>
            </a:r>
          </a:p>
        </p:txBody>
      </p:sp>
      <p:sp>
        <p:nvSpPr>
          <p:cNvPr id="275" name="These assumptions yield the …"/>
          <p:cNvSpPr txBox="1"/>
          <p:nvPr/>
        </p:nvSpPr>
        <p:spPr>
          <a:xfrm>
            <a:off x="3243706" y="1319691"/>
            <a:ext cx="651738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These assumptions yield the …</a:t>
            </a:r>
          </a:p>
        </p:txBody>
      </p:sp>
      <p:sp>
        <p:nvSpPr>
          <p:cNvPr id="276" name="Rounded Rectangle"/>
          <p:cNvSpPr/>
          <p:nvPr/>
        </p:nvSpPr>
        <p:spPr>
          <a:xfrm>
            <a:off x="1086987" y="3549204"/>
            <a:ext cx="10830826" cy="3326478"/>
          </a:xfrm>
          <a:prstGeom prst="roundRect">
            <a:avLst>
              <a:gd name="adj" fmla="val 2918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Brightness Constancy Equation"/>
          <p:cNvSpPr txBox="1"/>
          <p:nvPr/>
        </p:nvSpPr>
        <p:spPr>
          <a:xfrm>
            <a:off x="1961156" y="3157384"/>
            <a:ext cx="9177349" cy="736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Brightness Constancy Equation</a:t>
            </a:r>
          </a:p>
        </p:txBody>
      </p:sp>
    </p:spTree>
    <p:extLst>
      <p:ext uri="{BB962C8B-B14F-4D97-AF65-F5344CB8AC3E}">
        <p14:creationId xmlns:p14="http://schemas.microsoft.com/office/powerpoint/2010/main" val="310866574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For small space-time step, brightness of a point is the same"/>
          <p:cNvSpPr txBox="1"/>
          <p:nvPr/>
        </p:nvSpPr>
        <p:spPr>
          <a:xfrm>
            <a:off x="944483" y="1320800"/>
            <a:ext cx="1071049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small space-time step, brightness of a point is the same</a:t>
            </a:r>
          </a:p>
        </p:txBody>
      </p:sp>
    </p:spTree>
    <p:extLst>
      <p:ext uri="{BB962C8B-B14F-4D97-AF65-F5344CB8AC3E}">
        <p14:creationId xmlns:p14="http://schemas.microsoft.com/office/powerpoint/2010/main" val="31522244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For small space-time step, brightness of a point is the same"/>
          <p:cNvSpPr txBox="1"/>
          <p:nvPr/>
        </p:nvSpPr>
        <p:spPr>
          <a:xfrm>
            <a:off x="944483" y="1320800"/>
            <a:ext cx="1071049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small space-time step, brightness of a point is the same</a:t>
            </a:r>
          </a:p>
        </p:txBody>
      </p:sp>
      <p:sp>
        <p:nvSpPr>
          <p:cNvPr id="293" name="Insight:…"/>
          <p:cNvSpPr txBox="1"/>
          <p:nvPr/>
        </p:nvSpPr>
        <p:spPr>
          <a:xfrm>
            <a:off x="944483" y="4102099"/>
            <a:ext cx="10710490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Insight: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If the time step is really small,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can </a:t>
            </a:r>
            <a:r>
              <a:rPr kumimoji="0" sz="3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linearize </a:t>
            </a: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intensity function</a:t>
            </a:r>
          </a:p>
        </p:txBody>
      </p:sp>
    </p:spTree>
    <p:extLst>
      <p:ext uri="{BB962C8B-B14F-4D97-AF65-F5344CB8AC3E}">
        <p14:creationId xmlns:p14="http://schemas.microsoft.com/office/powerpoint/2010/main" val="168461327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ounded Rectangle"/>
          <p:cNvSpPr/>
          <p:nvPr/>
        </p:nvSpPr>
        <p:spPr>
          <a:xfrm>
            <a:off x="934837" y="1714606"/>
            <a:ext cx="11135126" cy="2167534"/>
          </a:xfrm>
          <a:prstGeom prst="roundRect">
            <a:avLst>
              <a:gd name="adj" fmla="val 710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Multivariable Taylor Series Expansion…"/>
          <p:cNvSpPr txBox="1"/>
          <p:nvPr/>
        </p:nvSpPr>
        <p:spPr>
          <a:xfrm>
            <a:off x="3451631" y="1941341"/>
            <a:ext cx="6101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Multivariable Taylor Series Expansion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(First order approximation, two variables)</a:t>
            </a: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5750" y="3070116"/>
            <a:ext cx="9893300" cy="482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72027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Rounded Rectangle"/>
          <p:cNvSpPr/>
          <p:nvPr/>
        </p:nvSpPr>
        <p:spPr>
          <a:xfrm>
            <a:off x="934837" y="1714606"/>
            <a:ext cx="11135126" cy="2167534"/>
          </a:xfrm>
          <a:prstGeom prst="roundRect">
            <a:avLst>
              <a:gd name="adj" fmla="val 710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Multivariable Taylor Series Expansion…"/>
          <p:cNvSpPr txBox="1"/>
          <p:nvPr/>
        </p:nvSpPr>
        <p:spPr>
          <a:xfrm>
            <a:off x="3451631" y="1941341"/>
            <a:ext cx="6101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Multivariable Taylor Series Expansion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(First order approximation, two variables)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5750" y="3070116"/>
            <a:ext cx="9893300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assuming small motion"/>
          <p:cNvSpPr txBox="1"/>
          <p:nvPr/>
        </p:nvSpPr>
        <p:spPr>
          <a:xfrm>
            <a:off x="9953154" y="4783187"/>
            <a:ext cx="299790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assuming small motion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100" y="4673583"/>
            <a:ext cx="8421783" cy="101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12725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Quick intro to vision for video.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Optical flow.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flow.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Horn-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Schunck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flow.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assuming small motion"/>
          <p:cNvSpPr txBox="1"/>
          <p:nvPr/>
        </p:nvSpPr>
        <p:spPr>
          <a:xfrm>
            <a:off x="9953154" y="4783187"/>
            <a:ext cx="299790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assuming small motion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100" y="4673583"/>
            <a:ext cx="8421783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cancel terms"/>
          <p:cNvSpPr txBox="1"/>
          <p:nvPr/>
        </p:nvSpPr>
        <p:spPr>
          <a:xfrm>
            <a:off x="9953154" y="6417932"/>
            <a:ext cx="29979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cancel terms</a:t>
            </a:r>
          </a:p>
        </p:txBody>
      </p:sp>
      <p:sp>
        <p:nvSpPr>
          <p:cNvPr id="311" name="Rounded Rectangle"/>
          <p:cNvSpPr/>
          <p:nvPr/>
        </p:nvSpPr>
        <p:spPr>
          <a:xfrm>
            <a:off x="934837" y="1714606"/>
            <a:ext cx="11135126" cy="2167534"/>
          </a:xfrm>
          <a:prstGeom prst="roundRect">
            <a:avLst>
              <a:gd name="adj" fmla="val 710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Multivariable Taylor Series Expansion…"/>
          <p:cNvSpPr txBox="1"/>
          <p:nvPr/>
        </p:nvSpPr>
        <p:spPr>
          <a:xfrm>
            <a:off x="3451631" y="1941341"/>
            <a:ext cx="6101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Multivariable Taylor Series Expansion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(First order approximation, two variables)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5750" y="3070116"/>
            <a:ext cx="9893300" cy="482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fixed point"/>
          <p:cNvSpPr txBox="1"/>
          <p:nvPr/>
        </p:nvSpPr>
        <p:spPr>
          <a:xfrm>
            <a:off x="1513673" y="5428275"/>
            <a:ext cx="100571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fixed point</a:t>
            </a:r>
          </a:p>
        </p:txBody>
      </p:sp>
      <p:sp>
        <p:nvSpPr>
          <p:cNvPr id="315" name="partial derivative"/>
          <p:cNvSpPr txBox="1"/>
          <p:nvPr/>
        </p:nvSpPr>
        <p:spPr>
          <a:xfrm>
            <a:off x="2846809" y="4277465"/>
            <a:ext cx="162362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partial derivative</a:t>
            </a:r>
          </a:p>
        </p:txBody>
      </p:sp>
    </p:spTree>
    <p:extLst>
      <p:ext uri="{BB962C8B-B14F-4D97-AF65-F5344CB8AC3E}">
        <p14:creationId xmlns:p14="http://schemas.microsoft.com/office/powerpoint/2010/main" val="325169510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ssuming small motion"/>
          <p:cNvSpPr txBox="1"/>
          <p:nvPr/>
        </p:nvSpPr>
        <p:spPr>
          <a:xfrm>
            <a:off x="9953154" y="4783187"/>
            <a:ext cx="299790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assuming small motion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100" y="4673583"/>
            <a:ext cx="8421783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41700" y="6144881"/>
            <a:ext cx="4896386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cancel terms"/>
          <p:cNvSpPr txBox="1"/>
          <p:nvPr/>
        </p:nvSpPr>
        <p:spPr>
          <a:xfrm>
            <a:off x="9953154" y="6417932"/>
            <a:ext cx="299790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cancel terms</a:t>
            </a:r>
          </a:p>
        </p:txBody>
      </p:sp>
      <p:sp>
        <p:nvSpPr>
          <p:cNvPr id="322" name="Rounded Rectangle"/>
          <p:cNvSpPr/>
          <p:nvPr/>
        </p:nvSpPr>
        <p:spPr>
          <a:xfrm>
            <a:off x="934837" y="1714606"/>
            <a:ext cx="11135126" cy="2167534"/>
          </a:xfrm>
          <a:prstGeom prst="roundRect">
            <a:avLst>
              <a:gd name="adj" fmla="val 710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3" name="Multivariable Taylor Series Expansion…"/>
          <p:cNvSpPr txBox="1"/>
          <p:nvPr/>
        </p:nvSpPr>
        <p:spPr>
          <a:xfrm>
            <a:off x="3451631" y="1941341"/>
            <a:ext cx="6101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Multivariable Taylor Series Expansion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(First order approximation, two variables)</a:t>
            </a:r>
          </a:p>
        </p:txBody>
      </p:sp>
      <p:pic>
        <p:nvPicPr>
          <p:cNvPr id="3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5750" y="3070116"/>
            <a:ext cx="9893300" cy="482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681293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assuming small motion"/>
          <p:cNvSpPr txBox="1"/>
          <p:nvPr/>
        </p:nvSpPr>
        <p:spPr>
          <a:xfrm>
            <a:off x="9953154" y="4783187"/>
            <a:ext cx="299790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assuming small motion</a:t>
            </a:r>
          </a:p>
        </p:txBody>
      </p:sp>
      <p:sp>
        <p:nvSpPr>
          <p:cNvPr id="328" name="divide by"/>
          <p:cNvSpPr txBox="1"/>
          <p:nvPr/>
        </p:nvSpPr>
        <p:spPr>
          <a:xfrm>
            <a:off x="9916566" y="6138531"/>
            <a:ext cx="14520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divide by </a:t>
            </a:r>
          </a:p>
        </p:txBody>
      </p:sp>
      <p:sp>
        <p:nvSpPr>
          <p:cNvPr id="329" name="take limit"/>
          <p:cNvSpPr txBox="1"/>
          <p:nvPr/>
        </p:nvSpPr>
        <p:spPr>
          <a:xfrm>
            <a:off x="9941864" y="6697332"/>
            <a:ext cx="14014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take limit </a:t>
            </a: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53800" y="6246481"/>
            <a:ext cx="272815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00" y="6805282"/>
            <a:ext cx="925286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1100" y="4673583"/>
            <a:ext cx="8421783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41700" y="6144881"/>
            <a:ext cx="4896386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Rounded Rectangle"/>
          <p:cNvSpPr/>
          <p:nvPr/>
        </p:nvSpPr>
        <p:spPr>
          <a:xfrm>
            <a:off x="934837" y="1714606"/>
            <a:ext cx="11135126" cy="2167534"/>
          </a:xfrm>
          <a:prstGeom prst="roundRect">
            <a:avLst>
              <a:gd name="adj" fmla="val 710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5" name="Multivariable Taylor Series Expansion…"/>
          <p:cNvSpPr txBox="1"/>
          <p:nvPr/>
        </p:nvSpPr>
        <p:spPr>
          <a:xfrm>
            <a:off x="3451631" y="1941341"/>
            <a:ext cx="6101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Multivariable Taylor Series Expansion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(First order approximation, two variables)</a:t>
            </a: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5750" y="3070116"/>
            <a:ext cx="9893300" cy="482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895600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assuming small motion"/>
          <p:cNvSpPr txBox="1"/>
          <p:nvPr/>
        </p:nvSpPr>
        <p:spPr>
          <a:xfrm>
            <a:off x="9953154" y="4783187"/>
            <a:ext cx="299790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assuming small motion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9025" y="7841846"/>
            <a:ext cx="4761735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divide by"/>
          <p:cNvSpPr txBox="1"/>
          <p:nvPr/>
        </p:nvSpPr>
        <p:spPr>
          <a:xfrm>
            <a:off x="9916566" y="6138531"/>
            <a:ext cx="14520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divide by </a:t>
            </a:r>
          </a:p>
        </p:txBody>
      </p:sp>
      <p:sp>
        <p:nvSpPr>
          <p:cNvPr id="342" name="take limit"/>
          <p:cNvSpPr txBox="1"/>
          <p:nvPr/>
        </p:nvSpPr>
        <p:spPr>
          <a:xfrm>
            <a:off x="9941864" y="6697332"/>
            <a:ext cx="14014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take limit 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00" y="6246481"/>
            <a:ext cx="272815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53800" y="6805282"/>
            <a:ext cx="925286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81100" y="4673583"/>
            <a:ext cx="8421783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41700" y="6144881"/>
            <a:ext cx="4896386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Rounded Rectangle"/>
          <p:cNvSpPr/>
          <p:nvPr/>
        </p:nvSpPr>
        <p:spPr>
          <a:xfrm>
            <a:off x="934837" y="1714606"/>
            <a:ext cx="11135126" cy="2167534"/>
          </a:xfrm>
          <a:prstGeom prst="roundRect">
            <a:avLst>
              <a:gd name="adj" fmla="val 710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Multivariable Taylor Series Expansion…"/>
          <p:cNvSpPr txBox="1"/>
          <p:nvPr/>
        </p:nvSpPr>
        <p:spPr>
          <a:xfrm>
            <a:off x="3451631" y="1941341"/>
            <a:ext cx="6101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Multivariable Taylor Series Expansion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(First order approximation, two variables)</a:t>
            </a:r>
          </a:p>
        </p:txBody>
      </p:sp>
      <p:pic>
        <p:nvPicPr>
          <p:cNvPr id="34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55750" y="3070116"/>
            <a:ext cx="9893300" cy="482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347157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9168" y="634242"/>
            <a:ext cx="8586464" cy="560316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assuming small motion"/>
          <p:cNvSpPr txBox="1"/>
          <p:nvPr/>
        </p:nvSpPr>
        <p:spPr>
          <a:xfrm>
            <a:off x="9953154" y="4783187"/>
            <a:ext cx="299790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assuming small motion</a:t>
            </a:r>
          </a:p>
        </p:txBody>
      </p:sp>
      <p:pic>
        <p:nvPicPr>
          <p:cNvPr id="3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09025" y="7841846"/>
            <a:ext cx="4761735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divide by"/>
          <p:cNvSpPr txBox="1"/>
          <p:nvPr/>
        </p:nvSpPr>
        <p:spPr>
          <a:xfrm>
            <a:off x="9916566" y="6138531"/>
            <a:ext cx="145206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divide by </a:t>
            </a:r>
          </a:p>
        </p:txBody>
      </p:sp>
      <p:sp>
        <p:nvSpPr>
          <p:cNvPr id="355" name="take limit"/>
          <p:cNvSpPr txBox="1"/>
          <p:nvPr/>
        </p:nvSpPr>
        <p:spPr>
          <a:xfrm>
            <a:off x="9941864" y="6697332"/>
            <a:ext cx="140147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take limit </a:t>
            </a:r>
          </a:p>
        </p:txBody>
      </p:sp>
      <p:pic>
        <p:nvPicPr>
          <p:cNvPr id="3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53800" y="6246481"/>
            <a:ext cx="272815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53800" y="6805282"/>
            <a:ext cx="925286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81100" y="4673583"/>
            <a:ext cx="8421783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41700" y="6144881"/>
            <a:ext cx="4896386" cy="10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Brightness Constancy Equation"/>
          <p:cNvSpPr txBox="1"/>
          <p:nvPr/>
        </p:nvSpPr>
        <p:spPr>
          <a:xfrm>
            <a:off x="9956595" y="8019646"/>
            <a:ext cx="264330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Brightness Constancy Equation</a:t>
            </a:r>
          </a:p>
        </p:txBody>
      </p:sp>
      <p:sp>
        <p:nvSpPr>
          <p:cNvPr id="361" name="Rounded Rectangle"/>
          <p:cNvSpPr/>
          <p:nvPr/>
        </p:nvSpPr>
        <p:spPr>
          <a:xfrm>
            <a:off x="3136984" y="7633263"/>
            <a:ext cx="9532881" cy="1433169"/>
          </a:xfrm>
          <a:prstGeom prst="roundRect">
            <a:avLst>
              <a:gd name="adj" fmla="val 10747"/>
            </a:avLst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2" name="Rounded Rectangle"/>
          <p:cNvSpPr/>
          <p:nvPr/>
        </p:nvSpPr>
        <p:spPr>
          <a:xfrm>
            <a:off x="934837" y="1714606"/>
            <a:ext cx="11135126" cy="2167534"/>
          </a:xfrm>
          <a:prstGeom prst="roundRect">
            <a:avLst>
              <a:gd name="adj" fmla="val 7106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3" name="Multivariable Taylor Series Expansion…"/>
          <p:cNvSpPr txBox="1"/>
          <p:nvPr/>
        </p:nvSpPr>
        <p:spPr>
          <a:xfrm>
            <a:off x="3451631" y="1941341"/>
            <a:ext cx="6101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Multivariable Taylor Series Expansion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(First order approximation, two variables)</a:t>
            </a:r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55750" y="3070116"/>
            <a:ext cx="9893300" cy="482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58708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1305" y="2262677"/>
            <a:ext cx="4761735" cy="10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7379" y="4825834"/>
            <a:ext cx="3632201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orthand notation"/>
          <p:cNvSpPr txBox="1"/>
          <p:nvPr/>
        </p:nvSpPr>
        <p:spPr>
          <a:xfrm>
            <a:off x="8088376" y="4819484"/>
            <a:ext cx="266120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shorthand notation</a:t>
            </a: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78579" y="6817491"/>
            <a:ext cx="2933701" cy="49530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vector form"/>
          <p:cNvSpPr txBox="1"/>
          <p:nvPr/>
        </p:nvSpPr>
        <p:spPr>
          <a:xfrm>
            <a:off x="8088376" y="6830191"/>
            <a:ext cx="166116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vector form</a:t>
            </a:r>
          </a:p>
        </p:txBody>
      </p:sp>
      <p:sp>
        <p:nvSpPr>
          <p:cNvPr id="371" name="Brightness Constancy Equation"/>
          <p:cNvSpPr txBox="1"/>
          <p:nvPr/>
        </p:nvSpPr>
        <p:spPr>
          <a:xfrm>
            <a:off x="8088376" y="2351577"/>
            <a:ext cx="307653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Brightness Constancy Equation</a:t>
            </a:r>
          </a:p>
        </p:txBody>
      </p:sp>
      <p:sp>
        <p:nvSpPr>
          <p:cNvPr id="372" name="(x-flow)"/>
          <p:cNvSpPr txBox="1"/>
          <p:nvPr/>
        </p:nvSpPr>
        <p:spPr>
          <a:xfrm>
            <a:off x="3243698" y="5334982"/>
            <a:ext cx="69695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(x-flow)</a:t>
            </a:r>
          </a:p>
        </p:txBody>
      </p:sp>
      <p:sp>
        <p:nvSpPr>
          <p:cNvPr id="373" name="(y-flow)"/>
          <p:cNvSpPr txBox="1"/>
          <p:nvPr/>
        </p:nvSpPr>
        <p:spPr>
          <a:xfrm>
            <a:off x="4533696" y="5334982"/>
            <a:ext cx="69695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(y-flow)</a:t>
            </a:r>
          </a:p>
        </p:txBody>
      </p:sp>
      <p:sp>
        <p:nvSpPr>
          <p:cNvPr id="374" name="(1 x 2)"/>
          <p:cNvSpPr txBox="1"/>
          <p:nvPr/>
        </p:nvSpPr>
        <p:spPr>
          <a:xfrm>
            <a:off x="3613557" y="7489225"/>
            <a:ext cx="61818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(1 x 2)</a:t>
            </a:r>
          </a:p>
        </p:txBody>
      </p:sp>
      <p:sp>
        <p:nvSpPr>
          <p:cNvPr id="375" name="(2 x 1)"/>
          <p:cNvSpPr txBox="1"/>
          <p:nvPr/>
        </p:nvSpPr>
        <p:spPr>
          <a:xfrm>
            <a:off x="4474386" y="7489225"/>
            <a:ext cx="61818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(2 x 1)</a:t>
            </a:r>
          </a:p>
        </p:txBody>
      </p:sp>
    </p:spTree>
    <p:extLst>
      <p:ext uri="{BB962C8B-B14F-4D97-AF65-F5344CB8AC3E}">
        <p14:creationId xmlns:p14="http://schemas.microsoft.com/office/powerpoint/2010/main" val="275419430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195" y="5360124"/>
            <a:ext cx="7616632" cy="958738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(putting the math aside for a second…)…"/>
          <p:cNvSpPr txBox="1"/>
          <p:nvPr/>
        </p:nvSpPr>
        <p:spPr>
          <a:xfrm>
            <a:off x="2146427" y="1215653"/>
            <a:ext cx="8711947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(putting the math aside for a second…)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do the term of the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 equation represent?</a:t>
            </a:r>
          </a:p>
        </p:txBody>
      </p:sp>
    </p:spTree>
    <p:extLst>
      <p:ext uri="{BB962C8B-B14F-4D97-AF65-F5344CB8AC3E}">
        <p14:creationId xmlns:p14="http://schemas.microsoft.com/office/powerpoint/2010/main" val="191970023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195" y="5360124"/>
            <a:ext cx="7616632" cy="95873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(putting the math aside for a second…)…"/>
          <p:cNvSpPr txBox="1"/>
          <p:nvPr/>
        </p:nvSpPr>
        <p:spPr>
          <a:xfrm>
            <a:off x="2146427" y="1215653"/>
            <a:ext cx="8711947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(putting the math aside for a second…)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do the term of the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 equation represent?</a:t>
            </a:r>
          </a:p>
        </p:txBody>
      </p:sp>
      <p:sp>
        <p:nvSpPr>
          <p:cNvPr id="382" name="Image gradients…"/>
          <p:cNvSpPr txBox="1"/>
          <p:nvPr/>
        </p:nvSpPr>
        <p:spPr>
          <a:xfrm>
            <a:off x="727805" y="7176538"/>
            <a:ext cx="35949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Image gradients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882B"/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(at a point p)</a:t>
            </a:r>
          </a:p>
        </p:txBody>
      </p:sp>
      <p:pic>
        <p:nvPicPr>
          <p:cNvPr id="383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143706">
            <a:off x="2288198" y="6632181"/>
            <a:ext cx="1107624" cy="366847"/>
          </a:xfrm>
          <a:prstGeom prst="rect">
            <a:avLst/>
          </a:prstGeom>
        </p:spPr>
      </p:pic>
      <p:pic>
        <p:nvPicPr>
          <p:cNvPr id="385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58731">
            <a:off x="3957875" y="6674844"/>
            <a:ext cx="1685239" cy="3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9562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195" y="5360124"/>
            <a:ext cx="7616632" cy="958738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(putting the math aside for a second…)…"/>
          <p:cNvSpPr txBox="1"/>
          <p:nvPr/>
        </p:nvSpPr>
        <p:spPr>
          <a:xfrm>
            <a:off x="2146427" y="1215653"/>
            <a:ext cx="8711947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(putting the math aside for a second…)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do the term of the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 equation represent?</a:t>
            </a:r>
          </a:p>
        </p:txBody>
      </p:sp>
      <p:sp>
        <p:nvSpPr>
          <p:cNvPr id="390" name="flow velocities"/>
          <p:cNvSpPr txBox="1"/>
          <p:nvPr/>
        </p:nvSpPr>
        <p:spPr>
          <a:xfrm>
            <a:off x="3292634" y="3702346"/>
            <a:ext cx="29599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flow velocities</a:t>
            </a:r>
          </a:p>
        </p:txBody>
      </p:sp>
      <p:pic>
        <p:nvPicPr>
          <p:cNvPr id="391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143706">
            <a:off x="2288198" y="6632181"/>
            <a:ext cx="1107624" cy="366847"/>
          </a:xfrm>
          <a:prstGeom prst="rect">
            <a:avLst/>
          </a:prstGeom>
        </p:spPr>
      </p:pic>
      <p:pic>
        <p:nvPicPr>
          <p:cNvPr id="393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58731">
            <a:off x="3957875" y="6674844"/>
            <a:ext cx="1685239" cy="366847"/>
          </a:xfrm>
          <a:prstGeom prst="rect">
            <a:avLst/>
          </a:prstGeom>
        </p:spPr>
      </p:pic>
      <p:pic>
        <p:nvPicPr>
          <p:cNvPr id="395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7009769">
            <a:off x="3589906" y="4693535"/>
            <a:ext cx="1289013" cy="366847"/>
          </a:xfrm>
          <a:prstGeom prst="rect">
            <a:avLst/>
          </a:prstGeom>
        </p:spPr>
      </p:pic>
      <p:pic>
        <p:nvPicPr>
          <p:cNvPr id="397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3964911">
            <a:off x="5486837" y="4659336"/>
            <a:ext cx="1167875" cy="366847"/>
          </a:xfrm>
          <a:prstGeom prst="rect">
            <a:avLst/>
          </a:prstGeom>
        </p:spPr>
      </p:pic>
      <p:sp>
        <p:nvSpPr>
          <p:cNvPr id="399" name="Image gradients…"/>
          <p:cNvSpPr txBox="1"/>
          <p:nvPr/>
        </p:nvSpPr>
        <p:spPr>
          <a:xfrm>
            <a:off x="727805" y="7176538"/>
            <a:ext cx="35949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Image gradients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882B"/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(at a point p)</a:t>
            </a:r>
          </a:p>
        </p:txBody>
      </p:sp>
    </p:spTree>
    <p:extLst>
      <p:ext uri="{BB962C8B-B14F-4D97-AF65-F5344CB8AC3E}">
        <p14:creationId xmlns:p14="http://schemas.microsoft.com/office/powerpoint/2010/main" val="386302848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7195" y="5360124"/>
            <a:ext cx="7616632" cy="958738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(putting the math aside for a second…)…"/>
          <p:cNvSpPr txBox="1"/>
          <p:nvPr/>
        </p:nvSpPr>
        <p:spPr>
          <a:xfrm>
            <a:off x="2146427" y="1215653"/>
            <a:ext cx="8711947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(putting the math aside for a second…)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What do the term of the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 equation represent?</a:t>
            </a:r>
          </a:p>
        </p:txBody>
      </p:sp>
      <p:sp>
        <p:nvSpPr>
          <p:cNvPr id="403" name="flow velocities"/>
          <p:cNvSpPr txBox="1"/>
          <p:nvPr/>
        </p:nvSpPr>
        <p:spPr>
          <a:xfrm>
            <a:off x="3292634" y="3702346"/>
            <a:ext cx="295991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 Light"/>
                <a:sym typeface="Helvetica Light"/>
              </a:rPr>
              <a:t>flow velocities</a:t>
            </a:r>
          </a:p>
        </p:txBody>
      </p:sp>
      <p:sp>
        <p:nvSpPr>
          <p:cNvPr id="404" name="temporal gradient"/>
          <p:cNvSpPr txBox="1"/>
          <p:nvPr/>
        </p:nvSpPr>
        <p:spPr>
          <a:xfrm>
            <a:off x="6523254" y="7328938"/>
            <a:ext cx="37472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773F9B"/>
                </a:solidFill>
                <a:effectLst/>
                <a:uLnTx/>
                <a:uFillTx/>
                <a:latin typeface="Helvetica Light"/>
                <a:sym typeface="Helvetica Light"/>
              </a:rPr>
              <a:t>temporal gradient</a:t>
            </a:r>
          </a:p>
        </p:txBody>
      </p:sp>
      <p:pic>
        <p:nvPicPr>
          <p:cNvPr id="405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143706">
            <a:off x="2288198" y="6632181"/>
            <a:ext cx="1107624" cy="366847"/>
          </a:xfrm>
          <a:prstGeom prst="rect">
            <a:avLst/>
          </a:prstGeom>
        </p:spPr>
      </p:pic>
      <p:pic>
        <p:nvPicPr>
          <p:cNvPr id="407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8958731">
            <a:off x="3957875" y="6674844"/>
            <a:ext cx="1685239" cy="366847"/>
          </a:xfrm>
          <a:prstGeom prst="rect">
            <a:avLst/>
          </a:prstGeom>
        </p:spPr>
      </p:pic>
      <p:pic>
        <p:nvPicPr>
          <p:cNvPr id="409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7009769">
            <a:off x="3589906" y="4693535"/>
            <a:ext cx="1289013" cy="366847"/>
          </a:xfrm>
          <a:prstGeom prst="rect">
            <a:avLst/>
          </a:prstGeom>
        </p:spPr>
      </p:pic>
      <p:pic>
        <p:nvPicPr>
          <p:cNvPr id="411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3964911">
            <a:off x="5486837" y="4659336"/>
            <a:ext cx="1167875" cy="366847"/>
          </a:xfrm>
          <a:prstGeom prst="rect">
            <a:avLst/>
          </a:prstGeom>
        </p:spPr>
      </p:pic>
      <p:pic>
        <p:nvPicPr>
          <p:cNvPr id="413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143706">
            <a:off x="7650897" y="6632181"/>
            <a:ext cx="1107624" cy="366847"/>
          </a:xfrm>
          <a:prstGeom prst="rect">
            <a:avLst/>
          </a:prstGeom>
        </p:spPr>
      </p:pic>
      <p:sp>
        <p:nvSpPr>
          <p:cNvPr id="415" name="How do you compute these terms?"/>
          <p:cNvSpPr txBox="1"/>
          <p:nvPr/>
        </p:nvSpPr>
        <p:spPr>
          <a:xfrm>
            <a:off x="2883890" y="8545334"/>
            <a:ext cx="72370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you compute these terms?</a:t>
            </a:r>
          </a:p>
        </p:txBody>
      </p:sp>
      <p:sp>
        <p:nvSpPr>
          <p:cNvPr id="416" name="Image gradients…"/>
          <p:cNvSpPr txBox="1"/>
          <p:nvPr/>
        </p:nvSpPr>
        <p:spPr>
          <a:xfrm>
            <a:off x="727805" y="7176538"/>
            <a:ext cx="35949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Image gradients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882B"/>
                </a:solidFill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(at a point p)</a:t>
            </a:r>
          </a:p>
        </p:txBody>
      </p:sp>
    </p:spTree>
    <p:extLst>
      <p:ext uri="{BB962C8B-B14F-4D97-AF65-F5344CB8AC3E}">
        <p14:creationId xmlns:p14="http://schemas.microsoft.com/office/powerpoint/2010/main" val="25259873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Most of these slides were adapted from: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Kris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Kitani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(16-385, Spring 2017).</a:t>
            </a:r>
          </a:p>
        </p:txBody>
      </p:sp>
    </p:spTree>
    <p:extLst>
      <p:ext uri="{BB962C8B-B14F-4D97-AF65-F5344CB8AC3E}">
        <p14:creationId xmlns:p14="http://schemas.microsoft.com/office/powerpoint/2010/main" val="22702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9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How do you compute …"/>
          <p:cNvSpPr txBox="1"/>
          <p:nvPr/>
        </p:nvSpPr>
        <p:spPr>
          <a:xfrm>
            <a:off x="489133" y="2235200"/>
            <a:ext cx="3967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…</a:t>
            </a:r>
          </a:p>
        </p:txBody>
      </p:sp>
    </p:spTree>
    <p:extLst>
      <p:ext uri="{BB962C8B-B14F-4D97-AF65-F5344CB8AC3E}">
        <p14:creationId xmlns:p14="http://schemas.microsoft.com/office/powerpoint/2010/main" val="321611505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Forward difference…"/>
          <p:cNvSpPr txBox="1"/>
          <p:nvPr/>
        </p:nvSpPr>
        <p:spPr>
          <a:xfrm>
            <a:off x="1086392" y="5860987"/>
            <a:ext cx="27572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Forward difference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Sobel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Scharr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431" name="How do you compute …"/>
          <p:cNvSpPr txBox="1"/>
          <p:nvPr/>
        </p:nvSpPr>
        <p:spPr>
          <a:xfrm>
            <a:off x="489133" y="2235200"/>
            <a:ext cx="3967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…</a:t>
            </a:r>
          </a:p>
        </p:txBody>
      </p:sp>
    </p:spTree>
    <p:extLst>
      <p:ext uri="{BB962C8B-B14F-4D97-AF65-F5344CB8AC3E}">
        <p14:creationId xmlns:p14="http://schemas.microsoft.com/office/powerpoint/2010/main" val="359524848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4" name="Rounded Rectangle"/>
          <p:cNvSpPr/>
          <p:nvPr/>
        </p:nvSpPr>
        <p:spPr>
          <a:xfrm>
            <a:off x="8997255" y="3176928"/>
            <a:ext cx="3460304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5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sp>
        <p:nvSpPr>
          <p:cNvPr id="436" name="temporal derivative"/>
          <p:cNvSpPr txBox="1"/>
          <p:nvPr/>
        </p:nvSpPr>
        <p:spPr>
          <a:xfrm>
            <a:off x="9039758" y="4897778"/>
            <a:ext cx="3375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temporal derivative</a:t>
            </a:r>
          </a:p>
        </p:txBody>
      </p:sp>
      <p:pic>
        <p:nvPicPr>
          <p:cNvPr id="4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65407" y="3634128"/>
            <a:ext cx="15240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Forward difference…"/>
          <p:cNvSpPr txBox="1"/>
          <p:nvPr/>
        </p:nvSpPr>
        <p:spPr>
          <a:xfrm>
            <a:off x="1086392" y="5860987"/>
            <a:ext cx="27572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Forward difference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Sobel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Scharr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442" name="How do you compute …"/>
          <p:cNvSpPr txBox="1"/>
          <p:nvPr/>
        </p:nvSpPr>
        <p:spPr>
          <a:xfrm>
            <a:off x="489133" y="2235200"/>
            <a:ext cx="3967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…</a:t>
            </a:r>
          </a:p>
        </p:txBody>
      </p:sp>
    </p:spTree>
    <p:extLst>
      <p:ext uri="{BB962C8B-B14F-4D97-AF65-F5344CB8AC3E}">
        <p14:creationId xmlns:p14="http://schemas.microsoft.com/office/powerpoint/2010/main" val="283429897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5" name="Rounded Rectangle"/>
          <p:cNvSpPr/>
          <p:nvPr/>
        </p:nvSpPr>
        <p:spPr>
          <a:xfrm>
            <a:off x="8997255" y="3176928"/>
            <a:ext cx="3460304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6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sp>
        <p:nvSpPr>
          <p:cNvPr id="447" name="temporal derivative"/>
          <p:cNvSpPr txBox="1"/>
          <p:nvPr/>
        </p:nvSpPr>
        <p:spPr>
          <a:xfrm>
            <a:off x="9039758" y="4897778"/>
            <a:ext cx="3375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temporal derivative</a:t>
            </a: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65407" y="3634128"/>
            <a:ext cx="15240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Forward difference…"/>
          <p:cNvSpPr txBox="1"/>
          <p:nvPr/>
        </p:nvSpPr>
        <p:spPr>
          <a:xfrm>
            <a:off x="1086392" y="5860987"/>
            <a:ext cx="27572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Forward difference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Sobel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Scharr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453" name="How do you compute …"/>
          <p:cNvSpPr txBox="1"/>
          <p:nvPr/>
        </p:nvSpPr>
        <p:spPr>
          <a:xfrm>
            <a:off x="489133" y="2235200"/>
            <a:ext cx="3967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…</a:t>
            </a:r>
          </a:p>
        </p:txBody>
      </p:sp>
      <p:sp>
        <p:nvSpPr>
          <p:cNvPr id="454" name="frame differencing"/>
          <p:cNvSpPr txBox="1"/>
          <p:nvPr/>
        </p:nvSpPr>
        <p:spPr>
          <a:xfrm>
            <a:off x="9573353" y="5837578"/>
            <a:ext cx="25932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frame differencing</a:t>
            </a:r>
          </a:p>
        </p:txBody>
      </p:sp>
    </p:spTree>
    <p:extLst>
      <p:ext uri="{BB962C8B-B14F-4D97-AF65-F5344CB8AC3E}">
        <p14:creationId xmlns:p14="http://schemas.microsoft.com/office/powerpoint/2010/main" val="226906884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Frame differenc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Frame differencing</a:t>
            </a:r>
          </a:p>
        </p:txBody>
      </p:sp>
      <p:graphicFrame>
        <p:nvGraphicFramePr>
          <p:cNvPr id="457" name="Table"/>
          <p:cNvGraphicFramePr/>
          <p:nvPr/>
        </p:nvGraphicFramePr>
        <p:xfrm>
          <a:off x="1426475" y="4496393"/>
          <a:ext cx="216103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58" name="Table"/>
          <p:cNvGraphicFramePr/>
          <p:nvPr/>
        </p:nvGraphicFramePr>
        <p:xfrm>
          <a:off x="5230735" y="4496393"/>
          <a:ext cx="216049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59" name="Table"/>
          <p:cNvGraphicFramePr/>
          <p:nvPr/>
        </p:nvGraphicFramePr>
        <p:xfrm>
          <a:off x="9417287" y="4496393"/>
          <a:ext cx="216103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5909" y="3194478"/>
            <a:ext cx="1543793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7744" y="3594338"/>
            <a:ext cx="1524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3784" y="3568938"/>
            <a:ext cx="9144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(example of a forward difference)"/>
          <p:cNvSpPr txBox="1"/>
          <p:nvPr/>
        </p:nvSpPr>
        <p:spPr>
          <a:xfrm>
            <a:off x="3806875" y="7937302"/>
            <a:ext cx="539105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(example of a forward difference)</a:t>
            </a:r>
          </a:p>
        </p:txBody>
      </p:sp>
      <p:sp>
        <p:nvSpPr>
          <p:cNvPr id="464" name="-"/>
          <p:cNvSpPr txBox="1"/>
          <p:nvPr/>
        </p:nvSpPr>
        <p:spPr>
          <a:xfrm>
            <a:off x="4199726" y="4976761"/>
            <a:ext cx="418796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-</a:t>
            </a:r>
          </a:p>
        </p:txBody>
      </p:sp>
      <p:sp>
        <p:nvSpPr>
          <p:cNvPr id="465" name="="/>
          <p:cNvSpPr txBox="1"/>
          <p:nvPr/>
        </p:nvSpPr>
        <p:spPr>
          <a:xfrm>
            <a:off x="8045358" y="4976761"/>
            <a:ext cx="71780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6961950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Example:"/>
          <p:cNvSpPr txBox="1"/>
          <p:nvPr/>
        </p:nvSpPr>
        <p:spPr>
          <a:xfrm>
            <a:off x="343962" y="390162"/>
            <a:ext cx="20194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Example:</a:t>
            </a:r>
          </a:p>
        </p:txBody>
      </p:sp>
      <p:graphicFrame>
        <p:nvGraphicFramePr>
          <p:cNvPr id="468" name="Table"/>
          <p:cNvGraphicFramePr/>
          <p:nvPr/>
        </p:nvGraphicFramePr>
        <p:xfrm>
          <a:off x="3157914" y="1403350"/>
          <a:ext cx="216103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69" name="Table"/>
          <p:cNvGraphicFramePr/>
          <p:nvPr/>
        </p:nvGraphicFramePr>
        <p:xfrm>
          <a:off x="8009314" y="1473200"/>
          <a:ext cx="216049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0" name="Line"/>
          <p:cNvSpPr/>
          <p:nvPr/>
        </p:nvSpPr>
        <p:spPr>
          <a:xfrm>
            <a:off x="3146052" y="1473200"/>
            <a:ext cx="251818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1" name="Line"/>
          <p:cNvSpPr/>
          <p:nvPr/>
        </p:nvSpPr>
        <p:spPr>
          <a:xfrm flipH="1">
            <a:off x="3158752" y="1466850"/>
            <a:ext cx="1" cy="24399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2" name="y"/>
          <p:cNvSpPr txBox="1"/>
          <p:nvPr/>
        </p:nvSpPr>
        <p:spPr>
          <a:xfrm>
            <a:off x="2874090" y="3635187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</a:p>
        </p:txBody>
      </p:sp>
      <p:sp>
        <p:nvSpPr>
          <p:cNvPr id="473" name="x"/>
          <p:cNvSpPr txBox="1"/>
          <p:nvPr/>
        </p:nvSpPr>
        <p:spPr>
          <a:xfrm>
            <a:off x="5496985" y="1126655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</a:p>
        </p:txBody>
      </p:sp>
      <p:sp>
        <p:nvSpPr>
          <p:cNvPr id="474" name="Line"/>
          <p:cNvSpPr/>
          <p:nvPr/>
        </p:nvSpPr>
        <p:spPr>
          <a:xfrm>
            <a:off x="7997421" y="1457550"/>
            <a:ext cx="25181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5" name="Line"/>
          <p:cNvSpPr/>
          <p:nvPr/>
        </p:nvSpPr>
        <p:spPr>
          <a:xfrm>
            <a:off x="8010122" y="1451200"/>
            <a:ext cx="1" cy="2439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76" name="y"/>
          <p:cNvSpPr txBox="1"/>
          <p:nvPr/>
        </p:nvSpPr>
        <p:spPr>
          <a:xfrm>
            <a:off x="7725460" y="3619538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</a:p>
        </p:txBody>
      </p:sp>
      <p:sp>
        <p:nvSpPr>
          <p:cNvPr id="477" name="x"/>
          <p:cNvSpPr txBox="1"/>
          <p:nvPr/>
        </p:nvSpPr>
        <p:spPr>
          <a:xfrm>
            <a:off x="10348355" y="1111005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</a:p>
        </p:txBody>
      </p:sp>
      <p:graphicFrame>
        <p:nvGraphicFramePr>
          <p:cNvPr id="478" name="Table"/>
          <p:cNvGraphicFramePr/>
          <p:nvPr/>
        </p:nvGraphicFramePr>
        <p:xfrm>
          <a:off x="1299083" y="6328162"/>
          <a:ext cx="216103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9" name="Line"/>
          <p:cNvSpPr/>
          <p:nvPr/>
        </p:nvSpPr>
        <p:spPr>
          <a:xfrm>
            <a:off x="1287222" y="6328162"/>
            <a:ext cx="251818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0" name="Line"/>
          <p:cNvSpPr/>
          <p:nvPr/>
        </p:nvSpPr>
        <p:spPr>
          <a:xfrm flipH="1">
            <a:off x="1299922" y="6321812"/>
            <a:ext cx="1" cy="2439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1" name="y"/>
          <p:cNvSpPr txBox="1"/>
          <p:nvPr/>
        </p:nvSpPr>
        <p:spPr>
          <a:xfrm>
            <a:off x="1015260" y="8490149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</a:p>
        </p:txBody>
      </p:sp>
      <p:sp>
        <p:nvSpPr>
          <p:cNvPr id="482" name="x"/>
          <p:cNvSpPr txBox="1"/>
          <p:nvPr/>
        </p:nvSpPr>
        <p:spPr>
          <a:xfrm>
            <a:off x="3638155" y="5981617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</a:p>
        </p:txBody>
      </p:sp>
      <p:graphicFrame>
        <p:nvGraphicFramePr>
          <p:cNvPr id="483" name="Table"/>
          <p:cNvGraphicFramePr/>
          <p:nvPr/>
        </p:nvGraphicFramePr>
        <p:xfrm>
          <a:off x="5672485" y="6338958"/>
          <a:ext cx="216103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84" name="Line"/>
          <p:cNvSpPr/>
          <p:nvPr/>
        </p:nvSpPr>
        <p:spPr>
          <a:xfrm>
            <a:off x="5660623" y="6338958"/>
            <a:ext cx="25181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5" name="Line"/>
          <p:cNvSpPr/>
          <p:nvPr/>
        </p:nvSpPr>
        <p:spPr>
          <a:xfrm flipH="1">
            <a:off x="5673324" y="6332609"/>
            <a:ext cx="1" cy="2439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6" name="y"/>
          <p:cNvSpPr txBox="1"/>
          <p:nvPr/>
        </p:nvSpPr>
        <p:spPr>
          <a:xfrm>
            <a:off x="5388661" y="8500947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</a:p>
        </p:txBody>
      </p:sp>
      <p:sp>
        <p:nvSpPr>
          <p:cNvPr id="487" name="x"/>
          <p:cNvSpPr txBox="1"/>
          <p:nvPr/>
        </p:nvSpPr>
        <p:spPr>
          <a:xfrm>
            <a:off x="8011556" y="5992414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</a:p>
        </p:txBody>
      </p:sp>
      <p:pic>
        <p:nvPicPr>
          <p:cNvPr id="4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315" y="4984750"/>
            <a:ext cx="1633848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08650" y="4984750"/>
            <a:ext cx="1491868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21903" y="4984750"/>
            <a:ext cx="1543793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62233" y="985923"/>
            <a:ext cx="1524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32363" y="960523"/>
            <a:ext cx="914401" cy="3556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3" name="Table"/>
          <p:cNvGraphicFramePr/>
          <p:nvPr/>
        </p:nvGraphicFramePr>
        <p:xfrm>
          <a:off x="10000250" y="6349755"/>
          <a:ext cx="2161035" cy="2154534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32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solidFill>
                      <a:schemeClr val="accent3">
                        <a:satOff val="18648"/>
                        <a:lumOff val="597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089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4" name="Line"/>
          <p:cNvSpPr/>
          <p:nvPr/>
        </p:nvSpPr>
        <p:spPr>
          <a:xfrm>
            <a:off x="9988387" y="6349755"/>
            <a:ext cx="251818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5" name="Line"/>
          <p:cNvSpPr/>
          <p:nvPr/>
        </p:nvSpPr>
        <p:spPr>
          <a:xfrm>
            <a:off x="10001087" y="6343405"/>
            <a:ext cx="1" cy="2439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6" name="y"/>
          <p:cNvSpPr txBox="1"/>
          <p:nvPr/>
        </p:nvSpPr>
        <p:spPr>
          <a:xfrm>
            <a:off x="9716426" y="8511743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</a:p>
        </p:txBody>
      </p:sp>
      <p:sp>
        <p:nvSpPr>
          <p:cNvPr id="497" name="x"/>
          <p:cNvSpPr txBox="1"/>
          <p:nvPr/>
        </p:nvSpPr>
        <p:spPr>
          <a:xfrm>
            <a:off x="12339321" y="6003210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</a:p>
        </p:txBody>
      </p:sp>
      <p:sp>
        <p:nvSpPr>
          <p:cNvPr id="498" name="3 x 3 patch"/>
          <p:cNvSpPr txBox="1"/>
          <p:nvPr/>
        </p:nvSpPr>
        <p:spPr>
          <a:xfrm>
            <a:off x="541275" y="2200515"/>
            <a:ext cx="16392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 x 3 patch</a:t>
            </a:r>
          </a:p>
        </p:txBody>
      </p:sp>
      <p:sp>
        <p:nvSpPr>
          <p:cNvPr id="499" name="Line"/>
          <p:cNvSpPr/>
          <p:nvPr/>
        </p:nvSpPr>
        <p:spPr>
          <a:xfrm flipV="1">
            <a:off x="2206252" y="1833259"/>
            <a:ext cx="1387281" cy="63775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0" name="Line"/>
          <p:cNvSpPr/>
          <p:nvPr/>
        </p:nvSpPr>
        <p:spPr>
          <a:xfrm>
            <a:off x="2206252" y="2471010"/>
            <a:ext cx="1387282" cy="43241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1" name="-1 0 1"/>
          <p:cNvSpPr txBox="1"/>
          <p:nvPr/>
        </p:nvSpPr>
        <p:spPr>
          <a:xfrm>
            <a:off x="2095135" y="9098439"/>
            <a:ext cx="56893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-1 0 1</a:t>
            </a:r>
          </a:p>
        </p:txBody>
      </p:sp>
      <p:sp>
        <p:nvSpPr>
          <p:cNvPr id="502" name="-1…"/>
          <p:cNvSpPr txBox="1"/>
          <p:nvPr/>
        </p:nvSpPr>
        <p:spPr>
          <a:xfrm>
            <a:off x="6758821" y="8764352"/>
            <a:ext cx="321794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-1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0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7860528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5" name="Rounded Rectangle"/>
          <p:cNvSpPr/>
          <p:nvPr/>
        </p:nvSpPr>
        <p:spPr>
          <a:xfrm>
            <a:off x="4792240" y="3176928"/>
            <a:ext cx="3838390" cy="2364632"/>
          </a:xfrm>
          <a:prstGeom prst="roundRect">
            <a:avLst>
              <a:gd name="adj" fmla="val 5185"/>
            </a:avLst>
          </a:prstGeom>
          <a:ln w="635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6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sp>
        <p:nvSpPr>
          <p:cNvPr id="507" name="optical flow"/>
          <p:cNvSpPr txBox="1"/>
          <p:nvPr/>
        </p:nvSpPr>
        <p:spPr>
          <a:xfrm>
            <a:off x="5745608" y="4897778"/>
            <a:ext cx="20701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7807" y="3710328"/>
            <a:ext cx="14224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56759" y="3710328"/>
            <a:ext cx="13843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Forward difference…"/>
          <p:cNvSpPr txBox="1"/>
          <p:nvPr/>
        </p:nvSpPr>
        <p:spPr>
          <a:xfrm>
            <a:off x="1086392" y="5860987"/>
            <a:ext cx="27572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Forward difference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Sobel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Scharr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514" name="How do you compute …"/>
          <p:cNvSpPr txBox="1"/>
          <p:nvPr/>
        </p:nvSpPr>
        <p:spPr>
          <a:xfrm>
            <a:off x="489133" y="2235200"/>
            <a:ext cx="3967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…</a:t>
            </a:r>
          </a:p>
        </p:txBody>
      </p:sp>
      <p:sp>
        <p:nvSpPr>
          <p:cNvPr id="515" name="Rounded Rectangle"/>
          <p:cNvSpPr/>
          <p:nvPr/>
        </p:nvSpPr>
        <p:spPr>
          <a:xfrm>
            <a:off x="8997255" y="3176928"/>
            <a:ext cx="3460304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16" name="temporal derivative"/>
          <p:cNvSpPr txBox="1"/>
          <p:nvPr/>
        </p:nvSpPr>
        <p:spPr>
          <a:xfrm>
            <a:off x="9039758" y="4897778"/>
            <a:ext cx="3375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temporal derivative</a:t>
            </a:r>
          </a:p>
        </p:txBody>
      </p:sp>
      <p:pic>
        <p:nvPicPr>
          <p:cNvPr id="5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65407" y="3634128"/>
            <a:ext cx="15240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frame differencing"/>
          <p:cNvSpPr txBox="1"/>
          <p:nvPr/>
        </p:nvSpPr>
        <p:spPr>
          <a:xfrm>
            <a:off x="9573353" y="5837578"/>
            <a:ext cx="25932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frame differencing</a:t>
            </a:r>
          </a:p>
        </p:txBody>
      </p:sp>
      <p:sp>
        <p:nvSpPr>
          <p:cNvPr id="519" name="How do you compute this?"/>
          <p:cNvSpPr txBox="1"/>
          <p:nvPr/>
        </p:nvSpPr>
        <p:spPr>
          <a:xfrm>
            <a:off x="4727158" y="5805828"/>
            <a:ext cx="43434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this?</a:t>
            </a:r>
          </a:p>
        </p:txBody>
      </p:sp>
    </p:spTree>
    <p:extLst>
      <p:ext uri="{BB962C8B-B14F-4D97-AF65-F5344CB8AC3E}">
        <p14:creationId xmlns:p14="http://schemas.microsoft.com/office/powerpoint/2010/main" val="318045470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2" name="Rounded Rectangle"/>
          <p:cNvSpPr/>
          <p:nvPr/>
        </p:nvSpPr>
        <p:spPr>
          <a:xfrm>
            <a:off x="4792240" y="3176928"/>
            <a:ext cx="3838390" cy="2364632"/>
          </a:xfrm>
          <a:prstGeom prst="roundRect">
            <a:avLst>
              <a:gd name="adj" fmla="val 5185"/>
            </a:avLst>
          </a:prstGeom>
          <a:ln w="63500">
            <a:solidFill>
              <a:schemeClr val="accent2">
                <a:hueOff val="-2473792"/>
                <a:satOff val="-50209"/>
                <a:lumOff val="235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3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sp>
        <p:nvSpPr>
          <p:cNvPr id="524" name="optical flow"/>
          <p:cNvSpPr txBox="1"/>
          <p:nvPr/>
        </p:nvSpPr>
        <p:spPr>
          <a:xfrm>
            <a:off x="5745608" y="4897778"/>
            <a:ext cx="20701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</a:t>
            </a:r>
          </a:p>
        </p:txBody>
      </p:sp>
      <p:pic>
        <p:nvPicPr>
          <p:cNvPr id="5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7807" y="3710328"/>
            <a:ext cx="14224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56759" y="3710328"/>
            <a:ext cx="13843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Forward difference…"/>
          <p:cNvSpPr txBox="1"/>
          <p:nvPr/>
        </p:nvSpPr>
        <p:spPr>
          <a:xfrm>
            <a:off x="1086392" y="5860987"/>
            <a:ext cx="27572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Forward difference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Sobel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Scharr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  <p:sp>
        <p:nvSpPr>
          <p:cNvPr id="531" name="How do you compute …"/>
          <p:cNvSpPr txBox="1"/>
          <p:nvPr/>
        </p:nvSpPr>
        <p:spPr>
          <a:xfrm>
            <a:off x="489133" y="2235200"/>
            <a:ext cx="3967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…</a:t>
            </a:r>
          </a:p>
        </p:txBody>
      </p:sp>
      <p:sp>
        <p:nvSpPr>
          <p:cNvPr id="532" name="Rounded Rectangle"/>
          <p:cNvSpPr/>
          <p:nvPr/>
        </p:nvSpPr>
        <p:spPr>
          <a:xfrm>
            <a:off x="8997255" y="3176928"/>
            <a:ext cx="3460304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3" name="temporal derivative"/>
          <p:cNvSpPr txBox="1"/>
          <p:nvPr/>
        </p:nvSpPr>
        <p:spPr>
          <a:xfrm>
            <a:off x="9039758" y="4897778"/>
            <a:ext cx="3375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temporal derivative</a:t>
            </a:r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65407" y="3634128"/>
            <a:ext cx="15240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frame differencing"/>
          <p:cNvSpPr txBox="1"/>
          <p:nvPr/>
        </p:nvSpPr>
        <p:spPr>
          <a:xfrm>
            <a:off x="9573353" y="5837578"/>
            <a:ext cx="25932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frame differencing</a:t>
            </a:r>
          </a:p>
        </p:txBody>
      </p:sp>
      <p:sp>
        <p:nvSpPr>
          <p:cNvPr id="536" name="We need to solve for this!…"/>
          <p:cNvSpPr txBox="1"/>
          <p:nvPr/>
        </p:nvSpPr>
        <p:spPr>
          <a:xfrm>
            <a:off x="4776589" y="5853676"/>
            <a:ext cx="3863790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 need to solve for this!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(this is the unknown in the optical flow problem)</a:t>
            </a:r>
          </a:p>
        </p:txBody>
      </p:sp>
    </p:spTree>
    <p:extLst>
      <p:ext uri="{BB962C8B-B14F-4D97-AF65-F5344CB8AC3E}">
        <p14:creationId xmlns:p14="http://schemas.microsoft.com/office/powerpoint/2010/main" val="123474251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9" name="Rounded Rectangle"/>
          <p:cNvSpPr/>
          <p:nvPr/>
        </p:nvSpPr>
        <p:spPr>
          <a:xfrm>
            <a:off x="4792240" y="3176928"/>
            <a:ext cx="3838390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0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sp>
        <p:nvSpPr>
          <p:cNvPr id="541" name="optical flow"/>
          <p:cNvSpPr txBox="1"/>
          <p:nvPr/>
        </p:nvSpPr>
        <p:spPr>
          <a:xfrm>
            <a:off x="5745608" y="4897778"/>
            <a:ext cx="20701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</a:t>
            </a:r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37807" y="3710328"/>
            <a:ext cx="14224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56759" y="3710328"/>
            <a:ext cx="1384301" cy="952501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Forward difference…"/>
          <p:cNvSpPr txBox="1"/>
          <p:nvPr/>
        </p:nvSpPr>
        <p:spPr>
          <a:xfrm>
            <a:off x="1086392" y="5860987"/>
            <a:ext cx="275722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Forward difference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Sobel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Scharr filter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</a:t>
            </a:r>
          </a:p>
        </p:txBody>
      </p:sp>
      <p:pic>
        <p:nvPicPr>
          <p:cNvPr id="54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19533" y="6038787"/>
            <a:ext cx="9779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olution lies on a line"/>
          <p:cNvSpPr txBox="1"/>
          <p:nvPr/>
        </p:nvSpPr>
        <p:spPr>
          <a:xfrm>
            <a:off x="5292015" y="6513108"/>
            <a:ext cx="29772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Solution lies on a line</a:t>
            </a:r>
          </a:p>
        </p:txBody>
      </p:sp>
      <p:sp>
        <p:nvSpPr>
          <p:cNvPr id="550" name="Cannot be found uniquely with a single constraint"/>
          <p:cNvSpPr txBox="1"/>
          <p:nvPr/>
        </p:nvSpPr>
        <p:spPr>
          <a:xfrm>
            <a:off x="4848764" y="7513914"/>
            <a:ext cx="386379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Cannot be found uniquely with a single constraint </a:t>
            </a:r>
          </a:p>
        </p:txBody>
      </p:sp>
      <p:sp>
        <p:nvSpPr>
          <p:cNvPr id="551" name="How do you compute …"/>
          <p:cNvSpPr txBox="1"/>
          <p:nvPr/>
        </p:nvSpPr>
        <p:spPr>
          <a:xfrm>
            <a:off x="489133" y="2235200"/>
            <a:ext cx="3967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How do you compute …</a:t>
            </a:r>
          </a:p>
        </p:txBody>
      </p:sp>
      <p:sp>
        <p:nvSpPr>
          <p:cNvPr id="552" name="Rounded Rectangle"/>
          <p:cNvSpPr/>
          <p:nvPr/>
        </p:nvSpPr>
        <p:spPr>
          <a:xfrm>
            <a:off x="8997255" y="3176928"/>
            <a:ext cx="3460304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3" name="temporal derivative"/>
          <p:cNvSpPr txBox="1"/>
          <p:nvPr/>
        </p:nvSpPr>
        <p:spPr>
          <a:xfrm>
            <a:off x="9039758" y="4897778"/>
            <a:ext cx="3375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temporal derivative</a:t>
            </a:r>
          </a:p>
        </p:txBody>
      </p:sp>
      <p:pic>
        <p:nvPicPr>
          <p:cNvPr id="5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65407" y="3634128"/>
            <a:ext cx="15240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frame differencing"/>
          <p:cNvSpPr txBox="1"/>
          <p:nvPr/>
        </p:nvSpPr>
        <p:spPr>
          <a:xfrm>
            <a:off x="9573353" y="5837578"/>
            <a:ext cx="259324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frame differencing</a:t>
            </a:r>
          </a:p>
        </p:txBody>
      </p:sp>
    </p:spTree>
    <p:extLst>
      <p:ext uri="{BB962C8B-B14F-4D97-AF65-F5344CB8AC3E}">
        <p14:creationId xmlns:p14="http://schemas.microsoft.com/office/powerpoint/2010/main" val="134350376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roup"/>
          <p:cNvGrpSpPr/>
          <p:nvPr/>
        </p:nvGrpSpPr>
        <p:grpSpPr>
          <a:xfrm>
            <a:off x="863722" y="4188882"/>
            <a:ext cx="5666483" cy="1171296"/>
            <a:chOff x="0" y="0"/>
            <a:chExt cx="5666482" cy="1171294"/>
          </a:xfrm>
        </p:grpSpPr>
        <p:pic>
          <p:nvPicPr>
            <p:cNvPr id="59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8685" y="342023"/>
              <a:ext cx="4910774" cy="618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6" name="Rectangle"/>
            <p:cNvSpPr/>
            <p:nvPr/>
          </p:nvSpPr>
          <p:spPr>
            <a:xfrm>
              <a:off x="0" y="0"/>
              <a:ext cx="5666483" cy="117129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598" name="Line"/>
          <p:cNvSpPr/>
          <p:nvPr/>
        </p:nvSpPr>
        <p:spPr>
          <a:xfrm flipV="1">
            <a:off x="7962679" y="3094509"/>
            <a:ext cx="1" cy="351277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99" name="Line"/>
          <p:cNvSpPr/>
          <p:nvPr/>
        </p:nvSpPr>
        <p:spPr>
          <a:xfrm>
            <a:off x="7962679" y="6607279"/>
            <a:ext cx="3970959" cy="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00" name="Line"/>
          <p:cNvSpPr/>
          <p:nvPr/>
        </p:nvSpPr>
        <p:spPr>
          <a:xfrm>
            <a:off x="7351762" y="3552697"/>
            <a:ext cx="3617772" cy="3665500"/>
          </a:xfrm>
          <a:prstGeom prst="line">
            <a:avLst/>
          </a:prstGeom>
          <a:ln w="38100">
            <a:solidFill>
              <a:srgbClr val="CC3300"/>
            </a:solidFill>
          </a:ln>
        </p:spPr>
        <p:txBody>
          <a:bodyPr lIns="65023" tIns="65023" rIns="65023" bIns="65023"/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601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8620" y="2612555"/>
            <a:ext cx="488120" cy="5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image.pdf" descr="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05455" y="6338289"/>
            <a:ext cx="440883" cy="537982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olution lies on a straight line"/>
          <p:cNvSpPr txBox="1"/>
          <p:nvPr/>
        </p:nvSpPr>
        <p:spPr>
          <a:xfrm>
            <a:off x="823366" y="1690623"/>
            <a:ext cx="606018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Solution lies on a straight line</a:t>
            </a:r>
          </a:p>
        </p:txBody>
      </p:sp>
      <p:pic>
        <p:nvPicPr>
          <p:cNvPr id="607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17716" y="1757100"/>
            <a:ext cx="6227030" cy="2989678"/>
          </a:xfrm>
          <a:prstGeom prst="rect">
            <a:avLst/>
          </a:prstGeom>
        </p:spPr>
      </p:pic>
      <p:sp>
        <p:nvSpPr>
          <p:cNvPr id="605" name="The solution cannot be determined uniquely with a single constraint (a single pixel)"/>
          <p:cNvSpPr txBox="1"/>
          <p:nvPr/>
        </p:nvSpPr>
        <p:spPr>
          <a:xfrm>
            <a:off x="1336526" y="7620356"/>
            <a:ext cx="10237850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solution cannot be determined uniquely with a single constraint (a single pixel)</a:t>
            </a:r>
          </a:p>
        </p:txBody>
      </p:sp>
      <p:sp>
        <p:nvSpPr>
          <p:cNvPr id="606" name="many combinations of u and v will satisfy the equality"/>
          <p:cNvSpPr txBox="1"/>
          <p:nvPr/>
        </p:nvSpPr>
        <p:spPr>
          <a:xfrm>
            <a:off x="633088" y="5549900"/>
            <a:ext cx="612775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many combinations of u and v will satisfy the equality</a:t>
            </a:r>
          </a:p>
        </p:txBody>
      </p:sp>
    </p:spTree>
    <p:extLst>
      <p:ext uri="{BB962C8B-B14F-4D97-AF65-F5344CB8AC3E}">
        <p14:creationId xmlns:p14="http://schemas.microsoft.com/office/powerpoint/2010/main" val="36368898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Image processing.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Geometry-based vision.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Physics-based vision.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Semantic vision.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Dealing with motion.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149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overview</a:t>
            </a:r>
            <a:endParaRPr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0FC101-0DF0-45F2-9C2B-85A41CB7F240}"/>
              </a:ext>
            </a:extLst>
          </p:cNvPr>
          <p:cNvCxnSpPr>
            <a:cxnSpLocks/>
          </p:cNvCxnSpPr>
          <p:nvPr/>
        </p:nvCxnSpPr>
        <p:spPr>
          <a:xfrm flipH="1">
            <a:off x="4631378" y="5890160"/>
            <a:ext cx="58189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3160D6-F082-44C5-A278-67D3799487BA}"/>
              </a:ext>
            </a:extLst>
          </p:cNvPr>
          <p:cNvSpPr txBox="1"/>
          <p:nvPr/>
        </p:nvSpPr>
        <p:spPr>
          <a:xfrm>
            <a:off x="5735781" y="5284866"/>
            <a:ext cx="712519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Lectures 13 – 16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See also 16-823: Physics-based Methods in Vision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See also 15-463: Computational Photography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C852CF-41B0-4847-8D99-DDBF59594601}"/>
              </a:ext>
            </a:extLst>
          </p:cNvPr>
          <p:cNvCxnSpPr>
            <a:cxnSpLocks/>
          </p:cNvCxnSpPr>
          <p:nvPr/>
        </p:nvCxnSpPr>
        <p:spPr>
          <a:xfrm flipH="1">
            <a:off x="4631378" y="4257124"/>
            <a:ext cx="58189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BAE75C-5DFD-4005-ADB1-04E142555F2F}"/>
              </a:ext>
            </a:extLst>
          </p:cNvPr>
          <p:cNvSpPr txBox="1"/>
          <p:nvPr/>
        </p:nvSpPr>
        <p:spPr>
          <a:xfrm>
            <a:off x="5735781" y="3836496"/>
            <a:ext cx="72690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Lectures 7 – 12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See also 16-822: Geometry-based Methods in Vision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B3B36C-B67B-4B63-BE52-6DD3CF080853}"/>
              </a:ext>
            </a:extLst>
          </p:cNvPr>
          <p:cNvCxnSpPr>
            <a:cxnSpLocks/>
          </p:cNvCxnSpPr>
          <p:nvPr/>
        </p:nvCxnSpPr>
        <p:spPr>
          <a:xfrm flipH="1">
            <a:off x="4631378" y="2561986"/>
            <a:ext cx="581890" cy="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A65A7B3-B705-4937-88DA-F17E80A0034C}"/>
              </a:ext>
            </a:extLst>
          </p:cNvPr>
          <p:cNvSpPr txBox="1"/>
          <p:nvPr/>
        </p:nvSpPr>
        <p:spPr>
          <a:xfrm>
            <a:off x="5735781" y="2141358"/>
            <a:ext cx="662643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Lectures 1 – 7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See also 18-793: Image and Video Processing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B0C7F0-B6B4-40CE-BE8C-114E0DB97448}"/>
              </a:ext>
            </a:extLst>
          </p:cNvPr>
          <p:cNvCxnSpPr>
            <a:cxnSpLocks/>
          </p:cNvCxnSpPr>
          <p:nvPr/>
        </p:nvCxnSpPr>
        <p:spPr>
          <a:xfrm flipH="1">
            <a:off x="4631378" y="7528958"/>
            <a:ext cx="58189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3A2092-2DC7-40E4-8816-7A274E2337FB}"/>
              </a:ext>
            </a:extLst>
          </p:cNvPr>
          <p:cNvCxnSpPr>
            <a:cxnSpLocks/>
          </p:cNvCxnSpPr>
          <p:nvPr/>
        </p:nvCxnSpPr>
        <p:spPr>
          <a:xfrm flipH="1">
            <a:off x="4631378" y="9147927"/>
            <a:ext cx="581890" cy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12A17DF-B180-4463-BCC2-30731D390478}"/>
              </a:ext>
            </a:extLst>
          </p:cNvPr>
          <p:cNvSpPr txBox="1"/>
          <p:nvPr/>
        </p:nvSpPr>
        <p:spPr>
          <a:xfrm>
            <a:off x="5735781" y="8819632"/>
            <a:ext cx="662643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We are starting this part now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8290B6-1C73-41D7-94BC-4E6044DA3F4E}"/>
              </a:ext>
            </a:extLst>
          </p:cNvPr>
          <p:cNvSpPr txBox="1"/>
          <p:nvPr/>
        </p:nvSpPr>
        <p:spPr>
          <a:xfrm>
            <a:off x="5735780" y="7102568"/>
            <a:ext cx="72690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Lectures 17 – </a:t>
            </a:r>
            <a:r>
              <a:rPr lang="en-US" sz="2400" dirty="0">
                <a:latin typeface="Helvetica Light"/>
              </a:rPr>
              <a:t>21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See also 16-824: Vision Learning and Recognition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9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Rounded Rectangle"/>
          <p:cNvSpPr/>
          <p:nvPr/>
        </p:nvSpPr>
        <p:spPr>
          <a:xfrm>
            <a:off x="547241" y="3176928"/>
            <a:ext cx="3851722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611" name="Rounded Rectangle" descr="Rounded 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0640" y="3075328"/>
            <a:ext cx="4041590" cy="2567832"/>
          </a:xfrm>
          <a:prstGeom prst="rect">
            <a:avLst/>
          </a:prstGeom>
        </p:spPr>
      </p:pic>
      <p:sp>
        <p:nvSpPr>
          <p:cNvPr id="613" name="Rounded Rectangle"/>
          <p:cNvSpPr/>
          <p:nvPr/>
        </p:nvSpPr>
        <p:spPr>
          <a:xfrm>
            <a:off x="8997255" y="3176928"/>
            <a:ext cx="3460304" cy="2364632"/>
          </a:xfrm>
          <a:prstGeom prst="roundRect">
            <a:avLst>
              <a:gd name="adj" fmla="val 5185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4" name="spatial derivative"/>
          <p:cNvSpPr txBox="1"/>
          <p:nvPr/>
        </p:nvSpPr>
        <p:spPr>
          <a:xfrm>
            <a:off x="964964" y="4897778"/>
            <a:ext cx="30000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spatial derivative</a:t>
            </a:r>
          </a:p>
        </p:txBody>
      </p:sp>
      <p:sp>
        <p:nvSpPr>
          <p:cNvPr id="615" name="optical flow"/>
          <p:cNvSpPr txBox="1"/>
          <p:nvPr/>
        </p:nvSpPr>
        <p:spPr>
          <a:xfrm>
            <a:off x="5745608" y="4897778"/>
            <a:ext cx="20701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</a:t>
            </a:r>
          </a:p>
        </p:txBody>
      </p:sp>
      <p:sp>
        <p:nvSpPr>
          <p:cNvPr id="616" name="temporal derivative"/>
          <p:cNvSpPr txBox="1"/>
          <p:nvPr/>
        </p:nvSpPr>
        <p:spPr>
          <a:xfrm>
            <a:off x="9039758" y="4897778"/>
            <a:ext cx="33752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temporal derivative</a:t>
            </a:r>
          </a:p>
        </p:txBody>
      </p:sp>
      <p:pic>
        <p:nvPicPr>
          <p:cNvPr id="6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1440" y="1043328"/>
            <a:ext cx="5014087" cy="631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9641" y="3634128"/>
            <a:ext cx="1612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85715" y="3596028"/>
            <a:ext cx="15875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37807" y="3710328"/>
            <a:ext cx="14224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56759" y="3710328"/>
            <a:ext cx="13843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65407" y="3634128"/>
            <a:ext cx="15240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How can we use the brightness constancy equation to…"/>
          <p:cNvSpPr txBox="1"/>
          <p:nvPr/>
        </p:nvSpPr>
        <p:spPr>
          <a:xfrm>
            <a:off x="841806" y="6836690"/>
            <a:ext cx="1132118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can we use the brightness constancy equation to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estimate the optical flow?</a:t>
            </a:r>
          </a:p>
        </p:txBody>
      </p:sp>
    </p:spTree>
    <p:extLst>
      <p:ext uri="{BB962C8B-B14F-4D97-AF65-F5344CB8AC3E}">
        <p14:creationId xmlns:p14="http://schemas.microsoft.com/office/powerpoint/2010/main" val="184789886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9941" y="3949915"/>
            <a:ext cx="9141005" cy="115061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known"/>
          <p:cNvSpPr txBox="1"/>
          <p:nvPr/>
        </p:nvSpPr>
        <p:spPr>
          <a:xfrm>
            <a:off x="6123043" y="7178031"/>
            <a:ext cx="2716608" cy="118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known</a:t>
            </a:r>
          </a:p>
        </p:txBody>
      </p:sp>
      <p:pic>
        <p:nvPicPr>
          <p:cNvPr id="559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9305">
            <a:off x="2573606" y="6151729"/>
            <a:ext cx="4127637" cy="538125"/>
          </a:xfrm>
          <a:prstGeom prst="rect">
            <a:avLst/>
          </a:prstGeom>
        </p:spPr>
      </p:pic>
      <p:pic>
        <p:nvPicPr>
          <p:cNvPr id="561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613683">
            <a:off x="5210178" y="5937046"/>
            <a:ext cx="2339269" cy="538126"/>
          </a:xfrm>
          <a:prstGeom prst="rect">
            <a:avLst/>
          </a:prstGeom>
        </p:spPr>
      </p:pic>
      <p:pic>
        <p:nvPicPr>
          <p:cNvPr id="563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7400026">
            <a:off x="6971468" y="5925779"/>
            <a:ext cx="1884589" cy="538126"/>
          </a:xfrm>
          <a:prstGeom prst="rect">
            <a:avLst/>
          </a:prstGeom>
        </p:spPr>
      </p:pic>
      <p:sp>
        <p:nvSpPr>
          <p:cNvPr id="565" name="unknown"/>
          <p:cNvSpPr txBox="1"/>
          <p:nvPr/>
        </p:nvSpPr>
        <p:spPr>
          <a:xfrm>
            <a:off x="3961724" y="1224097"/>
            <a:ext cx="3653731" cy="118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unknown</a:t>
            </a:r>
          </a:p>
        </p:txBody>
      </p:sp>
      <p:pic>
        <p:nvPicPr>
          <p:cNvPr id="566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552114">
            <a:off x="3431476" y="2720435"/>
            <a:ext cx="1909613" cy="538126"/>
          </a:xfrm>
          <a:prstGeom prst="rect">
            <a:avLst/>
          </a:prstGeom>
        </p:spPr>
      </p:pic>
      <p:pic>
        <p:nvPicPr>
          <p:cNvPr id="568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832902">
            <a:off x="5544568" y="2865765"/>
            <a:ext cx="1561295" cy="538125"/>
          </a:xfrm>
          <a:prstGeom prst="rect">
            <a:avLst/>
          </a:prstGeom>
        </p:spPr>
      </p:pic>
      <p:pic>
        <p:nvPicPr>
          <p:cNvPr id="570" name="Oval" descr="Oval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382130">
            <a:off x="2891405" y="3878930"/>
            <a:ext cx="1117316" cy="1295684"/>
          </a:xfrm>
          <a:prstGeom prst="rect">
            <a:avLst/>
          </a:prstGeom>
        </p:spPr>
      </p:pic>
      <p:pic>
        <p:nvPicPr>
          <p:cNvPr id="572" name="Oval" descr="Oval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23052" y="3825984"/>
            <a:ext cx="965749" cy="1270632"/>
          </a:xfrm>
          <a:prstGeom prst="rect">
            <a:avLst/>
          </a:prstGeom>
        </p:spPr>
      </p:pic>
      <p:sp>
        <p:nvSpPr>
          <p:cNvPr id="574" name="We need at least ____ equations to solve for 2 unknowns."/>
          <p:cNvSpPr txBox="1"/>
          <p:nvPr/>
        </p:nvSpPr>
        <p:spPr>
          <a:xfrm>
            <a:off x="685364" y="8611585"/>
            <a:ext cx="117701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 need at least ____ equations to solve for 2 unknowns.</a:t>
            </a:r>
          </a:p>
        </p:txBody>
      </p:sp>
    </p:spTree>
    <p:extLst>
      <p:ext uri="{BB962C8B-B14F-4D97-AF65-F5344CB8AC3E}">
        <p14:creationId xmlns:p14="http://schemas.microsoft.com/office/powerpoint/2010/main" val="334234632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9941" y="3949915"/>
            <a:ext cx="9141005" cy="1150616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known"/>
          <p:cNvSpPr txBox="1"/>
          <p:nvPr/>
        </p:nvSpPr>
        <p:spPr>
          <a:xfrm>
            <a:off x="6123043" y="7178031"/>
            <a:ext cx="2716608" cy="118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known</a:t>
            </a:r>
          </a:p>
        </p:txBody>
      </p:sp>
      <p:pic>
        <p:nvPicPr>
          <p:cNvPr id="578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09305">
            <a:off x="2573606" y="6151729"/>
            <a:ext cx="4127637" cy="538125"/>
          </a:xfrm>
          <a:prstGeom prst="rect">
            <a:avLst/>
          </a:prstGeom>
        </p:spPr>
      </p:pic>
      <p:pic>
        <p:nvPicPr>
          <p:cNvPr id="580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613683">
            <a:off x="5210178" y="5937046"/>
            <a:ext cx="2339269" cy="538126"/>
          </a:xfrm>
          <a:prstGeom prst="rect">
            <a:avLst/>
          </a:prstGeom>
        </p:spPr>
      </p:pic>
      <p:pic>
        <p:nvPicPr>
          <p:cNvPr id="582" name="Line" descr="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7400026">
            <a:off x="6971468" y="5925779"/>
            <a:ext cx="1884589" cy="538126"/>
          </a:xfrm>
          <a:prstGeom prst="rect">
            <a:avLst/>
          </a:prstGeom>
        </p:spPr>
      </p:pic>
      <p:sp>
        <p:nvSpPr>
          <p:cNvPr id="584" name="unknown"/>
          <p:cNvSpPr txBox="1"/>
          <p:nvPr/>
        </p:nvSpPr>
        <p:spPr>
          <a:xfrm>
            <a:off x="3961724" y="1224097"/>
            <a:ext cx="3653731" cy="1182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unknown</a:t>
            </a:r>
          </a:p>
        </p:txBody>
      </p:sp>
      <p:pic>
        <p:nvPicPr>
          <p:cNvPr id="585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8552114">
            <a:off x="3431476" y="2720435"/>
            <a:ext cx="1909613" cy="538126"/>
          </a:xfrm>
          <a:prstGeom prst="rect">
            <a:avLst/>
          </a:prstGeom>
        </p:spPr>
      </p:pic>
      <p:pic>
        <p:nvPicPr>
          <p:cNvPr id="587" name="Line" descr="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4832902">
            <a:off x="5544568" y="2865765"/>
            <a:ext cx="1561295" cy="538125"/>
          </a:xfrm>
          <a:prstGeom prst="rect">
            <a:avLst/>
          </a:prstGeom>
        </p:spPr>
      </p:pic>
      <p:pic>
        <p:nvPicPr>
          <p:cNvPr id="589" name="Oval" descr="Oval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1382130">
            <a:off x="2891405" y="3878930"/>
            <a:ext cx="1117316" cy="1295684"/>
          </a:xfrm>
          <a:prstGeom prst="rect">
            <a:avLst/>
          </a:prstGeom>
        </p:spPr>
      </p:pic>
      <p:pic>
        <p:nvPicPr>
          <p:cNvPr id="591" name="Oval" descr="Oval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23052" y="3825984"/>
            <a:ext cx="965749" cy="1270632"/>
          </a:xfrm>
          <a:prstGeom prst="rect">
            <a:avLst/>
          </a:prstGeom>
        </p:spPr>
      </p:pic>
      <p:sp>
        <p:nvSpPr>
          <p:cNvPr id="593" name="Where do we get more equations (constraints)?"/>
          <p:cNvSpPr txBox="1"/>
          <p:nvPr/>
        </p:nvSpPr>
        <p:spPr>
          <a:xfrm>
            <a:off x="1681146" y="8611585"/>
            <a:ext cx="97785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do we get more equations (constraints)?</a:t>
            </a:r>
          </a:p>
        </p:txBody>
      </p:sp>
    </p:spTree>
    <p:extLst>
      <p:ext uri="{BB962C8B-B14F-4D97-AF65-F5344CB8AC3E}">
        <p14:creationId xmlns:p14="http://schemas.microsoft.com/office/powerpoint/2010/main" val="293495767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Horn-Schunck…"/>
          <p:cNvSpPr txBox="1"/>
          <p:nvPr/>
        </p:nvSpPr>
        <p:spPr>
          <a:xfrm>
            <a:off x="1480655" y="1603822"/>
            <a:ext cx="428089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Horn-Schunck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 (1981)</a:t>
            </a:r>
          </a:p>
        </p:txBody>
      </p:sp>
      <p:sp>
        <p:nvSpPr>
          <p:cNvPr id="131" name="Lucas-Kanade…"/>
          <p:cNvSpPr txBox="1"/>
          <p:nvPr/>
        </p:nvSpPr>
        <p:spPr>
          <a:xfrm>
            <a:off x="7696242" y="1603822"/>
            <a:ext cx="428089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Lucas-Kanade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 (1981)</a:t>
            </a:r>
          </a:p>
        </p:txBody>
      </p:sp>
      <p:sp>
        <p:nvSpPr>
          <p:cNvPr id="132" name="‘constant’ flow…"/>
          <p:cNvSpPr txBox="1"/>
          <p:nvPr/>
        </p:nvSpPr>
        <p:spPr>
          <a:xfrm>
            <a:off x="7772430" y="5701427"/>
            <a:ext cx="41285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‘constant’ flow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(flow is constant for all pixels)</a:t>
            </a:r>
          </a:p>
        </p:txBody>
      </p:sp>
      <p:sp>
        <p:nvSpPr>
          <p:cNvPr id="133" name="‘smooth’ flow…"/>
          <p:cNvSpPr txBox="1"/>
          <p:nvPr/>
        </p:nvSpPr>
        <p:spPr>
          <a:xfrm>
            <a:off x="1319861" y="5701427"/>
            <a:ext cx="460248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‘smooth’ flow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(flow can vary from pixel to pixel)</a:t>
            </a:r>
          </a:p>
        </p:txBody>
      </p:sp>
      <p:sp>
        <p:nvSpPr>
          <p:cNvPr id="134" name="brightness constancy"/>
          <p:cNvSpPr txBox="1"/>
          <p:nvPr/>
        </p:nvSpPr>
        <p:spPr>
          <a:xfrm>
            <a:off x="1365962" y="3611006"/>
            <a:ext cx="4510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</a:t>
            </a:r>
          </a:p>
        </p:txBody>
      </p:sp>
      <p:sp>
        <p:nvSpPr>
          <p:cNvPr id="135" name="method of differences"/>
          <p:cNvSpPr txBox="1"/>
          <p:nvPr/>
        </p:nvSpPr>
        <p:spPr>
          <a:xfrm>
            <a:off x="7551603" y="4127442"/>
            <a:ext cx="45701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method of differences</a:t>
            </a:r>
          </a:p>
        </p:txBody>
      </p:sp>
      <p:sp>
        <p:nvSpPr>
          <p:cNvPr id="136" name="global method…"/>
          <p:cNvSpPr txBox="1"/>
          <p:nvPr/>
        </p:nvSpPr>
        <p:spPr>
          <a:xfrm>
            <a:off x="2026844" y="7352627"/>
            <a:ext cx="318851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global method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(dense)</a:t>
            </a:r>
          </a:p>
        </p:txBody>
      </p:sp>
      <p:sp>
        <p:nvSpPr>
          <p:cNvPr id="137" name="local method…"/>
          <p:cNvSpPr txBox="1"/>
          <p:nvPr/>
        </p:nvSpPr>
        <p:spPr>
          <a:xfrm>
            <a:off x="8394679" y="7352627"/>
            <a:ext cx="288401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method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(sparse)</a:t>
            </a:r>
          </a:p>
        </p:txBody>
      </p:sp>
      <p:sp>
        <p:nvSpPr>
          <p:cNvPr id="138" name="small motion"/>
          <p:cNvSpPr txBox="1"/>
          <p:nvPr/>
        </p:nvSpPr>
        <p:spPr>
          <a:xfrm>
            <a:off x="2281047" y="4646264"/>
            <a:ext cx="26801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motion</a:t>
            </a:r>
          </a:p>
        </p:txBody>
      </p:sp>
    </p:spTree>
    <p:extLst>
      <p:ext uri="{BB962C8B-B14F-4D97-AF65-F5344CB8AC3E}">
        <p14:creationId xmlns:p14="http://schemas.microsoft.com/office/powerpoint/2010/main" val="13145620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85091" y="3225800"/>
            <a:ext cx="1143461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Constant flow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854836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9941" y="3949915"/>
            <a:ext cx="9141005" cy="115061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Where do we get more equations (constraints)?"/>
          <p:cNvSpPr txBox="1"/>
          <p:nvPr/>
        </p:nvSpPr>
        <p:spPr>
          <a:xfrm>
            <a:off x="1816261" y="1822066"/>
            <a:ext cx="97785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do we get more equations (constraints)?</a:t>
            </a:r>
          </a:p>
        </p:txBody>
      </p:sp>
      <p:sp>
        <p:nvSpPr>
          <p:cNvPr id="186" name="Assume that the surrounding patch (say 5x5) has ‘constant flow’"/>
          <p:cNvSpPr txBox="1"/>
          <p:nvPr/>
        </p:nvSpPr>
        <p:spPr>
          <a:xfrm>
            <a:off x="1198111" y="5936060"/>
            <a:ext cx="10608578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Assume that the surrounding patch (say 5x5) has ‘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constant flow’</a:t>
            </a:r>
          </a:p>
        </p:txBody>
      </p:sp>
    </p:spTree>
    <p:extLst>
      <p:ext uri="{BB962C8B-B14F-4D97-AF65-F5344CB8AC3E}">
        <p14:creationId xmlns:p14="http://schemas.microsoft.com/office/powerpoint/2010/main" val="357910306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low is locally smooth"/>
          <p:cNvSpPr txBox="1"/>
          <p:nvPr/>
        </p:nvSpPr>
        <p:spPr>
          <a:xfrm>
            <a:off x="1244598" y="1482695"/>
            <a:ext cx="357251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Flow is locally smooth</a:t>
            </a:r>
          </a:p>
        </p:txBody>
      </p:sp>
      <p:sp>
        <p:nvSpPr>
          <p:cNvPr id="189" name="Neighboring pixels have same displacement"/>
          <p:cNvSpPr txBox="1"/>
          <p:nvPr/>
        </p:nvSpPr>
        <p:spPr>
          <a:xfrm>
            <a:off x="1244598" y="2159841"/>
            <a:ext cx="743257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Neighboring pixels have same displacement</a:t>
            </a:r>
          </a:p>
        </p:txBody>
      </p:sp>
      <p:sp>
        <p:nvSpPr>
          <p:cNvPr id="190" name="Using a 5 x 5 image patch, gives us 25 equations"/>
          <p:cNvSpPr txBox="1"/>
          <p:nvPr/>
        </p:nvSpPr>
        <p:spPr>
          <a:xfrm>
            <a:off x="564773" y="3142296"/>
            <a:ext cx="10227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Using a 5 x 5 image patch, gives us 25 equations</a:t>
            </a:r>
          </a:p>
        </p:txBody>
      </p:sp>
      <p:sp>
        <p:nvSpPr>
          <p:cNvPr id="191" name="\left[…"/>
          <p:cNvSpPr txBox="1"/>
          <p:nvPr/>
        </p:nvSpPr>
        <p:spPr>
          <a:xfrm>
            <a:off x="8560319" y="10015307"/>
            <a:ext cx="4493349" cy="4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I_x(\vec{p}_1) &amp; I_y(\vec{p}_1)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I_x(\vec{p}_2) &amp; I_y(\vec{p}_2)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 &amp; \vdots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I_x(\vec{p}_{25}) &amp; I_y(\vec{p}_{25})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u\\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v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=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-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I_t(\vec{p}_1)\\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I_t(\vec{p}_2)\\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  <p:sp>
        <p:nvSpPr>
          <p:cNvPr id="192" name="Assumptions:"/>
          <p:cNvSpPr txBox="1"/>
          <p:nvPr/>
        </p:nvSpPr>
        <p:spPr>
          <a:xfrm>
            <a:off x="523760" y="691249"/>
            <a:ext cx="31624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Assumptions:</a:t>
            </a:r>
          </a:p>
        </p:txBody>
      </p:sp>
      <p:sp>
        <p:nvSpPr>
          <p:cNvPr id="193" name="Rounded Rectangle"/>
          <p:cNvSpPr/>
          <p:nvPr/>
        </p:nvSpPr>
        <p:spPr>
          <a:xfrm>
            <a:off x="7915500" y="3142296"/>
            <a:ext cx="601816" cy="647701"/>
          </a:xfrm>
          <a:prstGeom prst="roundRect">
            <a:avLst>
              <a:gd name="adj" fmla="val 20412"/>
            </a:avLst>
          </a:prstGeom>
          <a:solidFill>
            <a:schemeClr val="accent4">
              <a:hueOff val="384618"/>
              <a:satOff val="3869"/>
              <a:lumOff val="580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125761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Flow is locally smooth"/>
          <p:cNvSpPr txBox="1"/>
          <p:nvPr/>
        </p:nvSpPr>
        <p:spPr>
          <a:xfrm>
            <a:off x="1244598" y="1482695"/>
            <a:ext cx="357251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Flow is locally smooth</a:t>
            </a:r>
          </a:p>
        </p:txBody>
      </p:sp>
      <p:sp>
        <p:nvSpPr>
          <p:cNvPr id="196" name="Neighboring pixels have same displacement"/>
          <p:cNvSpPr txBox="1"/>
          <p:nvPr/>
        </p:nvSpPr>
        <p:spPr>
          <a:xfrm>
            <a:off x="1244598" y="2159841"/>
            <a:ext cx="743257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Neighboring pixels have same displacement</a:t>
            </a:r>
          </a:p>
        </p:txBody>
      </p:sp>
      <p:sp>
        <p:nvSpPr>
          <p:cNvPr id="197" name="Using a 5 x 5 image patch, gives us 25 equations"/>
          <p:cNvSpPr txBox="1"/>
          <p:nvPr/>
        </p:nvSpPr>
        <p:spPr>
          <a:xfrm>
            <a:off x="564773" y="3142296"/>
            <a:ext cx="10227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Using a 5 x 5 image patch, gives us 25 equations</a:t>
            </a:r>
          </a:p>
        </p:txBody>
      </p:sp>
      <p:sp>
        <p:nvSpPr>
          <p:cNvPr id="198" name="\left[…"/>
          <p:cNvSpPr txBox="1"/>
          <p:nvPr/>
        </p:nvSpPr>
        <p:spPr>
          <a:xfrm>
            <a:off x="8560319" y="10015307"/>
            <a:ext cx="4493349" cy="4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I_x(\vec{p}_1) &amp; I_y(\vec{p}_1)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I_x(\vec{p}_2) &amp; I_y(\vec{p}_2)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 &amp; \vdots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I_x(\vec{p}_{25}) &amp; I_y(\vec{p}_{25})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u\\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v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=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-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I_t(\vec{p}_1)\\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I_t(\vec{p}_2)\\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  <p:sp>
        <p:nvSpPr>
          <p:cNvPr id="199" name="Assumptions:"/>
          <p:cNvSpPr txBox="1"/>
          <p:nvPr/>
        </p:nvSpPr>
        <p:spPr>
          <a:xfrm>
            <a:off x="523760" y="691249"/>
            <a:ext cx="31624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Assumptions:</a:t>
            </a:r>
          </a:p>
        </p:txBody>
      </p:sp>
      <p:pic>
        <p:nvPicPr>
          <p:cNvPr id="200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9498" y="4666106"/>
            <a:ext cx="7256160" cy="3376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963811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Flow is locally smooth"/>
          <p:cNvSpPr txBox="1"/>
          <p:nvPr/>
        </p:nvSpPr>
        <p:spPr>
          <a:xfrm>
            <a:off x="1244598" y="1482695"/>
            <a:ext cx="357251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Flow is locally smooth</a:t>
            </a:r>
          </a:p>
        </p:txBody>
      </p:sp>
      <p:sp>
        <p:nvSpPr>
          <p:cNvPr id="203" name="Neighboring pixels have same displacement"/>
          <p:cNvSpPr txBox="1"/>
          <p:nvPr/>
        </p:nvSpPr>
        <p:spPr>
          <a:xfrm>
            <a:off x="1244598" y="2159841"/>
            <a:ext cx="743257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Neighboring pixels have same displacement</a:t>
            </a:r>
          </a:p>
        </p:txBody>
      </p:sp>
      <p:sp>
        <p:nvSpPr>
          <p:cNvPr id="204" name="Using a 5 x 5 image patch, gives us 25 equations"/>
          <p:cNvSpPr txBox="1"/>
          <p:nvPr/>
        </p:nvSpPr>
        <p:spPr>
          <a:xfrm>
            <a:off x="564773" y="3142296"/>
            <a:ext cx="10227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Using a 5 x 5 image patch, gives us 25 equations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50" y="4239050"/>
            <a:ext cx="8851900" cy="2476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\left[…"/>
          <p:cNvSpPr txBox="1"/>
          <p:nvPr/>
        </p:nvSpPr>
        <p:spPr>
          <a:xfrm>
            <a:off x="8560319" y="10015307"/>
            <a:ext cx="4493349" cy="4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I_x(\vec{p}_1) &amp; I_y(\vec{p}_1)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I_x(\vec{p}_2) &amp; I_y(\vec{p}_2)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 &amp; \vdots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I_x(\vec{p}_{25}) &amp; I_y(\vec{p}_{25})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u\\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v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=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-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I_t(\vec{p}_1)\\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I_t(\vec{p}_2)\\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  <p:sp>
        <p:nvSpPr>
          <p:cNvPr id="207" name="Assumptions:"/>
          <p:cNvSpPr txBox="1"/>
          <p:nvPr/>
        </p:nvSpPr>
        <p:spPr>
          <a:xfrm>
            <a:off x="523760" y="691249"/>
            <a:ext cx="31624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Assumptions:</a:t>
            </a:r>
          </a:p>
        </p:txBody>
      </p:sp>
      <p:sp>
        <p:nvSpPr>
          <p:cNvPr id="208" name="Matrix form"/>
          <p:cNvSpPr txBox="1"/>
          <p:nvPr/>
        </p:nvSpPr>
        <p:spPr>
          <a:xfrm>
            <a:off x="5298135" y="7164605"/>
            <a:ext cx="240853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Matrix form</a:t>
            </a:r>
          </a:p>
        </p:txBody>
      </p:sp>
    </p:spTree>
    <p:extLst>
      <p:ext uri="{BB962C8B-B14F-4D97-AF65-F5344CB8AC3E}">
        <p14:creationId xmlns:p14="http://schemas.microsoft.com/office/powerpoint/2010/main" val="227233289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low is locally smooth"/>
          <p:cNvSpPr txBox="1"/>
          <p:nvPr/>
        </p:nvSpPr>
        <p:spPr>
          <a:xfrm>
            <a:off x="1244598" y="1482695"/>
            <a:ext cx="357251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Flow is locally smooth</a:t>
            </a:r>
          </a:p>
        </p:txBody>
      </p:sp>
      <p:sp>
        <p:nvSpPr>
          <p:cNvPr id="211" name="Neighboring pixels have same displacement"/>
          <p:cNvSpPr txBox="1"/>
          <p:nvPr/>
        </p:nvSpPr>
        <p:spPr>
          <a:xfrm>
            <a:off x="1244598" y="2159841"/>
            <a:ext cx="743257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Neighboring pixels have same displacement</a:t>
            </a:r>
          </a:p>
        </p:txBody>
      </p:sp>
      <p:sp>
        <p:nvSpPr>
          <p:cNvPr id="212" name="Using a 5 x 5 image patch, gives us 25 equations"/>
          <p:cNvSpPr txBox="1"/>
          <p:nvPr/>
        </p:nvSpPr>
        <p:spPr>
          <a:xfrm>
            <a:off x="564773" y="3142296"/>
            <a:ext cx="1022756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Using a 5 x 5 image patch, gives us 25 equations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450" y="4239050"/>
            <a:ext cx="8851900" cy="2476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\left[…"/>
          <p:cNvSpPr txBox="1"/>
          <p:nvPr/>
        </p:nvSpPr>
        <p:spPr>
          <a:xfrm>
            <a:off x="8560319" y="10015307"/>
            <a:ext cx="4493349" cy="4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I_x(\vec{p}_1) &amp; I_y(\vec{p}_1)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I_x(\vec{p}_2) &amp; I_y(\vec{p}_2)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 &amp; \vdots 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I_x(\vec{p}_{25}) &amp; I_y(\vec{p}_{25})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u\\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v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=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-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I_t(\vec{p}_1)\\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I_t(\vec{p}_2)\\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\vdots\\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I_t(\vec{p}_{25})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4160" y="7410252"/>
            <a:ext cx="664400" cy="689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92703" y="7706505"/>
            <a:ext cx="440019" cy="393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81036" y="7549952"/>
            <a:ext cx="296292" cy="550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48331" y="8261360"/>
            <a:ext cx="696058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23153" y="8261360"/>
            <a:ext cx="579121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84817" y="8261360"/>
            <a:ext cx="688731" cy="190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How many equations? How many unknowns? How do we solve this?"/>
          <p:cNvSpPr txBox="1"/>
          <p:nvPr/>
        </p:nvSpPr>
        <p:spPr>
          <a:xfrm>
            <a:off x="1812594" y="8930962"/>
            <a:ext cx="93796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equations? How many unknowns? How do we solve this?</a:t>
            </a:r>
          </a:p>
        </p:txBody>
      </p:sp>
      <p:sp>
        <p:nvSpPr>
          <p:cNvPr id="222" name="Assumptions:"/>
          <p:cNvSpPr txBox="1"/>
          <p:nvPr/>
        </p:nvSpPr>
        <p:spPr>
          <a:xfrm>
            <a:off x="523760" y="691249"/>
            <a:ext cx="31624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Assumptions:</a:t>
            </a:r>
          </a:p>
        </p:txBody>
      </p:sp>
    </p:spTree>
    <p:extLst>
      <p:ext uri="{BB962C8B-B14F-4D97-AF65-F5344CB8AC3E}">
        <p14:creationId xmlns:p14="http://schemas.microsoft.com/office/powerpoint/2010/main" val="24668189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785091" y="3225800"/>
            <a:ext cx="1143461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Computer vision for video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651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ounded Rectangle"/>
          <p:cNvSpPr/>
          <p:nvPr/>
        </p:nvSpPr>
        <p:spPr>
          <a:xfrm>
            <a:off x="647887" y="618217"/>
            <a:ext cx="11709026" cy="1811566"/>
          </a:xfrm>
          <a:prstGeom prst="roundRect">
            <a:avLst>
              <a:gd name="adj" fmla="val 8502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5" name="Least squares approximation"/>
          <p:cNvSpPr txBox="1"/>
          <p:nvPr/>
        </p:nvSpPr>
        <p:spPr>
          <a:xfrm>
            <a:off x="4139539" y="756886"/>
            <a:ext cx="47257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Least squares approximation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061" y="1437039"/>
            <a:ext cx="4432301" cy="77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7337" y="1489642"/>
            <a:ext cx="26924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is equivalent to solving"/>
          <p:cNvSpPr txBox="1"/>
          <p:nvPr/>
        </p:nvSpPr>
        <p:spPr>
          <a:xfrm>
            <a:off x="5790691" y="1527742"/>
            <a:ext cx="32141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is equivalent to solving</a:t>
            </a:r>
          </a:p>
        </p:txBody>
      </p:sp>
      <p:sp>
        <p:nvSpPr>
          <p:cNvPr id="229" name="\left[…"/>
          <p:cNvSpPr txBox="1"/>
          <p:nvPr/>
        </p:nvSpPr>
        <p:spPr>
          <a:xfrm>
            <a:off x="7550922" y="9811863"/>
            <a:ext cx="3040857" cy="4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&amp;\sum \limits_{p \in P} I_y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%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u\\v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= -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I_t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I_t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</p:spTree>
    <p:extLst>
      <p:ext uri="{BB962C8B-B14F-4D97-AF65-F5344CB8AC3E}">
        <p14:creationId xmlns:p14="http://schemas.microsoft.com/office/powerpoint/2010/main" val="257794181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ounded Rectangle"/>
          <p:cNvSpPr/>
          <p:nvPr/>
        </p:nvSpPr>
        <p:spPr>
          <a:xfrm>
            <a:off x="647887" y="618217"/>
            <a:ext cx="11709026" cy="1811566"/>
          </a:xfrm>
          <a:prstGeom prst="roundRect">
            <a:avLst>
              <a:gd name="adj" fmla="val 8502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2" name="To obtain the least squares solution solve:"/>
          <p:cNvSpPr txBox="1"/>
          <p:nvPr/>
        </p:nvSpPr>
        <p:spPr>
          <a:xfrm>
            <a:off x="658603" y="2941043"/>
            <a:ext cx="87245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obtain the least squares solution solve:</a:t>
            </a:r>
          </a:p>
        </p:txBody>
      </p:sp>
      <p:sp>
        <p:nvSpPr>
          <p:cNvPr id="233" name="Least squares approximation"/>
          <p:cNvSpPr txBox="1"/>
          <p:nvPr/>
        </p:nvSpPr>
        <p:spPr>
          <a:xfrm>
            <a:off x="4139539" y="756886"/>
            <a:ext cx="47257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Least squares approximation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061" y="1437039"/>
            <a:ext cx="4432301" cy="77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7337" y="1489642"/>
            <a:ext cx="26924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is equivalent to solving"/>
          <p:cNvSpPr txBox="1"/>
          <p:nvPr/>
        </p:nvSpPr>
        <p:spPr>
          <a:xfrm>
            <a:off x="5790691" y="1527742"/>
            <a:ext cx="32141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is equivalent to solving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8795" y="4838483"/>
            <a:ext cx="9474201" cy="17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here the summation is over each pixel p in patch P"/>
          <p:cNvSpPr txBox="1"/>
          <p:nvPr/>
        </p:nvSpPr>
        <p:spPr>
          <a:xfrm>
            <a:off x="1581928" y="7064244"/>
            <a:ext cx="110972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where the summation is over each pixel </a:t>
            </a:r>
            <a:r>
              <a:rPr kumimoji="0" sz="3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in patch </a:t>
            </a:r>
            <a:r>
              <a:rPr kumimoji="0" sz="3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</a:p>
        </p:txBody>
      </p:sp>
      <p:sp>
        <p:nvSpPr>
          <p:cNvPr id="239" name="\left[…"/>
          <p:cNvSpPr txBox="1"/>
          <p:nvPr/>
        </p:nvSpPr>
        <p:spPr>
          <a:xfrm>
            <a:off x="7550922" y="9811863"/>
            <a:ext cx="3040857" cy="4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&amp;\sum \limits_{p \in P} I_y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%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u\\v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= -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I_t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I_t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65765" y="3806523"/>
            <a:ext cx="12446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4848" y="3806523"/>
            <a:ext cx="10668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90663" y="3838273"/>
            <a:ext cx="33067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44487" y="8210504"/>
            <a:ext cx="6165195" cy="9280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0656179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ounded Rectangle"/>
          <p:cNvSpPr/>
          <p:nvPr/>
        </p:nvSpPr>
        <p:spPr>
          <a:xfrm>
            <a:off x="647887" y="618217"/>
            <a:ext cx="11709026" cy="1811566"/>
          </a:xfrm>
          <a:prstGeom prst="roundRect">
            <a:avLst>
              <a:gd name="adj" fmla="val 8502"/>
            </a:avLst>
          </a:prstGeom>
          <a:ln w="25400">
            <a:solidFill>
              <a:schemeClr val="accent4">
                <a:hueOff val="384618"/>
                <a:satOff val="3869"/>
                <a:lumOff val="580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6" name="To obtain the least squares solution solve:"/>
          <p:cNvSpPr txBox="1"/>
          <p:nvPr/>
        </p:nvSpPr>
        <p:spPr>
          <a:xfrm>
            <a:off x="658603" y="2941043"/>
            <a:ext cx="87245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obtain the least squares solution solve:</a:t>
            </a:r>
          </a:p>
        </p:txBody>
      </p:sp>
      <p:sp>
        <p:nvSpPr>
          <p:cNvPr id="247" name="Least squares approximation"/>
          <p:cNvSpPr txBox="1"/>
          <p:nvPr/>
        </p:nvSpPr>
        <p:spPr>
          <a:xfrm>
            <a:off x="4139539" y="756886"/>
            <a:ext cx="472572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DE6A10">
                    <a:hueOff val="384618"/>
                    <a:satOff val="3869"/>
                    <a:lumOff val="5802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Least squares approximation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061" y="1437039"/>
            <a:ext cx="4432301" cy="77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7337" y="1489642"/>
            <a:ext cx="26924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is equivalent to solving"/>
          <p:cNvSpPr txBox="1"/>
          <p:nvPr/>
        </p:nvSpPr>
        <p:spPr>
          <a:xfrm>
            <a:off x="5790691" y="1527742"/>
            <a:ext cx="321411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is equivalent to solving</a:t>
            </a:r>
          </a:p>
        </p:txBody>
      </p:sp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8795" y="4838483"/>
            <a:ext cx="9474201" cy="17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where the summation is over each pixel p in patch P"/>
          <p:cNvSpPr txBox="1"/>
          <p:nvPr/>
        </p:nvSpPr>
        <p:spPr>
          <a:xfrm>
            <a:off x="1581928" y="7064244"/>
            <a:ext cx="110972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where the summation is over each pixel </a:t>
            </a:r>
            <a:r>
              <a:rPr kumimoji="0" sz="3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in patch </a:t>
            </a:r>
            <a:r>
              <a:rPr kumimoji="0" sz="3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</a:p>
        </p:txBody>
      </p:sp>
      <p:sp>
        <p:nvSpPr>
          <p:cNvPr id="253" name="\left[…"/>
          <p:cNvSpPr txBox="1"/>
          <p:nvPr/>
        </p:nvSpPr>
        <p:spPr>
          <a:xfrm>
            <a:off x="7550922" y="9811863"/>
            <a:ext cx="3040857" cy="49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&amp;\sum \limits_{p \in P} I_y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%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u\\v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= -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I_t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I_t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65765" y="3806523"/>
            <a:ext cx="12446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4848" y="3806523"/>
            <a:ext cx="1066801" cy="53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90663" y="3838273"/>
            <a:ext cx="33067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ometimes called ‘Lucas-Kanade Optical Flow’ (can be interpreted to be a special case of the LK method with a translational warp model)"/>
          <p:cNvSpPr txBox="1"/>
          <p:nvPr/>
        </p:nvSpPr>
        <p:spPr>
          <a:xfrm>
            <a:off x="62992" y="8331152"/>
            <a:ext cx="12878816" cy="83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Sometimes called ‘Lucas-Kanade Optical Flow’</a:t>
            </a:r>
            <a:b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</a:b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(can be interpreted to be a special case of the LK method with a translational warp model)</a:t>
            </a:r>
          </a:p>
        </p:txBody>
      </p:sp>
    </p:spTree>
    <p:extLst>
      <p:ext uri="{BB962C8B-B14F-4D97-AF65-F5344CB8AC3E}">
        <p14:creationId xmlns:p14="http://schemas.microsoft.com/office/powerpoint/2010/main" val="337665551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7354" y="2237674"/>
            <a:ext cx="3970093" cy="617987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When is this solvable?"/>
          <p:cNvSpPr txBox="1"/>
          <p:nvPr/>
        </p:nvSpPr>
        <p:spPr>
          <a:xfrm>
            <a:off x="4183938" y="687504"/>
            <a:ext cx="46369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When is this solvable?</a:t>
            </a:r>
          </a:p>
        </p:txBody>
      </p:sp>
      <p:sp>
        <p:nvSpPr>
          <p:cNvPr id="261" name="ATA should be invertible"/>
          <p:cNvSpPr txBox="1"/>
          <p:nvPr/>
        </p:nvSpPr>
        <p:spPr>
          <a:xfrm>
            <a:off x="3998108" y="4085792"/>
            <a:ext cx="500858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sz="3600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should be invertible</a:t>
            </a:r>
          </a:p>
        </p:txBody>
      </p:sp>
      <p:sp>
        <p:nvSpPr>
          <p:cNvPr id="262" name="ATA should not be too small"/>
          <p:cNvSpPr txBox="1"/>
          <p:nvPr/>
        </p:nvSpPr>
        <p:spPr>
          <a:xfrm>
            <a:off x="3633491" y="5456173"/>
            <a:ext cx="573781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sz="3600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should not be too small</a:t>
            </a:r>
          </a:p>
        </p:txBody>
      </p:sp>
      <p:sp>
        <p:nvSpPr>
          <p:cNvPr id="263" name="ATA should be well conditioned"/>
          <p:cNvSpPr txBox="1"/>
          <p:nvPr/>
        </p:nvSpPr>
        <p:spPr>
          <a:xfrm>
            <a:off x="3265216" y="7536676"/>
            <a:ext cx="647436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sz="3600" b="0" i="0" u="none" strike="noStrike" kern="0" cap="none" spc="0" normalizeH="0" baseline="31999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should be well conditioned</a:t>
            </a:r>
          </a:p>
        </p:txBody>
      </p:sp>
      <p:sp>
        <p:nvSpPr>
          <p:cNvPr id="264" name="λ1 and λ2 should not be too small"/>
          <p:cNvSpPr txBox="1"/>
          <p:nvPr/>
        </p:nvSpPr>
        <p:spPr>
          <a:xfrm>
            <a:off x="3937212" y="6238651"/>
            <a:ext cx="5130375" cy="5720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1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and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2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should not be too small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 </a:t>
            </a:r>
          </a:p>
        </p:txBody>
      </p:sp>
      <p:sp>
        <p:nvSpPr>
          <p:cNvPr id="265" name="λ1/λ2 should not be too large (λ1=larger eigenvalue)"/>
          <p:cNvSpPr txBox="1"/>
          <p:nvPr/>
        </p:nvSpPr>
        <p:spPr>
          <a:xfrm>
            <a:off x="2542043" y="8315819"/>
            <a:ext cx="7920714" cy="572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marR="0" lvl="0" indent="-457200" algn="l" defTabSz="457200" rtl="0" eaLnBrk="1" fontAlgn="auto" latinLnBrk="0" hangingPunct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  <a:defRPr sz="2700">
                <a:latin typeface="Times"/>
                <a:ea typeface="Times"/>
                <a:cs typeface="Times"/>
                <a:sym typeface="Times"/>
              </a:defRPr>
            </a:pP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1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/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2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should not be too large (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Symbol"/>
                <a:cs typeface="Symbol"/>
                <a:sym typeface="Symbol"/>
              </a:rPr>
              <a:t>l</a:t>
            </a:r>
            <a:r>
              <a:rPr kumimoji="0" sz="1700" b="0" i="0" u="none" strike="noStrike" kern="0" cap="none" spc="0" normalizeH="0" baseline="-4117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1</a:t>
            </a:r>
            <a:r>
              <a:rPr kumimoji="0" sz="2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=larger eigenvalue)</a:t>
            </a:r>
          </a:p>
        </p:txBody>
      </p:sp>
    </p:spTree>
    <p:extLst>
      <p:ext uri="{BB962C8B-B14F-4D97-AF65-F5344CB8AC3E}">
        <p14:creationId xmlns:p14="http://schemas.microsoft.com/office/powerpoint/2010/main" val="113067950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9169" y="3322670"/>
            <a:ext cx="4521201" cy="17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Where have you seen this before?"/>
          <p:cNvSpPr txBox="1"/>
          <p:nvPr/>
        </p:nvSpPr>
        <p:spPr>
          <a:xfrm>
            <a:off x="2984703" y="1610829"/>
            <a:ext cx="70353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have you seen this before?</a:t>
            </a:r>
          </a:p>
        </p:txBody>
      </p:sp>
      <p:sp>
        <p:nvSpPr>
          <p:cNvPr id="269" name="\left[…"/>
          <p:cNvSpPr txBox="1"/>
          <p:nvPr/>
        </p:nvSpPr>
        <p:spPr>
          <a:xfrm>
            <a:off x="156495" y="9831668"/>
            <a:ext cx="3040858" cy="2120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&amp;\sum \limits_{p \in P} I_y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4430" y="3919570"/>
            <a:ext cx="12446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="/>
          <p:cNvSpPr txBox="1"/>
          <p:nvPr/>
        </p:nvSpPr>
        <p:spPr>
          <a:xfrm>
            <a:off x="4656073" y="3862420"/>
            <a:ext cx="41605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9208916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1800" y="3255112"/>
            <a:ext cx="4521200" cy="172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Where have you seen this before?"/>
          <p:cNvSpPr txBox="1"/>
          <p:nvPr/>
        </p:nvSpPr>
        <p:spPr>
          <a:xfrm>
            <a:off x="2984703" y="1610829"/>
            <a:ext cx="70353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Where have you seen this before?</a:t>
            </a:r>
          </a:p>
        </p:txBody>
      </p:sp>
      <p:sp>
        <p:nvSpPr>
          <p:cNvPr id="275" name="Harris Corner Detector!"/>
          <p:cNvSpPr txBox="1"/>
          <p:nvPr/>
        </p:nvSpPr>
        <p:spPr>
          <a:xfrm>
            <a:off x="4053179" y="6637950"/>
            <a:ext cx="48984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Harris Corner Detector!</a:t>
            </a:r>
          </a:p>
        </p:txBody>
      </p:sp>
      <p:sp>
        <p:nvSpPr>
          <p:cNvPr id="276" name="\left[…"/>
          <p:cNvSpPr txBox="1"/>
          <p:nvPr/>
        </p:nvSpPr>
        <p:spPr>
          <a:xfrm>
            <a:off x="156495" y="9831668"/>
            <a:ext cx="3040858" cy="2120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\left[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\begin{array}{c c}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I_x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\\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\sum \limits_{p \in P} I_y I_x 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&amp;\sum \limits_{p \in P} I_y I_y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\end{array}</a:t>
            </a:r>
          </a:p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Monaco"/>
                <a:ea typeface="Monaco"/>
                <a:cs typeface="Monaco"/>
                <a:sym typeface="Monaco"/>
              </a:defRPr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aco"/>
                <a:sym typeface="Monaco"/>
              </a:rPr>
              <a:t>\right]</a:t>
            </a:r>
          </a:p>
        </p:txBody>
      </p:sp>
    </p:spTree>
    <p:extLst>
      <p:ext uri="{BB962C8B-B14F-4D97-AF65-F5344CB8AC3E}">
        <p14:creationId xmlns:p14="http://schemas.microsoft.com/office/powerpoint/2010/main" val="268525142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I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Implications</a:t>
            </a:r>
          </a:p>
        </p:txBody>
      </p:sp>
      <p:sp>
        <p:nvSpPr>
          <p:cNvPr id="279" name="Corners are when λ1, λ2 are big; this is also when Lucas-Kanade optical flow works best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4976388"/>
          </a:xfrm>
          <a:prstGeom prst="rect">
            <a:avLst/>
          </a:prstGeom>
        </p:spPr>
        <p:txBody>
          <a:bodyPr/>
          <a:lstStyle/>
          <a:p>
            <a:r>
              <a:t>Corners are when λ1, λ2 are big; this is also when Lucas-Kanade optical flow works best</a:t>
            </a:r>
          </a:p>
          <a:p>
            <a:r>
              <a:t>Corners are regions with two different directions of gradient (at least)</a:t>
            </a:r>
          </a:p>
          <a:p>
            <a:r>
              <a:t>Corners are good places to compute flow! </a:t>
            </a:r>
          </a:p>
        </p:txBody>
      </p:sp>
      <p:sp>
        <p:nvSpPr>
          <p:cNvPr id="280" name="What happens when you have no ‘corners’?"/>
          <p:cNvSpPr txBox="1"/>
          <p:nvPr/>
        </p:nvSpPr>
        <p:spPr>
          <a:xfrm>
            <a:off x="1981377" y="8395606"/>
            <a:ext cx="90420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when you have no ‘corners’?</a:t>
            </a:r>
          </a:p>
        </p:txBody>
      </p:sp>
    </p:spTree>
    <p:extLst>
      <p:ext uri="{BB962C8B-B14F-4D97-AF65-F5344CB8AC3E}">
        <p14:creationId xmlns:p14="http://schemas.microsoft.com/office/powerpoint/2010/main" val="4100865032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You want to compute optical flow.…"/>
          <p:cNvSpPr txBox="1"/>
          <p:nvPr/>
        </p:nvSpPr>
        <p:spPr>
          <a:xfrm>
            <a:off x="918159" y="4279900"/>
            <a:ext cx="11168482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You want to compute optical flow.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i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happens if the image patch contains only a line?</a:t>
            </a:r>
          </a:p>
        </p:txBody>
      </p:sp>
    </p:spTree>
    <p:extLst>
      <p:ext uri="{BB962C8B-B14F-4D97-AF65-F5344CB8AC3E}">
        <p14:creationId xmlns:p14="http://schemas.microsoft.com/office/powerpoint/2010/main" val="227239545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5B8CB-3738-4A94-8161-A2ABD3095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4" y="3020943"/>
            <a:ext cx="6993066" cy="4370666"/>
          </a:xfrm>
          <a:prstGeom prst="rect">
            <a:avLst/>
          </a:prstGeom>
        </p:spPr>
      </p:pic>
      <p:sp>
        <p:nvSpPr>
          <p:cNvPr id="285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rPr lang="en-US" dirty="0"/>
              <a:t>Barber’s pole illusion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5DC31C-D6C1-4553-A597-1A770630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01" y="3223953"/>
            <a:ext cx="1963074" cy="392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9737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rPr lang="en-US" dirty="0"/>
              <a:t>Barber’s pole illusion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5DC31C-D6C1-4553-A597-1A770630E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01" y="3223953"/>
            <a:ext cx="1963074" cy="3926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AE940-6149-4439-8AAA-09E9191BC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94" y="3020943"/>
            <a:ext cx="6993066" cy="437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36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Optical Flow (April)"/>
          <p:cNvSpPr txBox="1"/>
          <p:nvPr/>
        </p:nvSpPr>
        <p:spPr>
          <a:xfrm>
            <a:off x="5078933" y="8048110"/>
            <a:ext cx="284693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21" name="Constant Flow"/>
          <p:cNvSpPr txBox="1"/>
          <p:nvPr/>
        </p:nvSpPr>
        <p:spPr>
          <a:xfrm>
            <a:off x="2145058" y="5099050"/>
            <a:ext cx="301112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Constant Flow</a:t>
            </a:r>
          </a:p>
        </p:txBody>
      </p:sp>
      <p:sp>
        <p:nvSpPr>
          <p:cNvPr id="222" name="Horn-Schunck"/>
          <p:cNvSpPr txBox="1"/>
          <p:nvPr/>
        </p:nvSpPr>
        <p:spPr>
          <a:xfrm>
            <a:off x="8249770" y="5099050"/>
            <a:ext cx="304449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Horn-Schunck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6175" y="3509209"/>
            <a:ext cx="4808886" cy="1345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latex-image-16.pdf" descr="latex-image-1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8772" y="3679056"/>
            <a:ext cx="4699853" cy="10056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9167135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rPr lang="en-US" dirty="0"/>
              <a:t>Barber’s pole illusion</a:t>
            </a:r>
            <a:endParaRPr dirty="0"/>
          </a:p>
        </p:txBody>
      </p:sp>
      <p:pic>
        <p:nvPicPr>
          <p:cNvPr id="2" name="WedBarb4BB_F8_HQ">
            <a:hlinkClick r:id="" action="ppaction://media"/>
            <a:extLst>
              <a:ext uri="{FF2B5EF4-FFF2-40B4-BE49-F238E27FC236}">
                <a16:creationId xmlns:a16="http://schemas.microsoft.com/office/drawing/2014/main" id="{4DC20C49-F5C1-4666-93A2-22FB9A48FF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961" y="2603500"/>
            <a:ext cx="11282878" cy="63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99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t>Aperture Problem</a:t>
            </a:r>
          </a:p>
        </p:txBody>
      </p:sp>
      <p:pic>
        <p:nvPicPr>
          <p:cNvPr id="286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9011" y="3963883"/>
            <a:ext cx="2303524" cy="2674443"/>
          </a:xfrm>
          <a:prstGeom prst="rect">
            <a:avLst/>
          </a:prstGeom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513"/>
          <a:stretch>
            <a:fillRect/>
          </a:stretch>
        </p:blipFill>
        <p:spPr>
          <a:xfrm>
            <a:off x="4061165" y="3152109"/>
            <a:ext cx="4328595" cy="406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417" y="5583"/>
                </a:moveTo>
                <a:cubicBezTo>
                  <a:pt x="12434" y="5571"/>
                  <a:pt x="12454" y="5578"/>
                  <a:pt x="12476" y="5610"/>
                </a:cubicBezTo>
                <a:lnTo>
                  <a:pt x="12528" y="5947"/>
                </a:lnTo>
                <a:cubicBezTo>
                  <a:pt x="12095" y="6792"/>
                  <a:pt x="13416" y="6942"/>
                  <a:pt x="13108" y="6059"/>
                </a:cubicBezTo>
                <a:cubicBezTo>
                  <a:pt x="13364" y="4803"/>
                  <a:pt x="13219" y="6600"/>
                  <a:pt x="13213" y="6733"/>
                </a:cubicBezTo>
                <a:lnTo>
                  <a:pt x="13900" y="6733"/>
                </a:lnTo>
                <a:cubicBezTo>
                  <a:pt x="14118" y="6670"/>
                  <a:pt x="13894" y="6188"/>
                  <a:pt x="14164" y="6284"/>
                </a:cubicBezTo>
                <a:cubicBezTo>
                  <a:pt x="13943" y="6839"/>
                  <a:pt x="14155" y="6985"/>
                  <a:pt x="14585" y="7068"/>
                </a:cubicBezTo>
                <a:cubicBezTo>
                  <a:pt x="14597" y="6462"/>
                  <a:pt x="14936" y="7189"/>
                  <a:pt x="14585" y="7125"/>
                </a:cubicBezTo>
                <a:cubicBezTo>
                  <a:pt x="14463" y="7817"/>
                  <a:pt x="15231" y="7327"/>
                  <a:pt x="15324" y="7068"/>
                </a:cubicBezTo>
                <a:cubicBezTo>
                  <a:pt x="15341" y="6677"/>
                  <a:pt x="15447" y="7082"/>
                  <a:pt x="15560" y="7319"/>
                </a:cubicBezTo>
                <a:cubicBezTo>
                  <a:pt x="15327" y="7191"/>
                  <a:pt x="14905" y="7453"/>
                  <a:pt x="15271" y="7742"/>
                </a:cubicBezTo>
                <a:cubicBezTo>
                  <a:pt x="15089" y="8094"/>
                  <a:pt x="16057" y="7685"/>
                  <a:pt x="15534" y="7911"/>
                </a:cubicBezTo>
                <a:cubicBezTo>
                  <a:pt x="15526" y="8308"/>
                  <a:pt x="15761" y="8628"/>
                  <a:pt x="16059" y="8513"/>
                </a:cubicBezTo>
                <a:cubicBezTo>
                  <a:pt x="15793" y="8780"/>
                  <a:pt x="15960" y="9340"/>
                  <a:pt x="16168" y="9762"/>
                </a:cubicBezTo>
                <a:cubicBezTo>
                  <a:pt x="16355" y="9420"/>
                  <a:pt x="16850" y="9594"/>
                  <a:pt x="16485" y="9762"/>
                </a:cubicBezTo>
                <a:cubicBezTo>
                  <a:pt x="15869" y="9633"/>
                  <a:pt x="16497" y="10522"/>
                  <a:pt x="16219" y="10434"/>
                </a:cubicBezTo>
                <a:cubicBezTo>
                  <a:pt x="16332" y="11187"/>
                  <a:pt x="15770" y="11755"/>
                  <a:pt x="15746" y="12455"/>
                </a:cubicBezTo>
                <a:cubicBezTo>
                  <a:pt x="15345" y="12424"/>
                  <a:pt x="14749" y="13185"/>
                  <a:pt x="15166" y="13464"/>
                </a:cubicBezTo>
                <a:cubicBezTo>
                  <a:pt x="14821" y="13417"/>
                  <a:pt x="13943" y="13560"/>
                  <a:pt x="13952" y="14081"/>
                </a:cubicBezTo>
                <a:cubicBezTo>
                  <a:pt x="13945" y="13544"/>
                  <a:pt x="13395" y="14141"/>
                  <a:pt x="13213" y="13970"/>
                </a:cubicBezTo>
                <a:cubicBezTo>
                  <a:pt x="13213" y="14119"/>
                  <a:pt x="13143" y="14418"/>
                  <a:pt x="13108" y="14418"/>
                </a:cubicBezTo>
                <a:cubicBezTo>
                  <a:pt x="13222" y="14017"/>
                  <a:pt x="11668" y="14654"/>
                  <a:pt x="12160" y="14138"/>
                </a:cubicBezTo>
                <a:cubicBezTo>
                  <a:pt x="12108" y="13618"/>
                  <a:pt x="11434" y="13808"/>
                  <a:pt x="11211" y="13970"/>
                </a:cubicBezTo>
                <a:cubicBezTo>
                  <a:pt x="11404" y="13440"/>
                  <a:pt x="10719" y="13197"/>
                  <a:pt x="10365" y="13129"/>
                </a:cubicBezTo>
                <a:cubicBezTo>
                  <a:pt x="10273" y="13254"/>
                  <a:pt x="9657" y="14062"/>
                  <a:pt x="9575" y="13578"/>
                </a:cubicBezTo>
                <a:cubicBezTo>
                  <a:pt x="9917" y="13543"/>
                  <a:pt x="10177" y="13318"/>
                  <a:pt x="10314" y="13015"/>
                </a:cubicBezTo>
                <a:cubicBezTo>
                  <a:pt x="10039" y="12946"/>
                  <a:pt x="9774" y="11906"/>
                  <a:pt x="9522" y="12623"/>
                </a:cubicBezTo>
                <a:cubicBezTo>
                  <a:pt x="8758" y="12745"/>
                  <a:pt x="9570" y="12585"/>
                  <a:pt x="9575" y="12343"/>
                </a:cubicBezTo>
                <a:cubicBezTo>
                  <a:pt x="9937" y="12426"/>
                  <a:pt x="9566" y="11638"/>
                  <a:pt x="9470" y="11726"/>
                </a:cubicBezTo>
                <a:cubicBezTo>
                  <a:pt x="9658" y="11399"/>
                  <a:pt x="9031" y="11526"/>
                  <a:pt x="9153" y="11726"/>
                </a:cubicBezTo>
                <a:cubicBezTo>
                  <a:pt x="8572" y="11718"/>
                  <a:pt x="8869" y="11931"/>
                  <a:pt x="8995" y="12229"/>
                </a:cubicBezTo>
                <a:cubicBezTo>
                  <a:pt x="8651" y="12480"/>
                  <a:pt x="8726" y="11239"/>
                  <a:pt x="8836" y="11726"/>
                </a:cubicBezTo>
                <a:cubicBezTo>
                  <a:pt x="9232" y="11571"/>
                  <a:pt x="9636" y="11335"/>
                  <a:pt x="9312" y="10772"/>
                </a:cubicBezTo>
                <a:cubicBezTo>
                  <a:pt x="8996" y="10620"/>
                  <a:pt x="9368" y="9676"/>
                  <a:pt x="9258" y="9314"/>
                </a:cubicBezTo>
                <a:cubicBezTo>
                  <a:pt x="8981" y="9203"/>
                  <a:pt x="8743" y="8913"/>
                  <a:pt x="8415" y="9031"/>
                </a:cubicBezTo>
                <a:cubicBezTo>
                  <a:pt x="8622" y="8264"/>
                  <a:pt x="8618" y="9229"/>
                  <a:pt x="8995" y="8977"/>
                </a:cubicBezTo>
                <a:cubicBezTo>
                  <a:pt x="9725" y="9652"/>
                  <a:pt x="9312" y="8458"/>
                  <a:pt x="9734" y="8303"/>
                </a:cubicBezTo>
                <a:cubicBezTo>
                  <a:pt x="9714" y="7992"/>
                  <a:pt x="10605" y="8140"/>
                  <a:pt x="9892" y="7854"/>
                </a:cubicBezTo>
                <a:cubicBezTo>
                  <a:pt x="9950" y="7598"/>
                  <a:pt x="9003" y="7454"/>
                  <a:pt x="9575" y="7237"/>
                </a:cubicBezTo>
                <a:cubicBezTo>
                  <a:pt x="9644" y="7416"/>
                  <a:pt x="10266" y="8072"/>
                  <a:pt x="10365" y="7574"/>
                </a:cubicBezTo>
                <a:cubicBezTo>
                  <a:pt x="10966" y="7460"/>
                  <a:pt x="10789" y="7127"/>
                  <a:pt x="10736" y="6676"/>
                </a:cubicBezTo>
                <a:cubicBezTo>
                  <a:pt x="10404" y="6576"/>
                  <a:pt x="10783" y="6229"/>
                  <a:pt x="10841" y="6619"/>
                </a:cubicBezTo>
                <a:cubicBezTo>
                  <a:pt x="10809" y="7565"/>
                  <a:pt x="11273" y="6891"/>
                  <a:pt x="11684" y="6902"/>
                </a:cubicBezTo>
                <a:cubicBezTo>
                  <a:pt x="11667" y="6789"/>
                  <a:pt x="11703" y="6564"/>
                  <a:pt x="11738" y="6564"/>
                </a:cubicBezTo>
                <a:cubicBezTo>
                  <a:pt x="11561" y="7048"/>
                  <a:pt x="12260" y="6771"/>
                  <a:pt x="12423" y="6676"/>
                </a:cubicBezTo>
                <a:cubicBezTo>
                  <a:pt x="12303" y="6685"/>
                  <a:pt x="12299" y="5667"/>
                  <a:pt x="12417" y="5583"/>
                </a:cubicBezTo>
                <a:close/>
                <a:moveTo>
                  <a:pt x="15835" y="7413"/>
                </a:moveTo>
                <a:cubicBezTo>
                  <a:pt x="16096" y="7378"/>
                  <a:pt x="15888" y="7834"/>
                  <a:pt x="15693" y="7630"/>
                </a:cubicBezTo>
                <a:cubicBezTo>
                  <a:pt x="15698" y="7559"/>
                  <a:pt x="15688" y="7503"/>
                  <a:pt x="15671" y="7456"/>
                </a:cubicBezTo>
                <a:cubicBezTo>
                  <a:pt x="15678" y="7456"/>
                  <a:pt x="15685" y="7466"/>
                  <a:pt x="15693" y="7462"/>
                </a:cubicBezTo>
                <a:cubicBezTo>
                  <a:pt x="15750" y="7433"/>
                  <a:pt x="15798" y="7419"/>
                  <a:pt x="15835" y="7413"/>
                </a:cubicBezTo>
                <a:close/>
                <a:moveTo>
                  <a:pt x="16405" y="7906"/>
                </a:moveTo>
                <a:cubicBezTo>
                  <a:pt x="16556" y="7926"/>
                  <a:pt x="16708" y="8088"/>
                  <a:pt x="16485" y="8359"/>
                </a:cubicBezTo>
                <a:cubicBezTo>
                  <a:pt x="16374" y="8364"/>
                  <a:pt x="16286" y="8387"/>
                  <a:pt x="16211" y="8418"/>
                </a:cubicBezTo>
                <a:cubicBezTo>
                  <a:pt x="16250" y="8385"/>
                  <a:pt x="16287" y="8351"/>
                  <a:pt x="16326" y="8303"/>
                </a:cubicBezTo>
                <a:cubicBezTo>
                  <a:pt x="16103" y="8008"/>
                  <a:pt x="16254" y="7887"/>
                  <a:pt x="16405" y="79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" name="In which direction is the line moving?"/>
          <p:cNvSpPr txBox="1"/>
          <p:nvPr/>
        </p:nvSpPr>
        <p:spPr>
          <a:xfrm>
            <a:off x="2688894" y="7998708"/>
            <a:ext cx="7627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 which direction is the line moving?</a:t>
            </a:r>
          </a:p>
        </p:txBody>
      </p:sp>
      <p:sp>
        <p:nvSpPr>
          <p:cNvPr id="290" name="small visible image patch"/>
          <p:cNvSpPr txBox="1"/>
          <p:nvPr/>
        </p:nvSpPr>
        <p:spPr>
          <a:xfrm>
            <a:off x="9429925" y="3089662"/>
            <a:ext cx="26763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visible image patch</a:t>
            </a:r>
          </a:p>
        </p:txBody>
      </p:sp>
      <p:pic>
        <p:nvPicPr>
          <p:cNvPr id="292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06364" y="3738614"/>
            <a:ext cx="3800357" cy="14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48238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t>Aperture Problem</a:t>
            </a:r>
          </a:p>
        </p:txBody>
      </p:sp>
      <p:pic>
        <p:nvPicPr>
          <p:cNvPr id="297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9011" y="3328768"/>
            <a:ext cx="2303524" cy="2674443"/>
          </a:xfrm>
          <a:prstGeom prst="rect">
            <a:avLst/>
          </a:prstGeom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513"/>
          <a:stretch>
            <a:fillRect/>
          </a:stretch>
        </p:blipFill>
        <p:spPr>
          <a:xfrm>
            <a:off x="4061165" y="3152109"/>
            <a:ext cx="4328595" cy="406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417" y="5583"/>
                </a:moveTo>
                <a:cubicBezTo>
                  <a:pt x="12434" y="5571"/>
                  <a:pt x="12454" y="5578"/>
                  <a:pt x="12476" y="5610"/>
                </a:cubicBezTo>
                <a:lnTo>
                  <a:pt x="12528" y="5947"/>
                </a:lnTo>
                <a:cubicBezTo>
                  <a:pt x="12095" y="6792"/>
                  <a:pt x="13416" y="6942"/>
                  <a:pt x="13108" y="6059"/>
                </a:cubicBezTo>
                <a:cubicBezTo>
                  <a:pt x="13364" y="4803"/>
                  <a:pt x="13219" y="6600"/>
                  <a:pt x="13213" y="6733"/>
                </a:cubicBezTo>
                <a:lnTo>
                  <a:pt x="13900" y="6733"/>
                </a:lnTo>
                <a:cubicBezTo>
                  <a:pt x="14118" y="6670"/>
                  <a:pt x="13894" y="6188"/>
                  <a:pt x="14164" y="6284"/>
                </a:cubicBezTo>
                <a:cubicBezTo>
                  <a:pt x="13943" y="6839"/>
                  <a:pt x="14155" y="6985"/>
                  <a:pt x="14585" y="7068"/>
                </a:cubicBezTo>
                <a:cubicBezTo>
                  <a:pt x="14597" y="6462"/>
                  <a:pt x="14936" y="7189"/>
                  <a:pt x="14585" y="7125"/>
                </a:cubicBezTo>
                <a:cubicBezTo>
                  <a:pt x="14463" y="7817"/>
                  <a:pt x="15231" y="7327"/>
                  <a:pt x="15324" y="7068"/>
                </a:cubicBezTo>
                <a:cubicBezTo>
                  <a:pt x="15341" y="6677"/>
                  <a:pt x="15447" y="7082"/>
                  <a:pt x="15560" y="7319"/>
                </a:cubicBezTo>
                <a:cubicBezTo>
                  <a:pt x="15327" y="7191"/>
                  <a:pt x="14905" y="7453"/>
                  <a:pt x="15271" y="7742"/>
                </a:cubicBezTo>
                <a:cubicBezTo>
                  <a:pt x="15089" y="8094"/>
                  <a:pt x="16057" y="7685"/>
                  <a:pt x="15534" y="7911"/>
                </a:cubicBezTo>
                <a:cubicBezTo>
                  <a:pt x="15526" y="8308"/>
                  <a:pt x="15761" y="8628"/>
                  <a:pt x="16059" y="8513"/>
                </a:cubicBezTo>
                <a:cubicBezTo>
                  <a:pt x="15793" y="8780"/>
                  <a:pt x="15960" y="9340"/>
                  <a:pt x="16168" y="9762"/>
                </a:cubicBezTo>
                <a:cubicBezTo>
                  <a:pt x="16355" y="9420"/>
                  <a:pt x="16850" y="9594"/>
                  <a:pt x="16485" y="9762"/>
                </a:cubicBezTo>
                <a:cubicBezTo>
                  <a:pt x="15869" y="9633"/>
                  <a:pt x="16497" y="10522"/>
                  <a:pt x="16219" y="10434"/>
                </a:cubicBezTo>
                <a:cubicBezTo>
                  <a:pt x="16332" y="11187"/>
                  <a:pt x="15770" y="11755"/>
                  <a:pt x="15746" y="12455"/>
                </a:cubicBezTo>
                <a:cubicBezTo>
                  <a:pt x="15345" y="12424"/>
                  <a:pt x="14749" y="13185"/>
                  <a:pt x="15166" y="13464"/>
                </a:cubicBezTo>
                <a:cubicBezTo>
                  <a:pt x="14821" y="13417"/>
                  <a:pt x="13943" y="13560"/>
                  <a:pt x="13952" y="14081"/>
                </a:cubicBezTo>
                <a:cubicBezTo>
                  <a:pt x="13945" y="13544"/>
                  <a:pt x="13395" y="14141"/>
                  <a:pt x="13213" y="13970"/>
                </a:cubicBezTo>
                <a:cubicBezTo>
                  <a:pt x="13213" y="14119"/>
                  <a:pt x="13143" y="14418"/>
                  <a:pt x="13108" y="14418"/>
                </a:cubicBezTo>
                <a:cubicBezTo>
                  <a:pt x="13222" y="14017"/>
                  <a:pt x="11668" y="14654"/>
                  <a:pt x="12160" y="14138"/>
                </a:cubicBezTo>
                <a:cubicBezTo>
                  <a:pt x="12108" y="13618"/>
                  <a:pt x="11434" y="13808"/>
                  <a:pt x="11211" y="13970"/>
                </a:cubicBezTo>
                <a:cubicBezTo>
                  <a:pt x="11404" y="13440"/>
                  <a:pt x="10719" y="13197"/>
                  <a:pt x="10365" y="13129"/>
                </a:cubicBezTo>
                <a:cubicBezTo>
                  <a:pt x="10273" y="13254"/>
                  <a:pt x="9657" y="14062"/>
                  <a:pt x="9575" y="13578"/>
                </a:cubicBezTo>
                <a:cubicBezTo>
                  <a:pt x="9917" y="13543"/>
                  <a:pt x="10177" y="13318"/>
                  <a:pt x="10314" y="13015"/>
                </a:cubicBezTo>
                <a:cubicBezTo>
                  <a:pt x="10039" y="12946"/>
                  <a:pt x="9774" y="11906"/>
                  <a:pt x="9522" y="12623"/>
                </a:cubicBezTo>
                <a:cubicBezTo>
                  <a:pt x="8758" y="12745"/>
                  <a:pt x="9570" y="12585"/>
                  <a:pt x="9575" y="12343"/>
                </a:cubicBezTo>
                <a:cubicBezTo>
                  <a:pt x="9937" y="12426"/>
                  <a:pt x="9566" y="11638"/>
                  <a:pt x="9470" y="11726"/>
                </a:cubicBezTo>
                <a:cubicBezTo>
                  <a:pt x="9658" y="11399"/>
                  <a:pt x="9031" y="11526"/>
                  <a:pt x="9153" y="11726"/>
                </a:cubicBezTo>
                <a:cubicBezTo>
                  <a:pt x="8572" y="11718"/>
                  <a:pt x="8869" y="11931"/>
                  <a:pt x="8995" y="12229"/>
                </a:cubicBezTo>
                <a:cubicBezTo>
                  <a:pt x="8651" y="12480"/>
                  <a:pt x="8726" y="11239"/>
                  <a:pt x="8836" y="11726"/>
                </a:cubicBezTo>
                <a:cubicBezTo>
                  <a:pt x="9232" y="11571"/>
                  <a:pt x="9636" y="11335"/>
                  <a:pt x="9312" y="10772"/>
                </a:cubicBezTo>
                <a:cubicBezTo>
                  <a:pt x="8996" y="10620"/>
                  <a:pt x="9368" y="9676"/>
                  <a:pt x="9258" y="9314"/>
                </a:cubicBezTo>
                <a:cubicBezTo>
                  <a:pt x="8981" y="9203"/>
                  <a:pt x="8743" y="8913"/>
                  <a:pt x="8415" y="9031"/>
                </a:cubicBezTo>
                <a:cubicBezTo>
                  <a:pt x="8622" y="8264"/>
                  <a:pt x="8618" y="9229"/>
                  <a:pt x="8995" y="8977"/>
                </a:cubicBezTo>
                <a:cubicBezTo>
                  <a:pt x="9725" y="9652"/>
                  <a:pt x="9312" y="8458"/>
                  <a:pt x="9734" y="8303"/>
                </a:cubicBezTo>
                <a:cubicBezTo>
                  <a:pt x="9714" y="7992"/>
                  <a:pt x="10605" y="8140"/>
                  <a:pt x="9892" y="7854"/>
                </a:cubicBezTo>
                <a:cubicBezTo>
                  <a:pt x="9950" y="7598"/>
                  <a:pt x="9003" y="7454"/>
                  <a:pt x="9575" y="7237"/>
                </a:cubicBezTo>
                <a:cubicBezTo>
                  <a:pt x="9644" y="7416"/>
                  <a:pt x="10266" y="8072"/>
                  <a:pt x="10365" y="7574"/>
                </a:cubicBezTo>
                <a:cubicBezTo>
                  <a:pt x="10966" y="7460"/>
                  <a:pt x="10789" y="7127"/>
                  <a:pt x="10736" y="6676"/>
                </a:cubicBezTo>
                <a:cubicBezTo>
                  <a:pt x="10404" y="6576"/>
                  <a:pt x="10783" y="6229"/>
                  <a:pt x="10841" y="6619"/>
                </a:cubicBezTo>
                <a:cubicBezTo>
                  <a:pt x="10809" y="7565"/>
                  <a:pt x="11273" y="6891"/>
                  <a:pt x="11684" y="6902"/>
                </a:cubicBezTo>
                <a:cubicBezTo>
                  <a:pt x="11667" y="6789"/>
                  <a:pt x="11703" y="6564"/>
                  <a:pt x="11738" y="6564"/>
                </a:cubicBezTo>
                <a:cubicBezTo>
                  <a:pt x="11561" y="7048"/>
                  <a:pt x="12260" y="6771"/>
                  <a:pt x="12423" y="6676"/>
                </a:cubicBezTo>
                <a:cubicBezTo>
                  <a:pt x="12303" y="6685"/>
                  <a:pt x="12299" y="5667"/>
                  <a:pt x="12417" y="5583"/>
                </a:cubicBezTo>
                <a:close/>
                <a:moveTo>
                  <a:pt x="15835" y="7413"/>
                </a:moveTo>
                <a:cubicBezTo>
                  <a:pt x="16096" y="7378"/>
                  <a:pt x="15888" y="7834"/>
                  <a:pt x="15693" y="7630"/>
                </a:cubicBezTo>
                <a:cubicBezTo>
                  <a:pt x="15698" y="7559"/>
                  <a:pt x="15688" y="7503"/>
                  <a:pt x="15671" y="7456"/>
                </a:cubicBezTo>
                <a:cubicBezTo>
                  <a:pt x="15678" y="7456"/>
                  <a:pt x="15685" y="7466"/>
                  <a:pt x="15693" y="7462"/>
                </a:cubicBezTo>
                <a:cubicBezTo>
                  <a:pt x="15750" y="7433"/>
                  <a:pt x="15798" y="7419"/>
                  <a:pt x="15835" y="7413"/>
                </a:cubicBezTo>
                <a:close/>
                <a:moveTo>
                  <a:pt x="16405" y="7906"/>
                </a:moveTo>
                <a:cubicBezTo>
                  <a:pt x="16556" y="7926"/>
                  <a:pt x="16708" y="8088"/>
                  <a:pt x="16485" y="8359"/>
                </a:cubicBezTo>
                <a:cubicBezTo>
                  <a:pt x="16374" y="8364"/>
                  <a:pt x="16286" y="8387"/>
                  <a:pt x="16211" y="8418"/>
                </a:cubicBezTo>
                <a:cubicBezTo>
                  <a:pt x="16250" y="8385"/>
                  <a:pt x="16287" y="8351"/>
                  <a:pt x="16326" y="8303"/>
                </a:cubicBezTo>
                <a:cubicBezTo>
                  <a:pt x="16103" y="8008"/>
                  <a:pt x="16254" y="7887"/>
                  <a:pt x="16405" y="79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0" name="In which direction is the line moving?"/>
          <p:cNvSpPr txBox="1"/>
          <p:nvPr/>
        </p:nvSpPr>
        <p:spPr>
          <a:xfrm>
            <a:off x="2688894" y="7998708"/>
            <a:ext cx="7627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 which direction is the line moving?</a:t>
            </a:r>
          </a:p>
        </p:txBody>
      </p:sp>
      <p:sp>
        <p:nvSpPr>
          <p:cNvPr id="301" name="small visible image patch"/>
          <p:cNvSpPr txBox="1"/>
          <p:nvPr/>
        </p:nvSpPr>
        <p:spPr>
          <a:xfrm>
            <a:off x="9429925" y="3089662"/>
            <a:ext cx="267638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visible image patch</a:t>
            </a:r>
          </a:p>
        </p:txBody>
      </p:sp>
      <p:pic>
        <p:nvPicPr>
          <p:cNvPr id="303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06364" y="3738614"/>
            <a:ext cx="3800357" cy="14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9262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7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t>Aperture Problem</a:t>
            </a:r>
          </a:p>
        </p:txBody>
      </p:sp>
      <p:pic>
        <p:nvPicPr>
          <p:cNvPr id="308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9011" y="3963883"/>
            <a:ext cx="2303524" cy="26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977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t>Aperture Problem</a:t>
            </a:r>
          </a:p>
        </p:txBody>
      </p:sp>
      <p:pic>
        <p:nvPicPr>
          <p:cNvPr id="313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9011" y="3328768"/>
            <a:ext cx="2303524" cy="267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70555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7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t>Aperture Problem</a:t>
            </a:r>
          </a:p>
        </p:txBody>
      </p:sp>
      <p:pic>
        <p:nvPicPr>
          <p:cNvPr id="318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9011" y="3963883"/>
            <a:ext cx="2303524" cy="2674443"/>
          </a:xfrm>
          <a:prstGeom prst="rect">
            <a:avLst/>
          </a:prstGeom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4">
            <a:alphaModFix amt="49806"/>
            <a:extLst/>
          </a:blip>
          <a:srcRect l="33513"/>
          <a:stretch>
            <a:fillRect/>
          </a:stretch>
        </p:blipFill>
        <p:spPr>
          <a:xfrm>
            <a:off x="4061165" y="3152109"/>
            <a:ext cx="4328595" cy="406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417" y="5583"/>
                </a:moveTo>
                <a:cubicBezTo>
                  <a:pt x="12434" y="5571"/>
                  <a:pt x="12454" y="5578"/>
                  <a:pt x="12476" y="5610"/>
                </a:cubicBezTo>
                <a:lnTo>
                  <a:pt x="12528" y="5947"/>
                </a:lnTo>
                <a:cubicBezTo>
                  <a:pt x="12095" y="6792"/>
                  <a:pt x="13416" y="6942"/>
                  <a:pt x="13108" y="6059"/>
                </a:cubicBezTo>
                <a:cubicBezTo>
                  <a:pt x="13364" y="4803"/>
                  <a:pt x="13219" y="6600"/>
                  <a:pt x="13213" y="6733"/>
                </a:cubicBezTo>
                <a:lnTo>
                  <a:pt x="13900" y="6733"/>
                </a:lnTo>
                <a:cubicBezTo>
                  <a:pt x="14118" y="6670"/>
                  <a:pt x="13894" y="6188"/>
                  <a:pt x="14164" y="6284"/>
                </a:cubicBezTo>
                <a:cubicBezTo>
                  <a:pt x="13943" y="6839"/>
                  <a:pt x="14155" y="6985"/>
                  <a:pt x="14585" y="7068"/>
                </a:cubicBezTo>
                <a:cubicBezTo>
                  <a:pt x="14597" y="6462"/>
                  <a:pt x="14936" y="7189"/>
                  <a:pt x="14585" y="7125"/>
                </a:cubicBezTo>
                <a:cubicBezTo>
                  <a:pt x="14463" y="7817"/>
                  <a:pt x="15231" y="7327"/>
                  <a:pt x="15324" y="7068"/>
                </a:cubicBezTo>
                <a:cubicBezTo>
                  <a:pt x="15341" y="6677"/>
                  <a:pt x="15447" y="7082"/>
                  <a:pt x="15560" y="7319"/>
                </a:cubicBezTo>
                <a:cubicBezTo>
                  <a:pt x="15327" y="7191"/>
                  <a:pt x="14905" y="7453"/>
                  <a:pt x="15271" y="7742"/>
                </a:cubicBezTo>
                <a:cubicBezTo>
                  <a:pt x="15089" y="8094"/>
                  <a:pt x="16057" y="7685"/>
                  <a:pt x="15534" y="7911"/>
                </a:cubicBezTo>
                <a:cubicBezTo>
                  <a:pt x="15526" y="8308"/>
                  <a:pt x="15761" y="8628"/>
                  <a:pt x="16059" y="8513"/>
                </a:cubicBezTo>
                <a:cubicBezTo>
                  <a:pt x="15793" y="8780"/>
                  <a:pt x="15960" y="9340"/>
                  <a:pt x="16168" y="9762"/>
                </a:cubicBezTo>
                <a:cubicBezTo>
                  <a:pt x="16355" y="9420"/>
                  <a:pt x="16850" y="9594"/>
                  <a:pt x="16485" y="9762"/>
                </a:cubicBezTo>
                <a:cubicBezTo>
                  <a:pt x="15869" y="9633"/>
                  <a:pt x="16497" y="10522"/>
                  <a:pt x="16219" y="10434"/>
                </a:cubicBezTo>
                <a:cubicBezTo>
                  <a:pt x="16332" y="11187"/>
                  <a:pt x="15770" y="11755"/>
                  <a:pt x="15746" y="12455"/>
                </a:cubicBezTo>
                <a:cubicBezTo>
                  <a:pt x="15345" y="12424"/>
                  <a:pt x="14749" y="13185"/>
                  <a:pt x="15166" y="13464"/>
                </a:cubicBezTo>
                <a:cubicBezTo>
                  <a:pt x="14821" y="13417"/>
                  <a:pt x="13943" y="13560"/>
                  <a:pt x="13952" y="14081"/>
                </a:cubicBezTo>
                <a:cubicBezTo>
                  <a:pt x="13945" y="13544"/>
                  <a:pt x="13395" y="14141"/>
                  <a:pt x="13213" y="13970"/>
                </a:cubicBezTo>
                <a:cubicBezTo>
                  <a:pt x="13213" y="14119"/>
                  <a:pt x="13143" y="14418"/>
                  <a:pt x="13108" y="14418"/>
                </a:cubicBezTo>
                <a:cubicBezTo>
                  <a:pt x="13222" y="14017"/>
                  <a:pt x="11668" y="14654"/>
                  <a:pt x="12160" y="14138"/>
                </a:cubicBezTo>
                <a:cubicBezTo>
                  <a:pt x="12108" y="13618"/>
                  <a:pt x="11434" y="13808"/>
                  <a:pt x="11211" y="13970"/>
                </a:cubicBezTo>
                <a:cubicBezTo>
                  <a:pt x="11404" y="13440"/>
                  <a:pt x="10719" y="13197"/>
                  <a:pt x="10365" y="13129"/>
                </a:cubicBezTo>
                <a:cubicBezTo>
                  <a:pt x="10273" y="13254"/>
                  <a:pt x="9657" y="14062"/>
                  <a:pt x="9575" y="13578"/>
                </a:cubicBezTo>
                <a:cubicBezTo>
                  <a:pt x="9917" y="13543"/>
                  <a:pt x="10177" y="13318"/>
                  <a:pt x="10314" y="13015"/>
                </a:cubicBezTo>
                <a:cubicBezTo>
                  <a:pt x="10039" y="12946"/>
                  <a:pt x="9774" y="11906"/>
                  <a:pt x="9522" y="12623"/>
                </a:cubicBezTo>
                <a:cubicBezTo>
                  <a:pt x="8758" y="12745"/>
                  <a:pt x="9570" y="12585"/>
                  <a:pt x="9575" y="12343"/>
                </a:cubicBezTo>
                <a:cubicBezTo>
                  <a:pt x="9937" y="12426"/>
                  <a:pt x="9566" y="11638"/>
                  <a:pt x="9470" y="11726"/>
                </a:cubicBezTo>
                <a:cubicBezTo>
                  <a:pt x="9658" y="11399"/>
                  <a:pt x="9031" y="11526"/>
                  <a:pt x="9153" y="11726"/>
                </a:cubicBezTo>
                <a:cubicBezTo>
                  <a:pt x="8572" y="11718"/>
                  <a:pt x="8869" y="11931"/>
                  <a:pt x="8995" y="12229"/>
                </a:cubicBezTo>
                <a:cubicBezTo>
                  <a:pt x="8651" y="12480"/>
                  <a:pt x="8726" y="11239"/>
                  <a:pt x="8836" y="11726"/>
                </a:cubicBezTo>
                <a:cubicBezTo>
                  <a:pt x="9232" y="11571"/>
                  <a:pt x="9636" y="11335"/>
                  <a:pt x="9312" y="10772"/>
                </a:cubicBezTo>
                <a:cubicBezTo>
                  <a:pt x="8996" y="10620"/>
                  <a:pt x="9368" y="9676"/>
                  <a:pt x="9258" y="9314"/>
                </a:cubicBezTo>
                <a:cubicBezTo>
                  <a:pt x="8981" y="9203"/>
                  <a:pt x="8743" y="8913"/>
                  <a:pt x="8415" y="9031"/>
                </a:cubicBezTo>
                <a:cubicBezTo>
                  <a:pt x="8622" y="8264"/>
                  <a:pt x="8618" y="9229"/>
                  <a:pt x="8995" y="8977"/>
                </a:cubicBezTo>
                <a:cubicBezTo>
                  <a:pt x="9725" y="9652"/>
                  <a:pt x="9312" y="8458"/>
                  <a:pt x="9734" y="8303"/>
                </a:cubicBezTo>
                <a:cubicBezTo>
                  <a:pt x="9714" y="7992"/>
                  <a:pt x="10605" y="8140"/>
                  <a:pt x="9892" y="7854"/>
                </a:cubicBezTo>
                <a:cubicBezTo>
                  <a:pt x="9950" y="7598"/>
                  <a:pt x="9003" y="7454"/>
                  <a:pt x="9575" y="7237"/>
                </a:cubicBezTo>
                <a:cubicBezTo>
                  <a:pt x="9644" y="7416"/>
                  <a:pt x="10266" y="8072"/>
                  <a:pt x="10365" y="7574"/>
                </a:cubicBezTo>
                <a:cubicBezTo>
                  <a:pt x="10966" y="7460"/>
                  <a:pt x="10789" y="7127"/>
                  <a:pt x="10736" y="6676"/>
                </a:cubicBezTo>
                <a:cubicBezTo>
                  <a:pt x="10404" y="6576"/>
                  <a:pt x="10783" y="6229"/>
                  <a:pt x="10841" y="6619"/>
                </a:cubicBezTo>
                <a:cubicBezTo>
                  <a:pt x="10809" y="7565"/>
                  <a:pt x="11273" y="6891"/>
                  <a:pt x="11684" y="6902"/>
                </a:cubicBezTo>
                <a:cubicBezTo>
                  <a:pt x="11667" y="6789"/>
                  <a:pt x="11703" y="6564"/>
                  <a:pt x="11738" y="6564"/>
                </a:cubicBezTo>
                <a:cubicBezTo>
                  <a:pt x="11561" y="7048"/>
                  <a:pt x="12260" y="6771"/>
                  <a:pt x="12423" y="6676"/>
                </a:cubicBezTo>
                <a:cubicBezTo>
                  <a:pt x="12303" y="6685"/>
                  <a:pt x="12299" y="5667"/>
                  <a:pt x="12417" y="5583"/>
                </a:cubicBezTo>
                <a:close/>
                <a:moveTo>
                  <a:pt x="15835" y="7413"/>
                </a:moveTo>
                <a:cubicBezTo>
                  <a:pt x="16096" y="7378"/>
                  <a:pt x="15888" y="7834"/>
                  <a:pt x="15693" y="7630"/>
                </a:cubicBezTo>
                <a:cubicBezTo>
                  <a:pt x="15698" y="7559"/>
                  <a:pt x="15688" y="7503"/>
                  <a:pt x="15671" y="7456"/>
                </a:cubicBezTo>
                <a:cubicBezTo>
                  <a:pt x="15678" y="7456"/>
                  <a:pt x="15685" y="7466"/>
                  <a:pt x="15693" y="7462"/>
                </a:cubicBezTo>
                <a:cubicBezTo>
                  <a:pt x="15750" y="7433"/>
                  <a:pt x="15798" y="7419"/>
                  <a:pt x="15835" y="7413"/>
                </a:cubicBezTo>
                <a:close/>
                <a:moveTo>
                  <a:pt x="16405" y="7906"/>
                </a:moveTo>
                <a:cubicBezTo>
                  <a:pt x="16556" y="7926"/>
                  <a:pt x="16708" y="8088"/>
                  <a:pt x="16485" y="8359"/>
                </a:cubicBezTo>
                <a:cubicBezTo>
                  <a:pt x="16374" y="8364"/>
                  <a:pt x="16286" y="8387"/>
                  <a:pt x="16211" y="8418"/>
                </a:cubicBezTo>
                <a:cubicBezTo>
                  <a:pt x="16250" y="8385"/>
                  <a:pt x="16287" y="8351"/>
                  <a:pt x="16326" y="8303"/>
                </a:cubicBezTo>
                <a:cubicBezTo>
                  <a:pt x="16103" y="8008"/>
                  <a:pt x="16254" y="7887"/>
                  <a:pt x="16405" y="7906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7004918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3" name="Aperture Proble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나눔손글씨 펜"/>
                <a:ea typeface="나눔손글씨 펜"/>
                <a:cs typeface="나눔손글씨 펜"/>
                <a:sym typeface="나눔손글씨 펜"/>
              </a:defRPr>
            </a:lvl1pPr>
          </a:lstStyle>
          <a:p>
            <a:r>
              <a:t>Aperture Problem</a:t>
            </a:r>
          </a:p>
        </p:txBody>
      </p:sp>
      <p:pic>
        <p:nvPicPr>
          <p:cNvPr id="324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9011" y="3328768"/>
            <a:ext cx="2303524" cy="2674443"/>
          </a:xfrm>
          <a:prstGeom prst="rect">
            <a:avLst/>
          </a:prstGeom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4">
            <a:alphaModFix amt="49521"/>
            <a:extLst/>
          </a:blip>
          <a:srcRect l="33513"/>
          <a:stretch>
            <a:fillRect/>
          </a:stretch>
        </p:blipFill>
        <p:spPr>
          <a:xfrm>
            <a:off x="4061165" y="3152109"/>
            <a:ext cx="4328595" cy="406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417" y="5583"/>
                </a:moveTo>
                <a:cubicBezTo>
                  <a:pt x="12434" y="5571"/>
                  <a:pt x="12454" y="5578"/>
                  <a:pt x="12476" y="5610"/>
                </a:cubicBezTo>
                <a:lnTo>
                  <a:pt x="12528" y="5947"/>
                </a:lnTo>
                <a:cubicBezTo>
                  <a:pt x="12095" y="6792"/>
                  <a:pt x="13416" y="6942"/>
                  <a:pt x="13108" y="6059"/>
                </a:cubicBezTo>
                <a:cubicBezTo>
                  <a:pt x="13364" y="4803"/>
                  <a:pt x="13219" y="6600"/>
                  <a:pt x="13213" y="6733"/>
                </a:cubicBezTo>
                <a:lnTo>
                  <a:pt x="13900" y="6733"/>
                </a:lnTo>
                <a:cubicBezTo>
                  <a:pt x="14118" y="6670"/>
                  <a:pt x="13894" y="6188"/>
                  <a:pt x="14164" y="6284"/>
                </a:cubicBezTo>
                <a:cubicBezTo>
                  <a:pt x="13943" y="6839"/>
                  <a:pt x="14155" y="6985"/>
                  <a:pt x="14585" y="7068"/>
                </a:cubicBezTo>
                <a:cubicBezTo>
                  <a:pt x="14597" y="6462"/>
                  <a:pt x="14936" y="7189"/>
                  <a:pt x="14585" y="7125"/>
                </a:cubicBezTo>
                <a:cubicBezTo>
                  <a:pt x="14463" y="7817"/>
                  <a:pt x="15231" y="7327"/>
                  <a:pt x="15324" y="7068"/>
                </a:cubicBezTo>
                <a:cubicBezTo>
                  <a:pt x="15341" y="6677"/>
                  <a:pt x="15447" y="7082"/>
                  <a:pt x="15560" y="7319"/>
                </a:cubicBezTo>
                <a:cubicBezTo>
                  <a:pt x="15327" y="7191"/>
                  <a:pt x="14905" y="7453"/>
                  <a:pt x="15271" y="7742"/>
                </a:cubicBezTo>
                <a:cubicBezTo>
                  <a:pt x="15089" y="8094"/>
                  <a:pt x="16057" y="7685"/>
                  <a:pt x="15534" y="7911"/>
                </a:cubicBezTo>
                <a:cubicBezTo>
                  <a:pt x="15526" y="8308"/>
                  <a:pt x="15761" y="8628"/>
                  <a:pt x="16059" y="8513"/>
                </a:cubicBezTo>
                <a:cubicBezTo>
                  <a:pt x="15793" y="8780"/>
                  <a:pt x="15960" y="9340"/>
                  <a:pt x="16168" y="9762"/>
                </a:cubicBezTo>
                <a:cubicBezTo>
                  <a:pt x="16355" y="9420"/>
                  <a:pt x="16850" y="9594"/>
                  <a:pt x="16485" y="9762"/>
                </a:cubicBezTo>
                <a:cubicBezTo>
                  <a:pt x="15869" y="9633"/>
                  <a:pt x="16497" y="10522"/>
                  <a:pt x="16219" y="10434"/>
                </a:cubicBezTo>
                <a:cubicBezTo>
                  <a:pt x="16332" y="11187"/>
                  <a:pt x="15770" y="11755"/>
                  <a:pt x="15746" y="12455"/>
                </a:cubicBezTo>
                <a:cubicBezTo>
                  <a:pt x="15345" y="12424"/>
                  <a:pt x="14749" y="13185"/>
                  <a:pt x="15166" y="13464"/>
                </a:cubicBezTo>
                <a:cubicBezTo>
                  <a:pt x="14821" y="13417"/>
                  <a:pt x="13943" y="13560"/>
                  <a:pt x="13952" y="14081"/>
                </a:cubicBezTo>
                <a:cubicBezTo>
                  <a:pt x="13945" y="13544"/>
                  <a:pt x="13395" y="14141"/>
                  <a:pt x="13213" y="13970"/>
                </a:cubicBezTo>
                <a:cubicBezTo>
                  <a:pt x="13213" y="14119"/>
                  <a:pt x="13143" y="14418"/>
                  <a:pt x="13108" y="14418"/>
                </a:cubicBezTo>
                <a:cubicBezTo>
                  <a:pt x="13222" y="14017"/>
                  <a:pt x="11668" y="14654"/>
                  <a:pt x="12160" y="14138"/>
                </a:cubicBezTo>
                <a:cubicBezTo>
                  <a:pt x="12108" y="13618"/>
                  <a:pt x="11434" y="13808"/>
                  <a:pt x="11211" y="13970"/>
                </a:cubicBezTo>
                <a:cubicBezTo>
                  <a:pt x="11404" y="13440"/>
                  <a:pt x="10719" y="13197"/>
                  <a:pt x="10365" y="13129"/>
                </a:cubicBezTo>
                <a:cubicBezTo>
                  <a:pt x="10273" y="13254"/>
                  <a:pt x="9657" y="14062"/>
                  <a:pt x="9575" y="13578"/>
                </a:cubicBezTo>
                <a:cubicBezTo>
                  <a:pt x="9917" y="13543"/>
                  <a:pt x="10177" y="13318"/>
                  <a:pt x="10314" y="13015"/>
                </a:cubicBezTo>
                <a:cubicBezTo>
                  <a:pt x="10039" y="12946"/>
                  <a:pt x="9774" y="11906"/>
                  <a:pt x="9522" y="12623"/>
                </a:cubicBezTo>
                <a:cubicBezTo>
                  <a:pt x="8758" y="12745"/>
                  <a:pt x="9570" y="12585"/>
                  <a:pt x="9575" y="12343"/>
                </a:cubicBezTo>
                <a:cubicBezTo>
                  <a:pt x="9937" y="12426"/>
                  <a:pt x="9566" y="11638"/>
                  <a:pt x="9470" y="11726"/>
                </a:cubicBezTo>
                <a:cubicBezTo>
                  <a:pt x="9658" y="11399"/>
                  <a:pt x="9031" y="11526"/>
                  <a:pt x="9153" y="11726"/>
                </a:cubicBezTo>
                <a:cubicBezTo>
                  <a:pt x="8572" y="11718"/>
                  <a:pt x="8869" y="11931"/>
                  <a:pt x="8995" y="12229"/>
                </a:cubicBezTo>
                <a:cubicBezTo>
                  <a:pt x="8651" y="12480"/>
                  <a:pt x="8726" y="11239"/>
                  <a:pt x="8836" y="11726"/>
                </a:cubicBezTo>
                <a:cubicBezTo>
                  <a:pt x="9232" y="11571"/>
                  <a:pt x="9636" y="11335"/>
                  <a:pt x="9312" y="10772"/>
                </a:cubicBezTo>
                <a:cubicBezTo>
                  <a:pt x="8996" y="10620"/>
                  <a:pt x="9368" y="9676"/>
                  <a:pt x="9258" y="9314"/>
                </a:cubicBezTo>
                <a:cubicBezTo>
                  <a:pt x="8981" y="9203"/>
                  <a:pt x="8743" y="8913"/>
                  <a:pt x="8415" y="9031"/>
                </a:cubicBezTo>
                <a:cubicBezTo>
                  <a:pt x="8622" y="8264"/>
                  <a:pt x="8618" y="9229"/>
                  <a:pt x="8995" y="8977"/>
                </a:cubicBezTo>
                <a:cubicBezTo>
                  <a:pt x="9725" y="9652"/>
                  <a:pt x="9312" y="8458"/>
                  <a:pt x="9734" y="8303"/>
                </a:cubicBezTo>
                <a:cubicBezTo>
                  <a:pt x="9714" y="7992"/>
                  <a:pt x="10605" y="8140"/>
                  <a:pt x="9892" y="7854"/>
                </a:cubicBezTo>
                <a:cubicBezTo>
                  <a:pt x="9950" y="7598"/>
                  <a:pt x="9003" y="7454"/>
                  <a:pt x="9575" y="7237"/>
                </a:cubicBezTo>
                <a:cubicBezTo>
                  <a:pt x="9644" y="7416"/>
                  <a:pt x="10266" y="8072"/>
                  <a:pt x="10365" y="7574"/>
                </a:cubicBezTo>
                <a:cubicBezTo>
                  <a:pt x="10966" y="7460"/>
                  <a:pt x="10789" y="7127"/>
                  <a:pt x="10736" y="6676"/>
                </a:cubicBezTo>
                <a:cubicBezTo>
                  <a:pt x="10404" y="6576"/>
                  <a:pt x="10783" y="6229"/>
                  <a:pt x="10841" y="6619"/>
                </a:cubicBezTo>
                <a:cubicBezTo>
                  <a:pt x="10809" y="7565"/>
                  <a:pt x="11273" y="6891"/>
                  <a:pt x="11684" y="6902"/>
                </a:cubicBezTo>
                <a:cubicBezTo>
                  <a:pt x="11667" y="6789"/>
                  <a:pt x="11703" y="6564"/>
                  <a:pt x="11738" y="6564"/>
                </a:cubicBezTo>
                <a:cubicBezTo>
                  <a:pt x="11561" y="7048"/>
                  <a:pt x="12260" y="6771"/>
                  <a:pt x="12423" y="6676"/>
                </a:cubicBezTo>
                <a:cubicBezTo>
                  <a:pt x="12303" y="6685"/>
                  <a:pt x="12299" y="5667"/>
                  <a:pt x="12417" y="5583"/>
                </a:cubicBezTo>
                <a:close/>
                <a:moveTo>
                  <a:pt x="15835" y="7413"/>
                </a:moveTo>
                <a:cubicBezTo>
                  <a:pt x="16096" y="7378"/>
                  <a:pt x="15888" y="7834"/>
                  <a:pt x="15693" y="7630"/>
                </a:cubicBezTo>
                <a:cubicBezTo>
                  <a:pt x="15698" y="7559"/>
                  <a:pt x="15688" y="7503"/>
                  <a:pt x="15671" y="7456"/>
                </a:cubicBezTo>
                <a:cubicBezTo>
                  <a:pt x="15678" y="7456"/>
                  <a:pt x="15685" y="7466"/>
                  <a:pt x="15693" y="7462"/>
                </a:cubicBezTo>
                <a:cubicBezTo>
                  <a:pt x="15750" y="7433"/>
                  <a:pt x="15798" y="7419"/>
                  <a:pt x="15835" y="7413"/>
                </a:cubicBezTo>
                <a:close/>
                <a:moveTo>
                  <a:pt x="16405" y="7906"/>
                </a:moveTo>
                <a:cubicBezTo>
                  <a:pt x="16556" y="7926"/>
                  <a:pt x="16708" y="8088"/>
                  <a:pt x="16485" y="8359"/>
                </a:cubicBezTo>
                <a:cubicBezTo>
                  <a:pt x="16374" y="8364"/>
                  <a:pt x="16286" y="8387"/>
                  <a:pt x="16211" y="8418"/>
                </a:cubicBezTo>
                <a:cubicBezTo>
                  <a:pt x="16250" y="8385"/>
                  <a:pt x="16287" y="8351"/>
                  <a:pt x="16326" y="8303"/>
                </a:cubicBezTo>
                <a:cubicBezTo>
                  <a:pt x="16103" y="8008"/>
                  <a:pt x="16254" y="7887"/>
                  <a:pt x="16405" y="7906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43167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29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5412" y="4734629"/>
            <a:ext cx="2140620" cy="2256306"/>
          </a:xfrm>
          <a:prstGeom prst="rect">
            <a:avLst/>
          </a:prstGeom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513"/>
          <a:stretch>
            <a:fillRect/>
          </a:stretch>
        </p:blipFill>
        <p:spPr>
          <a:xfrm>
            <a:off x="4061165" y="3152109"/>
            <a:ext cx="4328595" cy="406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417" y="5583"/>
                </a:moveTo>
                <a:cubicBezTo>
                  <a:pt x="12434" y="5571"/>
                  <a:pt x="12454" y="5578"/>
                  <a:pt x="12476" y="5610"/>
                </a:cubicBezTo>
                <a:lnTo>
                  <a:pt x="12528" y="5947"/>
                </a:lnTo>
                <a:cubicBezTo>
                  <a:pt x="12095" y="6792"/>
                  <a:pt x="13416" y="6942"/>
                  <a:pt x="13108" y="6059"/>
                </a:cubicBezTo>
                <a:cubicBezTo>
                  <a:pt x="13364" y="4803"/>
                  <a:pt x="13219" y="6600"/>
                  <a:pt x="13213" y="6733"/>
                </a:cubicBezTo>
                <a:lnTo>
                  <a:pt x="13900" y="6733"/>
                </a:lnTo>
                <a:cubicBezTo>
                  <a:pt x="14118" y="6670"/>
                  <a:pt x="13894" y="6188"/>
                  <a:pt x="14164" y="6284"/>
                </a:cubicBezTo>
                <a:cubicBezTo>
                  <a:pt x="13943" y="6839"/>
                  <a:pt x="14155" y="6985"/>
                  <a:pt x="14585" y="7068"/>
                </a:cubicBezTo>
                <a:cubicBezTo>
                  <a:pt x="14597" y="6462"/>
                  <a:pt x="14936" y="7189"/>
                  <a:pt x="14585" y="7125"/>
                </a:cubicBezTo>
                <a:cubicBezTo>
                  <a:pt x="14463" y="7817"/>
                  <a:pt x="15231" y="7327"/>
                  <a:pt x="15324" y="7068"/>
                </a:cubicBezTo>
                <a:cubicBezTo>
                  <a:pt x="15341" y="6677"/>
                  <a:pt x="15447" y="7082"/>
                  <a:pt x="15560" y="7319"/>
                </a:cubicBezTo>
                <a:cubicBezTo>
                  <a:pt x="15327" y="7191"/>
                  <a:pt x="14905" y="7453"/>
                  <a:pt x="15271" y="7742"/>
                </a:cubicBezTo>
                <a:cubicBezTo>
                  <a:pt x="15089" y="8094"/>
                  <a:pt x="16057" y="7685"/>
                  <a:pt x="15534" y="7911"/>
                </a:cubicBezTo>
                <a:cubicBezTo>
                  <a:pt x="15526" y="8308"/>
                  <a:pt x="15761" y="8628"/>
                  <a:pt x="16059" y="8513"/>
                </a:cubicBezTo>
                <a:cubicBezTo>
                  <a:pt x="15793" y="8780"/>
                  <a:pt x="15960" y="9340"/>
                  <a:pt x="16168" y="9762"/>
                </a:cubicBezTo>
                <a:cubicBezTo>
                  <a:pt x="16355" y="9420"/>
                  <a:pt x="16850" y="9594"/>
                  <a:pt x="16485" y="9762"/>
                </a:cubicBezTo>
                <a:cubicBezTo>
                  <a:pt x="15869" y="9633"/>
                  <a:pt x="16497" y="10522"/>
                  <a:pt x="16219" y="10434"/>
                </a:cubicBezTo>
                <a:cubicBezTo>
                  <a:pt x="16332" y="11187"/>
                  <a:pt x="15770" y="11755"/>
                  <a:pt x="15746" y="12455"/>
                </a:cubicBezTo>
                <a:cubicBezTo>
                  <a:pt x="15345" y="12424"/>
                  <a:pt x="14749" y="13185"/>
                  <a:pt x="15166" y="13464"/>
                </a:cubicBezTo>
                <a:cubicBezTo>
                  <a:pt x="14821" y="13417"/>
                  <a:pt x="13943" y="13560"/>
                  <a:pt x="13952" y="14081"/>
                </a:cubicBezTo>
                <a:cubicBezTo>
                  <a:pt x="13945" y="13544"/>
                  <a:pt x="13395" y="14141"/>
                  <a:pt x="13213" y="13970"/>
                </a:cubicBezTo>
                <a:cubicBezTo>
                  <a:pt x="13213" y="14119"/>
                  <a:pt x="13143" y="14418"/>
                  <a:pt x="13108" y="14418"/>
                </a:cubicBezTo>
                <a:cubicBezTo>
                  <a:pt x="13222" y="14017"/>
                  <a:pt x="11668" y="14654"/>
                  <a:pt x="12160" y="14138"/>
                </a:cubicBezTo>
                <a:cubicBezTo>
                  <a:pt x="12108" y="13618"/>
                  <a:pt x="11434" y="13808"/>
                  <a:pt x="11211" y="13970"/>
                </a:cubicBezTo>
                <a:cubicBezTo>
                  <a:pt x="11404" y="13440"/>
                  <a:pt x="10719" y="13197"/>
                  <a:pt x="10365" y="13129"/>
                </a:cubicBezTo>
                <a:cubicBezTo>
                  <a:pt x="10273" y="13254"/>
                  <a:pt x="9657" y="14062"/>
                  <a:pt x="9575" y="13578"/>
                </a:cubicBezTo>
                <a:cubicBezTo>
                  <a:pt x="9917" y="13543"/>
                  <a:pt x="10177" y="13318"/>
                  <a:pt x="10314" y="13015"/>
                </a:cubicBezTo>
                <a:cubicBezTo>
                  <a:pt x="10039" y="12946"/>
                  <a:pt x="9774" y="11906"/>
                  <a:pt x="9522" y="12623"/>
                </a:cubicBezTo>
                <a:cubicBezTo>
                  <a:pt x="8758" y="12745"/>
                  <a:pt x="9570" y="12585"/>
                  <a:pt x="9575" y="12343"/>
                </a:cubicBezTo>
                <a:cubicBezTo>
                  <a:pt x="9937" y="12426"/>
                  <a:pt x="9566" y="11638"/>
                  <a:pt x="9470" y="11726"/>
                </a:cubicBezTo>
                <a:cubicBezTo>
                  <a:pt x="9658" y="11399"/>
                  <a:pt x="9031" y="11526"/>
                  <a:pt x="9153" y="11726"/>
                </a:cubicBezTo>
                <a:cubicBezTo>
                  <a:pt x="8572" y="11718"/>
                  <a:pt x="8869" y="11931"/>
                  <a:pt x="8995" y="12229"/>
                </a:cubicBezTo>
                <a:cubicBezTo>
                  <a:pt x="8651" y="12480"/>
                  <a:pt x="8726" y="11239"/>
                  <a:pt x="8836" y="11726"/>
                </a:cubicBezTo>
                <a:cubicBezTo>
                  <a:pt x="9232" y="11571"/>
                  <a:pt x="9636" y="11335"/>
                  <a:pt x="9312" y="10772"/>
                </a:cubicBezTo>
                <a:cubicBezTo>
                  <a:pt x="8996" y="10620"/>
                  <a:pt x="9368" y="9676"/>
                  <a:pt x="9258" y="9314"/>
                </a:cubicBezTo>
                <a:cubicBezTo>
                  <a:pt x="8981" y="9203"/>
                  <a:pt x="8743" y="8913"/>
                  <a:pt x="8415" y="9031"/>
                </a:cubicBezTo>
                <a:cubicBezTo>
                  <a:pt x="8622" y="8264"/>
                  <a:pt x="8618" y="9229"/>
                  <a:pt x="8995" y="8977"/>
                </a:cubicBezTo>
                <a:cubicBezTo>
                  <a:pt x="9725" y="9652"/>
                  <a:pt x="9312" y="8458"/>
                  <a:pt x="9734" y="8303"/>
                </a:cubicBezTo>
                <a:cubicBezTo>
                  <a:pt x="9714" y="7992"/>
                  <a:pt x="10605" y="8140"/>
                  <a:pt x="9892" y="7854"/>
                </a:cubicBezTo>
                <a:cubicBezTo>
                  <a:pt x="9950" y="7598"/>
                  <a:pt x="9003" y="7454"/>
                  <a:pt x="9575" y="7237"/>
                </a:cubicBezTo>
                <a:cubicBezTo>
                  <a:pt x="9644" y="7416"/>
                  <a:pt x="10266" y="8072"/>
                  <a:pt x="10365" y="7574"/>
                </a:cubicBezTo>
                <a:cubicBezTo>
                  <a:pt x="10966" y="7460"/>
                  <a:pt x="10789" y="7127"/>
                  <a:pt x="10736" y="6676"/>
                </a:cubicBezTo>
                <a:cubicBezTo>
                  <a:pt x="10404" y="6576"/>
                  <a:pt x="10783" y="6229"/>
                  <a:pt x="10841" y="6619"/>
                </a:cubicBezTo>
                <a:cubicBezTo>
                  <a:pt x="10809" y="7565"/>
                  <a:pt x="11273" y="6891"/>
                  <a:pt x="11684" y="6902"/>
                </a:cubicBezTo>
                <a:cubicBezTo>
                  <a:pt x="11667" y="6789"/>
                  <a:pt x="11703" y="6564"/>
                  <a:pt x="11738" y="6564"/>
                </a:cubicBezTo>
                <a:cubicBezTo>
                  <a:pt x="11561" y="7048"/>
                  <a:pt x="12260" y="6771"/>
                  <a:pt x="12423" y="6676"/>
                </a:cubicBezTo>
                <a:cubicBezTo>
                  <a:pt x="12303" y="6685"/>
                  <a:pt x="12299" y="5667"/>
                  <a:pt x="12417" y="5583"/>
                </a:cubicBezTo>
                <a:close/>
                <a:moveTo>
                  <a:pt x="15835" y="7413"/>
                </a:moveTo>
                <a:cubicBezTo>
                  <a:pt x="16096" y="7378"/>
                  <a:pt x="15888" y="7834"/>
                  <a:pt x="15693" y="7630"/>
                </a:cubicBezTo>
                <a:cubicBezTo>
                  <a:pt x="15698" y="7559"/>
                  <a:pt x="15688" y="7503"/>
                  <a:pt x="15671" y="7456"/>
                </a:cubicBezTo>
                <a:cubicBezTo>
                  <a:pt x="15678" y="7456"/>
                  <a:pt x="15685" y="7466"/>
                  <a:pt x="15693" y="7462"/>
                </a:cubicBezTo>
                <a:cubicBezTo>
                  <a:pt x="15750" y="7433"/>
                  <a:pt x="15798" y="7419"/>
                  <a:pt x="15835" y="7413"/>
                </a:cubicBezTo>
                <a:close/>
                <a:moveTo>
                  <a:pt x="16405" y="7906"/>
                </a:moveTo>
                <a:cubicBezTo>
                  <a:pt x="16556" y="7926"/>
                  <a:pt x="16708" y="8088"/>
                  <a:pt x="16485" y="8359"/>
                </a:cubicBezTo>
                <a:cubicBezTo>
                  <a:pt x="16374" y="8364"/>
                  <a:pt x="16286" y="8387"/>
                  <a:pt x="16211" y="8418"/>
                </a:cubicBezTo>
                <a:cubicBezTo>
                  <a:pt x="16250" y="8385"/>
                  <a:pt x="16287" y="8351"/>
                  <a:pt x="16326" y="8303"/>
                </a:cubicBezTo>
                <a:cubicBezTo>
                  <a:pt x="16103" y="8008"/>
                  <a:pt x="16254" y="7887"/>
                  <a:pt x="16405" y="79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2" name="Want patches with different gradients to the avoid aperture problem"/>
          <p:cNvSpPr txBox="1"/>
          <p:nvPr/>
        </p:nvSpPr>
        <p:spPr>
          <a:xfrm>
            <a:off x="2399115" y="7950134"/>
            <a:ext cx="85418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Want patches with different gradients to the avoid 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3907613917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ircle"/>
          <p:cNvSpPr/>
          <p:nvPr/>
        </p:nvSpPr>
        <p:spPr>
          <a:xfrm>
            <a:off x="5717523" y="4119962"/>
            <a:ext cx="1905001" cy="1905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35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5214" y="4510388"/>
            <a:ext cx="2140620" cy="2256306"/>
          </a:xfrm>
          <a:prstGeom prst="rect">
            <a:avLst/>
          </a:prstGeom>
        </p:spPr>
      </p:pic>
      <p:pic>
        <p:nvPicPr>
          <p:cNvPr id="33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33513"/>
          <a:stretch>
            <a:fillRect/>
          </a:stretch>
        </p:blipFill>
        <p:spPr>
          <a:xfrm>
            <a:off x="4061165" y="3152109"/>
            <a:ext cx="4328595" cy="4069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2417" y="5583"/>
                </a:moveTo>
                <a:cubicBezTo>
                  <a:pt x="12434" y="5571"/>
                  <a:pt x="12454" y="5578"/>
                  <a:pt x="12476" y="5610"/>
                </a:cubicBezTo>
                <a:lnTo>
                  <a:pt x="12528" y="5947"/>
                </a:lnTo>
                <a:cubicBezTo>
                  <a:pt x="12095" y="6792"/>
                  <a:pt x="13416" y="6942"/>
                  <a:pt x="13108" y="6059"/>
                </a:cubicBezTo>
                <a:cubicBezTo>
                  <a:pt x="13364" y="4803"/>
                  <a:pt x="13219" y="6600"/>
                  <a:pt x="13213" y="6733"/>
                </a:cubicBezTo>
                <a:lnTo>
                  <a:pt x="13900" y="6733"/>
                </a:lnTo>
                <a:cubicBezTo>
                  <a:pt x="14118" y="6670"/>
                  <a:pt x="13894" y="6188"/>
                  <a:pt x="14164" y="6284"/>
                </a:cubicBezTo>
                <a:cubicBezTo>
                  <a:pt x="13943" y="6839"/>
                  <a:pt x="14155" y="6985"/>
                  <a:pt x="14585" y="7068"/>
                </a:cubicBezTo>
                <a:cubicBezTo>
                  <a:pt x="14597" y="6462"/>
                  <a:pt x="14936" y="7189"/>
                  <a:pt x="14585" y="7125"/>
                </a:cubicBezTo>
                <a:cubicBezTo>
                  <a:pt x="14463" y="7817"/>
                  <a:pt x="15231" y="7327"/>
                  <a:pt x="15324" y="7068"/>
                </a:cubicBezTo>
                <a:cubicBezTo>
                  <a:pt x="15341" y="6677"/>
                  <a:pt x="15447" y="7082"/>
                  <a:pt x="15560" y="7319"/>
                </a:cubicBezTo>
                <a:cubicBezTo>
                  <a:pt x="15327" y="7191"/>
                  <a:pt x="14905" y="7453"/>
                  <a:pt x="15271" y="7742"/>
                </a:cubicBezTo>
                <a:cubicBezTo>
                  <a:pt x="15089" y="8094"/>
                  <a:pt x="16057" y="7685"/>
                  <a:pt x="15534" y="7911"/>
                </a:cubicBezTo>
                <a:cubicBezTo>
                  <a:pt x="15526" y="8308"/>
                  <a:pt x="15761" y="8628"/>
                  <a:pt x="16059" y="8513"/>
                </a:cubicBezTo>
                <a:cubicBezTo>
                  <a:pt x="15793" y="8780"/>
                  <a:pt x="15960" y="9340"/>
                  <a:pt x="16168" y="9762"/>
                </a:cubicBezTo>
                <a:cubicBezTo>
                  <a:pt x="16355" y="9420"/>
                  <a:pt x="16850" y="9594"/>
                  <a:pt x="16485" y="9762"/>
                </a:cubicBezTo>
                <a:cubicBezTo>
                  <a:pt x="15869" y="9633"/>
                  <a:pt x="16497" y="10522"/>
                  <a:pt x="16219" y="10434"/>
                </a:cubicBezTo>
                <a:cubicBezTo>
                  <a:pt x="16332" y="11187"/>
                  <a:pt x="15770" y="11755"/>
                  <a:pt x="15746" y="12455"/>
                </a:cubicBezTo>
                <a:cubicBezTo>
                  <a:pt x="15345" y="12424"/>
                  <a:pt x="14749" y="13185"/>
                  <a:pt x="15166" y="13464"/>
                </a:cubicBezTo>
                <a:cubicBezTo>
                  <a:pt x="14821" y="13417"/>
                  <a:pt x="13943" y="13560"/>
                  <a:pt x="13952" y="14081"/>
                </a:cubicBezTo>
                <a:cubicBezTo>
                  <a:pt x="13945" y="13544"/>
                  <a:pt x="13395" y="14141"/>
                  <a:pt x="13213" y="13970"/>
                </a:cubicBezTo>
                <a:cubicBezTo>
                  <a:pt x="13213" y="14119"/>
                  <a:pt x="13143" y="14418"/>
                  <a:pt x="13108" y="14418"/>
                </a:cubicBezTo>
                <a:cubicBezTo>
                  <a:pt x="13222" y="14017"/>
                  <a:pt x="11668" y="14654"/>
                  <a:pt x="12160" y="14138"/>
                </a:cubicBezTo>
                <a:cubicBezTo>
                  <a:pt x="12108" y="13618"/>
                  <a:pt x="11434" y="13808"/>
                  <a:pt x="11211" y="13970"/>
                </a:cubicBezTo>
                <a:cubicBezTo>
                  <a:pt x="11404" y="13440"/>
                  <a:pt x="10719" y="13197"/>
                  <a:pt x="10365" y="13129"/>
                </a:cubicBezTo>
                <a:cubicBezTo>
                  <a:pt x="10273" y="13254"/>
                  <a:pt x="9657" y="14062"/>
                  <a:pt x="9575" y="13578"/>
                </a:cubicBezTo>
                <a:cubicBezTo>
                  <a:pt x="9917" y="13543"/>
                  <a:pt x="10177" y="13318"/>
                  <a:pt x="10314" y="13015"/>
                </a:cubicBezTo>
                <a:cubicBezTo>
                  <a:pt x="10039" y="12946"/>
                  <a:pt x="9774" y="11906"/>
                  <a:pt x="9522" y="12623"/>
                </a:cubicBezTo>
                <a:cubicBezTo>
                  <a:pt x="8758" y="12745"/>
                  <a:pt x="9570" y="12585"/>
                  <a:pt x="9575" y="12343"/>
                </a:cubicBezTo>
                <a:cubicBezTo>
                  <a:pt x="9937" y="12426"/>
                  <a:pt x="9566" y="11638"/>
                  <a:pt x="9470" y="11726"/>
                </a:cubicBezTo>
                <a:cubicBezTo>
                  <a:pt x="9658" y="11399"/>
                  <a:pt x="9031" y="11526"/>
                  <a:pt x="9153" y="11726"/>
                </a:cubicBezTo>
                <a:cubicBezTo>
                  <a:pt x="8572" y="11718"/>
                  <a:pt x="8869" y="11931"/>
                  <a:pt x="8995" y="12229"/>
                </a:cubicBezTo>
                <a:cubicBezTo>
                  <a:pt x="8651" y="12480"/>
                  <a:pt x="8726" y="11239"/>
                  <a:pt x="8836" y="11726"/>
                </a:cubicBezTo>
                <a:cubicBezTo>
                  <a:pt x="9232" y="11571"/>
                  <a:pt x="9636" y="11335"/>
                  <a:pt x="9312" y="10772"/>
                </a:cubicBezTo>
                <a:cubicBezTo>
                  <a:pt x="8996" y="10620"/>
                  <a:pt x="9368" y="9676"/>
                  <a:pt x="9258" y="9314"/>
                </a:cubicBezTo>
                <a:cubicBezTo>
                  <a:pt x="8981" y="9203"/>
                  <a:pt x="8743" y="8913"/>
                  <a:pt x="8415" y="9031"/>
                </a:cubicBezTo>
                <a:cubicBezTo>
                  <a:pt x="8622" y="8264"/>
                  <a:pt x="8618" y="9229"/>
                  <a:pt x="8995" y="8977"/>
                </a:cubicBezTo>
                <a:cubicBezTo>
                  <a:pt x="9725" y="9652"/>
                  <a:pt x="9312" y="8458"/>
                  <a:pt x="9734" y="8303"/>
                </a:cubicBezTo>
                <a:cubicBezTo>
                  <a:pt x="9714" y="7992"/>
                  <a:pt x="10605" y="8140"/>
                  <a:pt x="9892" y="7854"/>
                </a:cubicBezTo>
                <a:cubicBezTo>
                  <a:pt x="9950" y="7598"/>
                  <a:pt x="9003" y="7454"/>
                  <a:pt x="9575" y="7237"/>
                </a:cubicBezTo>
                <a:cubicBezTo>
                  <a:pt x="9644" y="7416"/>
                  <a:pt x="10266" y="8072"/>
                  <a:pt x="10365" y="7574"/>
                </a:cubicBezTo>
                <a:cubicBezTo>
                  <a:pt x="10966" y="7460"/>
                  <a:pt x="10789" y="7127"/>
                  <a:pt x="10736" y="6676"/>
                </a:cubicBezTo>
                <a:cubicBezTo>
                  <a:pt x="10404" y="6576"/>
                  <a:pt x="10783" y="6229"/>
                  <a:pt x="10841" y="6619"/>
                </a:cubicBezTo>
                <a:cubicBezTo>
                  <a:pt x="10809" y="7565"/>
                  <a:pt x="11273" y="6891"/>
                  <a:pt x="11684" y="6902"/>
                </a:cubicBezTo>
                <a:cubicBezTo>
                  <a:pt x="11667" y="6789"/>
                  <a:pt x="11703" y="6564"/>
                  <a:pt x="11738" y="6564"/>
                </a:cubicBezTo>
                <a:cubicBezTo>
                  <a:pt x="11561" y="7048"/>
                  <a:pt x="12260" y="6771"/>
                  <a:pt x="12423" y="6676"/>
                </a:cubicBezTo>
                <a:cubicBezTo>
                  <a:pt x="12303" y="6685"/>
                  <a:pt x="12299" y="5667"/>
                  <a:pt x="12417" y="5583"/>
                </a:cubicBezTo>
                <a:close/>
                <a:moveTo>
                  <a:pt x="15835" y="7413"/>
                </a:moveTo>
                <a:cubicBezTo>
                  <a:pt x="16096" y="7378"/>
                  <a:pt x="15888" y="7834"/>
                  <a:pt x="15693" y="7630"/>
                </a:cubicBezTo>
                <a:cubicBezTo>
                  <a:pt x="15698" y="7559"/>
                  <a:pt x="15688" y="7503"/>
                  <a:pt x="15671" y="7456"/>
                </a:cubicBezTo>
                <a:cubicBezTo>
                  <a:pt x="15678" y="7456"/>
                  <a:pt x="15685" y="7466"/>
                  <a:pt x="15693" y="7462"/>
                </a:cubicBezTo>
                <a:cubicBezTo>
                  <a:pt x="15750" y="7433"/>
                  <a:pt x="15798" y="7419"/>
                  <a:pt x="15835" y="7413"/>
                </a:cubicBezTo>
                <a:close/>
                <a:moveTo>
                  <a:pt x="16405" y="7906"/>
                </a:moveTo>
                <a:cubicBezTo>
                  <a:pt x="16556" y="7926"/>
                  <a:pt x="16708" y="8088"/>
                  <a:pt x="16485" y="8359"/>
                </a:cubicBezTo>
                <a:cubicBezTo>
                  <a:pt x="16374" y="8364"/>
                  <a:pt x="16286" y="8387"/>
                  <a:pt x="16211" y="8418"/>
                </a:cubicBezTo>
                <a:cubicBezTo>
                  <a:pt x="16250" y="8385"/>
                  <a:pt x="16287" y="8351"/>
                  <a:pt x="16326" y="8303"/>
                </a:cubicBezTo>
                <a:cubicBezTo>
                  <a:pt x="16103" y="8008"/>
                  <a:pt x="16254" y="7887"/>
                  <a:pt x="16405" y="79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8" name="Want patches with different gradients to the avoid aperture problem"/>
          <p:cNvSpPr txBox="1"/>
          <p:nvPr/>
        </p:nvSpPr>
        <p:spPr>
          <a:xfrm>
            <a:off x="2399115" y="7950134"/>
            <a:ext cx="854181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Want patches with different gradients to the avoid aperture problem</a:t>
            </a:r>
          </a:p>
        </p:txBody>
      </p:sp>
    </p:spTree>
    <p:extLst>
      <p:ext uri="{BB962C8B-B14F-4D97-AF65-F5344CB8AC3E}">
        <p14:creationId xmlns:p14="http://schemas.microsoft.com/office/powerpoint/2010/main" val="2652422749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Arrow"/>
          <p:cNvSpPr/>
          <p:nvPr/>
        </p:nvSpPr>
        <p:spPr>
          <a:xfrm rot="2700000">
            <a:off x="6080896" y="2208892"/>
            <a:ext cx="766575" cy="558286"/>
          </a:xfrm>
          <a:prstGeom prst="rightArrow">
            <a:avLst>
              <a:gd name="adj1" fmla="val 42600"/>
              <a:gd name="adj2" fmla="val 42159"/>
            </a:avLst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aphicFrame>
        <p:nvGraphicFramePr>
          <p:cNvPr id="341" name="Table"/>
          <p:cNvGraphicFramePr/>
          <p:nvPr/>
        </p:nvGraphicFramePr>
        <p:xfrm>
          <a:off x="3157914" y="1473200"/>
          <a:ext cx="1774476" cy="1776095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43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3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5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5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42" name="Table"/>
          <p:cNvGraphicFramePr/>
          <p:nvPr/>
        </p:nvGraphicFramePr>
        <p:xfrm>
          <a:off x="8009314" y="1473200"/>
          <a:ext cx="1774476" cy="1776095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443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3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T w="12700">
                      <a:solidFill>
                        <a:srgbClr val="60606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1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3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-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4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4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64"/>
                        <a:t>4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3" name="Line"/>
          <p:cNvSpPr/>
          <p:nvPr/>
        </p:nvSpPr>
        <p:spPr>
          <a:xfrm>
            <a:off x="3146052" y="1473200"/>
            <a:ext cx="194826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4" name="Line"/>
          <p:cNvSpPr/>
          <p:nvPr/>
        </p:nvSpPr>
        <p:spPr>
          <a:xfrm flipH="1">
            <a:off x="3158752" y="1466850"/>
            <a:ext cx="1" cy="19892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5" name="y"/>
          <p:cNvSpPr txBox="1"/>
          <p:nvPr/>
        </p:nvSpPr>
        <p:spPr>
          <a:xfrm>
            <a:off x="2827141" y="3181350"/>
            <a:ext cx="2131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</a:p>
        </p:txBody>
      </p:sp>
      <p:sp>
        <p:nvSpPr>
          <p:cNvPr id="346" name="x"/>
          <p:cNvSpPr txBox="1"/>
          <p:nvPr/>
        </p:nvSpPr>
        <p:spPr>
          <a:xfrm>
            <a:off x="5137045" y="1312796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</a:p>
        </p:txBody>
      </p:sp>
      <p:sp>
        <p:nvSpPr>
          <p:cNvPr id="347" name="Line"/>
          <p:cNvSpPr/>
          <p:nvPr/>
        </p:nvSpPr>
        <p:spPr>
          <a:xfrm>
            <a:off x="7984752" y="1473200"/>
            <a:ext cx="194826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Line"/>
          <p:cNvSpPr/>
          <p:nvPr/>
        </p:nvSpPr>
        <p:spPr>
          <a:xfrm>
            <a:off x="7997452" y="1466850"/>
            <a:ext cx="1" cy="19892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9" name="y"/>
          <p:cNvSpPr txBox="1"/>
          <p:nvPr/>
        </p:nvSpPr>
        <p:spPr>
          <a:xfrm>
            <a:off x="7665842" y="3181350"/>
            <a:ext cx="2131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</a:t>
            </a:r>
          </a:p>
        </p:txBody>
      </p:sp>
      <p:sp>
        <p:nvSpPr>
          <p:cNvPr id="350" name="x"/>
          <p:cNvSpPr txBox="1"/>
          <p:nvPr/>
        </p:nvSpPr>
        <p:spPr>
          <a:xfrm>
            <a:off x="9975745" y="1312796"/>
            <a:ext cx="21318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x</a:t>
            </a:r>
          </a:p>
        </p:txBody>
      </p:sp>
      <p:sp>
        <p:nvSpPr>
          <p:cNvPr id="351" name="optical flow: (1,1)"/>
          <p:cNvSpPr txBox="1"/>
          <p:nvPr/>
        </p:nvSpPr>
        <p:spPr>
          <a:xfrm>
            <a:off x="5365549" y="1604219"/>
            <a:ext cx="245181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optical flow: (1,1)</a:t>
            </a:r>
          </a:p>
        </p:txBody>
      </p:sp>
      <p:sp>
        <p:nvSpPr>
          <p:cNvPr id="352" name="H(x,y) = y"/>
          <p:cNvSpPr txBox="1"/>
          <p:nvPr/>
        </p:nvSpPr>
        <p:spPr>
          <a:xfrm>
            <a:off x="3307486" y="781414"/>
            <a:ext cx="14499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H(x,y) = y</a:t>
            </a:r>
          </a:p>
        </p:txBody>
      </p:sp>
      <p:sp>
        <p:nvSpPr>
          <p:cNvPr id="353" name="I(x,y)"/>
          <p:cNvSpPr txBox="1"/>
          <p:nvPr/>
        </p:nvSpPr>
        <p:spPr>
          <a:xfrm>
            <a:off x="8550402" y="781414"/>
            <a:ext cx="7915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I(x,y)</a:t>
            </a:r>
          </a:p>
        </p:txBody>
      </p:sp>
      <p:pic>
        <p:nvPicPr>
          <p:cNvPr id="3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051" y="6682468"/>
            <a:ext cx="5158947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2411" y="4162393"/>
            <a:ext cx="3430413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3065" y="6113064"/>
            <a:ext cx="1754606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33908" y="5543661"/>
            <a:ext cx="1832920" cy="38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77521" y="5898939"/>
            <a:ext cx="1201616" cy="381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We recover the v of the optical flow but not the u.…"/>
          <p:cNvSpPr txBox="1"/>
          <p:nvPr/>
        </p:nvSpPr>
        <p:spPr>
          <a:xfrm>
            <a:off x="1901829" y="7584685"/>
            <a:ext cx="9201143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/>
            </a:pPr>
            <a:r>
              <a: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We recover the v of the optical flow but not the u.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2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This is the aperture problem.</a:t>
            </a:r>
          </a:p>
        </p:txBody>
      </p:sp>
      <p:sp>
        <p:nvSpPr>
          <p:cNvPr id="360" name="Compute gradients"/>
          <p:cNvSpPr txBox="1"/>
          <p:nvPr/>
        </p:nvSpPr>
        <p:spPr>
          <a:xfrm>
            <a:off x="784666" y="4805041"/>
            <a:ext cx="289158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Compute gradients</a:t>
            </a:r>
          </a:p>
        </p:txBody>
      </p:sp>
      <p:sp>
        <p:nvSpPr>
          <p:cNvPr id="361" name="Solution:"/>
          <p:cNvSpPr txBox="1"/>
          <p:nvPr/>
        </p:nvSpPr>
        <p:spPr>
          <a:xfrm>
            <a:off x="8559870" y="4805041"/>
            <a:ext cx="14347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Solution:</a:t>
            </a:r>
          </a:p>
        </p:txBody>
      </p:sp>
      <p:sp>
        <p:nvSpPr>
          <p:cNvPr id="362" name="Arrow"/>
          <p:cNvSpPr/>
          <p:nvPr/>
        </p:nvSpPr>
        <p:spPr>
          <a:xfrm>
            <a:off x="7315234" y="5757587"/>
            <a:ext cx="914401" cy="663705"/>
          </a:xfrm>
          <a:prstGeom prst="rightArrow">
            <a:avLst>
              <a:gd name="adj1" fmla="val 56672"/>
              <a:gd name="adj2" fmla="val 51769"/>
            </a:avLst>
          </a:prstGeom>
          <a:blipFill>
            <a:blip r:embed="rId7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29419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AR Drone Target Tracking with OpenCV - Optical Flow.mp4" descr="AR Drone Target Tracking with OpenCV - Optical Flow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34725" y="1351233"/>
            <a:ext cx="12535350" cy="7051134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Optical flow used for feature tracking on a drone"/>
          <p:cNvSpPr txBox="1"/>
          <p:nvPr/>
        </p:nvSpPr>
        <p:spPr>
          <a:xfrm>
            <a:off x="1367917" y="491391"/>
            <a:ext cx="99825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Optical flow used for feature tracking on a drone</a:t>
            </a:r>
          </a:p>
        </p:txBody>
      </p:sp>
    </p:spTree>
    <p:extLst>
      <p:ext uri="{BB962C8B-B14F-4D97-AF65-F5344CB8AC3E}">
        <p14:creationId xmlns:p14="http://schemas.microsoft.com/office/powerpoint/2010/main" val="27468345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xfrm>
            <a:off x="618836" y="3225800"/>
            <a:ext cx="11767128" cy="330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Horn-</a:t>
            </a:r>
            <a:r>
              <a:rPr lang="en-US" dirty="0" err="1"/>
              <a:t>Schunck</a:t>
            </a:r>
            <a:r>
              <a:rPr lang="en-US" dirty="0"/>
              <a:t> optical flow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074715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Horn-Schunck…"/>
          <p:cNvSpPr txBox="1"/>
          <p:nvPr/>
        </p:nvSpPr>
        <p:spPr>
          <a:xfrm>
            <a:off x="1480655" y="1603822"/>
            <a:ext cx="428089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Horn-Schunck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 (1981)</a:t>
            </a:r>
          </a:p>
        </p:txBody>
      </p:sp>
      <p:sp>
        <p:nvSpPr>
          <p:cNvPr id="131" name="Lucas-Kanade…"/>
          <p:cNvSpPr txBox="1"/>
          <p:nvPr/>
        </p:nvSpPr>
        <p:spPr>
          <a:xfrm>
            <a:off x="7696242" y="1603822"/>
            <a:ext cx="428089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Lucas-Kanade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Optical Flow (1981)</a:t>
            </a:r>
          </a:p>
        </p:txBody>
      </p:sp>
      <p:sp>
        <p:nvSpPr>
          <p:cNvPr id="132" name="‘constant’ flow…"/>
          <p:cNvSpPr txBox="1"/>
          <p:nvPr/>
        </p:nvSpPr>
        <p:spPr>
          <a:xfrm>
            <a:off x="7772430" y="5701427"/>
            <a:ext cx="412851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‘constant’ flow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(flow is constant for all pixels)</a:t>
            </a:r>
          </a:p>
        </p:txBody>
      </p:sp>
      <p:sp>
        <p:nvSpPr>
          <p:cNvPr id="133" name="‘smooth’ flow…"/>
          <p:cNvSpPr txBox="1"/>
          <p:nvPr/>
        </p:nvSpPr>
        <p:spPr>
          <a:xfrm>
            <a:off x="1319861" y="5701427"/>
            <a:ext cx="460248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solidFill>
                  <a:srgbClr val="0365C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‘smooth’ flow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(flow can vary from pixel to pixel)</a:t>
            </a:r>
          </a:p>
        </p:txBody>
      </p:sp>
      <p:sp>
        <p:nvSpPr>
          <p:cNvPr id="134" name="brightness constancy"/>
          <p:cNvSpPr txBox="1"/>
          <p:nvPr/>
        </p:nvSpPr>
        <p:spPr>
          <a:xfrm>
            <a:off x="1365962" y="3611006"/>
            <a:ext cx="4510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</a:t>
            </a:r>
          </a:p>
        </p:txBody>
      </p:sp>
      <p:sp>
        <p:nvSpPr>
          <p:cNvPr id="135" name="method of differences"/>
          <p:cNvSpPr txBox="1"/>
          <p:nvPr/>
        </p:nvSpPr>
        <p:spPr>
          <a:xfrm>
            <a:off x="7551603" y="4127442"/>
            <a:ext cx="45701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method of differences</a:t>
            </a:r>
          </a:p>
        </p:txBody>
      </p:sp>
      <p:sp>
        <p:nvSpPr>
          <p:cNvPr id="136" name="global method…"/>
          <p:cNvSpPr txBox="1"/>
          <p:nvPr/>
        </p:nvSpPr>
        <p:spPr>
          <a:xfrm>
            <a:off x="2026844" y="7352627"/>
            <a:ext cx="3188514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global method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(dense)</a:t>
            </a:r>
          </a:p>
        </p:txBody>
      </p:sp>
      <p:sp>
        <p:nvSpPr>
          <p:cNvPr id="137" name="local method…"/>
          <p:cNvSpPr txBox="1"/>
          <p:nvPr/>
        </p:nvSpPr>
        <p:spPr>
          <a:xfrm>
            <a:off x="8394679" y="7352627"/>
            <a:ext cx="288401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local method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(sparse)</a:t>
            </a:r>
          </a:p>
        </p:txBody>
      </p:sp>
      <p:sp>
        <p:nvSpPr>
          <p:cNvPr id="138" name="small motion"/>
          <p:cNvSpPr txBox="1"/>
          <p:nvPr/>
        </p:nvSpPr>
        <p:spPr>
          <a:xfrm>
            <a:off x="2281047" y="4646264"/>
            <a:ext cx="26801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motion</a:t>
            </a:r>
          </a:p>
        </p:txBody>
      </p:sp>
    </p:spTree>
    <p:extLst>
      <p:ext uri="{BB962C8B-B14F-4D97-AF65-F5344CB8AC3E}">
        <p14:creationId xmlns:p14="http://schemas.microsoft.com/office/powerpoint/2010/main" val="3940645717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alphaModFix amt="27117"/>
            <a:extLst/>
          </a:blip>
          <a:stretch>
            <a:fillRect/>
          </a:stretch>
        </p:blipFill>
        <p:spPr>
          <a:xfrm>
            <a:off x="1339072" y="2317140"/>
            <a:ext cx="10326656" cy="687192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mooth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Smoothness</a:t>
            </a:r>
          </a:p>
        </p:txBody>
      </p:sp>
      <p:sp>
        <p:nvSpPr>
          <p:cNvPr id="254" name="most objects in the world are rigid or deform elastically…"/>
          <p:cNvSpPr txBox="1"/>
          <p:nvPr/>
        </p:nvSpPr>
        <p:spPr>
          <a:xfrm>
            <a:off x="2201243" y="4006849"/>
            <a:ext cx="8602314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most objects in the world are rigid or deform elastically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moving together coherently</a:t>
            </a:r>
          </a:p>
        </p:txBody>
      </p:sp>
      <p:sp>
        <p:nvSpPr>
          <p:cNvPr id="255" name="we expect optical flow fields to be smooth"/>
          <p:cNvSpPr txBox="1"/>
          <p:nvPr/>
        </p:nvSpPr>
        <p:spPr>
          <a:xfrm>
            <a:off x="1872580" y="7199531"/>
            <a:ext cx="92596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 expect optical flow fields to be smooth</a:t>
            </a:r>
          </a:p>
        </p:txBody>
      </p:sp>
    </p:spTree>
    <p:extLst>
      <p:ext uri="{BB962C8B-B14F-4D97-AF65-F5344CB8AC3E}">
        <p14:creationId xmlns:p14="http://schemas.microsoft.com/office/powerpoint/2010/main" val="2781698444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Key idea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idea</a:t>
            </a:r>
          </a:p>
          <a:p>
            <a:pPr>
              <a:defRPr sz="2400"/>
            </a:pPr>
            <a:r>
              <a:t>(of Horn-Schunck optical flow)</a:t>
            </a:r>
          </a:p>
        </p:txBody>
      </p:sp>
      <p:sp>
        <p:nvSpPr>
          <p:cNvPr id="258" name="Enforce…"/>
          <p:cNvSpPr txBox="1"/>
          <p:nvPr/>
        </p:nvSpPr>
        <p:spPr>
          <a:xfrm>
            <a:off x="3688655" y="3199742"/>
            <a:ext cx="562749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brightness constancy</a:t>
            </a:r>
          </a:p>
        </p:txBody>
      </p:sp>
      <p:sp>
        <p:nvSpPr>
          <p:cNvPr id="259" name="Enforce…"/>
          <p:cNvSpPr txBox="1"/>
          <p:nvPr/>
        </p:nvSpPr>
        <p:spPr>
          <a:xfrm>
            <a:off x="4252528" y="5067299"/>
            <a:ext cx="449974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C4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smooth flow field</a:t>
            </a:r>
          </a:p>
        </p:txBody>
      </p:sp>
      <p:sp>
        <p:nvSpPr>
          <p:cNvPr id="260" name="to compute optical flow"/>
          <p:cNvSpPr txBox="1"/>
          <p:nvPr/>
        </p:nvSpPr>
        <p:spPr>
          <a:xfrm>
            <a:off x="3673436" y="7389749"/>
            <a:ext cx="565792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compute optical flow</a:t>
            </a:r>
          </a:p>
        </p:txBody>
      </p:sp>
    </p:spTree>
    <p:extLst>
      <p:ext uri="{BB962C8B-B14F-4D97-AF65-F5344CB8AC3E}">
        <p14:creationId xmlns:p14="http://schemas.microsoft.com/office/powerpoint/2010/main" val="3945905282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Key idea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idea</a:t>
            </a:r>
          </a:p>
          <a:p>
            <a:pPr>
              <a:defRPr sz="2400"/>
            </a:pPr>
            <a:r>
              <a:t>(of Horn-Schunck optical flow)</a:t>
            </a:r>
          </a:p>
        </p:txBody>
      </p:sp>
      <p:sp>
        <p:nvSpPr>
          <p:cNvPr id="263" name="Enforce…"/>
          <p:cNvSpPr txBox="1"/>
          <p:nvPr/>
        </p:nvSpPr>
        <p:spPr>
          <a:xfrm>
            <a:off x="3688655" y="3199742"/>
            <a:ext cx="562749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brightness constancy</a:t>
            </a:r>
          </a:p>
        </p:txBody>
      </p:sp>
      <p:sp>
        <p:nvSpPr>
          <p:cNvPr id="264" name="Enforce…"/>
          <p:cNvSpPr txBox="1"/>
          <p:nvPr/>
        </p:nvSpPr>
        <p:spPr>
          <a:xfrm>
            <a:off x="4252528" y="5067299"/>
            <a:ext cx="449974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C4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smooth flow field</a:t>
            </a:r>
          </a:p>
        </p:txBody>
      </p:sp>
      <p:sp>
        <p:nvSpPr>
          <p:cNvPr id="265" name="to compute optical flow"/>
          <p:cNvSpPr txBox="1"/>
          <p:nvPr/>
        </p:nvSpPr>
        <p:spPr>
          <a:xfrm>
            <a:off x="3673436" y="7389749"/>
            <a:ext cx="565792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compute optical flow</a:t>
            </a:r>
          </a:p>
        </p:txBody>
      </p:sp>
      <p:pic>
        <p:nvPicPr>
          <p:cNvPr id="266" name="Oval" descr="Oval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7960" y="3063471"/>
            <a:ext cx="6708880" cy="195786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917668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Enforce  brightness consta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Enforce </a:t>
            </a:r>
            <a:br/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brightness constancy</a:t>
            </a:r>
          </a:p>
        </p:txBody>
      </p:sp>
      <p:grpSp>
        <p:nvGrpSpPr>
          <p:cNvPr id="271" name="Group"/>
          <p:cNvGrpSpPr/>
          <p:nvPr/>
        </p:nvGrpSpPr>
        <p:grpSpPr>
          <a:xfrm>
            <a:off x="3669158" y="3696392"/>
            <a:ext cx="5666484" cy="1171295"/>
            <a:chOff x="0" y="0"/>
            <a:chExt cx="5666482" cy="1171294"/>
          </a:xfrm>
        </p:grpSpPr>
        <p:pic>
          <p:nvPicPr>
            <p:cNvPr id="26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8685" y="342023"/>
              <a:ext cx="4910774" cy="618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0" name="Rectangle"/>
            <p:cNvSpPr/>
            <p:nvPr/>
          </p:nvSpPr>
          <p:spPr>
            <a:xfrm>
              <a:off x="0" y="0"/>
              <a:ext cx="5666483" cy="117129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pic>
        <p:nvPicPr>
          <p:cNvPr id="272" name="latex-image-21.pdf" descr="latex-image-2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0820" y="6627710"/>
            <a:ext cx="7212731" cy="177056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For every pixel,"/>
          <p:cNvSpPr txBox="1"/>
          <p:nvPr/>
        </p:nvSpPr>
        <p:spPr>
          <a:xfrm>
            <a:off x="5123439" y="5726668"/>
            <a:ext cx="32474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every pixel,</a:t>
            </a:r>
          </a:p>
        </p:txBody>
      </p:sp>
    </p:spTree>
    <p:extLst>
      <p:ext uri="{BB962C8B-B14F-4D97-AF65-F5344CB8AC3E}">
        <p14:creationId xmlns:p14="http://schemas.microsoft.com/office/powerpoint/2010/main" val="4081934102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roup"/>
          <p:cNvGrpSpPr/>
          <p:nvPr/>
        </p:nvGrpSpPr>
        <p:grpSpPr>
          <a:xfrm>
            <a:off x="3669158" y="3696392"/>
            <a:ext cx="5666484" cy="1171295"/>
            <a:chOff x="0" y="0"/>
            <a:chExt cx="5666482" cy="1171294"/>
          </a:xfrm>
        </p:grpSpPr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8685" y="342023"/>
              <a:ext cx="4910774" cy="618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" name="Rectangle"/>
            <p:cNvSpPr/>
            <p:nvPr/>
          </p:nvSpPr>
          <p:spPr>
            <a:xfrm>
              <a:off x="0" y="0"/>
              <a:ext cx="5666483" cy="1171295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pic>
        <p:nvPicPr>
          <p:cNvPr id="278" name="latex-image-21.pdf" descr="latex-image-2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0820" y="6627710"/>
            <a:ext cx="7212731" cy="1770568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For every pixel,"/>
          <p:cNvSpPr txBox="1"/>
          <p:nvPr/>
        </p:nvSpPr>
        <p:spPr>
          <a:xfrm>
            <a:off x="5123439" y="5726668"/>
            <a:ext cx="32474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For every pixel,</a:t>
            </a:r>
          </a:p>
        </p:txBody>
      </p:sp>
      <p:sp>
        <p:nvSpPr>
          <p:cNvPr id="280" name="lazy notation for"/>
          <p:cNvSpPr txBox="1"/>
          <p:nvPr/>
        </p:nvSpPr>
        <p:spPr>
          <a:xfrm>
            <a:off x="6561255" y="8784970"/>
            <a:ext cx="179153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lazy notation for </a:t>
            </a:r>
          </a:p>
        </p:txBody>
      </p:sp>
      <p:pic>
        <p:nvPicPr>
          <p:cNvPr id="281" name="latex-image-38.pdf" descr="latex-image-3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16173" y="8836418"/>
            <a:ext cx="774182" cy="278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14821" y="8021002"/>
            <a:ext cx="1473508" cy="963752"/>
          </a:xfrm>
          <a:prstGeom prst="rect">
            <a:avLst/>
          </a:prstGeom>
        </p:spPr>
      </p:pic>
      <p:sp>
        <p:nvSpPr>
          <p:cNvPr id="283" name="Enforce  brightness constan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Enforce </a:t>
            </a:r>
            <a:br/>
            <a:r>
              <a:rPr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rPr>
              <a:t>brightness constancy</a:t>
            </a:r>
          </a:p>
        </p:txBody>
      </p:sp>
    </p:spTree>
    <p:extLst>
      <p:ext uri="{BB962C8B-B14F-4D97-AF65-F5344CB8AC3E}">
        <p14:creationId xmlns:p14="http://schemas.microsoft.com/office/powerpoint/2010/main" val="783105236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"/>
          <p:cNvSpPr/>
          <p:nvPr/>
        </p:nvSpPr>
        <p:spPr>
          <a:xfrm>
            <a:off x="4585354" y="355824"/>
            <a:ext cx="3987355" cy="3310659"/>
          </a:xfrm>
          <a:prstGeom prst="rect">
            <a:avLst/>
          </a:prstGeom>
          <a:solidFill>
            <a:srgbClr val="FFFFFF"/>
          </a:solidFill>
          <a:ln w="50800" cap="rnd">
            <a:solidFill>
              <a:srgbClr val="53585F"/>
            </a:solidFill>
            <a:custDash>
              <a:ds d="100000" sp="200000"/>
            </a:custDash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8" name="Rectangle"/>
          <p:cNvSpPr/>
          <p:nvPr/>
        </p:nvSpPr>
        <p:spPr>
          <a:xfrm>
            <a:off x="5017264" y="622442"/>
            <a:ext cx="2498982" cy="2445064"/>
          </a:xfrm>
          <a:prstGeom prst="roundRect">
            <a:avLst>
              <a:gd name="adj" fmla="val 0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139700" dist="104422" dir="12817577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9" name="Rectangle"/>
          <p:cNvSpPr/>
          <p:nvPr/>
        </p:nvSpPr>
        <p:spPr>
          <a:xfrm>
            <a:off x="5488554" y="1046784"/>
            <a:ext cx="2498982" cy="2445064"/>
          </a:xfrm>
          <a:prstGeom prst="roundRect">
            <a:avLst>
              <a:gd name="adj" fmla="val 0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139700" dist="104422" dir="1314925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0" name="Rectangle"/>
          <p:cNvSpPr/>
          <p:nvPr/>
        </p:nvSpPr>
        <p:spPr>
          <a:xfrm>
            <a:off x="1022399" y="5829483"/>
            <a:ext cx="2498982" cy="2445064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1" name="Rectangle"/>
          <p:cNvSpPr/>
          <p:nvPr/>
        </p:nvSpPr>
        <p:spPr>
          <a:xfrm>
            <a:off x="1522227" y="5829483"/>
            <a:ext cx="2498982" cy="2445064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2" name="Rectangle"/>
          <p:cNvSpPr/>
          <p:nvPr/>
        </p:nvSpPr>
        <p:spPr>
          <a:xfrm>
            <a:off x="1486186" y="5543251"/>
            <a:ext cx="2082679" cy="35044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93" name="latex-image-19.pdf" descr="latex-image-19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5019" y="4679950"/>
            <a:ext cx="825012" cy="825012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"/>
          <p:cNvSpPr/>
          <p:nvPr/>
        </p:nvSpPr>
        <p:spPr>
          <a:xfrm>
            <a:off x="5800831" y="5829483"/>
            <a:ext cx="2498982" cy="2445064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Rectangle"/>
          <p:cNvSpPr/>
          <p:nvPr/>
        </p:nvSpPr>
        <p:spPr>
          <a:xfrm>
            <a:off x="5800831" y="6253825"/>
            <a:ext cx="2498982" cy="2445064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Rectangle"/>
          <p:cNvSpPr/>
          <p:nvPr/>
        </p:nvSpPr>
        <p:spPr>
          <a:xfrm>
            <a:off x="4933090" y="6255644"/>
            <a:ext cx="3666404" cy="20170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Rectangle"/>
          <p:cNvSpPr/>
          <p:nvPr/>
        </p:nvSpPr>
        <p:spPr>
          <a:xfrm>
            <a:off x="9492428" y="5829483"/>
            <a:ext cx="2498982" cy="2445064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8" name="Rectangle"/>
          <p:cNvSpPr/>
          <p:nvPr/>
        </p:nvSpPr>
        <p:spPr>
          <a:xfrm>
            <a:off x="9963719" y="6253825"/>
            <a:ext cx="2498982" cy="2445064"/>
          </a:xfrm>
          <a:prstGeom prst="roundRect">
            <a:avLst>
              <a:gd name="adj" fmla="val 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99" name="latex-image-20.pdf" descr="latex-image-2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46115" y="4641346"/>
            <a:ext cx="726787" cy="9022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hanges these"/>
          <p:cNvSpPr txBox="1"/>
          <p:nvPr/>
        </p:nvSpPr>
        <p:spPr>
          <a:xfrm>
            <a:off x="1316161" y="9086008"/>
            <a:ext cx="213055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changes these</a:t>
            </a:r>
          </a:p>
        </p:txBody>
      </p:sp>
      <p:sp>
        <p:nvSpPr>
          <p:cNvPr id="301" name="Line"/>
          <p:cNvSpPr/>
          <p:nvPr/>
        </p:nvSpPr>
        <p:spPr>
          <a:xfrm>
            <a:off x="5326841" y="983308"/>
            <a:ext cx="803362" cy="803363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2" name="displacement of object"/>
          <p:cNvSpPr txBox="1"/>
          <p:nvPr/>
        </p:nvSpPr>
        <p:spPr>
          <a:xfrm>
            <a:off x="1156125" y="557534"/>
            <a:ext cx="323118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displacement of object</a:t>
            </a:r>
          </a:p>
        </p:txBody>
      </p:sp>
      <p:pic>
        <p:nvPicPr>
          <p:cNvPr id="316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07207" y="1137735"/>
            <a:ext cx="2937885" cy="1143284"/>
          </a:xfrm>
          <a:prstGeom prst="rect">
            <a:avLst/>
          </a:prstGeom>
        </p:spPr>
      </p:pic>
      <p:pic>
        <p:nvPicPr>
          <p:cNvPr id="318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52056" y="7834814"/>
            <a:ext cx="956231" cy="1327342"/>
          </a:xfrm>
          <a:prstGeom prst="rect">
            <a:avLst/>
          </a:prstGeom>
        </p:spPr>
      </p:pic>
      <p:pic>
        <p:nvPicPr>
          <p:cNvPr id="320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5463" y="6693063"/>
            <a:ext cx="742585" cy="2449500"/>
          </a:xfrm>
          <a:prstGeom prst="rect">
            <a:avLst/>
          </a:prstGeom>
        </p:spPr>
      </p:pic>
      <p:pic>
        <p:nvPicPr>
          <p:cNvPr id="306" name="latex-image-22.pdf" descr="latex-image-2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13390" y="9246799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latex-image-23.pdf" descr="latex-image-23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584914" y="9246799"/>
            <a:ext cx="2032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changes these"/>
          <p:cNvSpPr txBox="1"/>
          <p:nvPr/>
        </p:nvSpPr>
        <p:spPr>
          <a:xfrm>
            <a:off x="5985046" y="9086008"/>
            <a:ext cx="213055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changes these</a:t>
            </a:r>
          </a:p>
        </p:txBody>
      </p:sp>
      <p:pic>
        <p:nvPicPr>
          <p:cNvPr id="322" name="Connection Line" descr="Connection 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582694" y="6352027"/>
            <a:ext cx="482376" cy="2771343"/>
          </a:xfrm>
          <a:prstGeom prst="rect">
            <a:avLst/>
          </a:prstGeom>
        </p:spPr>
      </p:pic>
      <p:pic>
        <p:nvPicPr>
          <p:cNvPr id="324" name="Connection Line" descr="Connection 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70104" y="7652748"/>
            <a:ext cx="1026490" cy="1437059"/>
          </a:xfrm>
          <a:prstGeom prst="rect">
            <a:avLst/>
          </a:prstGeom>
        </p:spPr>
      </p:pic>
      <p:pic>
        <p:nvPicPr>
          <p:cNvPr id="311" name="latex-image-24.pdf" descr="latex-image-24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478985" y="4679950"/>
            <a:ext cx="665333" cy="82501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+"/>
          <p:cNvSpPr txBox="1"/>
          <p:nvPr/>
        </p:nvSpPr>
        <p:spPr>
          <a:xfrm>
            <a:off x="4453275" y="6787936"/>
            <a:ext cx="52963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+</a:t>
            </a:r>
          </a:p>
        </p:txBody>
      </p:sp>
      <p:sp>
        <p:nvSpPr>
          <p:cNvPr id="313" name="="/>
          <p:cNvSpPr txBox="1"/>
          <p:nvPr/>
        </p:nvSpPr>
        <p:spPr>
          <a:xfrm>
            <a:off x="8631305" y="6787936"/>
            <a:ext cx="52963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=</a:t>
            </a:r>
          </a:p>
        </p:txBody>
      </p:sp>
      <p:sp>
        <p:nvSpPr>
          <p:cNvPr id="314" name="Find the optical flow such that it satisfies:"/>
          <p:cNvSpPr txBox="1"/>
          <p:nvPr/>
        </p:nvSpPr>
        <p:spPr>
          <a:xfrm>
            <a:off x="2341702" y="3696397"/>
            <a:ext cx="847466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Find the optical flow such that it satisfies:</a:t>
            </a:r>
          </a:p>
        </p:txBody>
      </p:sp>
      <p:sp>
        <p:nvSpPr>
          <p:cNvPr id="315" name="Rectangle"/>
          <p:cNvSpPr/>
          <p:nvPr/>
        </p:nvSpPr>
        <p:spPr>
          <a:xfrm>
            <a:off x="9963719" y="6241125"/>
            <a:ext cx="2018460" cy="202584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164137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Key idea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idea</a:t>
            </a:r>
          </a:p>
          <a:p>
            <a:pPr>
              <a:defRPr sz="2400"/>
            </a:pPr>
            <a:r>
              <a:t>(of Horn-Schunck optical flow)</a:t>
            </a:r>
          </a:p>
        </p:txBody>
      </p:sp>
      <p:sp>
        <p:nvSpPr>
          <p:cNvPr id="328" name="Enforce…"/>
          <p:cNvSpPr txBox="1"/>
          <p:nvPr/>
        </p:nvSpPr>
        <p:spPr>
          <a:xfrm>
            <a:off x="3688655" y="3199742"/>
            <a:ext cx="562749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brightness constancy</a:t>
            </a:r>
          </a:p>
        </p:txBody>
      </p:sp>
      <p:sp>
        <p:nvSpPr>
          <p:cNvPr id="329" name="Enforce…"/>
          <p:cNvSpPr txBox="1"/>
          <p:nvPr/>
        </p:nvSpPr>
        <p:spPr>
          <a:xfrm>
            <a:off x="4252528" y="5067299"/>
            <a:ext cx="449974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C4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smooth flow field</a:t>
            </a:r>
          </a:p>
        </p:txBody>
      </p:sp>
      <p:sp>
        <p:nvSpPr>
          <p:cNvPr id="330" name="to compute optical flow"/>
          <p:cNvSpPr txBox="1"/>
          <p:nvPr/>
        </p:nvSpPr>
        <p:spPr>
          <a:xfrm>
            <a:off x="3673436" y="7389749"/>
            <a:ext cx="565792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compute optical flow</a:t>
            </a:r>
          </a:p>
        </p:txBody>
      </p:sp>
      <p:pic>
        <p:nvPicPr>
          <p:cNvPr id="331" name="Oval" descr="Oval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1552" y="4911125"/>
            <a:ext cx="5401696" cy="195786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481108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Enforce smooth flow fie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25779">
              <a:defRPr sz="7200"/>
            </a:pPr>
            <a:r>
              <a:t>Enforce </a:t>
            </a:r>
            <a:r>
              <a:rPr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smooth</a:t>
            </a:r>
            <a:r>
              <a:t> </a:t>
            </a:r>
            <a:r>
              <a:rPr b="1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latin typeface="Helvetica"/>
                <a:ea typeface="Helvetica"/>
                <a:cs typeface="Helvetica"/>
                <a:sym typeface="Helvetica"/>
              </a:rPr>
              <a:t>flow field</a:t>
            </a:r>
          </a:p>
        </p:txBody>
      </p:sp>
      <p:sp>
        <p:nvSpPr>
          <p:cNvPr id="334" name="Square"/>
          <p:cNvSpPr/>
          <p:nvPr/>
        </p:nvSpPr>
        <p:spPr>
          <a:xfrm>
            <a:off x="3143569" y="2755107"/>
            <a:ext cx="1897592" cy="189759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5" name="Square"/>
          <p:cNvSpPr/>
          <p:nvPr/>
        </p:nvSpPr>
        <p:spPr>
          <a:xfrm>
            <a:off x="3143569" y="4804304"/>
            <a:ext cx="1897592" cy="189759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6" name="Square"/>
          <p:cNvSpPr/>
          <p:nvPr/>
        </p:nvSpPr>
        <p:spPr>
          <a:xfrm>
            <a:off x="3143569" y="6853502"/>
            <a:ext cx="1897592" cy="189759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7" name="Square"/>
          <p:cNvSpPr/>
          <p:nvPr/>
        </p:nvSpPr>
        <p:spPr>
          <a:xfrm>
            <a:off x="5235820" y="4804304"/>
            <a:ext cx="1897592" cy="189759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8" name="Square"/>
          <p:cNvSpPr/>
          <p:nvPr/>
        </p:nvSpPr>
        <p:spPr>
          <a:xfrm>
            <a:off x="1051318" y="4804304"/>
            <a:ext cx="1897591" cy="189759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39" name="latex-image-25.pdf" descr="latex-image-2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22329" y="5515220"/>
            <a:ext cx="740072" cy="47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latex-image-26.pdf" descr="latex-image-26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5844" y="5549415"/>
            <a:ext cx="1297544" cy="40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latex-image-27.pdf" descr="latex-image-27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3798" y="5549415"/>
            <a:ext cx="1312631" cy="40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latex-image-28.pdf" descr="latex-image-28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6264" y="3532452"/>
            <a:ext cx="1092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latex-image-29.pdf" descr="latex-image-29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39914" y="7630847"/>
            <a:ext cx="11049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latex-image-30.pdf" descr="latex-image-30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89971" y="5472821"/>
            <a:ext cx="4459530" cy="84870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u-component of flow"/>
          <p:cNvSpPr txBox="1"/>
          <p:nvPr/>
        </p:nvSpPr>
        <p:spPr>
          <a:xfrm>
            <a:off x="1951525" y="8902700"/>
            <a:ext cx="42816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u-component of flow</a:t>
            </a:r>
          </a:p>
        </p:txBody>
      </p:sp>
      <p:sp>
        <p:nvSpPr>
          <p:cNvPr id="346" name="Square"/>
          <p:cNvSpPr/>
          <p:nvPr/>
        </p:nvSpPr>
        <p:spPr>
          <a:xfrm>
            <a:off x="5235820" y="6853502"/>
            <a:ext cx="1897592" cy="189759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7" name="Square"/>
          <p:cNvSpPr/>
          <p:nvPr/>
        </p:nvSpPr>
        <p:spPr>
          <a:xfrm>
            <a:off x="1051318" y="6853502"/>
            <a:ext cx="1897591" cy="1897592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Square"/>
          <p:cNvSpPr/>
          <p:nvPr/>
        </p:nvSpPr>
        <p:spPr>
          <a:xfrm>
            <a:off x="1051318" y="2755107"/>
            <a:ext cx="1897591" cy="189759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9" name="Square"/>
          <p:cNvSpPr/>
          <p:nvPr/>
        </p:nvSpPr>
        <p:spPr>
          <a:xfrm>
            <a:off x="5235820" y="2755107"/>
            <a:ext cx="1897592" cy="1897591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0" name="Rounded Rectangle"/>
          <p:cNvSpPr/>
          <p:nvPr/>
        </p:nvSpPr>
        <p:spPr>
          <a:xfrm>
            <a:off x="3311124" y="4946031"/>
            <a:ext cx="3670561" cy="1501871"/>
          </a:xfrm>
          <a:prstGeom prst="roundRect">
            <a:avLst>
              <a:gd name="adj" fmla="val 15000"/>
            </a:avLst>
          </a:prstGeom>
          <a:ln w="508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52" name="Connection Line" descr="Connection 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53053" y="3657035"/>
            <a:ext cx="4203156" cy="167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049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emi-Dense Visual Odometry for a Monocular Camera (ICCV '13).mp4" descr="Semi-Dense Visual Odometry for a Monocular Camera (ICCV '13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704" y="1220721"/>
            <a:ext cx="12999392" cy="731215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optical flow used for motion estimation in visual odometry"/>
          <p:cNvSpPr txBox="1"/>
          <p:nvPr/>
        </p:nvSpPr>
        <p:spPr>
          <a:xfrm>
            <a:off x="610006" y="440723"/>
            <a:ext cx="1178478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optical flow used for motion estimation in visual odometry</a:t>
            </a:r>
          </a:p>
        </p:txBody>
      </p:sp>
    </p:spTree>
    <p:extLst>
      <p:ext uri="{BB962C8B-B14F-4D97-AF65-F5344CB8AC3E}">
        <p14:creationId xmlns:p14="http://schemas.microsoft.com/office/powerpoint/2010/main" val="39829989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49996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6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812" t="10353" r="25641" b="10353"/>
          <a:stretch>
            <a:fillRect/>
          </a:stretch>
        </p:blipFill>
        <p:spPr>
          <a:xfrm>
            <a:off x="426734" y="1937543"/>
            <a:ext cx="5886116" cy="587856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ectangle"/>
          <p:cNvSpPr/>
          <p:nvPr/>
        </p:nvSpPr>
        <p:spPr>
          <a:xfrm>
            <a:off x="6725476" y="1937543"/>
            <a:ext cx="5852590" cy="5878514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FF2600"/>
              </a:gs>
            </a:gsLst>
            <a:lin ang="280716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7" name="Which flow field optimizes the objective?"/>
          <p:cNvSpPr txBox="1"/>
          <p:nvPr/>
        </p:nvSpPr>
        <p:spPr>
          <a:xfrm>
            <a:off x="456282" y="671607"/>
            <a:ext cx="83717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flow field optimizes the objective?</a:t>
            </a:r>
          </a:p>
        </p:txBody>
      </p:sp>
      <p:pic>
        <p:nvPicPr>
          <p:cNvPr id="358" name="latex-image-50.pdf" descr="latex-image-5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9553" y="8222747"/>
            <a:ext cx="4200416" cy="1266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latex-image-50.pdf" descr="latex-image-5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1563" y="8222747"/>
            <a:ext cx="4200416" cy="126630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?"/>
          <p:cNvSpPr txBox="1"/>
          <p:nvPr/>
        </p:nvSpPr>
        <p:spPr>
          <a:xfrm>
            <a:off x="6303231" y="8087227"/>
            <a:ext cx="4318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?</a:t>
            </a:r>
          </a:p>
        </p:txBody>
      </p:sp>
      <p:pic>
        <p:nvPicPr>
          <p:cNvPr id="361" name="latex-image-30.pdf" descr="latex-image-3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08618" y="725338"/>
            <a:ext cx="3134902" cy="596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0270114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4812" t="10353" r="25641" b="10353"/>
          <a:stretch>
            <a:fillRect/>
          </a:stretch>
        </p:blipFill>
        <p:spPr>
          <a:xfrm>
            <a:off x="426734" y="1937543"/>
            <a:ext cx="5886116" cy="5878563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Rectangle"/>
          <p:cNvSpPr/>
          <p:nvPr/>
        </p:nvSpPr>
        <p:spPr>
          <a:xfrm>
            <a:off x="6725476" y="1937543"/>
            <a:ext cx="5852590" cy="5878514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FF2600"/>
              </a:gs>
            </a:gsLst>
            <a:lin ang="280716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5" name="small"/>
          <p:cNvSpPr txBox="1"/>
          <p:nvPr/>
        </p:nvSpPr>
        <p:spPr>
          <a:xfrm>
            <a:off x="9061296" y="7980207"/>
            <a:ext cx="118094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</a:t>
            </a:r>
          </a:p>
        </p:txBody>
      </p:sp>
      <p:sp>
        <p:nvSpPr>
          <p:cNvPr id="366" name="big"/>
          <p:cNvSpPr txBox="1"/>
          <p:nvPr/>
        </p:nvSpPr>
        <p:spPr>
          <a:xfrm>
            <a:off x="2982512" y="7980207"/>
            <a:ext cx="7744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big</a:t>
            </a:r>
          </a:p>
        </p:txBody>
      </p:sp>
      <p:sp>
        <p:nvSpPr>
          <p:cNvPr id="367" name="Which flow field optimizes the objective?"/>
          <p:cNvSpPr txBox="1"/>
          <p:nvPr/>
        </p:nvSpPr>
        <p:spPr>
          <a:xfrm>
            <a:off x="456282" y="671607"/>
            <a:ext cx="83717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Which flow field optimizes the objective?</a:t>
            </a:r>
          </a:p>
        </p:txBody>
      </p:sp>
      <p:pic>
        <p:nvPicPr>
          <p:cNvPr id="368" name="latex-image-30.pdf" descr="latex-image-30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8618" y="725338"/>
            <a:ext cx="3134902" cy="5966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86834267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Key idea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Key idea</a:t>
            </a:r>
          </a:p>
          <a:p>
            <a:pPr>
              <a:defRPr sz="2400"/>
            </a:pPr>
            <a:r>
              <a:t>(of Horn-Schunck optical flow)</a:t>
            </a:r>
          </a:p>
        </p:txBody>
      </p:sp>
      <p:sp>
        <p:nvSpPr>
          <p:cNvPr id="371" name="Enforce…"/>
          <p:cNvSpPr txBox="1"/>
          <p:nvPr/>
        </p:nvSpPr>
        <p:spPr>
          <a:xfrm>
            <a:off x="3688655" y="3199742"/>
            <a:ext cx="562749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433FF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brightness constancy</a:t>
            </a:r>
          </a:p>
        </p:txBody>
      </p:sp>
      <p:sp>
        <p:nvSpPr>
          <p:cNvPr id="372" name="Enforce…"/>
          <p:cNvSpPr txBox="1"/>
          <p:nvPr/>
        </p:nvSpPr>
        <p:spPr>
          <a:xfrm>
            <a:off x="4252528" y="5067299"/>
            <a:ext cx="449974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Enforce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C4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smooth flow field</a:t>
            </a:r>
          </a:p>
        </p:txBody>
      </p:sp>
      <p:sp>
        <p:nvSpPr>
          <p:cNvPr id="373" name="to compute optical flow"/>
          <p:cNvSpPr txBox="1"/>
          <p:nvPr/>
        </p:nvSpPr>
        <p:spPr>
          <a:xfrm>
            <a:off x="3673436" y="7389749"/>
            <a:ext cx="565792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compute optical flow</a:t>
            </a:r>
          </a:p>
        </p:txBody>
      </p:sp>
      <p:sp>
        <p:nvSpPr>
          <p:cNvPr id="374" name="bringing it all together…"/>
          <p:cNvSpPr txBox="1"/>
          <p:nvPr/>
        </p:nvSpPr>
        <p:spPr>
          <a:xfrm>
            <a:off x="6751508" y="8902700"/>
            <a:ext cx="586435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bringing it all together…</a:t>
            </a:r>
          </a:p>
        </p:txBody>
      </p:sp>
    </p:spTree>
    <p:extLst>
      <p:ext uri="{BB962C8B-B14F-4D97-AF65-F5344CB8AC3E}">
        <p14:creationId xmlns:p14="http://schemas.microsoft.com/office/powerpoint/2010/main" val="716022156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ounded Rectangle"/>
          <p:cNvSpPr/>
          <p:nvPr/>
        </p:nvSpPr>
        <p:spPr>
          <a:xfrm>
            <a:off x="839771" y="3875725"/>
            <a:ext cx="11325258" cy="2724086"/>
          </a:xfrm>
          <a:prstGeom prst="roundRect">
            <a:avLst>
              <a:gd name="adj" fmla="val 15000"/>
            </a:avLst>
          </a:prstGeom>
          <a:solidFill>
            <a:schemeClr val="accent6">
              <a:satOff val="24555"/>
              <a:lumOff val="22232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7" name="Horn-Schunck optical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7360"/>
            </a:lvl1pPr>
          </a:lstStyle>
          <a:p>
            <a:r>
              <a:t>Horn-Schunck optical flow</a:t>
            </a: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602" y="4288208"/>
            <a:ext cx="9674635" cy="2083451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smoothness"/>
          <p:cNvSpPr txBox="1"/>
          <p:nvPr/>
        </p:nvSpPr>
        <p:spPr>
          <a:xfrm>
            <a:off x="4994554" y="4264777"/>
            <a:ext cx="19096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smoothness</a:t>
            </a:r>
          </a:p>
        </p:txBody>
      </p:sp>
      <p:sp>
        <p:nvSpPr>
          <p:cNvPr id="380" name="brightness constancy"/>
          <p:cNvSpPr txBox="1"/>
          <p:nvPr/>
        </p:nvSpPr>
        <p:spPr>
          <a:xfrm>
            <a:off x="7548574" y="4264777"/>
            <a:ext cx="326469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brightness constancy</a:t>
            </a:r>
          </a:p>
        </p:txBody>
      </p:sp>
      <p:sp>
        <p:nvSpPr>
          <p:cNvPr id="381" name="weight"/>
          <p:cNvSpPr txBox="1"/>
          <p:nvPr/>
        </p:nvSpPr>
        <p:spPr>
          <a:xfrm>
            <a:off x="8641196" y="5774375"/>
            <a:ext cx="10794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weight</a:t>
            </a:r>
          </a:p>
        </p:txBody>
      </p:sp>
      <p:pic>
        <p:nvPicPr>
          <p:cNvPr id="383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1405" y="5489395"/>
            <a:ext cx="553689" cy="60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69382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Rounded Rectangle"/>
          <p:cNvSpPr/>
          <p:nvPr/>
        </p:nvSpPr>
        <p:spPr>
          <a:xfrm>
            <a:off x="204529" y="4559157"/>
            <a:ext cx="12600797" cy="4698973"/>
          </a:xfrm>
          <a:prstGeom prst="roundRect">
            <a:avLst>
              <a:gd name="adj" fmla="val 1565"/>
            </a:avLst>
          </a:prstGeom>
          <a:solidFill>
            <a:srgbClr val="FFFB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7" name="Rounded Rectangle"/>
          <p:cNvSpPr/>
          <p:nvPr/>
        </p:nvSpPr>
        <p:spPr>
          <a:xfrm>
            <a:off x="204529" y="2149511"/>
            <a:ext cx="12600797" cy="2043863"/>
          </a:xfrm>
          <a:prstGeom prst="roundRect">
            <a:avLst>
              <a:gd name="adj" fmla="val 3763"/>
            </a:avLst>
          </a:prstGeom>
          <a:solidFill>
            <a:srgbClr val="00DB1D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8" name="HS optical flow objective function"/>
          <p:cNvSpPr txBox="1">
            <a:spLocks noGrp="1"/>
          </p:cNvSpPr>
          <p:nvPr>
            <p:ph type="title"/>
          </p:nvPr>
        </p:nvSpPr>
        <p:spPr>
          <a:xfrm>
            <a:off x="700945" y="444500"/>
            <a:ext cx="11602910" cy="1326577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HS optical flow objective function</a:t>
            </a:r>
          </a:p>
        </p:txBody>
      </p:sp>
      <p:sp>
        <p:nvSpPr>
          <p:cNvPr id="389" name="Brightness constancy"/>
          <p:cNvSpPr txBox="1"/>
          <p:nvPr/>
        </p:nvSpPr>
        <p:spPr>
          <a:xfrm>
            <a:off x="538057" y="2841267"/>
            <a:ext cx="48907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Brightness constancy</a:t>
            </a:r>
          </a:p>
        </p:txBody>
      </p:sp>
      <p:sp>
        <p:nvSpPr>
          <p:cNvPr id="390" name="Smoothness"/>
          <p:cNvSpPr txBox="1"/>
          <p:nvPr/>
        </p:nvSpPr>
        <p:spPr>
          <a:xfrm>
            <a:off x="5350901" y="4665424"/>
            <a:ext cx="285794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Smoothness</a:t>
            </a:r>
          </a:p>
        </p:txBody>
      </p:sp>
      <p:sp>
        <p:nvSpPr>
          <p:cNvPr id="391" name="Line"/>
          <p:cNvSpPr/>
          <p:nvPr/>
        </p:nvSpPr>
        <p:spPr>
          <a:xfrm flipV="1">
            <a:off x="2135586" y="6829837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2" name="Line"/>
          <p:cNvSpPr/>
          <p:nvPr/>
        </p:nvSpPr>
        <p:spPr>
          <a:xfrm flipV="1">
            <a:off x="2135586" y="7629769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3" name="Line"/>
          <p:cNvSpPr/>
          <p:nvPr/>
        </p:nvSpPr>
        <p:spPr>
          <a:xfrm>
            <a:off x="1329427" y="7641627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94" name="latex-image-7.pdf" descr="latex-image-7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7788" y="7118456"/>
            <a:ext cx="1284275" cy="241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latex-image-8.pdf" descr="latex-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9810" y="7731333"/>
            <a:ext cx="139701" cy="17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latex-image-9.pdf" descr="latex-image-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8484" y="6585782"/>
            <a:ext cx="451088" cy="13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latex-image-10.pdf" descr="latex-image-1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39003" y="7731333"/>
            <a:ext cx="476251" cy="146539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Line"/>
          <p:cNvSpPr/>
          <p:nvPr/>
        </p:nvSpPr>
        <p:spPr>
          <a:xfrm>
            <a:off x="5244610" y="7644034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9" name="Line"/>
          <p:cNvSpPr/>
          <p:nvPr/>
        </p:nvSpPr>
        <p:spPr>
          <a:xfrm flipV="1">
            <a:off x="5251656" y="7632176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0" name="Line"/>
          <p:cNvSpPr/>
          <p:nvPr/>
        </p:nvSpPr>
        <p:spPr>
          <a:xfrm>
            <a:off x="4445496" y="7644034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01" name="latex-image-8.pdf" descr="latex-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2828" y="7726060"/>
            <a:ext cx="139701" cy="17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latex-image-9.pdf" descr="latex-image-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71502" y="6580509"/>
            <a:ext cx="451088" cy="13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latex-image-10.pdf" descr="latex-image-1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02021" y="7726060"/>
            <a:ext cx="476251" cy="146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latex-image-11.pdf" descr="latex-image-1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8170" y="7734105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latex-image-12.pdf" descr="latex-image-1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83260" y="8558676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latex-image-11.pdf" descr="latex-image-1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646" y="7761151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latex-image-12.pdf" descr="latex-image-1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41136" y="8598422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352262" y="7118456"/>
            <a:ext cx="1284275" cy="241598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Line"/>
          <p:cNvSpPr/>
          <p:nvPr/>
        </p:nvSpPr>
        <p:spPr>
          <a:xfrm flipV="1">
            <a:off x="5251656" y="6851294"/>
            <a:ext cx="1" cy="780736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0" name="Line"/>
          <p:cNvSpPr/>
          <p:nvPr/>
        </p:nvSpPr>
        <p:spPr>
          <a:xfrm flipV="1">
            <a:off x="8169966" y="6805798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1" name="Line"/>
          <p:cNvSpPr/>
          <p:nvPr/>
        </p:nvSpPr>
        <p:spPr>
          <a:xfrm flipV="1">
            <a:off x="8169966" y="7605730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2" name="Line"/>
          <p:cNvSpPr/>
          <p:nvPr/>
        </p:nvSpPr>
        <p:spPr>
          <a:xfrm>
            <a:off x="7363807" y="7617588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13" name="latex-image-8.pdf" descr="latex-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4189" y="7707294"/>
            <a:ext cx="139701" cy="171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latex-image-9.pdf" descr="latex-image-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42864" y="6561743"/>
            <a:ext cx="451087" cy="13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latex-image-10.pdf" descr="latex-image-1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73383" y="7707294"/>
            <a:ext cx="476251" cy="146540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Line"/>
          <p:cNvSpPr/>
          <p:nvPr/>
        </p:nvSpPr>
        <p:spPr>
          <a:xfrm>
            <a:off x="11278990" y="7619995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7" name="Line"/>
          <p:cNvSpPr/>
          <p:nvPr/>
        </p:nvSpPr>
        <p:spPr>
          <a:xfrm flipV="1">
            <a:off x="11286035" y="7608137"/>
            <a:ext cx="1" cy="81883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8" name="Line"/>
          <p:cNvSpPr/>
          <p:nvPr/>
        </p:nvSpPr>
        <p:spPr>
          <a:xfrm>
            <a:off x="10479876" y="7619995"/>
            <a:ext cx="816812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19" name="latex-image-8.pdf" descr="latex-image-8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17208" y="7702022"/>
            <a:ext cx="139701" cy="171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latex-image-9.pdf" descr="latex-image-9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05882" y="6556471"/>
            <a:ext cx="451088" cy="138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latex-image-10.pdf" descr="latex-image-10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36401" y="7702022"/>
            <a:ext cx="476251" cy="146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latex-image-11.pdf" descr="latex-image-1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50649" y="7735466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latex-image-12.pdf" descr="latex-image-1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17639" y="8534637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latex-image-11.pdf" descr="latex-image-11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32325" y="7737112"/>
            <a:ext cx="495301" cy="152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latex-image-12.pdf" descr="latex-image-12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75516" y="8574383"/>
            <a:ext cx="495301" cy="15240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Line"/>
          <p:cNvSpPr/>
          <p:nvPr/>
        </p:nvSpPr>
        <p:spPr>
          <a:xfrm flipV="1">
            <a:off x="11286035" y="6827255"/>
            <a:ext cx="1" cy="780736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7" name="Line"/>
          <p:cNvSpPr/>
          <p:nvPr/>
        </p:nvSpPr>
        <p:spPr>
          <a:xfrm>
            <a:off x="2147591" y="7641627"/>
            <a:ext cx="778712" cy="1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8" name="Line"/>
          <p:cNvSpPr/>
          <p:nvPr/>
        </p:nvSpPr>
        <p:spPr>
          <a:xfrm>
            <a:off x="8181971" y="7617588"/>
            <a:ext cx="778712" cy="1"/>
          </a:xfrm>
          <a:prstGeom prst="line">
            <a:avLst/>
          </a:prstGeom>
          <a:ln w="38100">
            <a:solidFill>
              <a:srgbClr val="FF40FF"/>
            </a:solidFill>
            <a:miter lim="400000"/>
            <a:headEnd type="oval"/>
            <a:tailEnd type="oval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29" name="latex-image-13.pdf" descr="latex-image-13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314235" y="7117788"/>
            <a:ext cx="1303422" cy="25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latex-image-14.pdf" descr="latex-image-14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426966" y="7118456"/>
            <a:ext cx="1304941" cy="25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latex-image-17.pdf" descr="latex-image-17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31757" y="2574701"/>
            <a:ext cx="6159501" cy="120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latex-image-31.pdf" descr="latex-image-31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0778" y="5345889"/>
            <a:ext cx="11168298" cy="787393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why not all four neighbors?"/>
          <p:cNvSpPr txBox="1"/>
          <p:nvPr/>
        </p:nvSpPr>
        <p:spPr>
          <a:xfrm>
            <a:off x="4817089" y="8761876"/>
            <a:ext cx="392557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why not all four neighbors?</a:t>
            </a:r>
          </a:p>
        </p:txBody>
      </p:sp>
    </p:spTree>
    <p:extLst>
      <p:ext uri="{BB962C8B-B14F-4D97-AF65-F5344CB8AC3E}">
        <p14:creationId xmlns:p14="http://schemas.microsoft.com/office/powerpoint/2010/main" val="1945359892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How do we solve this minimization problem?"/>
          <p:cNvSpPr txBox="1">
            <a:spLocks noGrp="1"/>
          </p:cNvSpPr>
          <p:nvPr>
            <p:ph type="title"/>
          </p:nvPr>
        </p:nvSpPr>
        <p:spPr>
          <a:xfrm>
            <a:off x="952500" y="1424887"/>
            <a:ext cx="11099800" cy="2159001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How do we solve this minimization problem?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5082" y="4711374"/>
            <a:ext cx="9674636" cy="20834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2033565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ompute partial derivative, derive update equations…"/>
          <p:cNvSpPr txBox="1"/>
          <p:nvPr/>
        </p:nvSpPr>
        <p:spPr>
          <a:xfrm>
            <a:off x="895289" y="7239023"/>
            <a:ext cx="1086993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Compute partial derivative, derive update equations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300" b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3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(gradient decent!)</a:t>
            </a: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5082" y="4711374"/>
            <a:ext cx="9674636" cy="208345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How do we solve this minimization problem?"/>
          <p:cNvSpPr txBox="1">
            <a:spLocks noGrp="1"/>
          </p:cNvSpPr>
          <p:nvPr>
            <p:ph type="title"/>
          </p:nvPr>
        </p:nvSpPr>
        <p:spPr>
          <a:xfrm>
            <a:off x="952500" y="1424887"/>
            <a:ext cx="11099800" cy="2159001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How do we solve this minimization problem?</a:t>
            </a:r>
          </a:p>
        </p:txBody>
      </p:sp>
    </p:spTree>
    <p:extLst>
      <p:ext uri="{BB962C8B-B14F-4D97-AF65-F5344CB8AC3E}">
        <p14:creationId xmlns:p14="http://schemas.microsoft.com/office/powerpoint/2010/main" val="2781238659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ompute the partial derivatives of this huge sum!"/>
          <p:cNvSpPr txBox="1"/>
          <p:nvPr/>
        </p:nvSpPr>
        <p:spPr>
          <a:xfrm>
            <a:off x="2196042" y="467356"/>
            <a:ext cx="87634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partial derivatives of this huge sum!</a:t>
            </a:r>
          </a:p>
        </p:txBody>
      </p:sp>
      <p:pic>
        <p:nvPicPr>
          <p:cNvPr id="443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008" y="1401181"/>
            <a:ext cx="12522476" cy="8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smoothness term"/>
          <p:cNvSpPr txBox="1"/>
          <p:nvPr/>
        </p:nvSpPr>
        <p:spPr>
          <a:xfrm>
            <a:off x="4135215" y="2191273"/>
            <a:ext cx="196917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smoothness term</a:t>
            </a:r>
          </a:p>
        </p:txBody>
      </p:sp>
      <p:sp>
        <p:nvSpPr>
          <p:cNvPr id="445" name="brightness constancy"/>
          <p:cNvSpPr txBox="1"/>
          <p:nvPr/>
        </p:nvSpPr>
        <p:spPr>
          <a:xfrm>
            <a:off x="10125602" y="2191273"/>
            <a:ext cx="24344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brightness constancy</a:t>
            </a:r>
          </a:p>
        </p:txBody>
      </p:sp>
    </p:spTree>
    <p:extLst>
      <p:ext uri="{BB962C8B-B14F-4D97-AF65-F5344CB8AC3E}">
        <p14:creationId xmlns:p14="http://schemas.microsoft.com/office/powerpoint/2010/main" val="2526229740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ompute the partial derivatives of this huge sum!"/>
          <p:cNvSpPr txBox="1"/>
          <p:nvPr/>
        </p:nvSpPr>
        <p:spPr>
          <a:xfrm>
            <a:off x="2196042" y="467356"/>
            <a:ext cx="87634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partial derivatives of this huge sum!</a:t>
            </a:r>
          </a:p>
        </p:txBody>
      </p:sp>
      <p:pic>
        <p:nvPicPr>
          <p:cNvPr id="448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008" y="1401181"/>
            <a:ext cx="12522476" cy="88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latex-image-35.pdf" descr="latex-image-35.pdf"/>
          <p:cNvPicPr>
            <a:picLocks noChangeAspect="1"/>
          </p:cNvPicPr>
          <p:nvPr/>
        </p:nvPicPr>
        <p:blipFill>
          <a:blip r:embed="rId3">
            <a:extLst/>
          </a:blip>
          <a:srcRect r="83736"/>
          <a:stretch>
            <a:fillRect/>
          </a:stretch>
        </p:blipFill>
        <p:spPr>
          <a:xfrm>
            <a:off x="2488952" y="3816667"/>
            <a:ext cx="1489236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it’s not so bad…"/>
          <p:cNvSpPr txBox="1"/>
          <p:nvPr/>
        </p:nvSpPr>
        <p:spPr>
          <a:xfrm>
            <a:off x="5026748" y="2850610"/>
            <a:ext cx="295130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it’s not so bad…</a:t>
            </a:r>
          </a:p>
        </p:txBody>
      </p:sp>
      <p:sp>
        <p:nvSpPr>
          <p:cNvPr id="451" name="how many u terms depend on k and l?"/>
          <p:cNvSpPr txBox="1"/>
          <p:nvPr/>
        </p:nvSpPr>
        <p:spPr>
          <a:xfrm>
            <a:off x="3147615" y="5467350"/>
            <a:ext cx="686035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u terms depend on k and l?</a:t>
            </a:r>
          </a:p>
        </p:txBody>
      </p:sp>
    </p:spTree>
    <p:extLst>
      <p:ext uri="{BB962C8B-B14F-4D97-AF65-F5344CB8AC3E}">
        <p14:creationId xmlns:p14="http://schemas.microsoft.com/office/powerpoint/2010/main" val="4231098143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ompute the partial derivatives of this huge sum!"/>
          <p:cNvSpPr txBox="1"/>
          <p:nvPr/>
        </p:nvSpPr>
        <p:spPr>
          <a:xfrm>
            <a:off x="2196042" y="467356"/>
            <a:ext cx="876349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Compute the partial derivatives of this huge sum!</a:t>
            </a:r>
          </a:p>
        </p:txBody>
      </p:sp>
      <p:pic>
        <p:nvPicPr>
          <p:cNvPr id="454" name="latex-image-33.pdf" descr="latex-image-33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2008" y="1401181"/>
            <a:ext cx="12522476" cy="880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latex-image-35.pdf" descr="latex-image-35.pdf"/>
          <p:cNvPicPr>
            <a:picLocks noChangeAspect="1"/>
          </p:cNvPicPr>
          <p:nvPr/>
        </p:nvPicPr>
        <p:blipFill>
          <a:blip r:embed="rId3">
            <a:extLst/>
          </a:blip>
          <a:srcRect r="83736"/>
          <a:stretch>
            <a:fillRect/>
          </a:stretch>
        </p:blipFill>
        <p:spPr>
          <a:xfrm>
            <a:off x="2488952" y="3816667"/>
            <a:ext cx="1489236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it’s not so bad…"/>
          <p:cNvSpPr txBox="1"/>
          <p:nvPr/>
        </p:nvSpPr>
        <p:spPr>
          <a:xfrm>
            <a:off x="5026748" y="2850610"/>
            <a:ext cx="295130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it’s not so bad…</a:t>
            </a:r>
          </a:p>
        </p:txBody>
      </p:sp>
      <p:sp>
        <p:nvSpPr>
          <p:cNvPr id="457" name="how many u terms depend on k and l?"/>
          <p:cNvSpPr txBox="1"/>
          <p:nvPr/>
        </p:nvSpPr>
        <p:spPr>
          <a:xfrm>
            <a:off x="3147615" y="5467350"/>
            <a:ext cx="686035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u terms depend on k and l?</a:t>
            </a:r>
          </a:p>
        </p:txBody>
      </p:sp>
      <p:sp>
        <p:nvSpPr>
          <p:cNvPr id="458" name="ONE from brightness constancy"/>
          <p:cNvSpPr txBox="1"/>
          <p:nvPr/>
        </p:nvSpPr>
        <p:spPr>
          <a:xfrm>
            <a:off x="7397042" y="6226337"/>
            <a:ext cx="2660395" cy="317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882B"/>
                </a:solidFill>
              </a:defRPr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ONE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from brightness constancy</a:t>
            </a:r>
          </a:p>
        </p:txBody>
      </p:sp>
      <p:sp>
        <p:nvSpPr>
          <p:cNvPr id="459" name="FOUR from smoothness"/>
          <p:cNvSpPr txBox="1"/>
          <p:nvPr/>
        </p:nvSpPr>
        <p:spPr>
          <a:xfrm>
            <a:off x="3604569" y="6226337"/>
            <a:ext cx="2027786" cy="317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882B"/>
                </a:solidFill>
              </a:defRPr>
            </a:pPr>
            <a:r>
              <a:rPr kumimoji="0" sz="14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FOUR</a:t>
            </a: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from smoothness</a:t>
            </a:r>
          </a:p>
        </p:txBody>
      </p:sp>
    </p:spTree>
    <p:extLst>
      <p:ext uri="{BB962C8B-B14F-4D97-AF65-F5344CB8AC3E}">
        <p14:creationId xmlns:p14="http://schemas.microsoft.com/office/powerpoint/2010/main" val="49647937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4337</Words>
  <Application>Microsoft Office PowerPoint</Application>
  <PresentationFormat>Custom</PresentationFormat>
  <Paragraphs>1051</Paragraphs>
  <Slides>118</Slides>
  <Notes>5</Notes>
  <HiddenSlides>1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118</vt:i4>
      </vt:variant>
    </vt:vector>
  </HeadingPairs>
  <TitlesOfParts>
    <vt:vector size="131" baseType="lpstr">
      <vt:lpstr>Arial</vt:lpstr>
      <vt:lpstr>Avenir Roman</vt:lpstr>
      <vt:lpstr>Calibri Light (Headings)</vt:lpstr>
      <vt:lpstr>Courier</vt:lpstr>
      <vt:lpstr>Helvetica</vt:lpstr>
      <vt:lpstr>Helvetica Light</vt:lpstr>
      <vt:lpstr>Monaco</vt:lpstr>
      <vt:lpstr>Symbol</vt:lpstr>
      <vt:lpstr>Times</vt:lpstr>
      <vt:lpstr>Times New Roman</vt:lpstr>
      <vt:lpstr>나눔손글씨 펜</vt:lpstr>
      <vt:lpstr>White</vt:lpstr>
      <vt:lpstr>2_White</vt:lpstr>
      <vt:lpstr>Optical flow</vt:lpstr>
      <vt:lpstr>Course announcements</vt:lpstr>
      <vt:lpstr>Overview of today’s lecture</vt:lpstr>
      <vt:lpstr>Slide credits</vt:lpstr>
      <vt:lpstr>Course overview</vt:lpstr>
      <vt:lpstr>Computer vision for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Optical flow</vt:lpstr>
      <vt:lpstr>Optical Flow</vt:lpstr>
      <vt:lpstr>Optical Flow (Problem definition)</vt:lpstr>
      <vt:lpstr>Key Assumptions (unique to optical flow)</vt:lpstr>
      <vt:lpstr>Approach</vt:lpstr>
      <vt:lpstr>Brightness constancy</vt:lpstr>
      <vt:lpstr>Brightness constancy</vt:lpstr>
      <vt:lpstr>Brightness constancy</vt:lpstr>
      <vt:lpstr>Brightness constancy</vt:lpstr>
      <vt:lpstr>Small motion</vt:lpstr>
      <vt:lpstr>Small motion</vt:lpstr>
      <vt:lpstr>Small motion</vt:lpstr>
      <vt:lpstr>Small motion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Frame differencing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Constant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</vt:lpstr>
      <vt:lpstr>PowerPoint Presentation</vt:lpstr>
      <vt:lpstr>Barber’s pole illusion</vt:lpstr>
      <vt:lpstr>Barber’s pole illusion</vt:lpstr>
      <vt:lpstr>Barber’s pole illusion</vt:lpstr>
      <vt:lpstr>Aperture Problem</vt:lpstr>
      <vt:lpstr>Aperture Problem</vt:lpstr>
      <vt:lpstr>Aperture Problem</vt:lpstr>
      <vt:lpstr>Aperture Problem</vt:lpstr>
      <vt:lpstr>Aperture Problem</vt:lpstr>
      <vt:lpstr>Aperture Problem</vt:lpstr>
      <vt:lpstr>PowerPoint Presentation</vt:lpstr>
      <vt:lpstr>PowerPoint Presentation</vt:lpstr>
      <vt:lpstr>PowerPoint Presentation</vt:lpstr>
      <vt:lpstr>Horn-Schunck optical flow</vt:lpstr>
      <vt:lpstr>PowerPoint Presentation</vt:lpstr>
      <vt:lpstr>Smoothness</vt:lpstr>
      <vt:lpstr>Key idea (of Horn-Schunck optical flow)</vt:lpstr>
      <vt:lpstr>Key idea (of Horn-Schunck optical flow)</vt:lpstr>
      <vt:lpstr>Enforce  brightness constancy</vt:lpstr>
      <vt:lpstr>Enforce  brightness constancy</vt:lpstr>
      <vt:lpstr>PowerPoint Presentation</vt:lpstr>
      <vt:lpstr>Key idea (of Horn-Schunck optical flow)</vt:lpstr>
      <vt:lpstr>Enforce smooth flow field</vt:lpstr>
      <vt:lpstr>PowerPoint Presentation</vt:lpstr>
      <vt:lpstr>PowerPoint Presentation</vt:lpstr>
      <vt:lpstr>Key idea (of Horn-Schunck optical flow)</vt:lpstr>
      <vt:lpstr>Horn-Schunck optical flow</vt:lpstr>
      <vt:lpstr>HS optical flow objective function</vt:lpstr>
      <vt:lpstr>How do we solve this minimization problem?</vt:lpstr>
      <vt:lpstr>How do we solve this minimization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Horn-Schunck  Optical Flow Algorithm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Recognition</dc:title>
  <dc:creator>igkiou</dc:creator>
  <cp:lastModifiedBy>Ioannis Gkioulekas</cp:lastModifiedBy>
  <cp:revision>107</cp:revision>
  <dcterms:modified xsi:type="dcterms:W3CDTF">2019-04-15T13:19:36Z</dcterms:modified>
</cp:coreProperties>
</file>