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5" r:id="rId4"/>
  </p:sldMasterIdLst>
  <p:notesMasterIdLst>
    <p:notesMasterId r:id="rId144"/>
  </p:notesMasterIdLst>
  <p:handoutMasterIdLst>
    <p:handoutMasterId r:id="rId145"/>
  </p:handoutMasterIdLst>
  <p:sldIdLst>
    <p:sldId id="1446" r:id="rId5"/>
    <p:sldId id="1447" r:id="rId6"/>
    <p:sldId id="1448" r:id="rId7"/>
    <p:sldId id="1449" r:id="rId8"/>
    <p:sldId id="1451" r:id="rId9"/>
    <p:sldId id="1303" r:id="rId10"/>
    <p:sldId id="1342" r:id="rId11"/>
    <p:sldId id="1461" r:id="rId12"/>
    <p:sldId id="1305" r:id="rId13"/>
    <p:sldId id="1306" r:id="rId14"/>
    <p:sldId id="1350" r:id="rId15"/>
    <p:sldId id="1343" r:id="rId16"/>
    <p:sldId id="1455" r:id="rId17"/>
    <p:sldId id="1454" r:id="rId18"/>
    <p:sldId id="1456" r:id="rId19"/>
    <p:sldId id="1457" r:id="rId20"/>
    <p:sldId id="1458" r:id="rId21"/>
    <p:sldId id="1459" r:id="rId22"/>
    <p:sldId id="1460" r:id="rId23"/>
    <p:sldId id="1452" r:id="rId24"/>
    <p:sldId id="1440" r:id="rId25"/>
    <p:sldId id="1389" r:id="rId26"/>
    <p:sldId id="1390" r:id="rId27"/>
    <p:sldId id="1439" r:id="rId28"/>
    <p:sldId id="1441" r:id="rId29"/>
    <p:sldId id="1442" r:id="rId30"/>
    <p:sldId id="1370" r:id="rId31"/>
    <p:sldId id="1376" r:id="rId32"/>
    <p:sldId id="1378" r:id="rId33"/>
    <p:sldId id="533" r:id="rId34"/>
    <p:sldId id="534" r:id="rId35"/>
    <p:sldId id="535" r:id="rId36"/>
    <p:sldId id="536" r:id="rId37"/>
    <p:sldId id="388" r:id="rId38"/>
    <p:sldId id="537" r:id="rId39"/>
    <p:sldId id="538" r:id="rId40"/>
    <p:sldId id="539" r:id="rId41"/>
    <p:sldId id="540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0" r:id="rId52"/>
    <p:sldId id="551" r:id="rId53"/>
    <p:sldId id="552" r:id="rId54"/>
    <p:sldId id="553" r:id="rId55"/>
    <p:sldId id="554" r:id="rId56"/>
    <p:sldId id="555" r:id="rId57"/>
    <p:sldId id="556" r:id="rId58"/>
    <p:sldId id="557" r:id="rId59"/>
    <p:sldId id="558" r:id="rId60"/>
    <p:sldId id="559" r:id="rId61"/>
    <p:sldId id="560" r:id="rId62"/>
    <p:sldId id="561" r:id="rId63"/>
    <p:sldId id="562" r:id="rId64"/>
    <p:sldId id="563" r:id="rId65"/>
    <p:sldId id="564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  <p:sldId id="584" r:id="rId85"/>
    <p:sldId id="585" r:id="rId86"/>
    <p:sldId id="586" r:id="rId87"/>
    <p:sldId id="587" r:id="rId88"/>
    <p:sldId id="588" r:id="rId89"/>
    <p:sldId id="589" r:id="rId90"/>
    <p:sldId id="590" r:id="rId91"/>
    <p:sldId id="591" r:id="rId92"/>
    <p:sldId id="592" r:id="rId93"/>
    <p:sldId id="593" r:id="rId94"/>
    <p:sldId id="594" r:id="rId95"/>
    <p:sldId id="595" r:id="rId96"/>
    <p:sldId id="596" r:id="rId97"/>
    <p:sldId id="597" r:id="rId98"/>
    <p:sldId id="598" r:id="rId99"/>
    <p:sldId id="599" r:id="rId100"/>
    <p:sldId id="600" r:id="rId101"/>
    <p:sldId id="1453" r:id="rId102"/>
    <p:sldId id="602" r:id="rId103"/>
    <p:sldId id="603" r:id="rId104"/>
    <p:sldId id="604" r:id="rId105"/>
    <p:sldId id="605" r:id="rId106"/>
    <p:sldId id="606" r:id="rId107"/>
    <p:sldId id="607" r:id="rId108"/>
    <p:sldId id="608" r:id="rId109"/>
    <p:sldId id="609" r:id="rId110"/>
    <p:sldId id="610" r:id="rId111"/>
    <p:sldId id="611" r:id="rId112"/>
    <p:sldId id="612" r:id="rId113"/>
    <p:sldId id="613" r:id="rId114"/>
    <p:sldId id="614" r:id="rId115"/>
    <p:sldId id="615" r:id="rId116"/>
    <p:sldId id="616" r:id="rId117"/>
    <p:sldId id="617" r:id="rId118"/>
    <p:sldId id="618" r:id="rId119"/>
    <p:sldId id="619" r:id="rId120"/>
    <p:sldId id="620" r:id="rId121"/>
    <p:sldId id="622" r:id="rId122"/>
    <p:sldId id="624" r:id="rId123"/>
    <p:sldId id="626" r:id="rId124"/>
    <p:sldId id="629" r:id="rId125"/>
    <p:sldId id="630" r:id="rId126"/>
    <p:sldId id="631" r:id="rId127"/>
    <p:sldId id="632" r:id="rId128"/>
    <p:sldId id="633" r:id="rId129"/>
    <p:sldId id="634" r:id="rId130"/>
    <p:sldId id="635" r:id="rId131"/>
    <p:sldId id="636" r:id="rId132"/>
    <p:sldId id="637" r:id="rId133"/>
    <p:sldId id="638" r:id="rId134"/>
    <p:sldId id="639" r:id="rId135"/>
    <p:sldId id="640" r:id="rId136"/>
    <p:sldId id="641" r:id="rId137"/>
    <p:sldId id="642" r:id="rId138"/>
    <p:sldId id="643" r:id="rId139"/>
    <p:sldId id="644" r:id="rId140"/>
    <p:sldId id="645" r:id="rId141"/>
    <p:sldId id="646" r:id="rId142"/>
    <p:sldId id="1450" r:id="rId1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93615" autoAdjust="0"/>
  </p:normalViewPr>
  <p:slideViewPr>
    <p:cSldViewPr>
      <p:cViewPr>
        <p:scale>
          <a:sx n="100" d="100"/>
          <a:sy n="100" d="100"/>
        </p:scale>
        <p:origin x="786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00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6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82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189335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0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Limited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memory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Broyden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–Fletcher–Goldfarb–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Shanno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2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8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9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5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7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derivative say?</a:t>
            </a:r>
            <a:r>
              <a:rPr lang="en-US" baseline="0" dirty="0"/>
              <a:t> A step in direction of gradient of size 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5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02908" y="854169"/>
            <a:ext cx="3738182" cy="597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8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747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727" y="1955427"/>
            <a:ext cx="5882409" cy="373500"/>
          </a:xfrm>
        </p:spPr>
        <p:txBody>
          <a:bodyPr lIns="0" tIns="0" rIns="0" bIns="0"/>
          <a:lstStyle>
            <a:lvl1pPr>
              <a:defRPr sz="242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19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064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706027"/>
          </a:xfrm>
        </p:spPr>
        <p:txBody>
          <a:bodyPr lIns="0" tIns="0" rIns="0" bIns="0"/>
          <a:lstStyle>
            <a:lvl1pPr>
              <a:defRPr sz="4588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013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721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45202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48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69727" y="276820"/>
            <a:ext cx="7804547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4556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6561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23778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0216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89054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15992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14729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00246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45660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416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8042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0969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16850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73203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79681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0216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00322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2584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3455" y="194982"/>
            <a:ext cx="7897091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4727" y="1955427"/>
            <a:ext cx="5882409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6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75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304571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deeplearningsummerschoo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://www.cs.toronto.edu/~hinton/absps/NatureDeepReview.pdf" TargetMode="External"/><Relationship Id="rId4" Type="http://schemas.openxmlformats.org/officeDocument/2006/relationships/hyperlink" Target="http://www.deeplearningbook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facebook.com/zuck/videos/10102801434799001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mnist.html" TargetMode="External"/><Relationship Id="rId2" Type="http://schemas.openxmlformats.org/officeDocument/2006/relationships/hyperlink" Target="http://cs231n.stanford.edu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165"/>
            <a:ext cx="9144000" cy="1784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Convolutional neural networks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5709922"/>
            <a:ext cx="9144000" cy="95603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 </a:t>
            </a:r>
          </a:p>
          <a:p>
            <a:pPr algn="r"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16-385 Computer Vision</a:t>
            </a:r>
          </a:p>
          <a:p>
            <a:pPr algn="r"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Spring 2019, Lecture 20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6345169"/>
            <a:ext cx="9144000" cy="37923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>
              <a:defRPr/>
            </a:pPr>
            <a:r>
              <a:rPr lang="en-US" sz="2531" dirty="0">
                <a:solidFill>
                  <a:srgbClr val="000000"/>
                </a:solidFill>
                <a:latin typeface="Helvetica Light"/>
                <a:sym typeface="Helvetica Light"/>
              </a:rPr>
              <a:t>http://www.cs.cmu.edu/~16385/</a:t>
            </a:r>
            <a:endParaRPr lang="en-US" sz="2531" dirty="0">
              <a:solidFill>
                <a:srgbClr val="000000"/>
              </a:solidFill>
              <a:latin typeface="Calibri Light (Headings)"/>
              <a:sym typeface="Helvetica Light"/>
            </a:endParaRPr>
          </a:p>
        </p:txBody>
      </p:sp>
      <p:pic>
        <p:nvPicPr>
          <p:cNvPr id="7" name="Picture 2" descr="A standard convolutional neural network, By Aphex34 (Own work) [CC BY-SA 4.0 (http://creativecommons.org/licenses/by-sa/4.0)], via Wikimedia Commons">
            <a:extLst>
              <a:ext uri="{FF2B5EF4-FFF2-40B4-BE49-F238E27FC236}">
                <a16:creationId xmlns:a16="http://schemas.microsoft.com/office/drawing/2014/main" id="{96B8C959-84CB-4CB4-B3E2-A63FAB5E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2475"/>
            <a:ext cx="914400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5.0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75792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553B05-F9BE-4FC6-8740-0A3D9259C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953000"/>
            <a:ext cx="8839200" cy="171291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000" dirty="0"/>
              <a:t>No consensus on Adam etc.: Seem to give faster performance to worse local minima.</a:t>
            </a:r>
          </a:p>
        </p:txBody>
      </p:sp>
    </p:spTree>
    <p:extLst>
      <p:ext uri="{BB962C8B-B14F-4D97-AF65-F5344CB8AC3E}">
        <p14:creationId xmlns:p14="http://schemas.microsoft.com/office/powerpoint/2010/main" val="9155284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0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75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67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00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17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54F0F8-F8DA-4185-881F-8BA853105683}"/>
              </a:ext>
            </a:extLst>
          </p:cNvPr>
          <p:cNvSpPr/>
          <p:nvPr/>
        </p:nvSpPr>
        <p:spPr>
          <a:xfrm>
            <a:off x="2209800" y="5257800"/>
            <a:ext cx="6858000" cy="105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65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724399"/>
          </a:xfrm>
        </p:spPr>
        <p:txBody>
          <a:bodyPr/>
          <a:lstStyle/>
          <a:p>
            <a:r>
              <a:rPr lang="en-US" dirty="0"/>
              <a:t>Given f(x), where x is vector of inputs</a:t>
            </a:r>
          </a:p>
          <a:p>
            <a:pPr lvl="1"/>
            <a:r>
              <a:rPr lang="en-US" dirty="0"/>
              <a:t>Compute gradient of f at x: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Screen Shot 2015-04-17 at 11.4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33600"/>
            <a:ext cx="1263316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E11C60-B2DF-449F-947E-CDBC30356A2E}"/>
              </a:ext>
            </a:extLst>
          </p:cNvPr>
          <p:cNvSpPr txBox="1">
            <a:spLocks/>
          </p:cNvSpPr>
          <p:nvPr/>
        </p:nvSpPr>
        <p:spPr>
          <a:xfrm>
            <a:off x="609600" y="3505200"/>
            <a:ext cx="8382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How do we do differentiation?</a:t>
            </a:r>
          </a:p>
        </p:txBody>
      </p:sp>
    </p:spTree>
    <p:extLst>
      <p:ext uri="{BB962C8B-B14F-4D97-AF65-F5344CB8AC3E}">
        <p14:creationId xmlns:p14="http://schemas.microsoft.com/office/powerpoint/2010/main" val="11334652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51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84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45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72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258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differentiation</a:t>
            </a:r>
          </a:p>
        </p:txBody>
      </p:sp>
      <p:pic>
        <p:nvPicPr>
          <p:cNvPr id="4" name="Picture 3" descr="Screen Shot 2015-04-17 at 8.20.0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5"/>
          <a:stretch/>
        </p:blipFill>
        <p:spPr>
          <a:xfrm>
            <a:off x="33867" y="1981200"/>
            <a:ext cx="9144000" cy="17701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113E05-4035-40AD-AA1C-91E2C2E5751A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8382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Numerical differentiation is:</a:t>
            </a:r>
          </a:p>
        </p:txBody>
      </p:sp>
    </p:spTree>
    <p:extLst>
      <p:ext uri="{BB962C8B-B14F-4D97-AF65-F5344CB8AC3E}">
        <p14:creationId xmlns:p14="http://schemas.microsoft.com/office/powerpoint/2010/main" val="41193908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83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014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8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60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22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2097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77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1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differentiation</a:t>
            </a:r>
          </a:p>
        </p:txBody>
      </p:sp>
      <p:pic>
        <p:nvPicPr>
          <p:cNvPr id="4" name="Picture 3" descr="Screen Shot 2015-04-17 at 8.20.0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5"/>
          <a:stretch/>
        </p:blipFill>
        <p:spPr>
          <a:xfrm>
            <a:off x="33867" y="1981200"/>
            <a:ext cx="9144000" cy="17701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113E05-4035-40AD-AA1C-91E2C2E5751A}"/>
              </a:ext>
            </a:extLst>
          </p:cNvPr>
          <p:cNvSpPr txBox="1">
            <a:spLocks/>
          </p:cNvSpPr>
          <p:nvPr/>
        </p:nvSpPr>
        <p:spPr>
          <a:xfrm>
            <a:off x="313267" y="4191000"/>
            <a:ext cx="83820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Numerical differentiation is:</a:t>
            </a:r>
          </a:p>
          <a:p>
            <a:pPr lvl="1"/>
            <a:r>
              <a:rPr lang="en-US" dirty="0"/>
              <a:t>Approximate.</a:t>
            </a:r>
          </a:p>
          <a:p>
            <a:pPr lvl="1"/>
            <a:r>
              <a:rPr lang="en-US" dirty="0"/>
              <a:t>Slow.</a:t>
            </a:r>
          </a:p>
          <a:p>
            <a:pPr lvl="1"/>
            <a:r>
              <a:rPr lang="en-US" dirty="0"/>
              <a:t>Numerically unstable.</a:t>
            </a:r>
          </a:p>
          <a:p>
            <a:pPr lvl="1"/>
            <a:r>
              <a:rPr lang="en-US" dirty="0"/>
              <a:t>Easy to write.</a:t>
            </a:r>
          </a:p>
        </p:txBody>
      </p:sp>
    </p:spTree>
    <p:extLst>
      <p:ext uri="{BB962C8B-B14F-4D97-AF65-F5344CB8AC3E}">
        <p14:creationId xmlns:p14="http://schemas.microsoft.com/office/powerpoint/2010/main" val="367765301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551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2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94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45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05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868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19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278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1078" y="3107531"/>
            <a:ext cx="4179094" cy="53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/>
            <a:endParaRPr lang="en-US" sz="1266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0214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267892" y="1706336"/>
            <a:ext cx="8608218" cy="40063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en-US" sz="1498" dirty="0">
                <a:solidFill>
                  <a:srgbClr val="000000"/>
                </a:solidFill>
                <a:latin typeface="Helvetica Light"/>
                <a:sym typeface="Helvetica Light"/>
              </a:rPr>
              <a:t>Basic reading: No standard textbooks yet! Some good resources:</a:t>
            </a:r>
          </a:p>
          <a:p>
            <a:pPr marL="241093" lvl="1" indent="-241093" defTabSz="410751" hangingPunct="0">
              <a:buFont typeface="Arial" panose="020B0604020202020204" pitchFamily="34" charset="0"/>
              <a:buChar char="•"/>
            </a:pPr>
            <a:r>
              <a:rPr lang="en-US" sz="1498" kern="0" dirty="0">
                <a:solidFill>
                  <a:srgbClr val="000000"/>
                </a:solidFill>
                <a:latin typeface="Helvetica Light"/>
                <a:sym typeface="Helvetica Light"/>
                <a:hlinkClick r:id="rId3"/>
              </a:rPr>
              <a:t>https://sites.google.com/site/deeplearningsummerschool/</a:t>
            </a:r>
            <a:endParaRPr lang="en-US" sz="1498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41093" lvl="1" indent="-241093" defTabSz="410751" hangingPunct="0">
              <a:buFont typeface="Arial" panose="020B0604020202020204" pitchFamily="34" charset="0"/>
              <a:buChar char="•"/>
            </a:pPr>
            <a:r>
              <a:rPr lang="en-US" sz="1498" kern="0" dirty="0">
                <a:solidFill>
                  <a:srgbClr val="000000"/>
                </a:solidFill>
                <a:latin typeface="Helvetica Light"/>
                <a:sym typeface="Helvetica Light"/>
                <a:hlinkClick r:id="rId4"/>
              </a:rPr>
              <a:t>http://www.deeplearningbook.org/</a:t>
            </a:r>
            <a:endParaRPr lang="en-US" sz="1498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41093" lvl="1" indent="-241093" defTabSz="410751" hangingPunct="0">
              <a:buFont typeface="Arial" panose="020B0604020202020204" pitchFamily="34" charset="0"/>
              <a:buChar char="•"/>
            </a:pPr>
            <a:r>
              <a:rPr lang="en-US" sz="1498" kern="0" dirty="0">
                <a:solidFill>
                  <a:srgbClr val="000000"/>
                </a:solidFill>
                <a:latin typeface="Helvetica Light"/>
                <a:sym typeface="Helvetica Light"/>
                <a:hlinkClick r:id="rId5"/>
              </a:rPr>
              <a:t>http://www.cs.toronto.edu/~hinton/absps/NatureDeepReview.pdf</a:t>
            </a:r>
            <a:endParaRPr lang="en-US" sz="1498" kern="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defTabSz="642915">
              <a:defRPr/>
            </a:pPr>
            <a:endParaRPr lang="en-US" sz="1498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differentiation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39BEF10-856A-4BBB-A99C-68A6E2824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differentiation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B1717F-C6A6-433D-A0AF-E2A6345B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181600"/>
          </a:xfrm>
        </p:spPr>
        <p:txBody>
          <a:bodyPr>
            <a:normAutofit/>
          </a:bodyPr>
          <a:lstStyle/>
          <a:p>
            <a:r>
              <a:rPr lang="en-US" dirty="0"/>
              <a:t>What Mathematica does: Automatically derive </a:t>
            </a:r>
            <a:r>
              <a:rPr lang="en-US" i="1" dirty="0"/>
              <a:t>analytical</a:t>
            </a:r>
            <a:r>
              <a:rPr lang="en-US" dirty="0"/>
              <a:t> expressions for derivative.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92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differentiation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B1717F-C6A6-433D-A0AF-E2A6345B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181600"/>
          </a:xfrm>
        </p:spPr>
        <p:txBody>
          <a:bodyPr>
            <a:normAutofit/>
          </a:bodyPr>
          <a:lstStyle/>
          <a:p>
            <a:r>
              <a:rPr lang="en-US" dirty="0"/>
              <a:t>What Mathematica does: Automatically derive </a:t>
            </a:r>
            <a:r>
              <a:rPr lang="en-US" i="1" dirty="0"/>
              <a:t>analytical</a:t>
            </a:r>
            <a:r>
              <a:rPr lang="en-US" dirty="0"/>
              <a:t> expressions for derivative.</a:t>
            </a:r>
            <a:endParaRPr lang="en-US" i="1" dirty="0"/>
          </a:p>
          <a:p>
            <a:r>
              <a:rPr lang="en-US" dirty="0"/>
              <a:t>Often results in very redundant (and expensive to evaluate) expressions.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Often intractable.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208E0-D1D2-46BB-8120-D6BB4B964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3638603"/>
            <a:ext cx="4267200" cy="1104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FFCDF-79BB-4B3C-A5C4-0378B34A9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26464"/>
            <a:ext cx="7620000" cy="14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 (</a:t>
            </a:r>
            <a:r>
              <a:rPr lang="en-US" dirty="0" err="1"/>
              <a:t>autodiff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244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 (</a:t>
            </a:r>
            <a:r>
              <a:rPr lang="en-US" dirty="0" err="1"/>
              <a:t>autodiff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557EC-547E-4165-ADA5-760147C5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870"/>
            <a:ext cx="9144000" cy="53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7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177E4D-5B57-49A5-93E5-8301D205D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01762"/>
            <a:ext cx="8686800" cy="5181600"/>
          </a:xfrm>
        </p:spPr>
        <p:txBody>
          <a:bodyPr>
            <a:normAutofit/>
          </a:bodyPr>
          <a:lstStyle/>
          <a:p>
            <a:r>
              <a:rPr lang="en-US" sz="2800" dirty="0"/>
              <a:t>Numerical gradient: easy to implement, bad to use.</a:t>
            </a:r>
          </a:p>
          <a:p>
            <a:endParaRPr lang="en-US" sz="2800" i="1" dirty="0"/>
          </a:p>
          <a:p>
            <a:r>
              <a:rPr lang="en-US" sz="2800" dirty="0"/>
              <a:t>Symbolic gradient: sometimes useful, often intractable.</a:t>
            </a:r>
          </a:p>
          <a:p>
            <a:endParaRPr lang="en-US" sz="2800" dirty="0"/>
          </a:p>
          <a:p>
            <a:r>
              <a:rPr lang="en-US" sz="2800" dirty="0"/>
              <a:t>Automatic gradient: exact, fast, error-prone.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In practice:</a:t>
            </a:r>
            <a:r>
              <a:rPr lang="en-US" sz="2800" dirty="0"/>
              <a:t> Use symbolic gradient for small/trivial programs. Almost always use analytic gradient, but check correctness of implementation with numerical gradient.</a:t>
            </a:r>
          </a:p>
          <a:p>
            <a:r>
              <a:rPr lang="en-US" sz="2800" dirty="0"/>
              <a:t>This is called a </a:t>
            </a:r>
            <a:r>
              <a:rPr lang="en-US" sz="2800" u="sng" dirty="0"/>
              <a:t>gradient check.</a:t>
            </a:r>
            <a:endParaRPr lang="en-US" sz="28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20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208747" y="1359904"/>
            <a:ext cx="8726508" cy="51613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Homework 5 is due tonight.</a:t>
            </a:r>
          </a:p>
          <a:p>
            <a:pPr defTabSz="642915"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	- Any questions about the homework?</a:t>
            </a:r>
          </a:p>
          <a:p>
            <a:pPr defTabSz="642915"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	- How many of you have looked at/started/finished homework 5?</a:t>
            </a:r>
          </a:p>
          <a:p>
            <a:pPr defTabSz="642915"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321457" indent="-321457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Homework 6 will be posted tonight and will be due April 24</a:t>
            </a:r>
            <a:r>
              <a:rPr lang="en-US" sz="1800" baseline="30000" dirty="0">
                <a:solidFill>
                  <a:srgbClr val="000000"/>
                </a:solidFill>
                <a:latin typeface="Helvetica Light"/>
                <a:sym typeface="Helvetica Light"/>
              </a:rPr>
              <a:t>th</a:t>
            </a: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784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0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6202" y="2010423"/>
            <a:ext cx="8991598" cy="28371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Convolutional Neural Networks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66219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5446" y="235637"/>
            <a:ext cx="7738021" cy="7574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29"/>
            <a:r>
              <a:rPr sz="4922" spc="39" dirty="0"/>
              <a:t>Aside: </a:t>
            </a:r>
            <a:r>
              <a:rPr sz="4922" spc="105" dirty="0"/>
              <a:t>“CNN” </a:t>
            </a:r>
            <a:r>
              <a:rPr sz="4922" spc="-4" dirty="0"/>
              <a:t>vs</a:t>
            </a:r>
            <a:r>
              <a:rPr sz="4922" spc="-169" dirty="0"/>
              <a:t> </a:t>
            </a:r>
            <a:r>
              <a:rPr sz="4922" spc="56" dirty="0"/>
              <a:t>“ConvNet”</a:t>
            </a:r>
            <a:endParaRPr sz="4922"/>
          </a:p>
        </p:txBody>
      </p:sp>
      <p:sp>
        <p:nvSpPr>
          <p:cNvPr id="3" name="object 3"/>
          <p:cNvSpPr txBox="1"/>
          <p:nvPr/>
        </p:nvSpPr>
        <p:spPr>
          <a:xfrm>
            <a:off x="696516" y="2023676"/>
            <a:ext cx="138410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281" dirty="0">
                <a:latin typeface="Arial"/>
                <a:cs typeface="Arial"/>
              </a:rPr>
              <a:t>•</a:t>
            </a:r>
            <a:endParaRPr sz="189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9055" y="1973461"/>
            <a:ext cx="7224564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9" dirty="0">
                <a:latin typeface="Arial"/>
                <a:cs typeface="Arial"/>
              </a:rPr>
              <a:t>There </a:t>
            </a:r>
            <a:r>
              <a:rPr sz="2531" spc="-18" dirty="0">
                <a:latin typeface="Arial"/>
                <a:cs typeface="Arial"/>
              </a:rPr>
              <a:t>are </a:t>
            </a:r>
            <a:r>
              <a:rPr sz="2531" spc="-4" dirty="0">
                <a:latin typeface="Arial"/>
                <a:cs typeface="Arial"/>
              </a:rPr>
              <a:t>many </a:t>
            </a:r>
            <a:r>
              <a:rPr sz="2531" spc="46" dirty="0">
                <a:latin typeface="Arial"/>
                <a:cs typeface="Arial"/>
              </a:rPr>
              <a:t>papers </a:t>
            </a:r>
            <a:r>
              <a:rPr sz="2531" dirty="0">
                <a:latin typeface="Arial"/>
                <a:cs typeface="Arial"/>
              </a:rPr>
              <a:t>that </a:t>
            </a:r>
            <a:r>
              <a:rPr sz="2531" spc="-4" dirty="0">
                <a:latin typeface="Arial"/>
                <a:cs typeface="Arial"/>
              </a:rPr>
              <a:t>use either </a:t>
            </a:r>
            <a:r>
              <a:rPr sz="2531" spc="18" dirty="0">
                <a:latin typeface="Arial"/>
                <a:cs typeface="Arial"/>
              </a:rPr>
              <a:t>phrase,</a:t>
            </a:r>
            <a:r>
              <a:rPr sz="2531" spc="25" dirty="0">
                <a:latin typeface="Arial"/>
                <a:cs typeface="Arial"/>
              </a:rPr>
              <a:t> </a:t>
            </a:r>
            <a:r>
              <a:rPr sz="2531" spc="46" dirty="0">
                <a:latin typeface="Arial"/>
                <a:cs typeface="Arial"/>
              </a:rPr>
              <a:t>but</a:t>
            </a:r>
            <a:endParaRPr sz="253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516" y="2782700"/>
            <a:ext cx="138410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281" dirty="0">
                <a:latin typeface="Arial"/>
                <a:cs typeface="Arial"/>
              </a:rPr>
              <a:t>•</a:t>
            </a:r>
            <a:endParaRPr sz="189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9055" y="2746772"/>
            <a:ext cx="65146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3023"/>
              </a:lnSpc>
            </a:pPr>
            <a:r>
              <a:rPr sz="2531" spc="28" dirty="0">
                <a:latin typeface="Arial"/>
                <a:cs typeface="Arial"/>
              </a:rPr>
              <a:t>“ConvNet” </a:t>
            </a:r>
            <a:r>
              <a:rPr sz="2531" spc="-4" dirty="0">
                <a:latin typeface="Arial"/>
                <a:cs typeface="Arial"/>
              </a:rPr>
              <a:t>is </a:t>
            </a:r>
            <a:r>
              <a:rPr sz="2531" dirty="0">
                <a:latin typeface="Arial"/>
                <a:cs typeface="Arial"/>
              </a:rPr>
              <a:t>the </a:t>
            </a:r>
            <a:r>
              <a:rPr sz="2531" spc="18" dirty="0">
                <a:latin typeface="Arial"/>
                <a:cs typeface="Arial"/>
              </a:rPr>
              <a:t>preferred </a:t>
            </a:r>
            <a:r>
              <a:rPr sz="2531" spc="7" dirty="0">
                <a:latin typeface="Arial"/>
                <a:cs typeface="Arial"/>
              </a:rPr>
              <a:t>term, </a:t>
            </a:r>
            <a:r>
              <a:rPr sz="2531" spc="28" dirty="0">
                <a:latin typeface="Arial"/>
                <a:cs typeface="Arial"/>
              </a:rPr>
              <a:t>since</a:t>
            </a:r>
            <a:r>
              <a:rPr sz="2531" spc="-49" dirty="0">
                <a:latin typeface="Arial"/>
                <a:cs typeface="Arial"/>
              </a:rPr>
              <a:t> </a:t>
            </a:r>
            <a:r>
              <a:rPr sz="2531" spc="56" dirty="0">
                <a:latin typeface="Arial"/>
                <a:cs typeface="Arial"/>
              </a:rPr>
              <a:t>“CNN”  </a:t>
            </a:r>
            <a:r>
              <a:rPr sz="2531" spc="18" dirty="0">
                <a:latin typeface="Arial"/>
                <a:cs typeface="Arial"/>
              </a:rPr>
              <a:t>clashes </a:t>
            </a:r>
            <a:r>
              <a:rPr sz="2531" spc="-4" dirty="0">
                <a:latin typeface="Arial"/>
                <a:cs typeface="Arial"/>
              </a:rPr>
              <a:t>with other </a:t>
            </a:r>
            <a:r>
              <a:rPr sz="2531" spc="25" dirty="0">
                <a:latin typeface="Arial"/>
                <a:cs typeface="Arial"/>
              </a:rPr>
              <a:t>thing</a:t>
            </a:r>
            <a:r>
              <a:rPr lang="en-US" sz="2531" spc="25" dirty="0">
                <a:latin typeface="Arial"/>
                <a:cs typeface="Arial"/>
              </a:rPr>
              <a:t>s</a:t>
            </a:r>
            <a:r>
              <a:rPr sz="2531" spc="25" dirty="0">
                <a:latin typeface="Arial"/>
                <a:cs typeface="Arial"/>
              </a:rPr>
              <a:t> </a:t>
            </a:r>
            <a:r>
              <a:rPr sz="2531" spc="46" dirty="0">
                <a:latin typeface="Arial"/>
                <a:cs typeface="Arial"/>
              </a:rPr>
              <a:t>called</a:t>
            </a:r>
            <a:r>
              <a:rPr sz="2531" spc="-32" dirty="0">
                <a:latin typeface="Arial"/>
                <a:cs typeface="Arial"/>
              </a:rPr>
              <a:t> </a:t>
            </a:r>
            <a:r>
              <a:rPr sz="2531" spc="-4" dirty="0">
                <a:latin typeface="Arial"/>
                <a:cs typeface="Arial"/>
              </a:rPr>
              <a:t>CNN</a:t>
            </a:r>
            <a:endParaRPr sz="2531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836" y="1294805"/>
            <a:ext cx="839391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b="1" dirty="0">
                <a:latin typeface="Arial"/>
                <a:cs typeface="Arial"/>
              </a:rPr>
              <a:t>N</a:t>
            </a:r>
            <a:r>
              <a:rPr sz="2531" b="1" spc="-4" dirty="0">
                <a:latin typeface="Arial"/>
                <a:cs typeface="Arial"/>
              </a:rPr>
              <a:t>o</a:t>
            </a:r>
            <a:r>
              <a:rPr sz="2531" b="1" dirty="0">
                <a:latin typeface="Arial"/>
                <a:cs typeface="Arial"/>
              </a:rPr>
              <a:t>te:</a:t>
            </a:r>
            <a:endParaRPr sz="2531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2187" y="3830836"/>
            <a:ext cx="2812852" cy="2812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2817484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8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5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065"/>
            <a:ext cx="9144000" cy="46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66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 Blind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72199"/>
            <a:ext cx="8229600" cy="4111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https://www.facebook.com/zuck/videos/10102801434799001/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0055"/>
            <a:ext cx="7010400" cy="48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46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8"/>
            <a:ext cx="9144000" cy="68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22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" y="0"/>
            <a:ext cx="912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1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471" y="2061882"/>
            <a:ext cx="8875059" cy="4325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13530" y="6191250"/>
            <a:ext cx="6033807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tabLst>
                <a:tab pos="4444490" algn="l"/>
              </a:tabLst>
            </a:pPr>
            <a:r>
              <a:rPr sz="2427" spc="4" dirty="0">
                <a:solidFill>
                  <a:prstClr val="black"/>
                </a:solidFill>
                <a:latin typeface="Arial"/>
                <a:cs typeface="Arial"/>
              </a:rPr>
              <a:t>[Krizhevsky,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-26" dirty="0">
                <a:solidFill>
                  <a:prstClr val="black"/>
                </a:solidFill>
                <a:latin typeface="Arial"/>
                <a:cs typeface="Arial"/>
              </a:rPr>
              <a:t>Sutskever,</a:t>
            </a:r>
            <a:r>
              <a:rPr sz="2427" spc="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Hinton.	</a:t>
            </a:r>
            <a:r>
              <a:rPr sz="2427" spc="-53" dirty="0">
                <a:solidFill>
                  <a:prstClr val="black"/>
                </a:solidFill>
                <a:latin typeface="Arial"/>
                <a:cs typeface="Arial"/>
              </a:rPr>
              <a:t>NIPS</a:t>
            </a:r>
            <a:r>
              <a:rPr sz="2427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2012]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148" y="1664073"/>
            <a:ext cx="648540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“AlexNet” </a:t>
            </a:r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— </a:t>
            </a:r>
            <a:r>
              <a:rPr sz="2427" spc="-44" dirty="0">
                <a:solidFill>
                  <a:prstClr val="black"/>
                </a:solidFill>
                <a:latin typeface="Arial"/>
                <a:cs typeface="Arial"/>
              </a:rPr>
              <a:t>Won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-26" dirty="0">
                <a:solidFill>
                  <a:prstClr val="black"/>
                </a:solidFill>
                <a:latin typeface="Arial"/>
                <a:cs typeface="Arial"/>
              </a:rPr>
              <a:t>ILSVRC2012</a:t>
            </a:r>
            <a:r>
              <a:rPr sz="2427" spc="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26" dirty="0">
                <a:solidFill>
                  <a:prstClr val="black"/>
                </a:solidFill>
                <a:latin typeface="Arial"/>
                <a:cs typeface="Arial"/>
              </a:rPr>
              <a:t>Challenge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4579" y="172044"/>
            <a:ext cx="6968021" cy="1200555"/>
          </a:xfrm>
          <a:prstGeom prst="rect">
            <a:avLst/>
          </a:prstGeom>
        </p:spPr>
        <p:txBody>
          <a:bodyPr vert="horz" wrap="square" lIns="0" tIns="45944" rIns="0" bIns="0" rtlCol="0">
            <a:spAutoFit/>
          </a:bodyPr>
          <a:lstStyle/>
          <a:p>
            <a:pPr marL="2207677" marR="4483" indent="-1445636"/>
            <a:r>
              <a:rPr sz="3750" dirty="0"/>
              <a:t>CNNs in 2012:</a:t>
            </a:r>
            <a:r>
              <a:rPr sz="3750" spc="-35" dirty="0"/>
              <a:t> </a:t>
            </a:r>
            <a:r>
              <a:rPr sz="3750" spc="9" dirty="0"/>
              <a:t>“SuperVision”  </a:t>
            </a:r>
            <a:r>
              <a:rPr sz="3750" dirty="0"/>
              <a:t>(aka</a:t>
            </a:r>
            <a:r>
              <a:rPr sz="3750" spc="-49" dirty="0"/>
              <a:t> </a:t>
            </a:r>
            <a:r>
              <a:rPr sz="3750" spc="40" dirty="0"/>
              <a:t>“AlexNet”)</a:t>
            </a:r>
            <a:endParaRPr sz="3750"/>
          </a:p>
        </p:txBody>
      </p:sp>
      <p:sp>
        <p:nvSpPr>
          <p:cNvPr id="6" name="object 6"/>
          <p:cNvSpPr txBox="1"/>
          <p:nvPr/>
        </p:nvSpPr>
        <p:spPr>
          <a:xfrm>
            <a:off x="498125" y="2785406"/>
            <a:ext cx="8147797" cy="796220"/>
          </a:xfrm>
          <a:prstGeom prst="rect">
            <a:avLst/>
          </a:prstGeom>
          <a:solidFill>
            <a:srgbClr val="FFFFFF"/>
          </a:solidFill>
          <a:ln w="39290">
            <a:solidFill>
              <a:srgbClr val="C82506"/>
            </a:solidFill>
          </a:ln>
        </p:spPr>
        <p:txBody>
          <a:bodyPr vert="horz" wrap="square" lIns="0" tIns="48745" rIns="0" bIns="0" rtlCol="0">
            <a:spAutoFit/>
          </a:bodyPr>
          <a:lstStyle/>
          <a:p>
            <a:pPr marL="2756794" marR="104220" indent="-2655936" defTabSz="806867">
              <a:spcBef>
                <a:spcPts val="383"/>
              </a:spcBef>
            </a:pPr>
            <a:r>
              <a:rPr sz="2427" b="1" spc="13" dirty="0">
                <a:solidFill>
                  <a:srgbClr val="C82506"/>
                </a:solidFill>
                <a:latin typeface="Arial"/>
                <a:cs typeface="Arial"/>
              </a:rPr>
              <a:t>Major breakthrough: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15.3% </a:t>
            </a:r>
            <a:r>
              <a:rPr sz="2427" spc="-40" dirty="0">
                <a:solidFill>
                  <a:srgbClr val="C82506"/>
                </a:solidFill>
                <a:latin typeface="Arial"/>
                <a:cs typeface="Arial"/>
              </a:rPr>
              <a:t>Top-5 </a:t>
            </a:r>
            <a:r>
              <a:rPr sz="2427" dirty="0">
                <a:solidFill>
                  <a:srgbClr val="C82506"/>
                </a:solidFill>
                <a:latin typeface="Arial"/>
                <a:cs typeface="Arial"/>
              </a:rPr>
              <a:t>error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on </a:t>
            </a:r>
            <a:r>
              <a:rPr sz="2427" spc="-26" dirty="0">
                <a:solidFill>
                  <a:srgbClr val="C82506"/>
                </a:solidFill>
                <a:latin typeface="Arial"/>
                <a:cs typeface="Arial"/>
              </a:rPr>
              <a:t>ILSVRC2012 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(Next </a:t>
            </a:r>
            <a:r>
              <a:rPr sz="2427" spc="40" dirty="0">
                <a:solidFill>
                  <a:srgbClr val="C82506"/>
                </a:solidFill>
                <a:latin typeface="Arial"/>
                <a:cs typeface="Arial"/>
              </a:rPr>
              <a:t>best:</a:t>
            </a:r>
            <a:r>
              <a:rPr sz="2427" spc="-62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25.7%)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597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77" y="543486"/>
            <a:ext cx="8606928" cy="740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en-US" sz="4809" spc="40" dirty="0"/>
              <a:t>Recap</a:t>
            </a:r>
            <a:r>
              <a:rPr sz="4809" spc="40" dirty="0"/>
              <a:t>: </a:t>
            </a:r>
            <a:r>
              <a:rPr sz="4809" spc="-18" dirty="0"/>
              <a:t>Before </a:t>
            </a:r>
            <a:r>
              <a:rPr sz="4809" spc="62" dirty="0"/>
              <a:t>Deep</a:t>
            </a:r>
            <a:r>
              <a:rPr sz="4809" spc="-97" dirty="0"/>
              <a:t> </a:t>
            </a:r>
            <a:r>
              <a:rPr sz="4809" spc="40" dirty="0"/>
              <a:t>Learning</a:t>
            </a:r>
            <a:endParaRPr sz="4809" dirty="0"/>
          </a:p>
        </p:txBody>
      </p:sp>
      <p:sp>
        <p:nvSpPr>
          <p:cNvPr id="3" name="object 3"/>
          <p:cNvSpPr/>
          <p:nvPr/>
        </p:nvSpPr>
        <p:spPr>
          <a:xfrm>
            <a:off x="168088" y="2129118"/>
            <a:ext cx="635373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353" y="4476750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6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2383" y="4476750"/>
            <a:ext cx="1230966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123271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Extract  </a:t>
            </a:r>
            <a:r>
              <a:rPr sz="2427" i="1" spc="-9" dirty="0">
                <a:solidFill>
                  <a:prstClr val="black"/>
                </a:solidFill>
                <a:latin typeface="Arial"/>
                <a:cs typeface="Arial"/>
              </a:rPr>
              <a:t>Featu</a:t>
            </a:r>
            <a:r>
              <a:rPr sz="2427" i="1" spc="-5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088" y="6350034"/>
            <a:ext cx="2088216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-4" dirty="0">
                <a:solidFill>
                  <a:prstClr val="black"/>
                </a:solidFill>
                <a:latin typeface="Arial"/>
                <a:cs typeface="Arial"/>
              </a:rPr>
              <a:t>Figure: </a:t>
            </a:r>
            <a:r>
              <a:rPr sz="1632" spc="13" dirty="0">
                <a:solidFill>
                  <a:prstClr val="black"/>
                </a:solidFill>
                <a:latin typeface="Arial"/>
                <a:cs typeface="Arial"/>
              </a:rPr>
              <a:t>Karpathy</a:t>
            </a:r>
            <a:r>
              <a:rPr sz="163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prstClr val="black"/>
                </a:solidFill>
                <a:latin typeface="Arial"/>
                <a:cs typeface="Arial"/>
              </a:rPr>
              <a:t>2016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2559" y="4476750"/>
            <a:ext cx="23991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4292" marR="4483" indent="-493085" defTabSz="806867"/>
            <a:r>
              <a:rPr sz="2427" i="1" spc="26" dirty="0">
                <a:solidFill>
                  <a:prstClr val="black"/>
                </a:solidFill>
                <a:latin typeface="Arial"/>
                <a:cs typeface="Arial"/>
              </a:rPr>
              <a:t>Concatenate</a:t>
            </a:r>
            <a:r>
              <a:rPr sz="2427" i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into 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27" i="1" spc="35" dirty="0">
                <a:solidFill>
                  <a:prstClr val="black"/>
                </a:solidFill>
                <a:latin typeface="Arial"/>
                <a:cs typeface="Arial"/>
              </a:rPr>
              <a:t>vector</a:t>
            </a:r>
            <a:r>
              <a:rPr sz="2427" i="1" spc="-7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b="1" i="1" spc="13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96085" y="3239809"/>
            <a:ext cx="259416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84031" y="0"/>
                </a:lnTo>
                <a:lnTo>
                  <a:pt x="293853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6701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37941" y="2932366"/>
            <a:ext cx="905435" cy="457754"/>
          </a:xfrm>
          <a:prstGeom prst="rect">
            <a:avLst/>
          </a:prstGeom>
          <a:solidFill>
            <a:srgbClr val="DCDEE0"/>
          </a:solidFill>
          <a:ln w="19645">
            <a:solidFill>
              <a:srgbClr val="000000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57451" defTabSz="806867">
              <a:spcBef>
                <a:spcPts val="975"/>
              </a:spcBef>
            </a:pPr>
            <a:r>
              <a:rPr sz="2162" spc="-66" dirty="0">
                <a:solidFill>
                  <a:prstClr val="black"/>
                </a:solidFill>
                <a:latin typeface="Arial"/>
                <a:cs typeface="Arial"/>
              </a:rPr>
              <a:t>SVM</a:t>
            </a:r>
            <a:endParaRPr sz="216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4735" y="4476750"/>
            <a:ext cx="1305485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12923" defTabSz="806867"/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Linear  </a:t>
            </a:r>
            <a:r>
              <a:rPr sz="2427" i="1" spc="9" dirty="0">
                <a:solidFill>
                  <a:prstClr val="black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01150" y="3239809"/>
            <a:ext cx="242047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64385" y="0"/>
                </a:lnTo>
                <a:lnTo>
                  <a:pt x="274208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4433" y="31982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2353" y="3042397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5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579" y="172043"/>
            <a:ext cx="7926021" cy="1410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3919" marR="4483" indent="-1232713">
              <a:lnSpc>
                <a:spcPts val="5471"/>
              </a:lnSpc>
            </a:pPr>
            <a:r>
              <a:rPr spc="-88" dirty="0"/>
              <a:t>The </a:t>
            </a:r>
            <a:r>
              <a:rPr spc="-4" dirty="0"/>
              <a:t>last layer of (most) CNNs </a:t>
            </a:r>
            <a:r>
              <a:rPr spc="-31" dirty="0"/>
              <a:t>are </a:t>
            </a:r>
            <a:r>
              <a:rPr spc="-4" dirty="0"/>
              <a:t>linear</a:t>
            </a:r>
            <a:r>
              <a:rPr spc="-35" dirty="0"/>
              <a:t> </a:t>
            </a:r>
            <a:r>
              <a:rPr spc="22" dirty="0"/>
              <a:t>classifiers</a:t>
            </a:r>
          </a:p>
        </p:txBody>
      </p:sp>
      <p:sp>
        <p:nvSpPr>
          <p:cNvPr id="3" name="object 3"/>
          <p:cNvSpPr/>
          <p:nvPr/>
        </p:nvSpPr>
        <p:spPr>
          <a:xfrm>
            <a:off x="145676" y="2229970"/>
            <a:ext cx="1647265" cy="22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294" y="4577603"/>
            <a:ext cx="837079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032" defTabSz="806867"/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Input  </a:t>
            </a:r>
            <a:r>
              <a:rPr sz="2427" i="1" spc="-13" dirty="0">
                <a:solidFill>
                  <a:prstClr val="black"/>
                </a:solidFill>
                <a:latin typeface="Arial"/>
                <a:cs typeface="Arial"/>
              </a:rPr>
              <a:t>Pixels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15356" y="3524284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5033" y="3482683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9941" y="3333750"/>
            <a:ext cx="560294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Ans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1677" y="4577603"/>
            <a:ext cx="5067860" cy="74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5150" marR="4483" indent="-593943" defTabSz="806867"/>
            <a:r>
              <a:rPr sz="2427" i="1" spc="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everything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with a </a:t>
            </a:r>
            <a:r>
              <a:rPr sz="2427" i="1" spc="101" dirty="0">
                <a:solidFill>
                  <a:prstClr val="black"/>
                </a:solidFill>
                <a:latin typeface="Arial"/>
                <a:cs typeface="Arial"/>
              </a:rPr>
              <a:t>big</a:t>
            </a:r>
            <a:r>
              <a:rPr sz="2427" i="1" spc="-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13" dirty="0">
                <a:solidFill>
                  <a:prstClr val="black"/>
                </a:solidFill>
                <a:latin typeface="Arial"/>
                <a:cs typeface="Arial"/>
              </a:rPr>
              <a:t>neural  network, </a:t>
            </a:r>
            <a:r>
              <a:rPr sz="2427" i="1" spc="31" dirty="0">
                <a:solidFill>
                  <a:prstClr val="black"/>
                </a:solidFill>
                <a:latin typeface="Arial"/>
                <a:cs typeface="Arial"/>
              </a:rPr>
              <a:t>trained</a:t>
            </a:r>
            <a:r>
              <a:rPr sz="2427" i="1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i="1" spc="40" dirty="0">
                <a:solidFill>
                  <a:prstClr val="black"/>
                </a:solidFill>
                <a:latin typeface="Arial"/>
                <a:cs typeface="Arial"/>
              </a:rPr>
              <a:t>end-to-end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0333" y="2532530"/>
            <a:ext cx="4971578" cy="1983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29214" y="3655766"/>
            <a:ext cx="318807" cy="0"/>
          </a:xfrm>
          <a:custGeom>
            <a:avLst/>
            <a:gdLst/>
            <a:ahLst/>
            <a:cxnLst/>
            <a:rect l="l" t="t" r="r" b="b"/>
            <a:pathLst>
              <a:path w="361314">
                <a:moveTo>
                  <a:pt x="0" y="0"/>
                </a:moveTo>
                <a:lnTo>
                  <a:pt x="350968" y="0"/>
                </a:lnTo>
                <a:lnTo>
                  <a:pt x="360790" y="0"/>
                </a:lnTo>
              </a:path>
            </a:pathLst>
          </a:custGeom>
          <a:ln w="19645">
            <a:solidFill>
              <a:srgbClr val="53585F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38891" y="3614165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53585F"/>
          </a:solidFill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8559" y="1977838"/>
            <a:ext cx="4773706" cy="37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2427" spc="-22" dirty="0">
                <a:solidFill>
                  <a:srgbClr val="C82506"/>
                </a:solidFill>
                <a:latin typeface="Arial"/>
                <a:cs typeface="Arial"/>
              </a:rPr>
              <a:t>This </a:t>
            </a:r>
            <a:r>
              <a:rPr sz="2427" spc="66" dirty="0">
                <a:solidFill>
                  <a:srgbClr val="C82506"/>
                </a:solidFill>
                <a:latin typeface="Arial"/>
                <a:cs typeface="Arial"/>
              </a:rPr>
              <a:t>piece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is just </a:t>
            </a:r>
            <a:r>
              <a:rPr sz="2427" spc="13" dirty="0">
                <a:solidFill>
                  <a:srgbClr val="C82506"/>
                </a:solidFill>
                <a:latin typeface="Arial"/>
                <a:cs typeface="Arial"/>
              </a:rPr>
              <a:t>a </a:t>
            </a:r>
            <a:r>
              <a:rPr sz="2427" spc="9" dirty="0">
                <a:solidFill>
                  <a:srgbClr val="C82506"/>
                </a:solidFill>
                <a:latin typeface="Arial"/>
                <a:cs typeface="Arial"/>
              </a:rPr>
              <a:t>linear</a:t>
            </a:r>
            <a:r>
              <a:rPr sz="2427" spc="-18" dirty="0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sz="2427" spc="22" dirty="0">
                <a:solidFill>
                  <a:srgbClr val="C82506"/>
                </a:solidFill>
                <a:latin typeface="Arial"/>
                <a:cs typeface="Arial"/>
              </a:rPr>
              <a:t>classifier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46552" y="2213044"/>
            <a:ext cx="245409" cy="864534"/>
          </a:xfrm>
          <a:custGeom>
            <a:avLst/>
            <a:gdLst/>
            <a:ahLst/>
            <a:cxnLst/>
            <a:rect l="l" t="t" r="r" b="b"/>
            <a:pathLst>
              <a:path w="278129" h="979804">
                <a:moveTo>
                  <a:pt x="211724" y="0"/>
                </a:moveTo>
                <a:lnTo>
                  <a:pt x="228762" y="48818"/>
                </a:lnTo>
                <a:lnTo>
                  <a:pt x="243261" y="97227"/>
                </a:lnTo>
                <a:lnTo>
                  <a:pt x="255221" y="145226"/>
                </a:lnTo>
                <a:lnTo>
                  <a:pt x="264642" y="192816"/>
                </a:lnTo>
                <a:lnTo>
                  <a:pt x="271523" y="239995"/>
                </a:lnTo>
                <a:lnTo>
                  <a:pt x="275865" y="286764"/>
                </a:lnTo>
                <a:lnTo>
                  <a:pt x="277668" y="333123"/>
                </a:lnTo>
                <a:lnTo>
                  <a:pt x="276932" y="379072"/>
                </a:lnTo>
                <a:lnTo>
                  <a:pt x="273656" y="424611"/>
                </a:lnTo>
                <a:lnTo>
                  <a:pt x="267841" y="469740"/>
                </a:lnTo>
                <a:lnTo>
                  <a:pt x="259487" y="514459"/>
                </a:lnTo>
                <a:lnTo>
                  <a:pt x="248593" y="558768"/>
                </a:lnTo>
                <a:lnTo>
                  <a:pt x="235161" y="602667"/>
                </a:lnTo>
                <a:lnTo>
                  <a:pt x="219189" y="646157"/>
                </a:lnTo>
                <a:lnTo>
                  <a:pt x="200678" y="689236"/>
                </a:lnTo>
                <a:lnTo>
                  <a:pt x="179627" y="731905"/>
                </a:lnTo>
                <a:lnTo>
                  <a:pt x="156037" y="774164"/>
                </a:lnTo>
                <a:lnTo>
                  <a:pt x="129908" y="816014"/>
                </a:lnTo>
                <a:lnTo>
                  <a:pt x="101240" y="857453"/>
                </a:lnTo>
                <a:lnTo>
                  <a:pt x="70032" y="898482"/>
                </a:lnTo>
                <a:lnTo>
                  <a:pt x="36286" y="939101"/>
                </a:lnTo>
                <a:lnTo>
                  <a:pt x="0" y="979311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95398" y="3074021"/>
            <a:ext cx="276785" cy="117101"/>
          </a:xfrm>
          <a:custGeom>
            <a:avLst/>
            <a:gdLst/>
            <a:ahLst/>
            <a:cxnLst/>
            <a:rect l="l" t="t" r="r" b="b"/>
            <a:pathLst>
              <a:path w="313690" h="132714">
                <a:moveTo>
                  <a:pt x="0" y="120788"/>
                </a:moveTo>
                <a:lnTo>
                  <a:pt x="0" y="0"/>
                </a:lnTo>
                <a:lnTo>
                  <a:pt x="313519" y="0"/>
                </a:lnTo>
                <a:lnTo>
                  <a:pt x="313519" y="132260"/>
                </a:lnTo>
              </a:path>
            </a:pathLst>
          </a:custGeom>
          <a:ln w="39290">
            <a:solidFill>
              <a:srgbClr val="C82506"/>
            </a:solidFill>
          </a:ln>
        </p:spPr>
        <p:txBody>
          <a:bodyPr wrap="square" lIns="0" tIns="0" rIns="0" bIns="0" rtlCol="0"/>
          <a:lstStyle/>
          <a:p>
            <a:pPr defTabSz="806867"/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382" y="5765539"/>
            <a:ext cx="845595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445" marR="4483" indent="-67239" defTabSz="806867">
              <a:lnSpc>
                <a:spcPct val="103000"/>
              </a:lnSpc>
            </a:pPr>
            <a:r>
              <a:rPr sz="2427" b="1" spc="13" dirty="0">
                <a:solidFill>
                  <a:prstClr val="black"/>
                </a:solidFill>
                <a:latin typeface="Arial"/>
                <a:cs typeface="Arial"/>
              </a:rPr>
              <a:t>Key: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perform </a:t>
            </a:r>
            <a:r>
              <a:rPr sz="2427" spc="35" dirty="0">
                <a:solidFill>
                  <a:prstClr val="black"/>
                </a:solidFill>
                <a:latin typeface="Arial"/>
                <a:cs typeface="Arial"/>
              </a:rPr>
              <a:t>enough </a:t>
            </a:r>
            <a:r>
              <a:rPr sz="2427" spc="49" dirty="0">
                <a:solidFill>
                  <a:prstClr val="black"/>
                </a:solidFill>
                <a:latin typeface="Arial"/>
                <a:cs typeface="Arial"/>
              </a:rPr>
              <a:t>processing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so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2427" spc="79" dirty="0">
                <a:solidFill>
                  <a:prstClr val="black"/>
                </a:solidFill>
                <a:latin typeface="Arial"/>
                <a:cs typeface="Arial"/>
              </a:rPr>
              <a:t>by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time you</a:t>
            </a:r>
            <a:r>
              <a:rPr sz="2427" spc="-15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get 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27" spc="57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27" spc="13" dirty="0">
                <a:solidFill>
                  <a:prstClr val="black"/>
                </a:solidFill>
                <a:latin typeface="Arial"/>
                <a:cs typeface="Arial"/>
              </a:rPr>
              <a:t>the network, the </a:t>
            </a:r>
            <a:r>
              <a:rPr sz="2427" spc="31" dirty="0">
                <a:solidFill>
                  <a:prstClr val="black"/>
                </a:solidFill>
                <a:latin typeface="Arial"/>
                <a:cs typeface="Arial"/>
              </a:rPr>
              <a:t>classes </a:t>
            </a:r>
            <a:r>
              <a:rPr sz="2427" spc="-4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427" spc="9" dirty="0">
                <a:solidFill>
                  <a:prstClr val="black"/>
                </a:solidFill>
                <a:latin typeface="Arial"/>
                <a:cs typeface="Arial"/>
              </a:rPr>
              <a:t>linearly</a:t>
            </a:r>
            <a:r>
              <a:rPr sz="2427" spc="-5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27" spc="44" dirty="0">
                <a:solidFill>
                  <a:prstClr val="black"/>
                </a:solidFill>
                <a:latin typeface="Arial"/>
                <a:cs typeface="Arial"/>
              </a:rPr>
              <a:t>separable</a:t>
            </a:r>
            <a:endParaRPr sz="242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36031" y="4018597"/>
            <a:ext cx="1236569" cy="251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/>
            <a:r>
              <a:rPr sz="1632" spc="9" dirty="0">
                <a:solidFill>
                  <a:prstClr val="black"/>
                </a:solidFill>
                <a:latin typeface="Arial"/>
                <a:cs typeface="Arial"/>
              </a:rPr>
              <a:t>(GoogLeNet)</a:t>
            </a:r>
            <a:endParaRPr sz="163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66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379829" y="2034146"/>
            <a:ext cx="8384344" cy="42493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Some notes on optimization.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687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Convolutional neural networks.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687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Training </a:t>
            </a:r>
            <a:r>
              <a:rPr lang="en-US" sz="1687" dirty="0" err="1">
                <a:solidFill>
                  <a:srgbClr val="000000"/>
                </a:solidFill>
                <a:latin typeface="Helvetica Light"/>
                <a:sym typeface="Helvetica Light"/>
              </a:rPr>
              <a:t>ConvNets</a:t>
            </a:r>
            <a:r>
              <a:rPr lang="en-US" sz="1687" dirty="0">
                <a:solidFill>
                  <a:srgbClr val="000000"/>
                </a:solidFill>
                <a:latin typeface="Helvetica Light"/>
                <a:sym typeface="Helvetica Light"/>
              </a:rPr>
              <a:t>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477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0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3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71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2422" y="2982516"/>
            <a:ext cx="4895255" cy="1788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7926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2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ConvNets</a:t>
            </a:r>
            <a:endParaRPr kumimoji="0" sz="56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929" marR="3572" lvl="0" indent="107152" algn="l" defTabSz="642915" rtl="0" eaLnBrk="1" fontAlgn="auto" latinLnBrk="0" hangingPunct="1">
              <a:lnSpc>
                <a:spcPts val="3023"/>
              </a:lnSpc>
              <a:spcBef>
                <a:spcPts val="12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31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They’re </a:t>
            </a:r>
            <a:r>
              <a:rPr kumimoji="0" sz="25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 </a:t>
            </a:r>
            <a:r>
              <a:rPr kumimoji="0" sz="2531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networks with  3D </a:t>
            </a:r>
            <a:r>
              <a:rPr kumimoji="0" sz="2531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 </a:t>
            </a:r>
            <a:r>
              <a:rPr kumimoji="0" sz="2531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531" b="0" i="0" u="none" strike="noStrike" kern="1200" cap="none" spc="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weight</a:t>
            </a:r>
            <a:r>
              <a:rPr kumimoji="0" sz="2531" b="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31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sharing</a:t>
            </a:r>
            <a:endParaRPr kumimoji="0" sz="2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136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7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84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58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79829" y="2034146"/>
            <a:ext cx="8384344" cy="27897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Most of these slides were adapted from:</a:t>
            </a:r>
          </a:p>
          <a:p>
            <a:pPr defTabSz="642915"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Noah Snavely (Cornell University).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Fei-Fei Li (Stanford University).</a:t>
            </a: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0000"/>
              </a:solidFill>
              <a:latin typeface="Helvetica Light"/>
              <a:sym typeface="Helvetica Light"/>
            </a:endParaRPr>
          </a:p>
          <a:p>
            <a:pPr marL="257174" indent="-257174" defTabSz="642915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Andrej </a:t>
            </a:r>
            <a:r>
              <a:rPr lang="en-US" sz="1800" dirty="0" err="1">
                <a:solidFill>
                  <a:srgbClr val="000000"/>
                </a:solidFill>
                <a:latin typeface="Helvetica Light"/>
                <a:sym typeface="Helvetica Light"/>
              </a:rPr>
              <a:t>Karpathy</a:t>
            </a:r>
            <a:r>
              <a:rPr lang="en-US" sz="1800" dirty="0">
                <a:solidFill>
                  <a:srgbClr val="000000"/>
                </a:solidFill>
                <a:latin typeface="Helvetica Light"/>
                <a:sym typeface="Helvetica Light"/>
              </a:rPr>
              <a:t> (Stanford University).</a:t>
            </a:r>
          </a:p>
        </p:txBody>
      </p:sp>
    </p:spTree>
    <p:extLst>
      <p:ext uri="{BB962C8B-B14F-4D97-AF65-F5344CB8AC3E}">
        <p14:creationId xmlns:p14="http://schemas.microsoft.com/office/powerpoint/2010/main" val="21819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5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3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02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91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07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3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7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37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39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6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6202" y="2010423"/>
            <a:ext cx="8991598" cy="28371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Some notes on optimization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02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9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4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8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03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5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18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18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99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 descr="Screen Shot 2015-04-14 at 9.14.2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9"/>
          <a:stretch/>
        </p:blipFill>
        <p:spPr>
          <a:xfrm>
            <a:off x="-12700" y="2209800"/>
            <a:ext cx="9144000" cy="320096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551188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93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46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7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3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3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9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331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58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34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25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800" y="5410200"/>
            <a:ext cx="5397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size: learning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 big: will miss the minimum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 small: slow convergence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5106798-D10B-482D-BD7F-9BE975DF1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5603982"/>
            <a:ext cx="2590801" cy="977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C1E2B35-5A5B-423C-8078-744015F2DDC9}"/>
              </a:ext>
            </a:extLst>
          </p:cNvPr>
          <p:cNvGrpSpPr/>
          <p:nvPr/>
        </p:nvGrpSpPr>
        <p:grpSpPr>
          <a:xfrm>
            <a:off x="0" y="838200"/>
            <a:ext cx="9144000" cy="4484796"/>
            <a:chOff x="0" y="990600"/>
            <a:chExt cx="9144000" cy="4484796"/>
          </a:xfrm>
        </p:grpSpPr>
        <p:pic>
          <p:nvPicPr>
            <p:cNvPr id="4" name="Picture 3" descr="Screen Shot 2015-04-14 at 9.13.0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90600"/>
              <a:ext cx="9144000" cy="4484796"/>
            </a:xfrm>
            <a:prstGeom prst="rect">
              <a:avLst/>
            </a:prstGeom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A7496C68-AC21-43FB-A295-9A0CA687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32353" r="52941"/>
            <a:stretch/>
          </p:blipFill>
          <p:spPr>
            <a:xfrm>
              <a:off x="8382000" y="3822699"/>
              <a:ext cx="381001" cy="97790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541B7D-591D-497A-8B34-DCA44C43F64B}"/>
              </a:ext>
            </a:extLst>
          </p:cNvPr>
          <p:cNvSpPr txBox="1"/>
          <p:nvPr/>
        </p:nvSpPr>
        <p:spPr>
          <a:xfrm>
            <a:off x="1981200" y="5769766"/>
            <a:ext cx="4286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1E22D5-F4DB-42BD-96A0-3B01948F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Learning rates</a:t>
            </a:r>
          </a:p>
        </p:txBody>
      </p:sp>
    </p:spTree>
    <p:extLst>
      <p:ext uri="{BB962C8B-B14F-4D97-AF65-F5344CB8AC3E}">
        <p14:creationId xmlns:p14="http://schemas.microsoft.com/office/powerpoint/2010/main" val="9773969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262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http://cs231n.stanford.edu/</a:t>
            </a:r>
            <a:endParaRPr lang="en-US" dirty="0"/>
          </a:p>
          <a:p>
            <a:r>
              <a:rPr lang="en-US" dirty="0">
                <a:hlinkClick r:id="rId3"/>
              </a:rPr>
              <a:t>http://cs.stanford.edu/people/karpathy/convnetjs/demo/mnist.html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219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2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7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338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940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69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24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900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4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B1E22D5-F4DB-42BD-96A0-3B01948F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Learning rate scheduling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6278482-1D1E-46DD-A8F7-695C7E493E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408113"/>
                <a:ext cx="9144000" cy="52578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Use different learning rate at each iteration.</a:t>
                </a:r>
              </a:p>
              <a:p>
                <a:r>
                  <a:rPr lang="en-US" dirty="0"/>
                  <a:t>Most common choice: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Need to select initial learning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important!!!</a:t>
                </a:r>
              </a:p>
              <a:p>
                <a:r>
                  <a:rPr lang="en-US" dirty="0"/>
                  <a:t>More modern choice: Adaptive learning rates.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Many choices for G (Adam, </a:t>
                </a:r>
                <a:r>
                  <a:rPr lang="en-US" dirty="0" err="1"/>
                  <a:t>Adagrad</a:t>
                </a:r>
                <a:r>
                  <a:rPr lang="en-US" dirty="0"/>
                  <a:t>, </a:t>
                </a:r>
                <a:r>
                  <a:rPr lang="en-US" dirty="0" err="1"/>
                  <a:t>Adadelta</a:t>
                </a:r>
                <a:r>
                  <a:rPr lang="en-US" dirty="0"/>
                  <a:t>).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6278482-1D1E-46DD-A8F7-695C7E493E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08113"/>
                <a:ext cx="9144000" cy="5257800"/>
              </a:xfrm>
              <a:blipFill>
                <a:blip r:embed="rId3"/>
                <a:stretch>
                  <a:fillRect l="-1333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8092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16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319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399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813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94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57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07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412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277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10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4 at 9.14.5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73"/>
            <a:ext cx="9144000" cy="4415727"/>
          </a:xfrm>
          <a:prstGeom prst="rect">
            <a:avLst/>
          </a:prstGeom>
        </p:spPr>
      </p:pic>
      <p:pic>
        <p:nvPicPr>
          <p:cNvPr id="3" name="Picture 2" descr="Screen Shot 2015-04-15 at 1.11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>
          <a:xfrm>
            <a:off x="152400" y="4648200"/>
            <a:ext cx="8775700" cy="16614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660BE2-E61B-466A-9D2D-4D3839DB9C98}"/>
              </a:ext>
            </a:extLst>
          </p:cNvPr>
          <p:cNvGrpSpPr/>
          <p:nvPr/>
        </p:nvGrpSpPr>
        <p:grpSpPr>
          <a:xfrm>
            <a:off x="609600" y="1196202"/>
            <a:ext cx="2590801" cy="977901"/>
            <a:chOff x="457200" y="1196202"/>
            <a:chExt cx="2590801" cy="977901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A4894A73-6900-4CD9-9741-D4CC45A62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200" y="1196202"/>
              <a:ext cx="2590801" cy="9779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EA2B32-5AD6-4CB7-B217-1CE1D9F5B4D3}"/>
                </a:ext>
              </a:extLst>
            </p:cNvPr>
            <p:cNvSpPr txBox="1"/>
            <p:nvPr/>
          </p:nvSpPr>
          <p:spPr>
            <a:xfrm>
              <a:off x="1676400" y="1361986"/>
              <a:ext cx="42862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5E83D6-6F26-475E-BED7-2263C2640AD9}"/>
                  </a:ext>
                </a:extLst>
              </p:cNvPr>
              <p:cNvSpPr txBox="1"/>
              <p:nvPr/>
            </p:nvSpPr>
            <p:spPr>
              <a:xfrm>
                <a:off x="457200" y="2245172"/>
                <a:ext cx="3763018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</a:rPr>
                        <m:t>Δθ</m:t>
                      </m:r>
                      <m:r>
                        <a:rPr lang="el-GR" sz="280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</a:rPr>
                        <m:t>Δθ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5E83D6-6F26-475E-BED7-2263C2640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245172"/>
                <a:ext cx="3763018" cy="819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30D7F9-2A12-4D6D-8D3A-EDBC46D3E6F6}"/>
              </a:ext>
            </a:extLst>
          </p:cNvPr>
          <p:cNvSpPr txBox="1"/>
          <p:nvPr/>
        </p:nvSpPr>
        <p:spPr>
          <a:xfrm>
            <a:off x="5076825" y="2264222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direction history into account!</a:t>
            </a:r>
          </a:p>
        </p:txBody>
      </p:sp>
    </p:spTree>
    <p:extLst>
      <p:ext uri="{BB962C8B-B14F-4D97-AF65-F5344CB8AC3E}">
        <p14:creationId xmlns:p14="http://schemas.microsoft.com/office/powerpoint/2010/main" val="40399978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033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85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76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209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45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770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96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9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6202" y="2010423"/>
            <a:ext cx="8991598" cy="28371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ConvNets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253785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23713</TotalTime>
  <Words>734</Words>
  <Application>Microsoft Office PowerPoint</Application>
  <PresentationFormat>On-screen Show (4:3)</PresentationFormat>
  <Paragraphs>140</Paragraphs>
  <Slides>139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139</vt:i4>
      </vt:variant>
    </vt:vector>
  </HeadingPairs>
  <TitlesOfParts>
    <vt:vector size="149" baseType="lpstr">
      <vt:lpstr>Arial</vt:lpstr>
      <vt:lpstr>Calibri</vt:lpstr>
      <vt:lpstr>Calibri Light (Headings)</vt:lpstr>
      <vt:lpstr>Cambria Math</vt:lpstr>
      <vt:lpstr>Helvetica</vt:lpstr>
      <vt:lpstr>Helvetica Light</vt:lpstr>
      <vt:lpstr>Office Theme</vt:lpstr>
      <vt:lpstr>1_Office Theme</vt:lpstr>
      <vt:lpstr>White</vt:lpstr>
      <vt:lpstr>1_White</vt:lpstr>
      <vt:lpstr>Convolutional neural networks</vt:lpstr>
      <vt:lpstr>Course announcements</vt:lpstr>
      <vt:lpstr>Overview of today’s lecture</vt:lpstr>
      <vt:lpstr>Slide credits</vt:lpstr>
      <vt:lpstr>Some notes on optimization</vt:lpstr>
      <vt:lpstr>Summary</vt:lpstr>
      <vt:lpstr>Learning rates</vt:lpstr>
      <vt:lpstr>Learning rate scheduling</vt:lpstr>
      <vt:lpstr>PowerPoint Presentation</vt:lpstr>
      <vt:lpstr>PowerPoint Presentation</vt:lpstr>
      <vt:lpstr>Derivatives</vt:lpstr>
      <vt:lpstr>Numerical differentiation</vt:lpstr>
      <vt:lpstr>Numerical differentiation</vt:lpstr>
      <vt:lpstr>Symbolic differentiation</vt:lpstr>
      <vt:lpstr>Symbolic differentiation</vt:lpstr>
      <vt:lpstr>Symbolic differentiation</vt:lpstr>
      <vt:lpstr>Automatic differentiation (autodiff)</vt:lpstr>
      <vt:lpstr>Automatic differentiation (autodiff)</vt:lpstr>
      <vt:lpstr>In summary</vt:lpstr>
      <vt:lpstr>Convolutional Neural Networks</vt:lpstr>
      <vt:lpstr>Aside: “CNN” vs “ConvNet”</vt:lpstr>
      <vt:lpstr>Motivation</vt:lpstr>
      <vt:lpstr>Products</vt:lpstr>
      <vt:lpstr>Helping the Blind</vt:lpstr>
      <vt:lpstr>PowerPoint Presentation</vt:lpstr>
      <vt:lpstr>PowerPoint Presentation</vt:lpstr>
      <vt:lpstr>CNNs in 2012: “SuperVision”  (aka “AlexNet”)</vt:lpstr>
      <vt:lpstr>Recap: Before Deep Learning</vt:lpstr>
      <vt:lpstr>The last layer of (most) CNNs are linear classifiers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ConvNets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Ioannis Gkioulekas</cp:lastModifiedBy>
  <cp:revision>1451</cp:revision>
  <dcterms:created xsi:type="dcterms:W3CDTF">2009-08-25T02:47:59Z</dcterms:created>
  <dcterms:modified xsi:type="dcterms:W3CDTF">2019-04-10T17:07:12Z</dcterms:modified>
</cp:coreProperties>
</file>