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8"/>
  </p:notesMasterIdLst>
  <p:sldIdLst>
    <p:sldId id="257" r:id="rId2"/>
    <p:sldId id="419" r:id="rId3"/>
    <p:sldId id="260" r:id="rId4"/>
    <p:sldId id="421" r:id="rId5"/>
    <p:sldId id="259" r:id="rId6"/>
    <p:sldId id="433" r:id="rId7"/>
    <p:sldId id="434" r:id="rId8"/>
    <p:sldId id="435" r:id="rId9"/>
    <p:sldId id="436" r:id="rId10"/>
    <p:sldId id="437" r:id="rId11"/>
    <p:sldId id="438" r:id="rId12"/>
    <p:sldId id="441" r:id="rId13"/>
    <p:sldId id="454" r:id="rId14"/>
    <p:sldId id="458" r:id="rId15"/>
    <p:sldId id="459" r:id="rId16"/>
    <p:sldId id="460" r:id="rId17"/>
    <p:sldId id="461" r:id="rId18"/>
    <p:sldId id="462" r:id="rId19"/>
    <p:sldId id="463" r:id="rId20"/>
    <p:sldId id="464" r:id="rId21"/>
    <p:sldId id="465" r:id="rId22"/>
    <p:sldId id="466" r:id="rId23"/>
    <p:sldId id="467" r:id="rId24"/>
    <p:sldId id="668" r:id="rId25"/>
    <p:sldId id="468" r:id="rId26"/>
    <p:sldId id="491" r:id="rId27"/>
    <p:sldId id="507" r:id="rId28"/>
    <p:sldId id="492" r:id="rId29"/>
    <p:sldId id="472" r:id="rId30"/>
    <p:sldId id="473" r:id="rId31"/>
    <p:sldId id="474" r:id="rId32"/>
    <p:sldId id="475" r:id="rId33"/>
    <p:sldId id="476" r:id="rId34"/>
    <p:sldId id="477" r:id="rId35"/>
    <p:sldId id="478" r:id="rId36"/>
    <p:sldId id="479" r:id="rId37"/>
    <p:sldId id="480" r:id="rId38"/>
    <p:sldId id="481" r:id="rId39"/>
    <p:sldId id="482" r:id="rId40"/>
    <p:sldId id="483" r:id="rId41"/>
    <p:sldId id="484" r:id="rId42"/>
    <p:sldId id="485" r:id="rId43"/>
    <p:sldId id="486" r:id="rId44"/>
    <p:sldId id="487" r:id="rId45"/>
    <p:sldId id="488" r:id="rId46"/>
    <p:sldId id="489" r:id="rId47"/>
    <p:sldId id="490" r:id="rId48"/>
    <p:sldId id="493" r:id="rId49"/>
    <p:sldId id="494" r:id="rId50"/>
    <p:sldId id="495" r:id="rId51"/>
    <p:sldId id="531" r:id="rId52"/>
    <p:sldId id="641" r:id="rId53"/>
    <p:sldId id="642" r:id="rId54"/>
    <p:sldId id="643" r:id="rId55"/>
    <p:sldId id="644" r:id="rId56"/>
    <p:sldId id="646" r:id="rId57"/>
    <p:sldId id="647" r:id="rId58"/>
    <p:sldId id="649" r:id="rId59"/>
    <p:sldId id="651" r:id="rId60"/>
    <p:sldId id="650" r:id="rId61"/>
    <p:sldId id="652" r:id="rId62"/>
    <p:sldId id="653" r:id="rId63"/>
    <p:sldId id="508" r:id="rId64"/>
    <p:sldId id="497" r:id="rId65"/>
    <p:sldId id="532" r:id="rId66"/>
    <p:sldId id="654" r:id="rId67"/>
    <p:sldId id="553" r:id="rId68"/>
    <p:sldId id="533" r:id="rId69"/>
    <p:sldId id="534" r:id="rId70"/>
    <p:sldId id="535" r:id="rId71"/>
    <p:sldId id="544" r:id="rId72"/>
    <p:sldId id="542" r:id="rId73"/>
    <p:sldId id="543" r:id="rId74"/>
    <p:sldId id="545" r:id="rId75"/>
    <p:sldId id="546" r:id="rId76"/>
    <p:sldId id="547" r:id="rId77"/>
    <p:sldId id="549" r:id="rId78"/>
    <p:sldId id="550" r:id="rId79"/>
    <p:sldId id="552" r:id="rId80"/>
    <p:sldId id="551" r:id="rId81"/>
    <p:sldId id="607" r:id="rId82"/>
    <p:sldId id="605" r:id="rId83"/>
    <p:sldId id="606" r:id="rId84"/>
    <p:sldId id="608" r:id="rId85"/>
    <p:sldId id="612" r:id="rId86"/>
    <p:sldId id="610" r:id="rId87"/>
    <p:sldId id="618" r:id="rId88"/>
    <p:sldId id="620" r:id="rId89"/>
    <p:sldId id="622" r:id="rId90"/>
    <p:sldId id="623" r:id="rId91"/>
    <p:sldId id="624" r:id="rId92"/>
    <p:sldId id="625" r:id="rId93"/>
    <p:sldId id="626" r:id="rId94"/>
    <p:sldId id="627" r:id="rId95"/>
    <p:sldId id="628" r:id="rId96"/>
    <p:sldId id="629" r:id="rId97"/>
    <p:sldId id="630" r:id="rId98"/>
    <p:sldId id="631" r:id="rId99"/>
    <p:sldId id="634" r:id="rId100"/>
    <p:sldId id="636" r:id="rId101"/>
    <p:sldId id="632" r:id="rId102"/>
    <p:sldId id="637" r:id="rId103"/>
    <p:sldId id="635" r:id="rId104"/>
    <p:sldId id="639" r:id="rId105"/>
    <p:sldId id="638" r:id="rId106"/>
    <p:sldId id="640" r:id="rId107"/>
    <p:sldId id="655" r:id="rId108"/>
    <p:sldId id="656" r:id="rId109"/>
    <p:sldId id="657" r:id="rId110"/>
    <p:sldId id="660" r:id="rId111"/>
    <p:sldId id="661" r:id="rId112"/>
    <p:sldId id="663" r:id="rId113"/>
    <p:sldId id="664" r:id="rId114"/>
    <p:sldId id="665" r:id="rId115"/>
    <p:sldId id="666" r:id="rId116"/>
    <p:sldId id="667" r:id="rId1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3FF"/>
    <a:srgbClr val="EDEDED"/>
    <a:srgbClr val="FFE699"/>
    <a:srgbClr val="FFFFFF"/>
    <a:srgbClr val="7F7F7F"/>
    <a:srgbClr val="D0CECE"/>
    <a:srgbClr val="0D0D0D"/>
    <a:srgbClr val="F2F2F2"/>
    <a:srgbClr val="AFABAB"/>
    <a:srgbClr val="A6A6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4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138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30B9A3-A5EA-4248-9236-D977FCC07755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52DB7A-E090-49C3-B71F-1804DAA06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543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12BC9-BD10-4E7E-9A4D-350BF571A3A1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3FD6-E231-4747-BED8-135CF7AC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0509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12BC9-BD10-4E7E-9A4D-350BF571A3A1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3FD6-E231-4747-BED8-135CF7AC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069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12BC9-BD10-4E7E-9A4D-350BF571A3A1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3FD6-E231-4747-BED8-135CF7AC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1335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502574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12BC9-BD10-4E7E-9A4D-350BF571A3A1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3FD6-E231-4747-BED8-135CF7AC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227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12BC9-BD10-4E7E-9A4D-350BF571A3A1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3FD6-E231-4747-BED8-135CF7AC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917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12BC9-BD10-4E7E-9A4D-350BF571A3A1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3FD6-E231-4747-BED8-135CF7AC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969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12BC9-BD10-4E7E-9A4D-350BF571A3A1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3FD6-E231-4747-BED8-135CF7AC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043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12BC9-BD10-4E7E-9A4D-350BF571A3A1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3FD6-E231-4747-BED8-135CF7AC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735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12BC9-BD10-4E7E-9A4D-350BF571A3A1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3FD6-E231-4747-BED8-135CF7AC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262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12BC9-BD10-4E7E-9A4D-350BF571A3A1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3FD6-E231-4747-BED8-135CF7AC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408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12BC9-BD10-4E7E-9A4D-350BF571A3A1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3FD6-E231-4747-BED8-135CF7AC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999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012BC9-BD10-4E7E-9A4D-350BF571A3A1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C93FD6-E231-4747-BED8-135CF7AC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679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16.png"/><Relationship Id="rId10" Type="http://schemas.openxmlformats.org/officeDocument/2006/relationships/image" Target="../media/image28.jpe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16.png"/><Relationship Id="rId10" Type="http://schemas.openxmlformats.org/officeDocument/2006/relationships/image" Target="../media/image28.jpe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16.png"/><Relationship Id="rId10" Type="http://schemas.openxmlformats.org/officeDocument/2006/relationships/image" Target="../media/image28.jpe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16.png"/><Relationship Id="rId10" Type="http://schemas.openxmlformats.org/officeDocument/2006/relationships/image" Target="../media/image28.jpe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16.png"/><Relationship Id="rId10" Type="http://schemas.openxmlformats.org/officeDocument/2006/relationships/image" Target="../media/image28.jpe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16.png"/><Relationship Id="rId10" Type="http://schemas.openxmlformats.org/officeDocument/2006/relationships/image" Target="../media/image28.jpeg"/><Relationship Id="rId4" Type="http://schemas.openxmlformats.org/officeDocument/2006/relationships/image" Target="../media/image23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16.png"/><Relationship Id="rId15" Type="http://schemas.openxmlformats.org/officeDocument/2006/relationships/image" Target="../media/image33.png"/><Relationship Id="rId10" Type="http://schemas.openxmlformats.org/officeDocument/2006/relationships/image" Target="../media/image28.jpeg"/><Relationship Id="rId4" Type="http://schemas.openxmlformats.org/officeDocument/2006/relationships/image" Target="../media/image23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21.pn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16.png"/><Relationship Id="rId15" Type="http://schemas.openxmlformats.org/officeDocument/2006/relationships/image" Target="../media/image33.png"/><Relationship Id="rId10" Type="http://schemas.openxmlformats.org/officeDocument/2006/relationships/image" Target="../media/image28.jpeg"/><Relationship Id="rId4" Type="http://schemas.openxmlformats.org/officeDocument/2006/relationships/image" Target="../media/image23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image" Target="../media/image21.pn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16.png"/><Relationship Id="rId15" Type="http://schemas.openxmlformats.org/officeDocument/2006/relationships/image" Target="../media/image33.png"/><Relationship Id="rId10" Type="http://schemas.openxmlformats.org/officeDocument/2006/relationships/image" Target="../media/image28.jpeg"/><Relationship Id="rId4" Type="http://schemas.openxmlformats.org/officeDocument/2006/relationships/image" Target="../media/image23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1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5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3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3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7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/>
              <a:t>Image </a:t>
            </a:r>
            <a:r>
              <a:rPr lang="en-US" dirty="0"/>
              <a:t>filtering</a:t>
            </a:r>
            <a:endParaRPr dirty="0"/>
          </a:p>
        </p:txBody>
      </p:sp>
      <p:sp>
        <p:nvSpPr>
          <p:cNvPr id="4" name="Shape 667"/>
          <p:cNvSpPr txBox="1">
            <a:spLocks/>
          </p:cNvSpPr>
          <p:nvPr/>
        </p:nvSpPr>
        <p:spPr>
          <a:xfrm>
            <a:off x="0" y="5583290"/>
            <a:ext cx="12192000" cy="1274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/>
              <a:t> </a:t>
            </a:r>
          </a:p>
          <a:p>
            <a:pPr algn="r"/>
            <a:r>
              <a:rPr lang="en-US" sz="2400" dirty="0"/>
              <a:t>16-385 Computer Vision</a:t>
            </a:r>
          </a:p>
          <a:p>
            <a:pPr algn="r"/>
            <a:r>
              <a:rPr lang="en-US" sz="2400" dirty="0"/>
              <a:t>Spring 2019, Lecture 2</a:t>
            </a:r>
          </a:p>
        </p:txBody>
      </p:sp>
      <p:sp>
        <p:nvSpPr>
          <p:cNvPr id="6" name="Shape 667"/>
          <p:cNvSpPr txBox="1">
            <a:spLocks/>
          </p:cNvSpPr>
          <p:nvPr/>
        </p:nvSpPr>
        <p:spPr>
          <a:xfrm>
            <a:off x="0" y="6352354"/>
            <a:ext cx="12192000" cy="505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http://www.cs.cmu.edu/~16385/</a:t>
            </a:r>
            <a:endParaRPr lang="en-US" sz="2400" dirty="0">
              <a:latin typeface="Calibri Light (Headings)"/>
            </a:endParaRPr>
          </a:p>
        </p:txBody>
      </p:sp>
      <p:pic>
        <p:nvPicPr>
          <p:cNvPr id="9" name="droppedImage.tiff" descr="dropped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56154" y="1325563"/>
            <a:ext cx="6279692" cy="418048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8561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What types of image transformations can we do?</a:t>
            </a:r>
            <a:endParaRPr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6096000" y="1325563"/>
            <a:ext cx="0" cy="553243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oup 41"/>
          <p:cNvGrpSpPr/>
          <p:nvPr/>
        </p:nvGrpSpPr>
        <p:grpSpPr>
          <a:xfrm>
            <a:off x="1232905" y="1396526"/>
            <a:ext cx="4153058" cy="5393022"/>
            <a:chOff x="1611419" y="1325563"/>
            <a:chExt cx="4153058" cy="5393022"/>
          </a:xfrm>
        </p:grpSpPr>
        <p:pic>
          <p:nvPicPr>
            <p:cNvPr id="43" name="image.png" descr="imag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311656" y="1325563"/>
              <a:ext cx="2752583" cy="1828958"/>
            </a:xfrm>
            <a:prstGeom prst="rect">
              <a:avLst/>
            </a:prstGeom>
            <a:ln w="12700">
              <a:solidFill>
                <a:schemeClr val="tx1"/>
              </a:solidFill>
              <a:miter lim="400000"/>
            </a:ln>
            <a:effectLst/>
          </p:spPr>
        </p:pic>
        <p:pic>
          <p:nvPicPr>
            <p:cNvPr id="44" name="image.png" descr="imag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311656" y="4303643"/>
              <a:ext cx="2754216" cy="1828800"/>
            </a:xfrm>
            <a:prstGeom prst="rect">
              <a:avLst/>
            </a:prstGeom>
            <a:ln w="12700">
              <a:solidFill>
                <a:schemeClr val="tx1"/>
              </a:solidFill>
              <a:miter lim="400000"/>
            </a:ln>
            <a:effectLst/>
          </p:spPr>
        </p:pic>
        <p:sp>
          <p:nvSpPr>
            <p:cNvPr id="45" name="changes the pixel values"/>
            <p:cNvSpPr/>
            <p:nvPr/>
          </p:nvSpPr>
          <p:spPr>
            <a:xfrm>
              <a:off x="1611419" y="6277117"/>
              <a:ext cx="4153058" cy="441468"/>
            </a:xfrm>
            <a:prstGeom prst="rect">
              <a:avLst/>
            </a:prstGeom>
            <a:ln w="12700"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anchor="ctr">
              <a:spAutoFit/>
            </a:bodyPr>
            <a:lstStyle>
              <a:lvl1pPr>
                <a:defRPr sz="2600"/>
              </a:lvl1pPr>
            </a:lstStyle>
            <a:p>
              <a:pPr algn="ctr"/>
              <a:r>
                <a:rPr sz="2400" dirty="0">
                  <a:latin typeface="+mj-lt"/>
                </a:rPr>
                <a:t>changes </a:t>
              </a:r>
              <a:r>
                <a:rPr lang="en-US" sz="2400" dirty="0">
                  <a:latin typeface="+mj-lt"/>
                </a:rPr>
                <a:t>pixel </a:t>
              </a:r>
              <a:r>
                <a:rPr lang="en-US" sz="2400" i="1" dirty="0">
                  <a:latin typeface="+mj-lt"/>
                </a:rPr>
                <a:t>values</a:t>
              </a:r>
              <a:endParaRPr sz="2400" dirty="0">
                <a:latin typeface="+mj-lt"/>
              </a:endParaRPr>
            </a:p>
          </p:txBody>
        </p:sp>
        <p:cxnSp>
          <p:nvCxnSpPr>
            <p:cNvPr id="46" name="Straight Arrow Connector 45"/>
            <p:cNvCxnSpPr/>
            <p:nvPr/>
          </p:nvCxnSpPr>
          <p:spPr>
            <a:xfrm rot="5400000">
              <a:off x="3260213" y="3729082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/>
          <p:cNvGrpSpPr/>
          <p:nvPr/>
        </p:nvGrpSpPr>
        <p:grpSpPr>
          <a:xfrm>
            <a:off x="7355556" y="1394014"/>
            <a:ext cx="4360598" cy="5395535"/>
            <a:chOff x="6343101" y="1325880"/>
            <a:chExt cx="4360598" cy="5395535"/>
          </a:xfrm>
        </p:grpSpPr>
        <p:pic>
          <p:nvPicPr>
            <p:cNvPr id="48" name="image.png" descr="imag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7147108" y="1325880"/>
              <a:ext cx="2752583" cy="1828958"/>
            </a:xfrm>
            <a:prstGeom prst="rect">
              <a:avLst/>
            </a:prstGeom>
            <a:ln w="12700">
              <a:solidFill>
                <a:schemeClr val="tx1"/>
              </a:solidFill>
              <a:miter lim="400000"/>
            </a:ln>
            <a:effectLst/>
          </p:spPr>
        </p:pic>
        <p:pic>
          <p:nvPicPr>
            <p:cNvPr id="49" name="image.png" descr="image.png"/>
            <p:cNvPicPr>
              <a:picLocks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rot="651044">
              <a:off x="7009478" y="4485487"/>
              <a:ext cx="3027841" cy="1463167"/>
            </a:xfrm>
            <a:prstGeom prst="rect">
              <a:avLst/>
            </a:prstGeom>
            <a:ln w="12700">
              <a:solidFill>
                <a:schemeClr val="tx1"/>
              </a:solidFill>
              <a:miter lim="400000"/>
            </a:ln>
            <a:effectLst/>
          </p:spPr>
        </p:pic>
        <p:sp>
          <p:nvSpPr>
            <p:cNvPr id="50" name="changes the pixel location"/>
            <p:cNvSpPr/>
            <p:nvPr/>
          </p:nvSpPr>
          <p:spPr>
            <a:xfrm>
              <a:off x="6343101" y="6279947"/>
              <a:ext cx="4360598" cy="441468"/>
            </a:xfrm>
            <a:prstGeom prst="rect">
              <a:avLst/>
            </a:prstGeom>
            <a:ln w="12700"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anchor="ctr">
              <a:spAutoFit/>
            </a:bodyPr>
            <a:lstStyle>
              <a:lvl1pPr>
                <a:defRPr sz="2600"/>
              </a:lvl1pPr>
            </a:lstStyle>
            <a:p>
              <a:pPr algn="ctr"/>
              <a:r>
                <a:rPr sz="2400" dirty="0">
                  <a:latin typeface="+mj-lt"/>
                </a:rPr>
                <a:t>changes </a:t>
              </a:r>
              <a:r>
                <a:rPr lang="en-US" sz="2400" dirty="0">
                  <a:latin typeface="+mj-lt"/>
                </a:rPr>
                <a:t>pixel </a:t>
              </a:r>
              <a:r>
                <a:rPr lang="en-US" sz="2400" i="1" dirty="0">
                  <a:latin typeface="+mj-lt"/>
                </a:rPr>
                <a:t>locations</a:t>
              </a:r>
              <a:endParaRPr sz="2400" dirty="0">
                <a:latin typeface="+mj-lt"/>
              </a:endParaRPr>
            </a:p>
          </p:txBody>
        </p:sp>
        <p:cxnSp>
          <p:nvCxnSpPr>
            <p:cNvPr id="51" name="Straight Arrow Connector 50"/>
            <p:cNvCxnSpPr/>
            <p:nvPr/>
          </p:nvCxnSpPr>
          <p:spPr>
            <a:xfrm rot="5400000">
              <a:off x="8095665" y="3729082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Filtering"/>
          <p:cNvSpPr/>
          <p:nvPr/>
        </p:nvSpPr>
        <p:spPr>
          <a:xfrm>
            <a:off x="459870" y="3508348"/>
            <a:ext cx="1075807" cy="441468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ctr"/>
            <a:r>
              <a:rPr lang="en-US" sz="2400" dirty="0">
                <a:latin typeface="+mj-lt"/>
              </a:rPr>
              <a:t>F</a:t>
            </a:r>
            <a:r>
              <a:rPr sz="2400" dirty="0">
                <a:latin typeface="+mj-lt"/>
              </a:rPr>
              <a:t>iltering</a:t>
            </a:r>
          </a:p>
        </p:txBody>
      </p:sp>
      <p:sp>
        <p:nvSpPr>
          <p:cNvPr id="53" name="Warping"/>
          <p:cNvSpPr/>
          <p:nvPr/>
        </p:nvSpPr>
        <p:spPr>
          <a:xfrm>
            <a:off x="6651724" y="3508348"/>
            <a:ext cx="1114792" cy="441468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ctr"/>
            <a:r>
              <a:rPr lang="en-US" sz="2400" dirty="0">
                <a:latin typeface="+mj-lt"/>
              </a:rPr>
              <a:t>W</a:t>
            </a:r>
            <a:r>
              <a:rPr sz="2400" dirty="0">
                <a:latin typeface="+mj-lt"/>
              </a:rPr>
              <a:t>arping</a:t>
            </a:r>
          </a:p>
        </p:txBody>
      </p:sp>
    </p:spTree>
    <p:extLst>
      <p:ext uri="{BB962C8B-B14F-4D97-AF65-F5344CB8AC3E}">
        <p14:creationId xmlns:p14="http://schemas.microsoft.com/office/powerpoint/2010/main" val="168865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Computing image gradients</a:t>
            </a:r>
            <a:endParaRPr dirty="0"/>
          </a:p>
        </p:txBody>
      </p:sp>
      <p:sp>
        <p:nvSpPr>
          <p:cNvPr id="13" name="Shape 667"/>
          <p:cNvSpPr txBox="1">
            <a:spLocks/>
          </p:cNvSpPr>
          <p:nvPr/>
        </p:nvSpPr>
        <p:spPr>
          <a:xfrm>
            <a:off x="506437" y="1048161"/>
            <a:ext cx="11179126" cy="5370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+mj-lt"/>
              <a:buAutoNum type="arabicPeriod"/>
            </a:pPr>
            <a:r>
              <a:rPr lang="en-US" sz="2400" dirty="0"/>
              <a:t>Select your favorite derivative filters.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717777" y="1717927"/>
            <a:ext cx="2217796" cy="1311594"/>
            <a:chOff x="6447300" y="2242242"/>
            <a:chExt cx="2217796" cy="1311594"/>
          </a:xfrm>
        </p:grpSpPr>
        <p:graphicFrame>
          <p:nvGraphicFramePr>
            <p:cNvPr id="5" name="Table"/>
            <p:cNvGraphicFramePr/>
            <p:nvPr>
              <p:extLst>
                <p:ext uri="{D42A27DB-BD31-4B8C-83A1-F6EECF244321}">
                  <p14:modId xmlns:p14="http://schemas.microsoft.com/office/powerpoint/2010/main" val="1881244657"/>
                </p:ext>
              </p:extLst>
            </p:nvPr>
          </p:nvGraphicFramePr>
          <p:xfrm>
            <a:off x="7344685" y="2242242"/>
            <a:ext cx="1320411" cy="1311594"/>
          </p:xfrm>
          <a:graphic>
            <a:graphicData uri="http://schemas.openxmlformats.org/drawingml/2006/table">
              <a:tbl>
                <a:tblPr/>
                <a:tblGrid>
                  <a:gridCol w="440137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440137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  <a:gridCol w="440137">
                    <a:extLst>
                      <a:ext uri="{9D8B030D-6E8A-4147-A177-3AD203B41FA5}">
                        <a16:colId xmlns:a16="http://schemas.microsoft.com/office/drawing/2014/main" val="20002"/>
                      </a:ext>
                    </a:extLst>
                  </a:gridCol>
                </a:tblGrid>
                <a:tr h="285750"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1</a:t>
                        </a: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lang="en-US"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2</a:t>
                        </a:r>
                        <a:endParaRPr sz="2400" dirty="0">
                          <a:latin typeface="+mj-lt"/>
                          <a:ea typeface="Gill Sans"/>
                          <a:cs typeface="Gill Sans"/>
                          <a:sym typeface="Gill Sans"/>
                        </a:endParaRP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1</a:t>
                        </a: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285750"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lang="en-US"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0</a:t>
                        </a:r>
                        <a:endParaRPr sz="2400" dirty="0">
                          <a:latin typeface="+mj-lt"/>
                          <a:ea typeface="Gill Sans"/>
                          <a:cs typeface="Gill Sans"/>
                          <a:sym typeface="Gill Sans"/>
                        </a:endParaRP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0</a:t>
                        </a: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lang="en-US"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0</a:t>
                        </a:r>
                        <a:endParaRPr sz="2400" dirty="0">
                          <a:latin typeface="+mj-lt"/>
                          <a:ea typeface="Gill Sans"/>
                          <a:cs typeface="Gill Sans"/>
                          <a:sym typeface="Gill Sans"/>
                        </a:endParaRP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  <a:tr h="285750"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lang="en-US"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-</a:t>
                        </a:r>
                        <a:r>
                          <a: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1</a:t>
                        </a: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lang="en-US"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-2</a:t>
                        </a:r>
                        <a:endParaRPr sz="2400" dirty="0">
                          <a:latin typeface="+mj-lt"/>
                          <a:ea typeface="Gill Sans"/>
                          <a:cs typeface="Gill Sans"/>
                          <a:sym typeface="Gill Sans"/>
                        </a:endParaRP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-1</a:t>
                        </a: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2"/>
                    </a:ext>
                  </a:extLst>
                </a:tr>
              </a:tbl>
            </a:graphicData>
          </a:graphic>
        </p:graphicFrame>
        <p:pic>
          <p:nvPicPr>
            <p:cNvPr id="6" name="latex-image-3.pdf" descr="latex-image-3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6447300" y="2732840"/>
              <a:ext cx="696516" cy="330399"/>
            </a:xfrm>
            <a:prstGeom prst="rect">
              <a:avLst/>
            </a:prstGeom>
            <a:ln w="12700">
              <a:miter lim="400000"/>
            </a:ln>
          </p:spPr>
        </p:pic>
      </p:grpSp>
      <p:grpSp>
        <p:nvGrpSpPr>
          <p:cNvPr id="3" name="Group 2"/>
          <p:cNvGrpSpPr/>
          <p:nvPr/>
        </p:nvGrpSpPr>
        <p:grpSpPr>
          <a:xfrm>
            <a:off x="3256426" y="1717927"/>
            <a:ext cx="2240611" cy="1311594"/>
            <a:chOff x="2448386" y="2242244"/>
            <a:chExt cx="2240611" cy="1311594"/>
          </a:xfrm>
        </p:grpSpPr>
        <p:graphicFrame>
          <p:nvGraphicFramePr>
            <p:cNvPr id="4" name="Table"/>
            <p:cNvGraphicFramePr/>
            <p:nvPr>
              <p:extLst>
                <p:ext uri="{D42A27DB-BD31-4B8C-83A1-F6EECF244321}">
                  <p14:modId xmlns:p14="http://schemas.microsoft.com/office/powerpoint/2010/main" val="3550897312"/>
                </p:ext>
              </p:extLst>
            </p:nvPr>
          </p:nvGraphicFramePr>
          <p:xfrm>
            <a:off x="3368586" y="2242244"/>
            <a:ext cx="1320411" cy="1311594"/>
          </p:xfrm>
          <a:graphic>
            <a:graphicData uri="http://schemas.openxmlformats.org/drawingml/2006/table">
              <a:tbl>
                <a:tblPr/>
                <a:tblGrid>
                  <a:gridCol w="440137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440137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  <a:gridCol w="440137">
                    <a:extLst>
                      <a:ext uri="{9D8B030D-6E8A-4147-A177-3AD203B41FA5}">
                        <a16:colId xmlns:a16="http://schemas.microsoft.com/office/drawing/2014/main" val="20002"/>
                      </a:ext>
                    </a:extLst>
                  </a:gridCol>
                </a:tblGrid>
                <a:tr h="285750"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1</a:t>
                        </a: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40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0</a:t>
                        </a: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40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-1</a:t>
                        </a: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285750"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2</a:t>
                        </a: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0</a:t>
                        </a: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40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-2</a:t>
                        </a: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  <a:tr h="285750"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40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1</a:t>
                        </a: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40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0</a:t>
                        </a: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-1</a:t>
                        </a: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2"/>
                    </a:ext>
                  </a:extLst>
                </a:tr>
              </a:tbl>
            </a:graphicData>
          </a:graphic>
        </p:graphicFrame>
        <p:pic>
          <p:nvPicPr>
            <p:cNvPr id="7" name="latex-image-4.pdf" descr="latex-image-4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448386" y="2755165"/>
              <a:ext cx="714376" cy="285751"/>
            </a:xfrm>
            <a:prstGeom prst="rect">
              <a:avLst/>
            </a:prstGeom>
            <a:ln w="12700">
              <a:miter lim="400000"/>
            </a:ln>
          </p:spPr>
        </p:pic>
      </p:grpSp>
    </p:spTree>
    <p:extLst>
      <p:ext uri="{BB962C8B-B14F-4D97-AF65-F5344CB8AC3E}">
        <p14:creationId xmlns:p14="http://schemas.microsoft.com/office/powerpoint/2010/main" val="352933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Computing image gradients</a:t>
            </a:r>
            <a:endParaRPr dirty="0"/>
          </a:p>
        </p:txBody>
      </p:sp>
      <p:sp>
        <p:nvSpPr>
          <p:cNvPr id="13" name="Shape 667"/>
          <p:cNvSpPr txBox="1">
            <a:spLocks/>
          </p:cNvSpPr>
          <p:nvPr/>
        </p:nvSpPr>
        <p:spPr>
          <a:xfrm>
            <a:off x="506437" y="1048161"/>
            <a:ext cx="11179126" cy="5370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+mj-lt"/>
              <a:buAutoNum type="arabicPeriod"/>
            </a:pPr>
            <a:r>
              <a:rPr lang="en-US" sz="2400" dirty="0"/>
              <a:t>Select your favorite derivative filters.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717777" y="1717927"/>
            <a:ext cx="2217796" cy="1311594"/>
            <a:chOff x="6447300" y="2242242"/>
            <a:chExt cx="2217796" cy="1311594"/>
          </a:xfrm>
        </p:grpSpPr>
        <p:graphicFrame>
          <p:nvGraphicFramePr>
            <p:cNvPr id="5" name="Table"/>
            <p:cNvGraphicFramePr/>
            <p:nvPr>
              <p:extLst>
                <p:ext uri="{D42A27DB-BD31-4B8C-83A1-F6EECF244321}">
                  <p14:modId xmlns:p14="http://schemas.microsoft.com/office/powerpoint/2010/main" val="1881244657"/>
                </p:ext>
              </p:extLst>
            </p:nvPr>
          </p:nvGraphicFramePr>
          <p:xfrm>
            <a:off x="7344685" y="2242242"/>
            <a:ext cx="1320411" cy="1311594"/>
          </p:xfrm>
          <a:graphic>
            <a:graphicData uri="http://schemas.openxmlformats.org/drawingml/2006/table">
              <a:tbl>
                <a:tblPr/>
                <a:tblGrid>
                  <a:gridCol w="440137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440137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  <a:gridCol w="440137">
                    <a:extLst>
                      <a:ext uri="{9D8B030D-6E8A-4147-A177-3AD203B41FA5}">
                        <a16:colId xmlns:a16="http://schemas.microsoft.com/office/drawing/2014/main" val="20002"/>
                      </a:ext>
                    </a:extLst>
                  </a:gridCol>
                </a:tblGrid>
                <a:tr h="285750"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1</a:t>
                        </a: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lang="en-US"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2</a:t>
                        </a:r>
                        <a:endParaRPr sz="2400" dirty="0">
                          <a:latin typeface="+mj-lt"/>
                          <a:ea typeface="Gill Sans"/>
                          <a:cs typeface="Gill Sans"/>
                          <a:sym typeface="Gill Sans"/>
                        </a:endParaRP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1</a:t>
                        </a: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285750"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lang="en-US"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0</a:t>
                        </a:r>
                        <a:endParaRPr sz="2400" dirty="0">
                          <a:latin typeface="+mj-lt"/>
                          <a:ea typeface="Gill Sans"/>
                          <a:cs typeface="Gill Sans"/>
                          <a:sym typeface="Gill Sans"/>
                        </a:endParaRP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0</a:t>
                        </a: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lang="en-US"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0</a:t>
                        </a:r>
                        <a:endParaRPr sz="2400" dirty="0">
                          <a:latin typeface="+mj-lt"/>
                          <a:ea typeface="Gill Sans"/>
                          <a:cs typeface="Gill Sans"/>
                          <a:sym typeface="Gill Sans"/>
                        </a:endParaRP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  <a:tr h="285750"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lang="en-US"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-</a:t>
                        </a:r>
                        <a:r>
                          <a: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1</a:t>
                        </a: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lang="en-US"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-2</a:t>
                        </a:r>
                        <a:endParaRPr sz="2400" dirty="0">
                          <a:latin typeface="+mj-lt"/>
                          <a:ea typeface="Gill Sans"/>
                          <a:cs typeface="Gill Sans"/>
                          <a:sym typeface="Gill Sans"/>
                        </a:endParaRP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-1</a:t>
                        </a: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2"/>
                    </a:ext>
                  </a:extLst>
                </a:tr>
              </a:tbl>
            </a:graphicData>
          </a:graphic>
        </p:graphicFrame>
        <p:pic>
          <p:nvPicPr>
            <p:cNvPr id="6" name="latex-image-3.pdf" descr="latex-image-3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6447300" y="2732840"/>
              <a:ext cx="696516" cy="330399"/>
            </a:xfrm>
            <a:prstGeom prst="rect">
              <a:avLst/>
            </a:prstGeom>
            <a:ln w="12700">
              <a:miter lim="400000"/>
            </a:ln>
          </p:spPr>
        </p:pic>
      </p:grpSp>
      <p:grpSp>
        <p:nvGrpSpPr>
          <p:cNvPr id="3" name="Group 2"/>
          <p:cNvGrpSpPr/>
          <p:nvPr/>
        </p:nvGrpSpPr>
        <p:grpSpPr>
          <a:xfrm>
            <a:off x="3256426" y="1717927"/>
            <a:ext cx="2240611" cy="1311594"/>
            <a:chOff x="2448386" y="2242244"/>
            <a:chExt cx="2240611" cy="1311594"/>
          </a:xfrm>
        </p:grpSpPr>
        <p:graphicFrame>
          <p:nvGraphicFramePr>
            <p:cNvPr id="4" name="Table"/>
            <p:cNvGraphicFramePr/>
            <p:nvPr>
              <p:extLst>
                <p:ext uri="{D42A27DB-BD31-4B8C-83A1-F6EECF244321}">
                  <p14:modId xmlns:p14="http://schemas.microsoft.com/office/powerpoint/2010/main" val="3550897312"/>
                </p:ext>
              </p:extLst>
            </p:nvPr>
          </p:nvGraphicFramePr>
          <p:xfrm>
            <a:off x="3368586" y="2242244"/>
            <a:ext cx="1320411" cy="1311594"/>
          </p:xfrm>
          <a:graphic>
            <a:graphicData uri="http://schemas.openxmlformats.org/drawingml/2006/table">
              <a:tbl>
                <a:tblPr/>
                <a:tblGrid>
                  <a:gridCol w="440137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440137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  <a:gridCol w="440137">
                    <a:extLst>
                      <a:ext uri="{9D8B030D-6E8A-4147-A177-3AD203B41FA5}">
                        <a16:colId xmlns:a16="http://schemas.microsoft.com/office/drawing/2014/main" val="20002"/>
                      </a:ext>
                    </a:extLst>
                  </a:gridCol>
                </a:tblGrid>
                <a:tr h="285750"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1</a:t>
                        </a: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40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0</a:t>
                        </a: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40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-1</a:t>
                        </a: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285750"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2</a:t>
                        </a: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0</a:t>
                        </a: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40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-2</a:t>
                        </a: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  <a:tr h="285750"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40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1</a:t>
                        </a: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40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0</a:t>
                        </a: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-1</a:t>
                        </a: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2"/>
                    </a:ext>
                  </a:extLst>
                </a:tr>
              </a:tbl>
            </a:graphicData>
          </a:graphic>
        </p:graphicFrame>
        <p:pic>
          <p:nvPicPr>
            <p:cNvPr id="7" name="latex-image-4.pdf" descr="latex-image-4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448386" y="2755165"/>
              <a:ext cx="714376" cy="285751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23" name="Shape 667"/>
          <p:cNvSpPr txBox="1">
            <a:spLocks/>
          </p:cNvSpPr>
          <p:nvPr/>
        </p:nvSpPr>
        <p:spPr>
          <a:xfrm>
            <a:off x="506437" y="3162279"/>
            <a:ext cx="11179126" cy="5370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+mj-lt"/>
              <a:buAutoNum type="arabicPeriod" startAt="2"/>
            </a:pPr>
            <a:r>
              <a:rPr lang="en-US" sz="2400" dirty="0"/>
              <a:t>Convolve with the image to compute derivatives.</a:t>
            </a:r>
          </a:p>
        </p:txBody>
      </p:sp>
      <p:pic>
        <p:nvPicPr>
          <p:cNvPr id="31" name="latex-image-1.pdf" descr="latex-image-1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477963" y="3832044"/>
            <a:ext cx="1875235" cy="687587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latex-image-2.pdf" descr="latex-image-2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990562" y="3805254"/>
            <a:ext cx="1866305" cy="7411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0176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Computing image gradients</a:t>
            </a:r>
            <a:endParaRPr dirty="0"/>
          </a:p>
        </p:txBody>
      </p:sp>
      <p:sp>
        <p:nvSpPr>
          <p:cNvPr id="13" name="Shape 667"/>
          <p:cNvSpPr txBox="1">
            <a:spLocks/>
          </p:cNvSpPr>
          <p:nvPr/>
        </p:nvSpPr>
        <p:spPr>
          <a:xfrm>
            <a:off x="506437" y="1048161"/>
            <a:ext cx="11179126" cy="5370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+mj-lt"/>
              <a:buAutoNum type="arabicPeriod"/>
            </a:pPr>
            <a:r>
              <a:rPr lang="en-US" sz="2400" dirty="0"/>
              <a:t>Select your favorite derivative filters.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717777" y="1717927"/>
            <a:ext cx="2217796" cy="1311594"/>
            <a:chOff x="6447300" y="2242242"/>
            <a:chExt cx="2217796" cy="1311594"/>
          </a:xfrm>
        </p:grpSpPr>
        <p:graphicFrame>
          <p:nvGraphicFramePr>
            <p:cNvPr id="5" name="Table"/>
            <p:cNvGraphicFramePr/>
            <p:nvPr>
              <p:extLst>
                <p:ext uri="{D42A27DB-BD31-4B8C-83A1-F6EECF244321}">
                  <p14:modId xmlns:p14="http://schemas.microsoft.com/office/powerpoint/2010/main" val="1881244657"/>
                </p:ext>
              </p:extLst>
            </p:nvPr>
          </p:nvGraphicFramePr>
          <p:xfrm>
            <a:off x="7344685" y="2242242"/>
            <a:ext cx="1320411" cy="1311594"/>
          </p:xfrm>
          <a:graphic>
            <a:graphicData uri="http://schemas.openxmlformats.org/drawingml/2006/table">
              <a:tbl>
                <a:tblPr/>
                <a:tblGrid>
                  <a:gridCol w="440137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440137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  <a:gridCol w="440137">
                    <a:extLst>
                      <a:ext uri="{9D8B030D-6E8A-4147-A177-3AD203B41FA5}">
                        <a16:colId xmlns:a16="http://schemas.microsoft.com/office/drawing/2014/main" val="20002"/>
                      </a:ext>
                    </a:extLst>
                  </a:gridCol>
                </a:tblGrid>
                <a:tr h="285750"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1</a:t>
                        </a: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lang="en-US"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2</a:t>
                        </a:r>
                        <a:endParaRPr sz="2400" dirty="0">
                          <a:latin typeface="+mj-lt"/>
                          <a:ea typeface="Gill Sans"/>
                          <a:cs typeface="Gill Sans"/>
                          <a:sym typeface="Gill Sans"/>
                        </a:endParaRP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1</a:t>
                        </a: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285750"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lang="en-US"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0</a:t>
                        </a:r>
                        <a:endParaRPr sz="2400" dirty="0">
                          <a:latin typeface="+mj-lt"/>
                          <a:ea typeface="Gill Sans"/>
                          <a:cs typeface="Gill Sans"/>
                          <a:sym typeface="Gill Sans"/>
                        </a:endParaRP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0</a:t>
                        </a: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lang="en-US"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0</a:t>
                        </a:r>
                        <a:endParaRPr sz="2400" dirty="0">
                          <a:latin typeface="+mj-lt"/>
                          <a:ea typeface="Gill Sans"/>
                          <a:cs typeface="Gill Sans"/>
                          <a:sym typeface="Gill Sans"/>
                        </a:endParaRP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  <a:tr h="285750"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lang="en-US"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-</a:t>
                        </a:r>
                        <a:r>
                          <a: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1</a:t>
                        </a: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lang="en-US"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-2</a:t>
                        </a:r>
                        <a:endParaRPr sz="2400" dirty="0">
                          <a:latin typeface="+mj-lt"/>
                          <a:ea typeface="Gill Sans"/>
                          <a:cs typeface="Gill Sans"/>
                          <a:sym typeface="Gill Sans"/>
                        </a:endParaRP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-1</a:t>
                        </a: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2"/>
                    </a:ext>
                  </a:extLst>
                </a:tr>
              </a:tbl>
            </a:graphicData>
          </a:graphic>
        </p:graphicFrame>
        <p:pic>
          <p:nvPicPr>
            <p:cNvPr id="6" name="latex-image-3.pdf" descr="latex-image-3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6447300" y="2732840"/>
              <a:ext cx="696516" cy="330399"/>
            </a:xfrm>
            <a:prstGeom prst="rect">
              <a:avLst/>
            </a:prstGeom>
            <a:ln w="12700">
              <a:miter lim="400000"/>
            </a:ln>
          </p:spPr>
        </p:pic>
      </p:grpSp>
      <p:grpSp>
        <p:nvGrpSpPr>
          <p:cNvPr id="3" name="Group 2"/>
          <p:cNvGrpSpPr/>
          <p:nvPr/>
        </p:nvGrpSpPr>
        <p:grpSpPr>
          <a:xfrm>
            <a:off x="3256426" y="1717927"/>
            <a:ext cx="2240611" cy="1311594"/>
            <a:chOff x="2448386" y="2242244"/>
            <a:chExt cx="2240611" cy="1311594"/>
          </a:xfrm>
        </p:grpSpPr>
        <p:graphicFrame>
          <p:nvGraphicFramePr>
            <p:cNvPr id="4" name="Table"/>
            <p:cNvGraphicFramePr/>
            <p:nvPr>
              <p:extLst>
                <p:ext uri="{D42A27DB-BD31-4B8C-83A1-F6EECF244321}">
                  <p14:modId xmlns:p14="http://schemas.microsoft.com/office/powerpoint/2010/main" val="3550897312"/>
                </p:ext>
              </p:extLst>
            </p:nvPr>
          </p:nvGraphicFramePr>
          <p:xfrm>
            <a:off x="3368586" y="2242244"/>
            <a:ext cx="1320411" cy="1311594"/>
          </p:xfrm>
          <a:graphic>
            <a:graphicData uri="http://schemas.openxmlformats.org/drawingml/2006/table">
              <a:tbl>
                <a:tblPr/>
                <a:tblGrid>
                  <a:gridCol w="440137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440137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  <a:gridCol w="440137">
                    <a:extLst>
                      <a:ext uri="{9D8B030D-6E8A-4147-A177-3AD203B41FA5}">
                        <a16:colId xmlns:a16="http://schemas.microsoft.com/office/drawing/2014/main" val="20002"/>
                      </a:ext>
                    </a:extLst>
                  </a:gridCol>
                </a:tblGrid>
                <a:tr h="285750"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1</a:t>
                        </a: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40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0</a:t>
                        </a: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40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-1</a:t>
                        </a: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285750"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2</a:t>
                        </a: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0</a:t>
                        </a: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40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-2</a:t>
                        </a: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  <a:tr h="285750"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40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1</a:t>
                        </a: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40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0</a:t>
                        </a: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-1</a:t>
                        </a: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2"/>
                    </a:ext>
                  </a:extLst>
                </a:tr>
              </a:tbl>
            </a:graphicData>
          </a:graphic>
        </p:graphicFrame>
        <p:pic>
          <p:nvPicPr>
            <p:cNvPr id="7" name="latex-image-4.pdf" descr="latex-image-4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448386" y="2755165"/>
              <a:ext cx="714376" cy="285751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23" name="Shape 667"/>
          <p:cNvSpPr txBox="1">
            <a:spLocks/>
          </p:cNvSpPr>
          <p:nvPr/>
        </p:nvSpPr>
        <p:spPr>
          <a:xfrm>
            <a:off x="506437" y="3162279"/>
            <a:ext cx="11179126" cy="5370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+mj-lt"/>
              <a:buAutoNum type="arabicPeriod" startAt="2"/>
            </a:pPr>
            <a:r>
              <a:rPr lang="en-US" sz="2400" dirty="0"/>
              <a:t>Convolve with the image to compute derivatives.</a:t>
            </a:r>
          </a:p>
        </p:txBody>
      </p:sp>
      <p:pic>
        <p:nvPicPr>
          <p:cNvPr id="31" name="latex-image-1.pdf" descr="latex-image-1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477963" y="3832044"/>
            <a:ext cx="1875235" cy="687587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latex-image-2.pdf" descr="latex-image-2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990562" y="3805254"/>
            <a:ext cx="1866305" cy="741165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Shape 667"/>
          <p:cNvSpPr txBox="1">
            <a:spLocks/>
          </p:cNvSpPr>
          <p:nvPr/>
        </p:nvSpPr>
        <p:spPr>
          <a:xfrm>
            <a:off x="506437" y="4652387"/>
            <a:ext cx="11179126" cy="5370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+mj-lt"/>
              <a:buAutoNum type="arabicPeriod" startAt="3"/>
            </a:pPr>
            <a:r>
              <a:rPr lang="en-US" sz="2400" dirty="0"/>
              <a:t>Form the image gradient, and compute its direction and amplitude.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106983" y="5322150"/>
            <a:ext cx="9978035" cy="777240"/>
            <a:chOff x="2147439" y="5599552"/>
            <a:chExt cx="9978035" cy="777240"/>
          </a:xfrm>
        </p:grpSpPr>
        <p:pic>
          <p:nvPicPr>
            <p:cNvPr id="34" name="latex-image-5.pdf" descr="latex-image-5.pd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147439" y="5599552"/>
              <a:ext cx="2268141" cy="776884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5" name="droppedImage.pdf" descr="droppedImage.pd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5172610" y="5599552"/>
              <a:ext cx="2921354" cy="77724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6" name="droppedImage.pdf" descr="droppedImage.pdf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8850994" y="5599552"/>
              <a:ext cx="3274480" cy="777240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38" name="Shape 667"/>
          <p:cNvSpPr txBox="1">
            <a:spLocks/>
          </p:cNvSpPr>
          <p:nvPr/>
        </p:nvSpPr>
        <p:spPr>
          <a:xfrm>
            <a:off x="1106982" y="6142495"/>
            <a:ext cx="2268141" cy="5370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gradient</a:t>
            </a:r>
          </a:p>
        </p:txBody>
      </p:sp>
      <p:sp>
        <p:nvSpPr>
          <p:cNvPr id="39" name="Shape 667"/>
          <p:cNvSpPr txBox="1">
            <a:spLocks/>
          </p:cNvSpPr>
          <p:nvPr/>
        </p:nvSpPr>
        <p:spPr>
          <a:xfrm>
            <a:off x="4132155" y="6141430"/>
            <a:ext cx="2921354" cy="5370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direction</a:t>
            </a:r>
          </a:p>
        </p:txBody>
      </p:sp>
      <p:sp>
        <p:nvSpPr>
          <p:cNvPr id="40" name="Shape 667"/>
          <p:cNvSpPr txBox="1">
            <a:spLocks/>
          </p:cNvSpPr>
          <p:nvPr/>
        </p:nvSpPr>
        <p:spPr>
          <a:xfrm>
            <a:off x="7810538" y="6141429"/>
            <a:ext cx="3274479" cy="5370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amplitude</a:t>
            </a:r>
          </a:p>
        </p:txBody>
      </p:sp>
    </p:spTree>
    <p:extLst>
      <p:ext uri="{BB962C8B-B14F-4D97-AF65-F5344CB8AC3E}">
        <p14:creationId xmlns:p14="http://schemas.microsoft.com/office/powerpoint/2010/main" val="4019070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Image gradient example</a:t>
            </a:r>
            <a:endParaRPr dirty="0"/>
          </a:p>
        </p:txBody>
      </p:sp>
      <p:grpSp>
        <p:nvGrpSpPr>
          <p:cNvPr id="16" name="Group 15"/>
          <p:cNvGrpSpPr/>
          <p:nvPr/>
        </p:nvGrpSpPr>
        <p:grpSpPr>
          <a:xfrm>
            <a:off x="259179" y="1078987"/>
            <a:ext cx="11673642" cy="5129176"/>
            <a:chOff x="196675" y="1325563"/>
            <a:chExt cx="11673642" cy="5129176"/>
          </a:xfrm>
        </p:grpSpPr>
        <p:grpSp>
          <p:nvGrpSpPr>
            <p:cNvPr id="14" name="Group 13"/>
            <p:cNvGrpSpPr/>
            <p:nvPr/>
          </p:nvGrpSpPr>
          <p:grpSpPr>
            <a:xfrm>
              <a:off x="196675" y="1325563"/>
              <a:ext cx="5620942" cy="5129176"/>
              <a:chOff x="475058" y="1325563"/>
              <a:chExt cx="5620942" cy="5129176"/>
            </a:xfrm>
          </p:grpSpPr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43200" y="1325563"/>
                <a:ext cx="3352800" cy="2514600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785" t="3757" r="8565" b="8243"/>
              <a:stretch/>
            </p:blipFill>
            <p:spPr>
              <a:xfrm>
                <a:off x="2746984" y="3940139"/>
                <a:ext cx="3349016" cy="2514600"/>
              </a:xfrm>
              <a:prstGeom prst="rect">
                <a:avLst/>
              </a:prstGeom>
            </p:spPr>
          </p:pic>
          <p:sp>
            <p:nvSpPr>
              <p:cNvPr id="29" name="Shape 667"/>
              <p:cNvSpPr txBox="1">
                <a:spLocks/>
              </p:cNvSpPr>
              <p:nvPr/>
            </p:nvSpPr>
            <p:spPr>
              <a:xfrm>
                <a:off x="475059" y="2314359"/>
                <a:ext cx="2268141" cy="537007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sz="2400" dirty="0"/>
                  <a:t>original</a:t>
                </a:r>
              </a:p>
            </p:txBody>
          </p:sp>
          <p:sp>
            <p:nvSpPr>
              <p:cNvPr id="30" name="Shape 667"/>
              <p:cNvSpPr txBox="1">
                <a:spLocks/>
              </p:cNvSpPr>
              <p:nvPr/>
            </p:nvSpPr>
            <p:spPr>
              <a:xfrm>
                <a:off x="475058" y="4928935"/>
                <a:ext cx="2268141" cy="537007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sz="2400" dirty="0"/>
                  <a:t>gradient amplitude</a:t>
                </a:r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6208029" y="1325563"/>
              <a:ext cx="5662288" cy="5129176"/>
              <a:chOff x="5858713" y="1325563"/>
              <a:chExt cx="5662288" cy="5129176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308" t="3583" r="8633" b="8307"/>
              <a:stretch/>
            </p:blipFill>
            <p:spPr>
              <a:xfrm>
                <a:off x="8143768" y="3940139"/>
                <a:ext cx="3360318" cy="2514600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82" t="3894" r="8468" b="8637"/>
              <a:stretch/>
            </p:blipFill>
            <p:spPr>
              <a:xfrm>
                <a:off x="8126854" y="1325563"/>
                <a:ext cx="3394147" cy="2514600"/>
              </a:xfrm>
              <a:prstGeom prst="rect">
                <a:avLst/>
              </a:prstGeom>
            </p:spPr>
          </p:pic>
          <p:sp>
            <p:nvSpPr>
              <p:cNvPr id="37" name="Shape 667"/>
              <p:cNvSpPr txBox="1">
                <a:spLocks/>
              </p:cNvSpPr>
              <p:nvPr/>
            </p:nvSpPr>
            <p:spPr>
              <a:xfrm>
                <a:off x="5858713" y="2314358"/>
                <a:ext cx="2268141" cy="537007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sz="2400" dirty="0"/>
                  <a:t>vertical derivative</a:t>
                </a:r>
              </a:p>
            </p:txBody>
          </p:sp>
          <p:sp>
            <p:nvSpPr>
              <p:cNvPr id="41" name="Shape 667"/>
              <p:cNvSpPr txBox="1">
                <a:spLocks/>
              </p:cNvSpPr>
              <p:nvPr/>
            </p:nvSpPr>
            <p:spPr>
              <a:xfrm>
                <a:off x="5861304" y="4928616"/>
                <a:ext cx="2268141" cy="537007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sz="2400" dirty="0"/>
                  <a:t>horizontal derivative</a:t>
                </a:r>
              </a:p>
            </p:txBody>
          </p:sp>
        </p:grpSp>
      </p:grpSp>
      <p:sp>
        <p:nvSpPr>
          <p:cNvPr id="42" name="How does the gradient direction relate to the edge?"/>
          <p:cNvSpPr/>
          <p:nvPr/>
        </p:nvSpPr>
        <p:spPr>
          <a:xfrm>
            <a:off x="788683" y="6275521"/>
            <a:ext cx="6830075" cy="427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8575" tIns="28575" rIns="28575" bIns="28575" anchor="ctr">
            <a:spAutoFit/>
          </a:bodyPr>
          <a:lstStyle>
            <a:lvl1pPr defTabSz="436880">
              <a:defRPr sz="1800" i="1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sz="2400" i="0" dirty="0">
                <a:solidFill>
                  <a:schemeClr val="tx1"/>
                </a:solidFill>
                <a:latin typeface="+mj-lt"/>
              </a:rPr>
              <a:t>How does the gradient direction relate to the</a:t>
            </a:r>
            <a:r>
              <a:rPr lang="en-US" sz="2400" i="0" dirty="0">
                <a:solidFill>
                  <a:schemeClr val="tx1"/>
                </a:solidFill>
                <a:latin typeface="+mj-lt"/>
              </a:rPr>
              <a:t>se</a:t>
            </a:r>
            <a:r>
              <a:rPr sz="2400" i="0" dirty="0">
                <a:solidFill>
                  <a:schemeClr val="tx1"/>
                </a:solidFill>
                <a:latin typeface="+mj-lt"/>
              </a:rPr>
              <a:t> edge</a:t>
            </a:r>
            <a:r>
              <a:rPr lang="en-US" sz="2400" i="0" dirty="0">
                <a:solidFill>
                  <a:schemeClr val="tx1"/>
                </a:solidFill>
                <a:latin typeface="+mj-lt"/>
              </a:rPr>
              <a:t>s</a:t>
            </a:r>
            <a:r>
              <a:rPr sz="2400" i="0" dirty="0">
                <a:solidFill>
                  <a:schemeClr val="tx1"/>
                </a:solidFill>
                <a:latin typeface="+mj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28160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How do you find the edge of this signal?</a:t>
            </a:r>
            <a:endParaRPr dirty="0"/>
          </a:p>
        </p:txBody>
      </p:sp>
      <p:pic>
        <p:nvPicPr>
          <p:cNvPr id="17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88569" y="1528762"/>
            <a:ext cx="4614863" cy="1736401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Intensity plot"/>
          <p:cNvSpPr/>
          <p:nvPr/>
        </p:nvSpPr>
        <p:spPr>
          <a:xfrm>
            <a:off x="1762611" y="2183442"/>
            <a:ext cx="1673920" cy="427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8575" tIns="28575" rIns="28575" bIns="28575" anchor="ctr">
            <a:spAutoFit/>
          </a:bodyPr>
          <a:lstStyle>
            <a:lvl1pPr defTabSz="546100">
              <a:defRPr sz="3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lang="en-US" sz="2400" dirty="0">
                <a:latin typeface="+mj-lt"/>
              </a:rPr>
              <a:t>i</a:t>
            </a:r>
            <a:r>
              <a:rPr sz="2400" dirty="0">
                <a:latin typeface="+mj-lt"/>
              </a:rPr>
              <a:t>ntensity plot</a:t>
            </a:r>
          </a:p>
        </p:txBody>
      </p:sp>
    </p:spTree>
    <p:extLst>
      <p:ext uri="{BB962C8B-B14F-4D97-AF65-F5344CB8AC3E}">
        <p14:creationId xmlns:p14="http://schemas.microsoft.com/office/powerpoint/2010/main" val="270659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How do you find the edge of this signal?</a:t>
            </a:r>
            <a:endParaRPr dirty="0"/>
          </a:p>
        </p:txBody>
      </p:sp>
      <p:pic>
        <p:nvPicPr>
          <p:cNvPr id="17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88569" y="1528762"/>
            <a:ext cx="4614863" cy="1736401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Intensity plot"/>
          <p:cNvSpPr/>
          <p:nvPr/>
        </p:nvSpPr>
        <p:spPr>
          <a:xfrm>
            <a:off x="1762611" y="2183442"/>
            <a:ext cx="1673920" cy="427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8575" tIns="28575" rIns="28575" bIns="28575" anchor="ctr">
            <a:spAutoFit/>
          </a:bodyPr>
          <a:lstStyle>
            <a:lvl1pPr defTabSz="546100">
              <a:defRPr sz="3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lang="en-US" sz="2400" dirty="0">
                <a:latin typeface="+mj-lt"/>
              </a:rPr>
              <a:t>i</a:t>
            </a:r>
            <a:r>
              <a:rPr sz="2400" dirty="0">
                <a:latin typeface="+mj-lt"/>
              </a:rPr>
              <a:t>ntensity plot</a:t>
            </a:r>
          </a:p>
        </p:txBody>
      </p:sp>
      <p:pic>
        <p:nvPicPr>
          <p:cNvPr id="19" name="droppedImage.pdf" descr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27846" y="4395371"/>
            <a:ext cx="4736308" cy="1622514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Derivative plot"/>
          <p:cNvSpPr/>
          <p:nvPr/>
        </p:nvSpPr>
        <p:spPr>
          <a:xfrm>
            <a:off x="1687109" y="4993108"/>
            <a:ext cx="1824923" cy="427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8575" tIns="28575" rIns="28575" bIns="28575" anchor="ctr">
            <a:spAutoFit/>
          </a:bodyPr>
          <a:lstStyle>
            <a:lvl1pPr defTabSz="546100">
              <a:defRPr sz="3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lang="en-US" sz="2400" dirty="0">
                <a:latin typeface="+mj-lt"/>
              </a:rPr>
              <a:t>d</a:t>
            </a:r>
            <a:r>
              <a:rPr sz="2400" dirty="0">
                <a:latin typeface="+mj-lt"/>
              </a:rPr>
              <a:t>erivative plot</a:t>
            </a:r>
          </a:p>
        </p:txBody>
      </p:sp>
      <p:sp>
        <p:nvSpPr>
          <p:cNvPr id="22" name="Shape 667"/>
          <p:cNvSpPr txBox="1">
            <a:spLocks/>
          </p:cNvSpPr>
          <p:nvPr/>
        </p:nvSpPr>
        <p:spPr>
          <a:xfrm>
            <a:off x="506437" y="3736423"/>
            <a:ext cx="11179126" cy="5370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Using a derivative filter:</a:t>
            </a:r>
          </a:p>
        </p:txBody>
      </p:sp>
      <p:sp>
        <p:nvSpPr>
          <p:cNvPr id="23" name="Shape 667"/>
          <p:cNvSpPr txBox="1">
            <a:spLocks/>
          </p:cNvSpPr>
          <p:nvPr/>
        </p:nvSpPr>
        <p:spPr>
          <a:xfrm>
            <a:off x="8913701" y="4938124"/>
            <a:ext cx="2423657" cy="5370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What’s the problem here?</a:t>
            </a:r>
          </a:p>
        </p:txBody>
      </p:sp>
    </p:spTree>
    <p:extLst>
      <p:ext uri="{BB962C8B-B14F-4D97-AF65-F5344CB8AC3E}">
        <p14:creationId xmlns:p14="http://schemas.microsoft.com/office/powerpoint/2010/main" val="401145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Differentiation is very sensitive to noise</a:t>
            </a:r>
            <a:endParaRPr dirty="0"/>
          </a:p>
        </p:txBody>
      </p:sp>
      <p:pic>
        <p:nvPicPr>
          <p:cNvPr id="9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41331" y="1727367"/>
            <a:ext cx="5309338" cy="4375481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Gaussian"/>
          <p:cNvSpPr/>
          <p:nvPr/>
        </p:nvSpPr>
        <p:spPr>
          <a:xfrm>
            <a:off x="1910924" y="3206047"/>
            <a:ext cx="1176604" cy="427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8575" tIns="28575" rIns="28575" bIns="28575" anchor="ctr">
            <a:spAutoFit/>
          </a:bodyPr>
          <a:lstStyle>
            <a:lvl1pPr defTabSz="436880">
              <a:defRPr sz="2800" i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sz="2400" i="0" dirty="0">
                <a:latin typeface="+mj-lt"/>
              </a:rPr>
              <a:t>Gaussian</a:t>
            </a:r>
          </a:p>
        </p:txBody>
      </p:sp>
      <p:sp>
        <p:nvSpPr>
          <p:cNvPr id="11" name="Output"/>
          <p:cNvSpPr/>
          <p:nvPr/>
        </p:nvSpPr>
        <p:spPr>
          <a:xfrm>
            <a:off x="1505899" y="4995002"/>
            <a:ext cx="1985580" cy="796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8575" tIns="28575" rIns="28575" bIns="28575" anchor="ctr">
            <a:spAutoFit/>
          </a:bodyPr>
          <a:lstStyle>
            <a:lvl1pPr defTabSz="546100">
              <a:defRPr sz="26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lang="en-US" sz="2400" dirty="0">
                <a:latin typeface="+mj-lt"/>
              </a:rPr>
              <a:t>derivative of blurred</a:t>
            </a:r>
            <a:endParaRPr sz="2400" dirty="0">
              <a:latin typeface="+mj-lt"/>
            </a:endParaRPr>
          </a:p>
        </p:txBody>
      </p:sp>
      <p:sp>
        <p:nvSpPr>
          <p:cNvPr id="12" name="Input"/>
          <p:cNvSpPr/>
          <p:nvPr/>
        </p:nvSpPr>
        <p:spPr>
          <a:xfrm>
            <a:off x="2145764" y="2217156"/>
            <a:ext cx="706925" cy="427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8575" tIns="28575" rIns="28575" bIns="28575" anchor="ctr">
            <a:spAutoFit/>
          </a:bodyPr>
          <a:lstStyle>
            <a:lvl1pPr defTabSz="546100">
              <a:defRPr sz="26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lang="en-US" sz="2400" dirty="0">
                <a:latin typeface="+mj-lt"/>
              </a:rPr>
              <a:t>i</a:t>
            </a:r>
            <a:r>
              <a:rPr sz="2400" dirty="0">
                <a:latin typeface="+mj-lt"/>
              </a:rPr>
              <a:t>nput</a:t>
            </a:r>
          </a:p>
        </p:txBody>
      </p:sp>
      <p:sp>
        <p:nvSpPr>
          <p:cNvPr id="13" name="Smoothed input"/>
          <p:cNvSpPr/>
          <p:nvPr/>
        </p:nvSpPr>
        <p:spPr>
          <a:xfrm>
            <a:off x="2016027" y="4180503"/>
            <a:ext cx="965329" cy="427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8575" tIns="28575" rIns="28575" bIns="28575" anchor="ctr">
            <a:spAutoFit/>
          </a:bodyPr>
          <a:lstStyle>
            <a:lvl1pPr defTabSz="546100">
              <a:defRPr sz="26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lang="en-US" sz="2400" dirty="0">
                <a:latin typeface="+mj-lt"/>
              </a:rPr>
              <a:t>blurred</a:t>
            </a:r>
            <a:endParaRPr sz="2400" dirty="0">
              <a:latin typeface="+mj-lt"/>
            </a:endParaRPr>
          </a:p>
        </p:txBody>
      </p:sp>
      <p:sp>
        <p:nvSpPr>
          <p:cNvPr id="16" name="Shape 667"/>
          <p:cNvSpPr txBox="1">
            <a:spLocks/>
          </p:cNvSpPr>
          <p:nvPr/>
        </p:nvSpPr>
        <p:spPr>
          <a:xfrm>
            <a:off x="431428" y="1109257"/>
            <a:ext cx="11179126" cy="5370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When using derivative filters, it is critical to blur first!</a:t>
            </a:r>
          </a:p>
        </p:txBody>
      </p:sp>
      <p:sp>
        <p:nvSpPr>
          <p:cNvPr id="20" name="Shape 667"/>
          <p:cNvSpPr txBox="1">
            <a:spLocks/>
          </p:cNvSpPr>
          <p:nvPr/>
        </p:nvSpPr>
        <p:spPr>
          <a:xfrm>
            <a:off x="9287756" y="5124684"/>
            <a:ext cx="2322798" cy="5370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How much should we blur?</a:t>
            </a:r>
          </a:p>
        </p:txBody>
      </p:sp>
    </p:spTree>
    <p:extLst>
      <p:ext uri="{BB962C8B-B14F-4D97-AF65-F5344CB8AC3E}">
        <p14:creationId xmlns:p14="http://schemas.microsoft.com/office/powerpoint/2010/main" val="2786042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15554" y="2097234"/>
            <a:ext cx="5360893" cy="4326753"/>
          </a:xfrm>
          <a:prstGeom prst="rect">
            <a:avLst/>
          </a:prstGeom>
          <a:ln w="12700">
            <a:miter lim="400000"/>
          </a:ln>
        </p:spPr>
      </p:pic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Derivative of Gaussian (</a:t>
            </a:r>
            <a:r>
              <a:rPr lang="en-US" dirty="0" err="1"/>
              <a:t>DoG</a:t>
            </a:r>
            <a:r>
              <a:rPr lang="en-US" dirty="0"/>
              <a:t>) filter</a:t>
            </a:r>
            <a:endParaRPr dirty="0"/>
          </a:p>
        </p:txBody>
      </p:sp>
      <p:sp>
        <p:nvSpPr>
          <p:cNvPr id="10" name="Gaussian"/>
          <p:cNvSpPr/>
          <p:nvPr/>
        </p:nvSpPr>
        <p:spPr>
          <a:xfrm>
            <a:off x="1505899" y="3862424"/>
            <a:ext cx="1909655" cy="796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8575" tIns="28575" rIns="28575" bIns="28575" anchor="ctr">
            <a:spAutoFit/>
          </a:bodyPr>
          <a:lstStyle>
            <a:lvl1pPr defTabSz="436880">
              <a:defRPr sz="2800" i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lang="en-US" sz="2400" i="0" dirty="0">
                <a:latin typeface="+mj-lt"/>
              </a:rPr>
              <a:t>derivative of </a:t>
            </a:r>
            <a:r>
              <a:rPr sz="2400" i="0" dirty="0">
                <a:latin typeface="+mj-lt"/>
              </a:rPr>
              <a:t>Gaussian</a:t>
            </a:r>
          </a:p>
        </p:txBody>
      </p:sp>
      <p:sp>
        <p:nvSpPr>
          <p:cNvPr id="11" name="Output"/>
          <p:cNvSpPr/>
          <p:nvPr/>
        </p:nvSpPr>
        <p:spPr>
          <a:xfrm>
            <a:off x="1467936" y="5235187"/>
            <a:ext cx="1985580" cy="796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8575" tIns="28575" rIns="28575" bIns="28575" anchor="ctr">
            <a:spAutoFit/>
          </a:bodyPr>
          <a:lstStyle>
            <a:lvl1pPr defTabSz="546100">
              <a:defRPr sz="26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lang="en-US" sz="2400" dirty="0">
                <a:latin typeface="+mj-lt"/>
              </a:rPr>
              <a:t>output (same as before)</a:t>
            </a:r>
            <a:endParaRPr sz="2400" dirty="0">
              <a:latin typeface="+mj-lt"/>
            </a:endParaRPr>
          </a:p>
        </p:txBody>
      </p:sp>
      <p:sp>
        <p:nvSpPr>
          <p:cNvPr id="12" name="Input"/>
          <p:cNvSpPr/>
          <p:nvPr/>
        </p:nvSpPr>
        <p:spPr>
          <a:xfrm>
            <a:off x="1910924" y="2664529"/>
            <a:ext cx="1176604" cy="427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8575" tIns="28575" rIns="28575" bIns="28575" anchor="ctr">
            <a:spAutoFit/>
          </a:bodyPr>
          <a:lstStyle>
            <a:lvl1pPr defTabSz="546100">
              <a:defRPr sz="26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lang="en-US" sz="2400" dirty="0">
                <a:latin typeface="+mj-lt"/>
              </a:rPr>
              <a:t>i</a:t>
            </a:r>
            <a:r>
              <a:rPr sz="2400" dirty="0">
                <a:latin typeface="+mj-lt"/>
              </a:rPr>
              <a:t>nput</a:t>
            </a:r>
          </a:p>
        </p:txBody>
      </p:sp>
      <p:sp>
        <p:nvSpPr>
          <p:cNvPr id="20" name="Shape 667"/>
          <p:cNvSpPr txBox="1">
            <a:spLocks/>
          </p:cNvSpPr>
          <p:nvPr/>
        </p:nvSpPr>
        <p:spPr>
          <a:xfrm>
            <a:off x="8776447" y="5024063"/>
            <a:ext cx="3293907" cy="13999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How many operations did we save?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Any other advantages beyond efficiency?</a:t>
            </a:r>
          </a:p>
        </p:txBody>
      </p:sp>
      <p:pic>
        <p:nvPicPr>
          <p:cNvPr id="15" name="droppedImage.pdf" descr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844877" y="1245266"/>
            <a:ext cx="2931570" cy="427040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Derivative Theorem of Convolution"/>
          <p:cNvSpPr/>
          <p:nvPr/>
        </p:nvSpPr>
        <p:spPr>
          <a:xfrm>
            <a:off x="1031202" y="1247378"/>
            <a:ext cx="4404411" cy="427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8575" tIns="28575" rIns="28575" bIns="28575" anchor="ctr">
            <a:spAutoFit/>
          </a:bodyPr>
          <a:lstStyle>
            <a:lvl1pPr defTabSz="546100">
              <a:defRPr sz="2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sz="2400" dirty="0">
                <a:latin typeface="+mj-lt"/>
              </a:rPr>
              <a:t>Derivative </a:t>
            </a:r>
            <a:r>
              <a:rPr lang="en-US" sz="2400" dirty="0">
                <a:latin typeface="+mj-lt"/>
              </a:rPr>
              <a:t>t</a:t>
            </a:r>
            <a:r>
              <a:rPr sz="2400" dirty="0">
                <a:latin typeface="+mj-lt"/>
              </a:rPr>
              <a:t>heorem of </a:t>
            </a:r>
            <a:r>
              <a:rPr lang="en-US" sz="2400" dirty="0">
                <a:latin typeface="+mj-lt"/>
              </a:rPr>
              <a:t>c</a:t>
            </a:r>
            <a:r>
              <a:rPr sz="2400" dirty="0">
                <a:latin typeface="+mj-lt"/>
              </a:rPr>
              <a:t>onvolution</a:t>
            </a:r>
            <a:r>
              <a:rPr lang="en-US" sz="2400" dirty="0">
                <a:latin typeface="+mj-lt"/>
              </a:rPr>
              <a:t>:</a:t>
            </a:r>
            <a:endParaRPr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96205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erivative Theorem of Convolution"/>
          <p:cNvSpPr/>
          <p:nvPr/>
        </p:nvSpPr>
        <p:spPr>
          <a:xfrm>
            <a:off x="1091784" y="1325563"/>
            <a:ext cx="9430620" cy="796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8575" tIns="28575" rIns="28575" bIns="28575" anchor="ctr">
            <a:spAutoFit/>
          </a:bodyPr>
          <a:lstStyle>
            <a:lvl1pPr defTabSz="546100">
              <a:defRPr sz="2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US" sz="2400" dirty="0">
                <a:latin typeface="+mj-lt"/>
              </a:rPr>
              <a:t>Basically a second derivative filter.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We can use finite differences to derive it, as with first derivative filter.</a:t>
            </a:r>
            <a:endParaRPr sz="2400" dirty="0">
              <a:latin typeface="+mj-lt"/>
            </a:endParaRPr>
          </a:p>
        </p:txBody>
      </p:sp>
      <p:sp>
        <p:nvSpPr>
          <p:cNvPr id="25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Laplace filter</a:t>
            </a:r>
            <a:endParaRPr dirty="0"/>
          </a:p>
        </p:txBody>
      </p:sp>
      <p:sp>
        <p:nvSpPr>
          <p:cNvPr id="44" name="1D derivative filter"/>
          <p:cNvSpPr/>
          <p:nvPr/>
        </p:nvSpPr>
        <p:spPr>
          <a:xfrm>
            <a:off x="9008979" y="4616906"/>
            <a:ext cx="2330061" cy="6117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8575" tIns="28575" rIns="28575" bIns="28575" anchor="ctr">
            <a:spAutoFit/>
          </a:bodyPr>
          <a:lstStyle>
            <a:lvl1pPr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lang="en-US" sz="3600" dirty="0">
                <a:latin typeface="+mj-lt"/>
              </a:rPr>
              <a:t>?</a:t>
            </a:r>
            <a:endParaRPr sz="3600" dirty="0">
              <a:latin typeface="+mj-lt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852960" y="2615068"/>
            <a:ext cx="10486080" cy="864238"/>
            <a:chOff x="960839" y="2615068"/>
            <a:chExt cx="10486080" cy="864238"/>
          </a:xfrm>
        </p:grpSpPr>
        <p:pic>
          <p:nvPicPr>
            <p:cNvPr id="46" name="droppedImage.pdf" descr="droppedImage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280100" y="2777232"/>
              <a:ext cx="4293395" cy="550069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47" name="first-order…"/>
            <p:cNvSpPr/>
            <p:nvPr/>
          </p:nvSpPr>
          <p:spPr>
            <a:xfrm>
              <a:off x="960839" y="2649001"/>
              <a:ext cx="2009974" cy="79637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28575" tIns="28575" rIns="28575" bIns="28575" anchor="ctr">
              <a:spAutoFit/>
            </a:bodyPr>
            <a:lstStyle/>
            <a:p>
              <a:pPr algn="ctr" defTabSz="383963">
                <a:defRPr sz="3800"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sz="2400" dirty="0">
                  <a:latin typeface="+mj-lt"/>
                </a:rPr>
                <a:t>first-order</a:t>
              </a:r>
            </a:p>
            <a:p>
              <a:pPr algn="ctr" defTabSz="383963">
                <a:defRPr sz="3800"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sz="2400" dirty="0">
                  <a:latin typeface="+mj-lt"/>
                </a:rPr>
                <a:t>finite difference</a:t>
              </a:r>
            </a:p>
          </p:txBody>
        </p:sp>
        <p:cxnSp>
          <p:nvCxnSpPr>
            <p:cNvPr id="48" name="Straight Arrow Connector 47"/>
            <p:cNvCxnSpPr/>
            <p:nvPr/>
          </p:nvCxnSpPr>
          <p:spPr>
            <a:xfrm>
              <a:off x="8098539" y="3047187"/>
              <a:ext cx="709032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9" name="Group 48"/>
            <p:cNvGrpSpPr/>
            <p:nvPr/>
          </p:nvGrpSpPr>
          <p:grpSpPr>
            <a:xfrm>
              <a:off x="9116858" y="2615068"/>
              <a:ext cx="2330061" cy="864238"/>
              <a:chOff x="9357373" y="2683037"/>
              <a:chExt cx="2330061" cy="864238"/>
            </a:xfrm>
          </p:grpSpPr>
          <p:graphicFrame>
            <p:nvGraphicFramePr>
              <p:cNvPr id="50" name="Table"/>
              <p:cNvGraphicFramePr/>
              <p:nvPr>
                <p:extLst>
                  <p:ext uri="{D42A27DB-BD31-4B8C-83A1-F6EECF244321}">
                    <p14:modId xmlns:p14="http://schemas.microsoft.com/office/powerpoint/2010/main" val="2669622680"/>
                  </p:ext>
                </p:extLst>
              </p:nvPr>
            </p:nvGraphicFramePr>
            <p:xfrm>
              <a:off x="9862437" y="3110077"/>
              <a:ext cx="1319934" cy="437198"/>
            </p:xfrm>
            <a:graphic>
              <a:graphicData uri="http://schemas.openxmlformats.org/drawingml/2006/table">
                <a:tbl>
                  <a:tblPr/>
                  <a:tblGrid>
                    <a:gridCol w="43997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39978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39978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264319"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sz="2400" dirty="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1</a:t>
                          </a: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sz="2400" dirty="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0</a:t>
                          </a: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lang="en-US" sz="2400" dirty="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-</a:t>
                          </a:r>
                          <a:r>
                            <a:rPr sz="2400" dirty="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1</a:t>
                          </a: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  <p:sp>
            <p:nvSpPr>
              <p:cNvPr id="51" name="1D derivative filter"/>
              <p:cNvSpPr/>
              <p:nvPr/>
            </p:nvSpPr>
            <p:spPr>
              <a:xfrm>
                <a:off x="9357373" y="2683037"/>
                <a:ext cx="2330061" cy="42704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28575" tIns="28575" rIns="28575" bIns="28575" anchor="ctr">
                <a:spAutoFit/>
              </a:bodyPr>
              <a:lstStyle>
                <a:lvl1pPr defTabSz="436880">
                  <a:defRPr sz="1800"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r>
                  <a:rPr sz="2400" dirty="0">
                    <a:latin typeface="+mj-lt"/>
                  </a:rPr>
                  <a:t>1D derivative filter</a:t>
                </a:r>
              </a:p>
            </p:txBody>
          </p:sp>
        </p:grpSp>
      </p:grpSp>
      <p:grpSp>
        <p:nvGrpSpPr>
          <p:cNvPr id="52" name="Group 51"/>
          <p:cNvGrpSpPr/>
          <p:nvPr/>
        </p:nvGrpSpPr>
        <p:grpSpPr>
          <a:xfrm>
            <a:off x="852960" y="4254815"/>
            <a:ext cx="10486080" cy="825226"/>
            <a:chOff x="960838" y="4254815"/>
            <a:chExt cx="10486080" cy="825226"/>
          </a:xfrm>
        </p:grpSpPr>
        <p:pic>
          <p:nvPicPr>
            <p:cNvPr id="53" name="droppedImage.png" descr="droppedImage.png"/>
            <p:cNvPicPr>
              <a:picLocks noChangeAspect="1"/>
            </p:cNvPicPr>
            <p:nvPr/>
          </p:nvPicPr>
          <p:blipFill rotWithShape="1">
            <a:blip r:embed="rId3">
              <a:extLst/>
            </a:blip>
            <a:srcRect l="40035" r="834"/>
            <a:stretch/>
          </p:blipFill>
          <p:spPr>
            <a:xfrm>
              <a:off x="4696003" y="4417481"/>
              <a:ext cx="3174001" cy="549544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54" name="Group 53"/>
            <p:cNvGrpSpPr/>
            <p:nvPr/>
          </p:nvGrpSpPr>
          <p:grpSpPr>
            <a:xfrm>
              <a:off x="960838" y="4254815"/>
              <a:ext cx="10486080" cy="825226"/>
              <a:chOff x="1204800" y="2620147"/>
              <a:chExt cx="10486080" cy="825226"/>
            </a:xfrm>
          </p:grpSpPr>
          <p:sp>
            <p:nvSpPr>
              <p:cNvPr id="57" name="first-order…"/>
              <p:cNvSpPr/>
              <p:nvPr/>
            </p:nvSpPr>
            <p:spPr>
              <a:xfrm>
                <a:off x="1204800" y="2649001"/>
                <a:ext cx="2009974" cy="79637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28575" tIns="28575" rIns="28575" bIns="28575" anchor="ctr">
                <a:spAutoFit/>
              </a:bodyPr>
              <a:lstStyle/>
              <a:p>
                <a:pPr algn="ctr" defTabSz="383963">
                  <a:defRPr sz="3800">
                    <a:latin typeface="Gill Sans"/>
                    <a:ea typeface="Gill Sans"/>
                    <a:cs typeface="Gill Sans"/>
                    <a:sym typeface="Gill Sans"/>
                  </a:defRPr>
                </a:pPr>
                <a:r>
                  <a:rPr lang="en-US" sz="2400" dirty="0">
                    <a:latin typeface="+mj-lt"/>
                  </a:rPr>
                  <a:t>second</a:t>
                </a:r>
                <a:r>
                  <a:rPr sz="2400" dirty="0">
                    <a:latin typeface="+mj-lt"/>
                  </a:rPr>
                  <a:t>-order</a:t>
                </a:r>
              </a:p>
              <a:p>
                <a:pPr algn="ctr" defTabSz="383963">
                  <a:defRPr sz="3800">
                    <a:latin typeface="Gill Sans"/>
                    <a:ea typeface="Gill Sans"/>
                    <a:cs typeface="Gill Sans"/>
                    <a:sym typeface="Gill Sans"/>
                  </a:defRPr>
                </a:pPr>
                <a:r>
                  <a:rPr sz="2400" dirty="0">
                    <a:latin typeface="+mj-lt"/>
                  </a:rPr>
                  <a:t>finite difference</a:t>
                </a:r>
              </a:p>
            </p:txBody>
          </p:sp>
          <p:cxnSp>
            <p:nvCxnSpPr>
              <p:cNvPr id="58" name="Straight Arrow Connector 57"/>
              <p:cNvCxnSpPr/>
              <p:nvPr/>
            </p:nvCxnSpPr>
            <p:spPr>
              <a:xfrm>
                <a:off x="8345546" y="3074571"/>
                <a:ext cx="709032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1D derivative filter"/>
              <p:cNvSpPr/>
              <p:nvPr/>
            </p:nvSpPr>
            <p:spPr>
              <a:xfrm>
                <a:off x="9360820" y="2620147"/>
                <a:ext cx="2330060" cy="42704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28575" tIns="28575" rIns="28575" bIns="28575" anchor="ctr">
                <a:spAutoFit/>
              </a:bodyPr>
              <a:lstStyle>
                <a:lvl1pPr defTabSz="436880">
                  <a:defRPr sz="1800"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pPr algn="ctr"/>
                <a:r>
                  <a:rPr lang="en-US" sz="2400" dirty="0">
                    <a:latin typeface="+mj-lt"/>
                  </a:rPr>
                  <a:t>Laplace</a:t>
                </a:r>
                <a:r>
                  <a:rPr sz="2400" dirty="0">
                    <a:latin typeface="+mj-lt"/>
                  </a:rPr>
                  <a:t> filter</a:t>
                </a:r>
              </a:p>
            </p:txBody>
          </p:sp>
        </p:grpSp>
        <p:pic>
          <p:nvPicPr>
            <p:cNvPr id="55" name="droppedImage.pdf" descr="droppedImage.pdf"/>
            <p:cNvPicPr>
              <a:picLocks noChangeAspect="1"/>
            </p:cNvPicPr>
            <p:nvPr/>
          </p:nvPicPr>
          <p:blipFill rotWithShape="1">
            <a:blip r:embed="rId2">
              <a:extLst/>
            </a:blip>
            <a:srcRect l="13834" r="67501"/>
            <a:stretch/>
          </p:blipFill>
          <p:spPr>
            <a:xfrm>
              <a:off x="3940133" y="4416956"/>
              <a:ext cx="801385" cy="55006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56" name="droppedImage.png" descr="droppedImage.png"/>
            <p:cNvPicPr>
              <a:picLocks noChangeAspect="1"/>
            </p:cNvPicPr>
            <p:nvPr/>
          </p:nvPicPr>
          <p:blipFill rotWithShape="1">
            <a:blip r:embed="rId3">
              <a:extLst/>
            </a:blip>
            <a:srcRect r="88620"/>
            <a:stretch/>
          </p:blipFill>
          <p:spPr>
            <a:xfrm>
              <a:off x="3280100" y="4407083"/>
              <a:ext cx="610821" cy="549544"/>
            </a:xfrm>
            <a:prstGeom prst="rect">
              <a:avLst/>
            </a:prstGeom>
            <a:ln w="12700">
              <a:miter lim="400000"/>
            </a:ln>
          </p:spPr>
        </p:pic>
      </p:grpSp>
    </p:spTree>
    <p:extLst>
      <p:ext uri="{BB962C8B-B14F-4D97-AF65-F5344CB8AC3E}">
        <p14:creationId xmlns:p14="http://schemas.microsoft.com/office/powerpoint/2010/main" val="209739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erivative Theorem of Convolution"/>
          <p:cNvSpPr/>
          <p:nvPr/>
        </p:nvSpPr>
        <p:spPr>
          <a:xfrm>
            <a:off x="1091784" y="1325563"/>
            <a:ext cx="9430620" cy="796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8575" tIns="28575" rIns="28575" bIns="28575" anchor="ctr">
            <a:spAutoFit/>
          </a:bodyPr>
          <a:lstStyle>
            <a:lvl1pPr defTabSz="546100">
              <a:defRPr sz="2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US" sz="2400" dirty="0">
                <a:latin typeface="+mj-lt"/>
              </a:rPr>
              <a:t>Basically a second derivative filter.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We can use finite differences to derive it, as with first derivative filter.</a:t>
            </a:r>
            <a:endParaRPr sz="2400" dirty="0">
              <a:latin typeface="+mj-lt"/>
            </a:endParaRPr>
          </a:p>
        </p:txBody>
      </p:sp>
      <p:sp>
        <p:nvSpPr>
          <p:cNvPr id="25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Laplace filter</a:t>
            </a:r>
            <a:endParaRPr dirty="0"/>
          </a:p>
        </p:txBody>
      </p:sp>
      <p:grpSp>
        <p:nvGrpSpPr>
          <p:cNvPr id="2" name="Group 1"/>
          <p:cNvGrpSpPr/>
          <p:nvPr/>
        </p:nvGrpSpPr>
        <p:grpSpPr>
          <a:xfrm>
            <a:off x="852960" y="2615068"/>
            <a:ext cx="10486080" cy="864238"/>
            <a:chOff x="960839" y="2615068"/>
            <a:chExt cx="10486080" cy="864238"/>
          </a:xfrm>
        </p:grpSpPr>
        <p:pic>
          <p:nvPicPr>
            <p:cNvPr id="13" name="droppedImage.pdf" descr="droppedImage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280100" y="2777232"/>
              <a:ext cx="4293395" cy="550069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6" name="first-order…"/>
            <p:cNvSpPr/>
            <p:nvPr/>
          </p:nvSpPr>
          <p:spPr>
            <a:xfrm>
              <a:off x="960839" y="2649001"/>
              <a:ext cx="2009974" cy="79637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28575" tIns="28575" rIns="28575" bIns="28575" anchor="ctr">
              <a:spAutoFit/>
            </a:bodyPr>
            <a:lstStyle/>
            <a:p>
              <a:pPr algn="ctr" defTabSz="383963">
                <a:defRPr sz="3800"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sz="2400" dirty="0">
                  <a:latin typeface="+mj-lt"/>
                </a:rPr>
                <a:t>first-order</a:t>
              </a:r>
            </a:p>
            <a:p>
              <a:pPr algn="ctr" defTabSz="383963">
                <a:defRPr sz="3800"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sz="2400" dirty="0">
                  <a:latin typeface="+mj-lt"/>
                </a:rPr>
                <a:t>finite difference</a:t>
              </a:r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>
              <a:off x="8098539" y="3047187"/>
              <a:ext cx="709032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9116858" y="2615068"/>
              <a:ext cx="2330061" cy="864238"/>
              <a:chOff x="9357373" y="2683037"/>
              <a:chExt cx="2330061" cy="864238"/>
            </a:xfrm>
          </p:grpSpPr>
          <p:graphicFrame>
            <p:nvGraphicFramePr>
              <p:cNvPr id="33" name="Table"/>
              <p:cNvGraphicFramePr/>
              <p:nvPr>
                <p:extLst>
                  <p:ext uri="{D42A27DB-BD31-4B8C-83A1-F6EECF244321}">
                    <p14:modId xmlns:p14="http://schemas.microsoft.com/office/powerpoint/2010/main" val="3868293535"/>
                  </p:ext>
                </p:extLst>
              </p:nvPr>
            </p:nvGraphicFramePr>
            <p:xfrm>
              <a:off x="9862437" y="3110077"/>
              <a:ext cx="1319934" cy="437198"/>
            </p:xfrm>
            <a:graphic>
              <a:graphicData uri="http://schemas.openxmlformats.org/drawingml/2006/table">
                <a:tbl>
                  <a:tblPr/>
                  <a:tblGrid>
                    <a:gridCol w="43997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39978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39978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264319"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sz="2400" dirty="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1</a:t>
                          </a: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sz="2400" dirty="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0</a:t>
                          </a: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lang="en-US" sz="2400" dirty="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-</a:t>
                          </a:r>
                          <a:r>
                            <a:rPr sz="2400" dirty="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1</a:t>
                          </a: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  <p:sp>
            <p:nvSpPr>
              <p:cNvPr id="34" name="1D derivative filter"/>
              <p:cNvSpPr/>
              <p:nvPr/>
            </p:nvSpPr>
            <p:spPr>
              <a:xfrm>
                <a:off x="9357373" y="2683037"/>
                <a:ext cx="2330061" cy="42704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28575" tIns="28575" rIns="28575" bIns="28575" anchor="ctr">
                <a:spAutoFit/>
              </a:bodyPr>
              <a:lstStyle>
                <a:lvl1pPr defTabSz="436880">
                  <a:defRPr sz="1800"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r>
                  <a:rPr sz="2400" dirty="0">
                    <a:latin typeface="+mj-lt"/>
                  </a:rPr>
                  <a:t>1D derivative filter</a:t>
                </a:r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852960" y="4254815"/>
            <a:ext cx="10486080" cy="864238"/>
            <a:chOff x="960838" y="4254815"/>
            <a:chExt cx="10486080" cy="864238"/>
          </a:xfrm>
        </p:grpSpPr>
        <p:pic>
          <p:nvPicPr>
            <p:cNvPr id="18" name="droppedImage.png" descr="droppedImage.png"/>
            <p:cNvPicPr>
              <a:picLocks noChangeAspect="1"/>
            </p:cNvPicPr>
            <p:nvPr/>
          </p:nvPicPr>
          <p:blipFill rotWithShape="1">
            <a:blip r:embed="rId3">
              <a:extLst/>
            </a:blip>
            <a:srcRect l="40035" r="834"/>
            <a:stretch/>
          </p:blipFill>
          <p:spPr>
            <a:xfrm>
              <a:off x="4696003" y="4417481"/>
              <a:ext cx="3174001" cy="549544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960838" y="4254815"/>
              <a:ext cx="10486080" cy="864238"/>
              <a:chOff x="1204800" y="2620147"/>
              <a:chExt cx="10486080" cy="864238"/>
            </a:xfrm>
          </p:grpSpPr>
          <p:sp>
            <p:nvSpPr>
              <p:cNvPr id="37" name="first-order…"/>
              <p:cNvSpPr/>
              <p:nvPr/>
            </p:nvSpPr>
            <p:spPr>
              <a:xfrm>
                <a:off x="1204800" y="2649001"/>
                <a:ext cx="2009974" cy="79637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28575" tIns="28575" rIns="28575" bIns="28575" anchor="ctr">
                <a:spAutoFit/>
              </a:bodyPr>
              <a:lstStyle/>
              <a:p>
                <a:pPr algn="ctr" defTabSz="383963">
                  <a:defRPr sz="3800">
                    <a:latin typeface="Gill Sans"/>
                    <a:ea typeface="Gill Sans"/>
                    <a:cs typeface="Gill Sans"/>
                    <a:sym typeface="Gill Sans"/>
                  </a:defRPr>
                </a:pPr>
                <a:r>
                  <a:rPr lang="en-US" sz="2400" dirty="0">
                    <a:latin typeface="+mj-lt"/>
                  </a:rPr>
                  <a:t>second</a:t>
                </a:r>
                <a:r>
                  <a:rPr sz="2400" dirty="0">
                    <a:latin typeface="+mj-lt"/>
                  </a:rPr>
                  <a:t>-order</a:t>
                </a:r>
              </a:p>
              <a:p>
                <a:pPr algn="ctr" defTabSz="383963">
                  <a:defRPr sz="3800">
                    <a:latin typeface="Gill Sans"/>
                    <a:ea typeface="Gill Sans"/>
                    <a:cs typeface="Gill Sans"/>
                    <a:sym typeface="Gill Sans"/>
                  </a:defRPr>
                </a:pPr>
                <a:r>
                  <a:rPr sz="2400" dirty="0">
                    <a:latin typeface="+mj-lt"/>
                  </a:rPr>
                  <a:t>finite difference</a:t>
                </a:r>
              </a:p>
            </p:txBody>
          </p:sp>
          <p:cxnSp>
            <p:nvCxnSpPr>
              <p:cNvPr id="38" name="Straight Arrow Connector 37"/>
              <p:cNvCxnSpPr/>
              <p:nvPr/>
            </p:nvCxnSpPr>
            <p:spPr>
              <a:xfrm>
                <a:off x="8345546" y="3074571"/>
                <a:ext cx="709032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9" name="Group 38"/>
              <p:cNvGrpSpPr/>
              <p:nvPr/>
            </p:nvGrpSpPr>
            <p:grpSpPr>
              <a:xfrm>
                <a:off x="9360820" y="2620147"/>
                <a:ext cx="2330060" cy="864238"/>
                <a:chOff x="9573131" y="2683037"/>
                <a:chExt cx="2330060" cy="864238"/>
              </a:xfrm>
            </p:grpSpPr>
            <p:graphicFrame>
              <p:nvGraphicFramePr>
                <p:cNvPr id="40" name="Table"/>
                <p:cNvGraphicFramePr/>
                <p:nvPr>
                  <p:extLst>
                    <p:ext uri="{D42A27DB-BD31-4B8C-83A1-F6EECF244321}">
                      <p14:modId xmlns:p14="http://schemas.microsoft.com/office/powerpoint/2010/main" val="732565"/>
                    </p:ext>
                  </p:extLst>
                </p:nvPr>
              </p:nvGraphicFramePr>
              <p:xfrm>
                <a:off x="10078195" y="3110077"/>
                <a:ext cx="1319934" cy="437198"/>
              </p:xfrm>
              <a:graphic>
                <a:graphicData uri="http://schemas.openxmlformats.org/drawingml/2006/table">
                  <a:tbl>
                    <a:tblPr/>
                    <a:tblGrid>
                      <a:gridCol w="439978">
                        <a:extLst>
                          <a:ext uri="{9D8B030D-6E8A-4147-A177-3AD203B41FA5}">
                            <a16:colId xmlns:a16="http://schemas.microsoft.com/office/drawing/2014/main" val="20000"/>
                          </a:ext>
                        </a:extLst>
                      </a:gridCol>
                      <a:gridCol w="439978">
                        <a:extLst>
                          <a:ext uri="{9D8B030D-6E8A-4147-A177-3AD203B41FA5}">
                            <a16:colId xmlns:a16="http://schemas.microsoft.com/office/drawing/2014/main" val="20001"/>
                          </a:ext>
                        </a:extLst>
                      </a:gridCol>
                      <a:gridCol w="439978">
                        <a:extLst>
                          <a:ext uri="{9D8B030D-6E8A-4147-A177-3AD203B41FA5}">
                            <a16:colId xmlns:a16="http://schemas.microsoft.com/office/drawing/2014/main" val="20002"/>
                          </a:ext>
                        </a:extLst>
                      </a:gridCol>
                    </a:tblGrid>
                    <a:tr h="264319">
                      <a:tc>
                        <a:txBody>
                          <a:bodyPr/>
                          <a:lstStyle/>
                          <a:p>
                            <a:pPr algn="ctr" defTabSz="914400">
                              <a:tabLst>
                                <a:tab pos="914400" algn="l"/>
                              </a:tabLst>
                            </a:pPr>
                            <a:r>
                              <a:rPr sz="2400" dirty="0">
                                <a:latin typeface="+mj-lt"/>
                                <a:ea typeface="Gill Sans"/>
                                <a:cs typeface="Gill Sans"/>
                                <a:sym typeface="Gill Sans"/>
                              </a:rPr>
                              <a:t>1</a:t>
                            </a:r>
                          </a:p>
                        </a:txBody>
                        <a:tcPr marL="35719" marR="35719" marT="35719" marB="35719" anchor="ctr" horzOverflow="overflow">
                          <a:lnL w="25400">
                            <a:solidFill>
                              <a:srgbClr val="000000"/>
                            </a:solidFill>
                            <a:miter lim="400000"/>
                          </a:lnL>
                          <a:lnR w="25400">
                            <a:solidFill>
                              <a:srgbClr val="000000"/>
                            </a:solidFill>
                            <a:miter lim="400000"/>
                          </a:lnR>
                          <a:lnT w="25400">
                            <a:solidFill>
                              <a:srgbClr val="000000"/>
                            </a:solidFill>
                            <a:miter lim="400000"/>
                          </a:lnT>
                          <a:lnB w="25400">
                            <a:solidFill>
                              <a:srgbClr val="000000"/>
                            </a:solidFill>
                            <a:miter lim="400000"/>
                          </a:lnB>
                          <a:noFill/>
                        </a:tcPr>
                      </a:tc>
                      <a:tc>
                        <a:txBody>
                          <a:bodyPr/>
                          <a:lstStyle/>
                          <a:p>
                            <a:pPr algn="ctr" defTabSz="914400">
                              <a:tabLst>
                                <a:tab pos="914400" algn="l"/>
                              </a:tabLst>
                            </a:pPr>
                            <a:r>
                              <a:rPr lang="en-US" sz="2400" dirty="0">
                                <a:latin typeface="+mj-lt"/>
                                <a:ea typeface="Gill Sans"/>
                                <a:cs typeface="Gill Sans"/>
                                <a:sym typeface="Gill Sans"/>
                              </a:rPr>
                              <a:t>-2</a:t>
                            </a:r>
                            <a:endParaRPr sz="2400" dirty="0">
                              <a:latin typeface="+mj-lt"/>
                              <a:ea typeface="Gill Sans"/>
                              <a:cs typeface="Gill Sans"/>
                              <a:sym typeface="Gill Sans"/>
                            </a:endParaRPr>
                          </a:p>
                        </a:txBody>
                        <a:tcPr marL="35719" marR="35719" marT="35719" marB="35719" anchor="ctr" horzOverflow="overflow">
                          <a:lnL w="25400">
                            <a:solidFill>
                              <a:srgbClr val="000000"/>
                            </a:solidFill>
                            <a:miter lim="400000"/>
                          </a:lnL>
                          <a:lnR w="25400">
                            <a:solidFill>
                              <a:srgbClr val="000000"/>
                            </a:solidFill>
                            <a:miter lim="400000"/>
                          </a:lnR>
                          <a:lnT w="25400">
                            <a:solidFill>
                              <a:srgbClr val="000000"/>
                            </a:solidFill>
                            <a:miter lim="400000"/>
                          </a:lnT>
                          <a:lnB w="25400">
                            <a:solidFill>
                              <a:srgbClr val="000000"/>
                            </a:solidFill>
                            <a:miter lim="400000"/>
                          </a:lnB>
                          <a:noFill/>
                        </a:tcPr>
                      </a:tc>
                      <a:tc>
                        <a:txBody>
                          <a:bodyPr/>
                          <a:lstStyle/>
                          <a:p>
                            <a:pPr algn="ctr" defTabSz="914400">
                              <a:tabLst>
                                <a:tab pos="914400" algn="l"/>
                              </a:tabLst>
                            </a:pPr>
                            <a:r>
                              <a:rPr sz="2400" dirty="0">
                                <a:latin typeface="+mj-lt"/>
                                <a:ea typeface="Gill Sans"/>
                                <a:cs typeface="Gill Sans"/>
                                <a:sym typeface="Gill Sans"/>
                              </a:rPr>
                              <a:t>1</a:t>
                            </a:r>
                          </a:p>
                        </a:txBody>
                        <a:tcPr marL="35719" marR="35719" marT="35719" marB="35719" anchor="ctr" horzOverflow="overflow">
                          <a:lnL w="25400">
                            <a:solidFill>
                              <a:srgbClr val="000000"/>
                            </a:solidFill>
                            <a:miter lim="400000"/>
                          </a:lnL>
                          <a:lnR w="25400">
                            <a:solidFill>
                              <a:srgbClr val="000000"/>
                            </a:solidFill>
                            <a:miter lim="400000"/>
                          </a:lnR>
                          <a:lnT w="25400">
                            <a:solidFill>
                              <a:srgbClr val="000000"/>
                            </a:solidFill>
                            <a:miter lim="400000"/>
                          </a:lnT>
                          <a:lnB w="25400">
                            <a:solidFill>
                              <a:srgbClr val="000000"/>
                            </a:solidFill>
                            <a:miter lim="400000"/>
                          </a:lnB>
                          <a:noFill/>
                        </a:tcPr>
                      </a:tc>
                      <a:extLst>
                        <a:ext uri="{0D108BD9-81ED-4DB2-BD59-A6C34878D82A}">
                          <a16:rowId xmlns:a16="http://schemas.microsoft.com/office/drawing/2014/main" val="10000"/>
                        </a:ext>
                      </a:extLst>
                    </a:tr>
                  </a:tbl>
                </a:graphicData>
              </a:graphic>
            </p:graphicFrame>
            <p:sp>
              <p:nvSpPr>
                <p:cNvPr id="41" name="1D derivative filter"/>
                <p:cNvSpPr/>
                <p:nvPr/>
              </p:nvSpPr>
              <p:spPr>
                <a:xfrm>
                  <a:off x="9573131" y="2683037"/>
                  <a:ext cx="2330060" cy="427040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28575" tIns="28575" rIns="28575" bIns="28575" anchor="ctr">
                  <a:spAutoFit/>
                </a:bodyPr>
                <a:lstStyle>
                  <a:lvl1pPr defTabSz="436880">
                    <a:defRPr sz="1800">
                      <a:latin typeface="Gill Sans"/>
                      <a:ea typeface="Gill Sans"/>
                      <a:cs typeface="Gill Sans"/>
                      <a:sym typeface="Gill Sans"/>
                    </a:defRPr>
                  </a:lvl1pPr>
                </a:lstStyle>
                <a:p>
                  <a:pPr algn="ctr"/>
                  <a:r>
                    <a:rPr lang="en-US" sz="2400" dirty="0">
                      <a:latin typeface="+mj-lt"/>
                    </a:rPr>
                    <a:t>Laplace</a:t>
                  </a:r>
                  <a:r>
                    <a:rPr sz="2400" dirty="0">
                      <a:latin typeface="+mj-lt"/>
                    </a:rPr>
                    <a:t> filter</a:t>
                  </a:r>
                </a:p>
              </p:txBody>
            </p:sp>
          </p:grpSp>
        </p:grpSp>
        <p:pic>
          <p:nvPicPr>
            <p:cNvPr id="42" name="droppedImage.pdf" descr="droppedImage.pdf"/>
            <p:cNvPicPr>
              <a:picLocks noChangeAspect="1"/>
            </p:cNvPicPr>
            <p:nvPr/>
          </p:nvPicPr>
          <p:blipFill rotWithShape="1">
            <a:blip r:embed="rId2">
              <a:extLst/>
            </a:blip>
            <a:srcRect l="13834" r="67501"/>
            <a:stretch/>
          </p:blipFill>
          <p:spPr>
            <a:xfrm>
              <a:off x="3940133" y="4416956"/>
              <a:ext cx="801385" cy="55006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3" name="droppedImage.png" descr="droppedImage.png"/>
            <p:cNvPicPr>
              <a:picLocks noChangeAspect="1"/>
            </p:cNvPicPr>
            <p:nvPr/>
          </p:nvPicPr>
          <p:blipFill rotWithShape="1">
            <a:blip r:embed="rId3">
              <a:extLst/>
            </a:blip>
            <a:srcRect r="88620"/>
            <a:stretch/>
          </p:blipFill>
          <p:spPr>
            <a:xfrm>
              <a:off x="3280100" y="4407083"/>
              <a:ext cx="610821" cy="549544"/>
            </a:xfrm>
            <a:prstGeom prst="rect">
              <a:avLst/>
            </a:prstGeom>
            <a:ln w="12700">
              <a:miter lim="400000"/>
            </a:ln>
          </p:spPr>
        </p:pic>
      </p:grpSp>
    </p:spTree>
    <p:extLst>
      <p:ext uri="{BB962C8B-B14F-4D97-AF65-F5344CB8AC3E}">
        <p14:creationId xmlns:p14="http://schemas.microsoft.com/office/powerpoint/2010/main" val="2391646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What types of image transformations can we do?</a:t>
            </a:r>
            <a:endParaRPr dirty="0"/>
          </a:p>
        </p:txBody>
      </p:sp>
      <p:grpSp>
        <p:nvGrpSpPr>
          <p:cNvPr id="6" name="Group 5"/>
          <p:cNvGrpSpPr/>
          <p:nvPr/>
        </p:nvGrpSpPr>
        <p:grpSpPr>
          <a:xfrm>
            <a:off x="1232905" y="1396526"/>
            <a:ext cx="4153058" cy="5393022"/>
            <a:chOff x="1611419" y="1325563"/>
            <a:chExt cx="4153058" cy="5393022"/>
          </a:xfrm>
        </p:grpSpPr>
        <p:pic>
          <p:nvPicPr>
            <p:cNvPr id="14" name="image.png" descr="imag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311656" y="1325563"/>
              <a:ext cx="2752583" cy="1828958"/>
            </a:xfrm>
            <a:prstGeom prst="rect">
              <a:avLst/>
            </a:prstGeom>
            <a:ln w="12700">
              <a:solidFill>
                <a:schemeClr val="tx1"/>
              </a:solidFill>
              <a:miter lim="400000"/>
            </a:ln>
            <a:effectLst/>
          </p:spPr>
        </p:pic>
        <p:pic>
          <p:nvPicPr>
            <p:cNvPr id="15" name="image.png" descr="imag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311656" y="4303643"/>
              <a:ext cx="2754216" cy="1828800"/>
            </a:xfrm>
            <a:prstGeom prst="rect">
              <a:avLst/>
            </a:prstGeom>
            <a:ln w="12700">
              <a:solidFill>
                <a:schemeClr val="tx1"/>
              </a:solidFill>
              <a:miter lim="400000"/>
            </a:ln>
            <a:effectLst/>
          </p:spPr>
        </p:pic>
        <p:sp>
          <p:nvSpPr>
            <p:cNvPr id="18" name="changes the pixel values"/>
            <p:cNvSpPr/>
            <p:nvPr/>
          </p:nvSpPr>
          <p:spPr>
            <a:xfrm>
              <a:off x="1611419" y="6277117"/>
              <a:ext cx="4153058" cy="441468"/>
            </a:xfrm>
            <a:prstGeom prst="rect">
              <a:avLst/>
            </a:prstGeom>
            <a:ln w="12700"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anchor="ctr">
              <a:spAutoFit/>
            </a:bodyPr>
            <a:lstStyle>
              <a:lvl1pPr>
                <a:defRPr sz="2600"/>
              </a:lvl1pPr>
            </a:lstStyle>
            <a:p>
              <a:pPr algn="ctr"/>
              <a:r>
                <a:rPr sz="2400" dirty="0">
                  <a:latin typeface="+mj-lt"/>
                </a:rPr>
                <a:t>changes </a:t>
              </a:r>
              <a:r>
                <a:rPr lang="en-US" sz="2400" i="1" dirty="0">
                  <a:latin typeface="+mj-lt"/>
                </a:rPr>
                <a:t>range</a:t>
              </a:r>
              <a:r>
                <a:rPr lang="en-US" sz="2400" dirty="0">
                  <a:latin typeface="+mj-lt"/>
                </a:rPr>
                <a:t> of image function</a:t>
              </a:r>
              <a:endParaRPr sz="2400" dirty="0">
                <a:latin typeface="+mj-lt"/>
              </a:endParaRP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 rot="5400000">
              <a:off x="3260213" y="3729082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/>
          <p:cNvGrpSpPr/>
          <p:nvPr/>
        </p:nvGrpSpPr>
        <p:grpSpPr>
          <a:xfrm>
            <a:off x="7355556" y="1394014"/>
            <a:ext cx="4360598" cy="5395535"/>
            <a:chOff x="6343101" y="1325880"/>
            <a:chExt cx="4360598" cy="5395535"/>
          </a:xfrm>
        </p:grpSpPr>
        <p:pic>
          <p:nvPicPr>
            <p:cNvPr id="16" name="image.png" descr="imag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7147108" y="1325880"/>
              <a:ext cx="2752583" cy="1828958"/>
            </a:xfrm>
            <a:prstGeom prst="rect">
              <a:avLst/>
            </a:prstGeom>
            <a:ln w="12700">
              <a:solidFill>
                <a:schemeClr val="tx1"/>
              </a:solidFill>
              <a:miter lim="400000"/>
            </a:ln>
            <a:effectLst/>
          </p:spPr>
        </p:pic>
        <p:pic>
          <p:nvPicPr>
            <p:cNvPr id="17" name="image.png" descr="image.png"/>
            <p:cNvPicPr>
              <a:picLocks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rot="651044">
              <a:off x="7009478" y="4485487"/>
              <a:ext cx="3027841" cy="1463167"/>
            </a:xfrm>
            <a:prstGeom prst="rect">
              <a:avLst/>
            </a:prstGeom>
            <a:ln w="12700">
              <a:solidFill>
                <a:schemeClr val="tx1"/>
              </a:solidFill>
              <a:miter lim="400000"/>
            </a:ln>
            <a:effectLst/>
          </p:spPr>
        </p:pic>
        <p:sp>
          <p:nvSpPr>
            <p:cNvPr id="19" name="changes the pixel location"/>
            <p:cNvSpPr/>
            <p:nvPr/>
          </p:nvSpPr>
          <p:spPr>
            <a:xfrm>
              <a:off x="6343101" y="6279947"/>
              <a:ext cx="4360598" cy="441468"/>
            </a:xfrm>
            <a:prstGeom prst="rect">
              <a:avLst/>
            </a:prstGeom>
            <a:ln w="12700"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anchor="ctr">
              <a:spAutoFit/>
            </a:bodyPr>
            <a:lstStyle>
              <a:lvl1pPr>
                <a:defRPr sz="2600"/>
              </a:lvl1pPr>
            </a:lstStyle>
            <a:p>
              <a:pPr algn="ctr"/>
              <a:r>
                <a:rPr sz="2400" dirty="0">
                  <a:latin typeface="+mj-lt"/>
                </a:rPr>
                <a:t>changes </a:t>
              </a:r>
              <a:r>
                <a:rPr lang="en-US" sz="2400" i="1" dirty="0">
                  <a:latin typeface="+mj-lt"/>
                </a:rPr>
                <a:t>domain</a:t>
              </a:r>
              <a:r>
                <a:rPr lang="en-US" sz="2400" dirty="0">
                  <a:latin typeface="+mj-lt"/>
                </a:rPr>
                <a:t> of image function</a:t>
              </a:r>
              <a:endParaRPr sz="2400" dirty="0">
                <a:latin typeface="+mj-lt"/>
              </a:endParaRP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 rot="5400000">
              <a:off x="8095665" y="3729082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" name="Straight Connector 2"/>
          <p:cNvCxnSpPr/>
          <p:nvPr/>
        </p:nvCxnSpPr>
        <p:spPr>
          <a:xfrm>
            <a:off x="6096000" y="1325563"/>
            <a:ext cx="0" cy="553243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iltering"/>
          <p:cNvSpPr/>
          <p:nvPr/>
        </p:nvSpPr>
        <p:spPr>
          <a:xfrm>
            <a:off x="459870" y="3508348"/>
            <a:ext cx="1075807" cy="441468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ctr"/>
            <a:r>
              <a:rPr lang="en-US" sz="2400" dirty="0">
                <a:latin typeface="+mj-lt"/>
              </a:rPr>
              <a:t>F</a:t>
            </a:r>
            <a:r>
              <a:rPr sz="2400" dirty="0">
                <a:latin typeface="+mj-lt"/>
              </a:rPr>
              <a:t>iltering</a:t>
            </a:r>
          </a:p>
        </p:txBody>
      </p:sp>
      <p:sp>
        <p:nvSpPr>
          <p:cNvPr id="36" name="Warping"/>
          <p:cNvSpPr/>
          <p:nvPr/>
        </p:nvSpPr>
        <p:spPr>
          <a:xfrm>
            <a:off x="6651724" y="3508348"/>
            <a:ext cx="1114792" cy="441468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ctr"/>
            <a:r>
              <a:rPr lang="en-US" sz="2400" dirty="0">
                <a:latin typeface="+mj-lt"/>
              </a:rPr>
              <a:t>W</a:t>
            </a:r>
            <a:r>
              <a:rPr sz="2400" dirty="0">
                <a:latin typeface="+mj-lt"/>
              </a:rPr>
              <a:t>arping</a:t>
            </a:r>
          </a:p>
        </p:txBody>
      </p:sp>
      <p:pic>
        <p:nvPicPr>
          <p:cNvPr id="20" name="latex-image-1.pdf" descr="latex-image-1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90922" y="2190586"/>
            <a:ext cx="232172" cy="2232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latex-image-2.pdf" descr="latex-image-2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90922" y="5160188"/>
            <a:ext cx="241102" cy="2500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latex-image-5.pdf" descr="latex-image-5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542934" y="3561138"/>
            <a:ext cx="2321719" cy="3303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latex-image-6.pdf" descr="latex-image-6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692381" y="3561138"/>
            <a:ext cx="2321719" cy="3303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6" name="latex-image-1.pdf" descr="latex-image-1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613173" y="2194560"/>
            <a:ext cx="232172" cy="2232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7" name="latex-image-2.pdf" descr="latex-image-2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613173" y="5157216"/>
            <a:ext cx="241102" cy="25003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2389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erivative Theorem of Convolution"/>
          <p:cNvSpPr/>
          <p:nvPr/>
        </p:nvSpPr>
        <p:spPr>
          <a:xfrm>
            <a:off x="947946" y="1325563"/>
            <a:ext cx="9430620" cy="427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8575" tIns="28575" rIns="28575" bIns="28575" anchor="ctr">
            <a:spAutoFit/>
          </a:bodyPr>
          <a:lstStyle>
            <a:lvl1pPr defTabSz="546100">
              <a:defRPr sz="2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US" sz="2400" dirty="0">
                <a:latin typeface="+mj-lt"/>
              </a:rPr>
              <a:t>As with derivative, we can combine Laplace filtering with Gaussian filtering</a:t>
            </a:r>
            <a:endParaRPr sz="2400" dirty="0">
              <a:latin typeface="+mj-lt"/>
            </a:endParaRPr>
          </a:p>
        </p:txBody>
      </p:sp>
      <p:sp>
        <p:nvSpPr>
          <p:cNvPr id="25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Laplacian of Gaussian (</a:t>
            </a:r>
            <a:r>
              <a:rPr lang="en-US" dirty="0" err="1"/>
              <a:t>LoG</a:t>
            </a:r>
            <a:r>
              <a:rPr lang="en-US" dirty="0"/>
              <a:t>) filter</a:t>
            </a:r>
            <a:endParaRPr dirty="0"/>
          </a:p>
        </p:txBody>
      </p:sp>
      <p:pic>
        <p:nvPicPr>
          <p:cNvPr id="21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52862" y="2215329"/>
            <a:ext cx="4486276" cy="3645710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Laplacian"/>
          <p:cNvSpPr/>
          <p:nvPr/>
        </p:nvSpPr>
        <p:spPr>
          <a:xfrm>
            <a:off x="1978345" y="3637819"/>
            <a:ext cx="1872256" cy="796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8575" tIns="28575" rIns="28575" bIns="28575" anchor="ctr">
            <a:spAutoFit/>
          </a:bodyPr>
          <a:lstStyle>
            <a:lvl1pPr defTabSz="546100">
              <a:defRPr sz="3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sz="2400" dirty="0">
                <a:latin typeface="+mj-lt"/>
              </a:rPr>
              <a:t>Laplacian</a:t>
            </a:r>
            <a:r>
              <a:rPr lang="en-US" sz="2400" dirty="0">
                <a:latin typeface="+mj-lt"/>
              </a:rPr>
              <a:t> of Gaussian</a:t>
            </a:r>
            <a:endParaRPr sz="2400" dirty="0">
              <a:latin typeface="+mj-lt"/>
            </a:endParaRPr>
          </a:p>
        </p:txBody>
      </p:sp>
      <p:sp>
        <p:nvSpPr>
          <p:cNvPr id="23" name="Output"/>
          <p:cNvSpPr/>
          <p:nvPr/>
        </p:nvSpPr>
        <p:spPr>
          <a:xfrm>
            <a:off x="2464029" y="4893379"/>
            <a:ext cx="900888" cy="427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8575" tIns="28575" rIns="28575" bIns="28575" anchor="ctr">
            <a:spAutoFit/>
          </a:bodyPr>
          <a:lstStyle>
            <a:lvl1pPr defTabSz="546100">
              <a:defRPr sz="3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lang="en-US" sz="2400" dirty="0">
                <a:latin typeface="+mj-lt"/>
              </a:rPr>
              <a:t>o</a:t>
            </a:r>
            <a:r>
              <a:rPr sz="2400" dirty="0">
                <a:latin typeface="+mj-lt"/>
              </a:rPr>
              <a:t>utput</a:t>
            </a:r>
          </a:p>
        </p:txBody>
      </p:sp>
      <p:sp>
        <p:nvSpPr>
          <p:cNvPr id="24" name="Input"/>
          <p:cNvSpPr/>
          <p:nvPr/>
        </p:nvSpPr>
        <p:spPr>
          <a:xfrm>
            <a:off x="2557004" y="2651126"/>
            <a:ext cx="714939" cy="427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8575" tIns="28575" rIns="28575" bIns="28575" anchor="ctr">
            <a:spAutoFit/>
          </a:bodyPr>
          <a:lstStyle>
            <a:lvl1pPr defTabSz="546100">
              <a:defRPr sz="3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lang="en-US" sz="2400" dirty="0">
                <a:latin typeface="+mj-lt"/>
              </a:rPr>
              <a:t>i</a:t>
            </a:r>
            <a:r>
              <a:rPr sz="2400" dirty="0">
                <a:latin typeface="+mj-lt"/>
              </a:rPr>
              <a:t>nput</a:t>
            </a:r>
          </a:p>
        </p:txBody>
      </p:sp>
      <p:sp>
        <p:nvSpPr>
          <p:cNvPr id="26" name="Rectangle"/>
          <p:cNvSpPr/>
          <p:nvPr/>
        </p:nvSpPr>
        <p:spPr>
          <a:xfrm>
            <a:off x="4129088" y="4699705"/>
            <a:ext cx="4210050" cy="91052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400">
              <a:latin typeface="+mj-lt"/>
            </a:endParaRPr>
          </a:p>
        </p:txBody>
      </p:sp>
      <p:sp>
        <p:nvSpPr>
          <p:cNvPr id="27" name="?"/>
          <p:cNvSpPr/>
          <p:nvPr/>
        </p:nvSpPr>
        <p:spPr>
          <a:xfrm>
            <a:off x="5960546" y="4801046"/>
            <a:ext cx="270908" cy="611706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8575" tIns="28575" rIns="28575" bIns="28575" anchor="ctr">
            <a:spAutoFit/>
          </a:bodyPr>
          <a:lstStyle>
            <a:lvl1pPr defTabSz="436880">
              <a:defRPr sz="7600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sz="3600" dirty="0">
                <a:solidFill>
                  <a:schemeClr val="tx1"/>
                </a:solidFill>
                <a:latin typeface="+mj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3767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50601" y="2215329"/>
            <a:ext cx="4486276" cy="3645710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Derivative Theorem of Convolution"/>
          <p:cNvSpPr/>
          <p:nvPr/>
        </p:nvSpPr>
        <p:spPr>
          <a:xfrm>
            <a:off x="947946" y="1325563"/>
            <a:ext cx="9430620" cy="427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8575" tIns="28575" rIns="28575" bIns="28575" anchor="ctr">
            <a:spAutoFit/>
          </a:bodyPr>
          <a:lstStyle>
            <a:lvl1pPr defTabSz="546100">
              <a:defRPr sz="2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US" sz="2400" dirty="0">
                <a:latin typeface="+mj-lt"/>
              </a:rPr>
              <a:t>As with derivative, we can combine Laplace filtering with Gaussian filtering</a:t>
            </a:r>
            <a:endParaRPr sz="2400" dirty="0">
              <a:latin typeface="+mj-lt"/>
            </a:endParaRPr>
          </a:p>
        </p:txBody>
      </p:sp>
      <p:sp>
        <p:nvSpPr>
          <p:cNvPr id="25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Laplacian of Gaussian (</a:t>
            </a:r>
            <a:r>
              <a:rPr lang="en-US" dirty="0" err="1"/>
              <a:t>LoG</a:t>
            </a:r>
            <a:r>
              <a:rPr lang="en-US" dirty="0"/>
              <a:t>) filter</a:t>
            </a:r>
            <a:endParaRPr dirty="0"/>
          </a:p>
        </p:txBody>
      </p:sp>
      <p:sp>
        <p:nvSpPr>
          <p:cNvPr id="22" name="Laplacian"/>
          <p:cNvSpPr/>
          <p:nvPr/>
        </p:nvSpPr>
        <p:spPr>
          <a:xfrm>
            <a:off x="1978345" y="3637819"/>
            <a:ext cx="1872256" cy="796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8575" tIns="28575" rIns="28575" bIns="28575" anchor="ctr">
            <a:spAutoFit/>
          </a:bodyPr>
          <a:lstStyle>
            <a:lvl1pPr defTabSz="546100">
              <a:defRPr sz="3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sz="2400" dirty="0">
                <a:latin typeface="+mj-lt"/>
              </a:rPr>
              <a:t>Laplacian</a:t>
            </a:r>
            <a:r>
              <a:rPr lang="en-US" sz="2400" dirty="0">
                <a:latin typeface="+mj-lt"/>
              </a:rPr>
              <a:t> of Gaussian</a:t>
            </a:r>
            <a:endParaRPr sz="2400" dirty="0">
              <a:latin typeface="+mj-lt"/>
            </a:endParaRPr>
          </a:p>
        </p:txBody>
      </p:sp>
      <p:sp>
        <p:nvSpPr>
          <p:cNvPr id="23" name="Output"/>
          <p:cNvSpPr/>
          <p:nvPr/>
        </p:nvSpPr>
        <p:spPr>
          <a:xfrm>
            <a:off x="2464029" y="4893379"/>
            <a:ext cx="900888" cy="427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8575" tIns="28575" rIns="28575" bIns="28575" anchor="ctr">
            <a:spAutoFit/>
          </a:bodyPr>
          <a:lstStyle>
            <a:lvl1pPr defTabSz="546100">
              <a:defRPr sz="3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lang="en-US" sz="2400" dirty="0">
                <a:latin typeface="+mj-lt"/>
              </a:rPr>
              <a:t>o</a:t>
            </a:r>
            <a:r>
              <a:rPr sz="2400" dirty="0">
                <a:latin typeface="+mj-lt"/>
              </a:rPr>
              <a:t>utput</a:t>
            </a:r>
          </a:p>
        </p:txBody>
      </p:sp>
      <p:sp>
        <p:nvSpPr>
          <p:cNvPr id="24" name="Input"/>
          <p:cNvSpPr/>
          <p:nvPr/>
        </p:nvSpPr>
        <p:spPr>
          <a:xfrm>
            <a:off x="2557004" y="2651126"/>
            <a:ext cx="714939" cy="427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8575" tIns="28575" rIns="28575" bIns="28575" anchor="ctr">
            <a:spAutoFit/>
          </a:bodyPr>
          <a:lstStyle>
            <a:lvl1pPr defTabSz="546100">
              <a:defRPr sz="3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lang="en-US" sz="2400" dirty="0">
                <a:latin typeface="+mj-lt"/>
              </a:rPr>
              <a:t>i</a:t>
            </a:r>
            <a:r>
              <a:rPr sz="2400" dirty="0">
                <a:latin typeface="+mj-lt"/>
              </a:rPr>
              <a:t>nput</a:t>
            </a:r>
          </a:p>
        </p:txBody>
      </p:sp>
      <p:sp>
        <p:nvSpPr>
          <p:cNvPr id="10" name="Zero crossings are more accurate at localizing edges"/>
          <p:cNvSpPr/>
          <p:nvPr/>
        </p:nvSpPr>
        <p:spPr>
          <a:xfrm>
            <a:off x="8541880" y="4893379"/>
            <a:ext cx="3107454" cy="427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8575" tIns="28575" rIns="28575" bIns="28575" anchor="ctr">
            <a:spAutoFit/>
          </a:bodyPr>
          <a:lstStyle>
            <a:lvl1pPr defTabSz="546100">
              <a:defRPr sz="3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US" sz="2400" dirty="0">
                <a:latin typeface="+mj-lt"/>
              </a:rPr>
              <a:t>“z</a:t>
            </a:r>
            <a:r>
              <a:rPr sz="2400" dirty="0">
                <a:latin typeface="+mj-lt"/>
              </a:rPr>
              <a:t>ero crossings</a:t>
            </a:r>
            <a:r>
              <a:rPr lang="en-US" sz="2400" dirty="0"/>
              <a:t>”</a:t>
            </a:r>
            <a:r>
              <a:rPr sz="2400" dirty="0">
                <a:latin typeface="+mj-lt"/>
              </a:rPr>
              <a:t> </a:t>
            </a:r>
            <a:r>
              <a:rPr lang="en-US" sz="2400" dirty="0">
                <a:latin typeface="+mj-lt"/>
              </a:rPr>
              <a:t>at edges</a:t>
            </a:r>
            <a:endParaRPr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91737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Laplace and </a:t>
            </a:r>
            <a:r>
              <a:rPr lang="en-US" dirty="0" err="1"/>
              <a:t>LoG</a:t>
            </a:r>
            <a:r>
              <a:rPr lang="en-US" dirty="0"/>
              <a:t> filtering examples</a:t>
            </a:r>
            <a:endParaRPr dirty="0"/>
          </a:p>
        </p:txBody>
      </p:sp>
      <p:grpSp>
        <p:nvGrpSpPr>
          <p:cNvPr id="3" name="Group 2"/>
          <p:cNvGrpSpPr/>
          <p:nvPr/>
        </p:nvGrpSpPr>
        <p:grpSpPr>
          <a:xfrm>
            <a:off x="949339" y="1128712"/>
            <a:ext cx="10293323" cy="5626076"/>
            <a:chOff x="949339" y="1128712"/>
            <a:chExt cx="10293323" cy="5626076"/>
          </a:xfrm>
        </p:grpSpPr>
        <p:grpSp>
          <p:nvGrpSpPr>
            <p:cNvPr id="2" name="Group 1"/>
            <p:cNvGrpSpPr/>
            <p:nvPr/>
          </p:nvGrpSpPr>
          <p:grpSpPr>
            <a:xfrm>
              <a:off x="949339" y="1128712"/>
              <a:ext cx="10293323" cy="5084736"/>
              <a:chOff x="901700" y="1128712"/>
              <a:chExt cx="10293323" cy="5084736"/>
            </a:xfrm>
          </p:grpSpPr>
          <p:pic>
            <p:nvPicPr>
              <p:cNvPr id="9" name="lena_laplace_noblur.jpg" descr="lena_laplace_noblur.jp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6110287" y="1128712"/>
                <a:ext cx="5084736" cy="5084736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11" name="lena_laplace_gauss5.jpg" descr="lena_laplace_gauss5.jp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901700" y="1159083"/>
                <a:ext cx="5054365" cy="5054365"/>
              </a:xfrm>
              <a:prstGeom prst="rect">
                <a:avLst/>
              </a:prstGeom>
              <a:ln w="12700">
                <a:miter lim="400000"/>
              </a:ln>
            </p:spPr>
          </p:pic>
        </p:grpSp>
        <p:sp>
          <p:nvSpPr>
            <p:cNvPr id="15" name="Laplace filter"/>
            <p:cNvSpPr/>
            <p:nvPr/>
          </p:nvSpPr>
          <p:spPr>
            <a:xfrm>
              <a:off x="949339" y="6327748"/>
              <a:ext cx="5054365" cy="427040"/>
            </a:xfrm>
            <a:prstGeom prst="rect">
              <a:avLst/>
            </a:prstGeom>
            <a:ln w="12700"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8575" tIns="28575" rIns="28575" bIns="28575" anchor="ctr">
              <a:spAutoFit/>
            </a:bodyPr>
            <a:lstStyle>
              <a:lvl1pPr defTabSz="436880">
                <a:defRPr sz="2800" b="1"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algn="ctr"/>
              <a:r>
                <a:rPr lang="en-US" sz="2400" b="0" dirty="0">
                  <a:solidFill>
                    <a:schemeClr val="tx1"/>
                  </a:solidFill>
                  <a:latin typeface="+mj-lt"/>
                </a:rPr>
                <a:t>Laplacian of Gaussian filtering</a:t>
              </a:r>
            </a:p>
          </p:txBody>
        </p:sp>
        <p:sp>
          <p:nvSpPr>
            <p:cNvPr id="16" name="Laplace filter"/>
            <p:cNvSpPr/>
            <p:nvPr/>
          </p:nvSpPr>
          <p:spPr>
            <a:xfrm>
              <a:off x="6157926" y="6327748"/>
              <a:ext cx="5084736" cy="427040"/>
            </a:xfrm>
            <a:prstGeom prst="rect">
              <a:avLst/>
            </a:prstGeom>
            <a:ln w="12700"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8575" tIns="28575" rIns="28575" bIns="28575" anchor="ctr">
              <a:spAutoFit/>
            </a:bodyPr>
            <a:lstStyle>
              <a:lvl1pPr defTabSz="436880">
                <a:defRPr sz="2800" b="1"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algn="ctr"/>
              <a:r>
                <a:rPr lang="en-US" sz="2400" b="0" dirty="0">
                  <a:solidFill>
                    <a:schemeClr val="tx1"/>
                  </a:solidFill>
                  <a:latin typeface="+mj-lt"/>
                </a:rPr>
                <a:t>Laplace filtering</a:t>
              </a:r>
              <a:endParaRPr sz="2400" b="0" dirty="0">
                <a:solidFill>
                  <a:schemeClr val="tx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914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Laplacian of Gaussian vs Derivative of Gaussian</a:t>
            </a:r>
            <a:endParaRPr dirty="0"/>
          </a:p>
        </p:txBody>
      </p:sp>
      <p:grpSp>
        <p:nvGrpSpPr>
          <p:cNvPr id="4" name="Group 3"/>
          <p:cNvGrpSpPr/>
          <p:nvPr/>
        </p:nvGrpSpPr>
        <p:grpSpPr>
          <a:xfrm>
            <a:off x="966788" y="1159083"/>
            <a:ext cx="10258425" cy="5595705"/>
            <a:chOff x="949339" y="1159083"/>
            <a:chExt cx="10258425" cy="5595705"/>
          </a:xfrm>
        </p:grpSpPr>
        <p:pic>
          <p:nvPicPr>
            <p:cNvPr id="11" name="lena_laplace_gauss5.jpg" descr="lena_laplace_gauss5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949339" y="1159083"/>
              <a:ext cx="5054365" cy="505436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5" name="Laplace filter"/>
            <p:cNvSpPr/>
            <p:nvPr/>
          </p:nvSpPr>
          <p:spPr>
            <a:xfrm>
              <a:off x="949339" y="6327748"/>
              <a:ext cx="5054365" cy="427040"/>
            </a:xfrm>
            <a:prstGeom prst="rect">
              <a:avLst/>
            </a:prstGeom>
            <a:ln w="12700"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8575" tIns="28575" rIns="28575" bIns="28575" anchor="ctr">
              <a:spAutoFit/>
            </a:bodyPr>
            <a:lstStyle>
              <a:lvl1pPr defTabSz="436880">
                <a:defRPr sz="2800" b="1"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algn="ctr"/>
              <a:r>
                <a:rPr lang="en-US" sz="2400" b="0" dirty="0">
                  <a:solidFill>
                    <a:schemeClr val="tx1"/>
                  </a:solidFill>
                  <a:latin typeface="+mj-lt"/>
                </a:rPr>
                <a:t>Laplacian of Gaussian filtering</a:t>
              </a:r>
              <a:endParaRPr sz="2400" b="0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6" name="Laplace filter"/>
            <p:cNvSpPr/>
            <p:nvPr/>
          </p:nvSpPr>
          <p:spPr>
            <a:xfrm>
              <a:off x="6157926" y="6327748"/>
              <a:ext cx="5049838" cy="427040"/>
            </a:xfrm>
            <a:prstGeom prst="rect">
              <a:avLst/>
            </a:prstGeom>
            <a:ln w="12700"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8575" tIns="28575" rIns="28575" bIns="28575" anchor="ctr">
              <a:spAutoFit/>
            </a:bodyPr>
            <a:lstStyle>
              <a:lvl1pPr defTabSz="436880">
                <a:defRPr sz="2800" b="1"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algn="ctr"/>
              <a:r>
                <a:rPr lang="en-US" sz="2400" b="0" dirty="0">
                  <a:solidFill>
                    <a:schemeClr val="tx1"/>
                  </a:solidFill>
                  <a:latin typeface="+mj-lt"/>
                </a:rPr>
                <a:t>Derivative of Gaussian filtering</a:t>
              </a:r>
              <a:endParaRPr sz="2400" b="0" dirty="0">
                <a:solidFill>
                  <a:schemeClr val="tx1"/>
                </a:solidFill>
                <a:latin typeface="+mj-lt"/>
              </a:endParaRPr>
            </a:p>
          </p:txBody>
        </p:sp>
        <p:pic>
          <p:nvPicPr>
            <p:cNvPr id="12" name="lena_grad.jpg" descr="lena_grad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6157926" y="1159083"/>
              <a:ext cx="5049838" cy="5049838"/>
            </a:xfrm>
            <a:prstGeom prst="rect">
              <a:avLst/>
            </a:prstGeom>
            <a:ln w="12700">
              <a:miter lim="400000"/>
            </a:ln>
          </p:spPr>
        </p:pic>
      </p:grpSp>
    </p:spTree>
    <p:extLst>
      <p:ext uri="{BB962C8B-B14F-4D97-AF65-F5344CB8AC3E}">
        <p14:creationId xmlns:p14="http://schemas.microsoft.com/office/powerpoint/2010/main" val="320622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Laplacian of Gaussian vs Derivative of Gaussian</a:t>
            </a:r>
            <a:endParaRPr dirty="0"/>
          </a:p>
        </p:txBody>
      </p:sp>
      <p:sp>
        <p:nvSpPr>
          <p:cNvPr id="21" name="Zero crossings are more accurate at localizing edges…"/>
          <p:cNvSpPr/>
          <p:nvPr/>
        </p:nvSpPr>
        <p:spPr>
          <a:xfrm>
            <a:off x="1288177" y="6259814"/>
            <a:ext cx="9615646" cy="427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8575" tIns="28575" rIns="28575" bIns="28575" anchor="ctr">
            <a:spAutoFit/>
          </a:bodyPr>
          <a:lstStyle/>
          <a:p>
            <a:pPr algn="ctr" defTabSz="383963">
              <a:defRPr sz="38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400" dirty="0">
                <a:latin typeface="+mj-lt"/>
              </a:rPr>
              <a:t>Zero crossings are more accurate at localizing edges</a:t>
            </a:r>
            <a:r>
              <a:rPr lang="en-US" sz="2400" dirty="0">
                <a:latin typeface="+mj-lt"/>
              </a:rPr>
              <a:t> </a:t>
            </a:r>
            <a:r>
              <a:rPr sz="2400" dirty="0">
                <a:latin typeface="+mj-lt"/>
              </a:rPr>
              <a:t>(but not very convenient)</a:t>
            </a:r>
            <a:r>
              <a:rPr lang="en-US" sz="2400" dirty="0">
                <a:latin typeface="+mj-lt"/>
              </a:rPr>
              <a:t>.</a:t>
            </a:r>
            <a:endParaRPr sz="2400" dirty="0">
              <a:latin typeface="+mj-lt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1197372" y="1657348"/>
            <a:ext cx="9797257" cy="4429828"/>
            <a:chOff x="1193800" y="1657348"/>
            <a:chExt cx="9797257" cy="4429828"/>
          </a:xfrm>
        </p:grpSpPr>
        <p:sp>
          <p:nvSpPr>
            <p:cNvPr id="15" name="Laplace filter"/>
            <p:cNvSpPr/>
            <p:nvPr/>
          </p:nvSpPr>
          <p:spPr>
            <a:xfrm>
              <a:off x="1193800" y="5660136"/>
              <a:ext cx="4845051" cy="427040"/>
            </a:xfrm>
            <a:prstGeom prst="rect">
              <a:avLst/>
            </a:prstGeom>
            <a:ln w="12700"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8575" tIns="28575" rIns="28575" bIns="28575" anchor="ctr">
              <a:spAutoFit/>
            </a:bodyPr>
            <a:lstStyle>
              <a:lvl1pPr defTabSz="436880">
                <a:defRPr sz="2800" b="1"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algn="ctr"/>
              <a:r>
                <a:rPr lang="en-US" sz="2400" b="0" dirty="0">
                  <a:solidFill>
                    <a:schemeClr val="tx1"/>
                  </a:solidFill>
                  <a:latin typeface="+mj-lt"/>
                </a:rPr>
                <a:t>Laplacian of Gaussian filtering</a:t>
              </a:r>
              <a:endParaRPr sz="2400" b="0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6" name="Laplace filter"/>
            <p:cNvSpPr/>
            <p:nvPr/>
          </p:nvSpPr>
          <p:spPr>
            <a:xfrm>
              <a:off x="6146005" y="5660136"/>
              <a:ext cx="4845051" cy="427040"/>
            </a:xfrm>
            <a:prstGeom prst="rect">
              <a:avLst/>
            </a:prstGeom>
            <a:ln w="12700"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8575" tIns="28575" rIns="28575" bIns="28575" anchor="ctr">
              <a:spAutoFit/>
            </a:bodyPr>
            <a:lstStyle>
              <a:lvl1pPr defTabSz="436880">
                <a:defRPr sz="2800" b="1"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algn="ctr"/>
              <a:r>
                <a:rPr lang="en-US" sz="2400" b="0" dirty="0">
                  <a:solidFill>
                    <a:schemeClr val="tx1"/>
                  </a:solidFill>
                  <a:latin typeface="+mj-lt"/>
                </a:rPr>
                <a:t>Derivative of Gaussian filtering</a:t>
              </a:r>
              <a:endParaRPr sz="2400" b="0" dirty="0">
                <a:solidFill>
                  <a:schemeClr val="tx1"/>
                </a:solidFill>
                <a:latin typeface="+mj-lt"/>
              </a:endParaRPr>
            </a:p>
          </p:txBody>
        </p:sp>
        <p:pic>
          <p:nvPicPr>
            <p:cNvPr id="10" name="lena_laplace_gauss5.jpg" descr="lena_laplace_gauss5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3478" t="8695" r="32298" b="71273"/>
            <a:stretch>
              <a:fillRect/>
            </a:stretch>
          </p:blipFill>
          <p:spPr>
            <a:xfrm>
              <a:off x="1193800" y="1657349"/>
              <a:ext cx="4845051" cy="4006485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2" name="lena_grad.jpg" descr="lena_grad.jp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3478" t="9161" r="32298" b="70807"/>
            <a:stretch>
              <a:fillRect/>
            </a:stretch>
          </p:blipFill>
          <p:spPr>
            <a:xfrm>
              <a:off x="6146006" y="1657348"/>
              <a:ext cx="4845051" cy="400648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8" name="zero-crossing"/>
            <p:cNvSpPr/>
            <p:nvPr/>
          </p:nvSpPr>
          <p:spPr>
            <a:xfrm>
              <a:off x="4169531" y="1711721"/>
              <a:ext cx="1869320" cy="42704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8575" tIns="28575" rIns="28575" bIns="28575" anchor="ctr">
              <a:spAutoFit/>
            </a:bodyPr>
            <a:lstStyle>
              <a:lvl1pPr defTabSz="436880">
                <a:defRPr sz="2800"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algn="ctr"/>
              <a:r>
                <a:rPr sz="2400" dirty="0">
                  <a:latin typeface="+mj-lt"/>
                </a:rPr>
                <a:t>zero-crossing</a:t>
              </a:r>
            </a:p>
          </p:txBody>
        </p:sp>
        <p:cxnSp>
          <p:nvCxnSpPr>
            <p:cNvPr id="4" name="Straight Arrow Connector 3"/>
            <p:cNvCxnSpPr>
              <a:stCxn id="18" idx="2"/>
            </p:cNvCxnSpPr>
            <p:nvPr/>
          </p:nvCxnSpPr>
          <p:spPr>
            <a:xfrm flipH="1">
              <a:off x="4368800" y="2138761"/>
              <a:ext cx="735391" cy="693339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zero-crossing"/>
            <p:cNvSpPr/>
            <p:nvPr/>
          </p:nvSpPr>
          <p:spPr>
            <a:xfrm>
              <a:off x="9121736" y="1711721"/>
              <a:ext cx="1869320" cy="42704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8575" tIns="28575" rIns="28575" bIns="28575" anchor="ctr">
              <a:spAutoFit/>
            </a:bodyPr>
            <a:lstStyle>
              <a:lvl1pPr defTabSz="436880">
                <a:defRPr sz="2800"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algn="ctr"/>
              <a:r>
                <a:rPr lang="en-US" sz="2400" dirty="0">
                  <a:latin typeface="+mj-lt"/>
                </a:rPr>
                <a:t>peak</a:t>
              </a:r>
              <a:endParaRPr sz="2400" dirty="0">
                <a:latin typeface="+mj-lt"/>
              </a:endParaRPr>
            </a:p>
          </p:txBody>
        </p:sp>
        <p:cxnSp>
          <p:nvCxnSpPr>
            <p:cNvPr id="27" name="Straight Arrow Connector 26"/>
            <p:cNvCxnSpPr>
              <a:stCxn id="26" idx="2"/>
            </p:cNvCxnSpPr>
            <p:nvPr/>
          </p:nvCxnSpPr>
          <p:spPr>
            <a:xfrm flipH="1">
              <a:off x="9321005" y="2138761"/>
              <a:ext cx="735391" cy="693339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8061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2D Gaussian filters</a:t>
            </a:r>
            <a:endParaRPr dirty="0"/>
          </a:p>
        </p:txBody>
      </p:sp>
      <p:grpSp>
        <p:nvGrpSpPr>
          <p:cNvPr id="2" name="Group 1"/>
          <p:cNvGrpSpPr/>
          <p:nvPr/>
        </p:nvGrpSpPr>
        <p:grpSpPr>
          <a:xfrm>
            <a:off x="293160" y="784315"/>
            <a:ext cx="4049566" cy="2634748"/>
            <a:chOff x="293160" y="784315"/>
            <a:chExt cx="4049566" cy="2634748"/>
          </a:xfrm>
        </p:grpSpPr>
        <p:pic>
          <p:nvPicPr>
            <p:cNvPr id="13" name="image.png" descr="imag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93160" y="784315"/>
              <a:ext cx="3009769" cy="211487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" name="Edittex" descr="Edittex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252587" y="1095402"/>
              <a:ext cx="2090139" cy="455219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3" name="Gaussian"/>
            <p:cNvSpPr/>
            <p:nvPr/>
          </p:nvSpPr>
          <p:spPr>
            <a:xfrm>
              <a:off x="1212764" y="2977595"/>
              <a:ext cx="1178208" cy="44146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5719" tIns="35719" rIns="35719" bIns="35719" anchor="ctr">
              <a:spAutoFit/>
            </a:bodyPr>
            <a:lstStyle>
              <a:lvl1pPr>
                <a:defRPr sz="2400"/>
              </a:lvl1pPr>
            </a:lstStyle>
            <a:p>
              <a:pPr algn="ctr"/>
              <a:r>
                <a:rPr dirty="0">
                  <a:latin typeface="+mj-lt"/>
                </a:rPr>
                <a:t>Gaussian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293229" y="1893643"/>
            <a:ext cx="3605543" cy="2587458"/>
            <a:chOff x="4293229" y="1893643"/>
            <a:chExt cx="3605543" cy="2587458"/>
          </a:xfrm>
        </p:grpSpPr>
        <p:pic>
          <p:nvPicPr>
            <p:cNvPr id="14" name="image.png" descr="image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293229" y="2329395"/>
              <a:ext cx="3605543" cy="158004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" name="Edittex" descr="Edittex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6686032" y="1893643"/>
              <a:ext cx="985624" cy="43747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4" name="Derivative of Gaussian"/>
            <p:cNvSpPr/>
            <p:nvPr/>
          </p:nvSpPr>
          <p:spPr>
            <a:xfrm>
              <a:off x="4693821" y="4039633"/>
              <a:ext cx="2804358" cy="44146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5719" tIns="35719" rIns="35719" bIns="35719" anchor="ctr">
              <a:spAutoFit/>
            </a:bodyPr>
            <a:lstStyle>
              <a:lvl1pPr>
                <a:defRPr sz="2400"/>
              </a:lvl1pPr>
            </a:lstStyle>
            <a:p>
              <a:pPr algn="ctr"/>
              <a:r>
                <a:rPr dirty="0">
                  <a:latin typeface="+mj-lt"/>
                </a:rPr>
                <a:t>Derivative of Gaussian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8765565" y="3119416"/>
            <a:ext cx="2988072" cy="3621429"/>
            <a:chOff x="8005277" y="3158758"/>
            <a:chExt cx="2988072" cy="3621429"/>
          </a:xfrm>
        </p:grpSpPr>
        <p:pic>
          <p:nvPicPr>
            <p:cNvPr id="19" name="image.png" descr="image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159859" y="3630179"/>
              <a:ext cx="2678907" cy="2718158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" name="Edittex" descr="Edittex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8953675" y="3158758"/>
              <a:ext cx="1091276" cy="26030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9" name="Laplacian of Gaussian"/>
            <p:cNvSpPr/>
            <p:nvPr/>
          </p:nvSpPr>
          <p:spPr>
            <a:xfrm>
              <a:off x="8005277" y="6338719"/>
              <a:ext cx="2988072" cy="44146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anchor="ctr">
              <a:spAutoFit/>
            </a:bodyPr>
            <a:lstStyle>
              <a:lvl1pPr>
                <a:defRPr sz="2400"/>
              </a:lvl1pPr>
            </a:lstStyle>
            <a:p>
              <a:pPr algn="ctr"/>
              <a:r>
                <a:rPr dirty="0">
                  <a:latin typeface="+mj-lt"/>
                </a:rPr>
                <a:t>Laplacian of Gaussian</a:t>
              </a:r>
            </a:p>
          </p:txBody>
        </p:sp>
      </p:grpSp>
      <p:sp>
        <p:nvSpPr>
          <p:cNvPr id="15" name="Laplacian of Gaussian"/>
          <p:cNvSpPr/>
          <p:nvPr/>
        </p:nvSpPr>
        <p:spPr>
          <a:xfrm>
            <a:off x="5521235" y="4977621"/>
            <a:ext cx="3815774" cy="810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pPr algn="ctr"/>
            <a:r>
              <a:rPr lang="en-US" dirty="0">
                <a:latin typeface="+mj-lt"/>
              </a:rPr>
              <a:t>how does this relate to this lecture’s cover picture?</a:t>
            </a:r>
            <a:endParaRPr dirty="0">
              <a:latin typeface="+mj-lt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9326880" y="5381897"/>
            <a:ext cx="441579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468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667"/>
          <p:cNvSpPr txBox="1">
            <a:spLocks/>
          </p:cNvSpPr>
          <p:nvPr/>
        </p:nvSpPr>
        <p:spPr>
          <a:xfrm>
            <a:off x="357188" y="1586708"/>
            <a:ext cx="11477624" cy="7455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/>
              <a:t>Basic reading: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/>
              <a:t>Szeliski</a:t>
            </a:r>
            <a:r>
              <a:rPr lang="en-US" sz="2000" dirty="0"/>
              <a:t> textbook, Section 3.2</a:t>
            </a:r>
          </a:p>
        </p:txBody>
      </p:sp>
      <p:sp>
        <p:nvSpPr>
          <p:cNvPr id="5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/>
              <a:t>References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03451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What types of image filtering can we do?</a:t>
            </a:r>
            <a:endParaRPr dirty="0"/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3600704" y="1932796"/>
            <a:ext cx="4990590" cy="1828800"/>
            <a:chOff x="4039939" y="1755799"/>
            <a:chExt cx="4112122" cy="1506886"/>
          </a:xfrm>
        </p:grpSpPr>
        <p:sp>
          <p:nvSpPr>
            <p:cNvPr id="26" name="Square"/>
            <p:cNvSpPr/>
            <p:nvPr/>
          </p:nvSpPr>
          <p:spPr>
            <a:xfrm>
              <a:off x="5044529" y="2509242"/>
              <a:ext cx="251148" cy="251148"/>
            </a:xfrm>
            <a:prstGeom prst="rect">
              <a:avLst/>
            </a:prstGeom>
            <a:solidFill>
              <a:srgbClr val="4F81BD"/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30" name="Square"/>
            <p:cNvSpPr/>
            <p:nvPr/>
          </p:nvSpPr>
          <p:spPr>
            <a:xfrm>
              <a:off x="4291086" y="2258094"/>
              <a:ext cx="251148" cy="251148"/>
            </a:xfrm>
            <a:prstGeom prst="rect">
              <a:avLst/>
            </a:prstGeom>
            <a:solidFill>
              <a:srgbClr val="91EB59"/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31" name="Square"/>
            <p:cNvSpPr/>
            <p:nvPr/>
          </p:nvSpPr>
          <p:spPr>
            <a:xfrm>
              <a:off x="4291086" y="2760389"/>
              <a:ext cx="251148" cy="251148"/>
            </a:xfrm>
            <a:prstGeom prst="rect">
              <a:avLst/>
            </a:prstGeom>
            <a:solidFill>
              <a:srgbClr val="00F4CA"/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32" name="Square"/>
            <p:cNvSpPr/>
            <p:nvPr/>
          </p:nvSpPr>
          <p:spPr>
            <a:xfrm>
              <a:off x="4542234" y="2258094"/>
              <a:ext cx="251148" cy="251148"/>
            </a:xfrm>
            <a:prstGeom prst="rect">
              <a:avLst/>
            </a:prstGeom>
            <a:solidFill>
              <a:srgbClr val="5163EF"/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33" name="Square"/>
            <p:cNvSpPr/>
            <p:nvPr/>
          </p:nvSpPr>
          <p:spPr>
            <a:xfrm>
              <a:off x="5295676" y="2258094"/>
              <a:ext cx="251148" cy="251148"/>
            </a:xfrm>
            <a:prstGeom prst="rect">
              <a:avLst/>
            </a:prstGeom>
            <a:solidFill>
              <a:srgbClr val="FF3830"/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34" name="Square"/>
            <p:cNvSpPr/>
            <p:nvPr/>
          </p:nvSpPr>
          <p:spPr>
            <a:xfrm>
              <a:off x="4291086" y="1755799"/>
              <a:ext cx="251148" cy="251148"/>
            </a:xfrm>
            <a:prstGeom prst="rect">
              <a:avLst/>
            </a:prstGeom>
            <a:solidFill>
              <a:srgbClr val="4F81BD"/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35" name="Square"/>
            <p:cNvSpPr/>
            <p:nvPr/>
          </p:nvSpPr>
          <p:spPr>
            <a:xfrm>
              <a:off x="5044529" y="2006947"/>
              <a:ext cx="251148" cy="251148"/>
            </a:xfrm>
            <a:prstGeom prst="rect">
              <a:avLst/>
            </a:prstGeom>
            <a:solidFill>
              <a:srgbClr val="91EB59"/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37" name="Square"/>
            <p:cNvSpPr/>
            <p:nvPr/>
          </p:nvSpPr>
          <p:spPr>
            <a:xfrm>
              <a:off x="5044529" y="1755799"/>
              <a:ext cx="251148" cy="251148"/>
            </a:xfrm>
            <a:prstGeom prst="rect">
              <a:avLst/>
            </a:prstGeom>
            <a:solidFill>
              <a:srgbClr val="00F4CA"/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38" name="Square"/>
            <p:cNvSpPr/>
            <p:nvPr/>
          </p:nvSpPr>
          <p:spPr>
            <a:xfrm>
              <a:off x="4039939" y="1755799"/>
              <a:ext cx="251148" cy="251148"/>
            </a:xfrm>
            <a:prstGeom prst="rect">
              <a:avLst/>
            </a:prstGeom>
            <a:solidFill>
              <a:srgbClr val="5163EF"/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39" name="Square"/>
            <p:cNvSpPr/>
            <p:nvPr/>
          </p:nvSpPr>
          <p:spPr>
            <a:xfrm>
              <a:off x="4542234" y="1755799"/>
              <a:ext cx="251148" cy="251148"/>
            </a:xfrm>
            <a:prstGeom prst="rect">
              <a:avLst/>
            </a:prstGeom>
            <a:solidFill>
              <a:srgbClr val="FA3CF1"/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40" name="Square"/>
            <p:cNvSpPr/>
            <p:nvPr/>
          </p:nvSpPr>
          <p:spPr>
            <a:xfrm>
              <a:off x="4039939" y="2006947"/>
              <a:ext cx="251148" cy="251148"/>
            </a:xfrm>
            <a:prstGeom prst="rect">
              <a:avLst/>
            </a:prstGeom>
            <a:solidFill>
              <a:srgbClr val="FF3884"/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41" name="Square"/>
            <p:cNvSpPr/>
            <p:nvPr/>
          </p:nvSpPr>
          <p:spPr>
            <a:xfrm>
              <a:off x="5295676" y="1755799"/>
              <a:ext cx="251148" cy="251148"/>
            </a:xfrm>
            <a:prstGeom prst="rect">
              <a:avLst/>
            </a:prstGeom>
            <a:solidFill>
              <a:srgbClr val="FF3830"/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42" name="Square"/>
            <p:cNvSpPr/>
            <p:nvPr/>
          </p:nvSpPr>
          <p:spPr>
            <a:xfrm>
              <a:off x="4793381" y="2760389"/>
              <a:ext cx="251148" cy="251148"/>
            </a:xfrm>
            <a:prstGeom prst="rect">
              <a:avLst/>
            </a:prstGeom>
            <a:solidFill>
              <a:srgbClr val="5163EF"/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43" name="Square"/>
            <p:cNvSpPr/>
            <p:nvPr/>
          </p:nvSpPr>
          <p:spPr>
            <a:xfrm>
              <a:off x="4542234" y="2760389"/>
              <a:ext cx="251148" cy="251148"/>
            </a:xfrm>
            <a:prstGeom prst="rect">
              <a:avLst/>
            </a:prstGeom>
            <a:solidFill>
              <a:srgbClr val="4F81BD"/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44" name="Square"/>
            <p:cNvSpPr/>
            <p:nvPr/>
          </p:nvSpPr>
          <p:spPr>
            <a:xfrm>
              <a:off x="5044529" y="3011537"/>
              <a:ext cx="251148" cy="251148"/>
            </a:xfrm>
            <a:prstGeom prst="rect">
              <a:avLst/>
            </a:prstGeom>
            <a:solidFill>
              <a:srgbClr val="91EB59"/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45" name="Square"/>
            <p:cNvSpPr/>
            <p:nvPr/>
          </p:nvSpPr>
          <p:spPr>
            <a:xfrm>
              <a:off x="4039939" y="2760389"/>
              <a:ext cx="251148" cy="251148"/>
            </a:xfrm>
            <a:prstGeom prst="rect">
              <a:avLst/>
            </a:prstGeom>
            <a:solidFill>
              <a:srgbClr val="5163EF"/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46" name="Square"/>
            <p:cNvSpPr/>
            <p:nvPr/>
          </p:nvSpPr>
          <p:spPr>
            <a:xfrm>
              <a:off x="4039939" y="3011537"/>
              <a:ext cx="251148" cy="251148"/>
            </a:xfrm>
            <a:prstGeom prst="rect">
              <a:avLst/>
            </a:prstGeom>
            <a:solidFill>
              <a:srgbClr val="FA3CF1"/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47" name="Square"/>
            <p:cNvSpPr/>
            <p:nvPr/>
          </p:nvSpPr>
          <p:spPr>
            <a:xfrm>
              <a:off x="5044529" y="2760389"/>
              <a:ext cx="251148" cy="251148"/>
            </a:xfrm>
            <a:prstGeom prst="rect">
              <a:avLst/>
            </a:prstGeom>
            <a:solidFill>
              <a:srgbClr val="FF3830"/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48" name="Square"/>
            <p:cNvSpPr/>
            <p:nvPr/>
          </p:nvSpPr>
          <p:spPr>
            <a:xfrm>
              <a:off x="4793381" y="2509242"/>
              <a:ext cx="251148" cy="251148"/>
            </a:xfrm>
            <a:prstGeom prst="rect">
              <a:avLst/>
            </a:prstGeom>
            <a:solidFill>
              <a:srgbClr val="4F81BD"/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49" name="Square"/>
            <p:cNvSpPr/>
            <p:nvPr/>
          </p:nvSpPr>
          <p:spPr>
            <a:xfrm>
              <a:off x="4793381" y="2258094"/>
              <a:ext cx="251148" cy="251148"/>
            </a:xfrm>
            <a:prstGeom prst="rect">
              <a:avLst/>
            </a:prstGeom>
            <a:solidFill>
              <a:srgbClr val="91EB59"/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50" name="Square"/>
            <p:cNvSpPr/>
            <p:nvPr/>
          </p:nvSpPr>
          <p:spPr>
            <a:xfrm>
              <a:off x="4542234" y="2509242"/>
              <a:ext cx="251148" cy="251148"/>
            </a:xfrm>
            <a:prstGeom prst="rect">
              <a:avLst/>
            </a:prstGeom>
            <a:solidFill>
              <a:srgbClr val="00F4CA"/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51" name="Square"/>
            <p:cNvSpPr/>
            <p:nvPr/>
          </p:nvSpPr>
          <p:spPr>
            <a:xfrm>
              <a:off x="5295676" y="2509242"/>
              <a:ext cx="251148" cy="251148"/>
            </a:xfrm>
            <a:prstGeom prst="rect">
              <a:avLst/>
            </a:prstGeom>
            <a:solidFill>
              <a:srgbClr val="FA3CF1"/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52" name="Square"/>
            <p:cNvSpPr/>
            <p:nvPr/>
          </p:nvSpPr>
          <p:spPr>
            <a:xfrm>
              <a:off x="4291086" y="2509242"/>
              <a:ext cx="251148" cy="251148"/>
            </a:xfrm>
            <a:prstGeom prst="rect">
              <a:avLst/>
            </a:prstGeom>
            <a:solidFill>
              <a:srgbClr val="FF3884"/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53" name="Square"/>
            <p:cNvSpPr/>
            <p:nvPr/>
          </p:nvSpPr>
          <p:spPr>
            <a:xfrm>
              <a:off x="4793381" y="3011537"/>
              <a:ext cx="251148" cy="251148"/>
            </a:xfrm>
            <a:prstGeom prst="rect">
              <a:avLst/>
            </a:prstGeom>
            <a:solidFill>
              <a:srgbClr val="4F81BD"/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54" name="Square"/>
            <p:cNvSpPr/>
            <p:nvPr/>
          </p:nvSpPr>
          <p:spPr>
            <a:xfrm>
              <a:off x="4793381" y="1755799"/>
              <a:ext cx="251148" cy="251148"/>
            </a:xfrm>
            <a:prstGeom prst="rect">
              <a:avLst/>
            </a:prstGeom>
            <a:solidFill>
              <a:srgbClr val="91EB59"/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55" name="Square"/>
            <p:cNvSpPr/>
            <p:nvPr/>
          </p:nvSpPr>
          <p:spPr>
            <a:xfrm>
              <a:off x="4793381" y="2006947"/>
              <a:ext cx="251148" cy="251148"/>
            </a:xfrm>
            <a:prstGeom prst="rect">
              <a:avLst/>
            </a:prstGeom>
            <a:solidFill>
              <a:srgbClr val="00F4CA"/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56" name="Square"/>
            <p:cNvSpPr/>
            <p:nvPr/>
          </p:nvSpPr>
          <p:spPr>
            <a:xfrm>
              <a:off x="4291086" y="2006947"/>
              <a:ext cx="251148" cy="251148"/>
            </a:xfrm>
            <a:prstGeom prst="rect">
              <a:avLst/>
            </a:prstGeom>
            <a:solidFill>
              <a:srgbClr val="5163EF"/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57" name="Square"/>
            <p:cNvSpPr/>
            <p:nvPr/>
          </p:nvSpPr>
          <p:spPr>
            <a:xfrm>
              <a:off x="4542234" y="2006947"/>
              <a:ext cx="251148" cy="251148"/>
            </a:xfrm>
            <a:prstGeom prst="rect">
              <a:avLst/>
            </a:prstGeom>
            <a:solidFill>
              <a:srgbClr val="FA3CF1"/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58" name="Square"/>
            <p:cNvSpPr/>
            <p:nvPr/>
          </p:nvSpPr>
          <p:spPr>
            <a:xfrm>
              <a:off x="4039939" y="2509242"/>
              <a:ext cx="251148" cy="251148"/>
            </a:xfrm>
            <a:prstGeom prst="rect">
              <a:avLst/>
            </a:prstGeom>
            <a:solidFill>
              <a:srgbClr val="FF3830"/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59" name="Square"/>
            <p:cNvSpPr/>
            <p:nvPr/>
          </p:nvSpPr>
          <p:spPr>
            <a:xfrm>
              <a:off x="5295676" y="3011537"/>
              <a:ext cx="251148" cy="251148"/>
            </a:xfrm>
            <a:prstGeom prst="rect">
              <a:avLst/>
            </a:prstGeom>
            <a:solidFill>
              <a:srgbClr val="4F81BD"/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60" name="Square"/>
            <p:cNvSpPr/>
            <p:nvPr/>
          </p:nvSpPr>
          <p:spPr>
            <a:xfrm>
              <a:off x="4542234" y="3011537"/>
              <a:ext cx="251148" cy="251148"/>
            </a:xfrm>
            <a:prstGeom prst="rect">
              <a:avLst/>
            </a:prstGeom>
            <a:solidFill>
              <a:srgbClr val="00F4CA"/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61" name="Square"/>
            <p:cNvSpPr/>
            <p:nvPr/>
          </p:nvSpPr>
          <p:spPr>
            <a:xfrm>
              <a:off x="4291086" y="3011537"/>
              <a:ext cx="251148" cy="251148"/>
            </a:xfrm>
            <a:prstGeom prst="rect">
              <a:avLst/>
            </a:prstGeom>
            <a:solidFill>
              <a:srgbClr val="5163EF"/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62" name="Square"/>
            <p:cNvSpPr/>
            <p:nvPr/>
          </p:nvSpPr>
          <p:spPr>
            <a:xfrm>
              <a:off x="5295676" y="2006947"/>
              <a:ext cx="251148" cy="251148"/>
            </a:xfrm>
            <a:prstGeom prst="rect">
              <a:avLst/>
            </a:prstGeom>
            <a:solidFill>
              <a:srgbClr val="4F81BD"/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63" name="Square"/>
            <p:cNvSpPr/>
            <p:nvPr/>
          </p:nvSpPr>
          <p:spPr>
            <a:xfrm>
              <a:off x="5295676" y="2760389"/>
              <a:ext cx="251148" cy="251148"/>
            </a:xfrm>
            <a:prstGeom prst="rect">
              <a:avLst/>
            </a:prstGeom>
            <a:solidFill>
              <a:srgbClr val="00F4CA"/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64" name="Square"/>
            <p:cNvSpPr/>
            <p:nvPr/>
          </p:nvSpPr>
          <p:spPr>
            <a:xfrm>
              <a:off x="5044529" y="2258094"/>
              <a:ext cx="251148" cy="251148"/>
            </a:xfrm>
            <a:prstGeom prst="rect">
              <a:avLst/>
            </a:prstGeom>
            <a:solidFill>
              <a:srgbClr val="5163EF"/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65" name="Square"/>
            <p:cNvSpPr/>
            <p:nvPr/>
          </p:nvSpPr>
          <p:spPr>
            <a:xfrm>
              <a:off x="4039939" y="2258094"/>
              <a:ext cx="251148" cy="251148"/>
            </a:xfrm>
            <a:prstGeom prst="rect">
              <a:avLst/>
            </a:prstGeom>
            <a:solidFill>
              <a:srgbClr val="FF3830"/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grpSp>
          <p:nvGrpSpPr>
            <p:cNvPr id="66" name="Group"/>
            <p:cNvGrpSpPr/>
            <p:nvPr/>
          </p:nvGrpSpPr>
          <p:grpSpPr>
            <a:xfrm>
              <a:off x="6645176" y="1755800"/>
              <a:ext cx="1506885" cy="1506885"/>
              <a:chOff x="0" y="0"/>
              <a:chExt cx="2143125" cy="2143125"/>
            </a:xfrm>
          </p:grpSpPr>
          <p:sp>
            <p:nvSpPr>
              <p:cNvPr id="67" name="Square"/>
              <p:cNvSpPr/>
              <p:nvPr/>
            </p:nvSpPr>
            <p:spPr>
              <a:xfrm>
                <a:off x="1428750" y="1071562"/>
                <a:ext cx="357188" cy="357188"/>
              </a:xfrm>
              <a:prstGeom prst="rect">
                <a:avLst/>
              </a:prstGeom>
              <a:solidFill>
                <a:srgbClr val="4F81BD">
                  <a:alpha val="329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68" name="Square"/>
              <p:cNvSpPr/>
              <p:nvPr/>
            </p:nvSpPr>
            <p:spPr>
              <a:xfrm>
                <a:off x="357187" y="714375"/>
                <a:ext cx="357188" cy="357188"/>
              </a:xfrm>
              <a:prstGeom prst="rect">
                <a:avLst/>
              </a:prstGeom>
              <a:solidFill>
                <a:srgbClr val="91EB59">
                  <a:alpha val="329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69" name="Square"/>
              <p:cNvSpPr/>
              <p:nvPr/>
            </p:nvSpPr>
            <p:spPr>
              <a:xfrm>
                <a:off x="357187" y="1428750"/>
                <a:ext cx="357188" cy="357188"/>
              </a:xfrm>
              <a:prstGeom prst="rect">
                <a:avLst/>
              </a:prstGeom>
              <a:solidFill>
                <a:srgbClr val="00F4CA">
                  <a:alpha val="329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70" name="Square"/>
              <p:cNvSpPr/>
              <p:nvPr/>
            </p:nvSpPr>
            <p:spPr>
              <a:xfrm>
                <a:off x="714375" y="714375"/>
                <a:ext cx="357188" cy="357188"/>
              </a:xfrm>
              <a:prstGeom prst="rect">
                <a:avLst/>
              </a:prstGeom>
              <a:solidFill>
                <a:srgbClr val="5163EF">
                  <a:alpha val="329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71" name="Square"/>
              <p:cNvSpPr/>
              <p:nvPr/>
            </p:nvSpPr>
            <p:spPr>
              <a:xfrm>
                <a:off x="1785937" y="714375"/>
                <a:ext cx="357188" cy="357188"/>
              </a:xfrm>
              <a:prstGeom prst="rect">
                <a:avLst/>
              </a:prstGeom>
              <a:solidFill>
                <a:srgbClr val="FF3830">
                  <a:alpha val="329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72" name="Square"/>
              <p:cNvSpPr/>
              <p:nvPr/>
            </p:nvSpPr>
            <p:spPr>
              <a:xfrm>
                <a:off x="357187" y="0"/>
                <a:ext cx="357188" cy="357188"/>
              </a:xfrm>
              <a:prstGeom prst="rect">
                <a:avLst/>
              </a:prstGeom>
              <a:solidFill>
                <a:srgbClr val="4F81BD">
                  <a:alpha val="329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73" name="Square"/>
              <p:cNvSpPr/>
              <p:nvPr/>
            </p:nvSpPr>
            <p:spPr>
              <a:xfrm>
                <a:off x="1428750" y="357187"/>
                <a:ext cx="357188" cy="357188"/>
              </a:xfrm>
              <a:prstGeom prst="rect">
                <a:avLst/>
              </a:prstGeom>
              <a:solidFill>
                <a:srgbClr val="91EB59">
                  <a:alpha val="329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74" name="Square"/>
              <p:cNvSpPr/>
              <p:nvPr/>
            </p:nvSpPr>
            <p:spPr>
              <a:xfrm>
                <a:off x="1428750" y="0"/>
                <a:ext cx="357188" cy="357188"/>
              </a:xfrm>
              <a:prstGeom prst="rect">
                <a:avLst/>
              </a:prstGeom>
              <a:solidFill>
                <a:srgbClr val="00F4CA">
                  <a:alpha val="329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75" name="Square"/>
              <p:cNvSpPr/>
              <p:nvPr/>
            </p:nvSpPr>
            <p:spPr>
              <a:xfrm>
                <a:off x="0" y="0"/>
                <a:ext cx="357188" cy="357188"/>
              </a:xfrm>
              <a:prstGeom prst="rect">
                <a:avLst/>
              </a:prstGeom>
              <a:solidFill>
                <a:srgbClr val="5163EF">
                  <a:alpha val="329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76" name="Square"/>
              <p:cNvSpPr/>
              <p:nvPr/>
            </p:nvSpPr>
            <p:spPr>
              <a:xfrm>
                <a:off x="714375" y="0"/>
                <a:ext cx="357188" cy="357188"/>
              </a:xfrm>
              <a:prstGeom prst="rect">
                <a:avLst/>
              </a:prstGeom>
              <a:solidFill>
                <a:srgbClr val="FA3CF1">
                  <a:alpha val="329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77" name="Square"/>
              <p:cNvSpPr/>
              <p:nvPr/>
            </p:nvSpPr>
            <p:spPr>
              <a:xfrm>
                <a:off x="0" y="357187"/>
                <a:ext cx="357188" cy="357188"/>
              </a:xfrm>
              <a:prstGeom prst="rect">
                <a:avLst/>
              </a:prstGeom>
              <a:solidFill>
                <a:srgbClr val="FF3884">
                  <a:alpha val="329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78" name="Square"/>
              <p:cNvSpPr/>
              <p:nvPr/>
            </p:nvSpPr>
            <p:spPr>
              <a:xfrm>
                <a:off x="1785937" y="0"/>
                <a:ext cx="357188" cy="357188"/>
              </a:xfrm>
              <a:prstGeom prst="rect">
                <a:avLst/>
              </a:prstGeom>
              <a:solidFill>
                <a:srgbClr val="FF3830">
                  <a:alpha val="329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79" name="Square"/>
              <p:cNvSpPr/>
              <p:nvPr/>
            </p:nvSpPr>
            <p:spPr>
              <a:xfrm>
                <a:off x="1071562" y="1428750"/>
                <a:ext cx="357188" cy="357188"/>
              </a:xfrm>
              <a:prstGeom prst="rect">
                <a:avLst/>
              </a:prstGeom>
              <a:solidFill>
                <a:srgbClr val="5163EF">
                  <a:alpha val="329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80" name="Square"/>
              <p:cNvSpPr/>
              <p:nvPr/>
            </p:nvSpPr>
            <p:spPr>
              <a:xfrm>
                <a:off x="714375" y="1428750"/>
                <a:ext cx="357188" cy="357188"/>
              </a:xfrm>
              <a:prstGeom prst="rect">
                <a:avLst/>
              </a:prstGeom>
              <a:solidFill>
                <a:srgbClr val="4F81BD">
                  <a:alpha val="329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81" name="Square"/>
              <p:cNvSpPr/>
              <p:nvPr/>
            </p:nvSpPr>
            <p:spPr>
              <a:xfrm>
                <a:off x="1428750" y="1785937"/>
                <a:ext cx="357188" cy="357188"/>
              </a:xfrm>
              <a:prstGeom prst="rect">
                <a:avLst/>
              </a:prstGeom>
              <a:solidFill>
                <a:srgbClr val="91EB59">
                  <a:alpha val="329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82" name="Square"/>
              <p:cNvSpPr/>
              <p:nvPr/>
            </p:nvSpPr>
            <p:spPr>
              <a:xfrm>
                <a:off x="0" y="1428750"/>
                <a:ext cx="357188" cy="357188"/>
              </a:xfrm>
              <a:prstGeom prst="rect">
                <a:avLst/>
              </a:prstGeom>
              <a:solidFill>
                <a:srgbClr val="5163EF">
                  <a:alpha val="329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83" name="Square"/>
              <p:cNvSpPr/>
              <p:nvPr/>
            </p:nvSpPr>
            <p:spPr>
              <a:xfrm>
                <a:off x="0" y="1785937"/>
                <a:ext cx="357188" cy="357188"/>
              </a:xfrm>
              <a:prstGeom prst="rect">
                <a:avLst/>
              </a:prstGeom>
              <a:solidFill>
                <a:srgbClr val="FA3CF1">
                  <a:alpha val="329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84" name="Square"/>
              <p:cNvSpPr/>
              <p:nvPr/>
            </p:nvSpPr>
            <p:spPr>
              <a:xfrm>
                <a:off x="1428750" y="1428750"/>
                <a:ext cx="357188" cy="357188"/>
              </a:xfrm>
              <a:prstGeom prst="rect">
                <a:avLst/>
              </a:prstGeom>
              <a:solidFill>
                <a:srgbClr val="FF3830">
                  <a:alpha val="329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85" name="Square"/>
              <p:cNvSpPr/>
              <p:nvPr/>
            </p:nvSpPr>
            <p:spPr>
              <a:xfrm>
                <a:off x="1071562" y="1071562"/>
                <a:ext cx="357188" cy="357188"/>
              </a:xfrm>
              <a:prstGeom prst="rect">
                <a:avLst/>
              </a:prstGeom>
              <a:solidFill>
                <a:srgbClr val="4F81BD">
                  <a:alpha val="329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86" name="Square"/>
              <p:cNvSpPr/>
              <p:nvPr/>
            </p:nvSpPr>
            <p:spPr>
              <a:xfrm>
                <a:off x="1071562" y="714375"/>
                <a:ext cx="357188" cy="357188"/>
              </a:xfrm>
              <a:prstGeom prst="rect">
                <a:avLst/>
              </a:prstGeom>
              <a:solidFill>
                <a:srgbClr val="91EB59">
                  <a:alpha val="329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87" name="Square"/>
              <p:cNvSpPr/>
              <p:nvPr/>
            </p:nvSpPr>
            <p:spPr>
              <a:xfrm>
                <a:off x="714375" y="1071562"/>
                <a:ext cx="357188" cy="357188"/>
              </a:xfrm>
              <a:prstGeom prst="rect">
                <a:avLst/>
              </a:prstGeom>
              <a:solidFill>
                <a:srgbClr val="00F4CA">
                  <a:alpha val="329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88" name="Square"/>
              <p:cNvSpPr/>
              <p:nvPr/>
            </p:nvSpPr>
            <p:spPr>
              <a:xfrm>
                <a:off x="1785937" y="1071562"/>
                <a:ext cx="357188" cy="357188"/>
              </a:xfrm>
              <a:prstGeom prst="rect">
                <a:avLst/>
              </a:prstGeom>
              <a:solidFill>
                <a:srgbClr val="FA3CF1">
                  <a:alpha val="329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89" name="Square"/>
              <p:cNvSpPr/>
              <p:nvPr/>
            </p:nvSpPr>
            <p:spPr>
              <a:xfrm>
                <a:off x="357187" y="1071562"/>
                <a:ext cx="357188" cy="357188"/>
              </a:xfrm>
              <a:prstGeom prst="rect">
                <a:avLst/>
              </a:prstGeom>
              <a:solidFill>
                <a:srgbClr val="FF3884">
                  <a:alpha val="329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90" name="Square"/>
              <p:cNvSpPr/>
              <p:nvPr/>
            </p:nvSpPr>
            <p:spPr>
              <a:xfrm>
                <a:off x="1071562" y="1785937"/>
                <a:ext cx="357188" cy="357188"/>
              </a:xfrm>
              <a:prstGeom prst="rect">
                <a:avLst/>
              </a:prstGeom>
              <a:solidFill>
                <a:srgbClr val="4F81BD">
                  <a:alpha val="329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91" name="Square"/>
              <p:cNvSpPr/>
              <p:nvPr/>
            </p:nvSpPr>
            <p:spPr>
              <a:xfrm>
                <a:off x="1071562" y="0"/>
                <a:ext cx="357188" cy="357188"/>
              </a:xfrm>
              <a:prstGeom prst="rect">
                <a:avLst/>
              </a:prstGeom>
              <a:solidFill>
                <a:srgbClr val="91EB59">
                  <a:alpha val="329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92" name="Square"/>
              <p:cNvSpPr/>
              <p:nvPr/>
            </p:nvSpPr>
            <p:spPr>
              <a:xfrm>
                <a:off x="1071562" y="357187"/>
                <a:ext cx="357188" cy="357188"/>
              </a:xfrm>
              <a:prstGeom prst="rect">
                <a:avLst/>
              </a:prstGeom>
              <a:solidFill>
                <a:srgbClr val="00F4CA">
                  <a:alpha val="329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93" name="Square"/>
              <p:cNvSpPr/>
              <p:nvPr/>
            </p:nvSpPr>
            <p:spPr>
              <a:xfrm>
                <a:off x="357187" y="357187"/>
                <a:ext cx="357188" cy="357188"/>
              </a:xfrm>
              <a:prstGeom prst="rect">
                <a:avLst/>
              </a:prstGeom>
              <a:solidFill>
                <a:srgbClr val="5163EF">
                  <a:alpha val="329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94" name="Square"/>
              <p:cNvSpPr/>
              <p:nvPr/>
            </p:nvSpPr>
            <p:spPr>
              <a:xfrm>
                <a:off x="714375" y="357187"/>
                <a:ext cx="357188" cy="357188"/>
              </a:xfrm>
              <a:prstGeom prst="rect">
                <a:avLst/>
              </a:prstGeom>
              <a:solidFill>
                <a:srgbClr val="FA3CF1">
                  <a:alpha val="329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95" name="Square"/>
              <p:cNvSpPr/>
              <p:nvPr/>
            </p:nvSpPr>
            <p:spPr>
              <a:xfrm>
                <a:off x="0" y="1071562"/>
                <a:ext cx="357188" cy="357188"/>
              </a:xfrm>
              <a:prstGeom prst="rect">
                <a:avLst/>
              </a:prstGeom>
              <a:solidFill>
                <a:srgbClr val="FF3830">
                  <a:alpha val="329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96" name="Square"/>
              <p:cNvSpPr/>
              <p:nvPr/>
            </p:nvSpPr>
            <p:spPr>
              <a:xfrm>
                <a:off x="1785937" y="1785937"/>
                <a:ext cx="357188" cy="357188"/>
              </a:xfrm>
              <a:prstGeom prst="rect">
                <a:avLst/>
              </a:prstGeom>
              <a:solidFill>
                <a:srgbClr val="4F81BD">
                  <a:alpha val="329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97" name="Square"/>
              <p:cNvSpPr/>
              <p:nvPr/>
            </p:nvSpPr>
            <p:spPr>
              <a:xfrm>
                <a:off x="714375" y="1785937"/>
                <a:ext cx="357188" cy="357188"/>
              </a:xfrm>
              <a:prstGeom prst="rect">
                <a:avLst/>
              </a:prstGeom>
              <a:solidFill>
                <a:srgbClr val="00F4CA">
                  <a:alpha val="329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98" name="Square"/>
              <p:cNvSpPr/>
              <p:nvPr/>
            </p:nvSpPr>
            <p:spPr>
              <a:xfrm>
                <a:off x="357187" y="1785937"/>
                <a:ext cx="357188" cy="357188"/>
              </a:xfrm>
              <a:prstGeom prst="rect">
                <a:avLst/>
              </a:prstGeom>
              <a:solidFill>
                <a:srgbClr val="5163EF">
                  <a:alpha val="329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99" name="Square"/>
              <p:cNvSpPr/>
              <p:nvPr/>
            </p:nvSpPr>
            <p:spPr>
              <a:xfrm>
                <a:off x="1785937" y="357187"/>
                <a:ext cx="357188" cy="357188"/>
              </a:xfrm>
              <a:prstGeom prst="rect">
                <a:avLst/>
              </a:prstGeom>
              <a:solidFill>
                <a:srgbClr val="4F81BD">
                  <a:alpha val="329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100" name="Square"/>
              <p:cNvSpPr/>
              <p:nvPr/>
            </p:nvSpPr>
            <p:spPr>
              <a:xfrm>
                <a:off x="1785937" y="1428750"/>
                <a:ext cx="357188" cy="357188"/>
              </a:xfrm>
              <a:prstGeom prst="rect">
                <a:avLst/>
              </a:prstGeom>
              <a:solidFill>
                <a:srgbClr val="00F4CA">
                  <a:alpha val="329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101" name="Square"/>
              <p:cNvSpPr/>
              <p:nvPr/>
            </p:nvSpPr>
            <p:spPr>
              <a:xfrm>
                <a:off x="1428750" y="714375"/>
                <a:ext cx="357188" cy="357188"/>
              </a:xfrm>
              <a:prstGeom prst="rect">
                <a:avLst/>
              </a:prstGeom>
              <a:solidFill>
                <a:srgbClr val="5163EF">
                  <a:alpha val="329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102" name="Square"/>
              <p:cNvSpPr/>
              <p:nvPr/>
            </p:nvSpPr>
            <p:spPr>
              <a:xfrm>
                <a:off x="0" y="714375"/>
                <a:ext cx="357188" cy="357188"/>
              </a:xfrm>
              <a:prstGeom prst="rect">
                <a:avLst/>
              </a:prstGeom>
              <a:solidFill>
                <a:srgbClr val="FF3830">
                  <a:alpha val="329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</p:grpSp>
        <p:grpSp>
          <p:nvGrpSpPr>
            <p:cNvPr id="103" name="Group"/>
            <p:cNvGrpSpPr/>
            <p:nvPr/>
          </p:nvGrpSpPr>
          <p:grpSpPr>
            <a:xfrm>
              <a:off x="6645176" y="1755800"/>
              <a:ext cx="1506885" cy="1506885"/>
              <a:chOff x="0" y="0"/>
              <a:chExt cx="2143125" cy="2143125"/>
            </a:xfrm>
          </p:grpSpPr>
          <p:sp>
            <p:nvSpPr>
              <p:cNvPr id="104" name="Square"/>
              <p:cNvSpPr/>
              <p:nvPr/>
            </p:nvSpPr>
            <p:spPr>
              <a:xfrm>
                <a:off x="1785937" y="1071562"/>
                <a:ext cx="357188" cy="357188"/>
              </a:xfrm>
              <a:prstGeom prst="rect">
                <a:avLst/>
              </a:prstGeom>
              <a:solidFill>
                <a:srgbClr val="4F81BD">
                  <a:alpha val="329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105" name="Square"/>
              <p:cNvSpPr/>
              <p:nvPr/>
            </p:nvSpPr>
            <p:spPr>
              <a:xfrm>
                <a:off x="714375" y="714375"/>
                <a:ext cx="357188" cy="357188"/>
              </a:xfrm>
              <a:prstGeom prst="rect">
                <a:avLst/>
              </a:prstGeom>
              <a:solidFill>
                <a:srgbClr val="91EB59">
                  <a:alpha val="329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106" name="Square"/>
              <p:cNvSpPr/>
              <p:nvPr/>
            </p:nvSpPr>
            <p:spPr>
              <a:xfrm>
                <a:off x="714375" y="1428750"/>
                <a:ext cx="357188" cy="357188"/>
              </a:xfrm>
              <a:prstGeom prst="rect">
                <a:avLst/>
              </a:prstGeom>
              <a:solidFill>
                <a:srgbClr val="00F4CA">
                  <a:alpha val="329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107" name="Square"/>
              <p:cNvSpPr/>
              <p:nvPr/>
            </p:nvSpPr>
            <p:spPr>
              <a:xfrm>
                <a:off x="1071562" y="714375"/>
                <a:ext cx="357188" cy="357188"/>
              </a:xfrm>
              <a:prstGeom prst="rect">
                <a:avLst/>
              </a:prstGeom>
              <a:solidFill>
                <a:srgbClr val="5163EF">
                  <a:alpha val="329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108" name="Square"/>
              <p:cNvSpPr/>
              <p:nvPr/>
            </p:nvSpPr>
            <p:spPr>
              <a:xfrm>
                <a:off x="0" y="714375"/>
                <a:ext cx="357188" cy="357188"/>
              </a:xfrm>
              <a:prstGeom prst="rect">
                <a:avLst/>
              </a:prstGeom>
              <a:solidFill>
                <a:srgbClr val="FF3830">
                  <a:alpha val="329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109" name="Square"/>
              <p:cNvSpPr/>
              <p:nvPr/>
            </p:nvSpPr>
            <p:spPr>
              <a:xfrm>
                <a:off x="714375" y="0"/>
                <a:ext cx="357188" cy="357188"/>
              </a:xfrm>
              <a:prstGeom prst="rect">
                <a:avLst/>
              </a:prstGeom>
              <a:solidFill>
                <a:srgbClr val="4F81BD">
                  <a:alpha val="329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110" name="Square"/>
              <p:cNvSpPr/>
              <p:nvPr/>
            </p:nvSpPr>
            <p:spPr>
              <a:xfrm>
                <a:off x="1785937" y="357187"/>
                <a:ext cx="357188" cy="357188"/>
              </a:xfrm>
              <a:prstGeom prst="rect">
                <a:avLst/>
              </a:prstGeom>
              <a:solidFill>
                <a:srgbClr val="91EB59">
                  <a:alpha val="329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111" name="Square"/>
              <p:cNvSpPr/>
              <p:nvPr/>
            </p:nvSpPr>
            <p:spPr>
              <a:xfrm>
                <a:off x="1785937" y="0"/>
                <a:ext cx="357188" cy="357188"/>
              </a:xfrm>
              <a:prstGeom prst="rect">
                <a:avLst/>
              </a:prstGeom>
              <a:solidFill>
                <a:srgbClr val="00F4CA">
                  <a:alpha val="329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112" name="Square"/>
              <p:cNvSpPr/>
              <p:nvPr/>
            </p:nvSpPr>
            <p:spPr>
              <a:xfrm>
                <a:off x="357187" y="0"/>
                <a:ext cx="357188" cy="357188"/>
              </a:xfrm>
              <a:prstGeom prst="rect">
                <a:avLst/>
              </a:prstGeom>
              <a:solidFill>
                <a:srgbClr val="5163EF">
                  <a:alpha val="329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113" name="Square"/>
              <p:cNvSpPr/>
              <p:nvPr/>
            </p:nvSpPr>
            <p:spPr>
              <a:xfrm>
                <a:off x="1071562" y="0"/>
                <a:ext cx="357188" cy="357188"/>
              </a:xfrm>
              <a:prstGeom prst="rect">
                <a:avLst/>
              </a:prstGeom>
              <a:solidFill>
                <a:srgbClr val="FA3CF1">
                  <a:alpha val="329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114" name="Square"/>
              <p:cNvSpPr/>
              <p:nvPr/>
            </p:nvSpPr>
            <p:spPr>
              <a:xfrm>
                <a:off x="357187" y="357187"/>
                <a:ext cx="357188" cy="357188"/>
              </a:xfrm>
              <a:prstGeom prst="rect">
                <a:avLst/>
              </a:prstGeom>
              <a:solidFill>
                <a:srgbClr val="FF3884">
                  <a:alpha val="329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115" name="Square"/>
              <p:cNvSpPr/>
              <p:nvPr/>
            </p:nvSpPr>
            <p:spPr>
              <a:xfrm>
                <a:off x="0" y="0"/>
                <a:ext cx="357188" cy="357188"/>
              </a:xfrm>
              <a:prstGeom prst="rect">
                <a:avLst/>
              </a:prstGeom>
              <a:solidFill>
                <a:srgbClr val="FF3830">
                  <a:alpha val="329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116" name="Square"/>
              <p:cNvSpPr/>
              <p:nvPr/>
            </p:nvSpPr>
            <p:spPr>
              <a:xfrm>
                <a:off x="1428750" y="1428750"/>
                <a:ext cx="357188" cy="357188"/>
              </a:xfrm>
              <a:prstGeom prst="rect">
                <a:avLst/>
              </a:prstGeom>
              <a:solidFill>
                <a:srgbClr val="5163EF">
                  <a:alpha val="329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117" name="Square"/>
              <p:cNvSpPr/>
              <p:nvPr/>
            </p:nvSpPr>
            <p:spPr>
              <a:xfrm>
                <a:off x="1071562" y="1428750"/>
                <a:ext cx="357188" cy="357188"/>
              </a:xfrm>
              <a:prstGeom prst="rect">
                <a:avLst/>
              </a:prstGeom>
              <a:solidFill>
                <a:srgbClr val="4F81BD">
                  <a:alpha val="329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118" name="Square"/>
              <p:cNvSpPr/>
              <p:nvPr/>
            </p:nvSpPr>
            <p:spPr>
              <a:xfrm>
                <a:off x="1785937" y="1785937"/>
                <a:ext cx="357188" cy="357188"/>
              </a:xfrm>
              <a:prstGeom prst="rect">
                <a:avLst/>
              </a:prstGeom>
              <a:solidFill>
                <a:srgbClr val="91EB59">
                  <a:alpha val="329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119" name="Square"/>
              <p:cNvSpPr/>
              <p:nvPr/>
            </p:nvSpPr>
            <p:spPr>
              <a:xfrm>
                <a:off x="357187" y="1428750"/>
                <a:ext cx="357188" cy="357188"/>
              </a:xfrm>
              <a:prstGeom prst="rect">
                <a:avLst/>
              </a:prstGeom>
              <a:solidFill>
                <a:srgbClr val="5163EF">
                  <a:alpha val="329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120" name="Square"/>
              <p:cNvSpPr/>
              <p:nvPr/>
            </p:nvSpPr>
            <p:spPr>
              <a:xfrm>
                <a:off x="357187" y="1785937"/>
                <a:ext cx="357188" cy="357188"/>
              </a:xfrm>
              <a:prstGeom prst="rect">
                <a:avLst/>
              </a:prstGeom>
              <a:solidFill>
                <a:srgbClr val="FA3CF1">
                  <a:alpha val="329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121" name="Square"/>
              <p:cNvSpPr/>
              <p:nvPr/>
            </p:nvSpPr>
            <p:spPr>
              <a:xfrm>
                <a:off x="1785937" y="1428750"/>
                <a:ext cx="357188" cy="357188"/>
              </a:xfrm>
              <a:prstGeom prst="rect">
                <a:avLst/>
              </a:prstGeom>
              <a:solidFill>
                <a:srgbClr val="FF3830">
                  <a:alpha val="329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122" name="Square"/>
              <p:cNvSpPr/>
              <p:nvPr/>
            </p:nvSpPr>
            <p:spPr>
              <a:xfrm>
                <a:off x="1428750" y="1071562"/>
                <a:ext cx="357188" cy="357188"/>
              </a:xfrm>
              <a:prstGeom prst="rect">
                <a:avLst/>
              </a:prstGeom>
              <a:solidFill>
                <a:srgbClr val="4F81BD">
                  <a:alpha val="329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123" name="Square"/>
              <p:cNvSpPr/>
              <p:nvPr/>
            </p:nvSpPr>
            <p:spPr>
              <a:xfrm>
                <a:off x="1428750" y="714375"/>
                <a:ext cx="357188" cy="357188"/>
              </a:xfrm>
              <a:prstGeom prst="rect">
                <a:avLst/>
              </a:prstGeom>
              <a:solidFill>
                <a:srgbClr val="91EB59">
                  <a:alpha val="329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124" name="Square"/>
              <p:cNvSpPr/>
              <p:nvPr/>
            </p:nvSpPr>
            <p:spPr>
              <a:xfrm>
                <a:off x="1071562" y="1071562"/>
                <a:ext cx="357188" cy="357188"/>
              </a:xfrm>
              <a:prstGeom prst="rect">
                <a:avLst/>
              </a:prstGeom>
              <a:solidFill>
                <a:srgbClr val="00F4CA">
                  <a:alpha val="329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125" name="Square"/>
              <p:cNvSpPr/>
              <p:nvPr/>
            </p:nvSpPr>
            <p:spPr>
              <a:xfrm>
                <a:off x="0" y="1071562"/>
                <a:ext cx="357188" cy="357188"/>
              </a:xfrm>
              <a:prstGeom prst="rect">
                <a:avLst/>
              </a:prstGeom>
              <a:solidFill>
                <a:srgbClr val="FA3CF1">
                  <a:alpha val="329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126" name="Square"/>
              <p:cNvSpPr/>
              <p:nvPr/>
            </p:nvSpPr>
            <p:spPr>
              <a:xfrm>
                <a:off x="714375" y="1071562"/>
                <a:ext cx="357188" cy="357188"/>
              </a:xfrm>
              <a:prstGeom prst="rect">
                <a:avLst/>
              </a:prstGeom>
              <a:solidFill>
                <a:srgbClr val="FF3884">
                  <a:alpha val="329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127" name="Square"/>
              <p:cNvSpPr/>
              <p:nvPr/>
            </p:nvSpPr>
            <p:spPr>
              <a:xfrm>
                <a:off x="1428750" y="1785937"/>
                <a:ext cx="357188" cy="357188"/>
              </a:xfrm>
              <a:prstGeom prst="rect">
                <a:avLst/>
              </a:prstGeom>
              <a:solidFill>
                <a:srgbClr val="4F81BD">
                  <a:alpha val="329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128" name="Square"/>
              <p:cNvSpPr/>
              <p:nvPr/>
            </p:nvSpPr>
            <p:spPr>
              <a:xfrm>
                <a:off x="1428750" y="0"/>
                <a:ext cx="357188" cy="357188"/>
              </a:xfrm>
              <a:prstGeom prst="rect">
                <a:avLst/>
              </a:prstGeom>
              <a:solidFill>
                <a:srgbClr val="91EB59">
                  <a:alpha val="329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129" name="Square"/>
              <p:cNvSpPr/>
              <p:nvPr/>
            </p:nvSpPr>
            <p:spPr>
              <a:xfrm>
                <a:off x="1428750" y="357187"/>
                <a:ext cx="357188" cy="357188"/>
              </a:xfrm>
              <a:prstGeom prst="rect">
                <a:avLst/>
              </a:prstGeom>
              <a:solidFill>
                <a:srgbClr val="00F4CA">
                  <a:alpha val="329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130" name="Square"/>
              <p:cNvSpPr/>
              <p:nvPr/>
            </p:nvSpPr>
            <p:spPr>
              <a:xfrm>
                <a:off x="714375" y="357187"/>
                <a:ext cx="357188" cy="357188"/>
              </a:xfrm>
              <a:prstGeom prst="rect">
                <a:avLst/>
              </a:prstGeom>
              <a:solidFill>
                <a:srgbClr val="5163EF">
                  <a:alpha val="329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131" name="Square"/>
              <p:cNvSpPr/>
              <p:nvPr/>
            </p:nvSpPr>
            <p:spPr>
              <a:xfrm>
                <a:off x="1071562" y="357187"/>
                <a:ext cx="357188" cy="357188"/>
              </a:xfrm>
              <a:prstGeom prst="rect">
                <a:avLst/>
              </a:prstGeom>
              <a:solidFill>
                <a:srgbClr val="FA3CF1">
                  <a:alpha val="329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132" name="Square"/>
              <p:cNvSpPr/>
              <p:nvPr/>
            </p:nvSpPr>
            <p:spPr>
              <a:xfrm>
                <a:off x="357187" y="1071562"/>
                <a:ext cx="357188" cy="357188"/>
              </a:xfrm>
              <a:prstGeom prst="rect">
                <a:avLst/>
              </a:prstGeom>
              <a:solidFill>
                <a:srgbClr val="FF3830">
                  <a:alpha val="329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133" name="Square"/>
              <p:cNvSpPr/>
              <p:nvPr/>
            </p:nvSpPr>
            <p:spPr>
              <a:xfrm>
                <a:off x="0" y="1785937"/>
                <a:ext cx="357188" cy="357188"/>
              </a:xfrm>
              <a:prstGeom prst="rect">
                <a:avLst/>
              </a:prstGeom>
              <a:solidFill>
                <a:srgbClr val="4F81BD">
                  <a:alpha val="329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134" name="Square"/>
              <p:cNvSpPr/>
              <p:nvPr/>
            </p:nvSpPr>
            <p:spPr>
              <a:xfrm>
                <a:off x="1071562" y="1785937"/>
                <a:ext cx="357188" cy="357188"/>
              </a:xfrm>
              <a:prstGeom prst="rect">
                <a:avLst/>
              </a:prstGeom>
              <a:solidFill>
                <a:srgbClr val="00F4CA">
                  <a:alpha val="329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135" name="Square"/>
              <p:cNvSpPr/>
              <p:nvPr/>
            </p:nvSpPr>
            <p:spPr>
              <a:xfrm>
                <a:off x="714375" y="1785937"/>
                <a:ext cx="357188" cy="357188"/>
              </a:xfrm>
              <a:prstGeom prst="rect">
                <a:avLst/>
              </a:prstGeom>
              <a:solidFill>
                <a:srgbClr val="5163EF">
                  <a:alpha val="329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136" name="Square"/>
              <p:cNvSpPr/>
              <p:nvPr/>
            </p:nvSpPr>
            <p:spPr>
              <a:xfrm>
                <a:off x="0" y="357187"/>
                <a:ext cx="357188" cy="357188"/>
              </a:xfrm>
              <a:prstGeom prst="rect">
                <a:avLst/>
              </a:prstGeom>
              <a:solidFill>
                <a:srgbClr val="4F81BD">
                  <a:alpha val="329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137" name="Square"/>
              <p:cNvSpPr/>
              <p:nvPr/>
            </p:nvSpPr>
            <p:spPr>
              <a:xfrm>
                <a:off x="0" y="1428750"/>
                <a:ext cx="357188" cy="357188"/>
              </a:xfrm>
              <a:prstGeom prst="rect">
                <a:avLst/>
              </a:prstGeom>
              <a:solidFill>
                <a:srgbClr val="00F4CA">
                  <a:alpha val="329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138" name="Square"/>
              <p:cNvSpPr/>
              <p:nvPr/>
            </p:nvSpPr>
            <p:spPr>
              <a:xfrm>
                <a:off x="1785937" y="714375"/>
                <a:ext cx="357188" cy="357188"/>
              </a:xfrm>
              <a:prstGeom prst="rect">
                <a:avLst/>
              </a:prstGeom>
              <a:solidFill>
                <a:srgbClr val="5163EF">
                  <a:alpha val="329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139" name="Square"/>
              <p:cNvSpPr/>
              <p:nvPr/>
            </p:nvSpPr>
            <p:spPr>
              <a:xfrm>
                <a:off x="357187" y="714375"/>
                <a:ext cx="357188" cy="357188"/>
              </a:xfrm>
              <a:prstGeom prst="rect">
                <a:avLst/>
              </a:prstGeom>
              <a:solidFill>
                <a:srgbClr val="FF3830">
                  <a:alpha val="329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</p:grpSp>
        <p:grpSp>
          <p:nvGrpSpPr>
            <p:cNvPr id="140" name="Group"/>
            <p:cNvGrpSpPr/>
            <p:nvPr/>
          </p:nvGrpSpPr>
          <p:grpSpPr>
            <a:xfrm>
              <a:off x="6645176" y="1755800"/>
              <a:ext cx="1506885" cy="1506885"/>
              <a:chOff x="0" y="0"/>
              <a:chExt cx="2143125" cy="2143125"/>
            </a:xfrm>
          </p:grpSpPr>
          <p:sp>
            <p:nvSpPr>
              <p:cNvPr id="141" name="Square"/>
              <p:cNvSpPr/>
              <p:nvPr/>
            </p:nvSpPr>
            <p:spPr>
              <a:xfrm>
                <a:off x="1071562" y="1071562"/>
                <a:ext cx="357188" cy="357188"/>
              </a:xfrm>
              <a:prstGeom prst="rect">
                <a:avLst/>
              </a:prstGeom>
              <a:solidFill>
                <a:srgbClr val="4F81BD">
                  <a:alpha val="329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142" name="Square"/>
              <p:cNvSpPr/>
              <p:nvPr/>
            </p:nvSpPr>
            <p:spPr>
              <a:xfrm>
                <a:off x="0" y="714375"/>
                <a:ext cx="357188" cy="357188"/>
              </a:xfrm>
              <a:prstGeom prst="rect">
                <a:avLst/>
              </a:prstGeom>
              <a:solidFill>
                <a:srgbClr val="91EB59">
                  <a:alpha val="329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143" name="Square"/>
              <p:cNvSpPr/>
              <p:nvPr/>
            </p:nvSpPr>
            <p:spPr>
              <a:xfrm>
                <a:off x="0" y="1428750"/>
                <a:ext cx="357188" cy="357188"/>
              </a:xfrm>
              <a:prstGeom prst="rect">
                <a:avLst/>
              </a:prstGeom>
              <a:solidFill>
                <a:srgbClr val="00F4CA">
                  <a:alpha val="329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144" name="Square"/>
              <p:cNvSpPr/>
              <p:nvPr/>
            </p:nvSpPr>
            <p:spPr>
              <a:xfrm>
                <a:off x="357187" y="714375"/>
                <a:ext cx="357188" cy="357188"/>
              </a:xfrm>
              <a:prstGeom prst="rect">
                <a:avLst/>
              </a:prstGeom>
              <a:solidFill>
                <a:srgbClr val="5163EF">
                  <a:alpha val="329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145" name="Square"/>
              <p:cNvSpPr/>
              <p:nvPr/>
            </p:nvSpPr>
            <p:spPr>
              <a:xfrm>
                <a:off x="1428750" y="714375"/>
                <a:ext cx="357188" cy="357188"/>
              </a:xfrm>
              <a:prstGeom prst="rect">
                <a:avLst/>
              </a:prstGeom>
              <a:solidFill>
                <a:srgbClr val="FF3830">
                  <a:alpha val="329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146" name="Square"/>
              <p:cNvSpPr/>
              <p:nvPr/>
            </p:nvSpPr>
            <p:spPr>
              <a:xfrm>
                <a:off x="0" y="0"/>
                <a:ext cx="357188" cy="357188"/>
              </a:xfrm>
              <a:prstGeom prst="rect">
                <a:avLst/>
              </a:prstGeom>
              <a:solidFill>
                <a:srgbClr val="4F81BD">
                  <a:alpha val="329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147" name="Square"/>
              <p:cNvSpPr/>
              <p:nvPr/>
            </p:nvSpPr>
            <p:spPr>
              <a:xfrm>
                <a:off x="1071562" y="357187"/>
                <a:ext cx="357188" cy="357188"/>
              </a:xfrm>
              <a:prstGeom prst="rect">
                <a:avLst/>
              </a:prstGeom>
              <a:solidFill>
                <a:srgbClr val="91EB59">
                  <a:alpha val="329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148" name="Square"/>
              <p:cNvSpPr/>
              <p:nvPr/>
            </p:nvSpPr>
            <p:spPr>
              <a:xfrm>
                <a:off x="1071562" y="0"/>
                <a:ext cx="357188" cy="357188"/>
              </a:xfrm>
              <a:prstGeom prst="rect">
                <a:avLst/>
              </a:prstGeom>
              <a:solidFill>
                <a:srgbClr val="00F4CA">
                  <a:alpha val="329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149" name="Square"/>
              <p:cNvSpPr/>
              <p:nvPr/>
            </p:nvSpPr>
            <p:spPr>
              <a:xfrm>
                <a:off x="1785937" y="0"/>
                <a:ext cx="357188" cy="357188"/>
              </a:xfrm>
              <a:prstGeom prst="rect">
                <a:avLst/>
              </a:prstGeom>
              <a:solidFill>
                <a:srgbClr val="5163EF">
                  <a:alpha val="329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150" name="Square"/>
              <p:cNvSpPr/>
              <p:nvPr/>
            </p:nvSpPr>
            <p:spPr>
              <a:xfrm>
                <a:off x="357187" y="0"/>
                <a:ext cx="357188" cy="357188"/>
              </a:xfrm>
              <a:prstGeom prst="rect">
                <a:avLst/>
              </a:prstGeom>
              <a:solidFill>
                <a:srgbClr val="FA3CF1">
                  <a:alpha val="329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151" name="Square"/>
              <p:cNvSpPr/>
              <p:nvPr/>
            </p:nvSpPr>
            <p:spPr>
              <a:xfrm>
                <a:off x="1785937" y="357187"/>
                <a:ext cx="357188" cy="357188"/>
              </a:xfrm>
              <a:prstGeom prst="rect">
                <a:avLst/>
              </a:prstGeom>
              <a:solidFill>
                <a:srgbClr val="FF3884">
                  <a:alpha val="329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152" name="Square"/>
              <p:cNvSpPr/>
              <p:nvPr/>
            </p:nvSpPr>
            <p:spPr>
              <a:xfrm>
                <a:off x="1428750" y="0"/>
                <a:ext cx="357188" cy="357188"/>
              </a:xfrm>
              <a:prstGeom prst="rect">
                <a:avLst/>
              </a:prstGeom>
              <a:solidFill>
                <a:srgbClr val="FF3830">
                  <a:alpha val="329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153" name="Square"/>
              <p:cNvSpPr/>
              <p:nvPr/>
            </p:nvSpPr>
            <p:spPr>
              <a:xfrm>
                <a:off x="714375" y="1428750"/>
                <a:ext cx="357188" cy="357188"/>
              </a:xfrm>
              <a:prstGeom prst="rect">
                <a:avLst/>
              </a:prstGeom>
              <a:solidFill>
                <a:srgbClr val="5163EF">
                  <a:alpha val="329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154" name="Square"/>
              <p:cNvSpPr/>
              <p:nvPr/>
            </p:nvSpPr>
            <p:spPr>
              <a:xfrm>
                <a:off x="357187" y="1428750"/>
                <a:ext cx="357188" cy="357188"/>
              </a:xfrm>
              <a:prstGeom prst="rect">
                <a:avLst/>
              </a:prstGeom>
              <a:solidFill>
                <a:srgbClr val="4F81BD">
                  <a:alpha val="329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155" name="Square"/>
              <p:cNvSpPr/>
              <p:nvPr/>
            </p:nvSpPr>
            <p:spPr>
              <a:xfrm>
                <a:off x="1071562" y="1785937"/>
                <a:ext cx="357188" cy="357188"/>
              </a:xfrm>
              <a:prstGeom prst="rect">
                <a:avLst/>
              </a:prstGeom>
              <a:solidFill>
                <a:srgbClr val="91EB59">
                  <a:alpha val="329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156" name="Square"/>
              <p:cNvSpPr/>
              <p:nvPr/>
            </p:nvSpPr>
            <p:spPr>
              <a:xfrm>
                <a:off x="1785937" y="1428750"/>
                <a:ext cx="357188" cy="357188"/>
              </a:xfrm>
              <a:prstGeom prst="rect">
                <a:avLst/>
              </a:prstGeom>
              <a:solidFill>
                <a:srgbClr val="5163EF">
                  <a:alpha val="329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157" name="Square"/>
              <p:cNvSpPr/>
              <p:nvPr/>
            </p:nvSpPr>
            <p:spPr>
              <a:xfrm>
                <a:off x="1785937" y="1785937"/>
                <a:ext cx="357188" cy="357188"/>
              </a:xfrm>
              <a:prstGeom prst="rect">
                <a:avLst/>
              </a:prstGeom>
              <a:solidFill>
                <a:srgbClr val="FA3CF1">
                  <a:alpha val="329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158" name="Square"/>
              <p:cNvSpPr/>
              <p:nvPr/>
            </p:nvSpPr>
            <p:spPr>
              <a:xfrm>
                <a:off x="1071562" y="1428750"/>
                <a:ext cx="357188" cy="357188"/>
              </a:xfrm>
              <a:prstGeom prst="rect">
                <a:avLst/>
              </a:prstGeom>
              <a:solidFill>
                <a:srgbClr val="FF3830">
                  <a:alpha val="329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159" name="Square"/>
              <p:cNvSpPr/>
              <p:nvPr/>
            </p:nvSpPr>
            <p:spPr>
              <a:xfrm>
                <a:off x="714375" y="1071562"/>
                <a:ext cx="357188" cy="357188"/>
              </a:xfrm>
              <a:prstGeom prst="rect">
                <a:avLst/>
              </a:prstGeom>
              <a:solidFill>
                <a:srgbClr val="4F81BD">
                  <a:alpha val="329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160" name="Square"/>
              <p:cNvSpPr/>
              <p:nvPr/>
            </p:nvSpPr>
            <p:spPr>
              <a:xfrm>
                <a:off x="714375" y="714375"/>
                <a:ext cx="357188" cy="357188"/>
              </a:xfrm>
              <a:prstGeom prst="rect">
                <a:avLst/>
              </a:prstGeom>
              <a:solidFill>
                <a:srgbClr val="91EB59">
                  <a:alpha val="329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161" name="Square"/>
              <p:cNvSpPr/>
              <p:nvPr/>
            </p:nvSpPr>
            <p:spPr>
              <a:xfrm>
                <a:off x="357187" y="1071562"/>
                <a:ext cx="357188" cy="357188"/>
              </a:xfrm>
              <a:prstGeom prst="rect">
                <a:avLst/>
              </a:prstGeom>
              <a:solidFill>
                <a:srgbClr val="00F4CA">
                  <a:alpha val="329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162" name="Square"/>
              <p:cNvSpPr/>
              <p:nvPr/>
            </p:nvSpPr>
            <p:spPr>
              <a:xfrm>
                <a:off x="1428750" y="1071562"/>
                <a:ext cx="357188" cy="357188"/>
              </a:xfrm>
              <a:prstGeom prst="rect">
                <a:avLst/>
              </a:prstGeom>
              <a:solidFill>
                <a:srgbClr val="FA3CF1">
                  <a:alpha val="329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163" name="Square"/>
              <p:cNvSpPr/>
              <p:nvPr/>
            </p:nvSpPr>
            <p:spPr>
              <a:xfrm>
                <a:off x="0" y="1071562"/>
                <a:ext cx="357188" cy="357188"/>
              </a:xfrm>
              <a:prstGeom prst="rect">
                <a:avLst/>
              </a:prstGeom>
              <a:solidFill>
                <a:srgbClr val="FF3884">
                  <a:alpha val="329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164" name="Square"/>
              <p:cNvSpPr/>
              <p:nvPr/>
            </p:nvSpPr>
            <p:spPr>
              <a:xfrm>
                <a:off x="714375" y="1785937"/>
                <a:ext cx="357188" cy="357188"/>
              </a:xfrm>
              <a:prstGeom prst="rect">
                <a:avLst/>
              </a:prstGeom>
              <a:solidFill>
                <a:srgbClr val="4F81BD">
                  <a:alpha val="329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165" name="Square"/>
              <p:cNvSpPr/>
              <p:nvPr/>
            </p:nvSpPr>
            <p:spPr>
              <a:xfrm>
                <a:off x="714375" y="0"/>
                <a:ext cx="357188" cy="357188"/>
              </a:xfrm>
              <a:prstGeom prst="rect">
                <a:avLst/>
              </a:prstGeom>
              <a:solidFill>
                <a:srgbClr val="91EB59">
                  <a:alpha val="329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166" name="Square"/>
              <p:cNvSpPr/>
              <p:nvPr/>
            </p:nvSpPr>
            <p:spPr>
              <a:xfrm>
                <a:off x="714375" y="357187"/>
                <a:ext cx="357188" cy="357188"/>
              </a:xfrm>
              <a:prstGeom prst="rect">
                <a:avLst/>
              </a:prstGeom>
              <a:solidFill>
                <a:srgbClr val="00F4CA">
                  <a:alpha val="329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167" name="Square"/>
              <p:cNvSpPr/>
              <p:nvPr/>
            </p:nvSpPr>
            <p:spPr>
              <a:xfrm>
                <a:off x="0" y="357187"/>
                <a:ext cx="357188" cy="357188"/>
              </a:xfrm>
              <a:prstGeom prst="rect">
                <a:avLst/>
              </a:prstGeom>
              <a:solidFill>
                <a:srgbClr val="5163EF">
                  <a:alpha val="329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168" name="Square"/>
              <p:cNvSpPr/>
              <p:nvPr/>
            </p:nvSpPr>
            <p:spPr>
              <a:xfrm>
                <a:off x="357187" y="357187"/>
                <a:ext cx="357188" cy="357188"/>
              </a:xfrm>
              <a:prstGeom prst="rect">
                <a:avLst/>
              </a:prstGeom>
              <a:solidFill>
                <a:srgbClr val="FA3CF1">
                  <a:alpha val="329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169" name="Square"/>
              <p:cNvSpPr/>
              <p:nvPr/>
            </p:nvSpPr>
            <p:spPr>
              <a:xfrm>
                <a:off x="1785937" y="1071562"/>
                <a:ext cx="357188" cy="357188"/>
              </a:xfrm>
              <a:prstGeom prst="rect">
                <a:avLst/>
              </a:prstGeom>
              <a:solidFill>
                <a:srgbClr val="FF3830">
                  <a:alpha val="329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170" name="Square"/>
              <p:cNvSpPr/>
              <p:nvPr/>
            </p:nvSpPr>
            <p:spPr>
              <a:xfrm>
                <a:off x="1428750" y="1785937"/>
                <a:ext cx="357188" cy="357188"/>
              </a:xfrm>
              <a:prstGeom prst="rect">
                <a:avLst/>
              </a:prstGeom>
              <a:solidFill>
                <a:srgbClr val="4F81BD">
                  <a:alpha val="329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171" name="Square"/>
              <p:cNvSpPr/>
              <p:nvPr/>
            </p:nvSpPr>
            <p:spPr>
              <a:xfrm>
                <a:off x="357187" y="1785937"/>
                <a:ext cx="357188" cy="357188"/>
              </a:xfrm>
              <a:prstGeom prst="rect">
                <a:avLst/>
              </a:prstGeom>
              <a:solidFill>
                <a:srgbClr val="00F4CA">
                  <a:alpha val="329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172" name="Square"/>
              <p:cNvSpPr/>
              <p:nvPr/>
            </p:nvSpPr>
            <p:spPr>
              <a:xfrm>
                <a:off x="0" y="1785937"/>
                <a:ext cx="357188" cy="357188"/>
              </a:xfrm>
              <a:prstGeom prst="rect">
                <a:avLst/>
              </a:prstGeom>
              <a:solidFill>
                <a:srgbClr val="5163EF">
                  <a:alpha val="329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173" name="Square"/>
              <p:cNvSpPr/>
              <p:nvPr/>
            </p:nvSpPr>
            <p:spPr>
              <a:xfrm>
                <a:off x="1428750" y="357187"/>
                <a:ext cx="357188" cy="357188"/>
              </a:xfrm>
              <a:prstGeom prst="rect">
                <a:avLst/>
              </a:prstGeom>
              <a:solidFill>
                <a:srgbClr val="4F81BD">
                  <a:alpha val="329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174" name="Square"/>
              <p:cNvSpPr/>
              <p:nvPr/>
            </p:nvSpPr>
            <p:spPr>
              <a:xfrm>
                <a:off x="1428750" y="1428750"/>
                <a:ext cx="357188" cy="357188"/>
              </a:xfrm>
              <a:prstGeom prst="rect">
                <a:avLst/>
              </a:prstGeom>
              <a:solidFill>
                <a:srgbClr val="00F4CA">
                  <a:alpha val="329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175" name="Square"/>
              <p:cNvSpPr/>
              <p:nvPr/>
            </p:nvSpPr>
            <p:spPr>
              <a:xfrm>
                <a:off x="1071562" y="714375"/>
                <a:ext cx="357188" cy="357188"/>
              </a:xfrm>
              <a:prstGeom prst="rect">
                <a:avLst/>
              </a:prstGeom>
              <a:solidFill>
                <a:srgbClr val="5163EF">
                  <a:alpha val="329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176" name="Square"/>
              <p:cNvSpPr/>
              <p:nvPr/>
            </p:nvSpPr>
            <p:spPr>
              <a:xfrm>
                <a:off x="1785937" y="714375"/>
                <a:ext cx="357188" cy="357188"/>
              </a:xfrm>
              <a:prstGeom prst="rect">
                <a:avLst/>
              </a:prstGeom>
              <a:solidFill>
                <a:srgbClr val="FF3830">
                  <a:alpha val="329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</p:grpSp>
        <p:sp>
          <p:nvSpPr>
            <p:cNvPr id="177" name="Square"/>
            <p:cNvSpPr/>
            <p:nvPr/>
          </p:nvSpPr>
          <p:spPr>
            <a:xfrm>
              <a:off x="4793381" y="2264792"/>
              <a:ext cx="251148" cy="251148"/>
            </a:xfrm>
            <a:prstGeom prst="rect">
              <a:avLst/>
            </a:prstGeom>
            <a:solidFill>
              <a:srgbClr val="000000">
                <a:alpha val="49803"/>
              </a:srgbClr>
            </a:solidFill>
            <a:ln w="50800">
              <a:solidFill>
                <a:srgbClr val="000000"/>
              </a:solidFill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178" name="Square"/>
            <p:cNvSpPr/>
            <p:nvPr/>
          </p:nvSpPr>
          <p:spPr>
            <a:xfrm>
              <a:off x="6645176" y="1755800"/>
              <a:ext cx="1506885" cy="1506885"/>
            </a:xfrm>
            <a:prstGeom prst="rect">
              <a:avLst/>
            </a:prstGeom>
            <a:solidFill>
              <a:srgbClr val="00510C"/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grpSp>
          <p:nvGrpSpPr>
            <p:cNvPr id="179" name="Group"/>
            <p:cNvGrpSpPr/>
            <p:nvPr/>
          </p:nvGrpSpPr>
          <p:grpSpPr>
            <a:xfrm>
              <a:off x="6645176" y="1755800"/>
              <a:ext cx="1506885" cy="1506885"/>
              <a:chOff x="0" y="0"/>
              <a:chExt cx="2143125" cy="2143125"/>
            </a:xfrm>
          </p:grpSpPr>
          <p:sp>
            <p:nvSpPr>
              <p:cNvPr id="180" name="Square"/>
              <p:cNvSpPr/>
              <p:nvPr/>
            </p:nvSpPr>
            <p:spPr>
              <a:xfrm>
                <a:off x="1428750" y="1071562"/>
                <a:ext cx="357188" cy="357188"/>
              </a:xfrm>
              <a:prstGeom prst="rect">
                <a:avLst/>
              </a:prstGeom>
              <a:solidFill>
                <a:srgbClr val="4F81BD">
                  <a:alpha val="50195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181" name="Square"/>
              <p:cNvSpPr/>
              <p:nvPr/>
            </p:nvSpPr>
            <p:spPr>
              <a:xfrm>
                <a:off x="357187" y="714375"/>
                <a:ext cx="357188" cy="357188"/>
              </a:xfrm>
              <a:prstGeom prst="rect">
                <a:avLst/>
              </a:prstGeom>
              <a:solidFill>
                <a:srgbClr val="91EB59">
                  <a:alpha val="50195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182" name="Square"/>
              <p:cNvSpPr/>
              <p:nvPr/>
            </p:nvSpPr>
            <p:spPr>
              <a:xfrm>
                <a:off x="357187" y="1428750"/>
                <a:ext cx="357188" cy="357188"/>
              </a:xfrm>
              <a:prstGeom prst="rect">
                <a:avLst/>
              </a:prstGeom>
              <a:solidFill>
                <a:srgbClr val="00F4CA">
                  <a:alpha val="50195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183" name="Square"/>
              <p:cNvSpPr/>
              <p:nvPr/>
            </p:nvSpPr>
            <p:spPr>
              <a:xfrm>
                <a:off x="714375" y="714375"/>
                <a:ext cx="357188" cy="357188"/>
              </a:xfrm>
              <a:prstGeom prst="rect">
                <a:avLst/>
              </a:prstGeom>
              <a:solidFill>
                <a:srgbClr val="5163EF">
                  <a:alpha val="50195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184" name="Square"/>
              <p:cNvSpPr/>
              <p:nvPr/>
            </p:nvSpPr>
            <p:spPr>
              <a:xfrm>
                <a:off x="1785937" y="714375"/>
                <a:ext cx="357188" cy="357188"/>
              </a:xfrm>
              <a:prstGeom prst="rect">
                <a:avLst/>
              </a:prstGeom>
              <a:solidFill>
                <a:srgbClr val="FF3830">
                  <a:alpha val="50195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185" name="Square"/>
              <p:cNvSpPr/>
              <p:nvPr/>
            </p:nvSpPr>
            <p:spPr>
              <a:xfrm>
                <a:off x="357187" y="0"/>
                <a:ext cx="357188" cy="357188"/>
              </a:xfrm>
              <a:prstGeom prst="rect">
                <a:avLst/>
              </a:prstGeom>
              <a:solidFill>
                <a:srgbClr val="4F81BD">
                  <a:alpha val="50195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186" name="Square"/>
              <p:cNvSpPr/>
              <p:nvPr/>
            </p:nvSpPr>
            <p:spPr>
              <a:xfrm>
                <a:off x="1428750" y="357187"/>
                <a:ext cx="357188" cy="357188"/>
              </a:xfrm>
              <a:prstGeom prst="rect">
                <a:avLst/>
              </a:prstGeom>
              <a:solidFill>
                <a:srgbClr val="91EB59">
                  <a:alpha val="50195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187" name="Square"/>
              <p:cNvSpPr/>
              <p:nvPr/>
            </p:nvSpPr>
            <p:spPr>
              <a:xfrm>
                <a:off x="1428750" y="0"/>
                <a:ext cx="357188" cy="357188"/>
              </a:xfrm>
              <a:prstGeom prst="rect">
                <a:avLst/>
              </a:prstGeom>
              <a:solidFill>
                <a:srgbClr val="00F4CA">
                  <a:alpha val="50195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188" name="Square"/>
              <p:cNvSpPr/>
              <p:nvPr/>
            </p:nvSpPr>
            <p:spPr>
              <a:xfrm>
                <a:off x="0" y="0"/>
                <a:ext cx="357188" cy="357188"/>
              </a:xfrm>
              <a:prstGeom prst="rect">
                <a:avLst/>
              </a:prstGeom>
              <a:solidFill>
                <a:srgbClr val="5163EF">
                  <a:alpha val="50195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189" name="Square"/>
              <p:cNvSpPr/>
              <p:nvPr/>
            </p:nvSpPr>
            <p:spPr>
              <a:xfrm>
                <a:off x="714375" y="0"/>
                <a:ext cx="357188" cy="357188"/>
              </a:xfrm>
              <a:prstGeom prst="rect">
                <a:avLst/>
              </a:prstGeom>
              <a:solidFill>
                <a:srgbClr val="FA3CF1">
                  <a:alpha val="50195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190" name="Square"/>
              <p:cNvSpPr/>
              <p:nvPr/>
            </p:nvSpPr>
            <p:spPr>
              <a:xfrm>
                <a:off x="0" y="357187"/>
                <a:ext cx="357188" cy="357188"/>
              </a:xfrm>
              <a:prstGeom prst="rect">
                <a:avLst/>
              </a:prstGeom>
              <a:solidFill>
                <a:srgbClr val="FF3884">
                  <a:alpha val="50195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191" name="Square"/>
              <p:cNvSpPr/>
              <p:nvPr/>
            </p:nvSpPr>
            <p:spPr>
              <a:xfrm>
                <a:off x="1785937" y="0"/>
                <a:ext cx="357188" cy="357188"/>
              </a:xfrm>
              <a:prstGeom prst="rect">
                <a:avLst/>
              </a:prstGeom>
              <a:solidFill>
                <a:srgbClr val="FF3830">
                  <a:alpha val="50195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192" name="Square"/>
              <p:cNvSpPr/>
              <p:nvPr/>
            </p:nvSpPr>
            <p:spPr>
              <a:xfrm>
                <a:off x="1071562" y="1428750"/>
                <a:ext cx="357188" cy="357188"/>
              </a:xfrm>
              <a:prstGeom prst="rect">
                <a:avLst/>
              </a:prstGeom>
              <a:solidFill>
                <a:srgbClr val="5163EF">
                  <a:alpha val="50195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193" name="Square"/>
              <p:cNvSpPr/>
              <p:nvPr/>
            </p:nvSpPr>
            <p:spPr>
              <a:xfrm>
                <a:off x="714375" y="1428750"/>
                <a:ext cx="357188" cy="357188"/>
              </a:xfrm>
              <a:prstGeom prst="rect">
                <a:avLst/>
              </a:prstGeom>
              <a:solidFill>
                <a:srgbClr val="4F81BD">
                  <a:alpha val="50195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194" name="Square"/>
              <p:cNvSpPr/>
              <p:nvPr/>
            </p:nvSpPr>
            <p:spPr>
              <a:xfrm>
                <a:off x="1428750" y="1785937"/>
                <a:ext cx="357188" cy="357188"/>
              </a:xfrm>
              <a:prstGeom prst="rect">
                <a:avLst/>
              </a:prstGeom>
              <a:solidFill>
                <a:srgbClr val="91EB59">
                  <a:alpha val="50195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195" name="Square"/>
              <p:cNvSpPr/>
              <p:nvPr/>
            </p:nvSpPr>
            <p:spPr>
              <a:xfrm>
                <a:off x="0" y="1428750"/>
                <a:ext cx="357188" cy="357188"/>
              </a:xfrm>
              <a:prstGeom prst="rect">
                <a:avLst/>
              </a:prstGeom>
              <a:solidFill>
                <a:srgbClr val="5163EF">
                  <a:alpha val="50195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196" name="Square"/>
              <p:cNvSpPr/>
              <p:nvPr/>
            </p:nvSpPr>
            <p:spPr>
              <a:xfrm>
                <a:off x="0" y="1785937"/>
                <a:ext cx="357188" cy="357188"/>
              </a:xfrm>
              <a:prstGeom prst="rect">
                <a:avLst/>
              </a:prstGeom>
              <a:solidFill>
                <a:srgbClr val="FA3CF1">
                  <a:alpha val="50195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197" name="Square"/>
              <p:cNvSpPr/>
              <p:nvPr/>
            </p:nvSpPr>
            <p:spPr>
              <a:xfrm>
                <a:off x="1428750" y="1428750"/>
                <a:ext cx="357188" cy="357188"/>
              </a:xfrm>
              <a:prstGeom prst="rect">
                <a:avLst/>
              </a:prstGeom>
              <a:solidFill>
                <a:srgbClr val="FF3830">
                  <a:alpha val="50195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198" name="Square"/>
              <p:cNvSpPr/>
              <p:nvPr/>
            </p:nvSpPr>
            <p:spPr>
              <a:xfrm>
                <a:off x="1071562" y="1071562"/>
                <a:ext cx="357188" cy="357188"/>
              </a:xfrm>
              <a:prstGeom prst="rect">
                <a:avLst/>
              </a:prstGeom>
              <a:solidFill>
                <a:srgbClr val="4F81BD">
                  <a:alpha val="50195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199" name="Square"/>
              <p:cNvSpPr/>
              <p:nvPr/>
            </p:nvSpPr>
            <p:spPr>
              <a:xfrm>
                <a:off x="1071562" y="714375"/>
                <a:ext cx="357188" cy="357188"/>
              </a:xfrm>
              <a:prstGeom prst="rect">
                <a:avLst/>
              </a:prstGeom>
              <a:solidFill>
                <a:srgbClr val="91EB59">
                  <a:alpha val="50195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200" name="Square"/>
              <p:cNvSpPr/>
              <p:nvPr/>
            </p:nvSpPr>
            <p:spPr>
              <a:xfrm>
                <a:off x="714375" y="1071562"/>
                <a:ext cx="357188" cy="357188"/>
              </a:xfrm>
              <a:prstGeom prst="rect">
                <a:avLst/>
              </a:prstGeom>
              <a:solidFill>
                <a:srgbClr val="00F4CA">
                  <a:alpha val="50195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201" name="Square"/>
              <p:cNvSpPr/>
              <p:nvPr/>
            </p:nvSpPr>
            <p:spPr>
              <a:xfrm>
                <a:off x="1785937" y="1071562"/>
                <a:ext cx="357188" cy="357188"/>
              </a:xfrm>
              <a:prstGeom prst="rect">
                <a:avLst/>
              </a:prstGeom>
              <a:solidFill>
                <a:srgbClr val="FA3CF1">
                  <a:alpha val="50195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202" name="Square"/>
              <p:cNvSpPr/>
              <p:nvPr/>
            </p:nvSpPr>
            <p:spPr>
              <a:xfrm>
                <a:off x="357187" y="1071562"/>
                <a:ext cx="357188" cy="357188"/>
              </a:xfrm>
              <a:prstGeom prst="rect">
                <a:avLst/>
              </a:prstGeom>
              <a:solidFill>
                <a:srgbClr val="FF3884">
                  <a:alpha val="50195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203" name="Square"/>
              <p:cNvSpPr/>
              <p:nvPr/>
            </p:nvSpPr>
            <p:spPr>
              <a:xfrm>
                <a:off x="1071562" y="1785937"/>
                <a:ext cx="357188" cy="357188"/>
              </a:xfrm>
              <a:prstGeom prst="rect">
                <a:avLst/>
              </a:prstGeom>
              <a:solidFill>
                <a:srgbClr val="4F81BD">
                  <a:alpha val="50195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204" name="Square"/>
              <p:cNvSpPr/>
              <p:nvPr/>
            </p:nvSpPr>
            <p:spPr>
              <a:xfrm>
                <a:off x="1071562" y="0"/>
                <a:ext cx="357188" cy="357188"/>
              </a:xfrm>
              <a:prstGeom prst="rect">
                <a:avLst/>
              </a:prstGeom>
              <a:solidFill>
                <a:srgbClr val="91EB59">
                  <a:alpha val="50195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205" name="Square"/>
              <p:cNvSpPr/>
              <p:nvPr/>
            </p:nvSpPr>
            <p:spPr>
              <a:xfrm>
                <a:off x="1071562" y="357187"/>
                <a:ext cx="357188" cy="357188"/>
              </a:xfrm>
              <a:prstGeom prst="rect">
                <a:avLst/>
              </a:prstGeom>
              <a:solidFill>
                <a:srgbClr val="00F4CA">
                  <a:alpha val="50195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206" name="Square"/>
              <p:cNvSpPr/>
              <p:nvPr/>
            </p:nvSpPr>
            <p:spPr>
              <a:xfrm>
                <a:off x="357187" y="357187"/>
                <a:ext cx="357188" cy="357188"/>
              </a:xfrm>
              <a:prstGeom prst="rect">
                <a:avLst/>
              </a:prstGeom>
              <a:solidFill>
                <a:srgbClr val="5163EF">
                  <a:alpha val="50195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207" name="Square"/>
              <p:cNvSpPr/>
              <p:nvPr/>
            </p:nvSpPr>
            <p:spPr>
              <a:xfrm>
                <a:off x="714375" y="357187"/>
                <a:ext cx="357188" cy="357188"/>
              </a:xfrm>
              <a:prstGeom prst="rect">
                <a:avLst/>
              </a:prstGeom>
              <a:solidFill>
                <a:srgbClr val="FA3CF1">
                  <a:alpha val="50195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208" name="Square"/>
              <p:cNvSpPr/>
              <p:nvPr/>
            </p:nvSpPr>
            <p:spPr>
              <a:xfrm>
                <a:off x="0" y="1071562"/>
                <a:ext cx="357188" cy="357188"/>
              </a:xfrm>
              <a:prstGeom prst="rect">
                <a:avLst/>
              </a:prstGeom>
              <a:solidFill>
                <a:srgbClr val="FF3830">
                  <a:alpha val="50195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209" name="Square"/>
              <p:cNvSpPr/>
              <p:nvPr/>
            </p:nvSpPr>
            <p:spPr>
              <a:xfrm>
                <a:off x="1785937" y="1785937"/>
                <a:ext cx="357188" cy="357188"/>
              </a:xfrm>
              <a:prstGeom prst="rect">
                <a:avLst/>
              </a:prstGeom>
              <a:solidFill>
                <a:srgbClr val="4F81BD">
                  <a:alpha val="50195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210" name="Square"/>
              <p:cNvSpPr/>
              <p:nvPr/>
            </p:nvSpPr>
            <p:spPr>
              <a:xfrm>
                <a:off x="714375" y="1785937"/>
                <a:ext cx="357188" cy="357188"/>
              </a:xfrm>
              <a:prstGeom prst="rect">
                <a:avLst/>
              </a:prstGeom>
              <a:solidFill>
                <a:srgbClr val="00F4CA">
                  <a:alpha val="50195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211" name="Square"/>
              <p:cNvSpPr/>
              <p:nvPr/>
            </p:nvSpPr>
            <p:spPr>
              <a:xfrm>
                <a:off x="357187" y="1785937"/>
                <a:ext cx="357188" cy="357188"/>
              </a:xfrm>
              <a:prstGeom prst="rect">
                <a:avLst/>
              </a:prstGeom>
              <a:solidFill>
                <a:srgbClr val="5163EF">
                  <a:alpha val="50195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212" name="Square"/>
              <p:cNvSpPr/>
              <p:nvPr/>
            </p:nvSpPr>
            <p:spPr>
              <a:xfrm>
                <a:off x="1785937" y="357187"/>
                <a:ext cx="357188" cy="357188"/>
              </a:xfrm>
              <a:prstGeom prst="rect">
                <a:avLst/>
              </a:prstGeom>
              <a:solidFill>
                <a:srgbClr val="4F81BD">
                  <a:alpha val="50195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213" name="Square"/>
              <p:cNvSpPr/>
              <p:nvPr/>
            </p:nvSpPr>
            <p:spPr>
              <a:xfrm>
                <a:off x="1785937" y="1428750"/>
                <a:ext cx="357188" cy="357188"/>
              </a:xfrm>
              <a:prstGeom prst="rect">
                <a:avLst/>
              </a:prstGeom>
              <a:solidFill>
                <a:srgbClr val="00F4CA">
                  <a:alpha val="50195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214" name="Square"/>
              <p:cNvSpPr/>
              <p:nvPr/>
            </p:nvSpPr>
            <p:spPr>
              <a:xfrm>
                <a:off x="1428750" y="714375"/>
                <a:ext cx="357188" cy="357188"/>
              </a:xfrm>
              <a:prstGeom prst="rect">
                <a:avLst/>
              </a:prstGeom>
              <a:solidFill>
                <a:srgbClr val="5163EF">
                  <a:alpha val="50195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  <p:sp>
            <p:nvSpPr>
              <p:cNvPr id="215" name="Square"/>
              <p:cNvSpPr/>
              <p:nvPr/>
            </p:nvSpPr>
            <p:spPr>
              <a:xfrm>
                <a:off x="0" y="714375"/>
                <a:ext cx="357188" cy="357188"/>
              </a:xfrm>
              <a:prstGeom prst="rect">
                <a:avLst/>
              </a:prstGeom>
              <a:solidFill>
                <a:srgbClr val="FF3830">
                  <a:alpha val="50195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66"/>
              </a:p>
            </p:txBody>
          </p:sp>
        </p:grpSp>
        <p:sp>
          <p:nvSpPr>
            <p:cNvPr id="216" name="Line"/>
            <p:cNvSpPr/>
            <p:nvPr/>
          </p:nvSpPr>
          <p:spPr>
            <a:xfrm flipH="1" flipV="1">
              <a:off x="5044529" y="2389807"/>
              <a:ext cx="2504777" cy="1"/>
            </a:xfrm>
            <a:prstGeom prst="line">
              <a:avLst/>
            </a:prstGeom>
            <a:ln w="38100">
              <a:solidFill>
                <a:srgbClr val="000000"/>
              </a:solidFill>
              <a:headEnd type="arrow"/>
            </a:ln>
          </p:spPr>
          <p:txBody>
            <a:bodyPr lIns="32146" rIns="32146"/>
            <a:lstStyle/>
            <a:p>
              <a:pPr defTabSz="321457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844"/>
            </a:p>
          </p:txBody>
        </p:sp>
      </p:grpSp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3600703" y="4704032"/>
            <a:ext cx="4990589" cy="1828800"/>
            <a:chOff x="4039939" y="4416846"/>
            <a:chExt cx="4112122" cy="1506886"/>
          </a:xfrm>
        </p:grpSpPr>
        <p:sp>
          <p:nvSpPr>
            <p:cNvPr id="217" name="Square"/>
            <p:cNvSpPr/>
            <p:nvPr/>
          </p:nvSpPr>
          <p:spPr>
            <a:xfrm>
              <a:off x="5044529" y="5170289"/>
              <a:ext cx="251148" cy="251148"/>
            </a:xfrm>
            <a:prstGeom prst="rect">
              <a:avLst/>
            </a:prstGeom>
            <a:solidFill>
              <a:srgbClr val="4F81BD"/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218" name="Square"/>
            <p:cNvSpPr/>
            <p:nvPr/>
          </p:nvSpPr>
          <p:spPr>
            <a:xfrm>
              <a:off x="4291086" y="4919141"/>
              <a:ext cx="251148" cy="251148"/>
            </a:xfrm>
            <a:prstGeom prst="rect">
              <a:avLst/>
            </a:prstGeom>
            <a:solidFill>
              <a:srgbClr val="91EB59"/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219" name="Square"/>
            <p:cNvSpPr/>
            <p:nvPr/>
          </p:nvSpPr>
          <p:spPr>
            <a:xfrm>
              <a:off x="4291086" y="5421436"/>
              <a:ext cx="251148" cy="251148"/>
            </a:xfrm>
            <a:prstGeom prst="rect">
              <a:avLst/>
            </a:prstGeom>
            <a:solidFill>
              <a:srgbClr val="00F4CA"/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220" name="Square"/>
            <p:cNvSpPr/>
            <p:nvPr/>
          </p:nvSpPr>
          <p:spPr>
            <a:xfrm>
              <a:off x="4542234" y="4919141"/>
              <a:ext cx="251148" cy="251148"/>
            </a:xfrm>
            <a:prstGeom prst="rect">
              <a:avLst/>
            </a:prstGeom>
            <a:solidFill>
              <a:srgbClr val="5163EF"/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221" name="Square"/>
            <p:cNvSpPr/>
            <p:nvPr/>
          </p:nvSpPr>
          <p:spPr>
            <a:xfrm>
              <a:off x="5295676" y="4919141"/>
              <a:ext cx="251148" cy="251148"/>
            </a:xfrm>
            <a:prstGeom prst="rect">
              <a:avLst/>
            </a:prstGeom>
            <a:solidFill>
              <a:srgbClr val="FF3830"/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222" name="Square"/>
            <p:cNvSpPr/>
            <p:nvPr/>
          </p:nvSpPr>
          <p:spPr>
            <a:xfrm>
              <a:off x="4291086" y="4416846"/>
              <a:ext cx="251148" cy="251148"/>
            </a:xfrm>
            <a:prstGeom prst="rect">
              <a:avLst/>
            </a:prstGeom>
            <a:solidFill>
              <a:srgbClr val="4F81BD"/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223" name="Square"/>
            <p:cNvSpPr/>
            <p:nvPr/>
          </p:nvSpPr>
          <p:spPr>
            <a:xfrm>
              <a:off x="5044529" y="4667994"/>
              <a:ext cx="251148" cy="251148"/>
            </a:xfrm>
            <a:prstGeom prst="rect">
              <a:avLst/>
            </a:prstGeom>
            <a:solidFill>
              <a:srgbClr val="91EB59"/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224" name="Square"/>
            <p:cNvSpPr/>
            <p:nvPr/>
          </p:nvSpPr>
          <p:spPr>
            <a:xfrm>
              <a:off x="5044529" y="4416846"/>
              <a:ext cx="251148" cy="251148"/>
            </a:xfrm>
            <a:prstGeom prst="rect">
              <a:avLst/>
            </a:prstGeom>
            <a:solidFill>
              <a:srgbClr val="00F4CA"/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225" name="Square"/>
            <p:cNvSpPr/>
            <p:nvPr/>
          </p:nvSpPr>
          <p:spPr>
            <a:xfrm>
              <a:off x="4039939" y="4416846"/>
              <a:ext cx="251148" cy="251148"/>
            </a:xfrm>
            <a:prstGeom prst="rect">
              <a:avLst/>
            </a:prstGeom>
            <a:solidFill>
              <a:srgbClr val="5163EF"/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226" name="Square"/>
            <p:cNvSpPr/>
            <p:nvPr/>
          </p:nvSpPr>
          <p:spPr>
            <a:xfrm>
              <a:off x="4542234" y="4416846"/>
              <a:ext cx="251148" cy="251148"/>
            </a:xfrm>
            <a:prstGeom prst="rect">
              <a:avLst/>
            </a:prstGeom>
            <a:solidFill>
              <a:srgbClr val="FA3CF1"/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227" name="Square"/>
            <p:cNvSpPr/>
            <p:nvPr/>
          </p:nvSpPr>
          <p:spPr>
            <a:xfrm>
              <a:off x="4039939" y="4667994"/>
              <a:ext cx="251148" cy="251148"/>
            </a:xfrm>
            <a:prstGeom prst="rect">
              <a:avLst/>
            </a:prstGeom>
            <a:solidFill>
              <a:srgbClr val="FF3884"/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228" name="Square"/>
            <p:cNvSpPr/>
            <p:nvPr/>
          </p:nvSpPr>
          <p:spPr>
            <a:xfrm>
              <a:off x="5295676" y="4416846"/>
              <a:ext cx="251148" cy="251148"/>
            </a:xfrm>
            <a:prstGeom prst="rect">
              <a:avLst/>
            </a:prstGeom>
            <a:solidFill>
              <a:srgbClr val="FF3830"/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229" name="Square"/>
            <p:cNvSpPr/>
            <p:nvPr/>
          </p:nvSpPr>
          <p:spPr>
            <a:xfrm>
              <a:off x="4793381" y="5421436"/>
              <a:ext cx="251148" cy="251148"/>
            </a:xfrm>
            <a:prstGeom prst="rect">
              <a:avLst/>
            </a:prstGeom>
            <a:solidFill>
              <a:srgbClr val="5163EF"/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230" name="Square"/>
            <p:cNvSpPr/>
            <p:nvPr/>
          </p:nvSpPr>
          <p:spPr>
            <a:xfrm>
              <a:off x="4542234" y="5421436"/>
              <a:ext cx="251148" cy="251148"/>
            </a:xfrm>
            <a:prstGeom prst="rect">
              <a:avLst/>
            </a:prstGeom>
            <a:solidFill>
              <a:srgbClr val="4F81BD"/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231" name="Square"/>
            <p:cNvSpPr/>
            <p:nvPr/>
          </p:nvSpPr>
          <p:spPr>
            <a:xfrm>
              <a:off x="5044529" y="5672584"/>
              <a:ext cx="251148" cy="251148"/>
            </a:xfrm>
            <a:prstGeom prst="rect">
              <a:avLst/>
            </a:prstGeom>
            <a:solidFill>
              <a:srgbClr val="91EB59"/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232" name="Square"/>
            <p:cNvSpPr/>
            <p:nvPr/>
          </p:nvSpPr>
          <p:spPr>
            <a:xfrm>
              <a:off x="4039939" y="5421436"/>
              <a:ext cx="251148" cy="251148"/>
            </a:xfrm>
            <a:prstGeom prst="rect">
              <a:avLst/>
            </a:prstGeom>
            <a:solidFill>
              <a:srgbClr val="5163EF"/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233" name="Square"/>
            <p:cNvSpPr/>
            <p:nvPr/>
          </p:nvSpPr>
          <p:spPr>
            <a:xfrm>
              <a:off x="4039939" y="5672584"/>
              <a:ext cx="251148" cy="251148"/>
            </a:xfrm>
            <a:prstGeom prst="rect">
              <a:avLst/>
            </a:prstGeom>
            <a:solidFill>
              <a:srgbClr val="FA3CF1"/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234" name="Square"/>
            <p:cNvSpPr/>
            <p:nvPr/>
          </p:nvSpPr>
          <p:spPr>
            <a:xfrm>
              <a:off x="5044529" y="5421436"/>
              <a:ext cx="251148" cy="251148"/>
            </a:xfrm>
            <a:prstGeom prst="rect">
              <a:avLst/>
            </a:prstGeom>
            <a:solidFill>
              <a:srgbClr val="FF3830"/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235" name="Square"/>
            <p:cNvSpPr/>
            <p:nvPr/>
          </p:nvSpPr>
          <p:spPr>
            <a:xfrm>
              <a:off x="4793381" y="5170289"/>
              <a:ext cx="251148" cy="251148"/>
            </a:xfrm>
            <a:prstGeom prst="rect">
              <a:avLst/>
            </a:prstGeom>
            <a:solidFill>
              <a:srgbClr val="4F81BD"/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236" name="Square"/>
            <p:cNvSpPr/>
            <p:nvPr/>
          </p:nvSpPr>
          <p:spPr>
            <a:xfrm>
              <a:off x="4793381" y="4919141"/>
              <a:ext cx="251148" cy="251148"/>
            </a:xfrm>
            <a:prstGeom prst="rect">
              <a:avLst/>
            </a:prstGeom>
            <a:solidFill>
              <a:srgbClr val="91EB59"/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237" name="Square"/>
            <p:cNvSpPr/>
            <p:nvPr/>
          </p:nvSpPr>
          <p:spPr>
            <a:xfrm>
              <a:off x="4542234" y="5170289"/>
              <a:ext cx="251148" cy="251148"/>
            </a:xfrm>
            <a:prstGeom prst="rect">
              <a:avLst/>
            </a:prstGeom>
            <a:solidFill>
              <a:srgbClr val="00F4CA"/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238" name="Square"/>
            <p:cNvSpPr/>
            <p:nvPr/>
          </p:nvSpPr>
          <p:spPr>
            <a:xfrm>
              <a:off x="5295676" y="5170289"/>
              <a:ext cx="251148" cy="251148"/>
            </a:xfrm>
            <a:prstGeom prst="rect">
              <a:avLst/>
            </a:prstGeom>
            <a:solidFill>
              <a:srgbClr val="FA3CF1"/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239" name="Square"/>
            <p:cNvSpPr/>
            <p:nvPr/>
          </p:nvSpPr>
          <p:spPr>
            <a:xfrm>
              <a:off x="4291086" y="5170289"/>
              <a:ext cx="251148" cy="251148"/>
            </a:xfrm>
            <a:prstGeom prst="rect">
              <a:avLst/>
            </a:prstGeom>
            <a:solidFill>
              <a:srgbClr val="FF3884"/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240" name="Square"/>
            <p:cNvSpPr/>
            <p:nvPr/>
          </p:nvSpPr>
          <p:spPr>
            <a:xfrm>
              <a:off x="4793381" y="5672584"/>
              <a:ext cx="251148" cy="251148"/>
            </a:xfrm>
            <a:prstGeom prst="rect">
              <a:avLst/>
            </a:prstGeom>
            <a:solidFill>
              <a:srgbClr val="4F81BD"/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241" name="Square"/>
            <p:cNvSpPr/>
            <p:nvPr/>
          </p:nvSpPr>
          <p:spPr>
            <a:xfrm>
              <a:off x="4793381" y="4416846"/>
              <a:ext cx="251148" cy="251148"/>
            </a:xfrm>
            <a:prstGeom prst="rect">
              <a:avLst/>
            </a:prstGeom>
            <a:solidFill>
              <a:srgbClr val="91EB59"/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242" name="Square"/>
            <p:cNvSpPr/>
            <p:nvPr/>
          </p:nvSpPr>
          <p:spPr>
            <a:xfrm>
              <a:off x="4793381" y="4667994"/>
              <a:ext cx="251148" cy="251148"/>
            </a:xfrm>
            <a:prstGeom prst="rect">
              <a:avLst/>
            </a:prstGeom>
            <a:solidFill>
              <a:srgbClr val="00F4CA"/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243" name="Square"/>
            <p:cNvSpPr/>
            <p:nvPr/>
          </p:nvSpPr>
          <p:spPr>
            <a:xfrm>
              <a:off x="4291086" y="4667994"/>
              <a:ext cx="251148" cy="251148"/>
            </a:xfrm>
            <a:prstGeom prst="rect">
              <a:avLst/>
            </a:prstGeom>
            <a:solidFill>
              <a:srgbClr val="5163EF"/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244" name="Square"/>
            <p:cNvSpPr/>
            <p:nvPr/>
          </p:nvSpPr>
          <p:spPr>
            <a:xfrm>
              <a:off x="4542234" y="4667994"/>
              <a:ext cx="251148" cy="251148"/>
            </a:xfrm>
            <a:prstGeom prst="rect">
              <a:avLst/>
            </a:prstGeom>
            <a:solidFill>
              <a:srgbClr val="FA3CF1"/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245" name="Square"/>
            <p:cNvSpPr/>
            <p:nvPr/>
          </p:nvSpPr>
          <p:spPr>
            <a:xfrm>
              <a:off x="4039939" y="5170289"/>
              <a:ext cx="251148" cy="251148"/>
            </a:xfrm>
            <a:prstGeom prst="rect">
              <a:avLst/>
            </a:prstGeom>
            <a:solidFill>
              <a:srgbClr val="FF3830"/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246" name="Square"/>
            <p:cNvSpPr/>
            <p:nvPr/>
          </p:nvSpPr>
          <p:spPr>
            <a:xfrm>
              <a:off x="5295676" y="5672584"/>
              <a:ext cx="251148" cy="251148"/>
            </a:xfrm>
            <a:prstGeom prst="rect">
              <a:avLst/>
            </a:prstGeom>
            <a:solidFill>
              <a:srgbClr val="4F81BD"/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247" name="Square"/>
            <p:cNvSpPr/>
            <p:nvPr/>
          </p:nvSpPr>
          <p:spPr>
            <a:xfrm>
              <a:off x="4542234" y="5672584"/>
              <a:ext cx="251148" cy="251148"/>
            </a:xfrm>
            <a:prstGeom prst="rect">
              <a:avLst/>
            </a:prstGeom>
            <a:solidFill>
              <a:srgbClr val="00F4CA"/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248" name="Square"/>
            <p:cNvSpPr/>
            <p:nvPr/>
          </p:nvSpPr>
          <p:spPr>
            <a:xfrm>
              <a:off x="4291086" y="5672584"/>
              <a:ext cx="251148" cy="251148"/>
            </a:xfrm>
            <a:prstGeom prst="rect">
              <a:avLst/>
            </a:prstGeom>
            <a:solidFill>
              <a:srgbClr val="5163EF"/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249" name="Square"/>
            <p:cNvSpPr/>
            <p:nvPr/>
          </p:nvSpPr>
          <p:spPr>
            <a:xfrm>
              <a:off x="5295676" y="4667994"/>
              <a:ext cx="251148" cy="251148"/>
            </a:xfrm>
            <a:prstGeom prst="rect">
              <a:avLst/>
            </a:prstGeom>
            <a:solidFill>
              <a:srgbClr val="4F81BD"/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250" name="Square"/>
            <p:cNvSpPr/>
            <p:nvPr/>
          </p:nvSpPr>
          <p:spPr>
            <a:xfrm>
              <a:off x="5295676" y="5421436"/>
              <a:ext cx="251148" cy="251148"/>
            </a:xfrm>
            <a:prstGeom prst="rect">
              <a:avLst/>
            </a:prstGeom>
            <a:solidFill>
              <a:srgbClr val="00F4CA"/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251" name="Square"/>
            <p:cNvSpPr/>
            <p:nvPr/>
          </p:nvSpPr>
          <p:spPr>
            <a:xfrm>
              <a:off x="5044529" y="4919141"/>
              <a:ext cx="251148" cy="251148"/>
            </a:xfrm>
            <a:prstGeom prst="rect">
              <a:avLst/>
            </a:prstGeom>
            <a:solidFill>
              <a:srgbClr val="5163EF"/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252" name="Square"/>
            <p:cNvSpPr/>
            <p:nvPr/>
          </p:nvSpPr>
          <p:spPr>
            <a:xfrm>
              <a:off x="4039939" y="4919141"/>
              <a:ext cx="251148" cy="251148"/>
            </a:xfrm>
            <a:prstGeom prst="rect">
              <a:avLst/>
            </a:prstGeom>
            <a:solidFill>
              <a:srgbClr val="FF3830"/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253" name="Square"/>
            <p:cNvSpPr/>
            <p:nvPr/>
          </p:nvSpPr>
          <p:spPr>
            <a:xfrm>
              <a:off x="7649766" y="5170289"/>
              <a:ext cx="251148" cy="251148"/>
            </a:xfrm>
            <a:prstGeom prst="rect">
              <a:avLst/>
            </a:prstGeom>
            <a:solidFill>
              <a:srgbClr val="4F81BD">
                <a:alpha val="34901"/>
              </a:srgbClr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254" name="Square"/>
            <p:cNvSpPr/>
            <p:nvPr/>
          </p:nvSpPr>
          <p:spPr>
            <a:xfrm>
              <a:off x="6896323" y="4919141"/>
              <a:ext cx="251148" cy="251148"/>
            </a:xfrm>
            <a:prstGeom prst="rect">
              <a:avLst/>
            </a:prstGeom>
            <a:solidFill>
              <a:srgbClr val="91EB59">
                <a:alpha val="34901"/>
              </a:srgbClr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255" name="Square"/>
            <p:cNvSpPr/>
            <p:nvPr/>
          </p:nvSpPr>
          <p:spPr>
            <a:xfrm>
              <a:off x="6896323" y="5421436"/>
              <a:ext cx="251148" cy="251148"/>
            </a:xfrm>
            <a:prstGeom prst="rect">
              <a:avLst/>
            </a:prstGeom>
            <a:solidFill>
              <a:srgbClr val="00F4CA">
                <a:alpha val="34901"/>
              </a:srgbClr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256" name="Square"/>
            <p:cNvSpPr/>
            <p:nvPr/>
          </p:nvSpPr>
          <p:spPr>
            <a:xfrm>
              <a:off x="7147471" y="4919141"/>
              <a:ext cx="251148" cy="251148"/>
            </a:xfrm>
            <a:prstGeom prst="rect">
              <a:avLst/>
            </a:prstGeom>
            <a:solidFill>
              <a:srgbClr val="5163EF">
                <a:alpha val="34901"/>
              </a:srgbClr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257" name="Square"/>
            <p:cNvSpPr/>
            <p:nvPr/>
          </p:nvSpPr>
          <p:spPr>
            <a:xfrm>
              <a:off x="7900913" y="4919141"/>
              <a:ext cx="251148" cy="251148"/>
            </a:xfrm>
            <a:prstGeom prst="rect">
              <a:avLst/>
            </a:prstGeom>
            <a:solidFill>
              <a:srgbClr val="FF3830">
                <a:alpha val="34901"/>
              </a:srgbClr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258" name="Square"/>
            <p:cNvSpPr/>
            <p:nvPr/>
          </p:nvSpPr>
          <p:spPr>
            <a:xfrm>
              <a:off x="6896323" y="4416846"/>
              <a:ext cx="251148" cy="251148"/>
            </a:xfrm>
            <a:prstGeom prst="rect">
              <a:avLst/>
            </a:prstGeom>
            <a:solidFill>
              <a:srgbClr val="4F81BD">
                <a:alpha val="34901"/>
              </a:srgbClr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259" name="Square"/>
            <p:cNvSpPr/>
            <p:nvPr/>
          </p:nvSpPr>
          <p:spPr>
            <a:xfrm>
              <a:off x="7649766" y="4667994"/>
              <a:ext cx="251148" cy="251148"/>
            </a:xfrm>
            <a:prstGeom prst="rect">
              <a:avLst/>
            </a:prstGeom>
            <a:solidFill>
              <a:srgbClr val="91EB59">
                <a:alpha val="34901"/>
              </a:srgbClr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260" name="Square"/>
            <p:cNvSpPr/>
            <p:nvPr/>
          </p:nvSpPr>
          <p:spPr>
            <a:xfrm>
              <a:off x="7649766" y="4416846"/>
              <a:ext cx="251148" cy="251148"/>
            </a:xfrm>
            <a:prstGeom prst="rect">
              <a:avLst/>
            </a:prstGeom>
            <a:solidFill>
              <a:srgbClr val="00F4CA">
                <a:alpha val="34901"/>
              </a:srgbClr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261" name="Square"/>
            <p:cNvSpPr/>
            <p:nvPr/>
          </p:nvSpPr>
          <p:spPr>
            <a:xfrm>
              <a:off x="6645176" y="4416846"/>
              <a:ext cx="251148" cy="251148"/>
            </a:xfrm>
            <a:prstGeom prst="rect">
              <a:avLst/>
            </a:prstGeom>
            <a:solidFill>
              <a:srgbClr val="5163EF">
                <a:alpha val="34901"/>
              </a:srgbClr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262" name="Square"/>
            <p:cNvSpPr/>
            <p:nvPr/>
          </p:nvSpPr>
          <p:spPr>
            <a:xfrm>
              <a:off x="7147471" y="4416846"/>
              <a:ext cx="251148" cy="251148"/>
            </a:xfrm>
            <a:prstGeom prst="rect">
              <a:avLst/>
            </a:prstGeom>
            <a:solidFill>
              <a:srgbClr val="FA3CF1">
                <a:alpha val="34901"/>
              </a:srgbClr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263" name="Square"/>
            <p:cNvSpPr/>
            <p:nvPr/>
          </p:nvSpPr>
          <p:spPr>
            <a:xfrm>
              <a:off x="6645176" y="4667994"/>
              <a:ext cx="251148" cy="251148"/>
            </a:xfrm>
            <a:prstGeom prst="rect">
              <a:avLst/>
            </a:prstGeom>
            <a:solidFill>
              <a:srgbClr val="FF3884">
                <a:alpha val="34901"/>
              </a:srgbClr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264" name="Square"/>
            <p:cNvSpPr/>
            <p:nvPr/>
          </p:nvSpPr>
          <p:spPr>
            <a:xfrm>
              <a:off x="7900913" y="4416846"/>
              <a:ext cx="251148" cy="251148"/>
            </a:xfrm>
            <a:prstGeom prst="rect">
              <a:avLst/>
            </a:prstGeom>
            <a:solidFill>
              <a:srgbClr val="FF3830">
                <a:alpha val="34901"/>
              </a:srgbClr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265" name="Square"/>
            <p:cNvSpPr/>
            <p:nvPr/>
          </p:nvSpPr>
          <p:spPr>
            <a:xfrm>
              <a:off x="7398618" y="5421436"/>
              <a:ext cx="251148" cy="251148"/>
            </a:xfrm>
            <a:prstGeom prst="rect">
              <a:avLst/>
            </a:prstGeom>
            <a:solidFill>
              <a:srgbClr val="5163EF">
                <a:alpha val="34901"/>
              </a:srgbClr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266" name="Square"/>
            <p:cNvSpPr/>
            <p:nvPr/>
          </p:nvSpPr>
          <p:spPr>
            <a:xfrm>
              <a:off x="7147471" y="5421436"/>
              <a:ext cx="251148" cy="251148"/>
            </a:xfrm>
            <a:prstGeom prst="rect">
              <a:avLst/>
            </a:prstGeom>
            <a:solidFill>
              <a:srgbClr val="4F81BD">
                <a:alpha val="34901"/>
              </a:srgbClr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267" name="Square"/>
            <p:cNvSpPr/>
            <p:nvPr/>
          </p:nvSpPr>
          <p:spPr>
            <a:xfrm>
              <a:off x="7649766" y="5672584"/>
              <a:ext cx="251148" cy="251148"/>
            </a:xfrm>
            <a:prstGeom prst="rect">
              <a:avLst/>
            </a:prstGeom>
            <a:solidFill>
              <a:srgbClr val="91EB59">
                <a:alpha val="34901"/>
              </a:srgbClr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268" name="Square"/>
            <p:cNvSpPr/>
            <p:nvPr/>
          </p:nvSpPr>
          <p:spPr>
            <a:xfrm>
              <a:off x="6645176" y="5421436"/>
              <a:ext cx="251148" cy="251148"/>
            </a:xfrm>
            <a:prstGeom prst="rect">
              <a:avLst/>
            </a:prstGeom>
            <a:solidFill>
              <a:srgbClr val="5163EF">
                <a:alpha val="34901"/>
              </a:srgbClr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269" name="Square"/>
            <p:cNvSpPr/>
            <p:nvPr/>
          </p:nvSpPr>
          <p:spPr>
            <a:xfrm>
              <a:off x="6645176" y="5672584"/>
              <a:ext cx="251148" cy="251148"/>
            </a:xfrm>
            <a:prstGeom prst="rect">
              <a:avLst/>
            </a:prstGeom>
            <a:solidFill>
              <a:srgbClr val="FA3CF1">
                <a:alpha val="34901"/>
              </a:srgbClr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270" name="Square"/>
            <p:cNvSpPr/>
            <p:nvPr/>
          </p:nvSpPr>
          <p:spPr>
            <a:xfrm>
              <a:off x="7649766" y="5421436"/>
              <a:ext cx="251148" cy="251148"/>
            </a:xfrm>
            <a:prstGeom prst="rect">
              <a:avLst/>
            </a:prstGeom>
            <a:solidFill>
              <a:srgbClr val="FF3830">
                <a:alpha val="34901"/>
              </a:srgbClr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271" name="Square"/>
            <p:cNvSpPr/>
            <p:nvPr/>
          </p:nvSpPr>
          <p:spPr>
            <a:xfrm>
              <a:off x="7398618" y="5170289"/>
              <a:ext cx="251148" cy="251148"/>
            </a:xfrm>
            <a:prstGeom prst="rect">
              <a:avLst/>
            </a:prstGeom>
            <a:solidFill>
              <a:srgbClr val="4F81BD">
                <a:alpha val="34901"/>
              </a:srgbClr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272" name="Square"/>
            <p:cNvSpPr/>
            <p:nvPr/>
          </p:nvSpPr>
          <p:spPr>
            <a:xfrm>
              <a:off x="7398618" y="4919141"/>
              <a:ext cx="251148" cy="251148"/>
            </a:xfrm>
            <a:prstGeom prst="rect">
              <a:avLst/>
            </a:prstGeom>
            <a:solidFill>
              <a:srgbClr val="91EB59">
                <a:alpha val="34901"/>
              </a:srgbClr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273" name="Square"/>
            <p:cNvSpPr/>
            <p:nvPr/>
          </p:nvSpPr>
          <p:spPr>
            <a:xfrm>
              <a:off x="7147471" y="5170289"/>
              <a:ext cx="251148" cy="251148"/>
            </a:xfrm>
            <a:prstGeom prst="rect">
              <a:avLst/>
            </a:prstGeom>
            <a:solidFill>
              <a:srgbClr val="00F4CA">
                <a:alpha val="34901"/>
              </a:srgbClr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274" name="Square"/>
            <p:cNvSpPr/>
            <p:nvPr/>
          </p:nvSpPr>
          <p:spPr>
            <a:xfrm>
              <a:off x="7900913" y="5170289"/>
              <a:ext cx="251148" cy="251148"/>
            </a:xfrm>
            <a:prstGeom prst="rect">
              <a:avLst/>
            </a:prstGeom>
            <a:solidFill>
              <a:srgbClr val="FA3CF1">
                <a:alpha val="34901"/>
              </a:srgbClr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275" name="Square"/>
            <p:cNvSpPr/>
            <p:nvPr/>
          </p:nvSpPr>
          <p:spPr>
            <a:xfrm>
              <a:off x="6896323" y="5170289"/>
              <a:ext cx="251148" cy="251148"/>
            </a:xfrm>
            <a:prstGeom prst="rect">
              <a:avLst/>
            </a:prstGeom>
            <a:solidFill>
              <a:srgbClr val="FF3884">
                <a:alpha val="34901"/>
              </a:srgbClr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276" name="Square"/>
            <p:cNvSpPr/>
            <p:nvPr/>
          </p:nvSpPr>
          <p:spPr>
            <a:xfrm>
              <a:off x="7398618" y="5672584"/>
              <a:ext cx="251148" cy="251148"/>
            </a:xfrm>
            <a:prstGeom prst="rect">
              <a:avLst/>
            </a:prstGeom>
            <a:solidFill>
              <a:srgbClr val="4F81BD">
                <a:alpha val="34901"/>
              </a:srgbClr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277" name="Square"/>
            <p:cNvSpPr/>
            <p:nvPr/>
          </p:nvSpPr>
          <p:spPr>
            <a:xfrm>
              <a:off x="7398618" y="4416846"/>
              <a:ext cx="251148" cy="251148"/>
            </a:xfrm>
            <a:prstGeom prst="rect">
              <a:avLst/>
            </a:prstGeom>
            <a:solidFill>
              <a:srgbClr val="91EB59">
                <a:alpha val="34901"/>
              </a:srgbClr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278" name="Square"/>
            <p:cNvSpPr/>
            <p:nvPr/>
          </p:nvSpPr>
          <p:spPr>
            <a:xfrm>
              <a:off x="7398618" y="4667994"/>
              <a:ext cx="251148" cy="251148"/>
            </a:xfrm>
            <a:prstGeom prst="rect">
              <a:avLst/>
            </a:prstGeom>
            <a:solidFill>
              <a:srgbClr val="00F4CA">
                <a:alpha val="34901"/>
              </a:srgbClr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279" name="Square"/>
            <p:cNvSpPr/>
            <p:nvPr/>
          </p:nvSpPr>
          <p:spPr>
            <a:xfrm>
              <a:off x="6896323" y="4667994"/>
              <a:ext cx="251148" cy="251148"/>
            </a:xfrm>
            <a:prstGeom prst="rect">
              <a:avLst/>
            </a:prstGeom>
            <a:solidFill>
              <a:srgbClr val="5163EF">
                <a:alpha val="34901"/>
              </a:srgbClr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280" name="Square"/>
            <p:cNvSpPr/>
            <p:nvPr/>
          </p:nvSpPr>
          <p:spPr>
            <a:xfrm>
              <a:off x="7147471" y="4667994"/>
              <a:ext cx="251148" cy="251148"/>
            </a:xfrm>
            <a:prstGeom prst="rect">
              <a:avLst/>
            </a:prstGeom>
            <a:solidFill>
              <a:srgbClr val="FA3CF1">
                <a:alpha val="34901"/>
              </a:srgbClr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281" name="Square"/>
            <p:cNvSpPr/>
            <p:nvPr/>
          </p:nvSpPr>
          <p:spPr>
            <a:xfrm>
              <a:off x="6645176" y="5170289"/>
              <a:ext cx="251148" cy="251148"/>
            </a:xfrm>
            <a:prstGeom prst="rect">
              <a:avLst/>
            </a:prstGeom>
            <a:solidFill>
              <a:srgbClr val="FF3830">
                <a:alpha val="34901"/>
              </a:srgbClr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282" name="Square"/>
            <p:cNvSpPr/>
            <p:nvPr/>
          </p:nvSpPr>
          <p:spPr>
            <a:xfrm>
              <a:off x="7900913" y="5672584"/>
              <a:ext cx="251148" cy="251148"/>
            </a:xfrm>
            <a:prstGeom prst="rect">
              <a:avLst/>
            </a:prstGeom>
            <a:solidFill>
              <a:srgbClr val="4F81BD">
                <a:alpha val="34901"/>
              </a:srgbClr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283" name="Square"/>
            <p:cNvSpPr/>
            <p:nvPr/>
          </p:nvSpPr>
          <p:spPr>
            <a:xfrm>
              <a:off x="7147471" y="5672584"/>
              <a:ext cx="251148" cy="251148"/>
            </a:xfrm>
            <a:prstGeom prst="rect">
              <a:avLst/>
            </a:prstGeom>
            <a:solidFill>
              <a:srgbClr val="00F4CA">
                <a:alpha val="34901"/>
              </a:srgbClr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284" name="Square"/>
            <p:cNvSpPr/>
            <p:nvPr/>
          </p:nvSpPr>
          <p:spPr>
            <a:xfrm>
              <a:off x="6896323" y="5672584"/>
              <a:ext cx="251148" cy="251148"/>
            </a:xfrm>
            <a:prstGeom prst="rect">
              <a:avLst/>
            </a:prstGeom>
            <a:solidFill>
              <a:srgbClr val="5163EF">
                <a:alpha val="34901"/>
              </a:srgbClr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285" name="Square"/>
            <p:cNvSpPr/>
            <p:nvPr/>
          </p:nvSpPr>
          <p:spPr>
            <a:xfrm>
              <a:off x="7900913" y="4667994"/>
              <a:ext cx="251148" cy="251148"/>
            </a:xfrm>
            <a:prstGeom prst="rect">
              <a:avLst/>
            </a:prstGeom>
            <a:solidFill>
              <a:srgbClr val="4F81BD">
                <a:alpha val="34901"/>
              </a:srgbClr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286" name="Square"/>
            <p:cNvSpPr/>
            <p:nvPr/>
          </p:nvSpPr>
          <p:spPr>
            <a:xfrm>
              <a:off x="7900913" y="5421436"/>
              <a:ext cx="251148" cy="251148"/>
            </a:xfrm>
            <a:prstGeom prst="rect">
              <a:avLst/>
            </a:prstGeom>
            <a:solidFill>
              <a:srgbClr val="00F4CA">
                <a:alpha val="34901"/>
              </a:srgbClr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287" name="Square"/>
            <p:cNvSpPr/>
            <p:nvPr/>
          </p:nvSpPr>
          <p:spPr>
            <a:xfrm>
              <a:off x="7649766" y="4919141"/>
              <a:ext cx="251148" cy="251148"/>
            </a:xfrm>
            <a:prstGeom prst="rect">
              <a:avLst/>
            </a:prstGeom>
            <a:solidFill>
              <a:srgbClr val="5163EF">
                <a:alpha val="34901"/>
              </a:srgbClr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288" name="Square"/>
            <p:cNvSpPr/>
            <p:nvPr/>
          </p:nvSpPr>
          <p:spPr>
            <a:xfrm>
              <a:off x="6645176" y="4919141"/>
              <a:ext cx="251148" cy="251148"/>
            </a:xfrm>
            <a:prstGeom prst="rect">
              <a:avLst/>
            </a:prstGeom>
            <a:solidFill>
              <a:srgbClr val="FF3830">
                <a:alpha val="34901"/>
              </a:srgbClr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289" name="Square"/>
            <p:cNvSpPr/>
            <p:nvPr/>
          </p:nvSpPr>
          <p:spPr>
            <a:xfrm>
              <a:off x="7900913" y="5170289"/>
              <a:ext cx="251148" cy="251148"/>
            </a:xfrm>
            <a:prstGeom prst="rect">
              <a:avLst/>
            </a:prstGeom>
            <a:solidFill>
              <a:srgbClr val="4F81BD">
                <a:alpha val="34901"/>
              </a:srgbClr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290" name="Square"/>
            <p:cNvSpPr/>
            <p:nvPr/>
          </p:nvSpPr>
          <p:spPr>
            <a:xfrm>
              <a:off x="7147471" y="4919141"/>
              <a:ext cx="251148" cy="251148"/>
            </a:xfrm>
            <a:prstGeom prst="rect">
              <a:avLst/>
            </a:prstGeom>
            <a:solidFill>
              <a:srgbClr val="91EB59">
                <a:alpha val="34901"/>
              </a:srgbClr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291" name="Square"/>
            <p:cNvSpPr/>
            <p:nvPr/>
          </p:nvSpPr>
          <p:spPr>
            <a:xfrm>
              <a:off x="7147471" y="5421436"/>
              <a:ext cx="251148" cy="251148"/>
            </a:xfrm>
            <a:prstGeom prst="rect">
              <a:avLst/>
            </a:prstGeom>
            <a:solidFill>
              <a:srgbClr val="00F4CA">
                <a:alpha val="34901"/>
              </a:srgbClr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292" name="Square"/>
            <p:cNvSpPr/>
            <p:nvPr/>
          </p:nvSpPr>
          <p:spPr>
            <a:xfrm>
              <a:off x="7398618" y="4919141"/>
              <a:ext cx="251148" cy="251148"/>
            </a:xfrm>
            <a:prstGeom prst="rect">
              <a:avLst/>
            </a:prstGeom>
            <a:solidFill>
              <a:srgbClr val="5163EF">
                <a:alpha val="34901"/>
              </a:srgbClr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293" name="Square"/>
            <p:cNvSpPr/>
            <p:nvPr/>
          </p:nvSpPr>
          <p:spPr>
            <a:xfrm>
              <a:off x="6645176" y="4919141"/>
              <a:ext cx="251148" cy="251148"/>
            </a:xfrm>
            <a:prstGeom prst="rect">
              <a:avLst/>
            </a:prstGeom>
            <a:solidFill>
              <a:srgbClr val="FF3830">
                <a:alpha val="34901"/>
              </a:srgbClr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294" name="Square"/>
            <p:cNvSpPr/>
            <p:nvPr/>
          </p:nvSpPr>
          <p:spPr>
            <a:xfrm>
              <a:off x="7147471" y="4416846"/>
              <a:ext cx="251148" cy="251148"/>
            </a:xfrm>
            <a:prstGeom prst="rect">
              <a:avLst/>
            </a:prstGeom>
            <a:solidFill>
              <a:srgbClr val="4F81BD">
                <a:alpha val="34901"/>
              </a:srgbClr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295" name="Square"/>
            <p:cNvSpPr/>
            <p:nvPr/>
          </p:nvSpPr>
          <p:spPr>
            <a:xfrm>
              <a:off x="7900913" y="4667994"/>
              <a:ext cx="251148" cy="251148"/>
            </a:xfrm>
            <a:prstGeom prst="rect">
              <a:avLst/>
            </a:prstGeom>
            <a:solidFill>
              <a:srgbClr val="91EB59">
                <a:alpha val="34901"/>
              </a:srgbClr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296" name="Square"/>
            <p:cNvSpPr/>
            <p:nvPr/>
          </p:nvSpPr>
          <p:spPr>
            <a:xfrm>
              <a:off x="7900913" y="4416846"/>
              <a:ext cx="251148" cy="251148"/>
            </a:xfrm>
            <a:prstGeom prst="rect">
              <a:avLst/>
            </a:prstGeom>
            <a:solidFill>
              <a:srgbClr val="00F4CA">
                <a:alpha val="34901"/>
              </a:srgbClr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297" name="Square"/>
            <p:cNvSpPr/>
            <p:nvPr/>
          </p:nvSpPr>
          <p:spPr>
            <a:xfrm>
              <a:off x="6896323" y="4416846"/>
              <a:ext cx="251148" cy="251148"/>
            </a:xfrm>
            <a:prstGeom prst="rect">
              <a:avLst/>
            </a:prstGeom>
            <a:solidFill>
              <a:srgbClr val="5163EF">
                <a:alpha val="34901"/>
              </a:srgbClr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298" name="Square"/>
            <p:cNvSpPr/>
            <p:nvPr/>
          </p:nvSpPr>
          <p:spPr>
            <a:xfrm>
              <a:off x="7398618" y="4416846"/>
              <a:ext cx="251148" cy="251148"/>
            </a:xfrm>
            <a:prstGeom prst="rect">
              <a:avLst/>
            </a:prstGeom>
            <a:solidFill>
              <a:srgbClr val="FA3CF1">
                <a:alpha val="34901"/>
              </a:srgbClr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299" name="Square"/>
            <p:cNvSpPr/>
            <p:nvPr/>
          </p:nvSpPr>
          <p:spPr>
            <a:xfrm>
              <a:off x="6896323" y="4667994"/>
              <a:ext cx="251148" cy="251148"/>
            </a:xfrm>
            <a:prstGeom prst="rect">
              <a:avLst/>
            </a:prstGeom>
            <a:solidFill>
              <a:srgbClr val="FF3884">
                <a:alpha val="34901"/>
              </a:srgbClr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300" name="Square"/>
            <p:cNvSpPr/>
            <p:nvPr/>
          </p:nvSpPr>
          <p:spPr>
            <a:xfrm>
              <a:off x="6645176" y="4416846"/>
              <a:ext cx="251148" cy="251148"/>
            </a:xfrm>
            <a:prstGeom prst="rect">
              <a:avLst/>
            </a:prstGeom>
            <a:solidFill>
              <a:srgbClr val="FF3830">
                <a:alpha val="34901"/>
              </a:srgbClr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301" name="Square"/>
            <p:cNvSpPr/>
            <p:nvPr/>
          </p:nvSpPr>
          <p:spPr>
            <a:xfrm>
              <a:off x="7649766" y="5421436"/>
              <a:ext cx="251148" cy="251148"/>
            </a:xfrm>
            <a:prstGeom prst="rect">
              <a:avLst/>
            </a:prstGeom>
            <a:solidFill>
              <a:srgbClr val="5163EF">
                <a:alpha val="34901"/>
              </a:srgbClr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302" name="Square"/>
            <p:cNvSpPr/>
            <p:nvPr/>
          </p:nvSpPr>
          <p:spPr>
            <a:xfrm>
              <a:off x="7398618" y="5421436"/>
              <a:ext cx="251148" cy="251148"/>
            </a:xfrm>
            <a:prstGeom prst="rect">
              <a:avLst/>
            </a:prstGeom>
            <a:solidFill>
              <a:srgbClr val="4F81BD">
                <a:alpha val="34901"/>
              </a:srgbClr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303" name="Square"/>
            <p:cNvSpPr/>
            <p:nvPr/>
          </p:nvSpPr>
          <p:spPr>
            <a:xfrm>
              <a:off x="7900913" y="5672584"/>
              <a:ext cx="251148" cy="251148"/>
            </a:xfrm>
            <a:prstGeom prst="rect">
              <a:avLst/>
            </a:prstGeom>
            <a:solidFill>
              <a:srgbClr val="91EB59">
                <a:alpha val="34901"/>
              </a:srgbClr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304" name="Square"/>
            <p:cNvSpPr/>
            <p:nvPr/>
          </p:nvSpPr>
          <p:spPr>
            <a:xfrm>
              <a:off x="6896323" y="5421436"/>
              <a:ext cx="251148" cy="251148"/>
            </a:xfrm>
            <a:prstGeom prst="rect">
              <a:avLst/>
            </a:prstGeom>
            <a:solidFill>
              <a:srgbClr val="5163EF">
                <a:alpha val="34901"/>
              </a:srgbClr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305" name="Square"/>
            <p:cNvSpPr/>
            <p:nvPr/>
          </p:nvSpPr>
          <p:spPr>
            <a:xfrm>
              <a:off x="6896323" y="5672584"/>
              <a:ext cx="251148" cy="251148"/>
            </a:xfrm>
            <a:prstGeom prst="rect">
              <a:avLst/>
            </a:prstGeom>
            <a:solidFill>
              <a:srgbClr val="FA3CF1">
                <a:alpha val="34901"/>
              </a:srgbClr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306" name="Square"/>
            <p:cNvSpPr/>
            <p:nvPr/>
          </p:nvSpPr>
          <p:spPr>
            <a:xfrm>
              <a:off x="7900913" y="5421436"/>
              <a:ext cx="251148" cy="251148"/>
            </a:xfrm>
            <a:prstGeom prst="rect">
              <a:avLst/>
            </a:prstGeom>
            <a:solidFill>
              <a:srgbClr val="FF3830">
                <a:alpha val="34901"/>
              </a:srgbClr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307" name="Square"/>
            <p:cNvSpPr/>
            <p:nvPr/>
          </p:nvSpPr>
          <p:spPr>
            <a:xfrm>
              <a:off x="7649766" y="5170289"/>
              <a:ext cx="251148" cy="251148"/>
            </a:xfrm>
            <a:prstGeom prst="rect">
              <a:avLst/>
            </a:prstGeom>
            <a:solidFill>
              <a:srgbClr val="4F81BD">
                <a:alpha val="34901"/>
              </a:srgbClr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308" name="Square"/>
            <p:cNvSpPr/>
            <p:nvPr/>
          </p:nvSpPr>
          <p:spPr>
            <a:xfrm>
              <a:off x="7649766" y="4919141"/>
              <a:ext cx="251148" cy="251148"/>
            </a:xfrm>
            <a:prstGeom prst="rect">
              <a:avLst/>
            </a:prstGeom>
            <a:solidFill>
              <a:srgbClr val="91EB59">
                <a:alpha val="34901"/>
              </a:srgbClr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309" name="Square"/>
            <p:cNvSpPr/>
            <p:nvPr/>
          </p:nvSpPr>
          <p:spPr>
            <a:xfrm>
              <a:off x="7398618" y="5170289"/>
              <a:ext cx="251148" cy="251148"/>
            </a:xfrm>
            <a:prstGeom prst="rect">
              <a:avLst/>
            </a:prstGeom>
            <a:solidFill>
              <a:srgbClr val="00F4CA">
                <a:alpha val="34901"/>
              </a:srgbClr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310" name="Square"/>
            <p:cNvSpPr/>
            <p:nvPr/>
          </p:nvSpPr>
          <p:spPr>
            <a:xfrm>
              <a:off x="6645176" y="5170289"/>
              <a:ext cx="251148" cy="251148"/>
            </a:xfrm>
            <a:prstGeom prst="rect">
              <a:avLst/>
            </a:prstGeom>
            <a:solidFill>
              <a:srgbClr val="FA3CF1">
                <a:alpha val="34901"/>
              </a:srgbClr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311" name="Square"/>
            <p:cNvSpPr/>
            <p:nvPr/>
          </p:nvSpPr>
          <p:spPr>
            <a:xfrm>
              <a:off x="7147471" y="5170289"/>
              <a:ext cx="251148" cy="251148"/>
            </a:xfrm>
            <a:prstGeom prst="rect">
              <a:avLst/>
            </a:prstGeom>
            <a:solidFill>
              <a:srgbClr val="FF3884">
                <a:alpha val="34901"/>
              </a:srgbClr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312" name="Square"/>
            <p:cNvSpPr/>
            <p:nvPr/>
          </p:nvSpPr>
          <p:spPr>
            <a:xfrm>
              <a:off x="7649766" y="5672584"/>
              <a:ext cx="251148" cy="251148"/>
            </a:xfrm>
            <a:prstGeom prst="rect">
              <a:avLst/>
            </a:prstGeom>
            <a:solidFill>
              <a:srgbClr val="4F81BD">
                <a:alpha val="34901"/>
              </a:srgbClr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313" name="Square"/>
            <p:cNvSpPr/>
            <p:nvPr/>
          </p:nvSpPr>
          <p:spPr>
            <a:xfrm>
              <a:off x="7649766" y="4416846"/>
              <a:ext cx="251148" cy="251148"/>
            </a:xfrm>
            <a:prstGeom prst="rect">
              <a:avLst/>
            </a:prstGeom>
            <a:solidFill>
              <a:srgbClr val="91EB59">
                <a:alpha val="34901"/>
              </a:srgbClr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314" name="Square"/>
            <p:cNvSpPr/>
            <p:nvPr/>
          </p:nvSpPr>
          <p:spPr>
            <a:xfrm>
              <a:off x="7649766" y="4667994"/>
              <a:ext cx="251148" cy="251148"/>
            </a:xfrm>
            <a:prstGeom prst="rect">
              <a:avLst/>
            </a:prstGeom>
            <a:solidFill>
              <a:srgbClr val="00F4CA">
                <a:alpha val="34901"/>
              </a:srgbClr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315" name="Square"/>
            <p:cNvSpPr/>
            <p:nvPr/>
          </p:nvSpPr>
          <p:spPr>
            <a:xfrm>
              <a:off x="7147471" y="4667994"/>
              <a:ext cx="251148" cy="251148"/>
            </a:xfrm>
            <a:prstGeom prst="rect">
              <a:avLst/>
            </a:prstGeom>
            <a:solidFill>
              <a:srgbClr val="5163EF">
                <a:alpha val="34901"/>
              </a:srgbClr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316" name="Square"/>
            <p:cNvSpPr/>
            <p:nvPr/>
          </p:nvSpPr>
          <p:spPr>
            <a:xfrm>
              <a:off x="7398618" y="4667994"/>
              <a:ext cx="251148" cy="251148"/>
            </a:xfrm>
            <a:prstGeom prst="rect">
              <a:avLst/>
            </a:prstGeom>
            <a:solidFill>
              <a:srgbClr val="FA3CF1">
                <a:alpha val="34901"/>
              </a:srgbClr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317" name="Square"/>
            <p:cNvSpPr/>
            <p:nvPr/>
          </p:nvSpPr>
          <p:spPr>
            <a:xfrm>
              <a:off x="6896323" y="5170289"/>
              <a:ext cx="251148" cy="251148"/>
            </a:xfrm>
            <a:prstGeom prst="rect">
              <a:avLst/>
            </a:prstGeom>
            <a:solidFill>
              <a:srgbClr val="FF3830">
                <a:alpha val="34901"/>
              </a:srgbClr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318" name="Square"/>
            <p:cNvSpPr/>
            <p:nvPr/>
          </p:nvSpPr>
          <p:spPr>
            <a:xfrm>
              <a:off x="6645176" y="5672584"/>
              <a:ext cx="251148" cy="251148"/>
            </a:xfrm>
            <a:prstGeom prst="rect">
              <a:avLst/>
            </a:prstGeom>
            <a:solidFill>
              <a:srgbClr val="4F81BD">
                <a:alpha val="34901"/>
              </a:srgbClr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319" name="Square"/>
            <p:cNvSpPr/>
            <p:nvPr/>
          </p:nvSpPr>
          <p:spPr>
            <a:xfrm>
              <a:off x="7398618" y="5672584"/>
              <a:ext cx="251148" cy="251148"/>
            </a:xfrm>
            <a:prstGeom prst="rect">
              <a:avLst/>
            </a:prstGeom>
            <a:solidFill>
              <a:srgbClr val="00F4CA">
                <a:alpha val="34901"/>
              </a:srgbClr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320" name="Square"/>
            <p:cNvSpPr/>
            <p:nvPr/>
          </p:nvSpPr>
          <p:spPr>
            <a:xfrm>
              <a:off x="7147471" y="5672584"/>
              <a:ext cx="251148" cy="251148"/>
            </a:xfrm>
            <a:prstGeom prst="rect">
              <a:avLst/>
            </a:prstGeom>
            <a:solidFill>
              <a:srgbClr val="5163EF">
                <a:alpha val="34901"/>
              </a:srgbClr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321" name="Square"/>
            <p:cNvSpPr/>
            <p:nvPr/>
          </p:nvSpPr>
          <p:spPr>
            <a:xfrm>
              <a:off x="6645176" y="4667994"/>
              <a:ext cx="251148" cy="251148"/>
            </a:xfrm>
            <a:prstGeom prst="rect">
              <a:avLst/>
            </a:prstGeom>
            <a:solidFill>
              <a:srgbClr val="4F81BD">
                <a:alpha val="34901"/>
              </a:srgbClr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322" name="Square"/>
            <p:cNvSpPr/>
            <p:nvPr/>
          </p:nvSpPr>
          <p:spPr>
            <a:xfrm>
              <a:off x="6645176" y="5421436"/>
              <a:ext cx="251148" cy="251148"/>
            </a:xfrm>
            <a:prstGeom prst="rect">
              <a:avLst/>
            </a:prstGeom>
            <a:solidFill>
              <a:srgbClr val="00F4CA">
                <a:alpha val="34901"/>
              </a:srgbClr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323" name="Square"/>
            <p:cNvSpPr/>
            <p:nvPr/>
          </p:nvSpPr>
          <p:spPr>
            <a:xfrm>
              <a:off x="7900913" y="4919141"/>
              <a:ext cx="251148" cy="251148"/>
            </a:xfrm>
            <a:prstGeom prst="rect">
              <a:avLst/>
            </a:prstGeom>
            <a:solidFill>
              <a:srgbClr val="5163EF">
                <a:alpha val="34901"/>
              </a:srgbClr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324" name="Square"/>
            <p:cNvSpPr/>
            <p:nvPr/>
          </p:nvSpPr>
          <p:spPr>
            <a:xfrm>
              <a:off x="6896323" y="4919141"/>
              <a:ext cx="251148" cy="251148"/>
            </a:xfrm>
            <a:prstGeom prst="rect">
              <a:avLst/>
            </a:prstGeom>
            <a:solidFill>
              <a:srgbClr val="FF3830">
                <a:alpha val="34901"/>
              </a:srgbClr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325" name="Square"/>
            <p:cNvSpPr/>
            <p:nvPr/>
          </p:nvSpPr>
          <p:spPr>
            <a:xfrm>
              <a:off x="7398618" y="5170289"/>
              <a:ext cx="251148" cy="251148"/>
            </a:xfrm>
            <a:prstGeom prst="rect">
              <a:avLst/>
            </a:prstGeom>
            <a:solidFill>
              <a:srgbClr val="4F81BD">
                <a:alpha val="34901"/>
              </a:srgbClr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326" name="Square"/>
            <p:cNvSpPr/>
            <p:nvPr/>
          </p:nvSpPr>
          <p:spPr>
            <a:xfrm>
              <a:off x="6645176" y="4919141"/>
              <a:ext cx="251148" cy="251148"/>
            </a:xfrm>
            <a:prstGeom prst="rect">
              <a:avLst/>
            </a:prstGeom>
            <a:solidFill>
              <a:srgbClr val="91EB59">
                <a:alpha val="34901"/>
              </a:srgbClr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327" name="Square"/>
            <p:cNvSpPr/>
            <p:nvPr/>
          </p:nvSpPr>
          <p:spPr>
            <a:xfrm>
              <a:off x="6645176" y="5421436"/>
              <a:ext cx="251148" cy="251148"/>
            </a:xfrm>
            <a:prstGeom prst="rect">
              <a:avLst/>
            </a:prstGeom>
            <a:solidFill>
              <a:srgbClr val="00F4CA">
                <a:alpha val="34901"/>
              </a:srgbClr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328" name="Square"/>
            <p:cNvSpPr/>
            <p:nvPr/>
          </p:nvSpPr>
          <p:spPr>
            <a:xfrm>
              <a:off x="6896323" y="4919141"/>
              <a:ext cx="251148" cy="251148"/>
            </a:xfrm>
            <a:prstGeom prst="rect">
              <a:avLst/>
            </a:prstGeom>
            <a:solidFill>
              <a:srgbClr val="5163EF">
                <a:alpha val="34901"/>
              </a:srgbClr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329" name="Square"/>
            <p:cNvSpPr/>
            <p:nvPr/>
          </p:nvSpPr>
          <p:spPr>
            <a:xfrm>
              <a:off x="7649766" y="4919141"/>
              <a:ext cx="251148" cy="251148"/>
            </a:xfrm>
            <a:prstGeom prst="rect">
              <a:avLst/>
            </a:prstGeom>
            <a:solidFill>
              <a:srgbClr val="FF3830">
                <a:alpha val="34901"/>
              </a:srgbClr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330" name="Square"/>
            <p:cNvSpPr/>
            <p:nvPr/>
          </p:nvSpPr>
          <p:spPr>
            <a:xfrm>
              <a:off x="6645176" y="4416846"/>
              <a:ext cx="251148" cy="251148"/>
            </a:xfrm>
            <a:prstGeom prst="rect">
              <a:avLst/>
            </a:prstGeom>
            <a:solidFill>
              <a:srgbClr val="4F81BD">
                <a:alpha val="34901"/>
              </a:srgbClr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331" name="Square"/>
            <p:cNvSpPr/>
            <p:nvPr/>
          </p:nvSpPr>
          <p:spPr>
            <a:xfrm>
              <a:off x="7398618" y="4667994"/>
              <a:ext cx="251148" cy="251148"/>
            </a:xfrm>
            <a:prstGeom prst="rect">
              <a:avLst/>
            </a:prstGeom>
            <a:solidFill>
              <a:srgbClr val="91EB59">
                <a:alpha val="34901"/>
              </a:srgbClr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332" name="Square"/>
            <p:cNvSpPr/>
            <p:nvPr/>
          </p:nvSpPr>
          <p:spPr>
            <a:xfrm>
              <a:off x="7398618" y="4416846"/>
              <a:ext cx="251148" cy="251148"/>
            </a:xfrm>
            <a:prstGeom prst="rect">
              <a:avLst/>
            </a:prstGeom>
            <a:solidFill>
              <a:srgbClr val="00F4CA">
                <a:alpha val="34901"/>
              </a:srgbClr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333" name="Square"/>
            <p:cNvSpPr/>
            <p:nvPr/>
          </p:nvSpPr>
          <p:spPr>
            <a:xfrm>
              <a:off x="7900913" y="4416846"/>
              <a:ext cx="251148" cy="251148"/>
            </a:xfrm>
            <a:prstGeom prst="rect">
              <a:avLst/>
            </a:prstGeom>
            <a:solidFill>
              <a:srgbClr val="5163EF">
                <a:alpha val="34901"/>
              </a:srgbClr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334" name="Square"/>
            <p:cNvSpPr/>
            <p:nvPr/>
          </p:nvSpPr>
          <p:spPr>
            <a:xfrm>
              <a:off x="6896323" y="4416846"/>
              <a:ext cx="251148" cy="251148"/>
            </a:xfrm>
            <a:prstGeom prst="rect">
              <a:avLst/>
            </a:prstGeom>
            <a:solidFill>
              <a:srgbClr val="FA3CF1">
                <a:alpha val="34901"/>
              </a:srgbClr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335" name="Square"/>
            <p:cNvSpPr/>
            <p:nvPr/>
          </p:nvSpPr>
          <p:spPr>
            <a:xfrm>
              <a:off x="7900913" y="4667994"/>
              <a:ext cx="251148" cy="251148"/>
            </a:xfrm>
            <a:prstGeom prst="rect">
              <a:avLst/>
            </a:prstGeom>
            <a:solidFill>
              <a:srgbClr val="FF3884">
                <a:alpha val="34901"/>
              </a:srgbClr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336" name="Square"/>
            <p:cNvSpPr/>
            <p:nvPr/>
          </p:nvSpPr>
          <p:spPr>
            <a:xfrm>
              <a:off x="7649766" y="4416846"/>
              <a:ext cx="251148" cy="251148"/>
            </a:xfrm>
            <a:prstGeom prst="rect">
              <a:avLst/>
            </a:prstGeom>
            <a:solidFill>
              <a:srgbClr val="FF3830">
                <a:alpha val="34901"/>
              </a:srgbClr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337" name="Square"/>
            <p:cNvSpPr/>
            <p:nvPr/>
          </p:nvSpPr>
          <p:spPr>
            <a:xfrm>
              <a:off x="7147471" y="5421436"/>
              <a:ext cx="251148" cy="251148"/>
            </a:xfrm>
            <a:prstGeom prst="rect">
              <a:avLst/>
            </a:prstGeom>
            <a:solidFill>
              <a:srgbClr val="5163EF">
                <a:alpha val="34901"/>
              </a:srgbClr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338" name="Square"/>
            <p:cNvSpPr/>
            <p:nvPr/>
          </p:nvSpPr>
          <p:spPr>
            <a:xfrm>
              <a:off x="6896323" y="5421436"/>
              <a:ext cx="251148" cy="251148"/>
            </a:xfrm>
            <a:prstGeom prst="rect">
              <a:avLst/>
            </a:prstGeom>
            <a:solidFill>
              <a:srgbClr val="4F81BD">
                <a:alpha val="34901"/>
              </a:srgbClr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339" name="Square"/>
            <p:cNvSpPr/>
            <p:nvPr/>
          </p:nvSpPr>
          <p:spPr>
            <a:xfrm>
              <a:off x="7398618" y="5672584"/>
              <a:ext cx="251148" cy="251148"/>
            </a:xfrm>
            <a:prstGeom prst="rect">
              <a:avLst/>
            </a:prstGeom>
            <a:solidFill>
              <a:srgbClr val="91EB59">
                <a:alpha val="34901"/>
              </a:srgbClr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340" name="Square"/>
            <p:cNvSpPr/>
            <p:nvPr/>
          </p:nvSpPr>
          <p:spPr>
            <a:xfrm>
              <a:off x="7900913" y="5421436"/>
              <a:ext cx="251148" cy="251148"/>
            </a:xfrm>
            <a:prstGeom prst="rect">
              <a:avLst/>
            </a:prstGeom>
            <a:solidFill>
              <a:srgbClr val="5163EF">
                <a:alpha val="34901"/>
              </a:srgbClr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341" name="Square"/>
            <p:cNvSpPr/>
            <p:nvPr/>
          </p:nvSpPr>
          <p:spPr>
            <a:xfrm>
              <a:off x="7900913" y="5672584"/>
              <a:ext cx="251148" cy="251148"/>
            </a:xfrm>
            <a:prstGeom prst="rect">
              <a:avLst/>
            </a:prstGeom>
            <a:solidFill>
              <a:srgbClr val="FA3CF1">
                <a:alpha val="34901"/>
              </a:srgbClr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342" name="Square"/>
            <p:cNvSpPr/>
            <p:nvPr/>
          </p:nvSpPr>
          <p:spPr>
            <a:xfrm>
              <a:off x="7398618" y="5421436"/>
              <a:ext cx="251148" cy="251148"/>
            </a:xfrm>
            <a:prstGeom prst="rect">
              <a:avLst/>
            </a:prstGeom>
            <a:solidFill>
              <a:srgbClr val="FF3830">
                <a:alpha val="34901"/>
              </a:srgbClr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343" name="Square"/>
            <p:cNvSpPr/>
            <p:nvPr/>
          </p:nvSpPr>
          <p:spPr>
            <a:xfrm>
              <a:off x="7147471" y="5170289"/>
              <a:ext cx="251148" cy="251148"/>
            </a:xfrm>
            <a:prstGeom prst="rect">
              <a:avLst/>
            </a:prstGeom>
            <a:solidFill>
              <a:srgbClr val="4F81BD">
                <a:alpha val="34901"/>
              </a:srgbClr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344" name="Square"/>
            <p:cNvSpPr/>
            <p:nvPr/>
          </p:nvSpPr>
          <p:spPr>
            <a:xfrm>
              <a:off x="7147471" y="4919141"/>
              <a:ext cx="251148" cy="251148"/>
            </a:xfrm>
            <a:prstGeom prst="rect">
              <a:avLst/>
            </a:prstGeom>
            <a:solidFill>
              <a:srgbClr val="91EB59">
                <a:alpha val="34901"/>
              </a:srgbClr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345" name="Square"/>
            <p:cNvSpPr/>
            <p:nvPr/>
          </p:nvSpPr>
          <p:spPr>
            <a:xfrm>
              <a:off x="6896323" y="5170289"/>
              <a:ext cx="251148" cy="251148"/>
            </a:xfrm>
            <a:prstGeom prst="rect">
              <a:avLst/>
            </a:prstGeom>
            <a:solidFill>
              <a:srgbClr val="00F4CA">
                <a:alpha val="34901"/>
              </a:srgbClr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346" name="Square"/>
            <p:cNvSpPr/>
            <p:nvPr/>
          </p:nvSpPr>
          <p:spPr>
            <a:xfrm>
              <a:off x="7649766" y="5170289"/>
              <a:ext cx="251148" cy="251148"/>
            </a:xfrm>
            <a:prstGeom prst="rect">
              <a:avLst/>
            </a:prstGeom>
            <a:solidFill>
              <a:srgbClr val="FA3CF1">
                <a:alpha val="34901"/>
              </a:srgbClr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347" name="Square"/>
            <p:cNvSpPr/>
            <p:nvPr/>
          </p:nvSpPr>
          <p:spPr>
            <a:xfrm>
              <a:off x="6645176" y="5170289"/>
              <a:ext cx="251148" cy="251148"/>
            </a:xfrm>
            <a:prstGeom prst="rect">
              <a:avLst/>
            </a:prstGeom>
            <a:solidFill>
              <a:srgbClr val="FF3884">
                <a:alpha val="34901"/>
              </a:srgbClr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348" name="Square"/>
            <p:cNvSpPr/>
            <p:nvPr/>
          </p:nvSpPr>
          <p:spPr>
            <a:xfrm>
              <a:off x="7147471" y="5672584"/>
              <a:ext cx="251148" cy="251148"/>
            </a:xfrm>
            <a:prstGeom prst="rect">
              <a:avLst/>
            </a:prstGeom>
            <a:solidFill>
              <a:srgbClr val="4F81BD">
                <a:alpha val="34901"/>
              </a:srgbClr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349" name="Square"/>
            <p:cNvSpPr/>
            <p:nvPr/>
          </p:nvSpPr>
          <p:spPr>
            <a:xfrm>
              <a:off x="7147471" y="4416846"/>
              <a:ext cx="251148" cy="251148"/>
            </a:xfrm>
            <a:prstGeom prst="rect">
              <a:avLst/>
            </a:prstGeom>
            <a:solidFill>
              <a:srgbClr val="91EB59">
                <a:alpha val="34901"/>
              </a:srgbClr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350" name="Square"/>
            <p:cNvSpPr/>
            <p:nvPr/>
          </p:nvSpPr>
          <p:spPr>
            <a:xfrm>
              <a:off x="7147471" y="4667994"/>
              <a:ext cx="251148" cy="251148"/>
            </a:xfrm>
            <a:prstGeom prst="rect">
              <a:avLst/>
            </a:prstGeom>
            <a:solidFill>
              <a:srgbClr val="00F4CA">
                <a:alpha val="34901"/>
              </a:srgbClr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351" name="Square"/>
            <p:cNvSpPr/>
            <p:nvPr/>
          </p:nvSpPr>
          <p:spPr>
            <a:xfrm>
              <a:off x="6645176" y="4667994"/>
              <a:ext cx="251148" cy="251148"/>
            </a:xfrm>
            <a:prstGeom prst="rect">
              <a:avLst/>
            </a:prstGeom>
            <a:solidFill>
              <a:srgbClr val="5163EF">
                <a:alpha val="34901"/>
              </a:srgbClr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352" name="Square"/>
            <p:cNvSpPr/>
            <p:nvPr/>
          </p:nvSpPr>
          <p:spPr>
            <a:xfrm>
              <a:off x="6896323" y="4667994"/>
              <a:ext cx="251148" cy="251148"/>
            </a:xfrm>
            <a:prstGeom prst="rect">
              <a:avLst/>
            </a:prstGeom>
            <a:solidFill>
              <a:srgbClr val="FA3CF1">
                <a:alpha val="34901"/>
              </a:srgbClr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353" name="Square"/>
            <p:cNvSpPr/>
            <p:nvPr/>
          </p:nvSpPr>
          <p:spPr>
            <a:xfrm>
              <a:off x="7900913" y="5170289"/>
              <a:ext cx="251148" cy="251148"/>
            </a:xfrm>
            <a:prstGeom prst="rect">
              <a:avLst/>
            </a:prstGeom>
            <a:solidFill>
              <a:srgbClr val="FF3830">
                <a:alpha val="34901"/>
              </a:srgbClr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354" name="Square"/>
            <p:cNvSpPr/>
            <p:nvPr/>
          </p:nvSpPr>
          <p:spPr>
            <a:xfrm>
              <a:off x="7649766" y="5672584"/>
              <a:ext cx="251148" cy="251148"/>
            </a:xfrm>
            <a:prstGeom prst="rect">
              <a:avLst/>
            </a:prstGeom>
            <a:solidFill>
              <a:srgbClr val="4F81BD">
                <a:alpha val="34901"/>
              </a:srgbClr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355" name="Square"/>
            <p:cNvSpPr/>
            <p:nvPr/>
          </p:nvSpPr>
          <p:spPr>
            <a:xfrm>
              <a:off x="6896323" y="5672584"/>
              <a:ext cx="251148" cy="251148"/>
            </a:xfrm>
            <a:prstGeom prst="rect">
              <a:avLst/>
            </a:prstGeom>
            <a:solidFill>
              <a:srgbClr val="00F4CA">
                <a:alpha val="34901"/>
              </a:srgbClr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356" name="Square"/>
            <p:cNvSpPr/>
            <p:nvPr/>
          </p:nvSpPr>
          <p:spPr>
            <a:xfrm>
              <a:off x="6645176" y="5672584"/>
              <a:ext cx="251148" cy="251148"/>
            </a:xfrm>
            <a:prstGeom prst="rect">
              <a:avLst/>
            </a:prstGeom>
            <a:solidFill>
              <a:srgbClr val="5163EF">
                <a:alpha val="34901"/>
              </a:srgbClr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357" name="Square"/>
            <p:cNvSpPr/>
            <p:nvPr/>
          </p:nvSpPr>
          <p:spPr>
            <a:xfrm>
              <a:off x="7649766" y="4667994"/>
              <a:ext cx="251148" cy="251148"/>
            </a:xfrm>
            <a:prstGeom prst="rect">
              <a:avLst/>
            </a:prstGeom>
            <a:solidFill>
              <a:srgbClr val="4F81BD">
                <a:alpha val="34901"/>
              </a:srgbClr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358" name="Square"/>
            <p:cNvSpPr/>
            <p:nvPr/>
          </p:nvSpPr>
          <p:spPr>
            <a:xfrm>
              <a:off x="7649766" y="5421436"/>
              <a:ext cx="251148" cy="251148"/>
            </a:xfrm>
            <a:prstGeom prst="rect">
              <a:avLst/>
            </a:prstGeom>
            <a:solidFill>
              <a:srgbClr val="00F4CA">
                <a:alpha val="34901"/>
              </a:srgbClr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359" name="Square"/>
            <p:cNvSpPr/>
            <p:nvPr/>
          </p:nvSpPr>
          <p:spPr>
            <a:xfrm>
              <a:off x="7398618" y="4919141"/>
              <a:ext cx="251148" cy="251148"/>
            </a:xfrm>
            <a:prstGeom prst="rect">
              <a:avLst/>
            </a:prstGeom>
            <a:solidFill>
              <a:srgbClr val="5163EF">
                <a:alpha val="34901"/>
              </a:srgbClr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360" name="Square"/>
            <p:cNvSpPr/>
            <p:nvPr/>
          </p:nvSpPr>
          <p:spPr>
            <a:xfrm>
              <a:off x="7900913" y="4919141"/>
              <a:ext cx="251148" cy="251148"/>
            </a:xfrm>
            <a:prstGeom prst="rect">
              <a:avLst/>
            </a:prstGeom>
            <a:solidFill>
              <a:srgbClr val="FF3830">
                <a:alpha val="34901"/>
              </a:srgbClr>
            </a:solidFill>
            <a:ln w="12700">
              <a:miter lim="400000"/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361" name="Square"/>
            <p:cNvSpPr/>
            <p:nvPr/>
          </p:nvSpPr>
          <p:spPr>
            <a:xfrm>
              <a:off x="4542235" y="4667994"/>
              <a:ext cx="753443" cy="753443"/>
            </a:xfrm>
            <a:prstGeom prst="rect">
              <a:avLst/>
            </a:prstGeom>
            <a:solidFill>
              <a:srgbClr val="000000">
                <a:alpha val="49803"/>
              </a:srgbClr>
            </a:solidFill>
            <a:ln w="50800">
              <a:solidFill>
                <a:srgbClr val="000000"/>
              </a:solidFill>
            </a:ln>
          </p:spPr>
          <p:txBody>
            <a:bodyPr lIns="32146" rIns="32146"/>
            <a:lstStyle/>
            <a:p>
              <a:pPr defTabSz="642915">
                <a:defRPr sz="18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362" name="Line"/>
            <p:cNvSpPr/>
            <p:nvPr/>
          </p:nvSpPr>
          <p:spPr>
            <a:xfrm flipH="1">
              <a:off x="5307955" y="5050855"/>
              <a:ext cx="2241352" cy="5582"/>
            </a:xfrm>
            <a:prstGeom prst="line">
              <a:avLst/>
            </a:prstGeom>
            <a:ln w="38100">
              <a:solidFill>
                <a:srgbClr val="000000"/>
              </a:solidFill>
              <a:headEnd type="arrow"/>
            </a:ln>
          </p:spPr>
          <p:txBody>
            <a:bodyPr lIns="32146" rIns="32146"/>
            <a:lstStyle/>
            <a:p>
              <a:pPr defTabSz="321457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844"/>
            </a:p>
          </p:txBody>
        </p:sp>
      </p:grpSp>
      <p:sp>
        <p:nvSpPr>
          <p:cNvPr id="363" name="Point Operation"/>
          <p:cNvSpPr/>
          <p:nvPr/>
        </p:nvSpPr>
        <p:spPr>
          <a:xfrm>
            <a:off x="5085082" y="1333844"/>
            <a:ext cx="2021837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ctr"/>
            <a:r>
              <a:rPr sz="2400" dirty="0">
                <a:latin typeface="+mj-lt"/>
              </a:rPr>
              <a:t>Point Operation</a:t>
            </a:r>
          </a:p>
        </p:txBody>
      </p:sp>
      <p:sp>
        <p:nvSpPr>
          <p:cNvPr id="364" name="Neighborhood Operation"/>
          <p:cNvSpPr/>
          <p:nvPr/>
        </p:nvSpPr>
        <p:spPr>
          <a:xfrm>
            <a:off x="4508739" y="4124389"/>
            <a:ext cx="3174523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ctr"/>
            <a:r>
              <a:rPr sz="2400" dirty="0">
                <a:latin typeface="+mj-lt"/>
              </a:rPr>
              <a:t>Neighborhood Operation</a:t>
            </a:r>
          </a:p>
        </p:txBody>
      </p:sp>
      <p:sp>
        <p:nvSpPr>
          <p:cNvPr id="365" name="point processing"/>
          <p:cNvSpPr/>
          <p:nvPr/>
        </p:nvSpPr>
        <p:spPr>
          <a:xfrm>
            <a:off x="9200893" y="2542396"/>
            <a:ext cx="2100511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800"/>
            </a:lvl1pPr>
          </a:lstStyle>
          <a:p>
            <a:pPr algn="ctr"/>
            <a:r>
              <a:rPr sz="2400" dirty="0">
                <a:latin typeface="+mj-lt"/>
              </a:rPr>
              <a:t>point processing</a:t>
            </a:r>
          </a:p>
        </p:txBody>
      </p:sp>
      <p:sp>
        <p:nvSpPr>
          <p:cNvPr id="366" name="filtering"/>
          <p:cNvSpPr/>
          <p:nvPr/>
        </p:nvSpPr>
        <p:spPr>
          <a:xfrm>
            <a:off x="9604688" y="5313632"/>
            <a:ext cx="1292919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800"/>
            </a:lvl1pPr>
          </a:lstStyle>
          <a:p>
            <a:pPr algn="ctr"/>
            <a:r>
              <a:rPr lang="en-US" sz="2400" dirty="0">
                <a:latin typeface="+mj-lt"/>
              </a:rPr>
              <a:t>“</a:t>
            </a:r>
            <a:r>
              <a:rPr sz="2400" dirty="0">
                <a:latin typeface="+mj-lt"/>
              </a:rPr>
              <a:t>filtering</a:t>
            </a:r>
            <a:r>
              <a:rPr lang="en-US" sz="2400" dirty="0">
                <a:latin typeface="+mj-lt"/>
              </a:rPr>
              <a:t>”</a:t>
            </a:r>
            <a:endParaRPr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6486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2766219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Point processing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629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Examples of point processing</a:t>
            </a:r>
            <a:endParaRPr dirty="0"/>
          </a:p>
        </p:txBody>
      </p:sp>
      <p:pic>
        <p:nvPicPr>
          <p:cNvPr id="40" name="latex-image-1.pdf" descr="latex-image-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11288" y="2774961"/>
            <a:ext cx="169665" cy="151805"/>
          </a:xfrm>
          <a:prstGeom prst="rect">
            <a:avLst/>
          </a:prstGeom>
          <a:ln w="12700">
            <a:miter lim="400000"/>
          </a:ln>
          <a:effectLst/>
        </p:spPr>
      </p:pic>
      <p:grpSp>
        <p:nvGrpSpPr>
          <p:cNvPr id="41" name="Group 40"/>
          <p:cNvGrpSpPr/>
          <p:nvPr/>
        </p:nvGrpSpPr>
        <p:grpSpPr>
          <a:xfrm>
            <a:off x="237689" y="4164930"/>
            <a:ext cx="11716622" cy="1828800"/>
            <a:chOff x="236554" y="4103286"/>
            <a:chExt cx="11716622" cy="1828800"/>
          </a:xfrm>
        </p:grpSpPr>
        <p:pic>
          <p:nvPicPr>
            <p:cNvPr id="42" name="image.png" descr="imag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222802" y="4103286"/>
              <a:ext cx="2757878" cy="1828800"/>
            </a:xfrm>
            <a:prstGeom prst="rect">
              <a:avLst/>
            </a:prstGeom>
            <a:ln w="12700">
              <a:solidFill>
                <a:schemeClr val="tx1"/>
              </a:solidFill>
              <a:miter lim="400000"/>
            </a:ln>
            <a:effectLst/>
          </p:spPr>
        </p:pic>
        <p:pic>
          <p:nvPicPr>
            <p:cNvPr id="43" name="image.png" descr="image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209050" y="4103286"/>
              <a:ext cx="2757878" cy="1828800"/>
            </a:xfrm>
            <a:prstGeom prst="rect">
              <a:avLst/>
            </a:prstGeom>
            <a:ln w="12700">
              <a:solidFill>
                <a:schemeClr val="tx1"/>
              </a:solidFill>
              <a:miter lim="400000"/>
            </a:ln>
            <a:effectLst/>
          </p:spPr>
        </p:pic>
        <p:pic>
          <p:nvPicPr>
            <p:cNvPr id="44" name="image.png" descr="image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36554" y="4103286"/>
              <a:ext cx="2757878" cy="1828800"/>
            </a:xfrm>
            <a:prstGeom prst="rect">
              <a:avLst/>
            </a:prstGeom>
            <a:ln w="12700">
              <a:solidFill>
                <a:schemeClr val="tx1"/>
              </a:solidFill>
              <a:miter lim="400000"/>
            </a:ln>
            <a:effectLst/>
          </p:spPr>
        </p:pic>
        <p:pic>
          <p:nvPicPr>
            <p:cNvPr id="45" name="image.png" descr="image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9195298" y="4103286"/>
              <a:ext cx="2757878" cy="1828800"/>
            </a:xfrm>
            <a:prstGeom prst="rect">
              <a:avLst/>
            </a:prstGeom>
            <a:ln w="12700">
              <a:solidFill>
                <a:schemeClr val="tx1"/>
              </a:solidFill>
              <a:miter lim="400000"/>
            </a:ln>
            <a:effectLst/>
          </p:spPr>
        </p:pic>
      </p:grpSp>
      <p:grpSp>
        <p:nvGrpSpPr>
          <p:cNvPr id="2" name="Group 1"/>
          <p:cNvGrpSpPr/>
          <p:nvPr/>
        </p:nvGrpSpPr>
        <p:grpSpPr>
          <a:xfrm>
            <a:off x="237689" y="908438"/>
            <a:ext cx="11716622" cy="2142193"/>
            <a:chOff x="237689" y="990630"/>
            <a:chExt cx="11716622" cy="2142193"/>
          </a:xfrm>
        </p:grpSpPr>
        <p:grpSp>
          <p:nvGrpSpPr>
            <p:cNvPr id="56" name="Group 55"/>
            <p:cNvGrpSpPr/>
            <p:nvPr/>
          </p:nvGrpSpPr>
          <p:grpSpPr>
            <a:xfrm>
              <a:off x="237689" y="1304023"/>
              <a:ext cx="11716622" cy="1828800"/>
              <a:chOff x="237689" y="1108817"/>
              <a:chExt cx="11716622" cy="1828800"/>
            </a:xfrm>
          </p:grpSpPr>
          <p:pic>
            <p:nvPicPr>
              <p:cNvPr id="57" name="image.png" descr="image.png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237689" y="1108817"/>
                <a:ext cx="2757878" cy="1828800"/>
              </a:xfrm>
              <a:prstGeom prst="rect">
                <a:avLst/>
              </a:prstGeom>
              <a:ln w="12700">
                <a:solidFill>
                  <a:schemeClr val="tx1"/>
                </a:solidFill>
                <a:miter lim="400000"/>
              </a:ln>
              <a:effectLst/>
            </p:spPr>
          </p:pic>
          <p:pic>
            <p:nvPicPr>
              <p:cNvPr id="58" name="image.png" descr="image.png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3223937" y="1108817"/>
                <a:ext cx="2757878" cy="1828800"/>
              </a:xfrm>
              <a:prstGeom prst="rect">
                <a:avLst/>
              </a:prstGeom>
              <a:ln w="12700">
                <a:solidFill>
                  <a:schemeClr val="tx1"/>
                </a:solidFill>
                <a:miter lim="400000"/>
              </a:ln>
              <a:effectLst/>
            </p:spPr>
          </p:pic>
          <p:pic>
            <p:nvPicPr>
              <p:cNvPr id="59" name="image.png" descr="image.png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>
                <a:off x="6210185" y="1108817"/>
                <a:ext cx="2757878" cy="1828800"/>
              </a:xfrm>
              <a:prstGeom prst="rect">
                <a:avLst/>
              </a:prstGeom>
              <a:ln w="12700">
                <a:solidFill>
                  <a:schemeClr val="tx1"/>
                </a:solidFill>
                <a:miter lim="400000"/>
              </a:ln>
              <a:effectLst/>
            </p:spPr>
          </p:pic>
          <p:pic>
            <p:nvPicPr>
              <p:cNvPr id="74" name="image.jpg" descr="image.jpg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>
                <a:off x="9196433" y="1108817"/>
                <a:ext cx="2757878" cy="1828800"/>
              </a:xfrm>
              <a:prstGeom prst="rect">
                <a:avLst/>
              </a:prstGeom>
              <a:ln w="12700">
                <a:solidFill>
                  <a:schemeClr val="tx1"/>
                </a:solidFill>
                <a:miter lim="400000"/>
              </a:ln>
              <a:effectLst/>
            </p:spPr>
          </p:pic>
        </p:grpSp>
        <p:grpSp>
          <p:nvGrpSpPr>
            <p:cNvPr id="75" name="Group 74"/>
            <p:cNvGrpSpPr/>
            <p:nvPr/>
          </p:nvGrpSpPr>
          <p:grpSpPr>
            <a:xfrm>
              <a:off x="237689" y="990630"/>
              <a:ext cx="11716622" cy="307777"/>
              <a:chOff x="237689" y="713232"/>
              <a:chExt cx="11716622" cy="307777"/>
            </a:xfrm>
          </p:grpSpPr>
          <p:sp>
            <p:nvSpPr>
              <p:cNvPr id="76" name="Original"/>
              <p:cNvSpPr/>
              <p:nvPr/>
            </p:nvSpPr>
            <p:spPr>
              <a:xfrm>
                <a:off x="237689" y="713232"/>
                <a:ext cx="2757877" cy="307777"/>
              </a:xfrm>
              <a:prstGeom prst="rect">
                <a:avLst/>
              </a:prstGeom>
              <a:ln w="12700"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anchor="ctr">
                <a:spAutoFit/>
              </a:bodyPr>
              <a:lstStyle>
                <a:lvl1pPr defTabSz="914400">
                  <a:defRPr sz="1700" b="1">
                    <a:uFill>
                      <a:solidFill>
                        <a:srgbClr val="000000"/>
                      </a:solidFill>
                    </a:u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 algn="ctr">
                  <a:defRPr sz="1800" b="0"/>
                </a:pPr>
                <a:r>
                  <a:rPr lang="en-US" sz="2000" dirty="0">
                    <a:latin typeface="+mj-lt"/>
                  </a:rPr>
                  <a:t>o</a:t>
                </a:r>
                <a:r>
                  <a:rPr sz="2000" dirty="0">
                    <a:latin typeface="+mj-lt"/>
                  </a:rPr>
                  <a:t>riginal</a:t>
                </a:r>
              </a:p>
            </p:txBody>
          </p:sp>
          <p:sp>
            <p:nvSpPr>
              <p:cNvPr id="77" name="Lower Contrast"/>
              <p:cNvSpPr/>
              <p:nvPr/>
            </p:nvSpPr>
            <p:spPr>
              <a:xfrm>
                <a:off x="6210185" y="713232"/>
                <a:ext cx="2757878" cy="307777"/>
              </a:xfrm>
              <a:prstGeom prst="rect">
                <a:avLst/>
              </a:prstGeom>
              <a:ln w="12700"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anchor="ctr">
                <a:spAutoFit/>
              </a:bodyPr>
              <a:lstStyle>
                <a:lvl1pPr defTabSz="914400">
                  <a:defRPr sz="1700" b="1">
                    <a:uFill>
                      <a:solidFill>
                        <a:srgbClr val="000000"/>
                      </a:solidFill>
                    </a:u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 algn="ctr">
                  <a:defRPr sz="1800" b="0"/>
                </a:pPr>
                <a:r>
                  <a:rPr lang="en-US" sz="2000" dirty="0">
                    <a:latin typeface="+mj-lt"/>
                  </a:rPr>
                  <a:t>l</a:t>
                </a:r>
                <a:r>
                  <a:rPr sz="2000" dirty="0">
                    <a:latin typeface="+mj-lt"/>
                  </a:rPr>
                  <a:t>ower </a:t>
                </a:r>
                <a:r>
                  <a:rPr lang="en-US" sz="2000" dirty="0">
                    <a:latin typeface="+mj-lt"/>
                  </a:rPr>
                  <a:t>c</a:t>
                </a:r>
                <a:r>
                  <a:rPr sz="2000" dirty="0">
                    <a:latin typeface="+mj-lt"/>
                  </a:rPr>
                  <a:t>ontrast</a:t>
                </a:r>
              </a:p>
            </p:txBody>
          </p:sp>
          <p:sp>
            <p:nvSpPr>
              <p:cNvPr id="78" name="Nonlinear Lower Contrast"/>
              <p:cNvSpPr/>
              <p:nvPr/>
            </p:nvSpPr>
            <p:spPr>
              <a:xfrm>
                <a:off x="9196433" y="713232"/>
                <a:ext cx="2757878" cy="307777"/>
              </a:xfrm>
              <a:prstGeom prst="rect">
                <a:avLst/>
              </a:prstGeom>
              <a:ln w="12700"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anchor="ctr">
                <a:spAutoFit/>
              </a:bodyPr>
              <a:lstStyle>
                <a:lvl1pPr defTabSz="914400">
                  <a:defRPr sz="1700" b="1">
                    <a:uFill>
                      <a:solidFill>
                        <a:srgbClr val="000000"/>
                      </a:solidFill>
                    </a:u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 algn="ctr">
                  <a:defRPr sz="1800" b="0"/>
                </a:pPr>
                <a:r>
                  <a:rPr lang="en-US" sz="2000" dirty="0">
                    <a:latin typeface="+mj-lt"/>
                  </a:rPr>
                  <a:t>n</a:t>
                </a:r>
                <a:r>
                  <a:rPr sz="2000" dirty="0">
                    <a:latin typeface="+mj-lt"/>
                  </a:rPr>
                  <a:t>on</a:t>
                </a:r>
                <a:r>
                  <a:rPr lang="en-US" sz="2000" dirty="0">
                    <a:latin typeface="+mj-lt"/>
                  </a:rPr>
                  <a:t>-</a:t>
                </a:r>
                <a:r>
                  <a:rPr sz="2000" dirty="0">
                    <a:latin typeface="+mj-lt"/>
                  </a:rPr>
                  <a:t>linear </a:t>
                </a:r>
                <a:r>
                  <a:rPr lang="en-US" sz="2000" dirty="0">
                    <a:latin typeface="+mj-lt"/>
                  </a:rPr>
                  <a:t>l</a:t>
                </a:r>
                <a:r>
                  <a:rPr sz="2000" dirty="0">
                    <a:latin typeface="+mj-lt"/>
                  </a:rPr>
                  <a:t>ower </a:t>
                </a:r>
                <a:r>
                  <a:rPr lang="en-US" sz="2000" dirty="0">
                    <a:latin typeface="+mj-lt"/>
                  </a:rPr>
                  <a:t>c</a:t>
                </a:r>
                <a:r>
                  <a:rPr sz="2000" dirty="0">
                    <a:latin typeface="+mj-lt"/>
                  </a:rPr>
                  <a:t>ontrast</a:t>
                </a:r>
              </a:p>
            </p:txBody>
          </p:sp>
          <p:sp>
            <p:nvSpPr>
              <p:cNvPr id="79" name="Original"/>
              <p:cNvSpPr/>
              <p:nvPr/>
            </p:nvSpPr>
            <p:spPr>
              <a:xfrm>
                <a:off x="3223936" y="713232"/>
                <a:ext cx="2757879" cy="307777"/>
              </a:xfrm>
              <a:prstGeom prst="rect">
                <a:avLst/>
              </a:prstGeom>
              <a:ln w="12700"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anchor="ctr">
                <a:spAutoFit/>
              </a:bodyPr>
              <a:lstStyle>
                <a:lvl1pPr defTabSz="914400">
                  <a:defRPr sz="1700" b="1">
                    <a:uFill>
                      <a:solidFill>
                        <a:srgbClr val="000000"/>
                      </a:solidFill>
                    </a:u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 algn="ctr">
                  <a:defRPr sz="1800" b="0"/>
                </a:pPr>
                <a:r>
                  <a:rPr lang="en-US" sz="2000" dirty="0">
                    <a:latin typeface="+mj-lt"/>
                  </a:rPr>
                  <a:t>darken</a:t>
                </a:r>
                <a:endParaRPr sz="2000" dirty="0">
                  <a:latin typeface="+mj-lt"/>
                </a:endParaRPr>
              </a:p>
            </p:txBody>
          </p:sp>
        </p:grpSp>
      </p:grpSp>
      <p:grpSp>
        <p:nvGrpSpPr>
          <p:cNvPr id="80" name="Group 79"/>
          <p:cNvGrpSpPr/>
          <p:nvPr/>
        </p:nvGrpSpPr>
        <p:grpSpPr>
          <a:xfrm>
            <a:off x="237689" y="3846080"/>
            <a:ext cx="11716622" cy="307778"/>
            <a:chOff x="237689" y="3743339"/>
            <a:chExt cx="11716622" cy="307778"/>
          </a:xfrm>
        </p:grpSpPr>
        <p:sp>
          <p:nvSpPr>
            <p:cNvPr id="81" name="Original"/>
            <p:cNvSpPr/>
            <p:nvPr/>
          </p:nvSpPr>
          <p:spPr>
            <a:xfrm>
              <a:off x="237689" y="3743339"/>
              <a:ext cx="2757877" cy="307777"/>
            </a:xfrm>
            <a:prstGeom prst="rect">
              <a:avLst/>
            </a:prstGeom>
            <a:ln w="12700"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anchor="ctr">
              <a:spAutoFit/>
            </a:bodyPr>
            <a:lstStyle>
              <a:lvl1pPr defTabSz="914400">
                <a:defRPr sz="1700" b="1">
                  <a:uFill>
                    <a:solidFill>
                      <a:srgbClr val="000000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>
                <a:defRPr sz="1800" b="0"/>
              </a:pPr>
              <a:r>
                <a:rPr lang="en-US" sz="2000" dirty="0">
                  <a:latin typeface="+mj-lt"/>
                </a:rPr>
                <a:t>invert</a:t>
              </a:r>
              <a:endParaRPr sz="2000" dirty="0">
                <a:latin typeface="+mj-lt"/>
              </a:endParaRPr>
            </a:p>
          </p:txBody>
        </p:sp>
        <p:sp>
          <p:nvSpPr>
            <p:cNvPr id="82" name="Lower Contrast"/>
            <p:cNvSpPr/>
            <p:nvPr/>
          </p:nvSpPr>
          <p:spPr>
            <a:xfrm>
              <a:off x="6210185" y="3743340"/>
              <a:ext cx="2757878" cy="307777"/>
            </a:xfrm>
            <a:prstGeom prst="rect">
              <a:avLst/>
            </a:prstGeom>
            <a:ln w="12700"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anchor="ctr">
              <a:spAutoFit/>
            </a:bodyPr>
            <a:lstStyle>
              <a:lvl1pPr defTabSz="914400">
                <a:defRPr sz="1700" b="1">
                  <a:uFill>
                    <a:solidFill>
                      <a:srgbClr val="000000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>
                <a:defRPr sz="1800" b="0"/>
              </a:pPr>
              <a:r>
                <a:rPr lang="en-US" sz="2000" dirty="0">
                  <a:latin typeface="+mj-lt"/>
                </a:rPr>
                <a:t>raise c</a:t>
              </a:r>
              <a:r>
                <a:rPr sz="2000" dirty="0">
                  <a:latin typeface="+mj-lt"/>
                </a:rPr>
                <a:t>ontrast</a:t>
              </a:r>
            </a:p>
          </p:txBody>
        </p:sp>
        <p:sp>
          <p:nvSpPr>
            <p:cNvPr id="83" name="Nonlinear Lower Contrast"/>
            <p:cNvSpPr/>
            <p:nvPr/>
          </p:nvSpPr>
          <p:spPr>
            <a:xfrm>
              <a:off x="9196433" y="3743339"/>
              <a:ext cx="2757878" cy="307777"/>
            </a:xfrm>
            <a:prstGeom prst="rect">
              <a:avLst/>
            </a:prstGeom>
            <a:ln w="12700"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anchor="ctr">
              <a:spAutoFit/>
            </a:bodyPr>
            <a:lstStyle>
              <a:lvl1pPr defTabSz="914400">
                <a:defRPr sz="1700" b="1">
                  <a:uFill>
                    <a:solidFill>
                      <a:srgbClr val="000000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>
                <a:defRPr sz="1800" b="0"/>
              </a:pPr>
              <a:r>
                <a:rPr lang="en-US" sz="2000" dirty="0">
                  <a:latin typeface="+mj-lt"/>
                </a:rPr>
                <a:t>n</a:t>
              </a:r>
              <a:r>
                <a:rPr sz="2000" dirty="0">
                  <a:latin typeface="+mj-lt"/>
                </a:rPr>
                <a:t>on</a:t>
              </a:r>
              <a:r>
                <a:rPr lang="en-US" sz="2000" dirty="0">
                  <a:latin typeface="+mj-lt"/>
                </a:rPr>
                <a:t>-</a:t>
              </a:r>
              <a:r>
                <a:rPr sz="2000" dirty="0">
                  <a:latin typeface="+mj-lt"/>
                </a:rPr>
                <a:t>linear </a:t>
              </a:r>
              <a:r>
                <a:rPr lang="en-US" sz="2000" dirty="0">
                  <a:latin typeface="+mj-lt"/>
                </a:rPr>
                <a:t>raise</a:t>
              </a:r>
              <a:r>
                <a:rPr sz="2000" dirty="0">
                  <a:latin typeface="+mj-lt"/>
                </a:rPr>
                <a:t> </a:t>
              </a:r>
              <a:r>
                <a:rPr lang="en-US" sz="2000" dirty="0">
                  <a:latin typeface="+mj-lt"/>
                </a:rPr>
                <a:t>c</a:t>
              </a:r>
              <a:r>
                <a:rPr sz="2000" dirty="0">
                  <a:latin typeface="+mj-lt"/>
                </a:rPr>
                <a:t>ontrast</a:t>
              </a:r>
            </a:p>
          </p:txBody>
        </p:sp>
        <p:sp>
          <p:nvSpPr>
            <p:cNvPr id="84" name="Original"/>
            <p:cNvSpPr/>
            <p:nvPr/>
          </p:nvSpPr>
          <p:spPr>
            <a:xfrm>
              <a:off x="3223936" y="3743340"/>
              <a:ext cx="2757879" cy="307777"/>
            </a:xfrm>
            <a:prstGeom prst="rect">
              <a:avLst/>
            </a:prstGeom>
            <a:ln w="12700"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anchor="ctr">
              <a:spAutoFit/>
            </a:bodyPr>
            <a:lstStyle>
              <a:lvl1pPr defTabSz="914400">
                <a:defRPr sz="1700" b="1">
                  <a:uFill>
                    <a:solidFill>
                      <a:srgbClr val="000000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>
                <a:defRPr sz="1800" b="0"/>
              </a:pPr>
              <a:r>
                <a:rPr lang="en-US" sz="2000" dirty="0">
                  <a:latin typeface="+mj-lt"/>
                </a:rPr>
                <a:t>lighten</a:t>
              </a:r>
              <a:endParaRPr sz="2000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276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Examples of point processing</a:t>
            </a:r>
            <a:endParaRPr dirty="0"/>
          </a:p>
        </p:txBody>
      </p:sp>
      <p:pic>
        <p:nvPicPr>
          <p:cNvPr id="40" name="latex-image-1.pdf" descr="latex-image-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11288" y="2774961"/>
            <a:ext cx="169665" cy="151805"/>
          </a:xfrm>
          <a:prstGeom prst="rect">
            <a:avLst/>
          </a:prstGeom>
          <a:ln w="12700">
            <a:miter lim="400000"/>
          </a:ln>
          <a:effectLst/>
        </p:spPr>
      </p:pic>
      <p:grpSp>
        <p:nvGrpSpPr>
          <p:cNvPr id="41" name="Group 40"/>
          <p:cNvGrpSpPr/>
          <p:nvPr/>
        </p:nvGrpSpPr>
        <p:grpSpPr>
          <a:xfrm>
            <a:off x="237689" y="4164930"/>
            <a:ext cx="11716622" cy="1828800"/>
            <a:chOff x="236554" y="4103286"/>
            <a:chExt cx="11716622" cy="1828800"/>
          </a:xfrm>
        </p:grpSpPr>
        <p:pic>
          <p:nvPicPr>
            <p:cNvPr id="42" name="image.png" descr="imag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222802" y="4103286"/>
              <a:ext cx="2757878" cy="1828800"/>
            </a:xfrm>
            <a:prstGeom prst="rect">
              <a:avLst/>
            </a:prstGeom>
            <a:ln w="12700">
              <a:solidFill>
                <a:schemeClr val="tx1"/>
              </a:solidFill>
              <a:miter lim="400000"/>
            </a:ln>
            <a:effectLst/>
          </p:spPr>
        </p:pic>
        <p:pic>
          <p:nvPicPr>
            <p:cNvPr id="43" name="image.png" descr="image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209050" y="4103286"/>
              <a:ext cx="2757878" cy="1828800"/>
            </a:xfrm>
            <a:prstGeom prst="rect">
              <a:avLst/>
            </a:prstGeom>
            <a:ln w="12700">
              <a:solidFill>
                <a:schemeClr val="tx1"/>
              </a:solidFill>
              <a:miter lim="400000"/>
            </a:ln>
            <a:effectLst/>
          </p:spPr>
        </p:pic>
        <p:pic>
          <p:nvPicPr>
            <p:cNvPr id="44" name="image.png" descr="image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36554" y="4103286"/>
              <a:ext cx="2757878" cy="1828800"/>
            </a:xfrm>
            <a:prstGeom prst="rect">
              <a:avLst/>
            </a:prstGeom>
            <a:ln w="12700">
              <a:solidFill>
                <a:schemeClr val="tx1"/>
              </a:solidFill>
              <a:miter lim="400000"/>
            </a:ln>
            <a:effectLst/>
          </p:spPr>
        </p:pic>
        <p:pic>
          <p:nvPicPr>
            <p:cNvPr id="45" name="image.png" descr="image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9195298" y="4103286"/>
              <a:ext cx="2757878" cy="1828800"/>
            </a:xfrm>
            <a:prstGeom prst="rect">
              <a:avLst/>
            </a:prstGeom>
            <a:ln w="12700">
              <a:solidFill>
                <a:schemeClr val="tx1"/>
              </a:solidFill>
              <a:miter lim="400000"/>
            </a:ln>
            <a:effectLst/>
          </p:spPr>
        </p:pic>
      </p:grpSp>
      <p:grpSp>
        <p:nvGrpSpPr>
          <p:cNvPr id="2" name="Group 1"/>
          <p:cNvGrpSpPr/>
          <p:nvPr/>
        </p:nvGrpSpPr>
        <p:grpSpPr>
          <a:xfrm>
            <a:off x="237689" y="908438"/>
            <a:ext cx="11716622" cy="2142193"/>
            <a:chOff x="237689" y="990630"/>
            <a:chExt cx="11716622" cy="2142193"/>
          </a:xfrm>
        </p:grpSpPr>
        <p:grpSp>
          <p:nvGrpSpPr>
            <p:cNvPr id="56" name="Group 55"/>
            <p:cNvGrpSpPr/>
            <p:nvPr/>
          </p:nvGrpSpPr>
          <p:grpSpPr>
            <a:xfrm>
              <a:off x="237689" y="1304023"/>
              <a:ext cx="11716622" cy="1828800"/>
              <a:chOff x="237689" y="1108817"/>
              <a:chExt cx="11716622" cy="1828800"/>
            </a:xfrm>
          </p:grpSpPr>
          <p:pic>
            <p:nvPicPr>
              <p:cNvPr id="57" name="image.png" descr="image.png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237689" y="1108817"/>
                <a:ext cx="2757878" cy="1828800"/>
              </a:xfrm>
              <a:prstGeom prst="rect">
                <a:avLst/>
              </a:prstGeom>
              <a:ln w="12700">
                <a:solidFill>
                  <a:schemeClr val="tx1"/>
                </a:solidFill>
                <a:miter lim="400000"/>
              </a:ln>
              <a:effectLst/>
            </p:spPr>
          </p:pic>
          <p:pic>
            <p:nvPicPr>
              <p:cNvPr id="58" name="image.png" descr="image.png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3223937" y="1108817"/>
                <a:ext cx="2757878" cy="1828800"/>
              </a:xfrm>
              <a:prstGeom prst="rect">
                <a:avLst/>
              </a:prstGeom>
              <a:ln w="12700">
                <a:solidFill>
                  <a:schemeClr val="tx1"/>
                </a:solidFill>
                <a:miter lim="400000"/>
              </a:ln>
              <a:effectLst/>
            </p:spPr>
          </p:pic>
          <p:pic>
            <p:nvPicPr>
              <p:cNvPr id="59" name="image.png" descr="image.png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>
                <a:off x="6210185" y="1108817"/>
                <a:ext cx="2757878" cy="1828800"/>
              </a:xfrm>
              <a:prstGeom prst="rect">
                <a:avLst/>
              </a:prstGeom>
              <a:ln w="12700">
                <a:solidFill>
                  <a:schemeClr val="tx1"/>
                </a:solidFill>
                <a:miter lim="400000"/>
              </a:ln>
              <a:effectLst/>
            </p:spPr>
          </p:pic>
          <p:pic>
            <p:nvPicPr>
              <p:cNvPr id="74" name="image.jpg" descr="image.jpg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>
                <a:off x="9196433" y="1108817"/>
                <a:ext cx="2757878" cy="1828800"/>
              </a:xfrm>
              <a:prstGeom prst="rect">
                <a:avLst/>
              </a:prstGeom>
              <a:ln w="12700">
                <a:solidFill>
                  <a:schemeClr val="tx1"/>
                </a:solidFill>
                <a:miter lim="400000"/>
              </a:ln>
              <a:effectLst/>
            </p:spPr>
          </p:pic>
        </p:grpSp>
        <p:grpSp>
          <p:nvGrpSpPr>
            <p:cNvPr id="75" name="Group 74"/>
            <p:cNvGrpSpPr/>
            <p:nvPr/>
          </p:nvGrpSpPr>
          <p:grpSpPr>
            <a:xfrm>
              <a:off x="237689" y="990630"/>
              <a:ext cx="11716622" cy="307777"/>
              <a:chOff x="237689" y="713232"/>
              <a:chExt cx="11716622" cy="307777"/>
            </a:xfrm>
          </p:grpSpPr>
          <p:sp>
            <p:nvSpPr>
              <p:cNvPr id="76" name="Original"/>
              <p:cNvSpPr/>
              <p:nvPr/>
            </p:nvSpPr>
            <p:spPr>
              <a:xfrm>
                <a:off x="237689" y="713232"/>
                <a:ext cx="2757877" cy="307777"/>
              </a:xfrm>
              <a:prstGeom prst="rect">
                <a:avLst/>
              </a:prstGeom>
              <a:ln w="12700"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anchor="ctr">
                <a:spAutoFit/>
              </a:bodyPr>
              <a:lstStyle>
                <a:lvl1pPr defTabSz="914400">
                  <a:defRPr sz="1700" b="1">
                    <a:uFill>
                      <a:solidFill>
                        <a:srgbClr val="000000"/>
                      </a:solidFill>
                    </a:u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 algn="ctr">
                  <a:defRPr sz="1800" b="0"/>
                </a:pPr>
                <a:r>
                  <a:rPr lang="en-US" sz="2000" dirty="0">
                    <a:latin typeface="+mj-lt"/>
                  </a:rPr>
                  <a:t>o</a:t>
                </a:r>
                <a:r>
                  <a:rPr sz="2000" dirty="0">
                    <a:latin typeface="+mj-lt"/>
                  </a:rPr>
                  <a:t>riginal</a:t>
                </a:r>
              </a:p>
            </p:txBody>
          </p:sp>
          <p:sp>
            <p:nvSpPr>
              <p:cNvPr id="77" name="Lower Contrast"/>
              <p:cNvSpPr/>
              <p:nvPr/>
            </p:nvSpPr>
            <p:spPr>
              <a:xfrm>
                <a:off x="6210185" y="713232"/>
                <a:ext cx="2757878" cy="307777"/>
              </a:xfrm>
              <a:prstGeom prst="rect">
                <a:avLst/>
              </a:prstGeom>
              <a:ln w="12700"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anchor="ctr">
                <a:spAutoFit/>
              </a:bodyPr>
              <a:lstStyle>
                <a:lvl1pPr defTabSz="914400">
                  <a:defRPr sz="1700" b="1">
                    <a:uFill>
                      <a:solidFill>
                        <a:srgbClr val="000000"/>
                      </a:solidFill>
                    </a:u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 algn="ctr">
                  <a:defRPr sz="1800" b="0"/>
                </a:pPr>
                <a:r>
                  <a:rPr lang="en-US" sz="2000" dirty="0">
                    <a:latin typeface="+mj-lt"/>
                  </a:rPr>
                  <a:t>l</a:t>
                </a:r>
                <a:r>
                  <a:rPr sz="2000" dirty="0">
                    <a:latin typeface="+mj-lt"/>
                  </a:rPr>
                  <a:t>ower </a:t>
                </a:r>
                <a:r>
                  <a:rPr lang="en-US" sz="2000" dirty="0">
                    <a:latin typeface="+mj-lt"/>
                  </a:rPr>
                  <a:t>c</a:t>
                </a:r>
                <a:r>
                  <a:rPr sz="2000" dirty="0">
                    <a:latin typeface="+mj-lt"/>
                  </a:rPr>
                  <a:t>ontrast</a:t>
                </a:r>
              </a:p>
            </p:txBody>
          </p:sp>
          <p:sp>
            <p:nvSpPr>
              <p:cNvPr id="78" name="Nonlinear Lower Contrast"/>
              <p:cNvSpPr/>
              <p:nvPr/>
            </p:nvSpPr>
            <p:spPr>
              <a:xfrm>
                <a:off x="9196433" y="713232"/>
                <a:ext cx="2757878" cy="307777"/>
              </a:xfrm>
              <a:prstGeom prst="rect">
                <a:avLst/>
              </a:prstGeom>
              <a:ln w="12700"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anchor="ctr">
                <a:spAutoFit/>
              </a:bodyPr>
              <a:lstStyle>
                <a:lvl1pPr defTabSz="914400">
                  <a:defRPr sz="1700" b="1">
                    <a:uFill>
                      <a:solidFill>
                        <a:srgbClr val="000000"/>
                      </a:solidFill>
                    </a:u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 algn="ctr">
                  <a:defRPr sz="1800" b="0"/>
                </a:pPr>
                <a:r>
                  <a:rPr lang="en-US" sz="2000" dirty="0">
                    <a:latin typeface="+mj-lt"/>
                  </a:rPr>
                  <a:t>n</a:t>
                </a:r>
                <a:r>
                  <a:rPr sz="2000" dirty="0">
                    <a:latin typeface="+mj-lt"/>
                  </a:rPr>
                  <a:t>on</a:t>
                </a:r>
                <a:r>
                  <a:rPr lang="en-US" sz="2000" dirty="0">
                    <a:latin typeface="+mj-lt"/>
                  </a:rPr>
                  <a:t>-</a:t>
                </a:r>
                <a:r>
                  <a:rPr sz="2000" dirty="0">
                    <a:latin typeface="+mj-lt"/>
                  </a:rPr>
                  <a:t>linear </a:t>
                </a:r>
                <a:r>
                  <a:rPr lang="en-US" sz="2000" dirty="0">
                    <a:latin typeface="+mj-lt"/>
                  </a:rPr>
                  <a:t>l</a:t>
                </a:r>
                <a:r>
                  <a:rPr sz="2000" dirty="0">
                    <a:latin typeface="+mj-lt"/>
                  </a:rPr>
                  <a:t>ower </a:t>
                </a:r>
                <a:r>
                  <a:rPr lang="en-US" sz="2000" dirty="0">
                    <a:latin typeface="+mj-lt"/>
                  </a:rPr>
                  <a:t>c</a:t>
                </a:r>
                <a:r>
                  <a:rPr sz="2000" dirty="0">
                    <a:latin typeface="+mj-lt"/>
                  </a:rPr>
                  <a:t>ontrast</a:t>
                </a:r>
              </a:p>
            </p:txBody>
          </p:sp>
          <p:sp>
            <p:nvSpPr>
              <p:cNvPr id="79" name="Original"/>
              <p:cNvSpPr/>
              <p:nvPr/>
            </p:nvSpPr>
            <p:spPr>
              <a:xfrm>
                <a:off x="3223936" y="713232"/>
                <a:ext cx="2757879" cy="307777"/>
              </a:xfrm>
              <a:prstGeom prst="rect">
                <a:avLst/>
              </a:prstGeom>
              <a:ln w="12700"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anchor="ctr">
                <a:spAutoFit/>
              </a:bodyPr>
              <a:lstStyle>
                <a:lvl1pPr defTabSz="914400">
                  <a:defRPr sz="1700" b="1">
                    <a:uFill>
                      <a:solidFill>
                        <a:srgbClr val="000000"/>
                      </a:solidFill>
                    </a:u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 algn="ctr">
                  <a:defRPr sz="1800" b="0"/>
                </a:pPr>
                <a:r>
                  <a:rPr lang="en-US" sz="2000" dirty="0">
                    <a:latin typeface="+mj-lt"/>
                  </a:rPr>
                  <a:t>darken</a:t>
                </a:r>
                <a:endParaRPr sz="2000" dirty="0">
                  <a:latin typeface="+mj-lt"/>
                </a:endParaRPr>
              </a:p>
            </p:txBody>
          </p:sp>
        </p:grpSp>
      </p:grpSp>
      <p:grpSp>
        <p:nvGrpSpPr>
          <p:cNvPr id="80" name="Group 79"/>
          <p:cNvGrpSpPr/>
          <p:nvPr/>
        </p:nvGrpSpPr>
        <p:grpSpPr>
          <a:xfrm>
            <a:off x="237689" y="3846080"/>
            <a:ext cx="11716622" cy="307778"/>
            <a:chOff x="237689" y="3743339"/>
            <a:chExt cx="11716622" cy="307778"/>
          </a:xfrm>
        </p:grpSpPr>
        <p:sp>
          <p:nvSpPr>
            <p:cNvPr id="81" name="Original"/>
            <p:cNvSpPr/>
            <p:nvPr/>
          </p:nvSpPr>
          <p:spPr>
            <a:xfrm>
              <a:off x="237689" y="3743339"/>
              <a:ext cx="2757877" cy="307777"/>
            </a:xfrm>
            <a:prstGeom prst="rect">
              <a:avLst/>
            </a:prstGeom>
            <a:ln w="12700"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anchor="ctr">
              <a:spAutoFit/>
            </a:bodyPr>
            <a:lstStyle>
              <a:lvl1pPr defTabSz="914400">
                <a:defRPr sz="1700" b="1">
                  <a:uFill>
                    <a:solidFill>
                      <a:srgbClr val="000000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>
                <a:defRPr sz="1800" b="0"/>
              </a:pPr>
              <a:r>
                <a:rPr lang="en-US" sz="2000" dirty="0">
                  <a:latin typeface="+mj-lt"/>
                </a:rPr>
                <a:t>invert</a:t>
              </a:r>
              <a:endParaRPr sz="2000" dirty="0">
                <a:latin typeface="+mj-lt"/>
              </a:endParaRPr>
            </a:p>
          </p:txBody>
        </p:sp>
        <p:sp>
          <p:nvSpPr>
            <p:cNvPr id="82" name="Lower Contrast"/>
            <p:cNvSpPr/>
            <p:nvPr/>
          </p:nvSpPr>
          <p:spPr>
            <a:xfrm>
              <a:off x="6210185" y="3743340"/>
              <a:ext cx="2757878" cy="307777"/>
            </a:xfrm>
            <a:prstGeom prst="rect">
              <a:avLst/>
            </a:prstGeom>
            <a:ln w="12700"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anchor="ctr">
              <a:spAutoFit/>
            </a:bodyPr>
            <a:lstStyle>
              <a:lvl1pPr defTabSz="914400">
                <a:defRPr sz="1700" b="1">
                  <a:uFill>
                    <a:solidFill>
                      <a:srgbClr val="000000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>
                <a:defRPr sz="1800" b="0"/>
              </a:pPr>
              <a:r>
                <a:rPr lang="en-US" sz="2000" dirty="0">
                  <a:latin typeface="+mj-lt"/>
                </a:rPr>
                <a:t>raise c</a:t>
              </a:r>
              <a:r>
                <a:rPr sz="2000" dirty="0">
                  <a:latin typeface="+mj-lt"/>
                </a:rPr>
                <a:t>ontrast</a:t>
              </a:r>
            </a:p>
          </p:txBody>
        </p:sp>
        <p:sp>
          <p:nvSpPr>
            <p:cNvPr id="83" name="Nonlinear Lower Contrast"/>
            <p:cNvSpPr/>
            <p:nvPr/>
          </p:nvSpPr>
          <p:spPr>
            <a:xfrm>
              <a:off x="9196433" y="3743339"/>
              <a:ext cx="2757878" cy="307777"/>
            </a:xfrm>
            <a:prstGeom prst="rect">
              <a:avLst/>
            </a:prstGeom>
            <a:ln w="12700"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anchor="ctr">
              <a:spAutoFit/>
            </a:bodyPr>
            <a:lstStyle>
              <a:lvl1pPr defTabSz="914400">
                <a:defRPr sz="1700" b="1">
                  <a:uFill>
                    <a:solidFill>
                      <a:srgbClr val="000000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>
                <a:defRPr sz="1800" b="0"/>
              </a:pPr>
              <a:r>
                <a:rPr lang="en-US" sz="2000" dirty="0">
                  <a:latin typeface="+mj-lt"/>
                </a:rPr>
                <a:t>n</a:t>
              </a:r>
              <a:r>
                <a:rPr sz="2000" dirty="0">
                  <a:latin typeface="+mj-lt"/>
                </a:rPr>
                <a:t>on</a:t>
              </a:r>
              <a:r>
                <a:rPr lang="en-US" sz="2000" dirty="0">
                  <a:latin typeface="+mj-lt"/>
                </a:rPr>
                <a:t>-</a:t>
              </a:r>
              <a:r>
                <a:rPr sz="2000" dirty="0">
                  <a:latin typeface="+mj-lt"/>
                </a:rPr>
                <a:t>linear </a:t>
              </a:r>
              <a:r>
                <a:rPr lang="en-US" sz="2000" dirty="0">
                  <a:latin typeface="+mj-lt"/>
                </a:rPr>
                <a:t>raise</a:t>
              </a:r>
              <a:r>
                <a:rPr sz="2000" dirty="0">
                  <a:latin typeface="+mj-lt"/>
                </a:rPr>
                <a:t> </a:t>
              </a:r>
              <a:r>
                <a:rPr lang="en-US" sz="2000" dirty="0">
                  <a:latin typeface="+mj-lt"/>
                </a:rPr>
                <a:t>c</a:t>
              </a:r>
              <a:r>
                <a:rPr sz="2000" dirty="0">
                  <a:latin typeface="+mj-lt"/>
                </a:rPr>
                <a:t>ontrast</a:t>
              </a:r>
            </a:p>
          </p:txBody>
        </p:sp>
        <p:sp>
          <p:nvSpPr>
            <p:cNvPr id="84" name="Original"/>
            <p:cNvSpPr/>
            <p:nvPr/>
          </p:nvSpPr>
          <p:spPr>
            <a:xfrm>
              <a:off x="3223936" y="3743340"/>
              <a:ext cx="2757879" cy="307777"/>
            </a:xfrm>
            <a:prstGeom prst="rect">
              <a:avLst/>
            </a:prstGeom>
            <a:ln w="12700"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anchor="ctr">
              <a:spAutoFit/>
            </a:bodyPr>
            <a:lstStyle>
              <a:lvl1pPr defTabSz="914400">
                <a:defRPr sz="1700" b="1">
                  <a:uFill>
                    <a:solidFill>
                      <a:srgbClr val="000000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>
                <a:defRPr sz="1800" b="0"/>
              </a:pPr>
              <a:r>
                <a:rPr lang="en-US" sz="2000" dirty="0">
                  <a:latin typeface="+mj-lt"/>
                </a:rPr>
                <a:t>lighten</a:t>
              </a:r>
              <a:endParaRPr sz="2000" dirty="0">
                <a:latin typeface="+mj-lt"/>
              </a:endParaRPr>
            </a:p>
          </p:txBody>
        </p:sp>
      </p:grpSp>
      <p:sp>
        <p:nvSpPr>
          <p:cNvPr id="85" name="filtering"/>
          <p:cNvSpPr/>
          <p:nvPr/>
        </p:nvSpPr>
        <p:spPr>
          <a:xfrm>
            <a:off x="402672" y="225962"/>
            <a:ext cx="2418593" cy="687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1800"/>
            </a:lvl1pPr>
          </a:lstStyle>
          <a:p>
            <a:pPr algn="ctr"/>
            <a:r>
              <a:rPr lang="en-US" sz="2000" dirty="0">
                <a:latin typeface="+mj-lt"/>
              </a:rPr>
              <a:t>How would you implement these?</a:t>
            </a:r>
            <a:endParaRPr sz="2000" dirty="0">
              <a:latin typeface="+mj-lt"/>
            </a:endParaRPr>
          </a:p>
        </p:txBody>
      </p:sp>
      <p:pic>
        <p:nvPicPr>
          <p:cNvPr id="86" name="latex-image-1.pdf" descr="latex-image-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48761" y="3386005"/>
            <a:ext cx="135731" cy="12144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04749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Examples of point processing</a:t>
            </a:r>
            <a:endParaRPr dirty="0"/>
          </a:p>
        </p:txBody>
      </p:sp>
      <p:pic>
        <p:nvPicPr>
          <p:cNvPr id="40" name="latex-image-1.pdf" descr="latex-image-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11288" y="2774961"/>
            <a:ext cx="169665" cy="151805"/>
          </a:xfrm>
          <a:prstGeom prst="rect">
            <a:avLst/>
          </a:prstGeom>
          <a:ln w="12700">
            <a:miter lim="400000"/>
          </a:ln>
          <a:effectLst/>
        </p:spPr>
      </p:pic>
      <p:grpSp>
        <p:nvGrpSpPr>
          <p:cNvPr id="41" name="Group 40"/>
          <p:cNvGrpSpPr/>
          <p:nvPr/>
        </p:nvGrpSpPr>
        <p:grpSpPr>
          <a:xfrm>
            <a:off x="237689" y="4164930"/>
            <a:ext cx="11716622" cy="1828800"/>
            <a:chOff x="236554" y="4103286"/>
            <a:chExt cx="11716622" cy="1828800"/>
          </a:xfrm>
        </p:grpSpPr>
        <p:pic>
          <p:nvPicPr>
            <p:cNvPr id="42" name="image.png" descr="imag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222802" y="4103286"/>
              <a:ext cx="2757878" cy="1828800"/>
            </a:xfrm>
            <a:prstGeom prst="rect">
              <a:avLst/>
            </a:prstGeom>
            <a:ln w="12700">
              <a:solidFill>
                <a:schemeClr val="tx1"/>
              </a:solidFill>
              <a:miter lim="400000"/>
            </a:ln>
            <a:effectLst/>
          </p:spPr>
        </p:pic>
        <p:pic>
          <p:nvPicPr>
            <p:cNvPr id="43" name="image.png" descr="image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209050" y="4103286"/>
              <a:ext cx="2757878" cy="1828800"/>
            </a:xfrm>
            <a:prstGeom prst="rect">
              <a:avLst/>
            </a:prstGeom>
            <a:ln w="12700">
              <a:solidFill>
                <a:schemeClr val="tx1"/>
              </a:solidFill>
              <a:miter lim="400000"/>
            </a:ln>
            <a:effectLst/>
          </p:spPr>
        </p:pic>
        <p:pic>
          <p:nvPicPr>
            <p:cNvPr id="44" name="image.png" descr="image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36554" y="4103286"/>
              <a:ext cx="2757878" cy="1828800"/>
            </a:xfrm>
            <a:prstGeom prst="rect">
              <a:avLst/>
            </a:prstGeom>
            <a:ln w="12700">
              <a:solidFill>
                <a:schemeClr val="tx1"/>
              </a:solidFill>
              <a:miter lim="400000"/>
            </a:ln>
            <a:effectLst/>
          </p:spPr>
        </p:pic>
        <p:pic>
          <p:nvPicPr>
            <p:cNvPr id="45" name="image.png" descr="image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9195298" y="4103286"/>
              <a:ext cx="2757878" cy="1828800"/>
            </a:xfrm>
            <a:prstGeom prst="rect">
              <a:avLst/>
            </a:prstGeom>
            <a:ln w="12700">
              <a:solidFill>
                <a:schemeClr val="tx1"/>
              </a:solidFill>
              <a:miter lim="400000"/>
            </a:ln>
            <a:effectLst/>
          </p:spPr>
        </p:pic>
      </p:grpSp>
      <p:grpSp>
        <p:nvGrpSpPr>
          <p:cNvPr id="2" name="Group 1"/>
          <p:cNvGrpSpPr/>
          <p:nvPr/>
        </p:nvGrpSpPr>
        <p:grpSpPr>
          <a:xfrm>
            <a:off x="237689" y="908438"/>
            <a:ext cx="11716622" cy="2142193"/>
            <a:chOff x="237689" y="990630"/>
            <a:chExt cx="11716622" cy="2142193"/>
          </a:xfrm>
        </p:grpSpPr>
        <p:grpSp>
          <p:nvGrpSpPr>
            <p:cNvPr id="56" name="Group 55"/>
            <p:cNvGrpSpPr/>
            <p:nvPr/>
          </p:nvGrpSpPr>
          <p:grpSpPr>
            <a:xfrm>
              <a:off x="237689" y="1304023"/>
              <a:ext cx="11716622" cy="1828800"/>
              <a:chOff x="237689" y="1108817"/>
              <a:chExt cx="11716622" cy="1828800"/>
            </a:xfrm>
          </p:grpSpPr>
          <p:pic>
            <p:nvPicPr>
              <p:cNvPr id="57" name="image.png" descr="image.png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237689" y="1108817"/>
                <a:ext cx="2757878" cy="1828800"/>
              </a:xfrm>
              <a:prstGeom prst="rect">
                <a:avLst/>
              </a:prstGeom>
              <a:ln w="12700">
                <a:solidFill>
                  <a:schemeClr val="tx1"/>
                </a:solidFill>
                <a:miter lim="400000"/>
              </a:ln>
              <a:effectLst/>
            </p:spPr>
          </p:pic>
          <p:pic>
            <p:nvPicPr>
              <p:cNvPr id="58" name="image.png" descr="image.png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3223937" y="1108817"/>
                <a:ext cx="2757878" cy="1828800"/>
              </a:xfrm>
              <a:prstGeom prst="rect">
                <a:avLst/>
              </a:prstGeom>
              <a:ln w="12700">
                <a:solidFill>
                  <a:schemeClr val="tx1"/>
                </a:solidFill>
                <a:miter lim="400000"/>
              </a:ln>
              <a:effectLst/>
            </p:spPr>
          </p:pic>
          <p:pic>
            <p:nvPicPr>
              <p:cNvPr id="59" name="image.png" descr="image.png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>
                <a:off x="6210185" y="1108817"/>
                <a:ext cx="2757878" cy="1828800"/>
              </a:xfrm>
              <a:prstGeom prst="rect">
                <a:avLst/>
              </a:prstGeom>
              <a:ln w="12700">
                <a:solidFill>
                  <a:schemeClr val="tx1"/>
                </a:solidFill>
                <a:miter lim="400000"/>
              </a:ln>
              <a:effectLst/>
            </p:spPr>
          </p:pic>
          <p:pic>
            <p:nvPicPr>
              <p:cNvPr id="74" name="image.jpg" descr="image.jpg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>
                <a:off x="9196433" y="1108817"/>
                <a:ext cx="2757878" cy="1828800"/>
              </a:xfrm>
              <a:prstGeom prst="rect">
                <a:avLst/>
              </a:prstGeom>
              <a:ln w="12700">
                <a:solidFill>
                  <a:schemeClr val="tx1"/>
                </a:solidFill>
                <a:miter lim="400000"/>
              </a:ln>
              <a:effectLst/>
            </p:spPr>
          </p:pic>
        </p:grpSp>
        <p:grpSp>
          <p:nvGrpSpPr>
            <p:cNvPr id="75" name="Group 74"/>
            <p:cNvGrpSpPr/>
            <p:nvPr/>
          </p:nvGrpSpPr>
          <p:grpSpPr>
            <a:xfrm>
              <a:off x="237689" y="990630"/>
              <a:ext cx="11716622" cy="307777"/>
              <a:chOff x="237689" y="713232"/>
              <a:chExt cx="11716622" cy="307777"/>
            </a:xfrm>
          </p:grpSpPr>
          <p:sp>
            <p:nvSpPr>
              <p:cNvPr id="76" name="Original"/>
              <p:cNvSpPr/>
              <p:nvPr/>
            </p:nvSpPr>
            <p:spPr>
              <a:xfrm>
                <a:off x="237689" y="713232"/>
                <a:ext cx="2757877" cy="307777"/>
              </a:xfrm>
              <a:prstGeom prst="rect">
                <a:avLst/>
              </a:prstGeom>
              <a:ln w="12700"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anchor="ctr">
                <a:spAutoFit/>
              </a:bodyPr>
              <a:lstStyle>
                <a:lvl1pPr defTabSz="914400">
                  <a:defRPr sz="1700" b="1">
                    <a:uFill>
                      <a:solidFill>
                        <a:srgbClr val="000000"/>
                      </a:solidFill>
                    </a:u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 algn="ctr">
                  <a:defRPr sz="1800" b="0"/>
                </a:pPr>
                <a:r>
                  <a:rPr lang="en-US" sz="2000" dirty="0">
                    <a:latin typeface="+mj-lt"/>
                  </a:rPr>
                  <a:t>o</a:t>
                </a:r>
                <a:r>
                  <a:rPr sz="2000" dirty="0">
                    <a:latin typeface="+mj-lt"/>
                  </a:rPr>
                  <a:t>riginal</a:t>
                </a:r>
              </a:p>
            </p:txBody>
          </p:sp>
          <p:sp>
            <p:nvSpPr>
              <p:cNvPr id="77" name="Lower Contrast"/>
              <p:cNvSpPr/>
              <p:nvPr/>
            </p:nvSpPr>
            <p:spPr>
              <a:xfrm>
                <a:off x="6210185" y="713232"/>
                <a:ext cx="2757878" cy="307777"/>
              </a:xfrm>
              <a:prstGeom prst="rect">
                <a:avLst/>
              </a:prstGeom>
              <a:ln w="12700"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anchor="ctr">
                <a:spAutoFit/>
              </a:bodyPr>
              <a:lstStyle>
                <a:lvl1pPr defTabSz="914400">
                  <a:defRPr sz="1700" b="1">
                    <a:uFill>
                      <a:solidFill>
                        <a:srgbClr val="000000"/>
                      </a:solidFill>
                    </a:u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 algn="ctr">
                  <a:defRPr sz="1800" b="0"/>
                </a:pPr>
                <a:r>
                  <a:rPr lang="en-US" sz="2000" dirty="0">
                    <a:latin typeface="+mj-lt"/>
                  </a:rPr>
                  <a:t>l</a:t>
                </a:r>
                <a:r>
                  <a:rPr sz="2000" dirty="0">
                    <a:latin typeface="+mj-lt"/>
                  </a:rPr>
                  <a:t>ower </a:t>
                </a:r>
                <a:r>
                  <a:rPr lang="en-US" sz="2000" dirty="0">
                    <a:latin typeface="+mj-lt"/>
                  </a:rPr>
                  <a:t>c</a:t>
                </a:r>
                <a:r>
                  <a:rPr sz="2000" dirty="0">
                    <a:latin typeface="+mj-lt"/>
                  </a:rPr>
                  <a:t>ontrast</a:t>
                </a:r>
              </a:p>
            </p:txBody>
          </p:sp>
          <p:sp>
            <p:nvSpPr>
              <p:cNvPr id="78" name="Nonlinear Lower Contrast"/>
              <p:cNvSpPr/>
              <p:nvPr/>
            </p:nvSpPr>
            <p:spPr>
              <a:xfrm>
                <a:off x="9196433" y="713232"/>
                <a:ext cx="2757878" cy="307777"/>
              </a:xfrm>
              <a:prstGeom prst="rect">
                <a:avLst/>
              </a:prstGeom>
              <a:ln w="12700"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anchor="ctr">
                <a:spAutoFit/>
              </a:bodyPr>
              <a:lstStyle>
                <a:lvl1pPr defTabSz="914400">
                  <a:defRPr sz="1700" b="1">
                    <a:uFill>
                      <a:solidFill>
                        <a:srgbClr val="000000"/>
                      </a:solidFill>
                    </a:u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 algn="ctr">
                  <a:defRPr sz="1800" b="0"/>
                </a:pPr>
                <a:r>
                  <a:rPr lang="en-US" sz="2000" dirty="0">
                    <a:latin typeface="+mj-lt"/>
                  </a:rPr>
                  <a:t>n</a:t>
                </a:r>
                <a:r>
                  <a:rPr sz="2000" dirty="0">
                    <a:latin typeface="+mj-lt"/>
                  </a:rPr>
                  <a:t>on</a:t>
                </a:r>
                <a:r>
                  <a:rPr lang="en-US" sz="2000" dirty="0">
                    <a:latin typeface="+mj-lt"/>
                  </a:rPr>
                  <a:t>-</a:t>
                </a:r>
                <a:r>
                  <a:rPr sz="2000" dirty="0">
                    <a:latin typeface="+mj-lt"/>
                  </a:rPr>
                  <a:t>linear </a:t>
                </a:r>
                <a:r>
                  <a:rPr lang="en-US" sz="2000" dirty="0">
                    <a:latin typeface="+mj-lt"/>
                  </a:rPr>
                  <a:t>l</a:t>
                </a:r>
                <a:r>
                  <a:rPr sz="2000" dirty="0">
                    <a:latin typeface="+mj-lt"/>
                  </a:rPr>
                  <a:t>ower </a:t>
                </a:r>
                <a:r>
                  <a:rPr lang="en-US" sz="2000" dirty="0">
                    <a:latin typeface="+mj-lt"/>
                  </a:rPr>
                  <a:t>c</a:t>
                </a:r>
                <a:r>
                  <a:rPr sz="2000" dirty="0">
                    <a:latin typeface="+mj-lt"/>
                  </a:rPr>
                  <a:t>ontrast</a:t>
                </a:r>
              </a:p>
            </p:txBody>
          </p:sp>
          <p:sp>
            <p:nvSpPr>
              <p:cNvPr id="79" name="Original"/>
              <p:cNvSpPr/>
              <p:nvPr/>
            </p:nvSpPr>
            <p:spPr>
              <a:xfrm>
                <a:off x="3223936" y="713232"/>
                <a:ext cx="2757879" cy="307777"/>
              </a:xfrm>
              <a:prstGeom prst="rect">
                <a:avLst/>
              </a:prstGeom>
              <a:ln w="12700"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anchor="ctr">
                <a:spAutoFit/>
              </a:bodyPr>
              <a:lstStyle>
                <a:lvl1pPr defTabSz="914400">
                  <a:defRPr sz="1700" b="1">
                    <a:uFill>
                      <a:solidFill>
                        <a:srgbClr val="000000"/>
                      </a:solidFill>
                    </a:u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 algn="ctr">
                  <a:defRPr sz="1800" b="0"/>
                </a:pPr>
                <a:r>
                  <a:rPr lang="en-US" sz="2000" dirty="0">
                    <a:latin typeface="+mj-lt"/>
                  </a:rPr>
                  <a:t>darken</a:t>
                </a:r>
                <a:endParaRPr sz="2000" dirty="0">
                  <a:latin typeface="+mj-lt"/>
                </a:endParaRPr>
              </a:p>
            </p:txBody>
          </p:sp>
        </p:grpSp>
      </p:grpSp>
      <p:grpSp>
        <p:nvGrpSpPr>
          <p:cNvPr id="80" name="Group 79"/>
          <p:cNvGrpSpPr/>
          <p:nvPr/>
        </p:nvGrpSpPr>
        <p:grpSpPr>
          <a:xfrm>
            <a:off x="237689" y="3846080"/>
            <a:ext cx="11716622" cy="307778"/>
            <a:chOff x="237689" y="3743339"/>
            <a:chExt cx="11716622" cy="307778"/>
          </a:xfrm>
        </p:grpSpPr>
        <p:sp>
          <p:nvSpPr>
            <p:cNvPr id="81" name="Original"/>
            <p:cNvSpPr/>
            <p:nvPr/>
          </p:nvSpPr>
          <p:spPr>
            <a:xfrm>
              <a:off x="237689" y="3743339"/>
              <a:ext cx="2757877" cy="307777"/>
            </a:xfrm>
            <a:prstGeom prst="rect">
              <a:avLst/>
            </a:prstGeom>
            <a:ln w="12700"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anchor="ctr">
              <a:spAutoFit/>
            </a:bodyPr>
            <a:lstStyle>
              <a:lvl1pPr defTabSz="914400">
                <a:defRPr sz="1700" b="1">
                  <a:uFill>
                    <a:solidFill>
                      <a:srgbClr val="000000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>
                <a:defRPr sz="1800" b="0"/>
              </a:pPr>
              <a:r>
                <a:rPr lang="en-US" sz="2000" dirty="0">
                  <a:latin typeface="+mj-lt"/>
                </a:rPr>
                <a:t>invert</a:t>
              </a:r>
              <a:endParaRPr sz="2000" dirty="0">
                <a:latin typeface="+mj-lt"/>
              </a:endParaRPr>
            </a:p>
          </p:txBody>
        </p:sp>
        <p:sp>
          <p:nvSpPr>
            <p:cNvPr id="82" name="Lower Contrast"/>
            <p:cNvSpPr/>
            <p:nvPr/>
          </p:nvSpPr>
          <p:spPr>
            <a:xfrm>
              <a:off x="6210185" y="3743340"/>
              <a:ext cx="2757878" cy="307777"/>
            </a:xfrm>
            <a:prstGeom prst="rect">
              <a:avLst/>
            </a:prstGeom>
            <a:ln w="12700"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anchor="ctr">
              <a:spAutoFit/>
            </a:bodyPr>
            <a:lstStyle>
              <a:lvl1pPr defTabSz="914400">
                <a:defRPr sz="1700" b="1">
                  <a:uFill>
                    <a:solidFill>
                      <a:srgbClr val="000000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>
                <a:defRPr sz="1800" b="0"/>
              </a:pPr>
              <a:r>
                <a:rPr lang="en-US" sz="2000" dirty="0">
                  <a:latin typeface="+mj-lt"/>
                </a:rPr>
                <a:t>raise c</a:t>
              </a:r>
              <a:r>
                <a:rPr sz="2000" dirty="0">
                  <a:latin typeface="+mj-lt"/>
                </a:rPr>
                <a:t>ontrast</a:t>
              </a:r>
            </a:p>
          </p:txBody>
        </p:sp>
        <p:sp>
          <p:nvSpPr>
            <p:cNvPr id="83" name="Nonlinear Lower Contrast"/>
            <p:cNvSpPr/>
            <p:nvPr/>
          </p:nvSpPr>
          <p:spPr>
            <a:xfrm>
              <a:off x="9196433" y="3743339"/>
              <a:ext cx="2757878" cy="307777"/>
            </a:xfrm>
            <a:prstGeom prst="rect">
              <a:avLst/>
            </a:prstGeom>
            <a:ln w="12700"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anchor="ctr">
              <a:spAutoFit/>
            </a:bodyPr>
            <a:lstStyle>
              <a:lvl1pPr defTabSz="914400">
                <a:defRPr sz="1700" b="1">
                  <a:uFill>
                    <a:solidFill>
                      <a:srgbClr val="000000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>
                <a:defRPr sz="1800" b="0"/>
              </a:pPr>
              <a:r>
                <a:rPr lang="en-US" sz="2000" dirty="0">
                  <a:latin typeface="+mj-lt"/>
                </a:rPr>
                <a:t>n</a:t>
              </a:r>
              <a:r>
                <a:rPr sz="2000" dirty="0">
                  <a:latin typeface="+mj-lt"/>
                </a:rPr>
                <a:t>on</a:t>
              </a:r>
              <a:r>
                <a:rPr lang="en-US" sz="2000" dirty="0">
                  <a:latin typeface="+mj-lt"/>
                </a:rPr>
                <a:t>-</a:t>
              </a:r>
              <a:r>
                <a:rPr sz="2000" dirty="0">
                  <a:latin typeface="+mj-lt"/>
                </a:rPr>
                <a:t>linear </a:t>
              </a:r>
              <a:r>
                <a:rPr lang="en-US" sz="2000" dirty="0">
                  <a:latin typeface="+mj-lt"/>
                </a:rPr>
                <a:t>raise</a:t>
              </a:r>
              <a:r>
                <a:rPr sz="2000" dirty="0">
                  <a:latin typeface="+mj-lt"/>
                </a:rPr>
                <a:t> </a:t>
              </a:r>
              <a:r>
                <a:rPr lang="en-US" sz="2000" dirty="0">
                  <a:latin typeface="+mj-lt"/>
                </a:rPr>
                <a:t>c</a:t>
              </a:r>
              <a:r>
                <a:rPr sz="2000" dirty="0">
                  <a:latin typeface="+mj-lt"/>
                </a:rPr>
                <a:t>ontrast</a:t>
              </a:r>
            </a:p>
          </p:txBody>
        </p:sp>
        <p:sp>
          <p:nvSpPr>
            <p:cNvPr id="84" name="Original"/>
            <p:cNvSpPr/>
            <p:nvPr/>
          </p:nvSpPr>
          <p:spPr>
            <a:xfrm>
              <a:off x="3223936" y="3743340"/>
              <a:ext cx="2757879" cy="307777"/>
            </a:xfrm>
            <a:prstGeom prst="rect">
              <a:avLst/>
            </a:prstGeom>
            <a:ln w="12700"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anchor="ctr">
              <a:spAutoFit/>
            </a:bodyPr>
            <a:lstStyle>
              <a:lvl1pPr defTabSz="914400">
                <a:defRPr sz="1700" b="1">
                  <a:uFill>
                    <a:solidFill>
                      <a:srgbClr val="000000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>
                <a:defRPr sz="1800" b="0"/>
              </a:pPr>
              <a:r>
                <a:rPr lang="en-US" sz="2000" dirty="0">
                  <a:latin typeface="+mj-lt"/>
                </a:rPr>
                <a:t>lighten</a:t>
              </a:r>
              <a:endParaRPr sz="2000" dirty="0">
                <a:latin typeface="+mj-lt"/>
              </a:endParaRPr>
            </a:p>
          </p:txBody>
        </p:sp>
      </p:grpSp>
      <p:pic>
        <p:nvPicPr>
          <p:cNvPr id="86" name="latex-image-1.pdf" descr="latex-image-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48761" y="3386005"/>
            <a:ext cx="135731" cy="1214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6" name="latex-image-2.pdf" descr="latex-image-2.pdf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4179607" y="3353858"/>
            <a:ext cx="835819" cy="185738"/>
          </a:xfrm>
          <a:prstGeom prst="rect">
            <a:avLst/>
          </a:prstGeom>
          <a:ln w="12700">
            <a:miter lim="400000"/>
          </a:ln>
        </p:spPr>
      </p:pic>
      <p:sp>
        <p:nvSpPr>
          <p:cNvPr id="34" name="filtering"/>
          <p:cNvSpPr/>
          <p:nvPr/>
        </p:nvSpPr>
        <p:spPr>
          <a:xfrm>
            <a:off x="402672" y="225962"/>
            <a:ext cx="2418593" cy="687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1800"/>
            </a:lvl1pPr>
          </a:lstStyle>
          <a:p>
            <a:pPr algn="ctr"/>
            <a:r>
              <a:rPr lang="en-US" sz="2000" dirty="0">
                <a:latin typeface="+mj-lt"/>
              </a:rPr>
              <a:t>How would you implement these?</a:t>
            </a:r>
            <a:endParaRPr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7667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Examples of point processing</a:t>
            </a:r>
            <a:endParaRPr dirty="0"/>
          </a:p>
        </p:txBody>
      </p:sp>
      <p:pic>
        <p:nvPicPr>
          <p:cNvPr id="40" name="latex-image-1.pdf" descr="latex-image-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11288" y="2774961"/>
            <a:ext cx="169665" cy="151805"/>
          </a:xfrm>
          <a:prstGeom prst="rect">
            <a:avLst/>
          </a:prstGeom>
          <a:ln w="12700">
            <a:miter lim="400000"/>
          </a:ln>
          <a:effectLst/>
        </p:spPr>
      </p:pic>
      <p:grpSp>
        <p:nvGrpSpPr>
          <p:cNvPr id="41" name="Group 40"/>
          <p:cNvGrpSpPr/>
          <p:nvPr/>
        </p:nvGrpSpPr>
        <p:grpSpPr>
          <a:xfrm>
            <a:off x="237689" y="4164930"/>
            <a:ext cx="11716622" cy="1828800"/>
            <a:chOff x="236554" y="4103286"/>
            <a:chExt cx="11716622" cy="1828800"/>
          </a:xfrm>
        </p:grpSpPr>
        <p:pic>
          <p:nvPicPr>
            <p:cNvPr id="42" name="image.png" descr="imag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222802" y="4103286"/>
              <a:ext cx="2757878" cy="1828800"/>
            </a:xfrm>
            <a:prstGeom prst="rect">
              <a:avLst/>
            </a:prstGeom>
            <a:ln w="12700">
              <a:solidFill>
                <a:schemeClr val="tx1"/>
              </a:solidFill>
              <a:miter lim="400000"/>
            </a:ln>
            <a:effectLst/>
          </p:spPr>
        </p:pic>
        <p:pic>
          <p:nvPicPr>
            <p:cNvPr id="43" name="image.png" descr="image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209050" y="4103286"/>
              <a:ext cx="2757878" cy="1828800"/>
            </a:xfrm>
            <a:prstGeom prst="rect">
              <a:avLst/>
            </a:prstGeom>
            <a:ln w="12700">
              <a:solidFill>
                <a:schemeClr val="tx1"/>
              </a:solidFill>
              <a:miter lim="400000"/>
            </a:ln>
            <a:effectLst/>
          </p:spPr>
        </p:pic>
        <p:pic>
          <p:nvPicPr>
            <p:cNvPr id="44" name="image.png" descr="image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36554" y="4103286"/>
              <a:ext cx="2757878" cy="1828800"/>
            </a:xfrm>
            <a:prstGeom prst="rect">
              <a:avLst/>
            </a:prstGeom>
            <a:ln w="12700">
              <a:solidFill>
                <a:schemeClr val="tx1"/>
              </a:solidFill>
              <a:miter lim="400000"/>
            </a:ln>
            <a:effectLst/>
          </p:spPr>
        </p:pic>
        <p:pic>
          <p:nvPicPr>
            <p:cNvPr id="45" name="image.png" descr="image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9195298" y="4103286"/>
              <a:ext cx="2757878" cy="1828800"/>
            </a:xfrm>
            <a:prstGeom prst="rect">
              <a:avLst/>
            </a:prstGeom>
            <a:ln w="12700">
              <a:solidFill>
                <a:schemeClr val="tx1"/>
              </a:solidFill>
              <a:miter lim="400000"/>
            </a:ln>
            <a:effectLst/>
          </p:spPr>
        </p:pic>
      </p:grpSp>
      <p:grpSp>
        <p:nvGrpSpPr>
          <p:cNvPr id="2" name="Group 1"/>
          <p:cNvGrpSpPr/>
          <p:nvPr/>
        </p:nvGrpSpPr>
        <p:grpSpPr>
          <a:xfrm>
            <a:off x="237689" y="908438"/>
            <a:ext cx="11716622" cy="2142193"/>
            <a:chOff x="237689" y="990630"/>
            <a:chExt cx="11716622" cy="2142193"/>
          </a:xfrm>
        </p:grpSpPr>
        <p:grpSp>
          <p:nvGrpSpPr>
            <p:cNvPr id="56" name="Group 55"/>
            <p:cNvGrpSpPr/>
            <p:nvPr/>
          </p:nvGrpSpPr>
          <p:grpSpPr>
            <a:xfrm>
              <a:off x="237689" y="1304023"/>
              <a:ext cx="11716622" cy="1828800"/>
              <a:chOff x="237689" y="1108817"/>
              <a:chExt cx="11716622" cy="1828800"/>
            </a:xfrm>
          </p:grpSpPr>
          <p:pic>
            <p:nvPicPr>
              <p:cNvPr id="57" name="image.png" descr="image.png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237689" y="1108817"/>
                <a:ext cx="2757878" cy="1828800"/>
              </a:xfrm>
              <a:prstGeom prst="rect">
                <a:avLst/>
              </a:prstGeom>
              <a:ln w="12700">
                <a:solidFill>
                  <a:schemeClr val="tx1"/>
                </a:solidFill>
                <a:miter lim="400000"/>
              </a:ln>
              <a:effectLst/>
            </p:spPr>
          </p:pic>
          <p:pic>
            <p:nvPicPr>
              <p:cNvPr id="58" name="image.png" descr="image.png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3223937" y="1108817"/>
                <a:ext cx="2757878" cy="1828800"/>
              </a:xfrm>
              <a:prstGeom prst="rect">
                <a:avLst/>
              </a:prstGeom>
              <a:ln w="12700">
                <a:solidFill>
                  <a:schemeClr val="tx1"/>
                </a:solidFill>
                <a:miter lim="400000"/>
              </a:ln>
              <a:effectLst/>
            </p:spPr>
          </p:pic>
          <p:pic>
            <p:nvPicPr>
              <p:cNvPr id="59" name="image.png" descr="image.png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>
                <a:off x="6210185" y="1108817"/>
                <a:ext cx="2757878" cy="1828800"/>
              </a:xfrm>
              <a:prstGeom prst="rect">
                <a:avLst/>
              </a:prstGeom>
              <a:ln w="12700">
                <a:solidFill>
                  <a:schemeClr val="tx1"/>
                </a:solidFill>
                <a:miter lim="400000"/>
              </a:ln>
              <a:effectLst/>
            </p:spPr>
          </p:pic>
          <p:pic>
            <p:nvPicPr>
              <p:cNvPr id="74" name="image.jpg" descr="image.jpg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>
                <a:off x="9196433" y="1108817"/>
                <a:ext cx="2757878" cy="1828800"/>
              </a:xfrm>
              <a:prstGeom prst="rect">
                <a:avLst/>
              </a:prstGeom>
              <a:ln w="12700">
                <a:solidFill>
                  <a:schemeClr val="tx1"/>
                </a:solidFill>
                <a:miter lim="400000"/>
              </a:ln>
              <a:effectLst/>
            </p:spPr>
          </p:pic>
        </p:grpSp>
        <p:grpSp>
          <p:nvGrpSpPr>
            <p:cNvPr id="75" name="Group 74"/>
            <p:cNvGrpSpPr/>
            <p:nvPr/>
          </p:nvGrpSpPr>
          <p:grpSpPr>
            <a:xfrm>
              <a:off x="237689" y="990630"/>
              <a:ext cx="11716622" cy="307777"/>
              <a:chOff x="237689" y="713232"/>
              <a:chExt cx="11716622" cy="307777"/>
            </a:xfrm>
          </p:grpSpPr>
          <p:sp>
            <p:nvSpPr>
              <p:cNvPr id="76" name="Original"/>
              <p:cNvSpPr/>
              <p:nvPr/>
            </p:nvSpPr>
            <p:spPr>
              <a:xfrm>
                <a:off x="237689" y="713232"/>
                <a:ext cx="2757877" cy="307777"/>
              </a:xfrm>
              <a:prstGeom prst="rect">
                <a:avLst/>
              </a:prstGeom>
              <a:ln w="12700"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anchor="ctr">
                <a:spAutoFit/>
              </a:bodyPr>
              <a:lstStyle>
                <a:lvl1pPr defTabSz="914400">
                  <a:defRPr sz="1700" b="1">
                    <a:uFill>
                      <a:solidFill>
                        <a:srgbClr val="000000"/>
                      </a:solidFill>
                    </a:u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 algn="ctr">
                  <a:defRPr sz="1800" b="0"/>
                </a:pPr>
                <a:r>
                  <a:rPr lang="en-US" sz="2000" dirty="0">
                    <a:latin typeface="+mj-lt"/>
                  </a:rPr>
                  <a:t>o</a:t>
                </a:r>
                <a:r>
                  <a:rPr sz="2000" dirty="0">
                    <a:latin typeface="+mj-lt"/>
                  </a:rPr>
                  <a:t>riginal</a:t>
                </a:r>
              </a:p>
            </p:txBody>
          </p:sp>
          <p:sp>
            <p:nvSpPr>
              <p:cNvPr id="77" name="Lower Contrast"/>
              <p:cNvSpPr/>
              <p:nvPr/>
            </p:nvSpPr>
            <p:spPr>
              <a:xfrm>
                <a:off x="6210185" y="713232"/>
                <a:ext cx="2757878" cy="307777"/>
              </a:xfrm>
              <a:prstGeom prst="rect">
                <a:avLst/>
              </a:prstGeom>
              <a:ln w="12700"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anchor="ctr">
                <a:spAutoFit/>
              </a:bodyPr>
              <a:lstStyle>
                <a:lvl1pPr defTabSz="914400">
                  <a:defRPr sz="1700" b="1">
                    <a:uFill>
                      <a:solidFill>
                        <a:srgbClr val="000000"/>
                      </a:solidFill>
                    </a:u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 algn="ctr">
                  <a:defRPr sz="1800" b="0"/>
                </a:pPr>
                <a:r>
                  <a:rPr lang="en-US" sz="2000" dirty="0">
                    <a:latin typeface="+mj-lt"/>
                  </a:rPr>
                  <a:t>l</a:t>
                </a:r>
                <a:r>
                  <a:rPr sz="2000" dirty="0">
                    <a:latin typeface="+mj-lt"/>
                  </a:rPr>
                  <a:t>ower </a:t>
                </a:r>
                <a:r>
                  <a:rPr lang="en-US" sz="2000" dirty="0">
                    <a:latin typeface="+mj-lt"/>
                  </a:rPr>
                  <a:t>c</a:t>
                </a:r>
                <a:r>
                  <a:rPr sz="2000" dirty="0">
                    <a:latin typeface="+mj-lt"/>
                  </a:rPr>
                  <a:t>ontrast</a:t>
                </a:r>
              </a:p>
            </p:txBody>
          </p:sp>
          <p:sp>
            <p:nvSpPr>
              <p:cNvPr id="78" name="Nonlinear Lower Contrast"/>
              <p:cNvSpPr/>
              <p:nvPr/>
            </p:nvSpPr>
            <p:spPr>
              <a:xfrm>
                <a:off x="9196433" y="713232"/>
                <a:ext cx="2757878" cy="307777"/>
              </a:xfrm>
              <a:prstGeom prst="rect">
                <a:avLst/>
              </a:prstGeom>
              <a:ln w="12700"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anchor="ctr">
                <a:spAutoFit/>
              </a:bodyPr>
              <a:lstStyle>
                <a:lvl1pPr defTabSz="914400">
                  <a:defRPr sz="1700" b="1">
                    <a:uFill>
                      <a:solidFill>
                        <a:srgbClr val="000000"/>
                      </a:solidFill>
                    </a:u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 algn="ctr">
                  <a:defRPr sz="1800" b="0"/>
                </a:pPr>
                <a:r>
                  <a:rPr lang="en-US" sz="2000" dirty="0">
                    <a:latin typeface="+mj-lt"/>
                  </a:rPr>
                  <a:t>n</a:t>
                </a:r>
                <a:r>
                  <a:rPr sz="2000" dirty="0">
                    <a:latin typeface="+mj-lt"/>
                  </a:rPr>
                  <a:t>on</a:t>
                </a:r>
                <a:r>
                  <a:rPr lang="en-US" sz="2000" dirty="0">
                    <a:latin typeface="+mj-lt"/>
                  </a:rPr>
                  <a:t>-</a:t>
                </a:r>
                <a:r>
                  <a:rPr sz="2000" dirty="0">
                    <a:latin typeface="+mj-lt"/>
                  </a:rPr>
                  <a:t>linear </a:t>
                </a:r>
                <a:r>
                  <a:rPr lang="en-US" sz="2000" dirty="0">
                    <a:latin typeface="+mj-lt"/>
                  </a:rPr>
                  <a:t>l</a:t>
                </a:r>
                <a:r>
                  <a:rPr sz="2000" dirty="0">
                    <a:latin typeface="+mj-lt"/>
                  </a:rPr>
                  <a:t>ower </a:t>
                </a:r>
                <a:r>
                  <a:rPr lang="en-US" sz="2000" dirty="0">
                    <a:latin typeface="+mj-lt"/>
                  </a:rPr>
                  <a:t>c</a:t>
                </a:r>
                <a:r>
                  <a:rPr sz="2000" dirty="0">
                    <a:latin typeface="+mj-lt"/>
                  </a:rPr>
                  <a:t>ontrast</a:t>
                </a:r>
              </a:p>
            </p:txBody>
          </p:sp>
          <p:sp>
            <p:nvSpPr>
              <p:cNvPr id="79" name="Original"/>
              <p:cNvSpPr/>
              <p:nvPr/>
            </p:nvSpPr>
            <p:spPr>
              <a:xfrm>
                <a:off x="3223936" y="713232"/>
                <a:ext cx="2757879" cy="307777"/>
              </a:xfrm>
              <a:prstGeom prst="rect">
                <a:avLst/>
              </a:prstGeom>
              <a:ln w="12700"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anchor="ctr">
                <a:spAutoFit/>
              </a:bodyPr>
              <a:lstStyle>
                <a:lvl1pPr defTabSz="914400">
                  <a:defRPr sz="1700" b="1">
                    <a:uFill>
                      <a:solidFill>
                        <a:srgbClr val="000000"/>
                      </a:solidFill>
                    </a:u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 algn="ctr">
                  <a:defRPr sz="1800" b="0"/>
                </a:pPr>
                <a:r>
                  <a:rPr lang="en-US" sz="2000" dirty="0">
                    <a:latin typeface="+mj-lt"/>
                  </a:rPr>
                  <a:t>darken</a:t>
                </a:r>
                <a:endParaRPr sz="2000" dirty="0">
                  <a:latin typeface="+mj-lt"/>
                </a:endParaRPr>
              </a:p>
            </p:txBody>
          </p:sp>
        </p:grpSp>
      </p:grpSp>
      <p:grpSp>
        <p:nvGrpSpPr>
          <p:cNvPr id="80" name="Group 79"/>
          <p:cNvGrpSpPr/>
          <p:nvPr/>
        </p:nvGrpSpPr>
        <p:grpSpPr>
          <a:xfrm>
            <a:off x="237689" y="3846080"/>
            <a:ext cx="11716622" cy="307778"/>
            <a:chOff x="237689" y="3743339"/>
            <a:chExt cx="11716622" cy="307778"/>
          </a:xfrm>
        </p:grpSpPr>
        <p:sp>
          <p:nvSpPr>
            <p:cNvPr id="81" name="Original"/>
            <p:cNvSpPr/>
            <p:nvPr/>
          </p:nvSpPr>
          <p:spPr>
            <a:xfrm>
              <a:off x="237689" y="3743339"/>
              <a:ext cx="2757877" cy="307777"/>
            </a:xfrm>
            <a:prstGeom prst="rect">
              <a:avLst/>
            </a:prstGeom>
            <a:ln w="12700"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anchor="ctr">
              <a:spAutoFit/>
            </a:bodyPr>
            <a:lstStyle>
              <a:lvl1pPr defTabSz="914400">
                <a:defRPr sz="1700" b="1">
                  <a:uFill>
                    <a:solidFill>
                      <a:srgbClr val="000000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>
                <a:defRPr sz="1800" b="0"/>
              </a:pPr>
              <a:r>
                <a:rPr lang="en-US" sz="2000" dirty="0">
                  <a:latin typeface="+mj-lt"/>
                </a:rPr>
                <a:t>invert</a:t>
              </a:r>
              <a:endParaRPr sz="2000" dirty="0">
                <a:latin typeface="+mj-lt"/>
              </a:endParaRPr>
            </a:p>
          </p:txBody>
        </p:sp>
        <p:sp>
          <p:nvSpPr>
            <p:cNvPr id="82" name="Lower Contrast"/>
            <p:cNvSpPr/>
            <p:nvPr/>
          </p:nvSpPr>
          <p:spPr>
            <a:xfrm>
              <a:off x="6210185" y="3743340"/>
              <a:ext cx="2757878" cy="307777"/>
            </a:xfrm>
            <a:prstGeom prst="rect">
              <a:avLst/>
            </a:prstGeom>
            <a:ln w="12700"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anchor="ctr">
              <a:spAutoFit/>
            </a:bodyPr>
            <a:lstStyle>
              <a:lvl1pPr defTabSz="914400">
                <a:defRPr sz="1700" b="1">
                  <a:uFill>
                    <a:solidFill>
                      <a:srgbClr val="000000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>
                <a:defRPr sz="1800" b="0"/>
              </a:pPr>
              <a:r>
                <a:rPr lang="en-US" sz="2000" dirty="0">
                  <a:latin typeface="+mj-lt"/>
                </a:rPr>
                <a:t>raise c</a:t>
              </a:r>
              <a:r>
                <a:rPr sz="2000" dirty="0">
                  <a:latin typeface="+mj-lt"/>
                </a:rPr>
                <a:t>ontrast</a:t>
              </a:r>
            </a:p>
          </p:txBody>
        </p:sp>
        <p:sp>
          <p:nvSpPr>
            <p:cNvPr id="83" name="Nonlinear Lower Contrast"/>
            <p:cNvSpPr/>
            <p:nvPr/>
          </p:nvSpPr>
          <p:spPr>
            <a:xfrm>
              <a:off x="9196433" y="3743339"/>
              <a:ext cx="2757878" cy="307777"/>
            </a:xfrm>
            <a:prstGeom prst="rect">
              <a:avLst/>
            </a:prstGeom>
            <a:ln w="12700"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anchor="ctr">
              <a:spAutoFit/>
            </a:bodyPr>
            <a:lstStyle>
              <a:lvl1pPr defTabSz="914400">
                <a:defRPr sz="1700" b="1">
                  <a:uFill>
                    <a:solidFill>
                      <a:srgbClr val="000000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>
                <a:defRPr sz="1800" b="0"/>
              </a:pPr>
              <a:r>
                <a:rPr lang="en-US" sz="2000" dirty="0">
                  <a:latin typeface="+mj-lt"/>
                </a:rPr>
                <a:t>n</a:t>
              </a:r>
              <a:r>
                <a:rPr sz="2000" dirty="0">
                  <a:latin typeface="+mj-lt"/>
                </a:rPr>
                <a:t>on</a:t>
              </a:r>
              <a:r>
                <a:rPr lang="en-US" sz="2000" dirty="0">
                  <a:latin typeface="+mj-lt"/>
                </a:rPr>
                <a:t>-</a:t>
              </a:r>
              <a:r>
                <a:rPr sz="2000" dirty="0">
                  <a:latin typeface="+mj-lt"/>
                </a:rPr>
                <a:t>linear </a:t>
              </a:r>
              <a:r>
                <a:rPr lang="en-US" sz="2000" dirty="0">
                  <a:latin typeface="+mj-lt"/>
                </a:rPr>
                <a:t>raise</a:t>
              </a:r>
              <a:r>
                <a:rPr sz="2000" dirty="0">
                  <a:latin typeface="+mj-lt"/>
                </a:rPr>
                <a:t> </a:t>
              </a:r>
              <a:r>
                <a:rPr lang="en-US" sz="2000" dirty="0">
                  <a:latin typeface="+mj-lt"/>
                </a:rPr>
                <a:t>c</a:t>
              </a:r>
              <a:r>
                <a:rPr sz="2000" dirty="0">
                  <a:latin typeface="+mj-lt"/>
                </a:rPr>
                <a:t>ontrast</a:t>
              </a:r>
            </a:p>
          </p:txBody>
        </p:sp>
        <p:sp>
          <p:nvSpPr>
            <p:cNvPr id="84" name="Original"/>
            <p:cNvSpPr/>
            <p:nvPr/>
          </p:nvSpPr>
          <p:spPr>
            <a:xfrm>
              <a:off x="3223936" y="3743340"/>
              <a:ext cx="2757879" cy="307777"/>
            </a:xfrm>
            <a:prstGeom prst="rect">
              <a:avLst/>
            </a:prstGeom>
            <a:ln w="12700"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anchor="ctr">
              <a:spAutoFit/>
            </a:bodyPr>
            <a:lstStyle>
              <a:lvl1pPr defTabSz="914400">
                <a:defRPr sz="1700" b="1">
                  <a:uFill>
                    <a:solidFill>
                      <a:srgbClr val="000000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>
                <a:defRPr sz="1800" b="0"/>
              </a:pPr>
              <a:r>
                <a:rPr lang="en-US" sz="2000" dirty="0">
                  <a:latin typeface="+mj-lt"/>
                </a:rPr>
                <a:t>lighten</a:t>
              </a:r>
              <a:endParaRPr sz="2000" dirty="0">
                <a:latin typeface="+mj-lt"/>
              </a:endParaRPr>
            </a:p>
          </p:txBody>
        </p:sp>
      </p:grpSp>
      <p:pic>
        <p:nvPicPr>
          <p:cNvPr id="86" name="latex-image-1.pdf" descr="latex-image-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48761" y="3386005"/>
            <a:ext cx="135731" cy="1214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6" name="latex-image-2.pdf" descr="latex-image-2.pdf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4179607" y="3353858"/>
            <a:ext cx="835819" cy="1857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7" name="latex-image-3.pdf" descr="latex-image-3.pdf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7510542" y="3212612"/>
            <a:ext cx="157163" cy="471488"/>
          </a:xfrm>
          <a:prstGeom prst="rect">
            <a:avLst/>
          </a:prstGeom>
          <a:ln w="12700">
            <a:miter lim="400000"/>
          </a:ln>
        </p:spPr>
      </p:pic>
      <p:sp>
        <p:nvSpPr>
          <p:cNvPr id="34" name="filtering"/>
          <p:cNvSpPr/>
          <p:nvPr/>
        </p:nvSpPr>
        <p:spPr>
          <a:xfrm>
            <a:off x="402672" y="225962"/>
            <a:ext cx="2418593" cy="687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1800"/>
            </a:lvl1pPr>
          </a:lstStyle>
          <a:p>
            <a:pPr algn="ctr"/>
            <a:r>
              <a:rPr lang="en-US" sz="2000" dirty="0">
                <a:latin typeface="+mj-lt"/>
              </a:rPr>
              <a:t>How would you implement these?</a:t>
            </a:r>
            <a:endParaRPr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0393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Examples of point processing</a:t>
            </a:r>
            <a:endParaRPr dirty="0"/>
          </a:p>
        </p:txBody>
      </p:sp>
      <p:pic>
        <p:nvPicPr>
          <p:cNvPr id="40" name="latex-image-1.pdf" descr="latex-image-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11288" y="2774961"/>
            <a:ext cx="169665" cy="151805"/>
          </a:xfrm>
          <a:prstGeom prst="rect">
            <a:avLst/>
          </a:prstGeom>
          <a:ln w="12700">
            <a:miter lim="400000"/>
          </a:ln>
          <a:effectLst/>
        </p:spPr>
      </p:pic>
      <p:grpSp>
        <p:nvGrpSpPr>
          <p:cNvPr id="41" name="Group 40"/>
          <p:cNvGrpSpPr/>
          <p:nvPr/>
        </p:nvGrpSpPr>
        <p:grpSpPr>
          <a:xfrm>
            <a:off x="237689" y="4164930"/>
            <a:ext cx="11716622" cy="1828800"/>
            <a:chOff x="236554" y="4103286"/>
            <a:chExt cx="11716622" cy="1828800"/>
          </a:xfrm>
        </p:grpSpPr>
        <p:pic>
          <p:nvPicPr>
            <p:cNvPr id="42" name="image.png" descr="imag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222802" y="4103286"/>
              <a:ext cx="2757878" cy="1828800"/>
            </a:xfrm>
            <a:prstGeom prst="rect">
              <a:avLst/>
            </a:prstGeom>
            <a:ln w="12700">
              <a:solidFill>
                <a:schemeClr val="tx1"/>
              </a:solidFill>
              <a:miter lim="400000"/>
            </a:ln>
            <a:effectLst/>
          </p:spPr>
        </p:pic>
        <p:pic>
          <p:nvPicPr>
            <p:cNvPr id="43" name="image.png" descr="image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209050" y="4103286"/>
              <a:ext cx="2757878" cy="1828800"/>
            </a:xfrm>
            <a:prstGeom prst="rect">
              <a:avLst/>
            </a:prstGeom>
            <a:ln w="12700">
              <a:solidFill>
                <a:schemeClr val="tx1"/>
              </a:solidFill>
              <a:miter lim="400000"/>
            </a:ln>
            <a:effectLst/>
          </p:spPr>
        </p:pic>
        <p:pic>
          <p:nvPicPr>
            <p:cNvPr id="44" name="image.png" descr="image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36554" y="4103286"/>
              <a:ext cx="2757878" cy="1828800"/>
            </a:xfrm>
            <a:prstGeom prst="rect">
              <a:avLst/>
            </a:prstGeom>
            <a:ln w="12700">
              <a:solidFill>
                <a:schemeClr val="tx1"/>
              </a:solidFill>
              <a:miter lim="400000"/>
            </a:ln>
            <a:effectLst/>
          </p:spPr>
        </p:pic>
        <p:pic>
          <p:nvPicPr>
            <p:cNvPr id="45" name="image.png" descr="image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9195298" y="4103286"/>
              <a:ext cx="2757878" cy="1828800"/>
            </a:xfrm>
            <a:prstGeom prst="rect">
              <a:avLst/>
            </a:prstGeom>
            <a:ln w="12700">
              <a:solidFill>
                <a:schemeClr val="tx1"/>
              </a:solidFill>
              <a:miter lim="400000"/>
            </a:ln>
            <a:effectLst/>
          </p:spPr>
        </p:pic>
      </p:grpSp>
      <p:grpSp>
        <p:nvGrpSpPr>
          <p:cNvPr id="2" name="Group 1"/>
          <p:cNvGrpSpPr/>
          <p:nvPr/>
        </p:nvGrpSpPr>
        <p:grpSpPr>
          <a:xfrm>
            <a:off x="237689" y="908438"/>
            <a:ext cx="11716622" cy="2142193"/>
            <a:chOff x="237689" y="990630"/>
            <a:chExt cx="11716622" cy="2142193"/>
          </a:xfrm>
        </p:grpSpPr>
        <p:grpSp>
          <p:nvGrpSpPr>
            <p:cNvPr id="56" name="Group 55"/>
            <p:cNvGrpSpPr/>
            <p:nvPr/>
          </p:nvGrpSpPr>
          <p:grpSpPr>
            <a:xfrm>
              <a:off x="237689" y="1304023"/>
              <a:ext cx="11716622" cy="1828800"/>
              <a:chOff x="237689" y="1108817"/>
              <a:chExt cx="11716622" cy="1828800"/>
            </a:xfrm>
          </p:grpSpPr>
          <p:pic>
            <p:nvPicPr>
              <p:cNvPr id="57" name="image.png" descr="image.png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237689" y="1108817"/>
                <a:ext cx="2757878" cy="1828800"/>
              </a:xfrm>
              <a:prstGeom prst="rect">
                <a:avLst/>
              </a:prstGeom>
              <a:ln w="12700">
                <a:solidFill>
                  <a:schemeClr val="tx1"/>
                </a:solidFill>
                <a:miter lim="400000"/>
              </a:ln>
              <a:effectLst/>
            </p:spPr>
          </p:pic>
          <p:pic>
            <p:nvPicPr>
              <p:cNvPr id="58" name="image.png" descr="image.png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3223937" y="1108817"/>
                <a:ext cx="2757878" cy="1828800"/>
              </a:xfrm>
              <a:prstGeom prst="rect">
                <a:avLst/>
              </a:prstGeom>
              <a:ln w="12700">
                <a:solidFill>
                  <a:schemeClr val="tx1"/>
                </a:solidFill>
                <a:miter lim="400000"/>
              </a:ln>
              <a:effectLst/>
            </p:spPr>
          </p:pic>
          <p:pic>
            <p:nvPicPr>
              <p:cNvPr id="59" name="image.png" descr="image.png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>
                <a:off x="6210185" y="1108817"/>
                <a:ext cx="2757878" cy="1828800"/>
              </a:xfrm>
              <a:prstGeom prst="rect">
                <a:avLst/>
              </a:prstGeom>
              <a:ln w="12700">
                <a:solidFill>
                  <a:schemeClr val="tx1"/>
                </a:solidFill>
                <a:miter lim="400000"/>
              </a:ln>
              <a:effectLst/>
            </p:spPr>
          </p:pic>
          <p:pic>
            <p:nvPicPr>
              <p:cNvPr id="74" name="image.jpg" descr="image.jpg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>
                <a:off x="9196433" y="1108817"/>
                <a:ext cx="2757878" cy="1828800"/>
              </a:xfrm>
              <a:prstGeom prst="rect">
                <a:avLst/>
              </a:prstGeom>
              <a:ln w="12700">
                <a:solidFill>
                  <a:schemeClr val="tx1"/>
                </a:solidFill>
                <a:miter lim="400000"/>
              </a:ln>
              <a:effectLst/>
            </p:spPr>
          </p:pic>
        </p:grpSp>
        <p:grpSp>
          <p:nvGrpSpPr>
            <p:cNvPr id="75" name="Group 74"/>
            <p:cNvGrpSpPr/>
            <p:nvPr/>
          </p:nvGrpSpPr>
          <p:grpSpPr>
            <a:xfrm>
              <a:off x="237689" y="990630"/>
              <a:ext cx="11716622" cy="307777"/>
              <a:chOff x="237689" y="713232"/>
              <a:chExt cx="11716622" cy="307777"/>
            </a:xfrm>
          </p:grpSpPr>
          <p:sp>
            <p:nvSpPr>
              <p:cNvPr id="76" name="Original"/>
              <p:cNvSpPr/>
              <p:nvPr/>
            </p:nvSpPr>
            <p:spPr>
              <a:xfrm>
                <a:off x="237689" y="713232"/>
                <a:ext cx="2757877" cy="307777"/>
              </a:xfrm>
              <a:prstGeom prst="rect">
                <a:avLst/>
              </a:prstGeom>
              <a:ln w="12700"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anchor="ctr">
                <a:spAutoFit/>
              </a:bodyPr>
              <a:lstStyle>
                <a:lvl1pPr defTabSz="914400">
                  <a:defRPr sz="1700" b="1">
                    <a:uFill>
                      <a:solidFill>
                        <a:srgbClr val="000000"/>
                      </a:solidFill>
                    </a:u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 algn="ctr">
                  <a:defRPr sz="1800" b="0"/>
                </a:pPr>
                <a:r>
                  <a:rPr lang="en-US" sz="2000" dirty="0">
                    <a:latin typeface="+mj-lt"/>
                  </a:rPr>
                  <a:t>o</a:t>
                </a:r>
                <a:r>
                  <a:rPr sz="2000" dirty="0">
                    <a:latin typeface="+mj-lt"/>
                  </a:rPr>
                  <a:t>riginal</a:t>
                </a:r>
              </a:p>
            </p:txBody>
          </p:sp>
          <p:sp>
            <p:nvSpPr>
              <p:cNvPr id="77" name="Lower Contrast"/>
              <p:cNvSpPr/>
              <p:nvPr/>
            </p:nvSpPr>
            <p:spPr>
              <a:xfrm>
                <a:off x="6210185" y="713232"/>
                <a:ext cx="2757878" cy="307777"/>
              </a:xfrm>
              <a:prstGeom prst="rect">
                <a:avLst/>
              </a:prstGeom>
              <a:ln w="12700"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anchor="ctr">
                <a:spAutoFit/>
              </a:bodyPr>
              <a:lstStyle>
                <a:lvl1pPr defTabSz="914400">
                  <a:defRPr sz="1700" b="1">
                    <a:uFill>
                      <a:solidFill>
                        <a:srgbClr val="000000"/>
                      </a:solidFill>
                    </a:u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 algn="ctr">
                  <a:defRPr sz="1800" b="0"/>
                </a:pPr>
                <a:r>
                  <a:rPr lang="en-US" sz="2000" dirty="0">
                    <a:latin typeface="+mj-lt"/>
                  </a:rPr>
                  <a:t>l</a:t>
                </a:r>
                <a:r>
                  <a:rPr sz="2000" dirty="0">
                    <a:latin typeface="+mj-lt"/>
                  </a:rPr>
                  <a:t>ower </a:t>
                </a:r>
                <a:r>
                  <a:rPr lang="en-US" sz="2000" dirty="0">
                    <a:latin typeface="+mj-lt"/>
                  </a:rPr>
                  <a:t>c</a:t>
                </a:r>
                <a:r>
                  <a:rPr sz="2000" dirty="0">
                    <a:latin typeface="+mj-lt"/>
                  </a:rPr>
                  <a:t>ontrast</a:t>
                </a:r>
              </a:p>
            </p:txBody>
          </p:sp>
          <p:sp>
            <p:nvSpPr>
              <p:cNvPr id="78" name="Nonlinear Lower Contrast"/>
              <p:cNvSpPr/>
              <p:nvPr/>
            </p:nvSpPr>
            <p:spPr>
              <a:xfrm>
                <a:off x="9196433" y="713232"/>
                <a:ext cx="2757878" cy="307777"/>
              </a:xfrm>
              <a:prstGeom prst="rect">
                <a:avLst/>
              </a:prstGeom>
              <a:ln w="12700"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anchor="ctr">
                <a:spAutoFit/>
              </a:bodyPr>
              <a:lstStyle>
                <a:lvl1pPr defTabSz="914400">
                  <a:defRPr sz="1700" b="1">
                    <a:uFill>
                      <a:solidFill>
                        <a:srgbClr val="000000"/>
                      </a:solidFill>
                    </a:u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 algn="ctr">
                  <a:defRPr sz="1800" b="0"/>
                </a:pPr>
                <a:r>
                  <a:rPr lang="en-US" sz="2000" dirty="0">
                    <a:latin typeface="+mj-lt"/>
                  </a:rPr>
                  <a:t>n</a:t>
                </a:r>
                <a:r>
                  <a:rPr sz="2000" dirty="0">
                    <a:latin typeface="+mj-lt"/>
                  </a:rPr>
                  <a:t>on</a:t>
                </a:r>
                <a:r>
                  <a:rPr lang="en-US" sz="2000" dirty="0">
                    <a:latin typeface="+mj-lt"/>
                  </a:rPr>
                  <a:t>-</a:t>
                </a:r>
                <a:r>
                  <a:rPr sz="2000" dirty="0">
                    <a:latin typeface="+mj-lt"/>
                  </a:rPr>
                  <a:t>linear </a:t>
                </a:r>
                <a:r>
                  <a:rPr lang="en-US" sz="2000" dirty="0">
                    <a:latin typeface="+mj-lt"/>
                  </a:rPr>
                  <a:t>l</a:t>
                </a:r>
                <a:r>
                  <a:rPr sz="2000" dirty="0">
                    <a:latin typeface="+mj-lt"/>
                  </a:rPr>
                  <a:t>ower </a:t>
                </a:r>
                <a:r>
                  <a:rPr lang="en-US" sz="2000" dirty="0">
                    <a:latin typeface="+mj-lt"/>
                  </a:rPr>
                  <a:t>c</a:t>
                </a:r>
                <a:r>
                  <a:rPr sz="2000" dirty="0">
                    <a:latin typeface="+mj-lt"/>
                  </a:rPr>
                  <a:t>ontrast</a:t>
                </a:r>
              </a:p>
            </p:txBody>
          </p:sp>
          <p:sp>
            <p:nvSpPr>
              <p:cNvPr id="79" name="Original"/>
              <p:cNvSpPr/>
              <p:nvPr/>
            </p:nvSpPr>
            <p:spPr>
              <a:xfrm>
                <a:off x="3223936" y="713232"/>
                <a:ext cx="2757879" cy="307777"/>
              </a:xfrm>
              <a:prstGeom prst="rect">
                <a:avLst/>
              </a:prstGeom>
              <a:ln w="12700"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anchor="ctr">
                <a:spAutoFit/>
              </a:bodyPr>
              <a:lstStyle>
                <a:lvl1pPr defTabSz="914400">
                  <a:defRPr sz="1700" b="1">
                    <a:uFill>
                      <a:solidFill>
                        <a:srgbClr val="000000"/>
                      </a:solidFill>
                    </a:u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 algn="ctr">
                  <a:defRPr sz="1800" b="0"/>
                </a:pPr>
                <a:r>
                  <a:rPr lang="en-US" sz="2000" dirty="0">
                    <a:latin typeface="+mj-lt"/>
                  </a:rPr>
                  <a:t>darken</a:t>
                </a:r>
                <a:endParaRPr sz="2000" dirty="0">
                  <a:latin typeface="+mj-lt"/>
                </a:endParaRPr>
              </a:p>
            </p:txBody>
          </p:sp>
        </p:grpSp>
      </p:grpSp>
      <p:grpSp>
        <p:nvGrpSpPr>
          <p:cNvPr id="80" name="Group 79"/>
          <p:cNvGrpSpPr/>
          <p:nvPr/>
        </p:nvGrpSpPr>
        <p:grpSpPr>
          <a:xfrm>
            <a:off x="237689" y="3846080"/>
            <a:ext cx="11716622" cy="307778"/>
            <a:chOff x="237689" y="3743339"/>
            <a:chExt cx="11716622" cy="307778"/>
          </a:xfrm>
        </p:grpSpPr>
        <p:sp>
          <p:nvSpPr>
            <p:cNvPr id="81" name="Original"/>
            <p:cNvSpPr/>
            <p:nvPr/>
          </p:nvSpPr>
          <p:spPr>
            <a:xfrm>
              <a:off x="237689" y="3743339"/>
              <a:ext cx="2757877" cy="307777"/>
            </a:xfrm>
            <a:prstGeom prst="rect">
              <a:avLst/>
            </a:prstGeom>
            <a:ln w="12700"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anchor="ctr">
              <a:spAutoFit/>
            </a:bodyPr>
            <a:lstStyle>
              <a:lvl1pPr defTabSz="914400">
                <a:defRPr sz="1700" b="1">
                  <a:uFill>
                    <a:solidFill>
                      <a:srgbClr val="000000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>
                <a:defRPr sz="1800" b="0"/>
              </a:pPr>
              <a:r>
                <a:rPr lang="en-US" sz="2000" dirty="0">
                  <a:latin typeface="+mj-lt"/>
                </a:rPr>
                <a:t>invert</a:t>
              </a:r>
              <a:endParaRPr sz="2000" dirty="0">
                <a:latin typeface="+mj-lt"/>
              </a:endParaRPr>
            </a:p>
          </p:txBody>
        </p:sp>
        <p:sp>
          <p:nvSpPr>
            <p:cNvPr id="82" name="Lower Contrast"/>
            <p:cNvSpPr/>
            <p:nvPr/>
          </p:nvSpPr>
          <p:spPr>
            <a:xfrm>
              <a:off x="6210185" y="3743340"/>
              <a:ext cx="2757878" cy="307777"/>
            </a:xfrm>
            <a:prstGeom prst="rect">
              <a:avLst/>
            </a:prstGeom>
            <a:ln w="12700"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anchor="ctr">
              <a:spAutoFit/>
            </a:bodyPr>
            <a:lstStyle>
              <a:lvl1pPr defTabSz="914400">
                <a:defRPr sz="1700" b="1">
                  <a:uFill>
                    <a:solidFill>
                      <a:srgbClr val="000000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>
                <a:defRPr sz="1800" b="0"/>
              </a:pPr>
              <a:r>
                <a:rPr lang="en-US" sz="2000" dirty="0">
                  <a:latin typeface="+mj-lt"/>
                </a:rPr>
                <a:t>raise c</a:t>
              </a:r>
              <a:r>
                <a:rPr sz="2000" dirty="0">
                  <a:latin typeface="+mj-lt"/>
                </a:rPr>
                <a:t>ontrast</a:t>
              </a:r>
            </a:p>
          </p:txBody>
        </p:sp>
        <p:sp>
          <p:nvSpPr>
            <p:cNvPr id="83" name="Nonlinear Lower Contrast"/>
            <p:cNvSpPr/>
            <p:nvPr/>
          </p:nvSpPr>
          <p:spPr>
            <a:xfrm>
              <a:off x="9196433" y="3743339"/>
              <a:ext cx="2757878" cy="307777"/>
            </a:xfrm>
            <a:prstGeom prst="rect">
              <a:avLst/>
            </a:prstGeom>
            <a:ln w="12700"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anchor="ctr">
              <a:spAutoFit/>
            </a:bodyPr>
            <a:lstStyle>
              <a:lvl1pPr defTabSz="914400">
                <a:defRPr sz="1700" b="1">
                  <a:uFill>
                    <a:solidFill>
                      <a:srgbClr val="000000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>
                <a:defRPr sz="1800" b="0"/>
              </a:pPr>
              <a:r>
                <a:rPr lang="en-US" sz="2000" dirty="0">
                  <a:latin typeface="+mj-lt"/>
                </a:rPr>
                <a:t>n</a:t>
              </a:r>
              <a:r>
                <a:rPr sz="2000" dirty="0">
                  <a:latin typeface="+mj-lt"/>
                </a:rPr>
                <a:t>on</a:t>
              </a:r>
              <a:r>
                <a:rPr lang="en-US" sz="2000" dirty="0">
                  <a:latin typeface="+mj-lt"/>
                </a:rPr>
                <a:t>-</a:t>
              </a:r>
              <a:r>
                <a:rPr sz="2000" dirty="0">
                  <a:latin typeface="+mj-lt"/>
                </a:rPr>
                <a:t>linear </a:t>
              </a:r>
              <a:r>
                <a:rPr lang="en-US" sz="2000" dirty="0">
                  <a:latin typeface="+mj-lt"/>
                </a:rPr>
                <a:t>raise</a:t>
              </a:r>
              <a:r>
                <a:rPr sz="2000" dirty="0">
                  <a:latin typeface="+mj-lt"/>
                </a:rPr>
                <a:t> </a:t>
              </a:r>
              <a:r>
                <a:rPr lang="en-US" sz="2000" dirty="0">
                  <a:latin typeface="+mj-lt"/>
                </a:rPr>
                <a:t>c</a:t>
              </a:r>
              <a:r>
                <a:rPr sz="2000" dirty="0">
                  <a:latin typeface="+mj-lt"/>
                </a:rPr>
                <a:t>ontrast</a:t>
              </a:r>
            </a:p>
          </p:txBody>
        </p:sp>
        <p:sp>
          <p:nvSpPr>
            <p:cNvPr id="84" name="Original"/>
            <p:cNvSpPr/>
            <p:nvPr/>
          </p:nvSpPr>
          <p:spPr>
            <a:xfrm>
              <a:off x="3223936" y="3743340"/>
              <a:ext cx="2757879" cy="307777"/>
            </a:xfrm>
            <a:prstGeom prst="rect">
              <a:avLst/>
            </a:prstGeom>
            <a:ln w="12700"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anchor="ctr">
              <a:spAutoFit/>
            </a:bodyPr>
            <a:lstStyle>
              <a:lvl1pPr defTabSz="914400">
                <a:defRPr sz="1700" b="1">
                  <a:uFill>
                    <a:solidFill>
                      <a:srgbClr val="000000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>
                <a:defRPr sz="1800" b="0"/>
              </a:pPr>
              <a:r>
                <a:rPr lang="en-US" sz="2000" dirty="0">
                  <a:latin typeface="+mj-lt"/>
                </a:rPr>
                <a:t>lighten</a:t>
              </a:r>
              <a:endParaRPr sz="2000" dirty="0">
                <a:latin typeface="+mj-lt"/>
              </a:endParaRPr>
            </a:p>
          </p:txBody>
        </p:sp>
      </p:grpSp>
      <p:pic>
        <p:nvPicPr>
          <p:cNvPr id="86" name="latex-image-1.pdf" descr="latex-image-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48761" y="3386005"/>
            <a:ext cx="135731" cy="1214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6" name="latex-image-2.pdf" descr="latex-image-2.pdf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4179607" y="3353858"/>
            <a:ext cx="835819" cy="1857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7" name="latex-image-3.pdf" descr="latex-image-3.pdf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7510542" y="3212612"/>
            <a:ext cx="157163" cy="4714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" name="latex-image-4.pdf" descr="latex-image-4.pdf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9685975" y="3101883"/>
            <a:ext cx="1778794" cy="692944"/>
          </a:xfrm>
          <a:prstGeom prst="rect">
            <a:avLst/>
          </a:prstGeom>
          <a:ln w="12700">
            <a:miter lim="400000"/>
          </a:ln>
        </p:spPr>
      </p:pic>
      <p:sp>
        <p:nvSpPr>
          <p:cNvPr id="34" name="filtering"/>
          <p:cNvSpPr/>
          <p:nvPr/>
        </p:nvSpPr>
        <p:spPr>
          <a:xfrm>
            <a:off x="402672" y="225962"/>
            <a:ext cx="2418593" cy="687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1800"/>
            </a:lvl1pPr>
          </a:lstStyle>
          <a:p>
            <a:pPr algn="ctr"/>
            <a:r>
              <a:rPr lang="en-US" sz="2000" dirty="0">
                <a:latin typeface="+mj-lt"/>
              </a:rPr>
              <a:t>How would you implement these?</a:t>
            </a:r>
            <a:endParaRPr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25274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Examples of point processing</a:t>
            </a:r>
            <a:endParaRPr dirty="0"/>
          </a:p>
        </p:txBody>
      </p:sp>
      <p:pic>
        <p:nvPicPr>
          <p:cNvPr id="40" name="latex-image-1.pdf" descr="latex-image-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11288" y="2774961"/>
            <a:ext cx="169665" cy="151805"/>
          </a:xfrm>
          <a:prstGeom prst="rect">
            <a:avLst/>
          </a:prstGeom>
          <a:ln w="12700">
            <a:miter lim="400000"/>
          </a:ln>
          <a:effectLst/>
        </p:spPr>
      </p:pic>
      <p:grpSp>
        <p:nvGrpSpPr>
          <p:cNvPr id="41" name="Group 40"/>
          <p:cNvGrpSpPr/>
          <p:nvPr/>
        </p:nvGrpSpPr>
        <p:grpSpPr>
          <a:xfrm>
            <a:off x="237689" y="4164930"/>
            <a:ext cx="11716622" cy="1828800"/>
            <a:chOff x="236554" y="4103286"/>
            <a:chExt cx="11716622" cy="1828800"/>
          </a:xfrm>
        </p:grpSpPr>
        <p:pic>
          <p:nvPicPr>
            <p:cNvPr id="42" name="image.png" descr="imag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222802" y="4103286"/>
              <a:ext cx="2757878" cy="1828800"/>
            </a:xfrm>
            <a:prstGeom prst="rect">
              <a:avLst/>
            </a:prstGeom>
            <a:ln w="12700">
              <a:solidFill>
                <a:schemeClr val="tx1"/>
              </a:solidFill>
              <a:miter lim="400000"/>
            </a:ln>
            <a:effectLst/>
          </p:spPr>
        </p:pic>
        <p:pic>
          <p:nvPicPr>
            <p:cNvPr id="43" name="image.png" descr="image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209050" y="4103286"/>
              <a:ext cx="2757878" cy="1828800"/>
            </a:xfrm>
            <a:prstGeom prst="rect">
              <a:avLst/>
            </a:prstGeom>
            <a:ln w="12700">
              <a:solidFill>
                <a:schemeClr val="tx1"/>
              </a:solidFill>
              <a:miter lim="400000"/>
            </a:ln>
            <a:effectLst/>
          </p:spPr>
        </p:pic>
        <p:pic>
          <p:nvPicPr>
            <p:cNvPr id="44" name="image.png" descr="image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36554" y="4103286"/>
              <a:ext cx="2757878" cy="1828800"/>
            </a:xfrm>
            <a:prstGeom prst="rect">
              <a:avLst/>
            </a:prstGeom>
            <a:ln w="12700">
              <a:solidFill>
                <a:schemeClr val="tx1"/>
              </a:solidFill>
              <a:miter lim="400000"/>
            </a:ln>
            <a:effectLst/>
          </p:spPr>
        </p:pic>
        <p:pic>
          <p:nvPicPr>
            <p:cNvPr id="45" name="image.png" descr="image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9195298" y="4103286"/>
              <a:ext cx="2757878" cy="1828800"/>
            </a:xfrm>
            <a:prstGeom prst="rect">
              <a:avLst/>
            </a:prstGeom>
            <a:ln w="12700">
              <a:solidFill>
                <a:schemeClr val="tx1"/>
              </a:solidFill>
              <a:miter lim="400000"/>
            </a:ln>
            <a:effectLst/>
          </p:spPr>
        </p:pic>
      </p:grpSp>
      <p:grpSp>
        <p:nvGrpSpPr>
          <p:cNvPr id="2" name="Group 1"/>
          <p:cNvGrpSpPr/>
          <p:nvPr/>
        </p:nvGrpSpPr>
        <p:grpSpPr>
          <a:xfrm>
            <a:off x="237689" y="908438"/>
            <a:ext cx="11716622" cy="2142193"/>
            <a:chOff x="237689" y="990630"/>
            <a:chExt cx="11716622" cy="2142193"/>
          </a:xfrm>
        </p:grpSpPr>
        <p:grpSp>
          <p:nvGrpSpPr>
            <p:cNvPr id="56" name="Group 55"/>
            <p:cNvGrpSpPr/>
            <p:nvPr/>
          </p:nvGrpSpPr>
          <p:grpSpPr>
            <a:xfrm>
              <a:off x="237689" y="1304023"/>
              <a:ext cx="11716622" cy="1828800"/>
              <a:chOff x="237689" y="1108817"/>
              <a:chExt cx="11716622" cy="1828800"/>
            </a:xfrm>
          </p:grpSpPr>
          <p:pic>
            <p:nvPicPr>
              <p:cNvPr id="57" name="image.png" descr="image.png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237689" y="1108817"/>
                <a:ext cx="2757878" cy="1828800"/>
              </a:xfrm>
              <a:prstGeom prst="rect">
                <a:avLst/>
              </a:prstGeom>
              <a:ln w="12700">
                <a:solidFill>
                  <a:schemeClr val="tx1"/>
                </a:solidFill>
                <a:miter lim="400000"/>
              </a:ln>
              <a:effectLst/>
            </p:spPr>
          </p:pic>
          <p:pic>
            <p:nvPicPr>
              <p:cNvPr id="58" name="image.png" descr="image.png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3223937" y="1108817"/>
                <a:ext cx="2757878" cy="1828800"/>
              </a:xfrm>
              <a:prstGeom prst="rect">
                <a:avLst/>
              </a:prstGeom>
              <a:ln w="12700">
                <a:solidFill>
                  <a:schemeClr val="tx1"/>
                </a:solidFill>
                <a:miter lim="400000"/>
              </a:ln>
              <a:effectLst/>
            </p:spPr>
          </p:pic>
          <p:pic>
            <p:nvPicPr>
              <p:cNvPr id="59" name="image.png" descr="image.png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>
                <a:off x="6210185" y="1108817"/>
                <a:ext cx="2757878" cy="1828800"/>
              </a:xfrm>
              <a:prstGeom prst="rect">
                <a:avLst/>
              </a:prstGeom>
              <a:ln w="12700">
                <a:solidFill>
                  <a:schemeClr val="tx1"/>
                </a:solidFill>
                <a:miter lim="400000"/>
              </a:ln>
              <a:effectLst/>
            </p:spPr>
          </p:pic>
          <p:pic>
            <p:nvPicPr>
              <p:cNvPr id="74" name="image.jpg" descr="image.jpg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>
                <a:off x="9196433" y="1108817"/>
                <a:ext cx="2757878" cy="1828800"/>
              </a:xfrm>
              <a:prstGeom prst="rect">
                <a:avLst/>
              </a:prstGeom>
              <a:ln w="12700">
                <a:solidFill>
                  <a:schemeClr val="tx1"/>
                </a:solidFill>
                <a:miter lim="400000"/>
              </a:ln>
              <a:effectLst/>
            </p:spPr>
          </p:pic>
        </p:grpSp>
        <p:grpSp>
          <p:nvGrpSpPr>
            <p:cNvPr id="75" name="Group 74"/>
            <p:cNvGrpSpPr/>
            <p:nvPr/>
          </p:nvGrpSpPr>
          <p:grpSpPr>
            <a:xfrm>
              <a:off x="237689" y="990630"/>
              <a:ext cx="11716622" cy="307777"/>
              <a:chOff x="237689" y="713232"/>
              <a:chExt cx="11716622" cy="307777"/>
            </a:xfrm>
          </p:grpSpPr>
          <p:sp>
            <p:nvSpPr>
              <p:cNvPr id="76" name="Original"/>
              <p:cNvSpPr/>
              <p:nvPr/>
            </p:nvSpPr>
            <p:spPr>
              <a:xfrm>
                <a:off x="237689" y="713232"/>
                <a:ext cx="2757877" cy="307777"/>
              </a:xfrm>
              <a:prstGeom prst="rect">
                <a:avLst/>
              </a:prstGeom>
              <a:ln w="12700"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anchor="ctr">
                <a:spAutoFit/>
              </a:bodyPr>
              <a:lstStyle>
                <a:lvl1pPr defTabSz="914400">
                  <a:defRPr sz="1700" b="1">
                    <a:uFill>
                      <a:solidFill>
                        <a:srgbClr val="000000"/>
                      </a:solidFill>
                    </a:u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 algn="ctr">
                  <a:defRPr sz="1800" b="0"/>
                </a:pPr>
                <a:r>
                  <a:rPr lang="en-US" sz="2000" dirty="0">
                    <a:latin typeface="+mj-lt"/>
                  </a:rPr>
                  <a:t>o</a:t>
                </a:r>
                <a:r>
                  <a:rPr sz="2000" dirty="0">
                    <a:latin typeface="+mj-lt"/>
                  </a:rPr>
                  <a:t>riginal</a:t>
                </a:r>
              </a:p>
            </p:txBody>
          </p:sp>
          <p:sp>
            <p:nvSpPr>
              <p:cNvPr id="77" name="Lower Contrast"/>
              <p:cNvSpPr/>
              <p:nvPr/>
            </p:nvSpPr>
            <p:spPr>
              <a:xfrm>
                <a:off x="6210185" y="713232"/>
                <a:ext cx="2757878" cy="307777"/>
              </a:xfrm>
              <a:prstGeom prst="rect">
                <a:avLst/>
              </a:prstGeom>
              <a:ln w="12700"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anchor="ctr">
                <a:spAutoFit/>
              </a:bodyPr>
              <a:lstStyle>
                <a:lvl1pPr defTabSz="914400">
                  <a:defRPr sz="1700" b="1">
                    <a:uFill>
                      <a:solidFill>
                        <a:srgbClr val="000000"/>
                      </a:solidFill>
                    </a:u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 algn="ctr">
                  <a:defRPr sz="1800" b="0"/>
                </a:pPr>
                <a:r>
                  <a:rPr lang="en-US" sz="2000" dirty="0">
                    <a:latin typeface="+mj-lt"/>
                  </a:rPr>
                  <a:t>l</a:t>
                </a:r>
                <a:r>
                  <a:rPr sz="2000" dirty="0">
                    <a:latin typeface="+mj-lt"/>
                  </a:rPr>
                  <a:t>ower </a:t>
                </a:r>
                <a:r>
                  <a:rPr lang="en-US" sz="2000" dirty="0">
                    <a:latin typeface="+mj-lt"/>
                  </a:rPr>
                  <a:t>c</a:t>
                </a:r>
                <a:r>
                  <a:rPr sz="2000" dirty="0">
                    <a:latin typeface="+mj-lt"/>
                  </a:rPr>
                  <a:t>ontrast</a:t>
                </a:r>
              </a:p>
            </p:txBody>
          </p:sp>
          <p:sp>
            <p:nvSpPr>
              <p:cNvPr id="78" name="Nonlinear Lower Contrast"/>
              <p:cNvSpPr/>
              <p:nvPr/>
            </p:nvSpPr>
            <p:spPr>
              <a:xfrm>
                <a:off x="9196433" y="713232"/>
                <a:ext cx="2757878" cy="307777"/>
              </a:xfrm>
              <a:prstGeom prst="rect">
                <a:avLst/>
              </a:prstGeom>
              <a:ln w="12700"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anchor="ctr">
                <a:spAutoFit/>
              </a:bodyPr>
              <a:lstStyle>
                <a:lvl1pPr defTabSz="914400">
                  <a:defRPr sz="1700" b="1">
                    <a:uFill>
                      <a:solidFill>
                        <a:srgbClr val="000000"/>
                      </a:solidFill>
                    </a:u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 algn="ctr">
                  <a:defRPr sz="1800" b="0"/>
                </a:pPr>
                <a:r>
                  <a:rPr lang="en-US" sz="2000" dirty="0">
                    <a:latin typeface="+mj-lt"/>
                  </a:rPr>
                  <a:t>n</a:t>
                </a:r>
                <a:r>
                  <a:rPr sz="2000" dirty="0">
                    <a:latin typeface="+mj-lt"/>
                  </a:rPr>
                  <a:t>on</a:t>
                </a:r>
                <a:r>
                  <a:rPr lang="en-US" sz="2000" dirty="0">
                    <a:latin typeface="+mj-lt"/>
                  </a:rPr>
                  <a:t>-</a:t>
                </a:r>
                <a:r>
                  <a:rPr sz="2000" dirty="0">
                    <a:latin typeface="+mj-lt"/>
                  </a:rPr>
                  <a:t>linear </a:t>
                </a:r>
                <a:r>
                  <a:rPr lang="en-US" sz="2000" dirty="0">
                    <a:latin typeface="+mj-lt"/>
                  </a:rPr>
                  <a:t>l</a:t>
                </a:r>
                <a:r>
                  <a:rPr sz="2000" dirty="0">
                    <a:latin typeface="+mj-lt"/>
                  </a:rPr>
                  <a:t>ower </a:t>
                </a:r>
                <a:r>
                  <a:rPr lang="en-US" sz="2000" dirty="0">
                    <a:latin typeface="+mj-lt"/>
                  </a:rPr>
                  <a:t>c</a:t>
                </a:r>
                <a:r>
                  <a:rPr sz="2000" dirty="0">
                    <a:latin typeface="+mj-lt"/>
                  </a:rPr>
                  <a:t>ontrast</a:t>
                </a:r>
              </a:p>
            </p:txBody>
          </p:sp>
          <p:sp>
            <p:nvSpPr>
              <p:cNvPr id="79" name="Original"/>
              <p:cNvSpPr/>
              <p:nvPr/>
            </p:nvSpPr>
            <p:spPr>
              <a:xfrm>
                <a:off x="3223936" y="713232"/>
                <a:ext cx="2757879" cy="307777"/>
              </a:xfrm>
              <a:prstGeom prst="rect">
                <a:avLst/>
              </a:prstGeom>
              <a:ln w="12700"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anchor="ctr">
                <a:spAutoFit/>
              </a:bodyPr>
              <a:lstStyle>
                <a:lvl1pPr defTabSz="914400">
                  <a:defRPr sz="1700" b="1">
                    <a:uFill>
                      <a:solidFill>
                        <a:srgbClr val="000000"/>
                      </a:solidFill>
                    </a:u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 algn="ctr">
                  <a:defRPr sz="1800" b="0"/>
                </a:pPr>
                <a:r>
                  <a:rPr lang="en-US" sz="2000" dirty="0">
                    <a:latin typeface="+mj-lt"/>
                  </a:rPr>
                  <a:t>darken</a:t>
                </a:r>
                <a:endParaRPr sz="2000" dirty="0">
                  <a:latin typeface="+mj-lt"/>
                </a:endParaRPr>
              </a:p>
            </p:txBody>
          </p:sp>
        </p:grpSp>
      </p:grpSp>
      <p:grpSp>
        <p:nvGrpSpPr>
          <p:cNvPr id="80" name="Group 79"/>
          <p:cNvGrpSpPr/>
          <p:nvPr/>
        </p:nvGrpSpPr>
        <p:grpSpPr>
          <a:xfrm>
            <a:off x="237689" y="3846080"/>
            <a:ext cx="11716622" cy="307778"/>
            <a:chOff x="237689" y="3743339"/>
            <a:chExt cx="11716622" cy="307778"/>
          </a:xfrm>
        </p:grpSpPr>
        <p:sp>
          <p:nvSpPr>
            <p:cNvPr id="81" name="Original"/>
            <p:cNvSpPr/>
            <p:nvPr/>
          </p:nvSpPr>
          <p:spPr>
            <a:xfrm>
              <a:off x="237689" y="3743339"/>
              <a:ext cx="2757877" cy="307777"/>
            </a:xfrm>
            <a:prstGeom prst="rect">
              <a:avLst/>
            </a:prstGeom>
            <a:ln w="12700"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anchor="ctr">
              <a:spAutoFit/>
            </a:bodyPr>
            <a:lstStyle>
              <a:lvl1pPr defTabSz="914400">
                <a:defRPr sz="1700" b="1">
                  <a:uFill>
                    <a:solidFill>
                      <a:srgbClr val="000000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>
                <a:defRPr sz="1800" b="0"/>
              </a:pPr>
              <a:r>
                <a:rPr lang="en-US" sz="2000" dirty="0">
                  <a:latin typeface="+mj-lt"/>
                </a:rPr>
                <a:t>invert</a:t>
              </a:r>
              <a:endParaRPr sz="2000" dirty="0">
                <a:latin typeface="+mj-lt"/>
              </a:endParaRPr>
            </a:p>
          </p:txBody>
        </p:sp>
        <p:sp>
          <p:nvSpPr>
            <p:cNvPr id="82" name="Lower Contrast"/>
            <p:cNvSpPr/>
            <p:nvPr/>
          </p:nvSpPr>
          <p:spPr>
            <a:xfrm>
              <a:off x="6210185" y="3743340"/>
              <a:ext cx="2757878" cy="307777"/>
            </a:xfrm>
            <a:prstGeom prst="rect">
              <a:avLst/>
            </a:prstGeom>
            <a:ln w="12700"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anchor="ctr">
              <a:spAutoFit/>
            </a:bodyPr>
            <a:lstStyle>
              <a:lvl1pPr defTabSz="914400">
                <a:defRPr sz="1700" b="1">
                  <a:uFill>
                    <a:solidFill>
                      <a:srgbClr val="000000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>
                <a:defRPr sz="1800" b="0"/>
              </a:pPr>
              <a:r>
                <a:rPr lang="en-US" sz="2000" dirty="0">
                  <a:latin typeface="+mj-lt"/>
                </a:rPr>
                <a:t>raise c</a:t>
              </a:r>
              <a:r>
                <a:rPr sz="2000" dirty="0">
                  <a:latin typeface="+mj-lt"/>
                </a:rPr>
                <a:t>ontrast</a:t>
              </a:r>
            </a:p>
          </p:txBody>
        </p:sp>
        <p:sp>
          <p:nvSpPr>
            <p:cNvPr id="83" name="Nonlinear Lower Contrast"/>
            <p:cNvSpPr/>
            <p:nvPr/>
          </p:nvSpPr>
          <p:spPr>
            <a:xfrm>
              <a:off x="9196433" y="3743339"/>
              <a:ext cx="2757878" cy="307777"/>
            </a:xfrm>
            <a:prstGeom prst="rect">
              <a:avLst/>
            </a:prstGeom>
            <a:ln w="12700"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anchor="ctr">
              <a:spAutoFit/>
            </a:bodyPr>
            <a:lstStyle>
              <a:lvl1pPr defTabSz="914400">
                <a:defRPr sz="1700" b="1">
                  <a:uFill>
                    <a:solidFill>
                      <a:srgbClr val="000000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>
                <a:defRPr sz="1800" b="0"/>
              </a:pPr>
              <a:r>
                <a:rPr lang="en-US" sz="2000" dirty="0">
                  <a:latin typeface="+mj-lt"/>
                </a:rPr>
                <a:t>n</a:t>
              </a:r>
              <a:r>
                <a:rPr sz="2000" dirty="0">
                  <a:latin typeface="+mj-lt"/>
                </a:rPr>
                <a:t>on</a:t>
              </a:r>
              <a:r>
                <a:rPr lang="en-US" sz="2000" dirty="0">
                  <a:latin typeface="+mj-lt"/>
                </a:rPr>
                <a:t>-</a:t>
              </a:r>
              <a:r>
                <a:rPr sz="2000" dirty="0">
                  <a:latin typeface="+mj-lt"/>
                </a:rPr>
                <a:t>linear </a:t>
              </a:r>
              <a:r>
                <a:rPr lang="en-US" sz="2000" dirty="0">
                  <a:latin typeface="+mj-lt"/>
                </a:rPr>
                <a:t>raise</a:t>
              </a:r>
              <a:r>
                <a:rPr sz="2000" dirty="0">
                  <a:latin typeface="+mj-lt"/>
                </a:rPr>
                <a:t> </a:t>
              </a:r>
              <a:r>
                <a:rPr lang="en-US" sz="2000" dirty="0">
                  <a:latin typeface="+mj-lt"/>
                </a:rPr>
                <a:t>c</a:t>
              </a:r>
              <a:r>
                <a:rPr sz="2000" dirty="0">
                  <a:latin typeface="+mj-lt"/>
                </a:rPr>
                <a:t>ontrast</a:t>
              </a:r>
            </a:p>
          </p:txBody>
        </p:sp>
        <p:sp>
          <p:nvSpPr>
            <p:cNvPr id="84" name="Original"/>
            <p:cNvSpPr/>
            <p:nvPr/>
          </p:nvSpPr>
          <p:spPr>
            <a:xfrm>
              <a:off x="3223936" y="3743340"/>
              <a:ext cx="2757879" cy="307777"/>
            </a:xfrm>
            <a:prstGeom prst="rect">
              <a:avLst/>
            </a:prstGeom>
            <a:ln w="12700"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anchor="ctr">
              <a:spAutoFit/>
            </a:bodyPr>
            <a:lstStyle>
              <a:lvl1pPr defTabSz="914400">
                <a:defRPr sz="1700" b="1">
                  <a:uFill>
                    <a:solidFill>
                      <a:srgbClr val="000000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>
                <a:defRPr sz="1800" b="0"/>
              </a:pPr>
              <a:r>
                <a:rPr lang="en-US" sz="2000" dirty="0">
                  <a:latin typeface="+mj-lt"/>
                </a:rPr>
                <a:t>lighten</a:t>
              </a:r>
              <a:endParaRPr sz="2000" dirty="0">
                <a:latin typeface="+mj-lt"/>
              </a:endParaRPr>
            </a:p>
          </p:txBody>
        </p:sp>
      </p:grpSp>
      <p:pic>
        <p:nvPicPr>
          <p:cNvPr id="86" name="latex-image-1.pdf" descr="latex-image-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48761" y="3386005"/>
            <a:ext cx="135731" cy="1214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6" name="latex-image-2.pdf" descr="latex-image-2.pdf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4179607" y="3353858"/>
            <a:ext cx="835819" cy="1857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7" name="latex-image-3.pdf" descr="latex-image-3.pdf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7510542" y="3212612"/>
            <a:ext cx="157163" cy="4714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" name="latex-image-4.pdf" descr="latex-image-4.pdf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9685975" y="3101883"/>
            <a:ext cx="1778794" cy="6929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latex-image-5.pdf" descr="latex-image-5.pdf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202288" y="6325868"/>
            <a:ext cx="828675" cy="185738"/>
          </a:xfrm>
          <a:prstGeom prst="rect">
            <a:avLst/>
          </a:prstGeom>
          <a:ln w="12700">
            <a:miter lim="400000"/>
          </a:ln>
        </p:spPr>
      </p:pic>
      <p:sp>
        <p:nvSpPr>
          <p:cNvPr id="34" name="filtering"/>
          <p:cNvSpPr/>
          <p:nvPr/>
        </p:nvSpPr>
        <p:spPr>
          <a:xfrm>
            <a:off x="402672" y="225962"/>
            <a:ext cx="2418593" cy="687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1800"/>
            </a:lvl1pPr>
          </a:lstStyle>
          <a:p>
            <a:pPr algn="ctr"/>
            <a:r>
              <a:rPr lang="en-US" sz="2000" dirty="0">
                <a:latin typeface="+mj-lt"/>
              </a:rPr>
              <a:t>How would you implement these?</a:t>
            </a:r>
            <a:endParaRPr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68797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Course announcements</a:t>
            </a:r>
            <a:endParaRPr dirty="0"/>
          </a:p>
        </p:txBody>
      </p:sp>
      <p:sp>
        <p:nvSpPr>
          <p:cNvPr id="6" name="Shape 667"/>
          <p:cNvSpPr txBox="1">
            <a:spLocks/>
          </p:cNvSpPr>
          <p:nvPr/>
        </p:nvSpPr>
        <p:spPr>
          <a:xfrm>
            <a:off x="0" y="870858"/>
            <a:ext cx="12192000" cy="59827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Updated homework schedule is available on course website.</a:t>
            </a:r>
          </a:p>
          <a:p>
            <a:r>
              <a:rPr lang="en-US" sz="2400" dirty="0"/>
              <a:t>	- </a:t>
            </a:r>
            <a:r>
              <a:rPr lang="en-US" sz="2400" dirty="0" err="1"/>
              <a:t>Homeworks</a:t>
            </a:r>
            <a:r>
              <a:rPr lang="en-US" sz="2400" dirty="0"/>
              <a:t> released and due every second Wednesday.</a:t>
            </a:r>
          </a:p>
          <a:p>
            <a:r>
              <a:rPr lang="en-US" sz="2400" dirty="0"/>
              <a:t>	- The homework spanning the spring break will be a half homework.</a:t>
            </a:r>
          </a:p>
          <a:p>
            <a:r>
              <a:rPr lang="en-US" sz="2400" dirty="0"/>
              <a:t>	- Homework 1 will be available on Wednesday Jan 23</a:t>
            </a:r>
            <a:r>
              <a:rPr lang="en-US" sz="2400" baseline="30000" dirty="0"/>
              <a:t>rd</a:t>
            </a:r>
            <a:r>
              <a:rPr lang="en-US" sz="2400" dirty="0"/>
              <a:t>, and due two weeks from then.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Homework 0 is available on the course website.</a:t>
            </a:r>
          </a:p>
          <a:p>
            <a:r>
              <a:rPr lang="en-US" sz="2400" dirty="0"/>
              <a:t>	- This is an </a:t>
            </a:r>
            <a:r>
              <a:rPr lang="en-US" sz="2400" i="1" dirty="0"/>
              <a:t>optional</a:t>
            </a:r>
            <a:r>
              <a:rPr lang="en-US" sz="2400" dirty="0"/>
              <a:t> homework to help you familiarize yourselves with </a:t>
            </a:r>
            <a:r>
              <a:rPr lang="en-US" sz="2400" dirty="0" err="1"/>
              <a:t>Matlab</a:t>
            </a:r>
            <a:r>
              <a:rPr lang="en-US" sz="2400" dirty="0"/>
              <a:t>. It does not 	earn you any credit.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Make sure you are on Piazza (sign up on your own using the link on the course website).</a:t>
            </a:r>
          </a:p>
          <a:p>
            <a:r>
              <a:rPr lang="en-US" sz="2400" dirty="0"/>
              <a:t>	- I think I signed up most of you this morning.</a:t>
            </a:r>
          </a:p>
          <a:p>
            <a:r>
              <a:rPr lang="en-US" sz="2400" dirty="0"/>
              <a:t>	- How many of you aren’t already on Piazza?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Make sure to take the start-of-semester survey (link posted on Piazza).</a:t>
            </a:r>
          </a:p>
          <a:p>
            <a:r>
              <a:rPr lang="en-US" sz="2400" dirty="0"/>
              <a:t>	- We need your responses to schedule office hours for the rest of the semester.</a:t>
            </a:r>
          </a:p>
          <a:p>
            <a:r>
              <a:rPr lang="en-US" sz="2400" dirty="0"/>
              <a:t>	- 47 responses (about 50%) as of this morning.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Office hours </a:t>
            </a:r>
            <a:r>
              <a:rPr lang="en-US" sz="2400" b="1" dirty="0"/>
              <a:t>for this week only</a:t>
            </a:r>
            <a:r>
              <a:rPr lang="en-US" sz="2400" dirty="0"/>
              <a:t>:</a:t>
            </a:r>
          </a:p>
          <a:p>
            <a:r>
              <a:rPr lang="en-US" sz="2400" dirty="0"/>
              <a:t>	- Yannis (Smith Hall Rm 225), Thursday, Friday 4-6 pm.</a:t>
            </a:r>
          </a:p>
          <a:p>
            <a:r>
              <a:rPr lang="en-US" sz="2400" dirty="0"/>
              <a:t>	- Hours decided based on survey responses so far.</a:t>
            </a:r>
          </a:p>
        </p:txBody>
      </p:sp>
    </p:spTree>
    <p:extLst>
      <p:ext uri="{BB962C8B-B14F-4D97-AF65-F5344CB8AC3E}">
        <p14:creationId xmlns:p14="http://schemas.microsoft.com/office/powerpoint/2010/main" val="423490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Examples of point processing</a:t>
            </a:r>
            <a:endParaRPr dirty="0"/>
          </a:p>
        </p:txBody>
      </p:sp>
      <p:pic>
        <p:nvPicPr>
          <p:cNvPr id="40" name="latex-image-1.pdf" descr="latex-image-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11288" y="2774961"/>
            <a:ext cx="169665" cy="151805"/>
          </a:xfrm>
          <a:prstGeom prst="rect">
            <a:avLst/>
          </a:prstGeom>
          <a:ln w="12700">
            <a:miter lim="400000"/>
          </a:ln>
          <a:effectLst/>
        </p:spPr>
      </p:pic>
      <p:grpSp>
        <p:nvGrpSpPr>
          <p:cNvPr id="41" name="Group 40"/>
          <p:cNvGrpSpPr/>
          <p:nvPr/>
        </p:nvGrpSpPr>
        <p:grpSpPr>
          <a:xfrm>
            <a:off x="237689" y="4164930"/>
            <a:ext cx="11716622" cy="1828800"/>
            <a:chOff x="236554" y="4103286"/>
            <a:chExt cx="11716622" cy="1828800"/>
          </a:xfrm>
        </p:grpSpPr>
        <p:pic>
          <p:nvPicPr>
            <p:cNvPr id="42" name="image.png" descr="imag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222802" y="4103286"/>
              <a:ext cx="2757878" cy="1828800"/>
            </a:xfrm>
            <a:prstGeom prst="rect">
              <a:avLst/>
            </a:prstGeom>
            <a:ln w="12700">
              <a:solidFill>
                <a:schemeClr val="tx1"/>
              </a:solidFill>
              <a:miter lim="400000"/>
            </a:ln>
            <a:effectLst/>
          </p:spPr>
        </p:pic>
        <p:pic>
          <p:nvPicPr>
            <p:cNvPr id="43" name="image.png" descr="image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209050" y="4103286"/>
              <a:ext cx="2757878" cy="1828800"/>
            </a:xfrm>
            <a:prstGeom prst="rect">
              <a:avLst/>
            </a:prstGeom>
            <a:ln w="12700">
              <a:solidFill>
                <a:schemeClr val="tx1"/>
              </a:solidFill>
              <a:miter lim="400000"/>
            </a:ln>
            <a:effectLst/>
          </p:spPr>
        </p:pic>
        <p:pic>
          <p:nvPicPr>
            <p:cNvPr id="44" name="image.png" descr="image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36554" y="4103286"/>
              <a:ext cx="2757878" cy="1828800"/>
            </a:xfrm>
            <a:prstGeom prst="rect">
              <a:avLst/>
            </a:prstGeom>
            <a:ln w="12700">
              <a:solidFill>
                <a:schemeClr val="tx1"/>
              </a:solidFill>
              <a:miter lim="400000"/>
            </a:ln>
            <a:effectLst/>
          </p:spPr>
        </p:pic>
        <p:pic>
          <p:nvPicPr>
            <p:cNvPr id="45" name="image.png" descr="image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9195298" y="4103286"/>
              <a:ext cx="2757878" cy="1828800"/>
            </a:xfrm>
            <a:prstGeom prst="rect">
              <a:avLst/>
            </a:prstGeom>
            <a:ln w="12700">
              <a:solidFill>
                <a:schemeClr val="tx1"/>
              </a:solidFill>
              <a:miter lim="400000"/>
            </a:ln>
            <a:effectLst/>
          </p:spPr>
        </p:pic>
      </p:grpSp>
      <p:grpSp>
        <p:nvGrpSpPr>
          <p:cNvPr id="2" name="Group 1"/>
          <p:cNvGrpSpPr/>
          <p:nvPr/>
        </p:nvGrpSpPr>
        <p:grpSpPr>
          <a:xfrm>
            <a:off x="237689" y="908438"/>
            <a:ext cx="11716622" cy="2142193"/>
            <a:chOff x="237689" y="990630"/>
            <a:chExt cx="11716622" cy="2142193"/>
          </a:xfrm>
        </p:grpSpPr>
        <p:grpSp>
          <p:nvGrpSpPr>
            <p:cNvPr id="56" name="Group 55"/>
            <p:cNvGrpSpPr/>
            <p:nvPr/>
          </p:nvGrpSpPr>
          <p:grpSpPr>
            <a:xfrm>
              <a:off x="237689" y="1304023"/>
              <a:ext cx="11716622" cy="1828800"/>
              <a:chOff x="237689" y="1108817"/>
              <a:chExt cx="11716622" cy="1828800"/>
            </a:xfrm>
          </p:grpSpPr>
          <p:pic>
            <p:nvPicPr>
              <p:cNvPr id="57" name="image.png" descr="image.png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237689" y="1108817"/>
                <a:ext cx="2757878" cy="1828800"/>
              </a:xfrm>
              <a:prstGeom prst="rect">
                <a:avLst/>
              </a:prstGeom>
              <a:ln w="12700">
                <a:solidFill>
                  <a:schemeClr val="tx1"/>
                </a:solidFill>
                <a:miter lim="400000"/>
              </a:ln>
              <a:effectLst/>
            </p:spPr>
          </p:pic>
          <p:pic>
            <p:nvPicPr>
              <p:cNvPr id="58" name="image.png" descr="image.png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3223937" y="1108817"/>
                <a:ext cx="2757878" cy="1828800"/>
              </a:xfrm>
              <a:prstGeom prst="rect">
                <a:avLst/>
              </a:prstGeom>
              <a:ln w="12700">
                <a:solidFill>
                  <a:schemeClr val="tx1"/>
                </a:solidFill>
                <a:miter lim="400000"/>
              </a:ln>
              <a:effectLst/>
            </p:spPr>
          </p:pic>
          <p:pic>
            <p:nvPicPr>
              <p:cNvPr id="59" name="image.png" descr="image.png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>
                <a:off x="6210185" y="1108817"/>
                <a:ext cx="2757878" cy="1828800"/>
              </a:xfrm>
              <a:prstGeom prst="rect">
                <a:avLst/>
              </a:prstGeom>
              <a:ln w="12700">
                <a:solidFill>
                  <a:schemeClr val="tx1"/>
                </a:solidFill>
                <a:miter lim="400000"/>
              </a:ln>
              <a:effectLst/>
            </p:spPr>
          </p:pic>
          <p:pic>
            <p:nvPicPr>
              <p:cNvPr id="74" name="image.jpg" descr="image.jpg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>
                <a:off x="9196433" y="1108817"/>
                <a:ext cx="2757878" cy="1828800"/>
              </a:xfrm>
              <a:prstGeom prst="rect">
                <a:avLst/>
              </a:prstGeom>
              <a:ln w="12700">
                <a:solidFill>
                  <a:schemeClr val="tx1"/>
                </a:solidFill>
                <a:miter lim="400000"/>
              </a:ln>
              <a:effectLst/>
            </p:spPr>
          </p:pic>
        </p:grpSp>
        <p:grpSp>
          <p:nvGrpSpPr>
            <p:cNvPr id="75" name="Group 74"/>
            <p:cNvGrpSpPr/>
            <p:nvPr/>
          </p:nvGrpSpPr>
          <p:grpSpPr>
            <a:xfrm>
              <a:off x="237689" y="990630"/>
              <a:ext cx="11716622" cy="307777"/>
              <a:chOff x="237689" y="713232"/>
              <a:chExt cx="11716622" cy="307777"/>
            </a:xfrm>
          </p:grpSpPr>
          <p:sp>
            <p:nvSpPr>
              <p:cNvPr id="76" name="Original"/>
              <p:cNvSpPr/>
              <p:nvPr/>
            </p:nvSpPr>
            <p:spPr>
              <a:xfrm>
                <a:off x="237689" y="713232"/>
                <a:ext cx="2757877" cy="307777"/>
              </a:xfrm>
              <a:prstGeom prst="rect">
                <a:avLst/>
              </a:prstGeom>
              <a:ln w="12700"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anchor="ctr">
                <a:spAutoFit/>
              </a:bodyPr>
              <a:lstStyle>
                <a:lvl1pPr defTabSz="914400">
                  <a:defRPr sz="1700" b="1">
                    <a:uFill>
                      <a:solidFill>
                        <a:srgbClr val="000000"/>
                      </a:solidFill>
                    </a:u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 algn="ctr">
                  <a:defRPr sz="1800" b="0"/>
                </a:pPr>
                <a:r>
                  <a:rPr lang="en-US" sz="2000" dirty="0">
                    <a:latin typeface="+mj-lt"/>
                  </a:rPr>
                  <a:t>o</a:t>
                </a:r>
                <a:r>
                  <a:rPr sz="2000" dirty="0">
                    <a:latin typeface="+mj-lt"/>
                  </a:rPr>
                  <a:t>riginal</a:t>
                </a:r>
              </a:p>
            </p:txBody>
          </p:sp>
          <p:sp>
            <p:nvSpPr>
              <p:cNvPr id="77" name="Lower Contrast"/>
              <p:cNvSpPr/>
              <p:nvPr/>
            </p:nvSpPr>
            <p:spPr>
              <a:xfrm>
                <a:off x="6210185" y="713232"/>
                <a:ext cx="2757878" cy="307777"/>
              </a:xfrm>
              <a:prstGeom prst="rect">
                <a:avLst/>
              </a:prstGeom>
              <a:ln w="12700"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anchor="ctr">
                <a:spAutoFit/>
              </a:bodyPr>
              <a:lstStyle>
                <a:lvl1pPr defTabSz="914400">
                  <a:defRPr sz="1700" b="1">
                    <a:uFill>
                      <a:solidFill>
                        <a:srgbClr val="000000"/>
                      </a:solidFill>
                    </a:u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 algn="ctr">
                  <a:defRPr sz="1800" b="0"/>
                </a:pPr>
                <a:r>
                  <a:rPr lang="en-US" sz="2000" dirty="0">
                    <a:latin typeface="+mj-lt"/>
                  </a:rPr>
                  <a:t>l</a:t>
                </a:r>
                <a:r>
                  <a:rPr sz="2000" dirty="0">
                    <a:latin typeface="+mj-lt"/>
                  </a:rPr>
                  <a:t>ower </a:t>
                </a:r>
                <a:r>
                  <a:rPr lang="en-US" sz="2000" dirty="0">
                    <a:latin typeface="+mj-lt"/>
                  </a:rPr>
                  <a:t>c</a:t>
                </a:r>
                <a:r>
                  <a:rPr sz="2000" dirty="0">
                    <a:latin typeface="+mj-lt"/>
                  </a:rPr>
                  <a:t>ontrast</a:t>
                </a:r>
              </a:p>
            </p:txBody>
          </p:sp>
          <p:sp>
            <p:nvSpPr>
              <p:cNvPr id="78" name="Nonlinear Lower Contrast"/>
              <p:cNvSpPr/>
              <p:nvPr/>
            </p:nvSpPr>
            <p:spPr>
              <a:xfrm>
                <a:off x="9196433" y="713232"/>
                <a:ext cx="2757878" cy="307777"/>
              </a:xfrm>
              <a:prstGeom prst="rect">
                <a:avLst/>
              </a:prstGeom>
              <a:ln w="12700"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anchor="ctr">
                <a:spAutoFit/>
              </a:bodyPr>
              <a:lstStyle>
                <a:lvl1pPr defTabSz="914400">
                  <a:defRPr sz="1700" b="1">
                    <a:uFill>
                      <a:solidFill>
                        <a:srgbClr val="000000"/>
                      </a:solidFill>
                    </a:u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 algn="ctr">
                  <a:defRPr sz="1800" b="0"/>
                </a:pPr>
                <a:r>
                  <a:rPr lang="en-US" sz="2000" dirty="0">
                    <a:latin typeface="+mj-lt"/>
                  </a:rPr>
                  <a:t>n</a:t>
                </a:r>
                <a:r>
                  <a:rPr sz="2000" dirty="0">
                    <a:latin typeface="+mj-lt"/>
                  </a:rPr>
                  <a:t>on</a:t>
                </a:r>
                <a:r>
                  <a:rPr lang="en-US" sz="2000" dirty="0">
                    <a:latin typeface="+mj-lt"/>
                  </a:rPr>
                  <a:t>-</a:t>
                </a:r>
                <a:r>
                  <a:rPr sz="2000" dirty="0">
                    <a:latin typeface="+mj-lt"/>
                  </a:rPr>
                  <a:t>linear </a:t>
                </a:r>
                <a:r>
                  <a:rPr lang="en-US" sz="2000" dirty="0">
                    <a:latin typeface="+mj-lt"/>
                  </a:rPr>
                  <a:t>l</a:t>
                </a:r>
                <a:r>
                  <a:rPr sz="2000" dirty="0">
                    <a:latin typeface="+mj-lt"/>
                  </a:rPr>
                  <a:t>ower </a:t>
                </a:r>
                <a:r>
                  <a:rPr lang="en-US" sz="2000" dirty="0">
                    <a:latin typeface="+mj-lt"/>
                  </a:rPr>
                  <a:t>c</a:t>
                </a:r>
                <a:r>
                  <a:rPr sz="2000" dirty="0">
                    <a:latin typeface="+mj-lt"/>
                  </a:rPr>
                  <a:t>ontrast</a:t>
                </a:r>
              </a:p>
            </p:txBody>
          </p:sp>
          <p:sp>
            <p:nvSpPr>
              <p:cNvPr id="79" name="Original"/>
              <p:cNvSpPr/>
              <p:nvPr/>
            </p:nvSpPr>
            <p:spPr>
              <a:xfrm>
                <a:off x="3223936" y="713232"/>
                <a:ext cx="2757879" cy="307777"/>
              </a:xfrm>
              <a:prstGeom prst="rect">
                <a:avLst/>
              </a:prstGeom>
              <a:ln w="12700"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anchor="ctr">
                <a:spAutoFit/>
              </a:bodyPr>
              <a:lstStyle>
                <a:lvl1pPr defTabSz="914400">
                  <a:defRPr sz="1700" b="1">
                    <a:uFill>
                      <a:solidFill>
                        <a:srgbClr val="000000"/>
                      </a:solidFill>
                    </a:u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 algn="ctr">
                  <a:defRPr sz="1800" b="0"/>
                </a:pPr>
                <a:r>
                  <a:rPr lang="en-US" sz="2000" dirty="0">
                    <a:latin typeface="+mj-lt"/>
                  </a:rPr>
                  <a:t>darken</a:t>
                </a:r>
                <a:endParaRPr sz="2000" dirty="0">
                  <a:latin typeface="+mj-lt"/>
                </a:endParaRPr>
              </a:p>
            </p:txBody>
          </p:sp>
        </p:grpSp>
      </p:grpSp>
      <p:grpSp>
        <p:nvGrpSpPr>
          <p:cNvPr id="80" name="Group 79"/>
          <p:cNvGrpSpPr/>
          <p:nvPr/>
        </p:nvGrpSpPr>
        <p:grpSpPr>
          <a:xfrm>
            <a:off x="237689" y="3846080"/>
            <a:ext cx="11716622" cy="307778"/>
            <a:chOff x="237689" y="3743339"/>
            <a:chExt cx="11716622" cy="307778"/>
          </a:xfrm>
        </p:grpSpPr>
        <p:sp>
          <p:nvSpPr>
            <p:cNvPr id="81" name="Original"/>
            <p:cNvSpPr/>
            <p:nvPr/>
          </p:nvSpPr>
          <p:spPr>
            <a:xfrm>
              <a:off x="237689" y="3743339"/>
              <a:ext cx="2757877" cy="307777"/>
            </a:xfrm>
            <a:prstGeom prst="rect">
              <a:avLst/>
            </a:prstGeom>
            <a:ln w="12700"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anchor="ctr">
              <a:spAutoFit/>
            </a:bodyPr>
            <a:lstStyle>
              <a:lvl1pPr defTabSz="914400">
                <a:defRPr sz="1700" b="1">
                  <a:uFill>
                    <a:solidFill>
                      <a:srgbClr val="000000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>
                <a:defRPr sz="1800" b="0"/>
              </a:pPr>
              <a:r>
                <a:rPr lang="en-US" sz="2000" dirty="0">
                  <a:latin typeface="+mj-lt"/>
                </a:rPr>
                <a:t>invert</a:t>
              </a:r>
              <a:endParaRPr sz="2000" dirty="0">
                <a:latin typeface="+mj-lt"/>
              </a:endParaRPr>
            </a:p>
          </p:txBody>
        </p:sp>
        <p:sp>
          <p:nvSpPr>
            <p:cNvPr id="82" name="Lower Contrast"/>
            <p:cNvSpPr/>
            <p:nvPr/>
          </p:nvSpPr>
          <p:spPr>
            <a:xfrm>
              <a:off x="6210185" y="3743340"/>
              <a:ext cx="2757878" cy="307777"/>
            </a:xfrm>
            <a:prstGeom prst="rect">
              <a:avLst/>
            </a:prstGeom>
            <a:ln w="12700"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anchor="ctr">
              <a:spAutoFit/>
            </a:bodyPr>
            <a:lstStyle>
              <a:lvl1pPr defTabSz="914400">
                <a:defRPr sz="1700" b="1">
                  <a:uFill>
                    <a:solidFill>
                      <a:srgbClr val="000000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>
                <a:defRPr sz="1800" b="0"/>
              </a:pPr>
              <a:r>
                <a:rPr lang="en-US" sz="2000" dirty="0">
                  <a:latin typeface="+mj-lt"/>
                </a:rPr>
                <a:t>raise c</a:t>
              </a:r>
              <a:r>
                <a:rPr sz="2000" dirty="0">
                  <a:latin typeface="+mj-lt"/>
                </a:rPr>
                <a:t>ontrast</a:t>
              </a:r>
            </a:p>
          </p:txBody>
        </p:sp>
        <p:sp>
          <p:nvSpPr>
            <p:cNvPr id="83" name="Nonlinear Lower Contrast"/>
            <p:cNvSpPr/>
            <p:nvPr/>
          </p:nvSpPr>
          <p:spPr>
            <a:xfrm>
              <a:off x="9196433" y="3743339"/>
              <a:ext cx="2757878" cy="307777"/>
            </a:xfrm>
            <a:prstGeom prst="rect">
              <a:avLst/>
            </a:prstGeom>
            <a:ln w="12700"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anchor="ctr">
              <a:spAutoFit/>
            </a:bodyPr>
            <a:lstStyle>
              <a:lvl1pPr defTabSz="914400">
                <a:defRPr sz="1700" b="1">
                  <a:uFill>
                    <a:solidFill>
                      <a:srgbClr val="000000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>
                <a:defRPr sz="1800" b="0"/>
              </a:pPr>
              <a:r>
                <a:rPr lang="en-US" sz="2000" dirty="0">
                  <a:latin typeface="+mj-lt"/>
                </a:rPr>
                <a:t>n</a:t>
              </a:r>
              <a:r>
                <a:rPr sz="2000" dirty="0">
                  <a:latin typeface="+mj-lt"/>
                </a:rPr>
                <a:t>on</a:t>
              </a:r>
              <a:r>
                <a:rPr lang="en-US" sz="2000" dirty="0">
                  <a:latin typeface="+mj-lt"/>
                </a:rPr>
                <a:t>-</a:t>
              </a:r>
              <a:r>
                <a:rPr sz="2000" dirty="0">
                  <a:latin typeface="+mj-lt"/>
                </a:rPr>
                <a:t>linear </a:t>
              </a:r>
              <a:r>
                <a:rPr lang="en-US" sz="2000" dirty="0">
                  <a:latin typeface="+mj-lt"/>
                </a:rPr>
                <a:t>raise</a:t>
              </a:r>
              <a:r>
                <a:rPr sz="2000" dirty="0">
                  <a:latin typeface="+mj-lt"/>
                </a:rPr>
                <a:t> </a:t>
              </a:r>
              <a:r>
                <a:rPr lang="en-US" sz="2000" dirty="0">
                  <a:latin typeface="+mj-lt"/>
                </a:rPr>
                <a:t>c</a:t>
              </a:r>
              <a:r>
                <a:rPr sz="2000" dirty="0">
                  <a:latin typeface="+mj-lt"/>
                </a:rPr>
                <a:t>ontrast</a:t>
              </a:r>
            </a:p>
          </p:txBody>
        </p:sp>
        <p:sp>
          <p:nvSpPr>
            <p:cNvPr id="84" name="Original"/>
            <p:cNvSpPr/>
            <p:nvPr/>
          </p:nvSpPr>
          <p:spPr>
            <a:xfrm>
              <a:off x="3223936" y="3743340"/>
              <a:ext cx="2757879" cy="307777"/>
            </a:xfrm>
            <a:prstGeom prst="rect">
              <a:avLst/>
            </a:prstGeom>
            <a:ln w="12700"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anchor="ctr">
              <a:spAutoFit/>
            </a:bodyPr>
            <a:lstStyle>
              <a:lvl1pPr defTabSz="914400">
                <a:defRPr sz="1700" b="1">
                  <a:uFill>
                    <a:solidFill>
                      <a:srgbClr val="000000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>
                <a:defRPr sz="1800" b="0"/>
              </a:pPr>
              <a:r>
                <a:rPr lang="en-US" sz="2000" dirty="0">
                  <a:latin typeface="+mj-lt"/>
                </a:rPr>
                <a:t>lighten</a:t>
              </a:r>
              <a:endParaRPr sz="2000" dirty="0">
                <a:latin typeface="+mj-lt"/>
              </a:endParaRPr>
            </a:p>
          </p:txBody>
        </p:sp>
      </p:grpSp>
      <p:pic>
        <p:nvPicPr>
          <p:cNvPr id="86" name="latex-image-1.pdf" descr="latex-image-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48761" y="3386005"/>
            <a:ext cx="135731" cy="1214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6" name="latex-image-2.pdf" descr="latex-image-2.pdf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4179607" y="3353858"/>
            <a:ext cx="835819" cy="1857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7" name="latex-image-3.pdf" descr="latex-image-3.pdf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7510542" y="3212612"/>
            <a:ext cx="157163" cy="4714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" name="latex-image-4.pdf" descr="latex-image-4.pdf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9685975" y="3101883"/>
            <a:ext cx="1778794" cy="6929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latex-image-5.pdf" descr="latex-image-5.pdf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202288" y="6325868"/>
            <a:ext cx="828675" cy="18573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" name="latex-image-6.pdf" descr="latex-image-6.pdf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4179606" y="6325868"/>
            <a:ext cx="835819" cy="200025"/>
          </a:xfrm>
          <a:prstGeom prst="rect">
            <a:avLst/>
          </a:prstGeom>
          <a:ln w="12700">
            <a:miter lim="400000"/>
          </a:ln>
        </p:spPr>
      </p:pic>
      <p:sp>
        <p:nvSpPr>
          <p:cNvPr id="34" name="filtering"/>
          <p:cNvSpPr/>
          <p:nvPr/>
        </p:nvSpPr>
        <p:spPr>
          <a:xfrm>
            <a:off x="402672" y="225962"/>
            <a:ext cx="2418593" cy="687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1800"/>
            </a:lvl1pPr>
          </a:lstStyle>
          <a:p>
            <a:pPr algn="ctr"/>
            <a:r>
              <a:rPr lang="en-US" sz="2000" dirty="0">
                <a:latin typeface="+mj-lt"/>
              </a:rPr>
              <a:t>How would you implement these?</a:t>
            </a:r>
            <a:endParaRPr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78302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Examples of point processing</a:t>
            </a:r>
            <a:endParaRPr dirty="0"/>
          </a:p>
        </p:txBody>
      </p:sp>
      <p:pic>
        <p:nvPicPr>
          <p:cNvPr id="40" name="latex-image-1.pdf" descr="latex-image-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11288" y="2774961"/>
            <a:ext cx="169665" cy="151805"/>
          </a:xfrm>
          <a:prstGeom prst="rect">
            <a:avLst/>
          </a:prstGeom>
          <a:ln w="12700">
            <a:miter lim="400000"/>
          </a:ln>
          <a:effectLst/>
        </p:spPr>
      </p:pic>
      <p:grpSp>
        <p:nvGrpSpPr>
          <p:cNvPr id="41" name="Group 40"/>
          <p:cNvGrpSpPr/>
          <p:nvPr/>
        </p:nvGrpSpPr>
        <p:grpSpPr>
          <a:xfrm>
            <a:off x="237689" y="4164930"/>
            <a:ext cx="11716622" cy="1828800"/>
            <a:chOff x="236554" y="4103286"/>
            <a:chExt cx="11716622" cy="1828800"/>
          </a:xfrm>
        </p:grpSpPr>
        <p:pic>
          <p:nvPicPr>
            <p:cNvPr id="42" name="image.png" descr="imag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222802" y="4103286"/>
              <a:ext cx="2757878" cy="1828800"/>
            </a:xfrm>
            <a:prstGeom prst="rect">
              <a:avLst/>
            </a:prstGeom>
            <a:ln w="12700">
              <a:solidFill>
                <a:schemeClr val="tx1"/>
              </a:solidFill>
              <a:miter lim="400000"/>
            </a:ln>
            <a:effectLst/>
          </p:spPr>
        </p:pic>
        <p:pic>
          <p:nvPicPr>
            <p:cNvPr id="43" name="image.png" descr="image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209050" y="4103286"/>
              <a:ext cx="2757878" cy="1828800"/>
            </a:xfrm>
            <a:prstGeom prst="rect">
              <a:avLst/>
            </a:prstGeom>
            <a:ln w="12700">
              <a:solidFill>
                <a:schemeClr val="tx1"/>
              </a:solidFill>
              <a:miter lim="400000"/>
            </a:ln>
            <a:effectLst/>
          </p:spPr>
        </p:pic>
        <p:pic>
          <p:nvPicPr>
            <p:cNvPr id="44" name="image.png" descr="image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36554" y="4103286"/>
              <a:ext cx="2757878" cy="1828800"/>
            </a:xfrm>
            <a:prstGeom prst="rect">
              <a:avLst/>
            </a:prstGeom>
            <a:ln w="12700">
              <a:solidFill>
                <a:schemeClr val="tx1"/>
              </a:solidFill>
              <a:miter lim="400000"/>
            </a:ln>
            <a:effectLst/>
          </p:spPr>
        </p:pic>
        <p:pic>
          <p:nvPicPr>
            <p:cNvPr id="45" name="image.png" descr="image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9195298" y="4103286"/>
              <a:ext cx="2757878" cy="1828800"/>
            </a:xfrm>
            <a:prstGeom prst="rect">
              <a:avLst/>
            </a:prstGeom>
            <a:ln w="12700">
              <a:solidFill>
                <a:schemeClr val="tx1"/>
              </a:solidFill>
              <a:miter lim="400000"/>
            </a:ln>
            <a:effectLst/>
          </p:spPr>
        </p:pic>
      </p:grpSp>
      <p:grpSp>
        <p:nvGrpSpPr>
          <p:cNvPr id="2" name="Group 1"/>
          <p:cNvGrpSpPr/>
          <p:nvPr/>
        </p:nvGrpSpPr>
        <p:grpSpPr>
          <a:xfrm>
            <a:off x="237689" y="908438"/>
            <a:ext cx="11716622" cy="2142193"/>
            <a:chOff x="237689" y="990630"/>
            <a:chExt cx="11716622" cy="2142193"/>
          </a:xfrm>
        </p:grpSpPr>
        <p:grpSp>
          <p:nvGrpSpPr>
            <p:cNvPr id="56" name="Group 55"/>
            <p:cNvGrpSpPr/>
            <p:nvPr/>
          </p:nvGrpSpPr>
          <p:grpSpPr>
            <a:xfrm>
              <a:off x="237689" y="1304023"/>
              <a:ext cx="11716622" cy="1828800"/>
              <a:chOff x="237689" y="1108817"/>
              <a:chExt cx="11716622" cy="1828800"/>
            </a:xfrm>
          </p:grpSpPr>
          <p:pic>
            <p:nvPicPr>
              <p:cNvPr id="57" name="image.png" descr="image.png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237689" y="1108817"/>
                <a:ext cx="2757878" cy="1828800"/>
              </a:xfrm>
              <a:prstGeom prst="rect">
                <a:avLst/>
              </a:prstGeom>
              <a:ln w="12700">
                <a:solidFill>
                  <a:schemeClr val="tx1"/>
                </a:solidFill>
                <a:miter lim="400000"/>
              </a:ln>
              <a:effectLst/>
            </p:spPr>
          </p:pic>
          <p:pic>
            <p:nvPicPr>
              <p:cNvPr id="58" name="image.png" descr="image.png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3223937" y="1108817"/>
                <a:ext cx="2757878" cy="1828800"/>
              </a:xfrm>
              <a:prstGeom prst="rect">
                <a:avLst/>
              </a:prstGeom>
              <a:ln w="12700">
                <a:solidFill>
                  <a:schemeClr val="tx1"/>
                </a:solidFill>
                <a:miter lim="400000"/>
              </a:ln>
              <a:effectLst/>
            </p:spPr>
          </p:pic>
          <p:pic>
            <p:nvPicPr>
              <p:cNvPr id="59" name="image.png" descr="image.png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>
                <a:off x="6210185" y="1108817"/>
                <a:ext cx="2757878" cy="1828800"/>
              </a:xfrm>
              <a:prstGeom prst="rect">
                <a:avLst/>
              </a:prstGeom>
              <a:ln w="12700">
                <a:solidFill>
                  <a:schemeClr val="tx1"/>
                </a:solidFill>
                <a:miter lim="400000"/>
              </a:ln>
              <a:effectLst/>
            </p:spPr>
          </p:pic>
          <p:pic>
            <p:nvPicPr>
              <p:cNvPr id="74" name="image.jpg" descr="image.jpg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>
                <a:off x="9196433" y="1108817"/>
                <a:ext cx="2757878" cy="1828800"/>
              </a:xfrm>
              <a:prstGeom prst="rect">
                <a:avLst/>
              </a:prstGeom>
              <a:ln w="12700">
                <a:solidFill>
                  <a:schemeClr val="tx1"/>
                </a:solidFill>
                <a:miter lim="400000"/>
              </a:ln>
              <a:effectLst/>
            </p:spPr>
          </p:pic>
        </p:grpSp>
        <p:grpSp>
          <p:nvGrpSpPr>
            <p:cNvPr id="75" name="Group 74"/>
            <p:cNvGrpSpPr/>
            <p:nvPr/>
          </p:nvGrpSpPr>
          <p:grpSpPr>
            <a:xfrm>
              <a:off x="237689" y="990630"/>
              <a:ext cx="11716622" cy="307777"/>
              <a:chOff x="237689" y="713232"/>
              <a:chExt cx="11716622" cy="307777"/>
            </a:xfrm>
          </p:grpSpPr>
          <p:sp>
            <p:nvSpPr>
              <p:cNvPr id="76" name="Original"/>
              <p:cNvSpPr/>
              <p:nvPr/>
            </p:nvSpPr>
            <p:spPr>
              <a:xfrm>
                <a:off x="237689" y="713232"/>
                <a:ext cx="2757877" cy="307777"/>
              </a:xfrm>
              <a:prstGeom prst="rect">
                <a:avLst/>
              </a:prstGeom>
              <a:ln w="12700"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anchor="ctr">
                <a:spAutoFit/>
              </a:bodyPr>
              <a:lstStyle>
                <a:lvl1pPr defTabSz="914400">
                  <a:defRPr sz="1700" b="1">
                    <a:uFill>
                      <a:solidFill>
                        <a:srgbClr val="000000"/>
                      </a:solidFill>
                    </a:u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 algn="ctr">
                  <a:defRPr sz="1800" b="0"/>
                </a:pPr>
                <a:r>
                  <a:rPr lang="en-US" sz="2000" dirty="0">
                    <a:latin typeface="+mj-lt"/>
                  </a:rPr>
                  <a:t>o</a:t>
                </a:r>
                <a:r>
                  <a:rPr sz="2000" dirty="0">
                    <a:latin typeface="+mj-lt"/>
                  </a:rPr>
                  <a:t>riginal</a:t>
                </a:r>
              </a:p>
            </p:txBody>
          </p:sp>
          <p:sp>
            <p:nvSpPr>
              <p:cNvPr id="77" name="Lower Contrast"/>
              <p:cNvSpPr/>
              <p:nvPr/>
            </p:nvSpPr>
            <p:spPr>
              <a:xfrm>
                <a:off x="6210185" y="713232"/>
                <a:ext cx="2757878" cy="307777"/>
              </a:xfrm>
              <a:prstGeom prst="rect">
                <a:avLst/>
              </a:prstGeom>
              <a:ln w="12700"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anchor="ctr">
                <a:spAutoFit/>
              </a:bodyPr>
              <a:lstStyle>
                <a:lvl1pPr defTabSz="914400">
                  <a:defRPr sz="1700" b="1">
                    <a:uFill>
                      <a:solidFill>
                        <a:srgbClr val="000000"/>
                      </a:solidFill>
                    </a:u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 algn="ctr">
                  <a:defRPr sz="1800" b="0"/>
                </a:pPr>
                <a:r>
                  <a:rPr lang="en-US" sz="2000" dirty="0">
                    <a:latin typeface="+mj-lt"/>
                  </a:rPr>
                  <a:t>l</a:t>
                </a:r>
                <a:r>
                  <a:rPr sz="2000" dirty="0">
                    <a:latin typeface="+mj-lt"/>
                  </a:rPr>
                  <a:t>ower </a:t>
                </a:r>
                <a:r>
                  <a:rPr lang="en-US" sz="2000" dirty="0">
                    <a:latin typeface="+mj-lt"/>
                  </a:rPr>
                  <a:t>c</a:t>
                </a:r>
                <a:r>
                  <a:rPr sz="2000" dirty="0">
                    <a:latin typeface="+mj-lt"/>
                  </a:rPr>
                  <a:t>ontrast</a:t>
                </a:r>
              </a:p>
            </p:txBody>
          </p:sp>
          <p:sp>
            <p:nvSpPr>
              <p:cNvPr id="78" name="Nonlinear Lower Contrast"/>
              <p:cNvSpPr/>
              <p:nvPr/>
            </p:nvSpPr>
            <p:spPr>
              <a:xfrm>
                <a:off x="9196433" y="713232"/>
                <a:ext cx="2757878" cy="307777"/>
              </a:xfrm>
              <a:prstGeom prst="rect">
                <a:avLst/>
              </a:prstGeom>
              <a:ln w="12700"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anchor="ctr">
                <a:spAutoFit/>
              </a:bodyPr>
              <a:lstStyle>
                <a:lvl1pPr defTabSz="914400">
                  <a:defRPr sz="1700" b="1">
                    <a:uFill>
                      <a:solidFill>
                        <a:srgbClr val="000000"/>
                      </a:solidFill>
                    </a:u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 algn="ctr">
                  <a:defRPr sz="1800" b="0"/>
                </a:pPr>
                <a:r>
                  <a:rPr lang="en-US" sz="2000" dirty="0">
                    <a:latin typeface="+mj-lt"/>
                  </a:rPr>
                  <a:t>n</a:t>
                </a:r>
                <a:r>
                  <a:rPr sz="2000" dirty="0">
                    <a:latin typeface="+mj-lt"/>
                  </a:rPr>
                  <a:t>on</a:t>
                </a:r>
                <a:r>
                  <a:rPr lang="en-US" sz="2000" dirty="0">
                    <a:latin typeface="+mj-lt"/>
                  </a:rPr>
                  <a:t>-</a:t>
                </a:r>
                <a:r>
                  <a:rPr sz="2000" dirty="0">
                    <a:latin typeface="+mj-lt"/>
                  </a:rPr>
                  <a:t>linear </a:t>
                </a:r>
                <a:r>
                  <a:rPr lang="en-US" sz="2000" dirty="0">
                    <a:latin typeface="+mj-lt"/>
                  </a:rPr>
                  <a:t>l</a:t>
                </a:r>
                <a:r>
                  <a:rPr sz="2000" dirty="0">
                    <a:latin typeface="+mj-lt"/>
                  </a:rPr>
                  <a:t>ower </a:t>
                </a:r>
                <a:r>
                  <a:rPr lang="en-US" sz="2000" dirty="0">
                    <a:latin typeface="+mj-lt"/>
                  </a:rPr>
                  <a:t>c</a:t>
                </a:r>
                <a:r>
                  <a:rPr sz="2000" dirty="0">
                    <a:latin typeface="+mj-lt"/>
                  </a:rPr>
                  <a:t>ontrast</a:t>
                </a:r>
              </a:p>
            </p:txBody>
          </p:sp>
          <p:sp>
            <p:nvSpPr>
              <p:cNvPr id="79" name="Original"/>
              <p:cNvSpPr/>
              <p:nvPr/>
            </p:nvSpPr>
            <p:spPr>
              <a:xfrm>
                <a:off x="3223936" y="713232"/>
                <a:ext cx="2757879" cy="307777"/>
              </a:xfrm>
              <a:prstGeom prst="rect">
                <a:avLst/>
              </a:prstGeom>
              <a:ln w="12700"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anchor="ctr">
                <a:spAutoFit/>
              </a:bodyPr>
              <a:lstStyle>
                <a:lvl1pPr defTabSz="914400">
                  <a:defRPr sz="1700" b="1">
                    <a:uFill>
                      <a:solidFill>
                        <a:srgbClr val="000000"/>
                      </a:solidFill>
                    </a:u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 algn="ctr">
                  <a:defRPr sz="1800" b="0"/>
                </a:pPr>
                <a:r>
                  <a:rPr lang="en-US" sz="2000" dirty="0">
                    <a:latin typeface="+mj-lt"/>
                  </a:rPr>
                  <a:t>darken</a:t>
                </a:r>
                <a:endParaRPr sz="2000" dirty="0">
                  <a:latin typeface="+mj-lt"/>
                </a:endParaRPr>
              </a:p>
            </p:txBody>
          </p:sp>
        </p:grpSp>
      </p:grpSp>
      <p:grpSp>
        <p:nvGrpSpPr>
          <p:cNvPr id="80" name="Group 79"/>
          <p:cNvGrpSpPr/>
          <p:nvPr/>
        </p:nvGrpSpPr>
        <p:grpSpPr>
          <a:xfrm>
            <a:off x="237689" y="3846080"/>
            <a:ext cx="11716622" cy="307778"/>
            <a:chOff x="237689" y="3743339"/>
            <a:chExt cx="11716622" cy="307778"/>
          </a:xfrm>
        </p:grpSpPr>
        <p:sp>
          <p:nvSpPr>
            <p:cNvPr id="81" name="Original"/>
            <p:cNvSpPr/>
            <p:nvPr/>
          </p:nvSpPr>
          <p:spPr>
            <a:xfrm>
              <a:off x="237689" y="3743339"/>
              <a:ext cx="2757877" cy="307777"/>
            </a:xfrm>
            <a:prstGeom prst="rect">
              <a:avLst/>
            </a:prstGeom>
            <a:ln w="12700"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anchor="ctr">
              <a:spAutoFit/>
            </a:bodyPr>
            <a:lstStyle>
              <a:lvl1pPr defTabSz="914400">
                <a:defRPr sz="1700" b="1">
                  <a:uFill>
                    <a:solidFill>
                      <a:srgbClr val="000000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>
                <a:defRPr sz="1800" b="0"/>
              </a:pPr>
              <a:r>
                <a:rPr lang="en-US" sz="2000" dirty="0">
                  <a:latin typeface="+mj-lt"/>
                </a:rPr>
                <a:t>invert</a:t>
              </a:r>
              <a:endParaRPr sz="2000" dirty="0">
                <a:latin typeface="+mj-lt"/>
              </a:endParaRPr>
            </a:p>
          </p:txBody>
        </p:sp>
        <p:sp>
          <p:nvSpPr>
            <p:cNvPr id="82" name="Lower Contrast"/>
            <p:cNvSpPr/>
            <p:nvPr/>
          </p:nvSpPr>
          <p:spPr>
            <a:xfrm>
              <a:off x="6210185" y="3743340"/>
              <a:ext cx="2757878" cy="307777"/>
            </a:xfrm>
            <a:prstGeom prst="rect">
              <a:avLst/>
            </a:prstGeom>
            <a:ln w="12700"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anchor="ctr">
              <a:spAutoFit/>
            </a:bodyPr>
            <a:lstStyle>
              <a:lvl1pPr defTabSz="914400">
                <a:defRPr sz="1700" b="1">
                  <a:uFill>
                    <a:solidFill>
                      <a:srgbClr val="000000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>
                <a:defRPr sz="1800" b="0"/>
              </a:pPr>
              <a:r>
                <a:rPr lang="en-US" sz="2000" dirty="0">
                  <a:latin typeface="+mj-lt"/>
                </a:rPr>
                <a:t>raise c</a:t>
              </a:r>
              <a:r>
                <a:rPr sz="2000" dirty="0">
                  <a:latin typeface="+mj-lt"/>
                </a:rPr>
                <a:t>ontrast</a:t>
              </a:r>
            </a:p>
          </p:txBody>
        </p:sp>
        <p:sp>
          <p:nvSpPr>
            <p:cNvPr id="83" name="Nonlinear Lower Contrast"/>
            <p:cNvSpPr/>
            <p:nvPr/>
          </p:nvSpPr>
          <p:spPr>
            <a:xfrm>
              <a:off x="9196433" y="3743339"/>
              <a:ext cx="2757878" cy="307777"/>
            </a:xfrm>
            <a:prstGeom prst="rect">
              <a:avLst/>
            </a:prstGeom>
            <a:ln w="12700"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anchor="ctr">
              <a:spAutoFit/>
            </a:bodyPr>
            <a:lstStyle>
              <a:lvl1pPr defTabSz="914400">
                <a:defRPr sz="1700" b="1">
                  <a:uFill>
                    <a:solidFill>
                      <a:srgbClr val="000000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>
                <a:defRPr sz="1800" b="0"/>
              </a:pPr>
              <a:r>
                <a:rPr lang="en-US" sz="2000" dirty="0">
                  <a:latin typeface="+mj-lt"/>
                </a:rPr>
                <a:t>n</a:t>
              </a:r>
              <a:r>
                <a:rPr sz="2000" dirty="0">
                  <a:latin typeface="+mj-lt"/>
                </a:rPr>
                <a:t>on</a:t>
              </a:r>
              <a:r>
                <a:rPr lang="en-US" sz="2000" dirty="0">
                  <a:latin typeface="+mj-lt"/>
                </a:rPr>
                <a:t>-</a:t>
              </a:r>
              <a:r>
                <a:rPr sz="2000" dirty="0">
                  <a:latin typeface="+mj-lt"/>
                </a:rPr>
                <a:t>linear </a:t>
              </a:r>
              <a:r>
                <a:rPr lang="en-US" sz="2000" dirty="0">
                  <a:latin typeface="+mj-lt"/>
                </a:rPr>
                <a:t>raise</a:t>
              </a:r>
              <a:r>
                <a:rPr sz="2000" dirty="0">
                  <a:latin typeface="+mj-lt"/>
                </a:rPr>
                <a:t> </a:t>
              </a:r>
              <a:r>
                <a:rPr lang="en-US" sz="2000" dirty="0">
                  <a:latin typeface="+mj-lt"/>
                </a:rPr>
                <a:t>c</a:t>
              </a:r>
              <a:r>
                <a:rPr sz="2000" dirty="0">
                  <a:latin typeface="+mj-lt"/>
                </a:rPr>
                <a:t>ontrast</a:t>
              </a:r>
            </a:p>
          </p:txBody>
        </p:sp>
        <p:sp>
          <p:nvSpPr>
            <p:cNvPr id="84" name="Original"/>
            <p:cNvSpPr/>
            <p:nvPr/>
          </p:nvSpPr>
          <p:spPr>
            <a:xfrm>
              <a:off x="3223936" y="3743340"/>
              <a:ext cx="2757879" cy="307777"/>
            </a:xfrm>
            <a:prstGeom prst="rect">
              <a:avLst/>
            </a:prstGeom>
            <a:ln w="12700"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anchor="ctr">
              <a:spAutoFit/>
            </a:bodyPr>
            <a:lstStyle>
              <a:lvl1pPr defTabSz="914400">
                <a:defRPr sz="1700" b="1">
                  <a:uFill>
                    <a:solidFill>
                      <a:srgbClr val="000000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>
                <a:defRPr sz="1800" b="0"/>
              </a:pPr>
              <a:r>
                <a:rPr lang="en-US" sz="2000" dirty="0">
                  <a:latin typeface="+mj-lt"/>
                </a:rPr>
                <a:t>lighten</a:t>
              </a:r>
              <a:endParaRPr sz="2000" dirty="0">
                <a:latin typeface="+mj-lt"/>
              </a:endParaRPr>
            </a:p>
          </p:txBody>
        </p:sp>
      </p:grpSp>
      <p:pic>
        <p:nvPicPr>
          <p:cNvPr id="86" name="latex-image-1.pdf" descr="latex-image-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48761" y="3386005"/>
            <a:ext cx="135731" cy="1214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6" name="latex-image-2.pdf" descr="latex-image-2.pdf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4179607" y="3353858"/>
            <a:ext cx="835819" cy="1857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7" name="latex-image-3.pdf" descr="latex-image-3.pdf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7510542" y="3212612"/>
            <a:ext cx="157163" cy="4714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" name="latex-image-4.pdf" descr="latex-image-4.pdf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9685975" y="3101883"/>
            <a:ext cx="1778794" cy="6929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latex-image-5.pdf" descr="latex-image-5.pdf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202288" y="6325868"/>
            <a:ext cx="828675" cy="18573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" name="latex-image-6.pdf" descr="latex-image-6.pdf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4179606" y="6325868"/>
            <a:ext cx="835819" cy="200025"/>
          </a:xfrm>
          <a:prstGeom prst="rect">
            <a:avLst/>
          </a:prstGeom>
          <a:ln w="12700">
            <a:miter lim="400000"/>
          </a:ln>
        </p:spPr>
      </p:pic>
      <p:pic>
        <p:nvPicPr>
          <p:cNvPr id="31" name="latex-image-7.pdf" descr="latex-image-7.pdf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7299801" y="6333453"/>
            <a:ext cx="578644" cy="185738"/>
          </a:xfrm>
          <a:prstGeom prst="rect">
            <a:avLst/>
          </a:prstGeom>
          <a:ln w="12700">
            <a:miter lim="400000"/>
          </a:ln>
        </p:spPr>
      </p:pic>
      <p:sp>
        <p:nvSpPr>
          <p:cNvPr id="34" name="filtering"/>
          <p:cNvSpPr/>
          <p:nvPr/>
        </p:nvSpPr>
        <p:spPr>
          <a:xfrm>
            <a:off x="402672" y="225962"/>
            <a:ext cx="2418593" cy="687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1800"/>
            </a:lvl1pPr>
          </a:lstStyle>
          <a:p>
            <a:pPr algn="ctr"/>
            <a:r>
              <a:rPr lang="en-US" sz="2000" dirty="0">
                <a:latin typeface="+mj-lt"/>
              </a:rPr>
              <a:t>How would you implement these?</a:t>
            </a:r>
            <a:endParaRPr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5329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Examples of point processing</a:t>
            </a:r>
            <a:endParaRPr dirty="0"/>
          </a:p>
        </p:txBody>
      </p:sp>
      <p:pic>
        <p:nvPicPr>
          <p:cNvPr id="40" name="latex-image-1.pdf" descr="latex-image-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11288" y="2774961"/>
            <a:ext cx="169665" cy="151805"/>
          </a:xfrm>
          <a:prstGeom prst="rect">
            <a:avLst/>
          </a:prstGeom>
          <a:ln w="12700">
            <a:miter lim="400000"/>
          </a:ln>
          <a:effectLst/>
        </p:spPr>
      </p:pic>
      <p:grpSp>
        <p:nvGrpSpPr>
          <p:cNvPr id="41" name="Group 40"/>
          <p:cNvGrpSpPr/>
          <p:nvPr/>
        </p:nvGrpSpPr>
        <p:grpSpPr>
          <a:xfrm>
            <a:off x="237689" y="4164930"/>
            <a:ext cx="11716622" cy="1828800"/>
            <a:chOff x="236554" y="4103286"/>
            <a:chExt cx="11716622" cy="1828800"/>
          </a:xfrm>
        </p:grpSpPr>
        <p:pic>
          <p:nvPicPr>
            <p:cNvPr id="42" name="image.png" descr="imag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222802" y="4103286"/>
              <a:ext cx="2757878" cy="1828800"/>
            </a:xfrm>
            <a:prstGeom prst="rect">
              <a:avLst/>
            </a:prstGeom>
            <a:ln w="12700">
              <a:solidFill>
                <a:schemeClr val="tx1"/>
              </a:solidFill>
              <a:miter lim="400000"/>
            </a:ln>
            <a:effectLst/>
          </p:spPr>
        </p:pic>
        <p:pic>
          <p:nvPicPr>
            <p:cNvPr id="43" name="image.png" descr="image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209050" y="4103286"/>
              <a:ext cx="2757878" cy="1828800"/>
            </a:xfrm>
            <a:prstGeom prst="rect">
              <a:avLst/>
            </a:prstGeom>
            <a:ln w="12700">
              <a:solidFill>
                <a:schemeClr val="tx1"/>
              </a:solidFill>
              <a:miter lim="400000"/>
            </a:ln>
            <a:effectLst/>
          </p:spPr>
        </p:pic>
        <p:pic>
          <p:nvPicPr>
            <p:cNvPr id="44" name="image.png" descr="image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36554" y="4103286"/>
              <a:ext cx="2757878" cy="1828800"/>
            </a:xfrm>
            <a:prstGeom prst="rect">
              <a:avLst/>
            </a:prstGeom>
            <a:ln w="12700">
              <a:solidFill>
                <a:schemeClr val="tx1"/>
              </a:solidFill>
              <a:miter lim="400000"/>
            </a:ln>
            <a:effectLst/>
          </p:spPr>
        </p:pic>
        <p:pic>
          <p:nvPicPr>
            <p:cNvPr id="45" name="image.png" descr="image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9195298" y="4103286"/>
              <a:ext cx="2757878" cy="1828800"/>
            </a:xfrm>
            <a:prstGeom prst="rect">
              <a:avLst/>
            </a:prstGeom>
            <a:ln w="12700">
              <a:solidFill>
                <a:schemeClr val="tx1"/>
              </a:solidFill>
              <a:miter lim="400000"/>
            </a:ln>
            <a:effectLst/>
          </p:spPr>
        </p:pic>
      </p:grpSp>
      <p:grpSp>
        <p:nvGrpSpPr>
          <p:cNvPr id="2" name="Group 1"/>
          <p:cNvGrpSpPr/>
          <p:nvPr/>
        </p:nvGrpSpPr>
        <p:grpSpPr>
          <a:xfrm>
            <a:off x="237689" y="908438"/>
            <a:ext cx="11716622" cy="2142193"/>
            <a:chOff x="237689" y="990630"/>
            <a:chExt cx="11716622" cy="2142193"/>
          </a:xfrm>
        </p:grpSpPr>
        <p:grpSp>
          <p:nvGrpSpPr>
            <p:cNvPr id="56" name="Group 55"/>
            <p:cNvGrpSpPr/>
            <p:nvPr/>
          </p:nvGrpSpPr>
          <p:grpSpPr>
            <a:xfrm>
              <a:off x="237689" y="1304023"/>
              <a:ext cx="11716622" cy="1828800"/>
              <a:chOff x="237689" y="1108817"/>
              <a:chExt cx="11716622" cy="1828800"/>
            </a:xfrm>
          </p:grpSpPr>
          <p:pic>
            <p:nvPicPr>
              <p:cNvPr id="57" name="image.png" descr="image.png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237689" y="1108817"/>
                <a:ext cx="2757878" cy="1828800"/>
              </a:xfrm>
              <a:prstGeom prst="rect">
                <a:avLst/>
              </a:prstGeom>
              <a:ln w="12700">
                <a:solidFill>
                  <a:schemeClr val="tx1"/>
                </a:solidFill>
                <a:miter lim="400000"/>
              </a:ln>
              <a:effectLst/>
            </p:spPr>
          </p:pic>
          <p:pic>
            <p:nvPicPr>
              <p:cNvPr id="58" name="image.png" descr="image.png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3223937" y="1108817"/>
                <a:ext cx="2757878" cy="1828800"/>
              </a:xfrm>
              <a:prstGeom prst="rect">
                <a:avLst/>
              </a:prstGeom>
              <a:ln w="12700">
                <a:solidFill>
                  <a:schemeClr val="tx1"/>
                </a:solidFill>
                <a:miter lim="400000"/>
              </a:ln>
              <a:effectLst/>
            </p:spPr>
          </p:pic>
          <p:pic>
            <p:nvPicPr>
              <p:cNvPr id="59" name="image.png" descr="image.png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>
                <a:off x="6210185" y="1108817"/>
                <a:ext cx="2757878" cy="1828800"/>
              </a:xfrm>
              <a:prstGeom prst="rect">
                <a:avLst/>
              </a:prstGeom>
              <a:ln w="12700">
                <a:solidFill>
                  <a:schemeClr val="tx1"/>
                </a:solidFill>
                <a:miter lim="400000"/>
              </a:ln>
              <a:effectLst/>
            </p:spPr>
          </p:pic>
          <p:pic>
            <p:nvPicPr>
              <p:cNvPr id="74" name="image.jpg" descr="image.jpg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>
                <a:off x="9196433" y="1108817"/>
                <a:ext cx="2757878" cy="1828800"/>
              </a:xfrm>
              <a:prstGeom prst="rect">
                <a:avLst/>
              </a:prstGeom>
              <a:ln w="12700">
                <a:solidFill>
                  <a:schemeClr val="tx1"/>
                </a:solidFill>
                <a:miter lim="400000"/>
              </a:ln>
              <a:effectLst/>
            </p:spPr>
          </p:pic>
        </p:grpSp>
        <p:grpSp>
          <p:nvGrpSpPr>
            <p:cNvPr id="75" name="Group 74"/>
            <p:cNvGrpSpPr/>
            <p:nvPr/>
          </p:nvGrpSpPr>
          <p:grpSpPr>
            <a:xfrm>
              <a:off x="237689" y="990630"/>
              <a:ext cx="11716622" cy="307777"/>
              <a:chOff x="237689" y="713232"/>
              <a:chExt cx="11716622" cy="307777"/>
            </a:xfrm>
          </p:grpSpPr>
          <p:sp>
            <p:nvSpPr>
              <p:cNvPr id="76" name="Original"/>
              <p:cNvSpPr/>
              <p:nvPr/>
            </p:nvSpPr>
            <p:spPr>
              <a:xfrm>
                <a:off x="237689" y="713232"/>
                <a:ext cx="2757877" cy="307777"/>
              </a:xfrm>
              <a:prstGeom prst="rect">
                <a:avLst/>
              </a:prstGeom>
              <a:ln w="12700"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anchor="ctr">
                <a:spAutoFit/>
              </a:bodyPr>
              <a:lstStyle>
                <a:lvl1pPr defTabSz="914400">
                  <a:defRPr sz="1700" b="1">
                    <a:uFill>
                      <a:solidFill>
                        <a:srgbClr val="000000"/>
                      </a:solidFill>
                    </a:u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 algn="ctr">
                  <a:defRPr sz="1800" b="0"/>
                </a:pPr>
                <a:r>
                  <a:rPr lang="en-US" sz="2000" dirty="0">
                    <a:latin typeface="+mj-lt"/>
                  </a:rPr>
                  <a:t>o</a:t>
                </a:r>
                <a:r>
                  <a:rPr sz="2000" dirty="0">
                    <a:latin typeface="+mj-lt"/>
                  </a:rPr>
                  <a:t>riginal</a:t>
                </a:r>
              </a:p>
            </p:txBody>
          </p:sp>
          <p:sp>
            <p:nvSpPr>
              <p:cNvPr id="77" name="Lower Contrast"/>
              <p:cNvSpPr/>
              <p:nvPr/>
            </p:nvSpPr>
            <p:spPr>
              <a:xfrm>
                <a:off x="6210185" y="713232"/>
                <a:ext cx="2757878" cy="307777"/>
              </a:xfrm>
              <a:prstGeom prst="rect">
                <a:avLst/>
              </a:prstGeom>
              <a:ln w="12700"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anchor="ctr">
                <a:spAutoFit/>
              </a:bodyPr>
              <a:lstStyle>
                <a:lvl1pPr defTabSz="914400">
                  <a:defRPr sz="1700" b="1">
                    <a:uFill>
                      <a:solidFill>
                        <a:srgbClr val="000000"/>
                      </a:solidFill>
                    </a:u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 algn="ctr">
                  <a:defRPr sz="1800" b="0"/>
                </a:pPr>
                <a:r>
                  <a:rPr lang="en-US" sz="2000" dirty="0">
                    <a:latin typeface="+mj-lt"/>
                  </a:rPr>
                  <a:t>l</a:t>
                </a:r>
                <a:r>
                  <a:rPr sz="2000" dirty="0">
                    <a:latin typeface="+mj-lt"/>
                  </a:rPr>
                  <a:t>ower </a:t>
                </a:r>
                <a:r>
                  <a:rPr lang="en-US" sz="2000" dirty="0">
                    <a:latin typeface="+mj-lt"/>
                  </a:rPr>
                  <a:t>c</a:t>
                </a:r>
                <a:r>
                  <a:rPr sz="2000" dirty="0">
                    <a:latin typeface="+mj-lt"/>
                  </a:rPr>
                  <a:t>ontrast</a:t>
                </a:r>
              </a:p>
            </p:txBody>
          </p:sp>
          <p:sp>
            <p:nvSpPr>
              <p:cNvPr id="78" name="Nonlinear Lower Contrast"/>
              <p:cNvSpPr/>
              <p:nvPr/>
            </p:nvSpPr>
            <p:spPr>
              <a:xfrm>
                <a:off x="9196433" y="713232"/>
                <a:ext cx="2757878" cy="307777"/>
              </a:xfrm>
              <a:prstGeom prst="rect">
                <a:avLst/>
              </a:prstGeom>
              <a:ln w="12700"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anchor="ctr">
                <a:spAutoFit/>
              </a:bodyPr>
              <a:lstStyle>
                <a:lvl1pPr defTabSz="914400">
                  <a:defRPr sz="1700" b="1">
                    <a:uFill>
                      <a:solidFill>
                        <a:srgbClr val="000000"/>
                      </a:solidFill>
                    </a:u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 algn="ctr">
                  <a:defRPr sz="1800" b="0"/>
                </a:pPr>
                <a:r>
                  <a:rPr lang="en-US" sz="2000" dirty="0">
                    <a:latin typeface="+mj-lt"/>
                  </a:rPr>
                  <a:t>n</a:t>
                </a:r>
                <a:r>
                  <a:rPr sz="2000" dirty="0">
                    <a:latin typeface="+mj-lt"/>
                  </a:rPr>
                  <a:t>on</a:t>
                </a:r>
                <a:r>
                  <a:rPr lang="en-US" sz="2000" dirty="0">
                    <a:latin typeface="+mj-lt"/>
                  </a:rPr>
                  <a:t>-</a:t>
                </a:r>
                <a:r>
                  <a:rPr sz="2000" dirty="0">
                    <a:latin typeface="+mj-lt"/>
                  </a:rPr>
                  <a:t>linear </a:t>
                </a:r>
                <a:r>
                  <a:rPr lang="en-US" sz="2000" dirty="0">
                    <a:latin typeface="+mj-lt"/>
                  </a:rPr>
                  <a:t>l</a:t>
                </a:r>
                <a:r>
                  <a:rPr sz="2000" dirty="0">
                    <a:latin typeface="+mj-lt"/>
                  </a:rPr>
                  <a:t>ower </a:t>
                </a:r>
                <a:r>
                  <a:rPr lang="en-US" sz="2000" dirty="0">
                    <a:latin typeface="+mj-lt"/>
                  </a:rPr>
                  <a:t>c</a:t>
                </a:r>
                <a:r>
                  <a:rPr sz="2000" dirty="0">
                    <a:latin typeface="+mj-lt"/>
                  </a:rPr>
                  <a:t>ontrast</a:t>
                </a:r>
              </a:p>
            </p:txBody>
          </p:sp>
          <p:sp>
            <p:nvSpPr>
              <p:cNvPr id="79" name="Original"/>
              <p:cNvSpPr/>
              <p:nvPr/>
            </p:nvSpPr>
            <p:spPr>
              <a:xfrm>
                <a:off x="3223936" y="713232"/>
                <a:ext cx="2757879" cy="307777"/>
              </a:xfrm>
              <a:prstGeom prst="rect">
                <a:avLst/>
              </a:prstGeom>
              <a:ln w="12700"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anchor="ctr">
                <a:spAutoFit/>
              </a:bodyPr>
              <a:lstStyle>
                <a:lvl1pPr defTabSz="914400">
                  <a:defRPr sz="1700" b="1">
                    <a:uFill>
                      <a:solidFill>
                        <a:srgbClr val="000000"/>
                      </a:solidFill>
                    </a:u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 algn="ctr">
                  <a:defRPr sz="1800" b="0"/>
                </a:pPr>
                <a:r>
                  <a:rPr lang="en-US" sz="2000" dirty="0">
                    <a:latin typeface="+mj-lt"/>
                  </a:rPr>
                  <a:t>darken</a:t>
                </a:r>
                <a:endParaRPr sz="2000" dirty="0">
                  <a:latin typeface="+mj-lt"/>
                </a:endParaRPr>
              </a:p>
            </p:txBody>
          </p:sp>
        </p:grpSp>
      </p:grpSp>
      <p:grpSp>
        <p:nvGrpSpPr>
          <p:cNvPr id="80" name="Group 79"/>
          <p:cNvGrpSpPr/>
          <p:nvPr/>
        </p:nvGrpSpPr>
        <p:grpSpPr>
          <a:xfrm>
            <a:off x="237689" y="3846080"/>
            <a:ext cx="11716622" cy="307778"/>
            <a:chOff x="237689" y="3743339"/>
            <a:chExt cx="11716622" cy="307778"/>
          </a:xfrm>
        </p:grpSpPr>
        <p:sp>
          <p:nvSpPr>
            <p:cNvPr id="81" name="Original"/>
            <p:cNvSpPr/>
            <p:nvPr/>
          </p:nvSpPr>
          <p:spPr>
            <a:xfrm>
              <a:off x="237689" y="3743339"/>
              <a:ext cx="2757877" cy="307777"/>
            </a:xfrm>
            <a:prstGeom prst="rect">
              <a:avLst/>
            </a:prstGeom>
            <a:ln w="12700"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anchor="ctr">
              <a:spAutoFit/>
            </a:bodyPr>
            <a:lstStyle>
              <a:lvl1pPr defTabSz="914400">
                <a:defRPr sz="1700" b="1">
                  <a:uFill>
                    <a:solidFill>
                      <a:srgbClr val="000000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>
                <a:defRPr sz="1800" b="0"/>
              </a:pPr>
              <a:r>
                <a:rPr lang="en-US" sz="2000" dirty="0">
                  <a:latin typeface="+mj-lt"/>
                </a:rPr>
                <a:t>invert</a:t>
              </a:r>
              <a:endParaRPr sz="2000" dirty="0">
                <a:latin typeface="+mj-lt"/>
              </a:endParaRPr>
            </a:p>
          </p:txBody>
        </p:sp>
        <p:sp>
          <p:nvSpPr>
            <p:cNvPr id="82" name="Lower Contrast"/>
            <p:cNvSpPr/>
            <p:nvPr/>
          </p:nvSpPr>
          <p:spPr>
            <a:xfrm>
              <a:off x="6210185" y="3743340"/>
              <a:ext cx="2757878" cy="307777"/>
            </a:xfrm>
            <a:prstGeom prst="rect">
              <a:avLst/>
            </a:prstGeom>
            <a:ln w="12700"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anchor="ctr">
              <a:spAutoFit/>
            </a:bodyPr>
            <a:lstStyle>
              <a:lvl1pPr defTabSz="914400">
                <a:defRPr sz="1700" b="1">
                  <a:uFill>
                    <a:solidFill>
                      <a:srgbClr val="000000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>
                <a:defRPr sz="1800" b="0"/>
              </a:pPr>
              <a:r>
                <a:rPr lang="en-US" sz="2000" dirty="0">
                  <a:latin typeface="+mj-lt"/>
                </a:rPr>
                <a:t>raise c</a:t>
              </a:r>
              <a:r>
                <a:rPr sz="2000" dirty="0">
                  <a:latin typeface="+mj-lt"/>
                </a:rPr>
                <a:t>ontrast</a:t>
              </a:r>
            </a:p>
          </p:txBody>
        </p:sp>
        <p:sp>
          <p:nvSpPr>
            <p:cNvPr id="83" name="Nonlinear Lower Contrast"/>
            <p:cNvSpPr/>
            <p:nvPr/>
          </p:nvSpPr>
          <p:spPr>
            <a:xfrm>
              <a:off x="9196433" y="3743339"/>
              <a:ext cx="2757878" cy="307777"/>
            </a:xfrm>
            <a:prstGeom prst="rect">
              <a:avLst/>
            </a:prstGeom>
            <a:ln w="12700"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anchor="ctr">
              <a:spAutoFit/>
            </a:bodyPr>
            <a:lstStyle>
              <a:lvl1pPr defTabSz="914400">
                <a:defRPr sz="1700" b="1">
                  <a:uFill>
                    <a:solidFill>
                      <a:srgbClr val="000000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>
                <a:defRPr sz="1800" b="0"/>
              </a:pPr>
              <a:r>
                <a:rPr lang="en-US" sz="2000" dirty="0">
                  <a:latin typeface="+mj-lt"/>
                </a:rPr>
                <a:t>n</a:t>
              </a:r>
              <a:r>
                <a:rPr sz="2000" dirty="0">
                  <a:latin typeface="+mj-lt"/>
                </a:rPr>
                <a:t>on</a:t>
              </a:r>
              <a:r>
                <a:rPr lang="en-US" sz="2000" dirty="0">
                  <a:latin typeface="+mj-lt"/>
                </a:rPr>
                <a:t>-</a:t>
              </a:r>
              <a:r>
                <a:rPr sz="2000" dirty="0">
                  <a:latin typeface="+mj-lt"/>
                </a:rPr>
                <a:t>linear </a:t>
              </a:r>
              <a:r>
                <a:rPr lang="en-US" sz="2000" dirty="0">
                  <a:latin typeface="+mj-lt"/>
                </a:rPr>
                <a:t>raise</a:t>
              </a:r>
              <a:r>
                <a:rPr sz="2000" dirty="0">
                  <a:latin typeface="+mj-lt"/>
                </a:rPr>
                <a:t> </a:t>
              </a:r>
              <a:r>
                <a:rPr lang="en-US" sz="2000" dirty="0">
                  <a:latin typeface="+mj-lt"/>
                </a:rPr>
                <a:t>c</a:t>
              </a:r>
              <a:r>
                <a:rPr sz="2000" dirty="0">
                  <a:latin typeface="+mj-lt"/>
                </a:rPr>
                <a:t>ontrast</a:t>
              </a:r>
            </a:p>
          </p:txBody>
        </p:sp>
        <p:sp>
          <p:nvSpPr>
            <p:cNvPr id="84" name="Original"/>
            <p:cNvSpPr/>
            <p:nvPr/>
          </p:nvSpPr>
          <p:spPr>
            <a:xfrm>
              <a:off x="3223936" y="3743340"/>
              <a:ext cx="2757879" cy="307777"/>
            </a:xfrm>
            <a:prstGeom prst="rect">
              <a:avLst/>
            </a:prstGeom>
            <a:ln w="12700"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anchor="ctr">
              <a:spAutoFit/>
            </a:bodyPr>
            <a:lstStyle>
              <a:lvl1pPr defTabSz="914400">
                <a:defRPr sz="1700" b="1">
                  <a:uFill>
                    <a:solidFill>
                      <a:srgbClr val="000000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>
                <a:defRPr sz="1800" b="0"/>
              </a:pPr>
              <a:r>
                <a:rPr lang="en-US" sz="2000" dirty="0">
                  <a:latin typeface="+mj-lt"/>
                </a:rPr>
                <a:t>lighten</a:t>
              </a:r>
              <a:endParaRPr sz="2000" dirty="0">
                <a:latin typeface="+mj-lt"/>
              </a:endParaRPr>
            </a:p>
          </p:txBody>
        </p:sp>
      </p:grpSp>
      <p:pic>
        <p:nvPicPr>
          <p:cNvPr id="86" name="latex-image-1.pdf" descr="latex-image-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48761" y="3386005"/>
            <a:ext cx="135731" cy="1214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6" name="latex-image-2.pdf" descr="latex-image-2.pdf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4179607" y="3353858"/>
            <a:ext cx="835819" cy="1857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7" name="latex-image-3.pdf" descr="latex-image-3.pdf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7510542" y="3212612"/>
            <a:ext cx="157163" cy="4714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" name="latex-image-4.pdf" descr="latex-image-4.pdf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9685975" y="3101883"/>
            <a:ext cx="1778794" cy="6929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latex-image-5.pdf" descr="latex-image-5.pdf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202288" y="6325868"/>
            <a:ext cx="828675" cy="18573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" name="latex-image-6.pdf" descr="latex-image-6.pdf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4179606" y="6325868"/>
            <a:ext cx="835819" cy="200025"/>
          </a:xfrm>
          <a:prstGeom prst="rect">
            <a:avLst/>
          </a:prstGeom>
          <a:ln w="12700">
            <a:miter lim="400000"/>
          </a:ln>
        </p:spPr>
      </p:pic>
      <p:pic>
        <p:nvPicPr>
          <p:cNvPr id="31" name="latex-image-7.pdf" descr="latex-image-7.pdf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7299801" y="6333453"/>
            <a:ext cx="578644" cy="185738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latex-image-8.pdf" descr="latex-image-8.pdf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9789559" y="6086994"/>
            <a:ext cx="1571625" cy="678656"/>
          </a:xfrm>
          <a:prstGeom prst="rect">
            <a:avLst/>
          </a:prstGeom>
          <a:ln w="12700">
            <a:miter lim="400000"/>
          </a:ln>
        </p:spPr>
      </p:pic>
      <p:sp>
        <p:nvSpPr>
          <p:cNvPr id="34" name="filtering"/>
          <p:cNvSpPr/>
          <p:nvPr/>
        </p:nvSpPr>
        <p:spPr>
          <a:xfrm>
            <a:off x="402672" y="225962"/>
            <a:ext cx="2418593" cy="687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1800"/>
            </a:lvl1pPr>
          </a:lstStyle>
          <a:p>
            <a:pPr algn="ctr"/>
            <a:r>
              <a:rPr lang="en-US" sz="2000" dirty="0">
                <a:latin typeface="+mj-lt"/>
              </a:rPr>
              <a:t>How would you implement these?</a:t>
            </a:r>
            <a:endParaRPr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6002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Many other types of point processing</a:t>
            </a:r>
            <a:endParaRPr dirty="0"/>
          </a:p>
        </p:txBody>
      </p:sp>
      <p:grpSp>
        <p:nvGrpSpPr>
          <p:cNvPr id="35" name="Group 34"/>
          <p:cNvGrpSpPr/>
          <p:nvPr/>
        </p:nvGrpSpPr>
        <p:grpSpPr>
          <a:xfrm>
            <a:off x="91272" y="1676945"/>
            <a:ext cx="12009455" cy="4399593"/>
            <a:chOff x="91273" y="1448549"/>
            <a:chExt cx="12009455" cy="4399593"/>
          </a:xfrm>
        </p:grpSpPr>
        <p:grpSp>
          <p:nvGrpSpPr>
            <p:cNvPr id="36" name="Group 35"/>
            <p:cNvGrpSpPr/>
            <p:nvPr/>
          </p:nvGrpSpPr>
          <p:grpSpPr>
            <a:xfrm>
              <a:off x="91273" y="1448549"/>
              <a:ext cx="12009455" cy="3960903"/>
              <a:chOff x="182545" y="1414965"/>
              <a:chExt cx="12009455" cy="3960903"/>
            </a:xfrm>
          </p:grpSpPr>
          <p:pic>
            <p:nvPicPr>
              <p:cNvPr id="39" name="Picture 38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8937"/>
              <a:stretch/>
            </p:blipFill>
            <p:spPr>
              <a:xfrm>
                <a:off x="182545" y="1414966"/>
                <a:ext cx="5943600" cy="3960902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8937"/>
              <a:stretch/>
            </p:blipFill>
            <p:spPr>
              <a:xfrm>
                <a:off x="6234892" y="1414965"/>
                <a:ext cx="5957108" cy="3960903"/>
              </a:xfrm>
              <a:prstGeom prst="rect">
                <a:avLst/>
              </a:prstGeom>
            </p:spPr>
          </p:pic>
        </p:grpSp>
        <p:sp>
          <p:nvSpPr>
            <p:cNvPr id="37" name="Shape 667"/>
            <p:cNvSpPr txBox="1">
              <a:spLocks/>
            </p:cNvSpPr>
            <p:nvPr/>
          </p:nvSpPr>
          <p:spPr>
            <a:xfrm>
              <a:off x="91273" y="5409453"/>
              <a:ext cx="5943599" cy="43868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/>
                <a:t>camera output</a:t>
              </a:r>
            </a:p>
          </p:txBody>
        </p:sp>
        <p:sp>
          <p:nvSpPr>
            <p:cNvPr id="38" name="Shape 667"/>
            <p:cNvSpPr txBox="1">
              <a:spLocks/>
            </p:cNvSpPr>
            <p:nvPr/>
          </p:nvSpPr>
          <p:spPr>
            <a:xfrm>
              <a:off x="6150374" y="5409452"/>
              <a:ext cx="5943599" cy="43868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/>
                <a:t>image after stylistic </a:t>
              </a:r>
              <a:r>
                <a:rPr lang="en-US" sz="2400" dirty="0" err="1"/>
                <a:t>tonemapping</a:t>
              </a:r>
              <a:endParaRPr lang="en-US" sz="2400" dirty="0"/>
            </a:p>
          </p:txBody>
        </p:sp>
      </p:grpSp>
      <p:sp>
        <p:nvSpPr>
          <p:cNvPr id="49" name="Shape 667"/>
          <p:cNvSpPr txBox="1">
            <a:spLocks/>
          </p:cNvSpPr>
          <p:nvPr/>
        </p:nvSpPr>
        <p:spPr>
          <a:xfrm>
            <a:off x="0" y="6440993"/>
            <a:ext cx="12192000" cy="4170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000" dirty="0"/>
              <a:t>[Bae et al., SIGGRAPH 2006]</a:t>
            </a:r>
            <a:endParaRPr lang="en-US" sz="2000" dirty="0">
              <a:latin typeface="Calibri Light (Headings)"/>
            </a:endParaRPr>
          </a:p>
        </p:txBody>
      </p:sp>
    </p:spTree>
    <p:extLst>
      <p:ext uri="{BB962C8B-B14F-4D97-AF65-F5344CB8AC3E}">
        <p14:creationId xmlns:p14="http://schemas.microsoft.com/office/powerpoint/2010/main" val="58891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Many other types of point processing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FAE198-409A-4F47-A4ED-B56BB6635E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106" y="1325563"/>
            <a:ext cx="8967787" cy="547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28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2766219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Linear shift-invariant image filtering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5110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Linear shift-invariant image filtering</a:t>
            </a:r>
            <a:endParaRPr dirty="0"/>
          </a:p>
        </p:txBody>
      </p:sp>
      <p:sp>
        <p:nvSpPr>
          <p:cNvPr id="18" name="Shape 667"/>
          <p:cNvSpPr txBox="1">
            <a:spLocks/>
          </p:cNvSpPr>
          <p:nvPr/>
        </p:nvSpPr>
        <p:spPr>
          <a:xfrm>
            <a:off x="506437" y="1569195"/>
            <a:ext cx="11195828" cy="37196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Replace each pixel by a </a:t>
            </a:r>
            <a:r>
              <a:rPr lang="en-US" sz="2400" i="1" dirty="0"/>
              <a:t>linear</a:t>
            </a:r>
            <a:r>
              <a:rPr lang="en-US" sz="2400" dirty="0"/>
              <a:t> combination of its neighbors (and possibly itself).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 combination is determined by the filter’s </a:t>
            </a:r>
            <a:r>
              <a:rPr lang="en-US" sz="2400" i="1" dirty="0"/>
              <a:t>kernel</a:t>
            </a:r>
            <a:r>
              <a:rPr lang="en-US" sz="24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 same kernel is </a:t>
            </a:r>
            <a:r>
              <a:rPr lang="en-US" sz="2400" i="1" dirty="0"/>
              <a:t>shifted</a:t>
            </a:r>
            <a:r>
              <a:rPr lang="en-US" sz="2400" dirty="0"/>
              <a:t> to all pixel locations so that all pixels use the same linear combination of their neighbors.</a:t>
            </a:r>
          </a:p>
        </p:txBody>
      </p:sp>
    </p:spTree>
    <p:extLst>
      <p:ext uri="{BB962C8B-B14F-4D97-AF65-F5344CB8AC3E}">
        <p14:creationId xmlns:p14="http://schemas.microsoft.com/office/powerpoint/2010/main" val="4080162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Example: the box filter</a:t>
            </a:r>
            <a:endParaRPr dirty="0"/>
          </a:p>
        </p:txBody>
      </p:sp>
      <p:pic>
        <p:nvPicPr>
          <p:cNvPr id="10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rcRect t="3781" b="3781"/>
          <a:stretch>
            <a:fillRect/>
          </a:stretch>
        </p:blipFill>
        <p:spPr>
          <a:xfrm>
            <a:off x="6044627" y="1848644"/>
            <a:ext cx="5627108" cy="4161234"/>
          </a:xfrm>
          <a:prstGeom prst="rect">
            <a:avLst/>
          </a:prstGeom>
        </p:spPr>
      </p:pic>
      <p:sp>
        <p:nvSpPr>
          <p:cNvPr id="11" name="Shape 667"/>
          <p:cNvSpPr txBox="1">
            <a:spLocks/>
          </p:cNvSpPr>
          <p:nvPr/>
        </p:nvSpPr>
        <p:spPr>
          <a:xfrm>
            <a:off x="417519" y="1780335"/>
            <a:ext cx="5627108" cy="103835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also known as the 2D </a:t>
            </a:r>
            <a:r>
              <a:rPr lang="en-US" sz="2400" dirty="0" err="1"/>
              <a:t>rect</a:t>
            </a:r>
            <a:r>
              <a:rPr lang="en-US" sz="2400" dirty="0"/>
              <a:t> (not </a:t>
            </a:r>
            <a:r>
              <a:rPr lang="en-US" sz="2400" dirty="0" err="1"/>
              <a:t>rekt</a:t>
            </a:r>
            <a:r>
              <a:rPr lang="en-US" sz="2400" dirty="0"/>
              <a:t>) filter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also known as the square mean filter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889259" y="3273464"/>
            <a:ext cx="2683629" cy="1311594"/>
            <a:chOff x="1918408" y="3492342"/>
            <a:chExt cx="2683629" cy="1311594"/>
          </a:xfrm>
        </p:grpSpPr>
        <p:graphicFrame>
          <p:nvGraphicFramePr>
            <p:cNvPr id="12" name="Table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996549608"/>
                </p:ext>
              </p:extLst>
            </p:nvPr>
          </p:nvGraphicFramePr>
          <p:xfrm>
            <a:off x="3361309" y="3492342"/>
            <a:ext cx="1240728" cy="1311594"/>
          </p:xfrm>
          <a:graphic>
            <a:graphicData uri="http://schemas.openxmlformats.org/drawingml/2006/table">
              <a:tbl>
                <a:tblPr/>
                <a:tblGrid>
                  <a:gridCol w="413576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413576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  <a:gridCol w="413576">
                    <a:extLst>
                      <a:ext uri="{9D8B030D-6E8A-4147-A177-3AD203B41FA5}">
                        <a16:colId xmlns:a16="http://schemas.microsoft.com/office/drawing/2014/main" val="20002"/>
                      </a:ext>
                    </a:extLst>
                  </a:gridCol>
                </a:tblGrid>
                <a:tr h="357188"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1</a:t>
                        </a: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1</a:t>
                        </a: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1</a:t>
                        </a: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357188"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40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1</a:t>
                        </a: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40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1</a:t>
                        </a: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1</a:t>
                        </a: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  <a:tr h="357188"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40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1</a:t>
                        </a: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1</a:t>
                        </a: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1</a:t>
                        </a: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2"/>
                    </a:ext>
                  </a:extLst>
                </a:tr>
              </a:tbl>
            </a:graphicData>
          </a:graphic>
        </p:graphicFrame>
        <p:pic>
          <p:nvPicPr>
            <p:cNvPr id="13" name="droppedImage.pdf" descr="droppedImage.pdf"/>
            <p:cNvPicPr>
              <a:picLocks noChangeAspect="1"/>
            </p:cNvPicPr>
            <p:nvPr/>
          </p:nvPicPr>
          <p:blipFill>
            <a:blip r:embed="rId3">
              <a:extLst/>
            </a:blip>
            <a:srcRect t="23952" b="19161"/>
            <a:stretch>
              <a:fillRect/>
            </a:stretch>
          </p:blipFill>
          <p:spPr>
            <a:xfrm>
              <a:off x="1918408" y="3723979"/>
              <a:ext cx="1312665" cy="848320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17" name="Shape 667"/>
          <p:cNvSpPr txBox="1">
            <a:spLocks/>
          </p:cNvSpPr>
          <p:nvPr/>
        </p:nvSpPr>
        <p:spPr>
          <a:xfrm>
            <a:off x="417519" y="5039830"/>
            <a:ext cx="5627108" cy="103835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replaces pixel with local average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has smoothing (blurring) effect</a:t>
            </a:r>
          </a:p>
        </p:txBody>
      </p:sp>
      <p:sp>
        <p:nvSpPr>
          <p:cNvPr id="9" name="Shape 667"/>
          <p:cNvSpPr txBox="1">
            <a:spLocks/>
          </p:cNvSpPr>
          <p:nvPr/>
        </p:nvSpPr>
        <p:spPr>
          <a:xfrm>
            <a:off x="777545" y="3410082"/>
            <a:ext cx="981478" cy="103835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kernel</a:t>
            </a:r>
          </a:p>
        </p:txBody>
      </p:sp>
    </p:spTree>
    <p:extLst>
      <p:ext uri="{BB962C8B-B14F-4D97-AF65-F5344CB8AC3E}">
        <p14:creationId xmlns:p14="http://schemas.microsoft.com/office/powerpoint/2010/main" val="41272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6" name="Table"/>
          <p:cNvGraphicFramePr/>
          <p:nvPr>
            <p:extLst>
              <p:ext uri="{D42A27DB-BD31-4B8C-83A1-F6EECF244321}">
                <p14:modId xmlns:p14="http://schemas.microsoft.com/office/powerpoint/2010/main" val="3012222212"/>
              </p:ext>
            </p:extLst>
          </p:nvPr>
        </p:nvGraphicFramePr>
        <p:xfrm>
          <a:off x="3838574" y="1743074"/>
          <a:ext cx="2864640" cy="2828930"/>
        </p:xfrm>
        <a:graphic>
          <a:graphicData uri="http://schemas.openxmlformats.org/drawingml/2006/table">
            <a:tbl>
              <a:tblPr/>
              <a:tblGrid>
                <a:gridCol w="2864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91919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 dirty="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147" name="Table"/>
          <p:cNvGraphicFramePr/>
          <p:nvPr>
            <p:extLst>
              <p:ext uri="{D42A27DB-BD31-4B8C-83A1-F6EECF244321}">
                <p14:modId xmlns:p14="http://schemas.microsoft.com/office/powerpoint/2010/main" val="2022320062"/>
              </p:ext>
            </p:extLst>
          </p:nvPr>
        </p:nvGraphicFramePr>
        <p:xfrm>
          <a:off x="7289006" y="1728787"/>
          <a:ext cx="2857500" cy="2857500"/>
        </p:xfrm>
        <a:graphic>
          <a:graphicData uri="http://schemas.openxmlformats.org/drawingml/2006/table">
            <a:tbl>
              <a:tblPr/>
              <a:tblGrid>
                <a:gridCol w="285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 dirty="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endParaRPr sz="1300" dirty="0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48" name="Rectangle"/>
          <p:cNvSpPr/>
          <p:nvPr/>
        </p:nvSpPr>
        <p:spPr>
          <a:xfrm>
            <a:off x="3831431" y="1743075"/>
            <a:ext cx="850107" cy="842963"/>
          </a:xfrm>
          <a:prstGeom prst="rect">
            <a:avLst/>
          </a:prstGeom>
          <a:ln w="50800">
            <a:solidFill>
              <a:srgbClr val="0433FF"/>
            </a:solidFill>
            <a:miter lim="400000"/>
          </a:ln>
        </p:spPr>
        <p:txBody>
          <a:bodyPr lIns="210" tIns="210" rIns="210" bIns="210" anchor="ctr"/>
          <a:lstStyle/>
          <a:p>
            <a:pPr>
              <a:defRPr sz="12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>
              <a:latin typeface="+mj-lt"/>
            </a:endParaRPr>
          </a:p>
        </p:txBody>
      </p:sp>
      <p:sp>
        <p:nvSpPr>
          <p:cNvPr id="149" name="Rectangle"/>
          <p:cNvSpPr/>
          <p:nvPr/>
        </p:nvSpPr>
        <p:spPr>
          <a:xfrm>
            <a:off x="7581901" y="2014537"/>
            <a:ext cx="264319" cy="278607"/>
          </a:xfrm>
          <a:prstGeom prst="rect">
            <a:avLst/>
          </a:prstGeom>
          <a:ln w="50800">
            <a:solidFill>
              <a:srgbClr val="0433FF"/>
            </a:solidFill>
            <a:miter lim="400000"/>
          </a:ln>
        </p:spPr>
        <p:txBody>
          <a:bodyPr lIns="210" tIns="210" rIns="210" bIns="210" anchor="ctr"/>
          <a:lstStyle/>
          <a:p>
            <a:pPr>
              <a:defRPr sz="12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>
              <a:latin typeface="+mj-lt"/>
            </a:endParaRPr>
          </a:p>
        </p:txBody>
      </p:sp>
      <p:pic>
        <p:nvPicPr>
          <p:cNvPr id="150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31431" y="5007768"/>
            <a:ext cx="4521994" cy="71627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51" name="Table"/>
          <p:cNvGraphicFramePr/>
          <p:nvPr>
            <p:extLst>
              <p:ext uri="{D42A27DB-BD31-4B8C-83A1-F6EECF244321}">
                <p14:modId xmlns:p14="http://schemas.microsoft.com/office/powerpoint/2010/main" val="392641595"/>
              </p:ext>
            </p:extLst>
          </p:nvPr>
        </p:nvGraphicFramePr>
        <p:xfrm>
          <a:off x="2295524" y="2607469"/>
          <a:ext cx="857250" cy="857250"/>
        </p:xfrm>
        <a:graphic>
          <a:graphicData uri="http://schemas.openxmlformats.org/drawingml/2006/table">
            <a:tbl>
              <a:tblPr/>
              <a:tblGrid>
                <a:gridCol w="285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52" name="droppedImage.pdf" descr="droppedImage.pdf"/>
          <p:cNvPicPr>
            <a:picLocks noChangeAspect="1"/>
          </p:cNvPicPr>
          <p:nvPr/>
        </p:nvPicPr>
        <p:blipFill>
          <a:blip r:embed="rId3">
            <a:extLst/>
          </a:blip>
          <a:srcRect l="58947" t="27544" b="19161"/>
          <a:stretch>
            <a:fillRect/>
          </a:stretch>
        </p:blipFill>
        <p:spPr>
          <a:xfrm>
            <a:off x="1916906" y="2714626"/>
            <a:ext cx="278607" cy="6357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droppedImage.pdf" descr="dropped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452687" y="2021681"/>
            <a:ext cx="507207" cy="264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droppedImage.pdf" descr="dropped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017294" y="1278731"/>
            <a:ext cx="514351" cy="264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droppedImage.pdf" descr="dropped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403431" y="1278731"/>
            <a:ext cx="514351" cy="264319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filter"/>
          <p:cNvSpPr/>
          <p:nvPr/>
        </p:nvSpPr>
        <p:spPr>
          <a:xfrm>
            <a:off x="2307405" y="2336600"/>
            <a:ext cx="572825" cy="277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10" tIns="210" rIns="210" bIns="210" anchor="ctr">
            <a:spAutoFit/>
          </a:bodyPr>
          <a:lstStyle>
            <a:lvl1pPr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US" dirty="0">
                <a:latin typeface="+mj-lt"/>
              </a:rPr>
              <a:t>kernel</a:t>
            </a:r>
            <a:endParaRPr dirty="0">
              <a:latin typeface="+mj-lt"/>
            </a:endParaRPr>
          </a:p>
        </p:txBody>
      </p:sp>
      <p:sp>
        <p:nvSpPr>
          <p:cNvPr id="157" name="image"/>
          <p:cNvSpPr/>
          <p:nvPr/>
        </p:nvSpPr>
        <p:spPr>
          <a:xfrm>
            <a:off x="3840389" y="1418627"/>
            <a:ext cx="564618" cy="277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10" tIns="210" rIns="210" bIns="210" anchor="ctr">
            <a:spAutoFit/>
          </a:bodyPr>
          <a:lstStyle>
            <a:lvl1pPr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dirty="0">
                <a:latin typeface="+mj-lt"/>
              </a:rPr>
              <a:t>image</a:t>
            </a:r>
          </a:p>
        </p:txBody>
      </p:sp>
      <p:sp>
        <p:nvSpPr>
          <p:cNvPr id="158" name="output"/>
          <p:cNvSpPr/>
          <p:nvPr/>
        </p:nvSpPr>
        <p:spPr>
          <a:xfrm>
            <a:off x="7298005" y="1418627"/>
            <a:ext cx="632007" cy="277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10" tIns="210" rIns="210" bIns="210" anchor="ctr">
            <a:spAutoFit/>
          </a:bodyPr>
          <a:lstStyle>
            <a:lvl1pPr algn="l"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>
                <a:latin typeface="+mj-lt"/>
              </a:rPr>
              <a:t>output</a:t>
            </a:r>
          </a:p>
        </p:txBody>
      </p:sp>
      <p:sp>
        <p:nvSpPr>
          <p:cNvPr id="159" name="filter"/>
          <p:cNvSpPr/>
          <p:nvPr/>
        </p:nvSpPr>
        <p:spPr>
          <a:xfrm>
            <a:off x="5893568" y="5451274"/>
            <a:ext cx="439006" cy="277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10" tIns="210" rIns="210" bIns="210" anchor="ctr">
            <a:spAutoFit/>
          </a:bodyPr>
          <a:lstStyle>
            <a:lvl1pPr defTabSz="436880">
              <a:defRPr sz="1800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>
                <a:latin typeface="+mj-lt"/>
              </a:rPr>
              <a:t>filter</a:t>
            </a:r>
          </a:p>
        </p:txBody>
      </p:sp>
      <p:sp>
        <p:nvSpPr>
          <p:cNvPr id="160" name="image (signal)"/>
          <p:cNvSpPr/>
          <p:nvPr/>
        </p:nvSpPr>
        <p:spPr>
          <a:xfrm>
            <a:off x="6932111" y="5454846"/>
            <a:ext cx="1285969" cy="277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10" tIns="210" rIns="210" bIns="210" anchor="ctr">
            <a:spAutoFit/>
          </a:bodyPr>
          <a:lstStyle>
            <a:lvl1pPr defTabSz="436880">
              <a:defRPr sz="1800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>
                <a:latin typeface="+mj-lt"/>
              </a:rPr>
              <a:t>image (signal)</a:t>
            </a:r>
          </a:p>
        </p:txBody>
      </p:sp>
      <p:sp>
        <p:nvSpPr>
          <p:cNvPr id="161" name="output"/>
          <p:cNvSpPr/>
          <p:nvPr/>
        </p:nvSpPr>
        <p:spPr>
          <a:xfrm>
            <a:off x="4084839" y="5454846"/>
            <a:ext cx="632007" cy="277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10" tIns="210" rIns="210" bIns="210" anchor="ctr">
            <a:spAutoFit/>
          </a:bodyPr>
          <a:lstStyle>
            <a:lvl1pPr defTabSz="436880">
              <a:defRPr sz="1800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>
                <a:latin typeface="+mj-lt"/>
              </a:rPr>
              <a:t>output</a:t>
            </a:r>
          </a:p>
        </p:txBody>
      </p:sp>
      <p:sp>
        <p:nvSpPr>
          <p:cNvPr id="20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Let’s run the box filter</a:t>
            </a:r>
            <a:endParaRPr dirty="0"/>
          </a:p>
        </p:txBody>
      </p:sp>
      <p:cxnSp>
        <p:nvCxnSpPr>
          <p:cNvPr id="23" name="Straight Arrow Connector 22"/>
          <p:cNvCxnSpPr>
            <a:stCxn id="25" idx="0"/>
            <a:endCxn id="151" idx="2"/>
          </p:cNvCxnSpPr>
          <p:nvPr/>
        </p:nvCxnSpPr>
        <p:spPr>
          <a:xfrm flipV="1">
            <a:off x="1899341" y="3464719"/>
            <a:ext cx="824808" cy="1335566"/>
          </a:xfrm>
          <a:prstGeom prst="straightConnector1">
            <a:avLst/>
          </a:prstGeom>
          <a:ln w="38100">
            <a:solidFill>
              <a:srgbClr val="04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25" idx="0"/>
            <a:endCxn id="148" idx="2"/>
          </p:cNvCxnSpPr>
          <p:nvPr/>
        </p:nvCxnSpPr>
        <p:spPr>
          <a:xfrm flipV="1">
            <a:off x="1899341" y="2586038"/>
            <a:ext cx="2357144" cy="2214247"/>
          </a:xfrm>
          <a:prstGeom prst="straightConnector1">
            <a:avLst/>
          </a:prstGeom>
          <a:ln w="38100">
            <a:solidFill>
              <a:srgbClr val="04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image"/>
          <p:cNvSpPr/>
          <p:nvPr/>
        </p:nvSpPr>
        <p:spPr>
          <a:xfrm flipH="1">
            <a:off x="555612" y="4800285"/>
            <a:ext cx="2687458" cy="9237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10" tIns="210" rIns="210" bIns="210" anchor="ctr">
            <a:spAutoFit/>
          </a:bodyPr>
          <a:lstStyle>
            <a:lvl1pPr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lang="en-US" sz="2000" dirty="0">
                <a:latin typeface="+mj-lt"/>
              </a:rPr>
              <a:t>note that we assume that the kernel coordinates are centered</a:t>
            </a:r>
            <a:endParaRPr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37819628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6" name="Table"/>
          <p:cNvGraphicFramePr/>
          <p:nvPr>
            <p:extLst>
              <p:ext uri="{D42A27DB-BD31-4B8C-83A1-F6EECF244321}">
                <p14:modId xmlns:p14="http://schemas.microsoft.com/office/powerpoint/2010/main" val="1351536397"/>
              </p:ext>
            </p:extLst>
          </p:nvPr>
        </p:nvGraphicFramePr>
        <p:xfrm>
          <a:off x="3838574" y="1743074"/>
          <a:ext cx="2864640" cy="2828930"/>
        </p:xfrm>
        <a:graphic>
          <a:graphicData uri="http://schemas.openxmlformats.org/drawingml/2006/table">
            <a:tbl>
              <a:tblPr/>
              <a:tblGrid>
                <a:gridCol w="2864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91919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147" name="Table"/>
          <p:cNvGraphicFramePr/>
          <p:nvPr>
            <p:extLst>
              <p:ext uri="{D42A27DB-BD31-4B8C-83A1-F6EECF244321}">
                <p14:modId xmlns:p14="http://schemas.microsoft.com/office/powerpoint/2010/main" val="3145429595"/>
              </p:ext>
            </p:extLst>
          </p:nvPr>
        </p:nvGraphicFramePr>
        <p:xfrm>
          <a:off x="7289006" y="1728787"/>
          <a:ext cx="2857500" cy="2857500"/>
        </p:xfrm>
        <a:graphic>
          <a:graphicData uri="http://schemas.openxmlformats.org/drawingml/2006/table">
            <a:tbl>
              <a:tblPr/>
              <a:tblGrid>
                <a:gridCol w="285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48" name="Rectangle"/>
          <p:cNvSpPr/>
          <p:nvPr/>
        </p:nvSpPr>
        <p:spPr>
          <a:xfrm>
            <a:off x="3831431" y="1743075"/>
            <a:ext cx="850107" cy="842963"/>
          </a:xfrm>
          <a:prstGeom prst="rect">
            <a:avLst/>
          </a:prstGeom>
          <a:ln w="50800">
            <a:solidFill>
              <a:srgbClr val="0433FF"/>
            </a:solidFill>
            <a:miter lim="400000"/>
          </a:ln>
        </p:spPr>
        <p:txBody>
          <a:bodyPr lIns="210" tIns="210" rIns="210" bIns="210" anchor="ctr"/>
          <a:lstStyle/>
          <a:p>
            <a:pPr>
              <a:defRPr sz="12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>
              <a:latin typeface="+mj-lt"/>
            </a:endParaRPr>
          </a:p>
        </p:txBody>
      </p:sp>
      <p:sp>
        <p:nvSpPr>
          <p:cNvPr id="149" name="Rectangle"/>
          <p:cNvSpPr/>
          <p:nvPr/>
        </p:nvSpPr>
        <p:spPr>
          <a:xfrm>
            <a:off x="7581901" y="2014537"/>
            <a:ext cx="264319" cy="278607"/>
          </a:xfrm>
          <a:prstGeom prst="rect">
            <a:avLst/>
          </a:prstGeom>
          <a:ln w="50800">
            <a:solidFill>
              <a:srgbClr val="0433FF"/>
            </a:solidFill>
            <a:miter lim="400000"/>
          </a:ln>
        </p:spPr>
        <p:txBody>
          <a:bodyPr lIns="210" tIns="210" rIns="210" bIns="210" anchor="ctr"/>
          <a:lstStyle/>
          <a:p>
            <a:pPr>
              <a:defRPr sz="12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>
              <a:latin typeface="+mj-lt"/>
            </a:endParaRPr>
          </a:p>
        </p:txBody>
      </p:sp>
      <p:pic>
        <p:nvPicPr>
          <p:cNvPr id="150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31431" y="5007768"/>
            <a:ext cx="4521994" cy="71627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51" name="Table"/>
          <p:cNvGraphicFramePr/>
          <p:nvPr>
            <p:extLst>
              <p:ext uri="{D42A27DB-BD31-4B8C-83A1-F6EECF244321}">
                <p14:modId xmlns:p14="http://schemas.microsoft.com/office/powerpoint/2010/main" val="3953958180"/>
              </p:ext>
            </p:extLst>
          </p:nvPr>
        </p:nvGraphicFramePr>
        <p:xfrm>
          <a:off x="2295524" y="2607469"/>
          <a:ext cx="857250" cy="857250"/>
        </p:xfrm>
        <a:graphic>
          <a:graphicData uri="http://schemas.openxmlformats.org/drawingml/2006/table">
            <a:tbl>
              <a:tblPr/>
              <a:tblGrid>
                <a:gridCol w="285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52" name="droppedImage.pdf" descr="droppedImage.pdf"/>
          <p:cNvPicPr>
            <a:picLocks noChangeAspect="1"/>
          </p:cNvPicPr>
          <p:nvPr/>
        </p:nvPicPr>
        <p:blipFill>
          <a:blip r:embed="rId3">
            <a:extLst/>
          </a:blip>
          <a:srcRect l="58947" t="27544" b="19161"/>
          <a:stretch>
            <a:fillRect/>
          </a:stretch>
        </p:blipFill>
        <p:spPr>
          <a:xfrm>
            <a:off x="1916906" y="2714626"/>
            <a:ext cx="278607" cy="6357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droppedImage.pdf" descr="dropped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452687" y="2021681"/>
            <a:ext cx="507207" cy="264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droppedImage.pdf" descr="dropped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017294" y="1278731"/>
            <a:ext cx="514351" cy="264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droppedImage.pdf" descr="dropped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403431" y="1278731"/>
            <a:ext cx="514351" cy="264319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image"/>
          <p:cNvSpPr/>
          <p:nvPr/>
        </p:nvSpPr>
        <p:spPr>
          <a:xfrm>
            <a:off x="3840389" y="1418626"/>
            <a:ext cx="564618" cy="277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10" tIns="210" rIns="210" bIns="210" anchor="ctr">
            <a:spAutoFit/>
          </a:bodyPr>
          <a:lstStyle>
            <a:lvl1pPr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>
                <a:latin typeface="+mj-lt"/>
              </a:rPr>
              <a:t>image</a:t>
            </a:r>
          </a:p>
        </p:txBody>
      </p:sp>
      <p:sp>
        <p:nvSpPr>
          <p:cNvPr id="158" name="output"/>
          <p:cNvSpPr/>
          <p:nvPr/>
        </p:nvSpPr>
        <p:spPr>
          <a:xfrm>
            <a:off x="7298005" y="1418626"/>
            <a:ext cx="632007" cy="277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10" tIns="210" rIns="210" bIns="210" anchor="ctr">
            <a:spAutoFit/>
          </a:bodyPr>
          <a:lstStyle>
            <a:lvl1pPr algn="l"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>
                <a:latin typeface="+mj-lt"/>
              </a:rPr>
              <a:t>output</a:t>
            </a:r>
          </a:p>
        </p:txBody>
      </p:sp>
      <p:sp>
        <p:nvSpPr>
          <p:cNvPr id="159" name="filter"/>
          <p:cNvSpPr/>
          <p:nvPr/>
        </p:nvSpPr>
        <p:spPr>
          <a:xfrm>
            <a:off x="5893568" y="5451273"/>
            <a:ext cx="439006" cy="277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10" tIns="210" rIns="210" bIns="210" anchor="ctr">
            <a:spAutoFit/>
          </a:bodyPr>
          <a:lstStyle>
            <a:lvl1pPr defTabSz="436880">
              <a:defRPr sz="1800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>
                <a:latin typeface="+mj-lt"/>
              </a:rPr>
              <a:t>filter</a:t>
            </a:r>
          </a:p>
        </p:txBody>
      </p:sp>
      <p:sp>
        <p:nvSpPr>
          <p:cNvPr id="160" name="image (signal)"/>
          <p:cNvSpPr/>
          <p:nvPr/>
        </p:nvSpPr>
        <p:spPr>
          <a:xfrm>
            <a:off x="6932111" y="5454845"/>
            <a:ext cx="1285969" cy="277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10" tIns="210" rIns="210" bIns="210" anchor="ctr">
            <a:spAutoFit/>
          </a:bodyPr>
          <a:lstStyle>
            <a:lvl1pPr defTabSz="436880">
              <a:defRPr sz="1800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>
                <a:latin typeface="+mj-lt"/>
              </a:rPr>
              <a:t>image (signal)</a:t>
            </a:r>
          </a:p>
        </p:txBody>
      </p:sp>
      <p:sp>
        <p:nvSpPr>
          <p:cNvPr id="161" name="output"/>
          <p:cNvSpPr/>
          <p:nvPr/>
        </p:nvSpPr>
        <p:spPr>
          <a:xfrm>
            <a:off x="4084839" y="5454845"/>
            <a:ext cx="632007" cy="277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10" tIns="210" rIns="210" bIns="210" anchor="ctr">
            <a:spAutoFit/>
          </a:bodyPr>
          <a:lstStyle>
            <a:lvl1pPr defTabSz="436880">
              <a:defRPr sz="1800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>
                <a:latin typeface="+mj-lt"/>
              </a:rPr>
              <a:t>output</a:t>
            </a:r>
          </a:p>
        </p:txBody>
      </p:sp>
      <p:sp>
        <p:nvSpPr>
          <p:cNvPr id="18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Let’s run the box filter</a:t>
            </a:r>
            <a:endParaRPr dirty="0"/>
          </a:p>
        </p:txBody>
      </p:sp>
      <p:sp>
        <p:nvSpPr>
          <p:cNvPr id="19" name="filter"/>
          <p:cNvSpPr/>
          <p:nvPr/>
        </p:nvSpPr>
        <p:spPr>
          <a:xfrm>
            <a:off x="2307405" y="2336600"/>
            <a:ext cx="572825" cy="277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10" tIns="210" rIns="210" bIns="210" anchor="ctr">
            <a:spAutoFit/>
          </a:bodyPr>
          <a:lstStyle>
            <a:lvl1pPr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US" dirty="0">
                <a:latin typeface="+mj-lt"/>
              </a:rPr>
              <a:t>kernel</a:t>
            </a:r>
            <a:endParaRPr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38478165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Overview of today’s lecture</a:t>
            </a:r>
            <a:endParaRPr dirty="0"/>
          </a:p>
        </p:txBody>
      </p:sp>
      <p:sp>
        <p:nvSpPr>
          <p:cNvPr id="4" name="Shape 667"/>
          <p:cNvSpPr txBox="1">
            <a:spLocks/>
          </p:cNvSpPr>
          <p:nvPr/>
        </p:nvSpPr>
        <p:spPr>
          <a:xfrm>
            <a:off x="506437" y="1569195"/>
            <a:ext cx="11179126" cy="37196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Types of image transformations.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Point image processing.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Linear shift-invariant image filtering.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Convolution.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Image gradients.</a:t>
            </a:r>
          </a:p>
        </p:txBody>
      </p:sp>
    </p:spTree>
    <p:extLst>
      <p:ext uri="{BB962C8B-B14F-4D97-AF65-F5344CB8AC3E}">
        <p14:creationId xmlns:p14="http://schemas.microsoft.com/office/powerpoint/2010/main" val="201897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3" name="Table"/>
          <p:cNvGraphicFramePr/>
          <p:nvPr>
            <p:extLst>
              <p:ext uri="{D42A27DB-BD31-4B8C-83A1-F6EECF244321}">
                <p14:modId xmlns:p14="http://schemas.microsoft.com/office/powerpoint/2010/main" val="856312251"/>
              </p:ext>
            </p:extLst>
          </p:nvPr>
        </p:nvGraphicFramePr>
        <p:xfrm>
          <a:off x="3838574" y="1743074"/>
          <a:ext cx="2864640" cy="2828930"/>
        </p:xfrm>
        <a:graphic>
          <a:graphicData uri="http://schemas.openxmlformats.org/drawingml/2006/table">
            <a:tbl>
              <a:tblPr/>
              <a:tblGrid>
                <a:gridCol w="2864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91919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164" name="Table"/>
          <p:cNvGraphicFramePr/>
          <p:nvPr>
            <p:extLst>
              <p:ext uri="{D42A27DB-BD31-4B8C-83A1-F6EECF244321}">
                <p14:modId xmlns:p14="http://schemas.microsoft.com/office/powerpoint/2010/main" val="3048742779"/>
              </p:ext>
            </p:extLst>
          </p:nvPr>
        </p:nvGraphicFramePr>
        <p:xfrm>
          <a:off x="7289006" y="1728787"/>
          <a:ext cx="2857500" cy="2857500"/>
        </p:xfrm>
        <a:graphic>
          <a:graphicData uri="http://schemas.openxmlformats.org/drawingml/2006/table">
            <a:tbl>
              <a:tblPr/>
              <a:tblGrid>
                <a:gridCol w="285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65" name="Rectangle"/>
          <p:cNvSpPr/>
          <p:nvPr/>
        </p:nvSpPr>
        <p:spPr>
          <a:xfrm>
            <a:off x="4117181" y="1743075"/>
            <a:ext cx="850107" cy="842963"/>
          </a:xfrm>
          <a:prstGeom prst="rect">
            <a:avLst/>
          </a:prstGeom>
          <a:ln w="50800">
            <a:solidFill>
              <a:srgbClr val="0433FF"/>
            </a:solidFill>
            <a:miter lim="400000"/>
          </a:ln>
        </p:spPr>
        <p:txBody>
          <a:bodyPr lIns="210" tIns="210" rIns="210" bIns="210" anchor="ctr"/>
          <a:lstStyle/>
          <a:p>
            <a:pPr>
              <a:defRPr sz="12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>
              <a:latin typeface="+mj-lt"/>
            </a:endParaRPr>
          </a:p>
        </p:txBody>
      </p:sp>
      <p:sp>
        <p:nvSpPr>
          <p:cNvPr id="166" name="Rectangle"/>
          <p:cNvSpPr/>
          <p:nvPr/>
        </p:nvSpPr>
        <p:spPr>
          <a:xfrm>
            <a:off x="7867651" y="2014537"/>
            <a:ext cx="264319" cy="278607"/>
          </a:xfrm>
          <a:prstGeom prst="rect">
            <a:avLst/>
          </a:prstGeom>
          <a:ln w="50800">
            <a:solidFill>
              <a:srgbClr val="0433FF"/>
            </a:solidFill>
            <a:miter lim="400000"/>
          </a:ln>
        </p:spPr>
        <p:txBody>
          <a:bodyPr lIns="210" tIns="210" rIns="210" bIns="210" anchor="ctr"/>
          <a:lstStyle/>
          <a:p>
            <a:pPr>
              <a:defRPr sz="12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>
              <a:latin typeface="+mj-lt"/>
            </a:endParaRPr>
          </a:p>
        </p:txBody>
      </p:sp>
      <p:pic>
        <p:nvPicPr>
          <p:cNvPr id="167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31431" y="5007768"/>
            <a:ext cx="4521994" cy="71627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68" name="Table"/>
          <p:cNvGraphicFramePr/>
          <p:nvPr>
            <p:extLst>
              <p:ext uri="{D42A27DB-BD31-4B8C-83A1-F6EECF244321}">
                <p14:modId xmlns:p14="http://schemas.microsoft.com/office/powerpoint/2010/main" val="563217644"/>
              </p:ext>
            </p:extLst>
          </p:nvPr>
        </p:nvGraphicFramePr>
        <p:xfrm>
          <a:off x="2295524" y="2607469"/>
          <a:ext cx="857250" cy="857250"/>
        </p:xfrm>
        <a:graphic>
          <a:graphicData uri="http://schemas.openxmlformats.org/drawingml/2006/table">
            <a:tbl>
              <a:tblPr/>
              <a:tblGrid>
                <a:gridCol w="285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69" name="droppedImage.pdf" descr="droppedImage.pdf"/>
          <p:cNvPicPr>
            <a:picLocks noChangeAspect="1"/>
          </p:cNvPicPr>
          <p:nvPr/>
        </p:nvPicPr>
        <p:blipFill>
          <a:blip r:embed="rId3">
            <a:extLst/>
          </a:blip>
          <a:srcRect l="58947" t="27544" b="19161"/>
          <a:stretch>
            <a:fillRect/>
          </a:stretch>
        </p:blipFill>
        <p:spPr>
          <a:xfrm>
            <a:off x="1916906" y="2714626"/>
            <a:ext cx="278607" cy="6357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droppedImage.pdf" descr="dropped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452687" y="2021681"/>
            <a:ext cx="507207" cy="264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droppedImage.pdf" descr="dropped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017294" y="1278731"/>
            <a:ext cx="514351" cy="264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droppedImage.pdf" descr="dropped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403431" y="1278731"/>
            <a:ext cx="514351" cy="264319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image"/>
          <p:cNvSpPr/>
          <p:nvPr/>
        </p:nvSpPr>
        <p:spPr>
          <a:xfrm>
            <a:off x="3840389" y="1418626"/>
            <a:ext cx="564618" cy="277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10" tIns="210" rIns="210" bIns="210" anchor="ctr">
            <a:spAutoFit/>
          </a:bodyPr>
          <a:lstStyle>
            <a:lvl1pPr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dirty="0">
                <a:latin typeface="+mj-lt"/>
              </a:rPr>
              <a:t>image</a:t>
            </a:r>
          </a:p>
        </p:txBody>
      </p:sp>
      <p:sp>
        <p:nvSpPr>
          <p:cNvPr id="175" name="output"/>
          <p:cNvSpPr/>
          <p:nvPr/>
        </p:nvSpPr>
        <p:spPr>
          <a:xfrm>
            <a:off x="7298005" y="1418626"/>
            <a:ext cx="632007" cy="277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10" tIns="210" rIns="210" bIns="210" anchor="ctr">
            <a:spAutoFit/>
          </a:bodyPr>
          <a:lstStyle>
            <a:lvl1pPr algn="l"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>
                <a:latin typeface="+mj-lt"/>
              </a:rPr>
              <a:t>output</a:t>
            </a:r>
          </a:p>
        </p:txBody>
      </p:sp>
      <p:sp>
        <p:nvSpPr>
          <p:cNvPr id="176" name="filter"/>
          <p:cNvSpPr/>
          <p:nvPr/>
        </p:nvSpPr>
        <p:spPr>
          <a:xfrm>
            <a:off x="5893568" y="5451273"/>
            <a:ext cx="439006" cy="277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10" tIns="210" rIns="210" bIns="210" anchor="ctr">
            <a:spAutoFit/>
          </a:bodyPr>
          <a:lstStyle>
            <a:lvl1pPr defTabSz="436880">
              <a:defRPr sz="1800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>
                <a:latin typeface="+mj-lt"/>
              </a:rPr>
              <a:t>filter</a:t>
            </a:r>
          </a:p>
        </p:txBody>
      </p:sp>
      <p:sp>
        <p:nvSpPr>
          <p:cNvPr id="177" name="image (signal)"/>
          <p:cNvSpPr/>
          <p:nvPr/>
        </p:nvSpPr>
        <p:spPr>
          <a:xfrm>
            <a:off x="6932111" y="5454845"/>
            <a:ext cx="1285969" cy="277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10" tIns="210" rIns="210" bIns="210" anchor="ctr">
            <a:spAutoFit/>
          </a:bodyPr>
          <a:lstStyle>
            <a:lvl1pPr defTabSz="436880">
              <a:defRPr sz="1800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>
                <a:latin typeface="+mj-lt"/>
              </a:rPr>
              <a:t>image (signal)</a:t>
            </a:r>
          </a:p>
        </p:txBody>
      </p:sp>
      <p:sp>
        <p:nvSpPr>
          <p:cNvPr id="178" name="output"/>
          <p:cNvSpPr/>
          <p:nvPr/>
        </p:nvSpPr>
        <p:spPr>
          <a:xfrm>
            <a:off x="4084839" y="5454845"/>
            <a:ext cx="632007" cy="277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10" tIns="210" rIns="210" bIns="210" anchor="ctr">
            <a:spAutoFit/>
          </a:bodyPr>
          <a:lstStyle>
            <a:lvl1pPr defTabSz="436880">
              <a:defRPr sz="1800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>
                <a:latin typeface="+mj-lt"/>
              </a:rPr>
              <a:t>output</a:t>
            </a:r>
          </a:p>
        </p:txBody>
      </p:sp>
      <p:sp>
        <p:nvSpPr>
          <p:cNvPr id="18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Let’s run the box filter</a:t>
            </a:r>
            <a:endParaRPr dirty="0"/>
          </a:p>
        </p:txBody>
      </p:sp>
      <p:sp>
        <p:nvSpPr>
          <p:cNvPr id="19" name="filter"/>
          <p:cNvSpPr/>
          <p:nvPr/>
        </p:nvSpPr>
        <p:spPr>
          <a:xfrm>
            <a:off x="2307405" y="2336600"/>
            <a:ext cx="572825" cy="277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10" tIns="210" rIns="210" bIns="210" anchor="ctr">
            <a:spAutoFit/>
          </a:bodyPr>
          <a:lstStyle>
            <a:lvl1pPr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US" dirty="0">
                <a:latin typeface="+mj-lt"/>
              </a:rPr>
              <a:t>kernel</a:t>
            </a:r>
            <a:endParaRPr dirty="0">
              <a:latin typeface="+mj-lt"/>
            </a:endParaRPr>
          </a:p>
        </p:txBody>
      </p:sp>
      <p:cxnSp>
        <p:nvCxnSpPr>
          <p:cNvPr id="20" name="Straight Arrow Connector 19"/>
          <p:cNvCxnSpPr>
            <a:endCxn id="165" idx="3"/>
          </p:cNvCxnSpPr>
          <p:nvPr/>
        </p:nvCxnSpPr>
        <p:spPr>
          <a:xfrm flipH="1" flipV="1">
            <a:off x="4967288" y="2164557"/>
            <a:ext cx="5627756" cy="1185864"/>
          </a:xfrm>
          <a:prstGeom prst="straightConnector1">
            <a:avLst/>
          </a:prstGeom>
          <a:ln w="38100">
            <a:solidFill>
              <a:srgbClr val="04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endCxn id="166" idx="3"/>
          </p:cNvCxnSpPr>
          <p:nvPr/>
        </p:nvCxnSpPr>
        <p:spPr>
          <a:xfrm flipH="1" flipV="1">
            <a:off x="8131970" y="2153841"/>
            <a:ext cx="2463074" cy="1196579"/>
          </a:xfrm>
          <a:prstGeom prst="straightConnector1">
            <a:avLst/>
          </a:prstGeom>
          <a:ln w="38100">
            <a:solidFill>
              <a:srgbClr val="04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image"/>
          <p:cNvSpPr/>
          <p:nvPr/>
        </p:nvSpPr>
        <p:spPr>
          <a:xfrm>
            <a:off x="10553947" y="2721308"/>
            <a:ext cx="1596957" cy="12315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10" tIns="210" rIns="210" bIns="210" anchor="ctr">
            <a:spAutoFit/>
          </a:bodyPr>
          <a:lstStyle>
            <a:lvl1pPr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lang="en-US" sz="2000" dirty="0">
                <a:latin typeface="+mj-lt"/>
              </a:rPr>
              <a:t>shift-invariant: as the pixel shifts, so does the kernel</a:t>
            </a:r>
            <a:endParaRPr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05496424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0" name="Table"/>
          <p:cNvGraphicFramePr/>
          <p:nvPr>
            <p:extLst>
              <p:ext uri="{D42A27DB-BD31-4B8C-83A1-F6EECF244321}">
                <p14:modId xmlns:p14="http://schemas.microsoft.com/office/powerpoint/2010/main" val="2868442228"/>
              </p:ext>
            </p:extLst>
          </p:nvPr>
        </p:nvGraphicFramePr>
        <p:xfrm>
          <a:off x="3838574" y="1743074"/>
          <a:ext cx="2864640" cy="2828930"/>
        </p:xfrm>
        <a:graphic>
          <a:graphicData uri="http://schemas.openxmlformats.org/drawingml/2006/table">
            <a:tbl>
              <a:tblPr/>
              <a:tblGrid>
                <a:gridCol w="2864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91919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181" name="Table"/>
          <p:cNvGraphicFramePr/>
          <p:nvPr>
            <p:extLst>
              <p:ext uri="{D42A27DB-BD31-4B8C-83A1-F6EECF244321}">
                <p14:modId xmlns:p14="http://schemas.microsoft.com/office/powerpoint/2010/main" val="3638857384"/>
              </p:ext>
            </p:extLst>
          </p:nvPr>
        </p:nvGraphicFramePr>
        <p:xfrm>
          <a:off x="7289006" y="1728787"/>
          <a:ext cx="2857500" cy="2857500"/>
        </p:xfrm>
        <a:graphic>
          <a:graphicData uri="http://schemas.openxmlformats.org/drawingml/2006/table">
            <a:tbl>
              <a:tblPr/>
              <a:tblGrid>
                <a:gridCol w="285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82" name="Rectangle"/>
          <p:cNvSpPr/>
          <p:nvPr/>
        </p:nvSpPr>
        <p:spPr>
          <a:xfrm>
            <a:off x="4117181" y="1743075"/>
            <a:ext cx="850107" cy="842963"/>
          </a:xfrm>
          <a:prstGeom prst="rect">
            <a:avLst/>
          </a:prstGeom>
          <a:ln w="50800">
            <a:solidFill>
              <a:srgbClr val="0433FF"/>
            </a:solidFill>
            <a:miter lim="400000"/>
          </a:ln>
        </p:spPr>
        <p:txBody>
          <a:bodyPr lIns="210" tIns="210" rIns="210" bIns="210" anchor="ctr"/>
          <a:lstStyle/>
          <a:p>
            <a:pPr>
              <a:defRPr sz="12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>
              <a:latin typeface="+mj-lt"/>
            </a:endParaRPr>
          </a:p>
        </p:txBody>
      </p:sp>
      <p:sp>
        <p:nvSpPr>
          <p:cNvPr id="183" name="Rectangle"/>
          <p:cNvSpPr/>
          <p:nvPr/>
        </p:nvSpPr>
        <p:spPr>
          <a:xfrm>
            <a:off x="7867651" y="2014537"/>
            <a:ext cx="264319" cy="278607"/>
          </a:xfrm>
          <a:prstGeom prst="rect">
            <a:avLst/>
          </a:prstGeom>
          <a:ln w="50800">
            <a:solidFill>
              <a:srgbClr val="0433FF"/>
            </a:solidFill>
            <a:miter lim="400000"/>
          </a:ln>
        </p:spPr>
        <p:txBody>
          <a:bodyPr lIns="210" tIns="210" rIns="210" bIns="210" anchor="ctr"/>
          <a:lstStyle/>
          <a:p>
            <a:pPr>
              <a:defRPr sz="12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>
              <a:latin typeface="+mj-lt"/>
            </a:endParaRPr>
          </a:p>
        </p:txBody>
      </p:sp>
      <p:pic>
        <p:nvPicPr>
          <p:cNvPr id="184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31431" y="5007768"/>
            <a:ext cx="4521994" cy="71627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85" name="Table"/>
          <p:cNvGraphicFramePr/>
          <p:nvPr>
            <p:extLst>
              <p:ext uri="{D42A27DB-BD31-4B8C-83A1-F6EECF244321}">
                <p14:modId xmlns:p14="http://schemas.microsoft.com/office/powerpoint/2010/main" val="1362164917"/>
              </p:ext>
            </p:extLst>
          </p:nvPr>
        </p:nvGraphicFramePr>
        <p:xfrm>
          <a:off x="2295524" y="2607469"/>
          <a:ext cx="857250" cy="857250"/>
        </p:xfrm>
        <a:graphic>
          <a:graphicData uri="http://schemas.openxmlformats.org/drawingml/2006/table">
            <a:tbl>
              <a:tblPr/>
              <a:tblGrid>
                <a:gridCol w="285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86" name="droppedImage.pdf" descr="droppedImage.pdf"/>
          <p:cNvPicPr>
            <a:picLocks noChangeAspect="1"/>
          </p:cNvPicPr>
          <p:nvPr/>
        </p:nvPicPr>
        <p:blipFill>
          <a:blip r:embed="rId3">
            <a:extLst/>
          </a:blip>
          <a:srcRect l="58947" t="27544" b="19161"/>
          <a:stretch>
            <a:fillRect/>
          </a:stretch>
        </p:blipFill>
        <p:spPr>
          <a:xfrm>
            <a:off x="1916906" y="2714626"/>
            <a:ext cx="278607" cy="6357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droppedImage.pdf" descr="dropped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452687" y="2021681"/>
            <a:ext cx="507207" cy="264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droppedImage.pdf" descr="dropped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017294" y="1278731"/>
            <a:ext cx="514351" cy="264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droppedImage.pdf" descr="dropped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403431" y="1278731"/>
            <a:ext cx="514351" cy="264319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image"/>
          <p:cNvSpPr/>
          <p:nvPr/>
        </p:nvSpPr>
        <p:spPr>
          <a:xfrm>
            <a:off x="3840389" y="1418626"/>
            <a:ext cx="564618" cy="277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10" tIns="210" rIns="210" bIns="210" anchor="ctr">
            <a:spAutoFit/>
          </a:bodyPr>
          <a:lstStyle>
            <a:lvl1pPr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>
                <a:latin typeface="+mj-lt"/>
              </a:rPr>
              <a:t>image</a:t>
            </a:r>
          </a:p>
        </p:txBody>
      </p:sp>
      <p:sp>
        <p:nvSpPr>
          <p:cNvPr id="192" name="output"/>
          <p:cNvSpPr/>
          <p:nvPr/>
        </p:nvSpPr>
        <p:spPr>
          <a:xfrm>
            <a:off x="7298005" y="1418626"/>
            <a:ext cx="632007" cy="277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10" tIns="210" rIns="210" bIns="210" anchor="ctr">
            <a:spAutoFit/>
          </a:bodyPr>
          <a:lstStyle>
            <a:lvl1pPr algn="l"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>
                <a:latin typeface="+mj-lt"/>
              </a:rPr>
              <a:t>output</a:t>
            </a:r>
          </a:p>
        </p:txBody>
      </p:sp>
      <p:sp>
        <p:nvSpPr>
          <p:cNvPr id="193" name="filter"/>
          <p:cNvSpPr/>
          <p:nvPr/>
        </p:nvSpPr>
        <p:spPr>
          <a:xfrm>
            <a:off x="5893568" y="5451273"/>
            <a:ext cx="439006" cy="277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10" tIns="210" rIns="210" bIns="210" anchor="ctr">
            <a:spAutoFit/>
          </a:bodyPr>
          <a:lstStyle>
            <a:lvl1pPr defTabSz="436880">
              <a:defRPr sz="1800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>
                <a:latin typeface="+mj-lt"/>
              </a:rPr>
              <a:t>filter</a:t>
            </a:r>
          </a:p>
        </p:txBody>
      </p:sp>
      <p:sp>
        <p:nvSpPr>
          <p:cNvPr id="194" name="image (signal)"/>
          <p:cNvSpPr/>
          <p:nvPr/>
        </p:nvSpPr>
        <p:spPr>
          <a:xfrm>
            <a:off x="6932111" y="5454845"/>
            <a:ext cx="1285969" cy="277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10" tIns="210" rIns="210" bIns="210" anchor="ctr">
            <a:spAutoFit/>
          </a:bodyPr>
          <a:lstStyle>
            <a:lvl1pPr defTabSz="436880">
              <a:defRPr sz="1800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>
                <a:latin typeface="+mj-lt"/>
              </a:rPr>
              <a:t>image (signal)</a:t>
            </a:r>
          </a:p>
        </p:txBody>
      </p:sp>
      <p:sp>
        <p:nvSpPr>
          <p:cNvPr id="195" name="output"/>
          <p:cNvSpPr/>
          <p:nvPr/>
        </p:nvSpPr>
        <p:spPr>
          <a:xfrm>
            <a:off x="4084839" y="5454845"/>
            <a:ext cx="632007" cy="277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10" tIns="210" rIns="210" bIns="210" anchor="ctr">
            <a:spAutoFit/>
          </a:bodyPr>
          <a:lstStyle>
            <a:lvl1pPr defTabSz="436880">
              <a:defRPr sz="1800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>
                <a:latin typeface="+mj-lt"/>
              </a:rPr>
              <a:t>output</a:t>
            </a:r>
          </a:p>
        </p:txBody>
      </p:sp>
      <p:sp>
        <p:nvSpPr>
          <p:cNvPr id="18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Let’s run the box filter</a:t>
            </a:r>
            <a:endParaRPr dirty="0"/>
          </a:p>
        </p:txBody>
      </p:sp>
      <p:sp>
        <p:nvSpPr>
          <p:cNvPr id="19" name="filter"/>
          <p:cNvSpPr/>
          <p:nvPr/>
        </p:nvSpPr>
        <p:spPr>
          <a:xfrm>
            <a:off x="2307405" y="2336600"/>
            <a:ext cx="572825" cy="277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10" tIns="210" rIns="210" bIns="210" anchor="ctr">
            <a:spAutoFit/>
          </a:bodyPr>
          <a:lstStyle>
            <a:lvl1pPr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US" dirty="0">
                <a:latin typeface="+mj-lt"/>
              </a:rPr>
              <a:t>kernel</a:t>
            </a:r>
            <a:endParaRPr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14592805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7" name="Table"/>
          <p:cNvGraphicFramePr/>
          <p:nvPr>
            <p:extLst>
              <p:ext uri="{D42A27DB-BD31-4B8C-83A1-F6EECF244321}">
                <p14:modId xmlns:p14="http://schemas.microsoft.com/office/powerpoint/2010/main" val="3859773956"/>
              </p:ext>
            </p:extLst>
          </p:nvPr>
        </p:nvGraphicFramePr>
        <p:xfrm>
          <a:off x="3838574" y="1743074"/>
          <a:ext cx="2864640" cy="2828930"/>
        </p:xfrm>
        <a:graphic>
          <a:graphicData uri="http://schemas.openxmlformats.org/drawingml/2006/table">
            <a:tbl>
              <a:tblPr/>
              <a:tblGrid>
                <a:gridCol w="2864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91919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198" name="Table"/>
          <p:cNvGraphicFramePr/>
          <p:nvPr>
            <p:extLst>
              <p:ext uri="{D42A27DB-BD31-4B8C-83A1-F6EECF244321}">
                <p14:modId xmlns:p14="http://schemas.microsoft.com/office/powerpoint/2010/main" val="2937522618"/>
              </p:ext>
            </p:extLst>
          </p:nvPr>
        </p:nvGraphicFramePr>
        <p:xfrm>
          <a:off x="7289006" y="1728787"/>
          <a:ext cx="2857500" cy="2857500"/>
        </p:xfrm>
        <a:graphic>
          <a:graphicData uri="http://schemas.openxmlformats.org/drawingml/2006/table">
            <a:tbl>
              <a:tblPr/>
              <a:tblGrid>
                <a:gridCol w="285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99" name="Rectangle"/>
          <p:cNvSpPr/>
          <p:nvPr/>
        </p:nvSpPr>
        <p:spPr>
          <a:xfrm>
            <a:off x="4402931" y="1743075"/>
            <a:ext cx="850107" cy="842963"/>
          </a:xfrm>
          <a:prstGeom prst="rect">
            <a:avLst/>
          </a:prstGeom>
          <a:ln w="50800">
            <a:solidFill>
              <a:srgbClr val="0433FF"/>
            </a:solidFill>
            <a:miter lim="400000"/>
          </a:ln>
        </p:spPr>
        <p:txBody>
          <a:bodyPr lIns="210" tIns="210" rIns="210" bIns="210" anchor="ctr"/>
          <a:lstStyle/>
          <a:p>
            <a:pPr>
              <a:defRPr sz="12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>
              <a:latin typeface="+mj-lt"/>
            </a:endParaRPr>
          </a:p>
        </p:txBody>
      </p:sp>
      <p:sp>
        <p:nvSpPr>
          <p:cNvPr id="200" name="Rectangle"/>
          <p:cNvSpPr/>
          <p:nvPr/>
        </p:nvSpPr>
        <p:spPr>
          <a:xfrm>
            <a:off x="8153401" y="2014537"/>
            <a:ext cx="264319" cy="278607"/>
          </a:xfrm>
          <a:prstGeom prst="rect">
            <a:avLst/>
          </a:prstGeom>
          <a:ln w="50800">
            <a:solidFill>
              <a:srgbClr val="0433FF"/>
            </a:solidFill>
            <a:miter lim="400000"/>
          </a:ln>
        </p:spPr>
        <p:txBody>
          <a:bodyPr lIns="210" tIns="210" rIns="210" bIns="210" anchor="ctr"/>
          <a:lstStyle/>
          <a:p>
            <a:pPr>
              <a:defRPr sz="12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>
              <a:latin typeface="+mj-lt"/>
            </a:endParaRPr>
          </a:p>
        </p:txBody>
      </p:sp>
      <p:pic>
        <p:nvPicPr>
          <p:cNvPr id="201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31431" y="5007768"/>
            <a:ext cx="4521994" cy="71627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202" name="Table"/>
          <p:cNvGraphicFramePr/>
          <p:nvPr>
            <p:extLst>
              <p:ext uri="{D42A27DB-BD31-4B8C-83A1-F6EECF244321}">
                <p14:modId xmlns:p14="http://schemas.microsoft.com/office/powerpoint/2010/main" val="372667758"/>
              </p:ext>
            </p:extLst>
          </p:nvPr>
        </p:nvGraphicFramePr>
        <p:xfrm>
          <a:off x="2295524" y="2607469"/>
          <a:ext cx="857250" cy="857250"/>
        </p:xfrm>
        <a:graphic>
          <a:graphicData uri="http://schemas.openxmlformats.org/drawingml/2006/table">
            <a:tbl>
              <a:tblPr/>
              <a:tblGrid>
                <a:gridCol w="285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03" name="droppedImage.pdf" descr="droppedImage.pdf"/>
          <p:cNvPicPr>
            <a:picLocks noChangeAspect="1"/>
          </p:cNvPicPr>
          <p:nvPr/>
        </p:nvPicPr>
        <p:blipFill>
          <a:blip r:embed="rId3">
            <a:extLst/>
          </a:blip>
          <a:srcRect l="58947" t="27544" b="19161"/>
          <a:stretch>
            <a:fillRect/>
          </a:stretch>
        </p:blipFill>
        <p:spPr>
          <a:xfrm>
            <a:off x="1916906" y="2714626"/>
            <a:ext cx="278607" cy="6357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droppedImage.pdf" descr="dropped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452687" y="2021681"/>
            <a:ext cx="507207" cy="264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droppedImage.pdf" descr="dropped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017294" y="1278731"/>
            <a:ext cx="514351" cy="264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droppedImage.pdf" descr="dropped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403431" y="1278731"/>
            <a:ext cx="514351" cy="264319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image"/>
          <p:cNvSpPr/>
          <p:nvPr/>
        </p:nvSpPr>
        <p:spPr>
          <a:xfrm>
            <a:off x="3840389" y="1418626"/>
            <a:ext cx="564618" cy="277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10" tIns="210" rIns="210" bIns="210" anchor="ctr">
            <a:spAutoFit/>
          </a:bodyPr>
          <a:lstStyle>
            <a:lvl1pPr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>
                <a:latin typeface="+mj-lt"/>
              </a:rPr>
              <a:t>image</a:t>
            </a:r>
          </a:p>
        </p:txBody>
      </p:sp>
      <p:sp>
        <p:nvSpPr>
          <p:cNvPr id="209" name="output"/>
          <p:cNvSpPr/>
          <p:nvPr/>
        </p:nvSpPr>
        <p:spPr>
          <a:xfrm>
            <a:off x="7298005" y="1418626"/>
            <a:ext cx="632007" cy="277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10" tIns="210" rIns="210" bIns="210" anchor="ctr">
            <a:spAutoFit/>
          </a:bodyPr>
          <a:lstStyle>
            <a:lvl1pPr algn="l"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>
                <a:latin typeface="+mj-lt"/>
              </a:rPr>
              <a:t>output</a:t>
            </a:r>
          </a:p>
        </p:txBody>
      </p:sp>
      <p:sp>
        <p:nvSpPr>
          <p:cNvPr id="210" name="filter"/>
          <p:cNvSpPr/>
          <p:nvPr/>
        </p:nvSpPr>
        <p:spPr>
          <a:xfrm>
            <a:off x="5893568" y="5451273"/>
            <a:ext cx="439006" cy="277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10" tIns="210" rIns="210" bIns="210" anchor="ctr">
            <a:spAutoFit/>
          </a:bodyPr>
          <a:lstStyle>
            <a:lvl1pPr defTabSz="436880">
              <a:defRPr sz="1800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>
                <a:latin typeface="+mj-lt"/>
              </a:rPr>
              <a:t>filter</a:t>
            </a:r>
          </a:p>
        </p:txBody>
      </p:sp>
      <p:sp>
        <p:nvSpPr>
          <p:cNvPr id="211" name="image (signal)"/>
          <p:cNvSpPr/>
          <p:nvPr/>
        </p:nvSpPr>
        <p:spPr>
          <a:xfrm>
            <a:off x="6932111" y="5454845"/>
            <a:ext cx="1285969" cy="277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10" tIns="210" rIns="210" bIns="210" anchor="ctr">
            <a:spAutoFit/>
          </a:bodyPr>
          <a:lstStyle>
            <a:lvl1pPr defTabSz="436880">
              <a:defRPr sz="1800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>
                <a:latin typeface="+mj-lt"/>
              </a:rPr>
              <a:t>image (signal)</a:t>
            </a:r>
          </a:p>
        </p:txBody>
      </p:sp>
      <p:sp>
        <p:nvSpPr>
          <p:cNvPr id="212" name="output"/>
          <p:cNvSpPr/>
          <p:nvPr/>
        </p:nvSpPr>
        <p:spPr>
          <a:xfrm>
            <a:off x="4084839" y="5454845"/>
            <a:ext cx="632007" cy="277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10" tIns="210" rIns="210" bIns="210" anchor="ctr">
            <a:spAutoFit/>
          </a:bodyPr>
          <a:lstStyle>
            <a:lvl1pPr defTabSz="436880">
              <a:defRPr sz="1800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>
                <a:latin typeface="+mj-lt"/>
              </a:rPr>
              <a:t>output</a:t>
            </a:r>
          </a:p>
        </p:txBody>
      </p:sp>
      <p:sp>
        <p:nvSpPr>
          <p:cNvPr id="18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Let’s run the box filter</a:t>
            </a:r>
            <a:endParaRPr dirty="0"/>
          </a:p>
        </p:txBody>
      </p:sp>
      <p:sp>
        <p:nvSpPr>
          <p:cNvPr id="19" name="filter"/>
          <p:cNvSpPr/>
          <p:nvPr/>
        </p:nvSpPr>
        <p:spPr>
          <a:xfrm>
            <a:off x="2307405" y="2336600"/>
            <a:ext cx="572825" cy="277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10" tIns="210" rIns="210" bIns="210" anchor="ctr">
            <a:spAutoFit/>
          </a:bodyPr>
          <a:lstStyle>
            <a:lvl1pPr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US" dirty="0">
                <a:latin typeface="+mj-lt"/>
              </a:rPr>
              <a:t>kernel</a:t>
            </a:r>
            <a:endParaRPr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6217728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4" name="Table"/>
          <p:cNvGraphicFramePr/>
          <p:nvPr>
            <p:extLst>
              <p:ext uri="{D42A27DB-BD31-4B8C-83A1-F6EECF244321}">
                <p14:modId xmlns:p14="http://schemas.microsoft.com/office/powerpoint/2010/main" val="1986491921"/>
              </p:ext>
            </p:extLst>
          </p:nvPr>
        </p:nvGraphicFramePr>
        <p:xfrm>
          <a:off x="3838574" y="1743074"/>
          <a:ext cx="2864640" cy="2828930"/>
        </p:xfrm>
        <a:graphic>
          <a:graphicData uri="http://schemas.openxmlformats.org/drawingml/2006/table">
            <a:tbl>
              <a:tblPr/>
              <a:tblGrid>
                <a:gridCol w="2864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91919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215" name="Table"/>
          <p:cNvGraphicFramePr/>
          <p:nvPr>
            <p:extLst>
              <p:ext uri="{D42A27DB-BD31-4B8C-83A1-F6EECF244321}">
                <p14:modId xmlns:p14="http://schemas.microsoft.com/office/powerpoint/2010/main" val="1608225371"/>
              </p:ext>
            </p:extLst>
          </p:nvPr>
        </p:nvGraphicFramePr>
        <p:xfrm>
          <a:off x="7289006" y="1728787"/>
          <a:ext cx="2857500" cy="2857500"/>
        </p:xfrm>
        <a:graphic>
          <a:graphicData uri="http://schemas.openxmlformats.org/drawingml/2006/table">
            <a:tbl>
              <a:tblPr/>
              <a:tblGrid>
                <a:gridCol w="285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20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16" name="Rectangle"/>
          <p:cNvSpPr/>
          <p:nvPr/>
        </p:nvSpPr>
        <p:spPr>
          <a:xfrm>
            <a:off x="4402931" y="1743075"/>
            <a:ext cx="850107" cy="842963"/>
          </a:xfrm>
          <a:prstGeom prst="rect">
            <a:avLst/>
          </a:prstGeom>
          <a:ln w="50800">
            <a:solidFill>
              <a:srgbClr val="0433FF"/>
            </a:solidFill>
            <a:miter lim="400000"/>
          </a:ln>
        </p:spPr>
        <p:txBody>
          <a:bodyPr lIns="210" tIns="210" rIns="210" bIns="210" anchor="ctr"/>
          <a:lstStyle/>
          <a:p>
            <a:pPr>
              <a:defRPr sz="12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>
              <a:latin typeface="+mj-lt"/>
            </a:endParaRPr>
          </a:p>
        </p:txBody>
      </p:sp>
      <p:sp>
        <p:nvSpPr>
          <p:cNvPr id="217" name="Rectangle"/>
          <p:cNvSpPr/>
          <p:nvPr/>
        </p:nvSpPr>
        <p:spPr>
          <a:xfrm>
            <a:off x="8153401" y="2014537"/>
            <a:ext cx="264319" cy="278607"/>
          </a:xfrm>
          <a:prstGeom prst="rect">
            <a:avLst/>
          </a:prstGeom>
          <a:ln w="50800">
            <a:solidFill>
              <a:srgbClr val="0433FF"/>
            </a:solidFill>
            <a:miter lim="400000"/>
          </a:ln>
        </p:spPr>
        <p:txBody>
          <a:bodyPr lIns="210" tIns="210" rIns="210" bIns="210" anchor="ctr"/>
          <a:lstStyle/>
          <a:p>
            <a:pPr>
              <a:defRPr sz="12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>
              <a:latin typeface="+mj-lt"/>
            </a:endParaRPr>
          </a:p>
        </p:txBody>
      </p:sp>
      <p:pic>
        <p:nvPicPr>
          <p:cNvPr id="218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31431" y="5007768"/>
            <a:ext cx="4521994" cy="71627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219" name="Table"/>
          <p:cNvGraphicFramePr/>
          <p:nvPr>
            <p:extLst>
              <p:ext uri="{D42A27DB-BD31-4B8C-83A1-F6EECF244321}">
                <p14:modId xmlns:p14="http://schemas.microsoft.com/office/powerpoint/2010/main" val="3910456114"/>
              </p:ext>
            </p:extLst>
          </p:nvPr>
        </p:nvGraphicFramePr>
        <p:xfrm>
          <a:off x="2295524" y="2607469"/>
          <a:ext cx="857250" cy="857250"/>
        </p:xfrm>
        <a:graphic>
          <a:graphicData uri="http://schemas.openxmlformats.org/drawingml/2006/table">
            <a:tbl>
              <a:tblPr/>
              <a:tblGrid>
                <a:gridCol w="285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20" name="droppedImage.pdf" descr="droppedImage.pdf"/>
          <p:cNvPicPr>
            <a:picLocks noChangeAspect="1"/>
          </p:cNvPicPr>
          <p:nvPr/>
        </p:nvPicPr>
        <p:blipFill>
          <a:blip r:embed="rId3">
            <a:extLst/>
          </a:blip>
          <a:srcRect l="58947" t="27544" b="19161"/>
          <a:stretch>
            <a:fillRect/>
          </a:stretch>
        </p:blipFill>
        <p:spPr>
          <a:xfrm>
            <a:off x="1916906" y="2714626"/>
            <a:ext cx="278607" cy="6357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" name="droppedImage.pdf" descr="dropped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452687" y="2021681"/>
            <a:ext cx="507207" cy="264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droppedImage.pdf" descr="dropped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017294" y="1278731"/>
            <a:ext cx="514351" cy="264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droppedImage.pdf" descr="dropped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403431" y="1278731"/>
            <a:ext cx="514351" cy="264319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image"/>
          <p:cNvSpPr/>
          <p:nvPr/>
        </p:nvSpPr>
        <p:spPr>
          <a:xfrm>
            <a:off x="3840389" y="1418626"/>
            <a:ext cx="564618" cy="277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10" tIns="210" rIns="210" bIns="210" anchor="ctr">
            <a:spAutoFit/>
          </a:bodyPr>
          <a:lstStyle>
            <a:lvl1pPr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>
                <a:latin typeface="+mj-lt"/>
              </a:rPr>
              <a:t>image</a:t>
            </a:r>
          </a:p>
        </p:txBody>
      </p:sp>
      <p:sp>
        <p:nvSpPr>
          <p:cNvPr id="226" name="output"/>
          <p:cNvSpPr/>
          <p:nvPr/>
        </p:nvSpPr>
        <p:spPr>
          <a:xfrm>
            <a:off x="7298005" y="1418626"/>
            <a:ext cx="632007" cy="277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10" tIns="210" rIns="210" bIns="210" anchor="ctr">
            <a:spAutoFit/>
          </a:bodyPr>
          <a:lstStyle>
            <a:lvl1pPr algn="l"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>
                <a:latin typeface="+mj-lt"/>
              </a:rPr>
              <a:t>output</a:t>
            </a:r>
          </a:p>
        </p:txBody>
      </p:sp>
      <p:sp>
        <p:nvSpPr>
          <p:cNvPr id="227" name="filter"/>
          <p:cNvSpPr/>
          <p:nvPr/>
        </p:nvSpPr>
        <p:spPr>
          <a:xfrm>
            <a:off x="5893568" y="5451273"/>
            <a:ext cx="439006" cy="277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10" tIns="210" rIns="210" bIns="210" anchor="ctr">
            <a:spAutoFit/>
          </a:bodyPr>
          <a:lstStyle>
            <a:lvl1pPr defTabSz="436880">
              <a:defRPr sz="1800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>
                <a:latin typeface="+mj-lt"/>
              </a:rPr>
              <a:t>filter</a:t>
            </a:r>
          </a:p>
        </p:txBody>
      </p:sp>
      <p:sp>
        <p:nvSpPr>
          <p:cNvPr id="228" name="image (signal)"/>
          <p:cNvSpPr/>
          <p:nvPr/>
        </p:nvSpPr>
        <p:spPr>
          <a:xfrm>
            <a:off x="6932111" y="5454845"/>
            <a:ext cx="1285969" cy="277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10" tIns="210" rIns="210" bIns="210" anchor="ctr">
            <a:spAutoFit/>
          </a:bodyPr>
          <a:lstStyle>
            <a:lvl1pPr defTabSz="436880">
              <a:defRPr sz="1800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>
                <a:latin typeface="+mj-lt"/>
              </a:rPr>
              <a:t>image (signal)</a:t>
            </a:r>
          </a:p>
        </p:txBody>
      </p:sp>
      <p:sp>
        <p:nvSpPr>
          <p:cNvPr id="229" name="output"/>
          <p:cNvSpPr/>
          <p:nvPr/>
        </p:nvSpPr>
        <p:spPr>
          <a:xfrm>
            <a:off x="4084839" y="5454845"/>
            <a:ext cx="632007" cy="277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10" tIns="210" rIns="210" bIns="210" anchor="ctr">
            <a:spAutoFit/>
          </a:bodyPr>
          <a:lstStyle>
            <a:lvl1pPr defTabSz="436880">
              <a:defRPr sz="1800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>
                <a:latin typeface="+mj-lt"/>
              </a:rPr>
              <a:t>output</a:t>
            </a:r>
          </a:p>
        </p:txBody>
      </p:sp>
      <p:sp>
        <p:nvSpPr>
          <p:cNvPr id="18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Let’s run the box filter</a:t>
            </a:r>
            <a:endParaRPr dirty="0"/>
          </a:p>
        </p:txBody>
      </p:sp>
      <p:sp>
        <p:nvSpPr>
          <p:cNvPr id="19" name="filter"/>
          <p:cNvSpPr/>
          <p:nvPr/>
        </p:nvSpPr>
        <p:spPr>
          <a:xfrm>
            <a:off x="2307405" y="2336600"/>
            <a:ext cx="572825" cy="277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10" tIns="210" rIns="210" bIns="210" anchor="ctr">
            <a:spAutoFit/>
          </a:bodyPr>
          <a:lstStyle>
            <a:lvl1pPr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US" dirty="0">
                <a:latin typeface="+mj-lt"/>
              </a:rPr>
              <a:t>kernel</a:t>
            </a:r>
            <a:endParaRPr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92641963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1" name="Table"/>
          <p:cNvGraphicFramePr/>
          <p:nvPr>
            <p:extLst>
              <p:ext uri="{D42A27DB-BD31-4B8C-83A1-F6EECF244321}">
                <p14:modId xmlns:p14="http://schemas.microsoft.com/office/powerpoint/2010/main" val="1705968202"/>
              </p:ext>
            </p:extLst>
          </p:nvPr>
        </p:nvGraphicFramePr>
        <p:xfrm>
          <a:off x="3838574" y="1743074"/>
          <a:ext cx="2864640" cy="2828930"/>
        </p:xfrm>
        <a:graphic>
          <a:graphicData uri="http://schemas.openxmlformats.org/drawingml/2006/table">
            <a:tbl>
              <a:tblPr/>
              <a:tblGrid>
                <a:gridCol w="2864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91919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232" name="Table"/>
          <p:cNvGraphicFramePr/>
          <p:nvPr>
            <p:extLst>
              <p:ext uri="{D42A27DB-BD31-4B8C-83A1-F6EECF244321}">
                <p14:modId xmlns:p14="http://schemas.microsoft.com/office/powerpoint/2010/main" val="2457038827"/>
              </p:ext>
            </p:extLst>
          </p:nvPr>
        </p:nvGraphicFramePr>
        <p:xfrm>
          <a:off x="7289006" y="1728787"/>
          <a:ext cx="2857500" cy="2857500"/>
        </p:xfrm>
        <a:graphic>
          <a:graphicData uri="http://schemas.openxmlformats.org/drawingml/2006/table">
            <a:tbl>
              <a:tblPr/>
              <a:tblGrid>
                <a:gridCol w="285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20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33" name="Rectangle"/>
          <p:cNvSpPr/>
          <p:nvPr/>
        </p:nvSpPr>
        <p:spPr>
          <a:xfrm>
            <a:off x="4688681" y="1743075"/>
            <a:ext cx="850107" cy="842963"/>
          </a:xfrm>
          <a:prstGeom prst="rect">
            <a:avLst/>
          </a:prstGeom>
          <a:ln w="50800">
            <a:solidFill>
              <a:srgbClr val="0433FF"/>
            </a:solidFill>
            <a:miter lim="400000"/>
          </a:ln>
        </p:spPr>
        <p:txBody>
          <a:bodyPr lIns="210" tIns="210" rIns="210" bIns="210" anchor="ctr"/>
          <a:lstStyle/>
          <a:p>
            <a:pPr>
              <a:defRPr sz="12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>
              <a:latin typeface="+mj-lt"/>
            </a:endParaRPr>
          </a:p>
        </p:txBody>
      </p:sp>
      <p:sp>
        <p:nvSpPr>
          <p:cNvPr id="234" name="Rectangle"/>
          <p:cNvSpPr/>
          <p:nvPr/>
        </p:nvSpPr>
        <p:spPr>
          <a:xfrm>
            <a:off x="8439151" y="2014537"/>
            <a:ext cx="264319" cy="278607"/>
          </a:xfrm>
          <a:prstGeom prst="rect">
            <a:avLst/>
          </a:prstGeom>
          <a:ln w="50800">
            <a:solidFill>
              <a:srgbClr val="0433FF"/>
            </a:solidFill>
            <a:miter lim="400000"/>
          </a:ln>
        </p:spPr>
        <p:txBody>
          <a:bodyPr lIns="210" tIns="210" rIns="210" bIns="210" anchor="ctr"/>
          <a:lstStyle/>
          <a:p>
            <a:pPr>
              <a:defRPr sz="12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>
              <a:latin typeface="+mj-lt"/>
            </a:endParaRPr>
          </a:p>
        </p:txBody>
      </p:sp>
      <p:pic>
        <p:nvPicPr>
          <p:cNvPr id="235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31431" y="5007768"/>
            <a:ext cx="4521994" cy="71627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236" name="Table"/>
          <p:cNvGraphicFramePr/>
          <p:nvPr>
            <p:extLst>
              <p:ext uri="{D42A27DB-BD31-4B8C-83A1-F6EECF244321}">
                <p14:modId xmlns:p14="http://schemas.microsoft.com/office/powerpoint/2010/main" val="2653479313"/>
              </p:ext>
            </p:extLst>
          </p:nvPr>
        </p:nvGraphicFramePr>
        <p:xfrm>
          <a:off x="2295524" y="2607469"/>
          <a:ext cx="857250" cy="857250"/>
        </p:xfrm>
        <a:graphic>
          <a:graphicData uri="http://schemas.openxmlformats.org/drawingml/2006/table">
            <a:tbl>
              <a:tblPr/>
              <a:tblGrid>
                <a:gridCol w="285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37" name="droppedImage.pdf" descr="droppedImage.pdf"/>
          <p:cNvPicPr>
            <a:picLocks noChangeAspect="1"/>
          </p:cNvPicPr>
          <p:nvPr/>
        </p:nvPicPr>
        <p:blipFill>
          <a:blip r:embed="rId3">
            <a:extLst/>
          </a:blip>
          <a:srcRect l="58947" t="27544" b="19161"/>
          <a:stretch>
            <a:fillRect/>
          </a:stretch>
        </p:blipFill>
        <p:spPr>
          <a:xfrm>
            <a:off x="1916906" y="2714626"/>
            <a:ext cx="278607" cy="6357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droppedImage.pdf" descr="dropped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452687" y="2021681"/>
            <a:ext cx="507207" cy="264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droppedImage.pdf" descr="dropped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017294" y="1278731"/>
            <a:ext cx="514351" cy="264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droppedImage.pdf" descr="dropped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403431" y="1278731"/>
            <a:ext cx="514351" cy="264319"/>
          </a:xfrm>
          <a:prstGeom prst="rect">
            <a:avLst/>
          </a:prstGeom>
          <a:ln w="12700">
            <a:miter lim="400000"/>
          </a:ln>
        </p:spPr>
      </p:pic>
      <p:sp>
        <p:nvSpPr>
          <p:cNvPr id="242" name="image"/>
          <p:cNvSpPr/>
          <p:nvPr/>
        </p:nvSpPr>
        <p:spPr>
          <a:xfrm>
            <a:off x="3840389" y="1418626"/>
            <a:ext cx="564618" cy="277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10" tIns="210" rIns="210" bIns="210" anchor="ctr">
            <a:spAutoFit/>
          </a:bodyPr>
          <a:lstStyle>
            <a:lvl1pPr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>
                <a:latin typeface="+mj-lt"/>
              </a:rPr>
              <a:t>image</a:t>
            </a:r>
          </a:p>
        </p:txBody>
      </p:sp>
      <p:sp>
        <p:nvSpPr>
          <p:cNvPr id="243" name="output"/>
          <p:cNvSpPr/>
          <p:nvPr/>
        </p:nvSpPr>
        <p:spPr>
          <a:xfrm>
            <a:off x="7298005" y="1418626"/>
            <a:ext cx="632007" cy="277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10" tIns="210" rIns="210" bIns="210" anchor="ctr">
            <a:spAutoFit/>
          </a:bodyPr>
          <a:lstStyle>
            <a:lvl1pPr algn="l"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>
                <a:latin typeface="+mj-lt"/>
              </a:rPr>
              <a:t>output</a:t>
            </a:r>
          </a:p>
        </p:txBody>
      </p:sp>
      <p:sp>
        <p:nvSpPr>
          <p:cNvPr id="244" name="filter"/>
          <p:cNvSpPr/>
          <p:nvPr/>
        </p:nvSpPr>
        <p:spPr>
          <a:xfrm>
            <a:off x="5893568" y="5451273"/>
            <a:ext cx="439006" cy="277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10" tIns="210" rIns="210" bIns="210" anchor="ctr">
            <a:spAutoFit/>
          </a:bodyPr>
          <a:lstStyle>
            <a:lvl1pPr defTabSz="436880">
              <a:defRPr sz="1800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>
                <a:latin typeface="+mj-lt"/>
              </a:rPr>
              <a:t>filter</a:t>
            </a:r>
          </a:p>
        </p:txBody>
      </p:sp>
      <p:sp>
        <p:nvSpPr>
          <p:cNvPr id="245" name="image (signal)"/>
          <p:cNvSpPr/>
          <p:nvPr/>
        </p:nvSpPr>
        <p:spPr>
          <a:xfrm>
            <a:off x="6932111" y="5454845"/>
            <a:ext cx="1285969" cy="277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10" tIns="210" rIns="210" bIns="210" anchor="ctr">
            <a:spAutoFit/>
          </a:bodyPr>
          <a:lstStyle>
            <a:lvl1pPr defTabSz="436880">
              <a:defRPr sz="1800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>
                <a:latin typeface="+mj-lt"/>
              </a:rPr>
              <a:t>image (signal)</a:t>
            </a:r>
          </a:p>
        </p:txBody>
      </p:sp>
      <p:sp>
        <p:nvSpPr>
          <p:cNvPr id="246" name="output"/>
          <p:cNvSpPr/>
          <p:nvPr/>
        </p:nvSpPr>
        <p:spPr>
          <a:xfrm>
            <a:off x="4084839" y="5454845"/>
            <a:ext cx="632007" cy="277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10" tIns="210" rIns="210" bIns="210" anchor="ctr">
            <a:spAutoFit/>
          </a:bodyPr>
          <a:lstStyle>
            <a:lvl1pPr defTabSz="436880">
              <a:defRPr sz="1800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>
                <a:latin typeface="+mj-lt"/>
              </a:rPr>
              <a:t>output</a:t>
            </a:r>
          </a:p>
        </p:txBody>
      </p:sp>
      <p:sp>
        <p:nvSpPr>
          <p:cNvPr id="18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Let’s run the box filter</a:t>
            </a:r>
            <a:endParaRPr dirty="0"/>
          </a:p>
        </p:txBody>
      </p:sp>
      <p:sp>
        <p:nvSpPr>
          <p:cNvPr id="19" name="filter"/>
          <p:cNvSpPr/>
          <p:nvPr/>
        </p:nvSpPr>
        <p:spPr>
          <a:xfrm>
            <a:off x="2307405" y="2336600"/>
            <a:ext cx="572825" cy="277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10" tIns="210" rIns="210" bIns="210" anchor="ctr">
            <a:spAutoFit/>
          </a:bodyPr>
          <a:lstStyle>
            <a:lvl1pPr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US" dirty="0">
                <a:latin typeface="+mj-lt"/>
              </a:rPr>
              <a:t>kernel</a:t>
            </a:r>
            <a:endParaRPr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92055668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8" name="Table"/>
          <p:cNvGraphicFramePr/>
          <p:nvPr>
            <p:extLst>
              <p:ext uri="{D42A27DB-BD31-4B8C-83A1-F6EECF244321}">
                <p14:modId xmlns:p14="http://schemas.microsoft.com/office/powerpoint/2010/main" val="1675642456"/>
              </p:ext>
            </p:extLst>
          </p:nvPr>
        </p:nvGraphicFramePr>
        <p:xfrm>
          <a:off x="3838574" y="1743074"/>
          <a:ext cx="2864640" cy="2828930"/>
        </p:xfrm>
        <a:graphic>
          <a:graphicData uri="http://schemas.openxmlformats.org/drawingml/2006/table">
            <a:tbl>
              <a:tblPr/>
              <a:tblGrid>
                <a:gridCol w="2864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91919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249" name="Table"/>
          <p:cNvGraphicFramePr/>
          <p:nvPr>
            <p:extLst>
              <p:ext uri="{D42A27DB-BD31-4B8C-83A1-F6EECF244321}">
                <p14:modId xmlns:p14="http://schemas.microsoft.com/office/powerpoint/2010/main" val="106444834"/>
              </p:ext>
            </p:extLst>
          </p:nvPr>
        </p:nvGraphicFramePr>
        <p:xfrm>
          <a:off x="7289006" y="1728787"/>
          <a:ext cx="2857500" cy="2857500"/>
        </p:xfrm>
        <a:graphic>
          <a:graphicData uri="http://schemas.openxmlformats.org/drawingml/2006/table">
            <a:tbl>
              <a:tblPr/>
              <a:tblGrid>
                <a:gridCol w="285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20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30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50" name="Rectangle"/>
          <p:cNvSpPr/>
          <p:nvPr/>
        </p:nvSpPr>
        <p:spPr>
          <a:xfrm>
            <a:off x="4688681" y="1743075"/>
            <a:ext cx="850107" cy="842963"/>
          </a:xfrm>
          <a:prstGeom prst="rect">
            <a:avLst/>
          </a:prstGeom>
          <a:ln w="50800">
            <a:solidFill>
              <a:srgbClr val="0433FF"/>
            </a:solidFill>
            <a:miter lim="400000"/>
          </a:ln>
        </p:spPr>
        <p:txBody>
          <a:bodyPr lIns="210" tIns="210" rIns="210" bIns="210" anchor="ctr"/>
          <a:lstStyle/>
          <a:p>
            <a:pPr>
              <a:defRPr sz="12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>
              <a:latin typeface="+mj-lt"/>
            </a:endParaRPr>
          </a:p>
        </p:txBody>
      </p:sp>
      <p:sp>
        <p:nvSpPr>
          <p:cNvPr id="251" name="Rectangle"/>
          <p:cNvSpPr/>
          <p:nvPr/>
        </p:nvSpPr>
        <p:spPr>
          <a:xfrm>
            <a:off x="8439151" y="2014537"/>
            <a:ext cx="264319" cy="278607"/>
          </a:xfrm>
          <a:prstGeom prst="rect">
            <a:avLst/>
          </a:prstGeom>
          <a:ln w="50800">
            <a:solidFill>
              <a:srgbClr val="0433FF"/>
            </a:solidFill>
            <a:miter lim="400000"/>
          </a:ln>
        </p:spPr>
        <p:txBody>
          <a:bodyPr lIns="210" tIns="210" rIns="210" bIns="210" anchor="ctr"/>
          <a:lstStyle/>
          <a:p>
            <a:pPr>
              <a:defRPr sz="12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>
              <a:latin typeface="+mj-lt"/>
            </a:endParaRPr>
          </a:p>
        </p:txBody>
      </p:sp>
      <p:pic>
        <p:nvPicPr>
          <p:cNvPr id="252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31431" y="5007768"/>
            <a:ext cx="4521994" cy="71627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253" name="Table"/>
          <p:cNvGraphicFramePr/>
          <p:nvPr>
            <p:extLst>
              <p:ext uri="{D42A27DB-BD31-4B8C-83A1-F6EECF244321}">
                <p14:modId xmlns:p14="http://schemas.microsoft.com/office/powerpoint/2010/main" val="1228059244"/>
              </p:ext>
            </p:extLst>
          </p:nvPr>
        </p:nvGraphicFramePr>
        <p:xfrm>
          <a:off x="2295524" y="2607469"/>
          <a:ext cx="857250" cy="857250"/>
        </p:xfrm>
        <a:graphic>
          <a:graphicData uri="http://schemas.openxmlformats.org/drawingml/2006/table">
            <a:tbl>
              <a:tblPr/>
              <a:tblGrid>
                <a:gridCol w="285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54" name="droppedImage.pdf" descr="droppedImage.pdf"/>
          <p:cNvPicPr>
            <a:picLocks noChangeAspect="1"/>
          </p:cNvPicPr>
          <p:nvPr/>
        </p:nvPicPr>
        <p:blipFill>
          <a:blip r:embed="rId3">
            <a:extLst/>
          </a:blip>
          <a:srcRect l="58947" t="27544" b="19161"/>
          <a:stretch>
            <a:fillRect/>
          </a:stretch>
        </p:blipFill>
        <p:spPr>
          <a:xfrm>
            <a:off x="1916906" y="2714626"/>
            <a:ext cx="278607" cy="6357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55" name="droppedImage.pdf" descr="dropped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452687" y="2021681"/>
            <a:ext cx="507207" cy="264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" name="droppedImage.pdf" descr="dropped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017294" y="1278731"/>
            <a:ext cx="514351" cy="264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droppedImage.pdf" descr="dropped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403431" y="1278731"/>
            <a:ext cx="514351" cy="264319"/>
          </a:xfrm>
          <a:prstGeom prst="rect">
            <a:avLst/>
          </a:prstGeom>
          <a:ln w="12700">
            <a:miter lim="400000"/>
          </a:ln>
        </p:spPr>
      </p:pic>
      <p:sp>
        <p:nvSpPr>
          <p:cNvPr id="259" name="image"/>
          <p:cNvSpPr/>
          <p:nvPr/>
        </p:nvSpPr>
        <p:spPr>
          <a:xfrm>
            <a:off x="3840389" y="1418626"/>
            <a:ext cx="564618" cy="277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10" tIns="210" rIns="210" bIns="210" anchor="ctr">
            <a:spAutoFit/>
          </a:bodyPr>
          <a:lstStyle>
            <a:lvl1pPr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>
                <a:latin typeface="+mj-lt"/>
              </a:rPr>
              <a:t>image</a:t>
            </a:r>
          </a:p>
        </p:txBody>
      </p:sp>
      <p:sp>
        <p:nvSpPr>
          <p:cNvPr id="260" name="output"/>
          <p:cNvSpPr/>
          <p:nvPr/>
        </p:nvSpPr>
        <p:spPr>
          <a:xfrm>
            <a:off x="7298005" y="1418626"/>
            <a:ext cx="632007" cy="277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10" tIns="210" rIns="210" bIns="210" anchor="ctr">
            <a:spAutoFit/>
          </a:bodyPr>
          <a:lstStyle>
            <a:lvl1pPr algn="l"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>
                <a:latin typeface="+mj-lt"/>
              </a:rPr>
              <a:t>output</a:t>
            </a:r>
          </a:p>
        </p:txBody>
      </p:sp>
      <p:sp>
        <p:nvSpPr>
          <p:cNvPr id="261" name="filter"/>
          <p:cNvSpPr/>
          <p:nvPr/>
        </p:nvSpPr>
        <p:spPr>
          <a:xfrm>
            <a:off x="5893568" y="5451273"/>
            <a:ext cx="439006" cy="277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10" tIns="210" rIns="210" bIns="210" anchor="ctr">
            <a:spAutoFit/>
          </a:bodyPr>
          <a:lstStyle>
            <a:lvl1pPr defTabSz="436880">
              <a:defRPr sz="1800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>
                <a:latin typeface="+mj-lt"/>
              </a:rPr>
              <a:t>filter</a:t>
            </a:r>
          </a:p>
        </p:txBody>
      </p:sp>
      <p:sp>
        <p:nvSpPr>
          <p:cNvPr id="262" name="image (signal)"/>
          <p:cNvSpPr/>
          <p:nvPr/>
        </p:nvSpPr>
        <p:spPr>
          <a:xfrm>
            <a:off x="6932111" y="5454845"/>
            <a:ext cx="1285969" cy="277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10" tIns="210" rIns="210" bIns="210" anchor="ctr">
            <a:spAutoFit/>
          </a:bodyPr>
          <a:lstStyle>
            <a:lvl1pPr defTabSz="436880">
              <a:defRPr sz="1800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>
                <a:latin typeface="+mj-lt"/>
              </a:rPr>
              <a:t>image (signal)</a:t>
            </a:r>
          </a:p>
        </p:txBody>
      </p:sp>
      <p:sp>
        <p:nvSpPr>
          <p:cNvPr id="263" name="output"/>
          <p:cNvSpPr/>
          <p:nvPr/>
        </p:nvSpPr>
        <p:spPr>
          <a:xfrm>
            <a:off x="4084839" y="5454845"/>
            <a:ext cx="632007" cy="277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10" tIns="210" rIns="210" bIns="210" anchor="ctr">
            <a:spAutoFit/>
          </a:bodyPr>
          <a:lstStyle>
            <a:lvl1pPr defTabSz="436880">
              <a:defRPr sz="1800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>
                <a:latin typeface="+mj-lt"/>
              </a:rPr>
              <a:t>output</a:t>
            </a:r>
          </a:p>
        </p:txBody>
      </p:sp>
      <p:sp>
        <p:nvSpPr>
          <p:cNvPr id="18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Let’s run the box filter</a:t>
            </a:r>
            <a:endParaRPr dirty="0"/>
          </a:p>
        </p:txBody>
      </p:sp>
      <p:sp>
        <p:nvSpPr>
          <p:cNvPr id="19" name="filter"/>
          <p:cNvSpPr/>
          <p:nvPr/>
        </p:nvSpPr>
        <p:spPr>
          <a:xfrm>
            <a:off x="2307405" y="2336600"/>
            <a:ext cx="572825" cy="277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10" tIns="210" rIns="210" bIns="210" anchor="ctr">
            <a:spAutoFit/>
          </a:bodyPr>
          <a:lstStyle>
            <a:lvl1pPr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US" dirty="0">
                <a:latin typeface="+mj-lt"/>
              </a:rPr>
              <a:t>kernel</a:t>
            </a:r>
            <a:endParaRPr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34980318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5" name="Table"/>
          <p:cNvGraphicFramePr/>
          <p:nvPr>
            <p:extLst>
              <p:ext uri="{D42A27DB-BD31-4B8C-83A1-F6EECF244321}">
                <p14:modId xmlns:p14="http://schemas.microsoft.com/office/powerpoint/2010/main" val="276626284"/>
              </p:ext>
            </p:extLst>
          </p:nvPr>
        </p:nvGraphicFramePr>
        <p:xfrm>
          <a:off x="3838574" y="1743074"/>
          <a:ext cx="2864640" cy="2828930"/>
        </p:xfrm>
        <a:graphic>
          <a:graphicData uri="http://schemas.openxmlformats.org/drawingml/2006/table">
            <a:tbl>
              <a:tblPr/>
              <a:tblGrid>
                <a:gridCol w="2864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91919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266" name="Table"/>
          <p:cNvGraphicFramePr/>
          <p:nvPr>
            <p:extLst>
              <p:ext uri="{D42A27DB-BD31-4B8C-83A1-F6EECF244321}">
                <p14:modId xmlns:p14="http://schemas.microsoft.com/office/powerpoint/2010/main" val="3139595726"/>
              </p:ext>
            </p:extLst>
          </p:nvPr>
        </p:nvGraphicFramePr>
        <p:xfrm>
          <a:off x="7289006" y="1728787"/>
          <a:ext cx="2857500" cy="2857500"/>
        </p:xfrm>
        <a:graphic>
          <a:graphicData uri="http://schemas.openxmlformats.org/drawingml/2006/table">
            <a:tbl>
              <a:tblPr/>
              <a:tblGrid>
                <a:gridCol w="285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20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30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30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67" name="Rectangle"/>
          <p:cNvSpPr/>
          <p:nvPr/>
        </p:nvSpPr>
        <p:spPr>
          <a:xfrm>
            <a:off x="4974431" y="1743075"/>
            <a:ext cx="850107" cy="842963"/>
          </a:xfrm>
          <a:prstGeom prst="rect">
            <a:avLst/>
          </a:prstGeom>
          <a:ln w="50800">
            <a:solidFill>
              <a:srgbClr val="0433FF"/>
            </a:solidFill>
            <a:miter lim="400000"/>
          </a:ln>
        </p:spPr>
        <p:txBody>
          <a:bodyPr lIns="210" tIns="210" rIns="210" bIns="210" anchor="ctr"/>
          <a:lstStyle/>
          <a:p>
            <a:pPr>
              <a:defRPr sz="12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>
              <a:latin typeface="+mj-lt"/>
            </a:endParaRPr>
          </a:p>
        </p:txBody>
      </p:sp>
      <p:sp>
        <p:nvSpPr>
          <p:cNvPr id="268" name="Rectangle"/>
          <p:cNvSpPr/>
          <p:nvPr/>
        </p:nvSpPr>
        <p:spPr>
          <a:xfrm>
            <a:off x="8724901" y="2014537"/>
            <a:ext cx="264319" cy="278607"/>
          </a:xfrm>
          <a:prstGeom prst="rect">
            <a:avLst/>
          </a:prstGeom>
          <a:ln w="50800">
            <a:solidFill>
              <a:srgbClr val="0433FF"/>
            </a:solidFill>
            <a:miter lim="400000"/>
          </a:ln>
        </p:spPr>
        <p:txBody>
          <a:bodyPr lIns="210" tIns="210" rIns="210" bIns="210" anchor="ctr"/>
          <a:lstStyle/>
          <a:p>
            <a:pPr>
              <a:defRPr sz="12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>
              <a:latin typeface="+mj-lt"/>
            </a:endParaRPr>
          </a:p>
        </p:txBody>
      </p:sp>
      <p:pic>
        <p:nvPicPr>
          <p:cNvPr id="269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31431" y="5007768"/>
            <a:ext cx="4521994" cy="71627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270" name="Table"/>
          <p:cNvGraphicFramePr/>
          <p:nvPr>
            <p:extLst>
              <p:ext uri="{D42A27DB-BD31-4B8C-83A1-F6EECF244321}">
                <p14:modId xmlns:p14="http://schemas.microsoft.com/office/powerpoint/2010/main" val="1475975951"/>
              </p:ext>
            </p:extLst>
          </p:nvPr>
        </p:nvGraphicFramePr>
        <p:xfrm>
          <a:off x="2295524" y="2607469"/>
          <a:ext cx="857250" cy="857250"/>
        </p:xfrm>
        <a:graphic>
          <a:graphicData uri="http://schemas.openxmlformats.org/drawingml/2006/table">
            <a:tbl>
              <a:tblPr/>
              <a:tblGrid>
                <a:gridCol w="285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 dirty="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 dirty="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71" name="droppedImage.pdf" descr="droppedImage.pdf"/>
          <p:cNvPicPr>
            <a:picLocks noChangeAspect="1"/>
          </p:cNvPicPr>
          <p:nvPr/>
        </p:nvPicPr>
        <p:blipFill>
          <a:blip r:embed="rId3">
            <a:extLst/>
          </a:blip>
          <a:srcRect l="58947" t="27544" b="19161"/>
          <a:stretch>
            <a:fillRect/>
          </a:stretch>
        </p:blipFill>
        <p:spPr>
          <a:xfrm>
            <a:off x="1916906" y="2714626"/>
            <a:ext cx="278607" cy="6357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" name="droppedImage.pdf" descr="dropped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452687" y="2021681"/>
            <a:ext cx="507207" cy="264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73" name="droppedImage.pdf" descr="dropped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017294" y="1278731"/>
            <a:ext cx="514351" cy="264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74" name="droppedImage.pdf" descr="dropped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403431" y="1278731"/>
            <a:ext cx="514351" cy="264319"/>
          </a:xfrm>
          <a:prstGeom prst="rect">
            <a:avLst/>
          </a:prstGeom>
          <a:ln w="12700">
            <a:miter lim="400000"/>
          </a:ln>
        </p:spPr>
      </p:pic>
      <p:sp>
        <p:nvSpPr>
          <p:cNvPr id="276" name="image"/>
          <p:cNvSpPr/>
          <p:nvPr/>
        </p:nvSpPr>
        <p:spPr>
          <a:xfrm>
            <a:off x="3840389" y="1418626"/>
            <a:ext cx="564618" cy="277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10" tIns="210" rIns="210" bIns="210" anchor="ctr">
            <a:spAutoFit/>
          </a:bodyPr>
          <a:lstStyle>
            <a:lvl1pPr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>
                <a:latin typeface="+mj-lt"/>
              </a:rPr>
              <a:t>image</a:t>
            </a:r>
          </a:p>
        </p:txBody>
      </p:sp>
      <p:sp>
        <p:nvSpPr>
          <p:cNvPr id="277" name="output"/>
          <p:cNvSpPr/>
          <p:nvPr/>
        </p:nvSpPr>
        <p:spPr>
          <a:xfrm>
            <a:off x="7298005" y="1418626"/>
            <a:ext cx="632007" cy="277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10" tIns="210" rIns="210" bIns="210" anchor="ctr">
            <a:spAutoFit/>
          </a:bodyPr>
          <a:lstStyle>
            <a:lvl1pPr algn="l"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>
                <a:latin typeface="+mj-lt"/>
              </a:rPr>
              <a:t>output</a:t>
            </a:r>
          </a:p>
        </p:txBody>
      </p:sp>
      <p:sp>
        <p:nvSpPr>
          <p:cNvPr id="278" name="filter"/>
          <p:cNvSpPr/>
          <p:nvPr/>
        </p:nvSpPr>
        <p:spPr>
          <a:xfrm>
            <a:off x="5893568" y="5451273"/>
            <a:ext cx="439006" cy="277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10" tIns="210" rIns="210" bIns="210" anchor="ctr">
            <a:spAutoFit/>
          </a:bodyPr>
          <a:lstStyle>
            <a:lvl1pPr defTabSz="436880">
              <a:defRPr sz="1800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>
                <a:latin typeface="+mj-lt"/>
              </a:rPr>
              <a:t>filter</a:t>
            </a:r>
          </a:p>
        </p:txBody>
      </p:sp>
      <p:sp>
        <p:nvSpPr>
          <p:cNvPr id="279" name="image (signal)"/>
          <p:cNvSpPr/>
          <p:nvPr/>
        </p:nvSpPr>
        <p:spPr>
          <a:xfrm>
            <a:off x="6932111" y="5454845"/>
            <a:ext cx="1285969" cy="277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10" tIns="210" rIns="210" bIns="210" anchor="ctr">
            <a:spAutoFit/>
          </a:bodyPr>
          <a:lstStyle>
            <a:lvl1pPr defTabSz="436880">
              <a:defRPr sz="1800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>
                <a:latin typeface="+mj-lt"/>
              </a:rPr>
              <a:t>image (signal)</a:t>
            </a:r>
          </a:p>
        </p:txBody>
      </p:sp>
      <p:sp>
        <p:nvSpPr>
          <p:cNvPr id="280" name="output"/>
          <p:cNvSpPr/>
          <p:nvPr/>
        </p:nvSpPr>
        <p:spPr>
          <a:xfrm>
            <a:off x="4084839" y="5454845"/>
            <a:ext cx="632007" cy="277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10" tIns="210" rIns="210" bIns="210" anchor="ctr">
            <a:spAutoFit/>
          </a:bodyPr>
          <a:lstStyle>
            <a:lvl1pPr defTabSz="436880">
              <a:defRPr sz="1800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>
                <a:latin typeface="+mj-lt"/>
              </a:rPr>
              <a:t>output</a:t>
            </a:r>
          </a:p>
        </p:txBody>
      </p:sp>
      <p:sp>
        <p:nvSpPr>
          <p:cNvPr id="18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Let’s run the box filter</a:t>
            </a:r>
            <a:endParaRPr dirty="0"/>
          </a:p>
        </p:txBody>
      </p:sp>
      <p:sp>
        <p:nvSpPr>
          <p:cNvPr id="19" name="filter"/>
          <p:cNvSpPr/>
          <p:nvPr/>
        </p:nvSpPr>
        <p:spPr>
          <a:xfrm>
            <a:off x="2307405" y="2336600"/>
            <a:ext cx="572825" cy="277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10" tIns="210" rIns="210" bIns="210" anchor="ctr">
            <a:spAutoFit/>
          </a:bodyPr>
          <a:lstStyle>
            <a:lvl1pPr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US" dirty="0">
                <a:latin typeface="+mj-lt"/>
              </a:rPr>
              <a:t>kernel</a:t>
            </a:r>
            <a:endParaRPr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14609645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2" name="Table"/>
          <p:cNvGraphicFramePr/>
          <p:nvPr>
            <p:extLst>
              <p:ext uri="{D42A27DB-BD31-4B8C-83A1-F6EECF244321}">
                <p14:modId xmlns:p14="http://schemas.microsoft.com/office/powerpoint/2010/main" val="1680527097"/>
              </p:ext>
            </p:extLst>
          </p:nvPr>
        </p:nvGraphicFramePr>
        <p:xfrm>
          <a:off x="3838574" y="1743074"/>
          <a:ext cx="2864640" cy="2828930"/>
        </p:xfrm>
        <a:graphic>
          <a:graphicData uri="http://schemas.openxmlformats.org/drawingml/2006/table">
            <a:tbl>
              <a:tblPr/>
              <a:tblGrid>
                <a:gridCol w="2864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91919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283" name="Table"/>
          <p:cNvGraphicFramePr/>
          <p:nvPr>
            <p:extLst>
              <p:ext uri="{D42A27DB-BD31-4B8C-83A1-F6EECF244321}">
                <p14:modId xmlns:p14="http://schemas.microsoft.com/office/powerpoint/2010/main" val="913408502"/>
              </p:ext>
            </p:extLst>
          </p:nvPr>
        </p:nvGraphicFramePr>
        <p:xfrm>
          <a:off x="7289006" y="1728787"/>
          <a:ext cx="2857500" cy="2857500"/>
        </p:xfrm>
        <a:graphic>
          <a:graphicData uri="http://schemas.openxmlformats.org/drawingml/2006/table">
            <a:tbl>
              <a:tblPr/>
              <a:tblGrid>
                <a:gridCol w="285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20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30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30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30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84" name="Rectangle"/>
          <p:cNvSpPr/>
          <p:nvPr/>
        </p:nvSpPr>
        <p:spPr>
          <a:xfrm>
            <a:off x="5260181" y="1743075"/>
            <a:ext cx="850107" cy="842963"/>
          </a:xfrm>
          <a:prstGeom prst="rect">
            <a:avLst/>
          </a:prstGeom>
          <a:ln w="50800">
            <a:solidFill>
              <a:srgbClr val="0433FF"/>
            </a:solidFill>
            <a:miter lim="400000"/>
          </a:ln>
        </p:spPr>
        <p:txBody>
          <a:bodyPr lIns="210" tIns="210" rIns="210" bIns="210" anchor="ctr"/>
          <a:lstStyle/>
          <a:p>
            <a:pPr>
              <a:defRPr sz="12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>
              <a:latin typeface="+mj-lt"/>
            </a:endParaRPr>
          </a:p>
        </p:txBody>
      </p:sp>
      <p:sp>
        <p:nvSpPr>
          <p:cNvPr id="285" name="Rectangle"/>
          <p:cNvSpPr/>
          <p:nvPr/>
        </p:nvSpPr>
        <p:spPr>
          <a:xfrm>
            <a:off x="9010651" y="2014537"/>
            <a:ext cx="264319" cy="278607"/>
          </a:xfrm>
          <a:prstGeom prst="rect">
            <a:avLst/>
          </a:prstGeom>
          <a:ln w="50800">
            <a:solidFill>
              <a:srgbClr val="0433FF"/>
            </a:solidFill>
            <a:miter lim="400000"/>
          </a:ln>
        </p:spPr>
        <p:txBody>
          <a:bodyPr lIns="210" tIns="210" rIns="210" bIns="210" anchor="ctr"/>
          <a:lstStyle/>
          <a:p>
            <a:pPr>
              <a:defRPr sz="12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>
              <a:latin typeface="+mj-lt"/>
            </a:endParaRPr>
          </a:p>
        </p:txBody>
      </p:sp>
      <p:pic>
        <p:nvPicPr>
          <p:cNvPr id="286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31431" y="5007768"/>
            <a:ext cx="4521994" cy="71627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287" name="Table"/>
          <p:cNvGraphicFramePr/>
          <p:nvPr>
            <p:extLst>
              <p:ext uri="{D42A27DB-BD31-4B8C-83A1-F6EECF244321}">
                <p14:modId xmlns:p14="http://schemas.microsoft.com/office/powerpoint/2010/main" val="2669092889"/>
              </p:ext>
            </p:extLst>
          </p:nvPr>
        </p:nvGraphicFramePr>
        <p:xfrm>
          <a:off x="2295524" y="2607469"/>
          <a:ext cx="857250" cy="857250"/>
        </p:xfrm>
        <a:graphic>
          <a:graphicData uri="http://schemas.openxmlformats.org/drawingml/2006/table">
            <a:tbl>
              <a:tblPr/>
              <a:tblGrid>
                <a:gridCol w="285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88" name="droppedImage.pdf" descr="droppedImage.pdf"/>
          <p:cNvPicPr>
            <a:picLocks noChangeAspect="1"/>
          </p:cNvPicPr>
          <p:nvPr/>
        </p:nvPicPr>
        <p:blipFill>
          <a:blip r:embed="rId3">
            <a:extLst/>
          </a:blip>
          <a:srcRect l="58947" t="27544" b="19161"/>
          <a:stretch>
            <a:fillRect/>
          </a:stretch>
        </p:blipFill>
        <p:spPr>
          <a:xfrm>
            <a:off x="1916906" y="2714626"/>
            <a:ext cx="278607" cy="6357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89" name="droppedImage.pdf" descr="dropped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452687" y="2021681"/>
            <a:ext cx="507207" cy="264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90" name="droppedImage.pdf" descr="dropped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017294" y="1278731"/>
            <a:ext cx="514351" cy="264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91" name="droppedImage.pdf" descr="dropped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403431" y="1278731"/>
            <a:ext cx="514351" cy="264319"/>
          </a:xfrm>
          <a:prstGeom prst="rect">
            <a:avLst/>
          </a:prstGeom>
          <a:ln w="12700">
            <a:miter lim="400000"/>
          </a:ln>
        </p:spPr>
      </p:pic>
      <p:sp>
        <p:nvSpPr>
          <p:cNvPr id="293" name="image"/>
          <p:cNvSpPr/>
          <p:nvPr/>
        </p:nvSpPr>
        <p:spPr>
          <a:xfrm>
            <a:off x="3840389" y="1418626"/>
            <a:ext cx="564618" cy="277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10" tIns="210" rIns="210" bIns="210" anchor="ctr">
            <a:spAutoFit/>
          </a:bodyPr>
          <a:lstStyle>
            <a:lvl1pPr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>
                <a:latin typeface="+mj-lt"/>
              </a:rPr>
              <a:t>image</a:t>
            </a:r>
          </a:p>
        </p:txBody>
      </p:sp>
      <p:sp>
        <p:nvSpPr>
          <p:cNvPr id="294" name="output"/>
          <p:cNvSpPr/>
          <p:nvPr/>
        </p:nvSpPr>
        <p:spPr>
          <a:xfrm>
            <a:off x="7298005" y="1418626"/>
            <a:ext cx="632007" cy="277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10" tIns="210" rIns="210" bIns="210" anchor="ctr">
            <a:spAutoFit/>
          </a:bodyPr>
          <a:lstStyle>
            <a:lvl1pPr algn="l"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>
                <a:latin typeface="+mj-lt"/>
              </a:rPr>
              <a:t>output</a:t>
            </a:r>
          </a:p>
        </p:txBody>
      </p:sp>
      <p:sp>
        <p:nvSpPr>
          <p:cNvPr id="295" name="filter"/>
          <p:cNvSpPr/>
          <p:nvPr/>
        </p:nvSpPr>
        <p:spPr>
          <a:xfrm>
            <a:off x="5893568" y="5451273"/>
            <a:ext cx="439006" cy="277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10" tIns="210" rIns="210" bIns="210" anchor="ctr">
            <a:spAutoFit/>
          </a:bodyPr>
          <a:lstStyle>
            <a:lvl1pPr defTabSz="436880">
              <a:defRPr sz="1800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>
                <a:latin typeface="+mj-lt"/>
              </a:rPr>
              <a:t>filter</a:t>
            </a:r>
          </a:p>
        </p:txBody>
      </p:sp>
      <p:sp>
        <p:nvSpPr>
          <p:cNvPr id="296" name="image (signal)"/>
          <p:cNvSpPr/>
          <p:nvPr/>
        </p:nvSpPr>
        <p:spPr>
          <a:xfrm>
            <a:off x="6932111" y="5454845"/>
            <a:ext cx="1285969" cy="277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10" tIns="210" rIns="210" bIns="210" anchor="ctr">
            <a:spAutoFit/>
          </a:bodyPr>
          <a:lstStyle>
            <a:lvl1pPr defTabSz="436880">
              <a:defRPr sz="1800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>
                <a:latin typeface="+mj-lt"/>
              </a:rPr>
              <a:t>image (signal)</a:t>
            </a:r>
          </a:p>
        </p:txBody>
      </p:sp>
      <p:sp>
        <p:nvSpPr>
          <p:cNvPr id="297" name="output"/>
          <p:cNvSpPr/>
          <p:nvPr/>
        </p:nvSpPr>
        <p:spPr>
          <a:xfrm>
            <a:off x="4084839" y="5454845"/>
            <a:ext cx="632007" cy="277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10" tIns="210" rIns="210" bIns="210" anchor="ctr">
            <a:spAutoFit/>
          </a:bodyPr>
          <a:lstStyle>
            <a:lvl1pPr defTabSz="436880">
              <a:defRPr sz="1800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>
                <a:latin typeface="+mj-lt"/>
              </a:rPr>
              <a:t>output</a:t>
            </a:r>
          </a:p>
        </p:txBody>
      </p:sp>
      <p:sp>
        <p:nvSpPr>
          <p:cNvPr id="18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Let’s run the box filter</a:t>
            </a:r>
            <a:endParaRPr dirty="0"/>
          </a:p>
        </p:txBody>
      </p:sp>
      <p:sp>
        <p:nvSpPr>
          <p:cNvPr id="19" name="filter"/>
          <p:cNvSpPr/>
          <p:nvPr/>
        </p:nvSpPr>
        <p:spPr>
          <a:xfrm>
            <a:off x="2307405" y="2336600"/>
            <a:ext cx="572825" cy="277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10" tIns="210" rIns="210" bIns="210" anchor="ctr">
            <a:spAutoFit/>
          </a:bodyPr>
          <a:lstStyle>
            <a:lvl1pPr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US" dirty="0">
                <a:latin typeface="+mj-lt"/>
              </a:rPr>
              <a:t>kernel</a:t>
            </a:r>
            <a:endParaRPr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98615581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9" name="Table"/>
          <p:cNvGraphicFramePr/>
          <p:nvPr>
            <p:extLst>
              <p:ext uri="{D42A27DB-BD31-4B8C-83A1-F6EECF244321}">
                <p14:modId xmlns:p14="http://schemas.microsoft.com/office/powerpoint/2010/main" val="516607128"/>
              </p:ext>
            </p:extLst>
          </p:nvPr>
        </p:nvGraphicFramePr>
        <p:xfrm>
          <a:off x="3838574" y="1743074"/>
          <a:ext cx="2864640" cy="2828930"/>
        </p:xfrm>
        <a:graphic>
          <a:graphicData uri="http://schemas.openxmlformats.org/drawingml/2006/table">
            <a:tbl>
              <a:tblPr/>
              <a:tblGrid>
                <a:gridCol w="2864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91919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300" name="Table"/>
          <p:cNvGraphicFramePr/>
          <p:nvPr>
            <p:extLst>
              <p:ext uri="{D42A27DB-BD31-4B8C-83A1-F6EECF244321}">
                <p14:modId xmlns:p14="http://schemas.microsoft.com/office/powerpoint/2010/main" val="2331361062"/>
              </p:ext>
            </p:extLst>
          </p:nvPr>
        </p:nvGraphicFramePr>
        <p:xfrm>
          <a:off x="7289006" y="1728787"/>
          <a:ext cx="2857500" cy="2857500"/>
        </p:xfrm>
        <a:graphic>
          <a:graphicData uri="http://schemas.openxmlformats.org/drawingml/2006/table">
            <a:tbl>
              <a:tblPr/>
              <a:tblGrid>
                <a:gridCol w="285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20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30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30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30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20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01" name="Rectangle"/>
          <p:cNvSpPr/>
          <p:nvPr/>
        </p:nvSpPr>
        <p:spPr>
          <a:xfrm>
            <a:off x="5545931" y="1743075"/>
            <a:ext cx="850107" cy="842963"/>
          </a:xfrm>
          <a:prstGeom prst="rect">
            <a:avLst/>
          </a:prstGeom>
          <a:ln w="50800">
            <a:solidFill>
              <a:srgbClr val="0433FF"/>
            </a:solidFill>
            <a:miter lim="400000"/>
          </a:ln>
        </p:spPr>
        <p:txBody>
          <a:bodyPr lIns="210" tIns="210" rIns="210" bIns="210" anchor="ctr"/>
          <a:lstStyle/>
          <a:p>
            <a:pPr>
              <a:defRPr sz="12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>
              <a:latin typeface="+mj-lt"/>
            </a:endParaRPr>
          </a:p>
        </p:txBody>
      </p:sp>
      <p:sp>
        <p:nvSpPr>
          <p:cNvPr id="302" name="Rectangle"/>
          <p:cNvSpPr/>
          <p:nvPr/>
        </p:nvSpPr>
        <p:spPr>
          <a:xfrm>
            <a:off x="9296401" y="2014537"/>
            <a:ext cx="264319" cy="278607"/>
          </a:xfrm>
          <a:prstGeom prst="rect">
            <a:avLst/>
          </a:prstGeom>
          <a:ln w="50800">
            <a:solidFill>
              <a:srgbClr val="0433FF"/>
            </a:solidFill>
            <a:miter lim="400000"/>
          </a:ln>
        </p:spPr>
        <p:txBody>
          <a:bodyPr lIns="210" tIns="210" rIns="210" bIns="210" anchor="ctr"/>
          <a:lstStyle/>
          <a:p>
            <a:pPr>
              <a:defRPr sz="12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>
              <a:latin typeface="+mj-lt"/>
            </a:endParaRPr>
          </a:p>
        </p:txBody>
      </p:sp>
      <p:pic>
        <p:nvPicPr>
          <p:cNvPr id="303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31431" y="5007768"/>
            <a:ext cx="4521994" cy="71627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04" name="Table"/>
          <p:cNvGraphicFramePr/>
          <p:nvPr>
            <p:extLst>
              <p:ext uri="{D42A27DB-BD31-4B8C-83A1-F6EECF244321}">
                <p14:modId xmlns:p14="http://schemas.microsoft.com/office/powerpoint/2010/main" val="372559756"/>
              </p:ext>
            </p:extLst>
          </p:nvPr>
        </p:nvGraphicFramePr>
        <p:xfrm>
          <a:off x="2295524" y="2607469"/>
          <a:ext cx="857250" cy="857250"/>
        </p:xfrm>
        <a:graphic>
          <a:graphicData uri="http://schemas.openxmlformats.org/drawingml/2006/table">
            <a:tbl>
              <a:tblPr/>
              <a:tblGrid>
                <a:gridCol w="285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05" name="droppedImage.pdf" descr="droppedImage.pdf"/>
          <p:cNvPicPr>
            <a:picLocks noChangeAspect="1"/>
          </p:cNvPicPr>
          <p:nvPr/>
        </p:nvPicPr>
        <p:blipFill>
          <a:blip r:embed="rId3">
            <a:extLst/>
          </a:blip>
          <a:srcRect l="58947" t="27544" b="19161"/>
          <a:stretch>
            <a:fillRect/>
          </a:stretch>
        </p:blipFill>
        <p:spPr>
          <a:xfrm>
            <a:off x="1916906" y="2714626"/>
            <a:ext cx="278607" cy="635794"/>
          </a:xfrm>
          <a:prstGeom prst="rect">
            <a:avLst/>
          </a:prstGeom>
          <a:ln w="12700">
            <a:miter lim="400000"/>
          </a:ln>
        </p:spPr>
      </p:pic>
      <p:pic>
        <p:nvPicPr>
          <p:cNvPr id="306" name="droppedImage.pdf" descr="dropped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452687" y="2021681"/>
            <a:ext cx="507207" cy="264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307" name="droppedImage.pdf" descr="dropped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017294" y="1278731"/>
            <a:ext cx="514351" cy="264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308" name="droppedImage.pdf" descr="dropped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403431" y="1278731"/>
            <a:ext cx="514351" cy="264319"/>
          </a:xfrm>
          <a:prstGeom prst="rect">
            <a:avLst/>
          </a:prstGeom>
          <a:ln w="12700">
            <a:miter lim="400000"/>
          </a:ln>
        </p:spPr>
      </p:pic>
      <p:sp>
        <p:nvSpPr>
          <p:cNvPr id="310" name="image"/>
          <p:cNvSpPr/>
          <p:nvPr/>
        </p:nvSpPr>
        <p:spPr>
          <a:xfrm>
            <a:off x="3840389" y="1418626"/>
            <a:ext cx="564618" cy="277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10" tIns="210" rIns="210" bIns="210" anchor="ctr">
            <a:spAutoFit/>
          </a:bodyPr>
          <a:lstStyle>
            <a:lvl1pPr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>
                <a:latin typeface="+mj-lt"/>
              </a:rPr>
              <a:t>image</a:t>
            </a:r>
          </a:p>
        </p:txBody>
      </p:sp>
      <p:sp>
        <p:nvSpPr>
          <p:cNvPr id="311" name="output"/>
          <p:cNvSpPr/>
          <p:nvPr/>
        </p:nvSpPr>
        <p:spPr>
          <a:xfrm>
            <a:off x="7298005" y="1418626"/>
            <a:ext cx="632007" cy="277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10" tIns="210" rIns="210" bIns="210" anchor="ctr">
            <a:spAutoFit/>
          </a:bodyPr>
          <a:lstStyle>
            <a:lvl1pPr algn="l"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>
                <a:latin typeface="+mj-lt"/>
              </a:rPr>
              <a:t>output</a:t>
            </a:r>
          </a:p>
        </p:txBody>
      </p:sp>
      <p:sp>
        <p:nvSpPr>
          <p:cNvPr id="312" name="filter"/>
          <p:cNvSpPr/>
          <p:nvPr/>
        </p:nvSpPr>
        <p:spPr>
          <a:xfrm>
            <a:off x="5893568" y="5451273"/>
            <a:ext cx="439006" cy="277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10" tIns="210" rIns="210" bIns="210" anchor="ctr">
            <a:spAutoFit/>
          </a:bodyPr>
          <a:lstStyle>
            <a:lvl1pPr defTabSz="436880">
              <a:defRPr sz="1800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>
                <a:latin typeface="+mj-lt"/>
              </a:rPr>
              <a:t>filter</a:t>
            </a:r>
          </a:p>
        </p:txBody>
      </p:sp>
      <p:sp>
        <p:nvSpPr>
          <p:cNvPr id="313" name="image (signal)"/>
          <p:cNvSpPr/>
          <p:nvPr/>
        </p:nvSpPr>
        <p:spPr>
          <a:xfrm>
            <a:off x="6932111" y="5454845"/>
            <a:ext cx="1285969" cy="277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10" tIns="210" rIns="210" bIns="210" anchor="ctr">
            <a:spAutoFit/>
          </a:bodyPr>
          <a:lstStyle>
            <a:lvl1pPr defTabSz="436880">
              <a:defRPr sz="1800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>
                <a:latin typeface="+mj-lt"/>
              </a:rPr>
              <a:t>image (signal)</a:t>
            </a:r>
          </a:p>
        </p:txBody>
      </p:sp>
      <p:sp>
        <p:nvSpPr>
          <p:cNvPr id="314" name="output"/>
          <p:cNvSpPr/>
          <p:nvPr/>
        </p:nvSpPr>
        <p:spPr>
          <a:xfrm>
            <a:off x="4084839" y="5454845"/>
            <a:ext cx="632007" cy="277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10" tIns="210" rIns="210" bIns="210" anchor="ctr">
            <a:spAutoFit/>
          </a:bodyPr>
          <a:lstStyle>
            <a:lvl1pPr defTabSz="436880">
              <a:defRPr sz="1800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>
                <a:latin typeface="+mj-lt"/>
              </a:rPr>
              <a:t>output</a:t>
            </a:r>
          </a:p>
        </p:txBody>
      </p:sp>
      <p:sp>
        <p:nvSpPr>
          <p:cNvPr id="18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Let’s run the box filter</a:t>
            </a:r>
            <a:endParaRPr dirty="0"/>
          </a:p>
        </p:txBody>
      </p:sp>
      <p:sp>
        <p:nvSpPr>
          <p:cNvPr id="19" name="filter"/>
          <p:cNvSpPr/>
          <p:nvPr/>
        </p:nvSpPr>
        <p:spPr>
          <a:xfrm>
            <a:off x="2307405" y="2336600"/>
            <a:ext cx="572825" cy="277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10" tIns="210" rIns="210" bIns="210" anchor="ctr">
            <a:spAutoFit/>
          </a:bodyPr>
          <a:lstStyle>
            <a:lvl1pPr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US" dirty="0">
                <a:latin typeface="+mj-lt"/>
              </a:rPr>
              <a:t>kernel</a:t>
            </a:r>
            <a:endParaRPr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99841361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6" name="Table"/>
          <p:cNvGraphicFramePr/>
          <p:nvPr>
            <p:extLst>
              <p:ext uri="{D42A27DB-BD31-4B8C-83A1-F6EECF244321}">
                <p14:modId xmlns:p14="http://schemas.microsoft.com/office/powerpoint/2010/main" val="732842656"/>
              </p:ext>
            </p:extLst>
          </p:nvPr>
        </p:nvGraphicFramePr>
        <p:xfrm>
          <a:off x="3838574" y="1743074"/>
          <a:ext cx="2864640" cy="2828930"/>
        </p:xfrm>
        <a:graphic>
          <a:graphicData uri="http://schemas.openxmlformats.org/drawingml/2006/table">
            <a:tbl>
              <a:tblPr/>
              <a:tblGrid>
                <a:gridCol w="2864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91919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317" name="Table"/>
          <p:cNvGraphicFramePr/>
          <p:nvPr>
            <p:extLst>
              <p:ext uri="{D42A27DB-BD31-4B8C-83A1-F6EECF244321}">
                <p14:modId xmlns:p14="http://schemas.microsoft.com/office/powerpoint/2010/main" val="2987034673"/>
              </p:ext>
            </p:extLst>
          </p:nvPr>
        </p:nvGraphicFramePr>
        <p:xfrm>
          <a:off x="7289006" y="1728787"/>
          <a:ext cx="2857500" cy="2857500"/>
        </p:xfrm>
        <a:graphic>
          <a:graphicData uri="http://schemas.openxmlformats.org/drawingml/2006/table">
            <a:tbl>
              <a:tblPr/>
              <a:tblGrid>
                <a:gridCol w="285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20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30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30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30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20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18" name="Rectangle"/>
          <p:cNvSpPr/>
          <p:nvPr/>
        </p:nvSpPr>
        <p:spPr>
          <a:xfrm>
            <a:off x="5831681" y="1743075"/>
            <a:ext cx="850107" cy="842963"/>
          </a:xfrm>
          <a:prstGeom prst="rect">
            <a:avLst/>
          </a:prstGeom>
          <a:ln w="50800">
            <a:solidFill>
              <a:srgbClr val="0433FF"/>
            </a:solidFill>
            <a:miter lim="400000"/>
          </a:ln>
        </p:spPr>
        <p:txBody>
          <a:bodyPr lIns="210" tIns="210" rIns="210" bIns="210" anchor="ctr"/>
          <a:lstStyle/>
          <a:p>
            <a:pPr>
              <a:defRPr sz="12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>
              <a:latin typeface="+mj-lt"/>
            </a:endParaRPr>
          </a:p>
        </p:txBody>
      </p:sp>
      <p:sp>
        <p:nvSpPr>
          <p:cNvPr id="319" name="Rectangle"/>
          <p:cNvSpPr/>
          <p:nvPr/>
        </p:nvSpPr>
        <p:spPr>
          <a:xfrm>
            <a:off x="9582151" y="2014537"/>
            <a:ext cx="264319" cy="278607"/>
          </a:xfrm>
          <a:prstGeom prst="rect">
            <a:avLst/>
          </a:prstGeom>
          <a:ln w="50800">
            <a:solidFill>
              <a:srgbClr val="0433FF"/>
            </a:solidFill>
            <a:miter lim="400000"/>
          </a:ln>
        </p:spPr>
        <p:txBody>
          <a:bodyPr lIns="210" tIns="210" rIns="210" bIns="210" anchor="ctr"/>
          <a:lstStyle/>
          <a:p>
            <a:pPr>
              <a:defRPr sz="12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>
              <a:latin typeface="+mj-lt"/>
            </a:endParaRPr>
          </a:p>
        </p:txBody>
      </p:sp>
      <p:pic>
        <p:nvPicPr>
          <p:cNvPr id="320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31431" y="5007768"/>
            <a:ext cx="4521994" cy="71627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21" name="Table"/>
          <p:cNvGraphicFramePr/>
          <p:nvPr>
            <p:extLst>
              <p:ext uri="{D42A27DB-BD31-4B8C-83A1-F6EECF244321}">
                <p14:modId xmlns:p14="http://schemas.microsoft.com/office/powerpoint/2010/main" val="4265072441"/>
              </p:ext>
            </p:extLst>
          </p:nvPr>
        </p:nvGraphicFramePr>
        <p:xfrm>
          <a:off x="2295524" y="2607469"/>
          <a:ext cx="857250" cy="857250"/>
        </p:xfrm>
        <a:graphic>
          <a:graphicData uri="http://schemas.openxmlformats.org/drawingml/2006/table">
            <a:tbl>
              <a:tblPr/>
              <a:tblGrid>
                <a:gridCol w="285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22" name="droppedImage.pdf" descr="droppedImage.pdf"/>
          <p:cNvPicPr>
            <a:picLocks noChangeAspect="1"/>
          </p:cNvPicPr>
          <p:nvPr/>
        </p:nvPicPr>
        <p:blipFill>
          <a:blip r:embed="rId3">
            <a:extLst/>
          </a:blip>
          <a:srcRect l="58947" t="27544" b="19161"/>
          <a:stretch>
            <a:fillRect/>
          </a:stretch>
        </p:blipFill>
        <p:spPr>
          <a:xfrm>
            <a:off x="1916906" y="2714626"/>
            <a:ext cx="278607" cy="635794"/>
          </a:xfrm>
          <a:prstGeom prst="rect">
            <a:avLst/>
          </a:prstGeom>
          <a:ln w="12700">
            <a:miter lim="400000"/>
          </a:ln>
        </p:spPr>
      </p:pic>
      <p:pic>
        <p:nvPicPr>
          <p:cNvPr id="323" name="droppedImage.pdf" descr="dropped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452687" y="2021681"/>
            <a:ext cx="507207" cy="264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324" name="droppedImage.pdf" descr="dropped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017294" y="1278731"/>
            <a:ext cx="514351" cy="264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325" name="droppedImage.pdf" descr="dropped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403431" y="1278731"/>
            <a:ext cx="514351" cy="264319"/>
          </a:xfrm>
          <a:prstGeom prst="rect">
            <a:avLst/>
          </a:prstGeom>
          <a:ln w="12700">
            <a:miter lim="400000"/>
          </a:ln>
        </p:spPr>
      </p:pic>
      <p:sp>
        <p:nvSpPr>
          <p:cNvPr id="327" name="image"/>
          <p:cNvSpPr/>
          <p:nvPr/>
        </p:nvSpPr>
        <p:spPr>
          <a:xfrm>
            <a:off x="3840389" y="1418626"/>
            <a:ext cx="564618" cy="277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10" tIns="210" rIns="210" bIns="210" anchor="ctr">
            <a:spAutoFit/>
          </a:bodyPr>
          <a:lstStyle>
            <a:lvl1pPr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>
                <a:latin typeface="+mj-lt"/>
              </a:rPr>
              <a:t>image</a:t>
            </a:r>
          </a:p>
        </p:txBody>
      </p:sp>
      <p:sp>
        <p:nvSpPr>
          <p:cNvPr id="328" name="output"/>
          <p:cNvSpPr/>
          <p:nvPr/>
        </p:nvSpPr>
        <p:spPr>
          <a:xfrm>
            <a:off x="7298005" y="1418626"/>
            <a:ext cx="632007" cy="277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10" tIns="210" rIns="210" bIns="210" anchor="ctr">
            <a:spAutoFit/>
          </a:bodyPr>
          <a:lstStyle>
            <a:lvl1pPr algn="l"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>
                <a:latin typeface="+mj-lt"/>
              </a:rPr>
              <a:t>output</a:t>
            </a:r>
          </a:p>
        </p:txBody>
      </p:sp>
      <p:sp>
        <p:nvSpPr>
          <p:cNvPr id="329" name="filter"/>
          <p:cNvSpPr/>
          <p:nvPr/>
        </p:nvSpPr>
        <p:spPr>
          <a:xfrm>
            <a:off x="5893568" y="5451273"/>
            <a:ext cx="439006" cy="277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10" tIns="210" rIns="210" bIns="210" anchor="ctr">
            <a:spAutoFit/>
          </a:bodyPr>
          <a:lstStyle>
            <a:lvl1pPr defTabSz="436880">
              <a:defRPr sz="1800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>
                <a:latin typeface="+mj-lt"/>
              </a:rPr>
              <a:t>filter</a:t>
            </a:r>
          </a:p>
        </p:txBody>
      </p:sp>
      <p:sp>
        <p:nvSpPr>
          <p:cNvPr id="330" name="image (signal)"/>
          <p:cNvSpPr/>
          <p:nvPr/>
        </p:nvSpPr>
        <p:spPr>
          <a:xfrm>
            <a:off x="6932111" y="5454845"/>
            <a:ext cx="1285969" cy="277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10" tIns="210" rIns="210" bIns="210" anchor="ctr">
            <a:spAutoFit/>
          </a:bodyPr>
          <a:lstStyle>
            <a:lvl1pPr defTabSz="436880">
              <a:defRPr sz="1800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>
                <a:latin typeface="+mj-lt"/>
              </a:rPr>
              <a:t>image (signal)</a:t>
            </a:r>
          </a:p>
        </p:txBody>
      </p:sp>
      <p:sp>
        <p:nvSpPr>
          <p:cNvPr id="331" name="output"/>
          <p:cNvSpPr/>
          <p:nvPr/>
        </p:nvSpPr>
        <p:spPr>
          <a:xfrm>
            <a:off x="4084839" y="5454845"/>
            <a:ext cx="632007" cy="277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10" tIns="210" rIns="210" bIns="210" anchor="ctr">
            <a:spAutoFit/>
          </a:bodyPr>
          <a:lstStyle>
            <a:lvl1pPr defTabSz="436880">
              <a:defRPr sz="1800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>
                <a:latin typeface="+mj-lt"/>
              </a:rPr>
              <a:t>output</a:t>
            </a:r>
          </a:p>
        </p:txBody>
      </p:sp>
      <p:sp>
        <p:nvSpPr>
          <p:cNvPr id="18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Let’s run the box filter</a:t>
            </a:r>
            <a:endParaRPr dirty="0"/>
          </a:p>
        </p:txBody>
      </p:sp>
      <p:sp>
        <p:nvSpPr>
          <p:cNvPr id="19" name="filter"/>
          <p:cNvSpPr/>
          <p:nvPr/>
        </p:nvSpPr>
        <p:spPr>
          <a:xfrm>
            <a:off x="2307405" y="2336600"/>
            <a:ext cx="572825" cy="277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10" tIns="210" rIns="210" bIns="210" anchor="ctr">
            <a:spAutoFit/>
          </a:bodyPr>
          <a:lstStyle>
            <a:lvl1pPr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US" dirty="0">
                <a:latin typeface="+mj-lt"/>
              </a:rPr>
              <a:t>kernel</a:t>
            </a:r>
            <a:endParaRPr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6982588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Slide credits</a:t>
            </a:r>
            <a:endParaRPr dirty="0"/>
          </a:p>
        </p:txBody>
      </p:sp>
      <p:sp>
        <p:nvSpPr>
          <p:cNvPr id="4" name="Shape 667"/>
          <p:cNvSpPr txBox="1">
            <a:spLocks/>
          </p:cNvSpPr>
          <p:nvPr/>
        </p:nvSpPr>
        <p:spPr>
          <a:xfrm>
            <a:off x="506437" y="1569195"/>
            <a:ext cx="11179126" cy="37196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Most of these slides were adapted directly from: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Kris </a:t>
            </a:r>
            <a:r>
              <a:rPr lang="en-US" sz="2400" dirty="0" err="1"/>
              <a:t>Kitani</a:t>
            </a:r>
            <a:r>
              <a:rPr lang="en-US" sz="2400" dirty="0"/>
              <a:t> (15-463, Fall 2016).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r>
              <a:rPr lang="en-US" sz="2400" dirty="0"/>
              <a:t>Inspiration and some examples also came from: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Fredo</a:t>
            </a:r>
            <a:r>
              <a:rPr lang="en-US" sz="2400" dirty="0"/>
              <a:t> Durand (Digital and Computational Photography, MIT).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Kayvon</a:t>
            </a:r>
            <a:r>
              <a:rPr lang="en-US" sz="2400" dirty="0"/>
              <a:t> </a:t>
            </a:r>
            <a:r>
              <a:rPr lang="en-US" sz="2400" dirty="0" err="1"/>
              <a:t>Fatahalian</a:t>
            </a:r>
            <a:r>
              <a:rPr lang="en-US" sz="2400" dirty="0"/>
              <a:t> (15-769, Fall 2016).</a:t>
            </a:r>
          </a:p>
        </p:txBody>
      </p:sp>
    </p:spTree>
    <p:extLst>
      <p:ext uri="{BB962C8B-B14F-4D97-AF65-F5344CB8AC3E}">
        <p14:creationId xmlns:p14="http://schemas.microsoft.com/office/powerpoint/2010/main" val="421699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3" name="Table"/>
          <p:cNvGraphicFramePr/>
          <p:nvPr>
            <p:extLst>
              <p:ext uri="{D42A27DB-BD31-4B8C-83A1-F6EECF244321}">
                <p14:modId xmlns:p14="http://schemas.microsoft.com/office/powerpoint/2010/main" val="389506286"/>
              </p:ext>
            </p:extLst>
          </p:nvPr>
        </p:nvGraphicFramePr>
        <p:xfrm>
          <a:off x="3838574" y="1743074"/>
          <a:ext cx="2864640" cy="2828930"/>
        </p:xfrm>
        <a:graphic>
          <a:graphicData uri="http://schemas.openxmlformats.org/drawingml/2006/table">
            <a:tbl>
              <a:tblPr/>
              <a:tblGrid>
                <a:gridCol w="2864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91919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334" name="Table"/>
          <p:cNvGraphicFramePr/>
          <p:nvPr>
            <p:extLst>
              <p:ext uri="{D42A27DB-BD31-4B8C-83A1-F6EECF244321}">
                <p14:modId xmlns:p14="http://schemas.microsoft.com/office/powerpoint/2010/main" val="2230957024"/>
              </p:ext>
            </p:extLst>
          </p:nvPr>
        </p:nvGraphicFramePr>
        <p:xfrm>
          <a:off x="7289006" y="1728787"/>
          <a:ext cx="2857500" cy="2857500"/>
        </p:xfrm>
        <a:graphic>
          <a:graphicData uri="http://schemas.openxmlformats.org/drawingml/2006/table">
            <a:tbl>
              <a:tblPr/>
              <a:tblGrid>
                <a:gridCol w="285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20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30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30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30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20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35" name="Rectangle"/>
          <p:cNvSpPr/>
          <p:nvPr/>
        </p:nvSpPr>
        <p:spPr>
          <a:xfrm>
            <a:off x="3831431" y="2028825"/>
            <a:ext cx="850107" cy="842963"/>
          </a:xfrm>
          <a:prstGeom prst="rect">
            <a:avLst/>
          </a:prstGeom>
          <a:ln w="50800">
            <a:solidFill>
              <a:srgbClr val="0433FF"/>
            </a:solidFill>
            <a:miter lim="400000"/>
          </a:ln>
        </p:spPr>
        <p:txBody>
          <a:bodyPr lIns="210" tIns="210" rIns="210" bIns="210" anchor="ctr"/>
          <a:lstStyle/>
          <a:p>
            <a:pPr>
              <a:defRPr sz="12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>
              <a:latin typeface="+mj-lt"/>
            </a:endParaRPr>
          </a:p>
        </p:txBody>
      </p:sp>
      <p:sp>
        <p:nvSpPr>
          <p:cNvPr id="336" name="Rectangle"/>
          <p:cNvSpPr/>
          <p:nvPr/>
        </p:nvSpPr>
        <p:spPr>
          <a:xfrm>
            <a:off x="7581901" y="2300288"/>
            <a:ext cx="264319" cy="278607"/>
          </a:xfrm>
          <a:prstGeom prst="rect">
            <a:avLst/>
          </a:prstGeom>
          <a:ln w="50800">
            <a:solidFill>
              <a:srgbClr val="0433FF"/>
            </a:solidFill>
            <a:miter lim="400000"/>
          </a:ln>
        </p:spPr>
        <p:txBody>
          <a:bodyPr lIns="210" tIns="210" rIns="210" bIns="210" anchor="ctr"/>
          <a:lstStyle/>
          <a:p>
            <a:pPr>
              <a:defRPr sz="12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>
              <a:latin typeface="+mj-lt"/>
            </a:endParaRPr>
          </a:p>
        </p:txBody>
      </p:sp>
      <p:pic>
        <p:nvPicPr>
          <p:cNvPr id="337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31431" y="5007768"/>
            <a:ext cx="4521994" cy="71627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38" name="Table"/>
          <p:cNvGraphicFramePr/>
          <p:nvPr>
            <p:extLst>
              <p:ext uri="{D42A27DB-BD31-4B8C-83A1-F6EECF244321}">
                <p14:modId xmlns:p14="http://schemas.microsoft.com/office/powerpoint/2010/main" val="4198222509"/>
              </p:ext>
            </p:extLst>
          </p:nvPr>
        </p:nvGraphicFramePr>
        <p:xfrm>
          <a:off x="2295524" y="2607469"/>
          <a:ext cx="857250" cy="857250"/>
        </p:xfrm>
        <a:graphic>
          <a:graphicData uri="http://schemas.openxmlformats.org/drawingml/2006/table">
            <a:tbl>
              <a:tblPr/>
              <a:tblGrid>
                <a:gridCol w="285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39" name="droppedImage.pdf" descr="droppedImage.pdf"/>
          <p:cNvPicPr>
            <a:picLocks noChangeAspect="1"/>
          </p:cNvPicPr>
          <p:nvPr/>
        </p:nvPicPr>
        <p:blipFill>
          <a:blip r:embed="rId3">
            <a:extLst/>
          </a:blip>
          <a:srcRect l="58947" t="27544" b="19161"/>
          <a:stretch>
            <a:fillRect/>
          </a:stretch>
        </p:blipFill>
        <p:spPr>
          <a:xfrm>
            <a:off x="1916906" y="2714626"/>
            <a:ext cx="278607" cy="635794"/>
          </a:xfrm>
          <a:prstGeom prst="rect">
            <a:avLst/>
          </a:prstGeom>
          <a:ln w="12700">
            <a:miter lim="400000"/>
          </a:ln>
        </p:spPr>
      </p:pic>
      <p:pic>
        <p:nvPicPr>
          <p:cNvPr id="340" name="droppedImage.pdf" descr="dropped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452687" y="2021681"/>
            <a:ext cx="507207" cy="264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341" name="droppedImage.pdf" descr="dropped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017294" y="1278731"/>
            <a:ext cx="514351" cy="264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342" name="droppedImage.pdf" descr="dropped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403431" y="1278731"/>
            <a:ext cx="514351" cy="264319"/>
          </a:xfrm>
          <a:prstGeom prst="rect">
            <a:avLst/>
          </a:prstGeom>
          <a:ln w="12700">
            <a:miter lim="400000"/>
          </a:ln>
        </p:spPr>
      </p:pic>
      <p:sp>
        <p:nvSpPr>
          <p:cNvPr id="344" name="image"/>
          <p:cNvSpPr/>
          <p:nvPr/>
        </p:nvSpPr>
        <p:spPr>
          <a:xfrm>
            <a:off x="3840389" y="1418626"/>
            <a:ext cx="564618" cy="277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10" tIns="210" rIns="210" bIns="210" anchor="ctr">
            <a:spAutoFit/>
          </a:bodyPr>
          <a:lstStyle>
            <a:lvl1pPr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>
                <a:latin typeface="+mj-lt"/>
              </a:rPr>
              <a:t>image</a:t>
            </a:r>
          </a:p>
        </p:txBody>
      </p:sp>
      <p:sp>
        <p:nvSpPr>
          <p:cNvPr id="345" name="output"/>
          <p:cNvSpPr/>
          <p:nvPr/>
        </p:nvSpPr>
        <p:spPr>
          <a:xfrm>
            <a:off x="7298005" y="1418626"/>
            <a:ext cx="632007" cy="277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10" tIns="210" rIns="210" bIns="210" anchor="ctr">
            <a:spAutoFit/>
          </a:bodyPr>
          <a:lstStyle>
            <a:lvl1pPr algn="l"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>
                <a:latin typeface="+mj-lt"/>
              </a:rPr>
              <a:t>output</a:t>
            </a:r>
          </a:p>
        </p:txBody>
      </p:sp>
      <p:sp>
        <p:nvSpPr>
          <p:cNvPr id="346" name="filter"/>
          <p:cNvSpPr/>
          <p:nvPr/>
        </p:nvSpPr>
        <p:spPr>
          <a:xfrm>
            <a:off x="5893568" y="5451273"/>
            <a:ext cx="439006" cy="277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10" tIns="210" rIns="210" bIns="210" anchor="ctr">
            <a:spAutoFit/>
          </a:bodyPr>
          <a:lstStyle>
            <a:lvl1pPr defTabSz="436880">
              <a:defRPr sz="1800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>
                <a:latin typeface="+mj-lt"/>
              </a:rPr>
              <a:t>filter</a:t>
            </a:r>
          </a:p>
        </p:txBody>
      </p:sp>
      <p:sp>
        <p:nvSpPr>
          <p:cNvPr id="347" name="image (signal)"/>
          <p:cNvSpPr/>
          <p:nvPr/>
        </p:nvSpPr>
        <p:spPr>
          <a:xfrm>
            <a:off x="6932111" y="5454845"/>
            <a:ext cx="1285969" cy="277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10" tIns="210" rIns="210" bIns="210" anchor="ctr">
            <a:spAutoFit/>
          </a:bodyPr>
          <a:lstStyle>
            <a:lvl1pPr defTabSz="436880">
              <a:defRPr sz="1800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>
                <a:latin typeface="+mj-lt"/>
              </a:rPr>
              <a:t>image (signal)</a:t>
            </a:r>
          </a:p>
        </p:txBody>
      </p:sp>
      <p:sp>
        <p:nvSpPr>
          <p:cNvPr id="348" name="output"/>
          <p:cNvSpPr/>
          <p:nvPr/>
        </p:nvSpPr>
        <p:spPr>
          <a:xfrm>
            <a:off x="4084839" y="5454845"/>
            <a:ext cx="632007" cy="277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10" tIns="210" rIns="210" bIns="210" anchor="ctr">
            <a:spAutoFit/>
          </a:bodyPr>
          <a:lstStyle>
            <a:lvl1pPr defTabSz="436880">
              <a:defRPr sz="1800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>
                <a:latin typeface="+mj-lt"/>
              </a:rPr>
              <a:t>output</a:t>
            </a:r>
          </a:p>
        </p:txBody>
      </p:sp>
      <p:sp>
        <p:nvSpPr>
          <p:cNvPr id="18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Let’s run the box filter</a:t>
            </a:r>
            <a:endParaRPr dirty="0"/>
          </a:p>
        </p:txBody>
      </p:sp>
      <p:sp>
        <p:nvSpPr>
          <p:cNvPr id="19" name="filter"/>
          <p:cNvSpPr/>
          <p:nvPr/>
        </p:nvSpPr>
        <p:spPr>
          <a:xfrm>
            <a:off x="2307405" y="2336600"/>
            <a:ext cx="572825" cy="277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10" tIns="210" rIns="210" bIns="210" anchor="ctr">
            <a:spAutoFit/>
          </a:bodyPr>
          <a:lstStyle>
            <a:lvl1pPr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US" dirty="0">
                <a:latin typeface="+mj-lt"/>
              </a:rPr>
              <a:t>kernel</a:t>
            </a:r>
            <a:endParaRPr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8544468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0" name="Table"/>
          <p:cNvGraphicFramePr/>
          <p:nvPr>
            <p:extLst>
              <p:ext uri="{D42A27DB-BD31-4B8C-83A1-F6EECF244321}">
                <p14:modId xmlns:p14="http://schemas.microsoft.com/office/powerpoint/2010/main" val="2687868231"/>
              </p:ext>
            </p:extLst>
          </p:nvPr>
        </p:nvGraphicFramePr>
        <p:xfrm>
          <a:off x="3838574" y="1743074"/>
          <a:ext cx="2864640" cy="2828930"/>
        </p:xfrm>
        <a:graphic>
          <a:graphicData uri="http://schemas.openxmlformats.org/drawingml/2006/table">
            <a:tbl>
              <a:tblPr/>
              <a:tblGrid>
                <a:gridCol w="2864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91919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351" name="Table"/>
          <p:cNvGraphicFramePr/>
          <p:nvPr>
            <p:extLst>
              <p:ext uri="{D42A27DB-BD31-4B8C-83A1-F6EECF244321}">
                <p14:modId xmlns:p14="http://schemas.microsoft.com/office/powerpoint/2010/main" val="3956428175"/>
              </p:ext>
            </p:extLst>
          </p:nvPr>
        </p:nvGraphicFramePr>
        <p:xfrm>
          <a:off x="7289006" y="1728787"/>
          <a:ext cx="2857500" cy="2857500"/>
        </p:xfrm>
        <a:graphic>
          <a:graphicData uri="http://schemas.openxmlformats.org/drawingml/2006/table">
            <a:tbl>
              <a:tblPr/>
              <a:tblGrid>
                <a:gridCol w="285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20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30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30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30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20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20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52" name="Rectangle"/>
          <p:cNvSpPr/>
          <p:nvPr/>
        </p:nvSpPr>
        <p:spPr>
          <a:xfrm>
            <a:off x="4402931" y="2028825"/>
            <a:ext cx="850107" cy="842963"/>
          </a:xfrm>
          <a:prstGeom prst="rect">
            <a:avLst/>
          </a:prstGeom>
          <a:ln w="50800">
            <a:solidFill>
              <a:srgbClr val="0433FF"/>
            </a:solidFill>
            <a:miter lim="400000"/>
          </a:ln>
        </p:spPr>
        <p:txBody>
          <a:bodyPr lIns="210" tIns="210" rIns="210" bIns="210" anchor="ctr"/>
          <a:lstStyle/>
          <a:p>
            <a:pPr>
              <a:defRPr sz="12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>
              <a:latin typeface="+mj-lt"/>
            </a:endParaRPr>
          </a:p>
        </p:txBody>
      </p:sp>
      <p:sp>
        <p:nvSpPr>
          <p:cNvPr id="353" name="Rectangle"/>
          <p:cNvSpPr/>
          <p:nvPr/>
        </p:nvSpPr>
        <p:spPr>
          <a:xfrm>
            <a:off x="8153401" y="2300288"/>
            <a:ext cx="264319" cy="278607"/>
          </a:xfrm>
          <a:prstGeom prst="rect">
            <a:avLst/>
          </a:prstGeom>
          <a:ln w="50800">
            <a:solidFill>
              <a:srgbClr val="0433FF"/>
            </a:solidFill>
            <a:miter lim="400000"/>
          </a:ln>
        </p:spPr>
        <p:txBody>
          <a:bodyPr lIns="210" tIns="210" rIns="210" bIns="210" anchor="ctr"/>
          <a:lstStyle/>
          <a:p>
            <a:pPr>
              <a:defRPr sz="12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>
              <a:latin typeface="+mj-lt"/>
            </a:endParaRPr>
          </a:p>
        </p:txBody>
      </p:sp>
      <p:pic>
        <p:nvPicPr>
          <p:cNvPr id="354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31431" y="5007768"/>
            <a:ext cx="4521994" cy="71627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55" name="Table"/>
          <p:cNvGraphicFramePr/>
          <p:nvPr>
            <p:extLst>
              <p:ext uri="{D42A27DB-BD31-4B8C-83A1-F6EECF244321}">
                <p14:modId xmlns:p14="http://schemas.microsoft.com/office/powerpoint/2010/main" val="350171979"/>
              </p:ext>
            </p:extLst>
          </p:nvPr>
        </p:nvGraphicFramePr>
        <p:xfrm>
          <a:off x="2295524" y="2607469"/>
          <a:ext cx="857250" cy="857250"/>
        </p:xfrm>
        <a:graphic>
          <a:graphicData uri="http://schemas.openxmlformats.org/drawingml/2006/table">
            <a:tbl>
              <a:tblPr/>
              <a:tblGrid>
                <a:gridCol w="285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56" name="droppedImage.pdf" descr="droppedImage.pdf"/>
          <p:cNvPicPr>
            <a:picLocks noChangeAspect="1"/>
          </p:cNvPicPr>
          <p:nvPr/>
        </p:nvPicPr>
        <p:blipFill>
          <a:blip r:embed="rId3">
            <a:extLst/>
          </a:blip>
          <a:srcRect l="58947" t="27544" b="19161"/>
          <a:stretch>
            <a:fillRect/>
          </a:stretch>
        </p:blipFill>
        <p:spPr>
          <a:xfrm>
            <a:off x="1916906" y="2714626"/>
            <a:ext cx="278607" cy="635794"/>
          </a:xfrm>
          <a:prstGeom prst="rect">
            <a:avLst/>
          </a:prstGeom>
          <a:ln w="12700">
            <a:miter lim="400000"/>
          </a:ln>
        </p:spPr>
      </p:pic>
      <p:pic>
        <p:nvPicPr>
          <p:cNvPr id="357" name="droppedImage.pdf" descr="dropped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452687" y="2021681"/>
            <a:ext cx="507207" cy="264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358" name="droppedImage.pdf" descr="dropped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017294" y="1278731"/>
            <a:ext cx="514351" cy="264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359" name="droppedImage.pdf" descr="dropped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403431" y="1278731"/>
            <a:ext cx="514351" cy="264319"/>
          </a:xfrm>
          <a:prstGeom prst="rect">
            <a:avLst/>
          </a:prstGeom>
          <a:ln w="12700">
            <a:miter lim="400000"/>
          </a:ln>
        </p:spPr>
      </p:pic>
      <p:sp>
        <p:nvSpPr>
          <p:cNvPr id="361" name="image"/>
          <p:cNvSpPr/>
          <p:nvPr/>
        </p:nvSpPr>
        <p:spPr>
          <a:xfrm>
            <a:off x="3840389" y="1418626"/>
            <a:ext cx="564618" cy="277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10" tIns="210" rIns="210" bIns="210" anchor="ctr">
            <a:spAutoFit/>
          </a:bodyPr>
          <a:lstStyle>
            <a:lvl1pPr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>
                <a:latin typeface="+mj-lt"/>
              </a:rPr>
              <a:t>image</a:t>
            </a:r>
          </a:p>
        </p:txBody>
      </p:sp>
      <p:sp>
        <p:nvSpPr>
          <p:cNvPr id="362" name="output"/>
          <p:cNvSpPr/>
          <p:nvPr/>
        </p:nvSpPr>
        <p:spPr>
          <a:xfrm>
            <a:off x="7298005" y="1418626"/>
            <a:ext cx="632007" cy="277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10" tIns="210" rIns="210" bIns="210" anchor="ctr">
            <a:spAutoFit/>
          </a:bodyPr>
          <a:lstStyle>
            <a:lvl1pPr algn="l"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>
                <a:latin typeface="+mj-lt"/>
              </a:rPr>
              <a:t>output</a:t>
            </a:r>
          </a:p>
        </p:txBody>
      </p:sp>
      <p:sp>
        <p:nvSpPr>
          <p:cNvPr id="363" name="filter"/>
          <p:cNvSpPr/>
          <p:nvPr/>
        </p:nvSpPr>
        <p:spPr>
          <a:xfrm>
            <a:off x="5893568" y="5451273"/>
            <a:ext cx="439006" cy="277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10" tIns="210" rIns="210" bIns="210" anchor="ctr">
            <a:spAutoFit/>
          </a:bodyPr>
          <a:lstStyle>
            <a:lvl1pPr defTabSz="436880">
              <a:defRPr sz="1800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>
                <a:latin typeface="+mj-lt"/>
              </a:rPr>
              <a:t>filter</a:t>
            </a:r>
          </a:p>
        </p:txBody>
      </p:sp>
      <p:sp>
        <p:nvSpPr>
          <p:cNvPr id="364" name="image (signal)"/>
          <p:cNvSpPr/>
          <p:nvPr/>
        </p:nvSpPr>
        <p:spPr>
          <a:xfrm>
            <a:off x="6932111" y="5454845"/>
            <a:ext cx="1285969" cy="277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10" tIns="210" rIns="210" bIns="210" anchor="ctr">
            <a:spAutoFit/>
          </a:bodyPr>
          <a:lstStyle>
            <a:lvl1pPr defTabSz="436880">
              <a:defRPr sz="1800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>
                <a:latin typeface="+mj-lt"/>
              </a:rPr>
              <a:t>image (signal)</a:t>
            </a:r>
          </a:p>
        </p:txBody>
      </p:sp>
      <p:sp>
        <p:nvSpPr>
          <p:cNvPr id="365" name="output"/>
          <p:cNvSpPr/>
          <p:nvPr/>
        </p:nvSpPr>
        <p:spPr>
          <a:xfrm>
            <a:off x="4084839" y="5454845"/>
            <a:ext cx="632007" cy="277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10" tIns="210" rIns="210" bIns="210" anchor="ctr">
            <a:spAutoFit/>
          </a:bodyPr>
          <a:lstStyle>
            <a:lvl1pPr defTabSz="436880">
              <a:defRPr sz="1800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>
                <a:latin typeface="+mj-lt"/>
              </a:rPr>
              <a:t>output</a:t>
            </a:r>
          </a:p>
        </p:txBody>
      </p:sp>
      <p:sp>
        <p:nvSpPr>
          <p:cNvPr id="18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Let’s run the box filter</a:t>
            </a:r>
            <a:endParaRPr dirty="0"/>
          </a:p>
        </p:txBody>
      </p:sp>
      <p:sp>
        <p:nvSpPr>
          <p:cNvPr id="19" name="filter"/>
          <p:cNvSpPr/>
          <p:nvPr/>
        </p:nvSpPr>
        <p:spPr>
          <a:xfrm>
            <a:off x="2307405" y="2336600"/>
            <a:ext cx="572825" cy="277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10" tIns="210" rIns="210" bIns="210" anchor="ctr">
            <a:spAutoFit/>
          </a:bodyPr>
          <a:lstStyle>
            <a:lvl1pPr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US" dirty="0">
                <a:latin typeface="+mj-lt"/>
              </a:rPr>
              <a:t>kernel</a:t>
            </a:r>
            <a:endParaRPr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92945160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7" name="Table"/>
          <p:cNvGraphicFramePr/>
          <p:nvPr>
            <p:extLst>
              <p:ext uri="{D42A27DB-BD31-4B8C-83A1-F6EECF244321}">
                <p14:modId xmlns:p14="http://schemas.microsoft.com/office/powerpoint/2010/main" val="643038591"/>
              </p:ext>
            </p:extLst>
          </p:nvPr>
        </p:nvGraphicFramePr>
        <p:xfrm>
          <a:off x="3838574" y="1743074"/>
          <a:ext cx="2864640" cy="2828930"/>
        </p:xfrm>
        <a:graphic>
          <a:graphicData uri="http://schemas.openxmlformats.org/drawingml/2006/table">
            <a:tbl>
              <a:tblPr/>
              <a:tblGrid>
                <a:gridCol w="2864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91919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368" name="Table"/>
          <p:cNvGraphicFramePr/>
          <p:nvPr>
            <p:extLst>
              <p:ext uri="{D42A27DB-BD31-4B8C-83A1-F6EECF244321}">
                <p14:modId xmlns:p14="http://schemas.microsoft.com/office/powerpoint/2010/main" val="107978440"/>
              </p:ext>
            </p:extLst>
          </p:nvPr>
        </p:nvGraphicFramePr>
        <p:xfrm>
          <a:off x="7289006" y="1728787"/>
          <a:ext cx="2857500" cy="2857500"/>
        </p:xfrm>
        <a:graphic>
          <a:graphicData uri="http://schemas.openxmlformats.org/drawingml/2006/table">
            <a:tbl>
              <a:tblPr/>
              <a:tblGrid>
                <a:gridCol w="285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20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30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30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30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20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20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40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69" name="Rectangle"/>
          <p:cNvSpPr/>
          <p:nvPr/>
        </p:nvSpPr>
        <p:spPr>
          <a:xfrm>
            <a:off x="4402931" y="2028825"/>
            <a:ext cx="850107" cy="842963"/>
          </a:xfrm>
          <a:prstGeom prst="rect">
            <a:avLst/>
          </a:prstGeom>
          <a:ln w="50800">
            <a:solidFill>
              <a:srgbClr val="0433FF"/>
            </a:solidFill>
            <a:miter lim="400000"/>
          </a:ln>
        </p:spPr>
        <p:txBody>
          <a:bodyPr lIns="210" tIns="210" rIns="210" bIns="210" anchor="ctr"/>
          <a:lstStyle/>
          <a:p>
            <a:pPr>
              <a:defRPr sz="12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>
              <a:latin typeface="+mj-lt"/>
            </a:endParaRPr>
          </a:p>
        </p:txBody>
      </p:sp>
      <p:sp>
        <p:nvSpPr>
          <p:cNvPr id="370" name="Rectangle"/>
          <p:cNvSpPr/>
          <p:nvPr/>
        </p:nvSpPr>
        <p:spPr>
          <a:xfrm>
            <a:off x="8153401" y="2300288"/>
            <a:ext cx="264319" cy="278607"/>
          </a:xfrm>
          <a:prstGeom prst="rect">
            <a:avLst/>
          </a:prstGeom>
          <a:ln w="50800">
            <a:solidFill>
              <a:srgbClr val="0433FF"/>
            </a:solidFill>
            <a:miter lim="400000"/>
          </a:ln>
        </p:spPr>
        <p:txBody>
          <a:bodyPr lIns="210" tIns="210" rIns="210" bIns="210" anchor="ctr"/>
          <a:lstStyle/>
          <a:p>
            <a:pPr>
              <a:defRPr sz="12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>
              <a:latin typeface="+mj-lt"/>
            </a:endParaRPr>
          </a:p>
        </p:txBody>
      </p:sp>
      <p:pic>
        <p:nvPicPr>
          <p:cNvPr id="371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31431" y="5007768"/>
            <a:ext cx="4521994" cy="71627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72" name="Table"/>
          <p:cNvGraphicFramePr/>
          <p:nvPr>
            <p:extLst>
              <p:ext uri="{D42A27DB-BD31-4B8C-83A1-F6EECF244321}">
                <p14:modId xmlns:p14="http://schemas.microsoft.com/office/powerpoint/2010/main" val="3346252588"/>
              </p:ext>
            </p:extLst>
          </p:nvPr>
        </p:nvGraphicFramePr>
        <p:xfrm>
          <a:off x="2295524" y="2607469"/>
          <a:ext cx="857250" cy="857250"/>
        </p:xfrm>
        <a:graphic>
          <a:graphicData uri="http://schemas.openxmlformats.org/drawingml/2006/table">
            <a:tbl>
              <a:tblPr/>
              <a:tblGrid>
                <a:gridCol w="285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73" name="droppedImage.pdf" descr="droppedImage.pdf"/>
          <p:cNvPicPr>
            <a:picLocks noChangeAspect="1"/>
          </p:cNvPicPr>
          <p:nvPr/>
        </p:nvPicPr>
        <p:blipFill>
          <a:blip r:embed="rId3">
            <a:extLst/>
          </a:blip>
          <a:srcRect l="58947" t="27544" b="19161"/>
          <a:stretch>
            <a:fillRect/>
          </a:stretch>
        </p:blipFill>
        <p:spPr>
          <a:xfrm>
            <a:off x="1916906" y="2714626"/>
            <a:ext cx="278607" cy="635794"/>
          </a:xfrm>
          <a:prstGeom prst="rect">
            <a:avLst/>
          </a:prstGeom>
          <a:ln w="12700">
            <a:miter lim="400000"/>
          </a:ln>
        </p:spPr>
      </p:pic>
      <p:pic>
        <p:nvPicPr>
          <p:cNvPr id="374" name="droppedImage.pdf" descr="dropped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452687" y="2021681"/>
            <a:ext cx="507207" cy="264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375" name="droppedImage.pdf" descr="dropped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017294" y="1278731"/>
            <a:ext cx="514351" cy="264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376" name="droppedImage.pdf" descr="dropped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403431" y="1278731"/>
            <a:ext cx="514351" cy="264319"/>
          </a:xfrm>
          <a:prstGeom prst="rect">
            <a:avLst/>
          </a:prstGeom>
          <a:ln w="12700">
            <a:miter lim="400000"/>
          </a:ln>
        </p:spPr>
      </p:pic>
      <p:sp>
        <p:nvSpPr>
          <p:cNvPr id="378" name="image"/>
          <p:cNvSpPr/>
          <p:nvPr/>
        </p:nvSpPr>
        <p:spPr>
          <a:xfrm>
            <a:off x="3840389" y="1418626"/>
            <a:ext cx="564618" cy="277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10" tIns="210" rIns="210" bIns="210" anchor="ctr">
            <a:spAutoFit/>
          </a:bodyPr>
          <a:lstStyle>
            <a:lvl1pPr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>
                <a:latin typeface="+mj-lt"/>
              </a:rPr>
              <a:t>image</a:t>
            </a:r>
          </a:p>
        </p:txBody>
      </p:sp>
      <p:sp>
        <p:nvSpPr>
          <p:cNvPr id="379" name="output"/>
          <p:cNvSpPr/>
          <p:nvPr/>
        </p:nvSpPr>
        <p:spPr>
          <a:xfrm>
            <a:off x="7298005" y="1418626"/>
            <a:ext cx="632007" cy="277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10" tIns="210" rIns="210" bIns="210" anchor="ctr">
            <a:spAutoFit/>
          </a:bodyPr>
          <a:lstStyle>
            <a:lvl1pPr algn="l"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>
                <a:latin typeface="+mj-lt"/>
              </a:rPr>
              <a:t>output</a:t>
            </a:r>
          </a:p>
        </p:txBody>
      </p:sp>
      <p:sp>
        <p:nvSpPr>
          <p:cNvPr id="380" name="filter"/>
          <p:cNvSpPr/>
          <p:nvPr/>
        </p:nvSpPr>
        <p:spPr>
          <a:xfrm>
            <a:off x="5893568" y="5451273"/>
            <a:ext cx="439006" cy="277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10" tIns="210" rIns="210" bIns="210" anchor="ctr">
            <a:spAutoFit/>
          </a:bodyPr>
          <a:lstStyle>
            <a:lvl1pPr defTabSz="436880">
              <a:defRPr sz="1800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>
                <a:latin typeface="+mj-lt"/>
              </a:rPr>
              <a:t>filter</a:t>
            </a:r>
          </a:p>
        </p:txBody>
      </p:sp>
      <p:sp>
        <p:nvSpPr>
          <p:cNvPr id="381" name="image (signal)"/>
          <p:cNvSpPr/>
          <p:nvPr/>
        </p:nvSpPr>
        <p:spPr>
          <a:xfrm>
            <a:off x="6932111" y="5454845"/>
            <a:ext cx="1285969" cy="277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10" tIns="210" rIns="210" bIns="210" anchor="ctr">
            <a:spAutoFit/>
          </a:bodyPr>
          <a:lstStyle>
            <a:lvl1pPr defTabSz="436880">
              <a:defRPr sz="1800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>
                <a:latin typeface="+mj-lt"/>
              </a:rPr>
              <a:t>image (signal)</a:t>
            </a:r>
          </a:p>
        </p:txBody>
      </p:sp>
      <p:sp>
        <p:nvSpPr>
          <p:cNvPr id="382" name="output"/>
          <p:cNvSpPr/>
          <p:nvPr/>
        </p:nvSpPr>
        <p:spPr>
          <a:xfrm>
            <a:off x="4084839" y="5454845"/>
            <a:ext cx="632007" cy="277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10" tIns="210" rIns="210" bIns="210" anchor="ctr">
            <a:spAutoFit/>
          </a:bodyPr>
          <a:lstStyle>
            <a:lvl1pPr defTabSz="436880">
              <a:defRPr sz="1800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>
                <a:latin typeface="+mj-lt"/>
              </a:rPr>
              <a:t>output</a:t>
            </a:r>
          </a:p>
        </p:txBody>
      </p:sp>
      <p:sp>
        <p:nvSpPr>
          <p:cNvPr id="18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Let’s run the box filter</a:t>
            </a:r>
            <a:endParaRPr dirty="0"/>
          </a:p>
        </p:txBody>
      </p:sp>
      <p:sp>
        <p:nvSpPr>
          <p:cNvPr id="20" name="filter"/>
          <p:cNvSpPr/>
          <p:nvPr/>
        </p:nvSpPr>
        <p:spPr>
          <a:xfrm>
            <a:off x="2307405" y="2336600"/>
            <a:ext cx="572825" cy="277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10" tIns="210" rIns="210" bIns="210" anchor="ctr">
            <a:spAutoFit/>
          </a:bodyPr>
          <a:lstStyle>
            <a:lvl1pPr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US" dirty="0">
                <a:latin typeface="+mj-lt"/>
              </a:rPr>
              <a:t>kernel</a:t>
            </a:r>
            <a:endParaRPr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55484371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4" name="Table"/>
          <p:cNvGraphicFramePr/>
          <p:nvPr>
            <p:extLst>
              <p:ext uri="{D42A27DB-BD31-4B8C-83A1-F6EECF244321}">
                <p14:modId xmlns:p14="http://schemas.microsoft.com/office/powerpoint/2010/main" val="829059747"/>
              </p:ext>
            </p:extLst>
          </p:nvPr>
        </p:nvGraphicFramePr>
        <p:xfrm>
          <a:off x="3838574" y="1743074"/>
          <a:ext cx="2864640" cy="2828930"/>
        </p:xfrm>
        <a:graphic>
          <a:graphicData uri="http://schemas.openxmlformats.org/drawingml/2006/table">
            <a:tbl>
              <a:tblPr/>
              <a:tblGrid>
                <a:gridCol w="2864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91919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385" name="Table"/>
          <p:cNvGraphicFramePr/>
          <p:nvPr>
            <p:extLst>
              <p:ext uri="{D42A27DB-BD31-4B8C-83A1-F6EECF244321}">
                <p14:modId xmlns:p14="http://schemas.microsoft.com/office/powerpoint/2010/main" val="258907124"/>
              </p:ext>
            </p:extLst>
          </p:nvPr>
        </p:nvGraphicFramePr>
        <p:xfrm>
          <a:off x="7289006" y="1728787"/>
          <a:ext cx="2857500" cy="2857500"/>
        </p:xfrm>
        <a:graphic>
          <a:graphicData uri="http://schemas.openxmlformats.org/drawingml/2006/table">
            <a:tbl>
              <a:tblPr/>
              <a:tblGrid>
                <a:gridCol w="285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20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30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30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30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20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20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40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60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60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60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40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20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86" name="Rectangle"/>
          <p:cNvSpPr/>
          <p:nvPr/>
        </p:nvSpPr>
        <p:spPr>
          <a:xfrm>
            <a:off x="4117181" y="2300288"/>
            <a:ext cx="850107" cy="842963"/>
          </a:xfrm>
          <a:prstGeom prst="rect">
            <a:avLst/>
          </a:prstGeom>
          <a:ln w="50800">
            <a:solidFill>
              <a:srgbClr val="0433FF"/>
            </a:solidFill>
            <a:miter lim="400000"/>
          </a:ln>
        </p:spPr>
        <p:txBody>
          <a:bodyPr lIns="210" tIns="210" rIns="210" bIns="210" anchor="ctr"/>
          <a:lstStyle/>
          <a:p>
            <a:pPr>
              <a:defRPr sz="12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>
              <a:latin typeface="+mj-lt"/>
            </a:endParaRPr>
          </a:p>
        </p:txBody>
      </p:sp>
      <p:sp>
        <p:nvSpPr>
          <p:cNvPr id="387" name="Rectangle"/>
          <p:cNvSpPr/>
          <p:nvPr/>
        </p:nvSpPr>
        <p:spPr>
          <a:xfrm>
            <a:off x="7867651" y="2586038"/>
            <a:ext cx="264319" cy="278607"/>
          </a:xfrm>
          <a:prstGeom prst="rect">
            <a:avLst/>
          </a:prstGeom>
          <a:ln w="50800">
            <a:solidFill>
              <a:srgbClr val="0433FF"/>
            </a:solidFill>
            <a:miter lim="400000"/>
          </a:ln>
        </p:spPr>
        <p:txBody>
          <a:bodyPr lIns="210" tIns="210" rIns="210" bIns="210" anchor="ctr"/>
          <a:lstStyle/>
          <a:p>
            <a:pPr>
              <a:defRPr sz="12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>
              <a:latin typeface="+mj-lt"/>
            </a:endParaRPr>
          </a:p>
        </p:txBody>
      </p:sp>
      <p:pic>
        <p:nvPicPr>
          <p:cNvPr id="388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31431" y="5007768"/>
            <a:ext cx="4521994" cy="71627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89" name="Table"/>
          <p:cNvGraphicFramePr/>
          <p:nvPr>
            <p:extLst>
              <p:ext uri="{D42A27DB-BD31-4B8C-83A1-F6EECF244321}">
                <p14:modId xmlns:p14="http://schemas.microsoft.com/office/powerpoint/2010/main" val="1219340428"/>
              </p:ext>
            </p:extLst>
          </p:nvPr>
        </p:nvGraphicFramePr>
        <p:xfrm>
          <a:off x="2295524" y="2607469"/>
          <a:ext cx="857250" cy="857250"/>
        </p:xfrm>
        <a:graphic>
          <a:graphicData uri="http://schemas.openxmlformats.org/drawingml/2006/table">
            <a:tbl>
              <a:tblPr/>
              <a:tblGrid>
                <a:gridCol w="285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90" name="droppedImage.pdf" descr="droppedImage.pdf"/>
          <p:cNvPicPr>
            <a:picLocks noChangeAspect="1"/>
          </p:cNvPicPr>
          <p:nvPr/>
        </p:nvPicPr>
        <p:blipFill>
          <a:blip r:embed="rId3">
            <a:extLst/>
          </a:blip>
          <a:srcRect l="58947" t="27544" b="19161"/>
          <a:stretch>
            <a:fillRect/>
          </a:stretch>
        </p:blipFill>
        <p:spPr>
          <a:xfrm>
            <a:off x="1916906" y="2714626"/>
            <a:ext cx="278607" cy="635794"/>
          </a:xfrm>
          <a:prstGeom prst="rect">
            <a:avLst/>
          </a:prstGeom>
          <a:ln w="12700">
            <a:miter lim="400000"/>
          </a:ln>
        </p:spPr>
      </p:pic>
      <p:pic>
        <p:nvPicPr>
          <p:cNvPr id="391" name="droppedImage.pdf" descr="dropped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452687" y="2021681"/>
            <a:ext cx="507207" cy="264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392" name="droppedImage.pdf" descr="dropped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017294" y="1278731"/>
            <a:ext cx="514351" cy="264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393" name="droppedImage.pdf" descr="dropped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403431" y="1278731"/>
            <a:ext cx="514351" cy="264319"/>
          </a:xfrm>
          <a:prstGeom prst="rect">
            <a:avLst/>
          </a:prstGeom>
          <a:ln w="12700">
            <a:miter lim="400000"/>
          </a:ln>
        </p:spPr>
      </p:pic>
      <p:sp>
        <p:nvSpPr>
          <p:cNvPr id="395" name="image"/>
          <p:cNvSpPr/>
          <p:nvPr/>
        </p:nvSpPr>
        <p:spPr>
          <a:xfrm>
            <a:off x="3840389" y="1418626"/>
            <a:ext cx="564618" cy="277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10" tIns="210" rIns="210" bIns="210" anchor="ctr">
            <a:spAutoFit/>
          </a:bodyPr>
          <a:lstStyle>
            <a:lvl1pPr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>
                <a:latin typeface="+mj-lt"/>
              </a:rPr>
              <a:t>image</a:t>
            </a:r>
          </a:p>
        </p:txBody>
      </p:sp>
      <p:sp>
        <p:nvSpPr>
          <p:cNvPr id="396" name="output"/>
          <p:cNvSpPr/>
          <p:nvPr/>
        </p:nvSpPr>
        <p:spPr>
          <a:xfrm>
            <a:off x="7298005" y="1418626"/>
            <a:ext cx="632007" cy="277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10" tIns="210" rIns="210" bIns="210" anchor="ctr">
            <a:spAutoFit/>
          </a:bodyPr>
          <a:lstStyle>
            <a:lvl1pPr algn="l"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>
                <a:latin typeface="+mj-lt"/>
              </a:rPr>
              <a:t>output</a:t>
            </a:r>
          </a:p>
        </p:txBody>
      </p:sp>
      <p:sp>
        <p:nvSpPr>
          <p:cNvPr id="397" name="filter"/>
          <p:cNvSpPr/>
          <p:nvPr/>
        </p:nvSpPr>
        <p:spPr>
          <a:xfrm>
            <a:off x="5893568" y="5451273"/>
            <a:ext cx="439006" cy="277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10" tIns="210" rIns="210" bIns="210" anchor="ctr">
            <a:spAutoFit/>
          </a:bodyPr>
          <a:lstStyle>
            <a:lvl1pPr defTabSz="436880">
              <a:defRPr sz="1800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>
                <a:latin typeface="+mj-lt"/>
              </a:rPr>
              <a:t>filter</a:t>
            </a:r>
          </a:p>
        </p:txBody>
      </p:sp>
      <p:sp>
        <p:nvSpPr>
          <p:cNvPr id="398" name="image (signal)"/>
          <p:cNvSpPr/>
          <p:nvPr/>
        </p:nvSpPr>
        <p:spPr>
          <a:xfrm>
            <a:off x="6932111" y="5454845"/>
            <a:ext cx="1285969" cy="277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10" tIns="210" rIns="210" bIns="210" anchor="ctr">
            <a:spAutoFit/>
          </a:bodyPr>
          <a:lstStyle>
            <a:lvl1pPr defTabSz="436880">
              <a:defRPr sz="1800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>
                <a:latin typeface="+mj-lt"/>
              </a:rPr>
              <a:t>image (signal)</a:t>
            </a:r>
          </a:p>
        </p:txBody>
      </p:sp>
      <p:sp>
        <p:nvSpPr>
          <p:cNvPr id="399" name="output"/>
          <p:cNvSpPr/>
          <p:nvPr/>
        </p:nvSpPr>
        <p:spPr>
          <a:xfrm>
            <a:off x="4084839" y="5454845"/>
            <a:ext cx="632007" cy="277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10" tIns="210" rIns="210" bIns="210" anchor="ctr">
            <a:spAutoFit/>
          </a:bodyPr>
          <a:lstStyle>
            <a:lvl1pPr defTabSz="436880">
              <a:defRPr sz="1800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>
                <a:latin typeface="+mj-lt"/>
              </a:rPr>
              <a:t>output</a:t>
            </a:r>
          </a:p>
        </p:txBody>
      </p:sp>
      <p:sp>
        <p:nvSpPr>
          <p:cNvPr id="18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Let’s run the box filter</a:t>
            </a:r>
            <a:endParaRPr dirty="0"/>
          </a:p>
        </p:txBody>
      </p:sp>
      <p:sp>
        <p:nvSpPr>
          <p:cNvPr id="19" name="filter"/>
          <p:cNvSpPr/>
          <p:nvPr/>
        </p:nvSpPr>
        <p:spPr>
          <a:xfrm>
            <a:off x="2307405" y="2336600"/>
            <a:ext cx="572825" cy="277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10" tIns="210" rIns="210" bIns="210" anchor="ctr">
            <a:spAutoFit/>
          </a:bodyPr>
          <a:lstStyle>
            <a:lvl1pPr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US" dirty="0">
                <a:latin typeface="+mj-lt"/>
              </a:rPr>
              <a:t>kernel</a:t>
            </a:r>
            <a:endParaRPr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93479842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1" name="Table"/>
          <p:cNvGraphicFramePr/>
          <p:nvPr>
            <p:extLst>
              <p:ext uri="{D42A27DB-BD31-4B8C-83A1-F6EECF244321}">
                <p14:modId xmlns:p14="http://schemas.microsoft.com/office/powerpoint/2010/main" val="3428633918"/>
              </p:ext>
            </p:extLst>
          </p:nvPr>
        </p:nvGraphicFramePr>
        <p:xfrm>
          <a:off x="3838574" y="1743074"/>
          <a:ext cx="2864640" cy="2828930"/>
        </p:xfrm>
        <a:graphic>
          <a:graphicData uri="http://schemas.openxmlformats.org/drawingml/2006/table">
            <a:tbl>
              <a:tblPr/>
              <a:tblGrid>
                <a:gridCol w="2864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91919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402" name="Table"/>
          <p:cNvGraphicFramePr/>
          <p:nvPr>
            <p:extLst>
              <p:ext uri="{D42A27DB-BD31-4B8C-83A1-F6EECF244321}">
                <p14:modId xmlns:p14="http://schemas.microsoft.com/office/powerpoint/2010/main" val="4008381843"/>
              </p:ext>
            </p:extLst>
          </p:nvPr>
        </p:nvGraphicFramePr>
        <p:xfrm>
          <a:off x="7289006" y="1728787"/>
          <a:ext cx="2857500" cy="2857500"/>
        </p:xfrm>
        <a:graphic>
          <a:graphicData uri="http://schemas.openxmlformats.org/drawingml/2006/table">
            <a:tbl>
              <a:tblPr/>
              <a:tblGrid>
                <a:gridCol w="285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20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30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30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30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20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20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40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60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60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60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40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20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30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03" name="Rectangle"/>
          <p:cNvSpPr/>
          <p:nvPr/>
        </p:nvSpPr>
        <p:spPr>
          <a:xfrm>
            <a:off x="4117181" y="2300288"/>
            <a:ext cx="850107" cy="842963"/>
          </a:xfrm>
          <a:prstGeom prst="rect">
            <a:avLst/>
          </a:prstGeom>
          <a:ln w="50800">
            <a:solidFill>
              <a:srgbClr val="0433FF"/>
            </a:solidFill>
            <a:miter lim="400000"/>
          </a:ln>
        </p:spPr>
        <p:txBody>
          <a:bodyPr lIns="210" tIns="210" rIns="210" bIns="210" anchor="ctr"/>
          <a:lstStyle/>
          <a:p>
            <a:pPr>
              <a:defRPr sz="12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>
              <a:latin typeface="+mj-lt"/>
            </a:endParaRPr>
          </a:p>
        </p:txBody>
      </p:sp>
      <p:sp>
        <p:nvSpPr>
          <p:cNvPr id="404" name="Rectangle"/>
          <p:cNvSpPr/>
          <p:nvPr/>
        </p:nvSpPr>
        <p:spPr>
          <a:xfrm>
            <a:off x="7867651" y="2586038"/>
            <a:ext cx="264319" cy="278607"/>
          </a:xfrm>
          <a:prstGeom prst="rect">
            <a:avLst/>
          </a:prstGeom>
          <a:ln w="50800">
            <a:solidFill>
              <a:srgbClr val="0433FF"/>
            </a:solidFill>
            <a:miter lim="400000"/>
          </a:ln>
        </p:spPr>
        <p:txBody>
          <a:bodyPr lIns="210" tIns="210" rIns="210" bIns="210" anchor="ctr"/>
          <a:lstStyle/>
          <a:p>
            <a:pPr>
              <a:defRPr sz="12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>
              <a:latin typeface="+mj-lt"/>
            </a:endParaRPr>
          </a:p>
        </p:txBody>
      </p:sp>
      <p:pic>
        <p:nvPicPr>
          <p:cNvPr id="405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31431" y="5007768"/>
            <a:ext cx="4521994" cy="71627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406" name="Table"/>
          <p:cNvGraphicFramePr/>
          <p:nvPr>
            <p:extLst>
              <p:ext uri="{D42A27DB-BD31-4B8C-83A1-F6EECF244321}">
                <p14:modId xmlns:p14="http://schemas.microsoft.com/office/powerpoint/2010/main" val="674534228"/>
              </p:ext>
            </p:extLst>
          </p:nvPr>
        </p:nvGraphicFramePr>
        <p:xfrm>
          <a:off x="2295524" y="2607469"/>
          <a:ext cx="857250" cy="857250"/>
        </p:xfrm>
        <a:graphic>
          <a:graphicData uri="http://schemas.openxmlformats.org/drawingml/2006/table">
            <a:tbl>
              <a:tblPr/>
              <a:tblGrid>
                <a:gridCol w="285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07" name="droppedImage.pdf" descr="droppedImage.pdf"/>
          <p:cNvPicPr>
            <a:picLocks noChangeAspect="1"/>
          </p:cNvPicPr>
          <p:nvPr/>
        </p:nvPicPr>
        <p:blipFill>
          <a:blip r:embed="rId3">
            <a:extLst/>
          </a:blip>
          <a:srcRect l="58947" t="27544" b="19161"/>
          <a:stretch>
            <a:fillRect/>
          </a:stretch>
        </p:blipFill>
        <p:spPr>
          <a:xfrm>
            <a:off x="1916906" y="2714626"/>
            <a:ext cx="278607" cy="635794"/>
          </a:xfrm>
          <a:prstGeom prst="rect">
            <a:avLst/>
          </a:prstGeom>
          <a:ln w="12700">
            <a:miter lim="400000"/>
          </a:ln>
        </p:spPr>
      </p:pic>
      <p:pic>
        <p:nvPicPr>
          <p:cNvPr id="408" name="droppedImage.pdf" descr="dropped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452687" y="2021681"/>
            <a:ext cx="507207" cy="264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409" name="droppedImage.pdf" descr="dropped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017294" y="1278731"/>
            <a:ext cx="514351" cy="264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410" name="droppedImage.pdf" descr="dropped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403431" y="1278731"/>
            <a:ext cx="514351" cy="264319"/>
          </a:xfrm>
          <a:prstGeom prst="rect">
            <a:avLst/>
          </a:prstGeom>
          <a:ln w="12700">
            <a:miter lim="400000"/>
          </a:ln>
        </p:spPr>
      </p:pic>
      <p:sp>
        <p:nvSpPr>
          <p:cNvPr id="412" name="image"/>
          <p:cNvSpPr/>
          <p:nvPr/>
        </p:nvSpPr>
        <p:spPr>
          <a:xfrm>
            <a:off x="3840389" y="1418626"/>
            <a:ext cx="564618" cy="277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10" tIns="210" rIns="210" bIns="210" anchor="ctr">
            <a:spAutoFit/>
          </a:bodyPr>
          <a:lstStyle>
            <a:lvl1pPr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>
                <a:latin typeface="+mj-lt"/>
              </a:rPr>
              <a:t>image</a:t>
            </a:r>
          </a:p>
        </p:txBody>
      </p:sp>
      <p:sp>
        <p:nvSpPr>
          <p:cNvPr id="413" name="output"/>
          <p:cNvSpPr/>
          <p:nvPr/>
        </p:nvSpPr>
        <p:spPr>
          <a:xfrm>
            <a:off x="7298005" y="1418626"/>
            <a:ext cx="632007" cy="277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10" tIns="210" rIns="210" bIns="210" anchor="ctr">
            <a:spAutoFit/>
          </a:bodyPr>
          <a:lstStyle>
            <a:lvl1pPr algn="l"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>
                <a:latin typeface="+mj-lt"/>
              </a:rPr>
              <a:t>output</a:t>
            </a:r>
          </a:p>
        </p:txBody>
      </p:sp>
      <p:sp>
        <p:nvSpPr>
          <p:cNvPr id="414" name="filter"/>
          <p:cNvSpPr/>
          <p:nvPr/>
        </p:nvSpPr>
        <p:spPr>
          <a:xfrm>
            <a:off x="5893568" y="5451273"/>
            <a:ext cx="439006" cy="277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10" tIns="210" rIns="210" bIns="210" anchor="ctr">
            <a:spAutoFit/>
          </a:bodyPr>
          <a:lstStyle>
            <a:lvl1pPr defTabSz="436880">
              <a:defRPr sz="1800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>
                <a:latin typeface="+mj-lt"/>
              </a:rPr>
              <a:t>filter</a:t>
            </a:r>
          </a:p>
        </p:txBody>
      </p:sp>
      <p:sp>
        <p:nvSpPr>
          <p:cNvPr id="415" name="image (signal)"/>
          <p:cNvSpPr/>
          <p:nvPr/>
        </p:nvSpPr>
        <p:spPr>
          <a:xfrm>
            <a:off x="6932111" y="5454845"/>
            <a:ext cx="1285969" cy="277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10" tIns="210" rIns="210" bIns="210" anchor="ctr">
            <a:spAutoFit/>
          </a:bodyPr>
          <a:lstStyle>
            <a:lvl1pPr defTabSz="436880">
              <a:defRPr sz="1800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>
                <a:latin typeface="+mj-lt"/>
              </a:rPr>
              <a:t>image (signal)</a:t>
            </a:r>
          </a:p>
        </p:txBody>
      </p:sp>
      <p:sp>
        <p:nvSpPr>
          <p:cNvPr id="416" name="output"/>
          <p:cNvSpPr/>
          <p:nvPr/>
        </p:nvSpPr>
        <p:spPr>
          <a:xfrm>
            <a:off x="4084839" y="5454845"/>
            <a:ext cx="632007" cy="277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10" tIns="210" rIns="210" bIns="210" anchor="ctr">
            <a:spAutoFit/>
          </a:bodyPr>
          <a:lstStyle>
            <a:lvl1pPr defTabSz="436880">
              <a:defRPr sz="1800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>
                <a:latin typeface="+mj-lt"/>
              </a:rPr>
              <a:t>output</a:t>
            </a:r>
          </a:p>
        </p:txBody>
      </p:sp>
      <p:sp>
        <p:nvSpPr>
          <p:cNvPr id="18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Let’s run the box filter</a:t>
            </a:r>
            <a:endParaRPr dirty="0"/>
          </a:p>
        </p:txBody>
      </p:sp>
      <p:sp>
        <p:nvSpPr>
          <p:cNvPr id="19" name="filter"/>
          <p:cNvSpPr/>
          <p:nvPr/>
        </p:nvSpPr>
        <p:spPr>
          <a:xfrm>
            <a:off x="2307405" y="2336600"/>
            <a:ext cx="572825" cy="277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10" tIns="210" rIns="210" bIns="210" anchor="ctr">
            <a:spAutoFit/>
          </a:bodyPr>
          <a:lstStyle>
            <a:lvl1pPr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US" dirty="0">
                <a:latin typeface="+mj-lt"/>
              </a:rPr>
              <a:t>kernel</a:t>
            </a:r>
            <a:endParaRPr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95512846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8" name="Table"/>
          <p:cNvGraphicFramePr/>
          <p:nvPr>
            <p:extLst>
              <p:ext uri="{D42A27DB-BD31-4B8C-83A1-F6EECF244321}">
                <p14:modId xmlns:p14="http://schemas.microsoft.com/office/powerpoint/2010/main" val="4242530399"/>
              </p:ext>
            </p:extLst>
          </p:nvPr>
        </p:nvGraphicFramePr>
        <p:xfrm>
          <a:off x="3838574" y="1743074"/>
          <a:ext cx="2864640" cy="2828930"/>
        </p:xfrm>
        <a:graphic>
          <a:graphicData uri="http://schemas.openxmlformats.org/drawingml/2006/table">
            <a:tbl>
              <a:tblPr/>
              <a:tblGrid>
                <a:gridCol w="2864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91919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419" name="Table"/>
          <p:cNvGraphicFramePr/>
          <p:nvPr>
            <p:extLst>
              <p:ext uri="{D42A27DB-BD31-4B8C-83A1-F6EECF244321}">
                <p14:modId xmlns:p14="http://schemas.microsoft.com/office/powerpoint/2010/main" val="3987997320"/>
              </p:ext>
            </p:extLst>
          </p:nvPr>
        </p:nvGraphicFramePr>
        <p:xfrm>
          <a:off x="7289006" y="1728787"/>
          <a:ext cx="2857500" cy="2857500"/>
        </p:xfrm>
        <a:graphic>
          <a:graphicData uri="http://schemas.openxmlformats.org/drawingml/2006/table">
            <a:tbl>
              <a:tblPr/>
              <a:tblGrid>
                <a:gridCol w="285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20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30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30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30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20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20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40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60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60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60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40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20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30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50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80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80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60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30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30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50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80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80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60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30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20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30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50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50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60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40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20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20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30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30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30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20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20" name="Rectangle"/>
          <p:cNvSpPr/>
          <p:nvPr/>
        </p:nvSpPr>
        <p:spPr>
          <a:xfrm>
            <a:off x="4124325" y="3714750"/>
            <a:ext cx="850107" cy="842963"/>
          </a:xfrm>
          <a:prstGeom prst="rect">
            <a:avLst/>
          </a:prstGeom>
          <a:ln w="50800">
            <a:solidFill>
              <a:srgbClr val="0433FF"/>
            </a:solidFill>
            <a:miter lim="400000"/>
          </a:ln>
        </p:spPr>
        <p:txBody>
          <a:bodyPr lIns="210" tIns="210" rIns="210" bIns="210" anchor="ctr"/>
          <a:lstStyle/>
          <a:p>
            <a:pPr>
              <a:defRPr sz="12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>
              <a:latin typeface="+mj-lt"/>
            </a:endParaRPr>
          </a:p>
        </p:txBody>
      </p:sp>
      <p:sp>
        <p:nvSpPr>
          <p:cNvPr id="421" name="Rectangle"/>
          <p:cNvSpPr/>
          <p:nvPr/>
        </p:nvSpPr>
        <p:spPr>
          <a:xfrm>
            <a:off x="7867651" y="4007643"/>
            <a:ext cx="264319" cy="278607"/>
          </a:xfrm>
          <a:prstGeom prst="rect">
            <a:avLst/>
          </a:prstGeom>
          <a:ln w="50800">
            <a:solidFill>
              <a:srgbClr val="0433FF"/>
            </a:solidFill>
            <a:miter lim="400000"/>
          </a:ln>
        </p:spPr>
        <p:txBody>
          <a:bodyPr lIns="210" tIns="210" rIns="210" bIns="210" anchor="ctr"/>
          <a:lstStyle/>
          <a:p>
            <a:pPr>
              <a:defRPr sz="12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>
              <a:latin typeface="+mj-lt"/>
            </a:endParaRPr>
          </a:p>
        </p:txBody>
      </p:sp>
      <p:pic>
        <p:nvPicPr>
          <p:cNvPr id="422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31431" y="5007768"/>
            <a:ext cx="4521994" cy="71627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423" name="Table"/>
          <p:cNvGraphicFramePr/>
          <p:nvPr>
            <p:extLst>
              <p:ext uri="{D42A27DB-BD31-4B8C-83A1-F6EECF244321}">
                <p14:modId xmlns:p14="http://schemas.microsoft.com/office/powerpoint/2010/main" val="2975577388"/>
              </p:ext>
            </p:extLst>
          </p:nvPr>
        </p:nvGraphicFramePr>
        <p:xfrm>
          <a:off x="2295524" y="2607469"/>
          <a:ext cx="857250" cy="857250"/>
        </p:xfrm>
        <a:graphic>
          <a:graphicData uri="http://schemas.openxmlformats.org/drawingml/2006/table">
            <a:tbl>
              <a:tblPr/>
              <a:tblGrid>
                <a:gridCol w="285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24" name="droppedImage.pdf" descr="droppedImage.pdf"/>
          <p:cNvPicPr>
            <a:picLocks noChangeAspect="1"/>
          </p:cNvPicPr>
          <p:nvPr/>
        </p:nvPicPr>
        <p:blipFill>
          <a:blip r:embed="rId3">
            <a:extLst/>
          </a:blip>
          <a:srcRect l="58947" t="27544" b="19161"/>
          <a:stretch>
            <a:fillRect/>
          </a:stretch>
        </p:blipFill>
        <p:spPr>
          <a:xfrm>
            <a:off x="1916906" y="2714626"/>
            <a:ext cx="278607" cy="635794"/>
          </a:xfrm>
          <a:prstGeom prst="rect">
            <a:avLst/>
          </a:prstGeom>
          <a:ln w="12700">
            <a:miter lim="400000"/>
          </a:ln>
        </p:spPr>
      </p:pic>
      <p:pic>
        <p:nvPicPr>
          <p:cNvPr id="425" name="droppedImage.pdf" descr="dropped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452687" y="2021681"/>
            <a:ext cx="507207" cy="264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426" name="droppedImage.pdf" descr="dropped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017294" y="1278731"/>
            <a:ext cx="514351" cy="264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427" name="droppedImage.pdf" descr="dropped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403431" y="1278731"/>
            <a:ext cx="514351" cy="264319"/>
          </a:xfrm>
          <a:prstGeom prst="rect">
            <a:avLst/>
          </a:prstGeom>
          <a:ln w="12700">
            <a:miter lim="400000"/>
          </a:ln>
        </p:spPr>
      </p:pic>
      <p:sp>
        <p:nvSpPr>
          <p:cNvPr id="429" name="image"/>
          <p:cNvSpPr/>
          <p:nvPr/>
        </p:nvSpPr>
        <p:spPr>
          <a:xfrm>
            <a:off x="3840389" y="1418626"/>
            <a:ext cx="564618" cy="277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10" tIns="210" rIns="210" bIns="210" anchor="ctr">
            <a:spAutoFit/>
          </a:bodyPr>
          <a:lstStyle>
            <a:lvl1pPr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>
                <a:latin typeface="+mj-lt"/>
              </a:rPr>
              <a:t>image</a:t>
            </a:r>
          </a:p>
        </p:txBody>
      </p:sp>
      <p:sp>
        <p:nvSpPr>
          <p:cNvPr id="430" name="output"/>
          <p:cNvSpPr/>
          <p:nvPr/>
        </p:nvSpPr>
        <p:spPr>
          <a:xfrm>
            <a:off x="7298005" y="1418626"/>
            <a:ext cx="632007" cy="277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10" tIns="210" rIns="210" bIns="210" anchor="ctr">
            <a:spAutoFit/>
          </a:bodyPr>
          <a:lstStyle>
            <a:lvl1pPr algn="l"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>
                <a:latin typeface="+mj-lt"/>
              </a:rPr>
              <a:t>output</a:t>
            </a:r>
          </a:p>
        </p:txBody>
      </p:sp>
      <p:sp>
        <p:nvSpPr>
          <p:cNvPr id="431" name="filter"/>
          <p:cNvSpPr/>
          <p:nvPr/>
        </p:nvSpPr>
        <p:spPr>
          <a:xfrm>
            <a:off x="5893568" y="5451273"/>
            <a:ext cx="439006" cy="277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10" tIns="210" rIns="210" bIns="210" anchor="ctr">
            <a:spAutoFit/>
          </a:bodyPr>
          <a:lstStyle>
            <a:lvl1pPr defTabSz="436880">
              <a:defRPr sz="1800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>
                <a:latin typeface="+mj-lt"/>
              </a:rPr>
              <a:t>filter</a:t>
            </a:r>
          </a:p>
        </p:txBody>
      </p:sp>
      <p:sp>
        <p:nvSpPr>
          <p:cNvPr id="432" name="image (signal)"/>
          <p:cNvSpPr/>
          <p:nvPr/>
        </p:nvSpPr>
        <p:spPr>
          <a:xfrm>
            <a:off x="6932111" y="5454845"/>
            <a:ext cx="1285969" cy="277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10" tIns="210" rIns="210" bIns="210" anchor="ctr">
            <a:spAutoFit/>
          </a:bodyPr>
          <a:lstStyle>
            <a:lvl1pPr defTabSz="436880">
              <a:defRPr sz="1800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>
                <a:latin typeface="+mj-lt"/>
              </a:rPr>
              <a:t>image (signal)</a:t>
            </a:r>
          </a:p>
        </p:txBody>
      </p:sp>
      <p:sp>
        <p:nvSpPr>
          <p:cNvPr id="433" name="output"/>
          <p:cNvSpPr/>
          <p:nvPr/>
        </p:nvSpPr>
        <p:spPr>
          <a:xfrm>
            <a:off x="4084839" y="5454845"/>
            <a:ext cx="632007" cy="277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10" tIns="210" rIns="210" bIns="210" anchor="ctr">
            <a:spAutoFit/>
          </a:bodyPr>
          <a:lstStyle>
            <a:lvl1pPr defTabSz="436880">
              <a:defRPr sz="1800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>
                <a:latin typeface="+mj-lt"/>
              </a:rPr>
              <a:t>output</a:t>
            </a:r>
          </a:p>
        </p:txBody>
      </p:sp>
      <p:sp>
        <p:nvSpPr>
          <p:cNvPr id="18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Let’s run the box filter</a:t>
            </a:r>
            <a:endParaRPr dirty="0"/>
          </a:p>
        </p:txBody>
      </p:sp>
      <p:sp>
        <p:nvSpPr>
          <p:cNvPr id="19" name="filter"/>
          <p:cNvSpPr/>
          <p:nvPr/>
        </p:nvSpPr>
        <p:spPr>
          <a:xfrm>
            <a:off x="2307405" y="2336600"/>
            <a:ext cx="572825" cy="277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10" tIns="210" rIns="210" bIns="210" anchor="ctr">
            <a:spAutoFit/>
          </a:bodyPr>
          <a:lstStyle>
            <a:lvl1pPr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US" dirty="0">
                <a:latin typeface="+mj-lt"/>
              </a:rPr>
              <a:t>kernel</a:t>
            </a:r>
            <a:endParaRPr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64117627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5" name="Table"/>
          <p:cNvGraphicFramePr/>
          <p:nvPr>
            <p:extLst>
              <p:ext uri="{D42A27DB-BD31-4B8C-83A1-F6EECF244321}">
                <p14:modId xmlns:p14="http://schemas.microsoft.com/office/powerpoint/2010/main" val="419007418"/>
              </p:ext>
            </p:extLst>
          </p:nvPr>
        </p:nvGraphicFramePr>
        <p:xfrm>
          <a:off x="3838574" y="1743074"/>
          <a:ext cx="2864640" cy="2828930"/>
        </p:xfrm>
        <a:graphic>
          <a:graphicData uri="http://schemas.openxmlformats.org/drawingml/2006/table">
            <a:tbl>
              <a:tblPr/>
              <a:tblGrid>
                <a:gridCol w="2864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91919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436" name="Table"/>
          <p:cNvGraphicFramePr/>
          <p:nvPr>
            <p:extLst>
              <p:ext uri="{D42A27DB-BD31-4B8C-83A1-F6EECF244321}">
                <p14:modId xmlns:p14="http://schemas.microsoft.com/office/powerpoint/2010/main" val="3012665827"/>
              </p:ext>
            </p:extLst>
          </p:nvPr>
        </p:nvGraphicFramePr>
        <p:xfrm>
          <a:off x="7289006" y="1728787"/>
          <a:ext cx="2857500" cy="2857500"/>
        </p:xfrm>
        <a:graphic>
          <a:graphicData uri="http://schemas.openxmlformats.org/drawingml/2006/table">
            <a:tbl>
              <a:tblPr/>
              <a:tblGrid>
                <a:gridCol w="285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20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30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30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30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20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20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40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60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60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60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40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20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30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50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80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80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60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30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30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50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80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80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60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30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20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30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50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50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60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40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20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20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30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30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30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20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37" name="Rectangle"/>
          <p:cNvSpPr/>
          <p:nvPr/>
        </p:nvSpPr>
        <p:spPr>
          <a:xfrm>
            <a:off x="5845969" y="3714750"/>
            <a:ext cx="850107" cy="842963"/>
          </a:xfrm>
          <a:prstGeom prst="rect">
            <a:avLst/>
          </a:prstGeom>
          <a:ln w="50800">
            <a:solidFill>
              <a:srgbClr val="0433FF"/>
            </a:solidFill>
            <a:miter lim="400000"/>
          </a:ln>
        </p:spPr>
        <p:txBody>
          <a:bodyPr lIns="210" tIns="210" rIns="210" bIns="210" anchor="ctr"/>
          <a:lstStyle/>
          <a:p>
            <a:pPr>
              <a:defRPr sz="12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>
              <a:latin typeface="+mj-lt"/>
            </a:endParaRPr>
          </a:p>
        </p:txBody>
      </p:sp>
      <p:sp>
        <p:nvSpPr>
          <p:cNvPr id="438" name="Rectangle"/>
          <p:cNvSpPr/>
          <p:nvPr/>
        </p:nvSpPr>
        <p:spPr>
          <a:xfrm>
            <a:off x="9582151" y="4014788"/>
            <a:ext cx="264319" cy="278607"/>
          </a:xfrm>
          <a:prstGeom prst="rect">
            <a:avLst/>
          </a:prstGeom>
          <a:ln w="50800">
            <a:solidFill>
              <a:srgbClr val="0433FF"/>
            </a:solidFill>
            <a:miter lim="400000"/>
          </a:ln>
        </p:spPr>
        <p:txBody>
          <a:bodyPr lIns="210" tIns="210" rIns="210" bIns="210" anchor="ctr"/>
          <a:lstStyle/>
          <a:p>
            <a:pPr>
              <a:defRPr sz="12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>
              <a:latin typeface="+mj-lt"/>
            </a:endParaRPr>
          </a:p>
        </p:txBody>
      </p:sp>
      <p:pic>
        <p:nvPicPr>
          <p:cNvPr id="439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31431" y="5007768"/>
            <a:ext cx="4521994" cy="71627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440" name="Table"/>
          <p:cNvGraphicFramePr/>
          <p:nvPr>
            <p:extLst>
              <p:ext uri="{D42A27DB-BD31-4B8C-83A1-F6EECF244321}">
                <p14:modId xmlns:p14="http://schemas.microsoft.com/office/powerpoint/2010/main" val="4164251752"/>
              </p:ext>
            </p:extLst>
          </p:nvPr>
        </p:nvGraphicFramePr>
        <p:xfrm>
          <a:off x="2295524" y="2607469"/>
          <a:ext cx="857250" cy="857250"/>
        </p:xfrm>
        <a:graphic>
          <a:graphicData uri="http://schemas.openxmlformats.org/drawingml/2006/table">
            <a:tbl>
              <a:tblPr/>
              <a:tblGrid>
                <a:gridCol w="285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41" name="droppedImage.pdf" descr="droppedImage.pdf"/>
          <p:cNvPicPr>
            <a:picLocks noChangeAspect="1"/>
          </p:cNvPicPr>
          <p:nvPr/>
        </p:nvPicPr>
        <p:blipFill>
          <a:blip r:embed="rId3">
            <a:extLst/>
          </a:blip>
          <a:srcRect l="58947" t="27544" b="19161"/>
          <a:stretch>
            <a:fillRect/>
          </a:stretch>
        </p:blipFill>
        <p:spPr>
          <a:xfrm>
            <a:off x="1916906" y="2714626"/>
            <a:ext cx="278607" cy="635794"/>
          </a:xfrm>
          <a:prstGeom prst="rect">
            <a:avLst/>
          </a:prstGeom>
          <a:ln w="12700">
            <a:miter lim="400000"/>
          </a:ln>
        </p:spPr>
      </p:pic>
      <p:pic>
        <p:nvPicPr>
          <p:cNvPr id="442" name="droppedImage.pdf" descr="dropped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452687" y="2021681"/>
            <a:ext cx="507207" cy="264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443" name="droppedImage.pdf" descr="dropped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017294" y="1278731"/>
            <a:ext cx="514351" cy="264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444" name="droppedImage.pdf" descr="dropped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403431" y="1278731"/>
            <a:ext cx="514351" cy="264319"/>
          </a:xfrm>
          <a:prstGeom prst="rect">
            <a:avLst/>
          </a:prstGeom>
          <a:ln w="12700">
            <a:miter lim="400000"/>
          </a:ln>
        </p:spPr>
      </p:pic>
      <p:sp>
        <p:nvSpPr>
          <p:cNvPr id="446" name="image"/>
          <p:cNvSpPr/>
          <p:nvPr/>
        </p:nvSpPr>
        <p:spPr>
          <a:xfrm>
            <a:off x="3840389" y="1418626"/>
            <a:ext cx="564618" cy="277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10" tIns="210" rIns="210" bIns="210" anchor="ctr">
            <a:spAutoFit/>
          </a:bodyPr>
          <a:lstStyle>
            <a:lvl1pPr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>
                <a:latin typeface="+mj-lt"/>
              </a:rPr>
              <a:t>image</a:t>
            </a:r>
          </a:p>
        </p:txBody>
      </p:sp>
      <p:sp>
        <p:nvSpPr>
          <p:cNvPr id="447" name="output"/>
          <p:cNvSpPr/>
          <p:nvPr/>
        </p:nvSpPr>
        <p:spPr>
          <a:xfrm>
            <a:off x="7298005" y="1418626"/>
            <a:ext cx="632007" cy="277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10" tIns="210" rIns="210" bIns="210" anchor="ctr">
            <a:spAutoFit/>
          </a:bodyPr>
          <a:lstStyle>
            <a:lvl1pPr algn="l"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>
                <a:latin typeface="+mj-lt"/>
              </a:rPr>
              <a:t>output</a:t>
            </a:r>
          </a:p>
        </p:txBody>
      </p:sp>
      <p:sp>
        <p:nvSpPr>
          <p:cNvPr id="448" name="filter"/>
          <p:cNvSpPr/>
          <p:nvPr/>
        </p:nvSpPr>
        <p:spPr>
          <a:xfrm>
            <a:off x="5893568" y="5451273"/>
            <a:ext cx="439006" cy="277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10" tIns="210" rIns="210" bIns="210" anchor="ctr">
            <a:spAutoFit/>
          </a:bodyPr>
          <a:lstStyle>
            <a:lvl1pPr defTabSz="436880">
              <a:defRPr sz="1800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>
                <a:latin typeface="+mj-lt"/>
              </a:rPr>
              <a:t>filter</a:t>
            </a:r>
          </a:p>
        </p:txBody>
      </p:sp>
      <p:sp>
        <p:nvSpPr>
          <p:cNvPr id="449" name="image (signal)"/>
          <p:cNvSpPr/>
          <p:nvPr/>
        </p:nvSpPr>
        <p:spPr>
          <a:xfrm>
            <a:off x="6932111" y="5454845"/>
            <a:ext cx="1285969" cy="277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10" tIns="210" rIns="210" bIns="210" anchor="ctr">
            <a:spAutoFit/>
          </a:bodyPr>
          <a:lstStyle>
            <a:lvl1pPr defTabSz="436880">
              <a:defRPr sz="1800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>
                <a:latin typeface="+mj-lt"/>
              </a:rPr>
              <a:t>image (signal)</a:t>
            </a:r>
          </a:p>
        </p:txBody>
      </p:sp>
      <p:sp>
        <p:nvSpPr>
          <p:cNvPr id="450" name="output"/>
          <p:cNvSpPr/>
          <p:nvPr/>
        </p:nvSpPr>
        <p:spPr>
          <a:xfrm>
            <a:off x="4084839" y="5454845"/>
            <a:ext cx="632007" cy="277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10" tIns="210" rIns="210" bIns="210" anchor="ctr">
            <a:spAutoFit/>
          </a:bodyPr>
          <a:lstStyle>
            <a:lvl1pPr defTabSz="436880">
              <a:defRPr sz="1800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>
                <a:latin typeface="+mj-lt"/>
              </a:rPr>
              <a:t>output</a:t>
            </a:r>
          </a:p>
        </p:txBody>
      </p:sp>
      <p:sp>
        <p:nvSpPr>
          <p:cNvPr id="18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Let’s run the box filter</a:t>
            </a:r>
            <a:endParaRPr dirty="0"/>
          </a:p>
        </p:txBody>
      </p:sp>
      <p:sp>
        <p:nvSpPr>
          <p:cNvPr id="19" name="filter"/>
          <p:cNvSpPr/>
          <p:nvPr/>
        </p:nvSpPr>
        <p:spPr>
          <a:xfrm>
            <a:off x="2307405" y="2336600"/>
            <a:ext cx="572825" cy="277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10" tIns="210" rIns="210" bIns="210" anchor="ctr">
            <a:spAutoFit/>
          </a:bodyPr>
          <a:lstStyle>
            <a:lvl1pPr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US" dirty="0">
                <a:latin typeface="+mj-lt"/>
              </a:rPr>
              <a:t>kernel</a:t>
            </a:r>
            <a:endParaRPr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84521100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2" name="Table"/>
          <p:cNvGraphicFramePr/>
          <p:nvPr>
            <p:extLst>
              <p:ext uri="{D42A27DB-BD31-4B8C-83A1-F6EECF244321}">
                <p14:modId xmlns:p14="http://schemas.microsoft.com/office/powerpoint/2010/main" val="4238075303"/>
              </p:ext>
            </p:extLst>
          </p:nvPr>
        </p:nvGraphicFramePr>
        <p:xfrm>
          <a:off x="3838574" y="1743074"/>
          <a:ext cx="2864640" cy="2828930"/>
        </p:xfrm>
        <a:graphic>
          <a:graphicData uri="http://schemas.openxmlformats.org/drawingml/2006/table">
            <a:tbl>
              <a:tblPr/>
              <a:tblGrid>
                <a:gridCol w="2864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8646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91919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453" name="Table"/>
          <p:cNvGraphicFramePr/>
          <p:nvPr>
            <p:extLst>
              <p:ext uri="{D42A27DB-BD31-4B8C-83A1-F6EECF244321}">
                <p14:modId xmlns:p14="http://schemas.microsoft.com/office/powerpoint/2010/main" val="892436044"/>
              </p:ext>
            </p:extLst>
          </p:nvPr>
        </p:nvGraphicFramePr>
        <p:xfrm>
          <a:off x="7289006" y="1728787"/>
          <a:ext cx="2857500" cy="2857500"/>
        </p:xfrm>
        <a:graphic>
          <a:graphicData uri="http://schemas.openxmlformats.org/drawingml/2006/table">
            <a:tbl>
              <a:tblPr/>
              <a:tblGrid>
                <a:gridCol w="285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7979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7979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20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91919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30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91919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30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91919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30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91919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20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91919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7979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7979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20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91919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40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929292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60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A9A9A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60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A9A9A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60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A9A9A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40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929292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20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91919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7979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30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91919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50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929292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80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80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60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A9A9A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30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91919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7979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30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91919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50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929292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80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80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60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A9A9A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30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91919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7979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20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91919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30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91919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50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929292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50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929292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60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A9A9A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40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929292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20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91919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7979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7979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20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91919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30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91919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30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91919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30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91919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20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91919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7979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7979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7979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7979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7979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7979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7979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7979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7979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7979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7979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7979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7979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7979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7979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7979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7979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454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31431" y="5007768"/>
            <a:ext cx="4521994" cy="71627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455" name="Table"/>
          <p:cNvGraphicFramePr/>
          <p:nvPr>
            <p:extLst>
              <p:ext uri="{D42A27DB-BD31-4B8C-83A1-F6EECF244321}">
                <p14:modId xmlns:p14="http://schemas.microsoft.com/office/powerpoint/2010/main" val="3072129119"/>
              </p:ext>
            </p:extLst>
          </p:nvPr>
        </p:nvGraphicFramePr>
        <p:xfrm>
          <a:off x="2295524" y="2607469"/>
          <a:ext cx="857250" cy="857250"/>
        </p:xfrm>
        <a:graphic>
          <a:graphicData uri="http://schemas.openxmlformats.org/drawingml/2006/table">
            <a:tbl>
              <a:tblPr/>
              <a:tblGrid>
                <a:gridCol w="285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56" name="droppedImage.pdf" descr="droppedImage.pdf"/>
          <p:cNvPicPr>
            <a:picLocks noChangeAspect="1"/>
          </p:cNvPicPr>
          <p:nvPr/>
        </p:nvPicPr>
        <p:blipFill>
          <a:blip r:embed="rId3">
            <a:extLst/>
          </a:blip>
          <a:srcRect l="58947" t="27544" b="19161"/>
          <a:stretch>
            <a:fillRect/>
          </a:stretch>
        </p:blipFill>
        <p:spPr>
          <a:xfrm>
            <a:off x="1916906" y="2714626"/>
            <a:ext cx="278607" cy="635794"/>
          </a:xfrm>
          <a:prstGeom prst="rect">
            <a:avLst/>
          </a:prstGeom>
          <a:ln w="12700">
            <a:miter lim="400000"/>
          </a:ln>
        </p:spPr>
      </p:pic>
      <p:pic>
        <p:nvPicPr>
          <p:cNvPr id="457" name="droppedImage.pdf" descr="dropped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452687" y="2021681"/>
            <a:ext cx="507207" cy="264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458" name="droppedImage.pdf" descr="dropped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017294" y="1278731"/>
            <a:ext cx="514351" cy="264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459" name="droppedImage.pdf" descr="dropped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403431" y="1278731"/>
            <a:ext cx="514351" cy="264319"/>
          </a:xfrm>
          <a:prstGeom prst="rect">
            <a:avLst/>
          </a:prstGeom>
          <a:ln w="12700">
            <a:miter lim="400000"/>
          </a:ln>
        </p:spPr>
      </p:pic>
      <p:sp>
        <p:nvSpPr>
          <p:cNvPr id="461" name="image"/>
          <p:cNvSpPr/>
          <p:nvPr/>
        </p:nvSpPr>
        <p:spPr>
          <a:xfrm>
            <a:off x="3840389" y="1418626"/>
            <a:ext cx="564618" cy="277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10" tIns="210" rIns="210" bIns="210" anchor="ctr">
            <a:spAutoFit/>
          </a:bodyPr>
          <a:lstStyle>
            <a:lvl1pPr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>
                <a:latin typeface="+mj-lt"/>
              </a:rPr>
              <a:t>image</a:t>
            </a:r>
          </a:p>
        </p:txBody>
      </p:sp>
      <p:sp>
        <p:nvSpPr>
          <p:cNvPr id="462" name="output"/>
          <p:cNvSpPr/>
          <p:nvPr/>
        </p:nvSpPr>
        <p:spPr>
          <a:xfrm>
            <a:off x="7298005" y="1418626"/>
            <a:ext cx="632007" cy="277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10" tIns="210" rIns="210" bIns="210" anchor="ctr">
            <a:spAutoFit/>
          </a:bodyPr>
          <a:lstStyle>
            <a:lvl1pPr algn="l"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>
                <a:latin typeface="+mj-lt"/>
              </a:rPr>
              <a:t>output</a:t>
            </a:r>
          </a:p>
        </p:txBody>
      </p:sp>
      <p:sp>
        <p:nvSpPr>
          <p:cNvPr id="463" name="filter"/>
          <p:cNvSpPr/>
          <p:nvPr/>
        </p:nvSpPr>
        <p:spPr>
          <a:xfrm>
            <a:off x="5893568" y="5451273"/>
            <a:ext cx="439006" cy="277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10" tIns="210" rIns="210" bIns="210" anchor="ctr">
            <a:spAutoFit/>
          </a:bodyPr>
          <a:lstStyle>
            <a:lvl1pPr defTabSz="436880">
              <a:defRPr sz="1800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>
                <a:latin typeface="+mj-lt"/>
              </a:rPr>
              <a:t>filter</a:t>
            </a:r>
          </a:p>
        </p:txBody>
      </p:sp>
      <p:sp>
        <p:nvSpPr>
          <p:cNvPr id="464" name="image (signal)"/>
          <p:cNvSpPr/>
          <p:nvPr/>
        </p:nvSpPr>
        <p:spPr>
          <a:xfrm>
            <a:off x="6932111" y="5454845"/>
            <a:ext cx="1285969" cy="277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10" tIns="210" rIns="210" bIns="210" anchor="ctr">
            <a:spAutoFit/>
          </a:bodyPr>
          <a:lstStyle>
            <a:lvl1pPr defTabSz="436880">
              <a:defRPr sz="1800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>
                <a:latin typeface="+mj-lt"/>
              </a:rPr>
              <a:t>image (signal)</a:t>
            </a:r>
          </a:p>
        </p:txBody>
      </p:sp>
      <p:sp>
        <p:nvSpPr>
          <p:cNvPr id="465" name="output"/>
          <p:cNvSpPr/>
          <p:nvPr/>
        </p:nvSpPr>
        <p:spPr>
          <a:xfrm>
            <a:off x="4084839" y="5454845"/>
            <a:ext cx="632007" cy="277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10" tIns="210" rIns="210" bIns="210" anchor="ctr">
            <a:spAutoFit/>
          </a:bodyPr>
          <a:lstStyle>
            <a:lvl1pPr defTabSz="436880">
              <a:defRPr sz="1800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>
                <a:latin typeface="+mj-lt"/>
              </a:rPr>
              <a:t>output</a:t>
            </a:r>
          </a:p>
        </p:txBody>
      </p:sp>
      <p:sp>
        <p:nvSpPr>
          <p:cNvPr id="16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… and the result is</a:t>
            </a:r>
            <a:endParaRPr dirty="0"/>
          </a:p>
        </p:txBody>
      </p:sp>
      <p:sp>
        <p:nvSpPr>
          <p:cNvPr id="17" name="filter"/>
          <p:cNvSpPr/>
          <p:nvPr/>
        </p:nvSpPr>
        <p:spPr>
          <a:xfrm>
            <a:off x="2307405" y="2336600"/>
            <a:ext cx="572825" cy="277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10" tIns="210" rIns="210" bIns="210" anchor="ctr">
            <a:spAutoFit/>
          </a:bodyPr>
          <a:lstStyle>
            <a:lvl1pPr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US" dirty="0">
                <a:latin typeface="+mj-lt"/>
              </a:rPr>
              <a:t>kernel</a:t>
            </a:r>
            <a:endParaRPr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37611898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321941" y="1325563"/>
            <a:ext cx="9548116" cy="5286970"/>
            <a:chOff x="1301316" y="1121568"/>
            <a:chExt cx="9548116" cy="5286970"/>
          </a:xfrm>
        </p:grpSpPr>
        <p:pic>
          <p:nvPicPr>
            <p:cNvPr id="467" name="ein_gry.jpg" descr="ein_gry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301316" y="1121568"/>
              <a:ext cx="4710571" cy="528697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68" name="ein_box11.jpg" descr="ein_box11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6138861" y="1121568"/>
              <a:ext cx="4710571" cy="5286970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4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Some more realistic examples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0986770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46015" y="1870094"/>
            <a:ext cx="11699969" cy="3852612"/>
            <a:chOff x="246582" y="2000250"/>
            <a:chExt cx="11699969" cy="3852612"/>
          </a:xfrm>
        </p:grpSpPr>
        <p:pic>
          <p:nvPicPr>
            <p:cNvPr id="470" name="grass_gry.jpg" descr="grass_gry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46582" y="2000250"/>
              <a:ext cx="5792270" cy="385186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71" name="grass_box9.jpg" descr="grass_box9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6153150" y="2000250"/>
              <a:ext cx="5793401" cy="3852612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4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Some more realistic examples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56514887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2766219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Types of image transformations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8718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265491" y="1325562"/>
            <a:ext cx="7661017" cy="4993045"/>
            <a:chOff x="2251204" y="928686"/>
            <a:chExt cx="7661017" cy="4993045"/>
          </a:xfrm>
        </p:grpSpPr>
        <p:pic>
          <p:nvPicPr>
            <p:cNvPr id="473" name="building_box11.jpg" descr="building_box11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6167438" y="928687"/>
              <a:ext cx="3744783" cy="4993044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74" name="building_gry.jpg" descr="building_gry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251204" y="928686"/>
              <a:ext cx="3744784" cy="4993045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4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Some more realistic examples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5498880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2766219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Convolution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53133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Convolution for 1D continuous signals</a:t>
            </a:r>
            <a:endParaRPr dirty="0"/>
          </a:p>
        </p:txBody>
      </p:sp>
      <p:grpSp>
        <p:nvGrpSpPr>
          <p:cNvPr id="9" name="Group 8"/>
          <p:cNvGrpSpPr/>
          <p:nvPr/>
        </p:nvGrpSpPr>
        <p:grpSpPr>
          <a:xfrm>
            <a:off x="3637977" y="1890734"/>
            <a:ext cx="4916046" cy="1049894"/>
            <a:chOff x="2085989" y="1174357"/>
            <a:chExt cx="8308147" cy="177432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7861" y="1174357"/>
              <a:ext cx="8296275" cy="1666875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2085989" y="2382838"/>
              <a:ext cx="2815839" cy="5658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625454" y="2359498"/>
              <a:ext cx="3443220" cy="5658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Shape 667"/>
          <p:cNvSpPr txBox="1">
            <a:spLocks/>
          </p:cNvSpPr>
          <p:nvPr/>
        </p:nvSpPr>
        <p:spPr>
          <a:xfrm>
            <a:off x="666250" y="1339690"/>
            <a:ext cx="4916045" cy="700948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Definition of filtering as convolution: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066972" y="2688001"/>
            <a:ext cx="2571005" cy="542608"/>
            <a:chOff x="1313871" y="2584059"/>
            <a:chExt cx="2571005" cy="542608"/>
          </a:xfrm>
        </p:grpSpPr>
        <p:sp>
          <p:nvSpPr>
            <p:cNvPr id="15" name="Shape 667"/>
            <p:cNvSpPr txBox="1">
              <a:spLocks/>
            </p:cNvSpPr>
            <p:nvPr/>
          </p:nvSpPr>
          <p:spPr>
            <a:xfrm>
              <a:off x="1313871" y="2711089"/>
              <a:ext cx="2263190" cy="41557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/>
                <a:t>filtered signal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V="1">
              <a:off x="3450052" y="2584059"/>
              <a:ext cx="434824" cy="19903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7707384" y="2688001"/>
            <a:ext cx="2390199" cy="542608"/>
            <a:chOff x="7614918" y="2688001"/>
            <a:chExt cx="2390199" cy="542608"/>
          </a:xfrm>
        </p:grpSpPr>
        <p:sp>
          <p:nvSpPr>
            <p:cNvPr id="18" name="Shape 667"/>
            <p:cNvSpPr txBox="1">
              <a:spLocks/>
            </p:cNvSpPr>
            <p:nvPr/>
          </p:nvSpPr>
          <p:spPr>
            <a:xfrm>
              <a:off x="7741927" y="2815031"/>
              <a:ext cx="2263190" cy="41557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/>
                <a:t>input signal</a:t>
              </a: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H="1" flipV="1">
              <a:off x="7614918" y="2688001"/>
              <a:ext cx="434824" cy="19903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Shape 667"/>
          <p:cNvSpPr txBox="1">
            <a:spLocks/>
          </p:cNvSpPr>
          <p:nvPr/>
        </p:nvSpPr>
        <p:spPr>
          <a:xfrm>
            <a:off x="6948338" y="2813522"/>
            <a:ext cx="1955375" cy="4155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filter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6513515" y="2686492"/>
            <a:ext cx="434824" cy="19903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/>
          <p:cNvGrpSpPr/>
          <p:nvPr/>
        </p:nvGrpSpPr>
        <p:grpSpPr>
          <a:xfrm flipV="1">
            <a:off x="7707384" y="1547086"/>
            <a:ext cx="2690063" cy="542608"/>
            <a:chOff x="7614918" y="2688001"/>
            <a:chExt cx="2690063" cy="542608"/>
          </a:xfrm>
        </p:grpSpPr>
        <p:sp>
          <p:nvSpPr>
            <p:cNvPr id="30" name="Shape 667"/>
            <p:cNvSpPr txBox="1">
              <a:spLocks/>
            </p:cNvSpPr>
            <p:nvPr/>
          </p:nvSpPr>
          <p:spPr>
            <a:xfrm flipH="1" flipV="1">
              <a:off x="7741927" y="2815031"/>
              <a:ext cx="2563054" cy="41557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/>
                <a:t>notice the flip</a:t>
              </a:r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 flipH="1" flipV="1">
              <a:off x="7614918" y="2688001"/>
              <a:ext cx="434824" cy="19903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5122176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Convolution for 1D continuous signals</a:t>
            </a:r>
            <a:endParaRPr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713" y="3877801"/>
            <a:ext cx="2371881" cy="13716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637977" y="1890734"/>
            <a:ext cx="4916046" cy="1049894"/>
            <a:chOff x="2085989" y="1174357"/>
            <a:chExt cx="8308147" cy="177432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7861" y="1174357"/>
              <a:ext cx="8296275" cy="1666875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2085989" y="2382838"/>
              <a:ext cx="2815839" cy="5658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625454" y="2359498"/>
              <a:ext cx="3443220" cy="5658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Shape 667"/>
          <p:cNvSpPr txBox="1">
            <a:spLocks/>
          </p:cNvSpPr>
          <p:nvPr/>
        </p:nvSpPr>
        <p:spPr>
          <a:xfrm>
            <a:off x="666250" y="1339690"/>
            <a:ext cx="4916045" cy="700948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Definition of filtering as convolution: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066972" y="2688001"/>
            <a:ext cx="2571005" cy="542608"/>
            <a:chOff x="1313871" y="2584059"/>
            <a:chExt cx="2571005" cy="542608"/>
          </a:xfrm>
        </p:grpSpPr>
        <p:sp>
          <p:nvSpPr>
            <p:cNvPr id="15" name="Shape 667"/>
            <p:cNvSpPr txBox="1">
              <a:spLocks/>
            </p:cNvSpPr>
            <p:nvPr/>
          </p:nvSpPr>
          <p:spPr>
            <a:xfrm>
              <a:off x="1313871" y="2711089"/>
              <a:ext cx="2263190" cy="41557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/>
                <a:t>filtered signal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V="1">
              <a:off x="3450052" y="2584059"/>
              <a:ext cx="434824" cy="19903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7707384" y="2688001"/>
            <a:ext cx="2390199" cy="542608"/>
            <a:chOff x="7614918" y="2688001"/>
            <a:chExt cx="2390199" cy="542608"/>
          </a:xfrm>
        </p:grpSpPr>
        <p:sp>
          <p:nvSpPr>
            <p:cNvPr id="18" name="Shape 667"/>
            <p:cNvSpPr txBox="1">
              <a:spLocks/>
            </p:cNvSpPr>
            <p:nvPr/>
          </p:nvSpPr>
          <p:spPr>
            <a:xfrm>
              <a:off x="7741927" y="2815031"/>
              <a:ext cx="2263190" cy="41557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/>
                <a:t>input signal</a:t>
              </a: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H="1" flipV="1">
              <a:off x="7614918" y="2688001"/>
              <a:ext cx="434824" cy="19903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Shape 667"/>
          <p:cNvSpPr txBox="1">
            <a:spLocks/>
          </p:cNvSpPr>
          <p:nvPr/>
        </p:nvSpPr>
        <p:spPr>
          <a:xfrm>
            <a:off x="6948338" y="2813522"/>
            <a:ext cx="1955375" cy="4155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filter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6513515" y="2686492"/>
            <a:ext cx="434824" cy="19903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hape 667"/>
          <p:cNvSpPr txBox="1">
            <a:spLocks/>
          </p:cNvSpPr>
          <p:nvPr/>
        </p:nvSpPr>
        <p:spPr>
          <a:xfrm>
            <a:off x="666250" y="3441412"/>
            <a:ext cx="4916045" cy="700948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Consider the box filter example: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1" t="12453" r="5704" b="4601"/>
          <a:stretch/>
        </p:blipFill>
        <p:spPr>
          <a:xfrm>
            <a:off x="4482958" y="4142360"/>
            <a:ext cx="3226085" cy="842482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 flipV="1">
            <a:off x="7707384" y="1547086"/>
            <a:ext cx="2690063" cy="542608"/>
            <a:chOff x="7614918" y="2688001"/>
            <a:chExt cx="2690063" cy="542608"/>
          </a:xfrm>
        </p:grpSpPr>
        <p:sp>
          <p:nvSpPr>
            <p:cNvPr id="30" name="Shape 667"/>
            <p:cNvSpPr txBox="1">
              <a:spLocks/>
            </p:cNvSpPr>
            <p:nvPr/>
          </p:nvSpPr>
          <p:spPr>
            <a:xfrm flipH="1" flipV="1">
              <a:off x="7741927" y="2815031"/>
              <a:ext cx="2563054" cy="41557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/>
                <a:t>notice the flip</a:t>
              </a:r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 flipH="1" flipV="1">
              <a:off x="7614918" y="2688001"/>
              <a:ext cx="434824" cy="19903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Shape 667"/>
          <p:cNvSpPr txBox="1">
            <a:spLocks/>
          </p:cNvSpPr>
          <p:nvPr/>
        </p:nvSpPr>
        <p:spPr>
          <a:xfrm>
            <a:off x="1690654" y="4355812"/>
            <a:ext cx="2263190" cy="4155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1D continuous box filter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3931578" y="5553109"/>
            <a:ext cx="4328844" cy="1186736"/>
            <a:chOff x="3928456" y="5357902"/>
            <a:chExt cx="4328844" cy="118673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0" t="7604" r="3901" b="11497"/>
            <a:stretch/>
          </p:blipFill>
          <p:spPr>
            <a:xfrm>
              <a:off x="3928456" y="5357902"/>
              <a:ext cx="4328844" cy="937172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3953843" y="6123398"/>
              <a:ext cx="690075" cy="421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Shape 667"/>
          <p:cNvSpPr txBox="1">
            <a:spLocks/>
          </p:cNvSpPr>
          <p:nvPr/>
        </p:nvSpPr>
        <p:spPr>
          <a:xfrm>
            <a:off x="1066972" y="5813906"/>
            <a:ext cx="2578030" cy="4155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filtering output is a blurred version of g</a:t>
            </a:r>
          </a:p>
        </p:txBody>
      </p:sp>
    </p:spTree>
    <p:extLst>
      <p:ext uri="{BB962C8B-B14F-4D97-AF65-F5344CB8AC3E}">
        <p14:creationId xmlns:p14="http://schemas.microsoft.com/office/powerpoint/2010/main" val="513118939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201" y="1889149"/>
            <a:ext cx="6563598" cy="1168674"/>
          </a:xfrm>
          <a:prstGeom prst="rect">
            <a:avLst/>
          </a:prstGeom>
        </p:spPr>
      </p:pic>
      <p:sp>
        <p:nvSpPr>
          <p:cNvPr id="4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Convolution for 2D discrete signals</a:t>
            </a:r>
            <a:endParaRPr dirty="0"/>
          </a:p>
        </p:txBody>
      </p:sp>
      <p:grpSp>
        <p:nvGrpSpPr>
          <p:cNvPr id="9" name="Group 8"/>
          <p:cNvGrpSpPr/>
          <p:nvPr/>
        </p:nvGrpSpPr>
        <p:grpSpPr>
          <a:xfrm>
            <a:off x="3030051" y="2759406"/>
            <a:ext cx="6563598" cy="373227"/>
            <a:chOff x="1058591" y="2642420"/>
            <a:chExt cx="11092518" cy="630756"/>
          </a:xfrm>
        </p:grpSpPr>
        <p:sp>
          <p:nvSpPr>
            <p:cNvPr id="8" name="Rectangle 7"/>
            <p:cNvSpPr/>
            <p:nvPr/>
          </p:nvSpPr>
          <p:spPr>
            <a:xfrm>
              <a:off x="1058591" y="2642420"/>
              <a:ext cx="3460016" cy="565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621493" y="2707330"/>
              <a:ext cx="5529616" cy="5658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Shape 667"/>
          <p:cNvSpPr txBox="1">
            <a:spLocks/>
          </p:cNvSpPr>
          <p:nvPr/>
        </p:nvSpPr>
        <p:spPr>
          <a:xfrm>
            <a:off x="666250" y="1339690"/>
            <a:ext cx="4916045" cy="700948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Definition of filtering as convolution: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066972" y="2688001"/>
            <a:ext cx="2571005" cy="542608"/>
            <a:chOff x="1313871" y="2584059"/>
            <a:chExt cx="2571005" cy="542608"/>
          </a:xfrm>
        </p:grpSpPr>
        <p:sp>
          <p:nvSpPr>
            <p:cNvPr id="15" name="Shape 667"/>
            <p:cNvSpPr txBox="1">
              <a:spLocks/>
            </p:cNvSpPr>
            <p:nvPr/>
          </p:nvSpPr>
          <p:spPr>
            <a:xfrm>
              <a:off x="1313871" y="2711089"/>
              <a:ext cx="2263190" cy="41557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/>
                <a:t>filtered image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V="1">
              <a:off x="3450052" y="2584059"/>
              <a:ext cx="434824" cy="19903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7707384" y="2688001"/>
            <a:ext cx="2390199" cy="542608"/>
            <a:chOff x="7614918" y="2688001"/>
            <a:chExt cx="2390199" cy="542608"/>
          </a:xfrm>
        </p:grpSpPr>
        <p:sp>
          <p:nvSpPr>
            <p:cNvPr id="18" name="Shape 667"/>
            <p:cNvSpPr txBox="1">
              <a:spLocks/>
            </p:cNvSpPr>
            <p:nvPr/>
          </p:nvSpPr>
          <p:spPr>
            <a:xfrm>
              <a:off x="7741927" y="2815031"/>
              <a:ext cx="2263190" cy="41557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/>
                <a:t>input image</a:t>
              </a: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H="1" flipV="1">
              <a:off x="7614918" y="2688001"/>
              <a:ext cx="434824" cy="19903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Shape 667"/>
          <p:cNvSpPr txBox="1">
            <a:spLocks/>
          </p:cNvSpPr>
          <p:nvPr/>
        </p:nvSpPr>
        <p:spPr>
          <a:xfrm>
            <a:off x="6948338" y="2813522"/>
            <a:ext cx="1955375" cy="4155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filter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6513515" y="2686492"/>
            <a:ext cx="434824" cy="19903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/>
          <p:cNvGrpSpPr/>
          <p:nvPr/>
        </p:nvGrpSpPr>
        <p:grpSpPr>
          <a:xfrm flipV="1">
            <a:off x="8140693" y="1584650"/>
            <a:ext cx="2690063" cy="542608"/>
            <a:chOff x="7614918" y="2688001"/>
            <a:chExt cx="2690063" cy="542608"/>
          </a:xfrm>
        </p:grpSpPr>
        <p:sp>
          <p:nvSpPr>
            <p:cNvPr id="30" name="Shape 667"/>
            <p:cNvSpPr txBox="1">
              <a:spLocks/>
            </p:cNvSpPr>
            <p:nvPr/>
          </p:nvSpPr>
          <p:spPr>
            <a:xfrm flipH="1" flipV="1">
              <a:off x="7741927" y="2815031"/>
              <a:ext cx="2563054" cy="41557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/>
                <a:t>notice the flip</a:t>
              </a:r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 flipH="1" flipV="1">
              <a:off x="7614918" y="2688001"/>
              <a:ext cx="434824" cy="19903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40788353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255" y="4317597"/>
            <a:ext cx="5981490" cy="117043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201" y="1889149"/>
            <a:ext cx="6563598" cy="1168674"/>
          </a:xfrm>
          <a:prstGeom prst="rect">
            <a:avLst/>
          </a:prstGeom>
        </p:spPr>
      </p:pic>
      <p:sp>
        <p:nvSpPr>
          <p:cNvPr id="4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Convolution for 2D discrete signals</a:t>
            </a:r>
            <a:endParaRPr dirty="0"/>
          </a:p>
        </p:txBody>
      </p:sp>
      <p:grpSp>
        <p:nvGrpSpPr>
          <p:cNvPr id="9" name="Group 8"/>
          <p:cNvGrpSpPr/>
          <p:nvPr/>
        </p:nvGrpSpPr>
        <p:grpSpPr>
          <a:xfrm>
            <a:off x="3030051" y="2759406"/>
            <a:ext cx="6563598" cy="373227"/>
            <a:chOff x="1058591" y="2642420"/>
            <a:chExt cx="11092518" cy="630756"/>
          </a:xfrm>
        </p:grpSpPr>
        <p:sp>
          <p:nvSpPr>
            <p:cNvPr id="8" name="Rectangle 7"/>
            <p:cNvSpPr/>
            <p:nvPr/>
          </p:nvSpPr>
          <p:spPr>
            <a:xfrm>
              <a:off x="1058591" y="2642420"/>
              <a:ext cx="3460016" cy="565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621493" y="2707330"/>
              <a:ext cx="5529616" cy="5658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Shape 667"/>
          <p:cNvSpPr txBox="1">
            <a:spLocks/>
          </p:cNvSpPr>
          <p:nvPr/>
        </p:nvSpPr>
        <p:spPr>
          <a:xfrm>
            <a:off x="666250" y="1339690"/>
            <a:ext cx="4916045" cy="700948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Definition of filtering as convolution: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066972" y="2688001"/>
            <a:ext cx="2571005" cy="542608"/>
            <a:chOff x="1313871" y="2584059"/>
            <a:chExt cx="2571005" cy="542608"/>
          </a:xfrm>
        </p:grpSpPr>
        <p:sp>
          <p:nvSpPr>
            <p:cNvPr id="15" name="Shape 667"/>
            <p:cNvSpPr txBox="1">
              <a:spLocks/>
            </p:cNvSpPr>
            <p:nvPr/>
          </p:nvSpPr>
          <p:spPr>
            <a:xfrm>
              <a:off x="1313871" y="2711089"/>
              <a:ext cx="2263190" cy="41557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/>
                <a:t>filtered image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V="1">
              <a:off x="3450052" y="2584059"/>
              <a:ext cx="434824" cy="19903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7707384" y="2688001"/>
            <a:ext cx="2390199" cy="542608"/>
            <a:chOff x="7614918" y="2688001"/>
            <a:chExt cx="2390199" cy="542608"/>
          </a:xfrm>
        </p:grpSpPr>
        <p:sp>
          <p:nvSpPr>
            <p:cNvPr id="18" name="Shape 667"/>
            <p:cNvSpPr txBox="1">
              <a:spLocks/>
            </p:cNvSpPr>
            <p:nvPr/>
          </p:nvSpPr>
          <p:spPr>
            <a:xfrm>
              <a:off x="7741927" y="2815031"/>
              <a:ext cx="2263190" cy="41557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/>
                <a:t>input image</a:t>
              </a: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H="1" flipV="1">
              <a:off x="7614918" y="2688001"/>
              <a:ext cx="434824" cy="19903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Shape 667"/>
          <p:cNvSpPr txBox="1">
            <a:spLocks/>
          </p:cNvSpPr>
          <p:nvPr/>
        </p:nvSpPr>
        <p:spPr>
          <a:xfrm>
            <a:off x="6948338" y="2813522"/>
            <a:ext cx="1955375" cy="4155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filter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6513515" y="2686492"/>
            <a:ext cx="434824" cy="19903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hape 667"/>
          <p:cNvSpPr txBox="1">
            <a:spLocks/>
          </p:cNvSpPr>
          <p:nvPr/>
        </p:nvSpPr>
        <p:spPr>
          <a:xfrm>
            <a:off x="666249" y="3441412"/>
            <a:ext cx="8237463" cy="700948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If the filter                 is non-zero only within                               , then </a:t>
            </a:r>
          </a:p>
        </p:txBody>
      </p:sp>
      <p:grpSp>
        <p:nvGrpSpPr>
          <p:cNvPr id="29" name="Group 28"/>
          <p:cNvGrpSpPr/>
          <p:nvPr/>
        </p:nvGrpSpPr>
        <p:grpSpPr>
          <a:xfrm flipV="1">
            <a:off x="8140693" y="1584650"/>
            <a:ext cx="2690063" cy="542608"/>
            <a:chOff x="7614918" y="2688001"/>
            <a:chExt cx="2690063" cy="542608"/>
          </a:xfrm>
        </p:grpSpPr>
        <p:sp>
          <p:nvSpPr>
            <p:cNvPr id="30" name="Shape 667"/>
            <p:cNvSpPr txBox="1">
              <a:spLocks/>
            </p:cNvSpPr>
            <p:nvPr/>
          </p:nvSpPr>
          <p:spPr>
            <a:xfrm flipH="1" flipV="1">
              <a:off x="7741927" y="2815031"/>
              <a:ext cx="2563054" cy="41557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/>
                <a:t>notice the flip</a:t>
              </a:r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 flipH="1" flipV="1">
              <a:off x="7614918" y="2688001"/>
              <a:ext cx="434824" cy="19903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626" y="3541391"/>
            <a:ext cx="959646" cy="50099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537" y="3592760"/>
            <a:ext cx="1955054" cy="398252"/>
          </a:xfrm>
          <a:prstGeom prst="rect">
            <a:avLst/>
          </a:prstGeom>
        </p:spPr>
      </p:pic>
      <p:sp>
        <p:nvSpPr>
          <p:cNvPr id="34" name="Shape 667"/>
          <p:cNvSpPr txBox="1">
            <a:spLocks/>
          </p:cNvSpPr>
          <p:nvPr/>
        </p:nvSpPr>
        <p:spPr>
          <a:xfrm>
            <a:off x="666249" y="5663266"/>
            <a:ext cx="8927400" cy="700948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The kernel we saw earlier is the 3x3 matrix representation of                .  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332" y="5757219"/>
            <a:ext cx="959646" cy="50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489451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201" y="1889149"/>
            <a:ext cx="6563598" cy="1168674"/>
          </a:xfrm>
          <a:prstGeom prst="rect">
            <a:avLst/>
          </a:prstGeom>
        </p:spPr>
      </p:pic>
      <p:sp>
        <p:nvSpPr>
          <p:cNvPr id="4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Convolution vs correlation</a:t>
            </a:r>
            <a:endParaRPr dirty="0"/>
          </a:p>
        </p:txBody>
      </p:sp>
      <p:grpSp>
        <p:nvGrpSpPr>
          <p:cNvPr id="9" name="Group 8"/>
          <p:cNvGrpSpPr/>
          <p:nvPr/>
        </p:nvGrpSpPr>
        <p:grpSpPr>
          <a:xfrm>
            <a:off x="3030051" y="2759406"/>
            <a:ext cx="6563598" cy="373227"/>
            <a:chOff x="1058591" y="2642420"/>
            <a:chExt cx="11092518" cy="630756"/>
          </a:xfrm>
        </p:grpSpPr>
        <p:sp>
          <p:nvSpPr>
            <p:cNvPr id="8" name="Rectangle 7"/>
            <p:cNvSpPr/>
            <p:nvPr/>
          </p:nvSpPr>
          <p:spPr>
            <a:xfrm>
              <a:off x="1058591" y="2642420"/>
              <a:ext cx="3460016" cy="565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621493" y="2707330"/>
              <a:ext cx="5529616" cy="5658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Shape 667"/>
          <p:cNvSpPr txBox="1">
            <a:spLocks/>
          </p:cNvSpPr>
          <p:nvPr/>
        </p:nvSpPr>
        <p:spPr>
          <a:xfrm>
            <a:off x="666250" y="1339690"/>
            <a:ext cx="4916045" cy="700948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Definition of discrete 2D convolution:</a:t>
            </a:r>
          </a:p>
        </p:txBody>
      </p:sp>
      <p:grpSp>
        <p:nvGrpSpPr>
          <p:cNvPr id="29" name="Group 28"/>
          <p:cNvGrpSpPr/>
          <p:nvPr/>
        </p:nvGrpSpPr>
        <p:grpSpPr>
          <a:xfrm flipV="1">
            <a:off x="8140693" y="1584650"/>
            <a:ext cx="2690063" cy="542608"/>
            <a:chOff x="7614918" y="2688001"/>
            <a:chExt cx="2690063" cy="542608"/>
          </a:xfrm>
        </p:grpSpPr>
        <p:sp>
          <p:nvSpPr>
            <p:cNvPr id="30" name="Shape 667"/>
            <p:cNvSpPr txBox="1">
              <a:spLocks/>
            </p:cNvSpPr>
            <p:nvPr/>
          </p:nvSpPr>
          <p:spPr>
            <a:xfrm flipH="1" flipV="1">
              <a:off x="8049742" y="2815031"/>
              <a:ext cx="2255239" cy="41557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400" dirty="0"/>
                <a:t>notice the flip</a:t>
              </a:r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 flipH="1" flipV="1">
              <a:off x="7614918" y="2688001"/>
              <a:ext cx="434824" cy="19903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201" y="3855409"/>
            <a:ext cx="6563598" cy="1168674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3030051" y="4725666"/>
            <a:ext cx="6563598" cy="373227"/>
            <a:chOff x="1058591" y="2642420"/>
            <a:chExt cx="11092518" cy="630756"/>
          </a:xfrm>
        </p:grpSpPr>
        <p:sp>
          <p:nvSpPr>
            <p:cNvPr id="27" name="Rectangle 26"/>
            <p:cNvSpPr/>
            <p:nvPr/>
          </p:nvSpPr>
          <p:spPr>
            <a:xfrm>
              <a:off x="1058591" y="2642420"/>
              <a:ext cx="3460016" cy="565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621493" y="2707330"/>
              <a:ext cx="5529616" cy="5658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Shape 667"/>
          <p:cNvSpPr txBox="1">
            <a:spLocks/>
          </p:cNvSpPr>
          <p:nvPr/>
        </p:nvSpPr>
        <p:spPr>
          <a:xfrm>
            <a:off x="666250" y="3305950"/>
            <a:ext cx="4916045" cy="700948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Definition of discrete 2D correlation:</a:t>
            </a:r>
          </a:p>
        </p:txBody>
      </p:sp>
      <p:grpSp>
        <p:nvGrpSpPr>
          <p:cNvPr id="35" name="Group 34"/>
          <p:cNvGrpSpPr/>
          <p:nvPr/>
        </p:nvGrpSpPr>
        <p:grpSpPr>
          <a:xfrm flipV="1">
            <a:off x="8140693" y="3550910"/>
            <a:ext cx="3571846" cy="542608"/>
            <a:chOff x="7614918" y="2688001"/>
            <a:chExt cx="3571846" cy="542608"/>
          </a:xfrm>
        </p:grpSpPr>
        <p:sp>
          <p:nvSpPr>
            <p:cNvPr id="37" name="Shape 667"/>
            <p:cNvSpPr txBox="1">
              <a:spLocks/>
            </p:cNvSpPr>
            <p:nvPr/>
          </p:nvSpPr>
          <p:spPr>
            <a:xfrm flipH="1" flipV="1">
              <a:off x="8049742" y="2815031"/>
              <a:ext cx="3137022" cy="41557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400" dirty="0"/>
                <a:t>notice the lack of a flip</a:t>
              </a:r>
            </a:p>
          </p:txBody>
        </p:sp>
        <p:cxnSp>
          <p:nvCxnSpPr>
            <p:cNvPr id="38" name="Straight Arrow Connector 37"/>
            <p:cNvCxnSpPr/>
            <p:nvPr/>
          </p:nvCxnSpPr>
          <p:spPr>
            <a:xfrm flipH="1" flipV="1">
              <a:off x="7614918" y="2688001"/>
              <a:ext cx="434824" cy="19903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" name="Straight Connector 2"/>
          <p:cNvCxnSpPr/>
          <p:nvPr/>
        </p:nvCxnSpPr>
        <p:spPr>
          <a:xfrm>
            <a:off x="7874794" y="4302170"/>
            <a:ext cx="0" cy="202407"/>
          </a:xfrm>
          <a:prstGeom prst="line">
            <a:avLst/>
          </a:prstGeom>
          <a:ln w="15875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8755857" y="4302169"/>
            <a:ext cx="0" cy="202407"/>
          </a:xfrm>
          <a:prstGeom prst="line">
            <a:avLst/>
          </a:prstGeom>
          <a:ln w="15875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Shape 667"/>
          <p:cNvSpPr txBox="1">
            <a:spLocks/>
          </p:cNvSpPr>
          <p:nvPr/>
        </p:nvSpPr>
        <p:spPr>
          <a:xfrm>
            <a:off x="666250" y="5276191"/>
            <a:ext cx="11046289" cy="1042415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Most of the time won’t matter, because our kernels will be symmetric.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 Will be important when we discuss frequency-domain filtering (lectures 5-6).</a:t>
            </a:r>
          </a:p>
        </p:txBody>
      </p:sp>
    </p:spTree>
    <p:extLst>
      <p:ext uri="{BB962C8B-B14F-4D97-AF65-F5344CB8AC3E}">
        <p14:creationId xmlns:p14="http://schemas.microsoft.com/office/powerpoint/2010/main" val="3615948370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Separable filters</a:t>
            </a:r>
            <a:endParaRPr dirty="0"/>
          </a:p>
        </p:txBody>
      </p:sp>
      <p:sp>
        <p:nvSpPr>
          <p:cNvPr id="13" name="Shape 667"/>
          <p:cNvSpPr txBox="1">
            <a:spLocks/>
          </p:cNvSpPr>
          <p:nvPr/>
        </p:nvSpPr>
        <p:spPr>
          <a:xfrm>
            <a:off x="666250" y="1339690"/>
            <a:ext cx="10758613" cy="700948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A 2D filter is separable if it can be written as the product of a “column” and a “row”. 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541809" y="2169697"/>
            <a:ext cx="7108382" cy="1873756"/>
            <a:chOff x="2774396" y="2169697"/>
            <a:chExt cx="7108382" cy="1873756"/>
          </a:xfrm>
        </p:grpSpPr>
        <p:grpSp>
          <p:nvGrpSpPr>
            <p:cNvPr id="22" name="Group 21"/>
            <p:cNvGrpSpPr/>
            <p:nvPr/>
          </p:nvGrpSpPr>
          <p:grpSpPr>
            <a:xfrm>
              <a:off x="2774396" y="2169697"/>
              <a:ext cx="6810781" cy="1873756"/>
              <a:chOff x="2847277" y="2169697"/>
              <a:chExt cx="6810781" cy="1873756"/>
            </a:xfrm>
          </p:grpSpPr>
          <p:sp>
            <p:nvSpPr>
              <p:cNvPr id="23" name="="/>
              <p:cNvSpPr/>
              <p:nvPr/>
            </p:nvSpPr>
            <p:spPr>
              <a:xfrm>
                <a:off x="4956495" y="2519641"/>
                <a:ext cx="286938" cy="61170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28575" tIns="28575" rIns="28575" bIns="28575" anchor="ctr">
                <a:spAutoFit/>
              </a:bodyPr>
              <a:lstStyle>
                <a:lvl1pPr defTabSz="546100">
                  <a:defRPr sz="3800"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r>
                  <a:rPr sz="3600" dirty="0">
                    <a:latin typeface="+mj-lt"/>
                  </a:rPr>
                  <a:t>=</a:t>
                </a:r>
              </a:p>
            </p:txBody>
          </p:sp>
          <p:graphicFrame>
            <p:nvGraphicFramePr>
              <p:cNvPr id="24" name="Table"/>
              <p:cNvGraphicFramePr/>
              <p:nvPr>
                <p:extLst>
                  <p:ext uri="{D42A27DB-BD31-4B8C-83A1-F6EECF244321}">
                    <p14:modId xmlns:p14="http://schemas.microsoft.com/office/powerpoint/2010/main" val="906080212"/>
                  </p:ext>
                </p:extLst>
              </p:nvPr>
            </p:nvGraphicFramePr>
            <p:xfrm>
              <a:off x="6032240" y="2169697"/>
              <a:ext cx="441333" cy="1311594"/>
            </p:xfrm>
            <a:graphic>
              <a:graphicData uri="http://schemas.openxmlformats.org/drawingml/2006/table">
                <a:tbl>
                  <a:tblPr/>
                  <a:tblGrid>
                    <a:gridCol w="441333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</a:tblGrid>
                  <a:tr h="269081"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sz="2400" dirty="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1</a:t>
                          </a: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69081"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lang="en-US" sz="2400" dirty="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1</a:t>
                          </a:r>
                          <a:endPara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endParaRP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269081"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sz="2400" dirty="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1</a:t>
                          </a: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  <p:graphicFrame>
            <p:nvGraphicFramePr>
              <p:cNvPr id="43" name="Table"/>
              <p:cNvGraphicFramePr/>
              <p:nvPr>
                <p:extLst>
                  <p:ext uri="{D42A27DB-BD31-4B8C-83A1-F6EECF244321}">
                    <p14:modId xmlns:p14="http://schemas.microsoft.com/office/powerpoint/2010/main" val="592582436"/>
                  </p:ext>
                </p:extLst>
              </p:nvPr>
            </p:nvGraphicFramePr>
            <p:xfrm>
              <a:off x="2847277" y="2169697"/>
              <a:ext cx="1320411" cy="1311594"/>
            </p:xfrm>
            <a:graphic>
              <a:graphicData uri="http://schemas.openxmlformats.org/drawingml/2006/table">
                <a:tbl>
                  <a:tblPr/>
                  <a:tblGrid>
                    <a:gridCol w="44013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4013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40137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285750"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sz="2400" dirty="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1</a:t>
                          </a: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lang="en-US" sz="2400" dirty="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1</a:t>
                          </a:r>
                          <a:endPara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endParaRP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sz="2400" dirty="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1</a:t>
                          </a: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85750"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lang="en-US" sz="2400" dirty="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1</a:t>
                          </a:r>
                          <a:endPara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endParaRP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lang="en-US" sz="2400" dirty="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1</a:t>
                          </a:r>
                          <a:endPara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endParaRP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lang="en-US" sz="2400" dirty="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1</a:t>
                          </a:r>
                          <a:endPara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endParaRP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285750"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sz="240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1</a:t>
                          </a: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lang="en-US" sz="2400" dirty="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1</a:t>
                          </a:r>
                          <a:endPara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endParaRP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sz="2400" dirty="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1</a:t>
                          </a: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  <p:graphicFrame>
            <p:nvGraphicFramePr>
              <p:cNvPr id="36" name="Table"/>
              <p:cNvGraphicFramePr/>
              <p:nvPr>
                <p:extLst>
                  <p:ext uri="{D42A27DB-BD31-4B8C-83A1-F6EECF244321}">
                    <p14:modId xmlns:p14="http://schemas.microsoft.com/office/powerpoint/2010/main" val="402319284"/>
                  </p:ext>
                </p:extLst>
              </p:nvPr>
            </p:nvGraphicFramePr>
            <p:xfrm>
              <a:off x="8338124" y="2169697"/>
              <a:ext cx="1319934" cy="437198"/>
            </p:xfrm>
            <a:graphic>
              <a:graphicData uri="http://schemas.openxmlformats.org/drawingml/2006/table">
                <a:tbl>
                  <a:tblPr/>
                  <a:tblGrid>
                    <a:gridCol w="43997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39978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39978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264319"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sz="2400" dirty="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1</a:t>
                          </a: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lang="en-US" sz="2400" dirty="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1</a:t>
                          </a:r>
                          <a:endPara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endParaRP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sz="2400" dirty="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1</a:t>
                          </a: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  <p:sp>
            <p:nvSpPr>
              <p:cNvPr id="39" name="What this?"/>
              <p:cNvSpPr/>
              <p:nvPr/>
            </p:nvSpPr>
            <p:spPr>
              <a:xfrm>
                <a:off x="7262380" y="2606895"/>
                <a:ext cx="299049" cy="61170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28575" tIns="28575" rIns="28575" bIns="28575" anchor="ctr">
                <a:spAutoFit/>
              </a:bodyPr>
              <a:lstStyle>
                <a:lvl1pPr defTabSz="436880">
                  <a:defRPr sz="1800" i="1">
                    <a:solidFill>
                      <a:srgbClr val="0433FF"/>
                    </a:solidFill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pPr algn="ctr"/>
                <a:r>
                  <a:rPr lang="en-US" sz="3600" i="0" dirty="0">
                    <a:solidFill>
                      <a:schemeClr val="tx1"/>
                    </a:solidFill>
                    <a:latin typeface="+mj-lt"/>
                  </a:rPr>
                  <a:t>*</a:t>
                </a:r>
                <a:endParaRPr sz="3600" i="0" dirty="0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42" name="Sobel"/>
              <p:cNvSpPr/>
              <p:nvPr/>
            </p:nvSpPr>
            <p:spPr>
              <a:xfrm>
                <a:off x="5539933" y="3616413"/>
                <a:ext cx="1425946" cy="42704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28575" tIns="28575" rIns="28575" bIns="28575" anchor="ctr">
                <a:spAutoFit/>
              </a:bodyPr>
              <a:lstStyle>
                <a:lvl1pPr defTabSz="436880">
                  <a:defRPr sz="1800"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pPr algn="ctr"/>
                <a:r>
                  <a:rPr lang="en-US" sz="2400" dirty="0">
                    <a:latin typeface="+mj-lt"/>
                  </a:rPr>
                  <a:t>column</a:t>
                </a:r>
                <a:endParaRPr sz="2400" dirty="0">
                  <a:latin typeface="+mj-lt"/>
                </a:endParaRPr>
              </a:p>
            </p:txBody>
          </p:sp>
        </p:grpSp>
        <p:sp>
          <p:nvSpPr>
            <p:cNvPr id="45" name="1D derivative filter"/>
            <p:cNvSpPr/>
            <p:nvPr/>
          </p:nvSpPr>
          <p:spPr>
            <a:xfrm>
              <a:off x="7967642" y="2704307"/>
              <a:ext cx="1915136" cy="42704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8575" tIns="28575" rIns="28575" bIns="28575" anchor="ctr">
              <a:spAutoFit/>
            </a:bodyPr>
            <a:lstStyle>
              <a:lvl1pPr defTabSz="436880">
                <a:defRPr sz="18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algn="ctr"/>
              <a:r>
                <a:rPr lang="en-US" sz="2400" dirty="0">
                  <a:latin typeface="+mj-lt"/>
                </a:rPr>
                <a:t>row</a:t>
              </a:r>
              <a:endParaRPr sz="2400" dirty="0">
                <a:latin typeface="+mj-lt"/>
              </a:endParaRPr>
            </a:p>
          </p:txBody>
        </p:sp>
      </p:grpSp>
      <p:sp>
        <p:nvSpPr>
          <p:cNvPr id="47" name="Sobel"/>
          <p:cNvSpPr/>
          <p:nvPr/>
        </p:nvSpPr>
        <p:spPr>
          <a:xfrm>
            <a:off x="779363" y="2430339"/>
            <a:ext cx="1655558" cy="796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8575" tIns="28575" rIns="28575" bIns="28575" anchor="ctr">
            <a:spAutoFit/>
          </a:bodyPr>
          <a:lstStyle>
            <a:lvl1pPr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lang="en-US" sz="2400" dirty="0">
                <a:latin typeface="+mj-lt"/>
              </a:rPr>
              <a:t>example: box filter</a:t>
            </a:r>
            <a:endParaRPr sz="2400" dirty="0">
              <a:latin typeface="+mj-lt"/>
            </a:endParaRPr>
          </a:p>
        </p:txBody>
      </p:sp>
      <p:sp>
        <p:nvSpPr>
          <p:cNvPr id="48" name="Shape 667"/>
          <p:cNvSpPr txBox="1">
            <a:spLocks/>
          </p:cNvSpPr>
          <p:nvPr/>
        </p:nvSpPr>
        <p:spPr>
          <a:xfrm>
            <a:off x="666249" y="4101538"/>
            <a:ext cx="10758613" cy="700948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What is the rank of this filter matrix?</a:t>
            </a:r>
          </a:p>
        </p:txBody>
      </p:sp>
      <p:sp>
        <p:nvSpPr>
          <p:cNvPr id="49" name="Shape 667"/>
          <p:cNvSpPr txBox="1">
            <a:spLocks/>
          </p:cNvSpPr>
          <p:nvPr/>
        </p:nvSpPr>
        <p:spPr>
          <a:xfrm>
            <a:off x="8752882" y="3479459"/>
            <a:ext cx="2873510" cy="700948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10969894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Separable filters</a:t>
            </a:r>
            <a:endParaRPr dirty="0"/>
          </a:p>
        </p:txBody>
      </p:sp>
      <p:sp>
        <p:nvSpPr>
          <p:cNvPr id="13" name="Shape 667"/>
          <p:cNvSpPr txBox="1">
            <a:spLocks/>
          </p:cNvSpPr>
          <p:nvPr/>
        </p:nvSpPr>
        <p:spPr>
          <a:xfrm>
            <a:off x="666250" y="1339690"/>
            <a:ext cx="10758613" cy="700948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A 2D filter is separable if it can be written as the product of a “column” and a “row”. 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541809" y="2169697"/>
            <a:ext cx="7108382" cy="1873756"/>
            <a:chOff x="2774396" y="2169697"/>
            <a:chExt cx="7108382" cy="1873756"/>
          </a:xfrm>
        </p:grpSpPr>
        <p:grpSp>
          <p:nvGrpSpPr>
            <p:cNvPr id="22" name="Group 21"/>
            <p:cNvGrpSpPr/>
            <p:nvPr/>
          </p:nvGrpSpPr>
          <p:grpSpPr>
            <a:xfrm>
              <a:off x="2774396" y="2169697"/>
              <a:ext cx="6810781" cy="1873756"/>
              <a:chOff x="2847277" y="2169697"/>
              <a:chExt cx="6810781" cy="1873756"/>
            </a:xfrm>
          </p:grpSpPr>
          <p:sp>
            <p:nvSpPr>
              <p:cNvPr id="23" name="="/>
              <p:cNvSpPr/>
              <p:nvPr/>
            </p:nvSpPr>
            <p:spPr>
              <a:xfrm>
                <a:off x="4956495" y="2519641"/>
                <a:ext cx="286938" cy="61170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28575" tIns="28575" rIns="28575" bIns="28575" anchor="ctr">
                <a:spAutoFit/>
              </a:bodyPr>
              <a:lstStyle>
                <a:lvl1pPr defTabSz="546100">
                  <a:defRPr sz="3800"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r>
                  <a:rPr sz="3600" dirty="0">
                    <a:latin typeface="+mj-lt"/>
                  </a:rPr>
                  <a:t>=</a:t>
                </a:r>
              </a:p>
            </p:txBody>
          </p:sp>
          <p:graphicFrame>
            <p:nvGraphicFramePr>
              <p:cNvPr id="24" name="Table"/>
              <p:cNvGraphicFramePr/>
              <p:nvPr>
                <p:extLst>
                  <p:ext uri="{D42A27DB-BD31-4B8C-83A1-F6EECF244321}">
                    <p14:modId xmlns:p14="http://schemas.microsoft.com/office/powerpoint/2010/main" val="906080212"/>
                  </p:ext>
                </p:extLst>
              </p:nvPr>
            </p:nvGraphicFramePr>
            <p:xfrm>
              <a:off x="6032240" y="2169697"/>
              <a:ext cx="441333" cy="1311594"/>
            </p:xfrm>
            <a:graphic>
              <a:graphicData uri="http://schemas.openxmlformats.org/drawingml/2006/table">
                <a:tbl>
                  <a:tblPr/>
                  <a:tblGrid>
                    <a:gridCol w="441333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</a:tblGrid>
                  <a:tr h="269081"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sz="2400" dirty="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1</a:t>
                          </a: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69081"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lang="en-US" sz="2400" dirty="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1</a:t>
                          </a:r>
                          <a:endPara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endParaRP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269081"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sz="2400" dirty="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1</a:t>
                          </a: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  <p:graphicFrame>
            <p:nvGraphicFramePr>
              <p:cNvPr id="43" name="Table"/>
              <p:cNvGraphicFramePr/>
              <p:nvPr>
                <p:extLst>
                  <p:ext uri="{D42A27DB-BD31-4B8C-83A1-F6EECF244321}">
                    <p14:modId xmlns:p14="http://schemas.microsoft.com/office/powerpoint/2010/main" val="592582436"/>
                  </p:ext>
                </p:extLst>
              </p:nvPr>
            </p:nvGraphicFramePr>
            <p:xfrm>
              <a:off x="2847277" y="2169697"/>
              <a:ext cx="1320411" cy="1311594"/>
            </p:xfrm>
            <a:graphic>
              <a:graphicData uri="http://schemas.openxmlformats.org/drawingml/2006/table">
                <a:tbl>
                  <a:tblPr/>
                  <a:tblGrid>
                    <a:gridCol w="44013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4013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40137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285750"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sz="2400" dirty="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1</a:t>
                          </a: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lang="en-US" sz="2400" dirty="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1</a:t>
                          </a:r>
                          <a:endPara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endParaRP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sz="2400" dirty="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1</a:t>
                          </a: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85750"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lang="en-US" sz="2400" dirty="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1</a:t>
                          </a:r>
                          <a:endPara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endParaRP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lang="en-US" sz="2400" dirty="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1</a:t>
                          </a:r>
                          <a:endPara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endParaRP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lang="en-US" sz="2400" dirty="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1</a:t>
                          </a:r>
                          <a:endPara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endParaRP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285750"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sz="240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1</a:t>
                          </a: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lang="en-US" sz="2400" dirty="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1</a:t>
                          </a:r>
                          <a:endPara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endParaRP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sz="2400" dirty="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1</a:t>
                          </a: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  <p:graphicFrame>
            <p:nvGraphicFramePr>
              <p:cNvPr id="36" name="Table"/>
              <p:cNvGraphicFramePr/>
              <p:nvPr>
                <p:extLst>
                  <p:ext uri="{D42A27DB-BD31-4B8C-83A1-F6EECF244321}">
                    <p14:modId xmlns:p14="http://schemas.microsoft.com/office/powerpoint/2010/main" val="402319284"/>
                  </p:ext>
                </p:extLst>
              </p:nvPr>
            </p:nvGraphicFramePr>
            <p:xfrm>
              <a:off x="8338124" y="2169697"/>
              <a:ext cx="1319934" cy="437198"/>
            </p:xfrm>
            <a:graphic>
              <a:graphicData uri="http://schemas.openxmlformats.org/drawingml/2006/table">
                <a:tbl>
                  <a:tblPr/>
                  <a:tblGrid>
                    <a:gridCol w="43997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39978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39978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264319"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sz="2400" dirty="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1</a:t>
                          </a: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lang="en-US" sz="2400" dirty="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1</a:t>
                          </a:r>
                          <a:endPara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endParaRP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sz="2400" dirty="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1</a:t>
                          </a: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  <p:sp>
            <p:nvSpPr>
              <p:cNvPr id="39" name="What this?"/>
              <p:cNvSpPr/>
              <p:nvPr/>
            </p:nvSpPr>
            <p:spPr>
              <a:xfrm>
                <a:off x="7262380" y="2606895"/>
                <a:ext cx="299049" cy="61170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28575" tIns="28575" rIns="28575" bIns="28575" anchor="ctr">
                <a:spAutoFit/>
              </a:bodyPr>
              <a:lstStyle>
                <a:lvl1pPr defTabSz="436880">
                  <a:defRPr sz="1800" i="1">
                    <a:solidFill>
                      <a:srgbClr val="0433FF"/>
                    </a:solidFill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pPr algn="ctr"/>
                <a:r>
                  <a:rPr lang="en-US" sz="3600" i="0" dirty="0">
                    <a:solidFill>
                      <a:schemeClr val="tx1"/>
                    </a:solidFill>
                    <a:latin typeface="+mj-lt"/>
                  </a:rPr>
                  <a:t>*</a:t>
                </a:r>
                <a:endParaRPr sz="3600" i="0" dirty="0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42" name="Sobel"/>
              <p:cNvSpPr/>
              <p:nvPr/>
            </p:nvSpPr>
            <p:spPr>
              <a:xfrm>
                <a:off x="5539933" y="3616413"/>
                <a:ext cx="1425946" cy="42704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28575" tIns="28575" rIns="28575" bIns="28575" anchor="ctr">
                <a:spAutoFit/>
              </a:bodyPr>
              <a:lstStyle>
                <a:lvl1pPr defTabSz="436880">
                  <a:defRPr sz="1800"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pPr algn="ctr"/>
                <a:r>
                  <a:rPr lang="en-US" sz="2400" dirty="0">
                    <a:latin typeface="+mj-lt"/>
                  </a:rPr>
                  <a:t>column</a:t>
                </a:r>
                <a:endParaRPr sz="2400" dirty="0">
                  <a:latin typeface="+mj-lt"/>
                </a:endParaRPr>
              </a:p>
            </p:txBody>
          </p:sp>
        </p:grpSp>
        <p:sp>
          <p:nvSpPr>
            <p:cNvPr id="45" name="1D derivative filter"/>
            <p:cNvSpPr/>
            <p:nvPr/>
          </p:nvSpPr>
          <p:spPr>
            <a:xfrm>
              <a:off x="7967642" y="2704307"/>
              <a:ext cx="1915136" cy="42704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8575" tIns="28575" rIns="28575" bIns="28575" anchor="ctr">
              <a:spAutoFit/>
            </a:bodyPr>
            <a:lstStyle>
              <a:lvl1pPr defTabSz="436880">
                <a:defRPr sz="18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algn="ctr"/>
              <a:r>
                <a:rPr lang="en-US" sz="2400" dirty="0">
                  <a:latin typeface="+mj-lt"/>
                </a:rPr>
                <a:t>row</a:t>
              </a:r>
              <a:endParaRPr sz="2400" dirty="0">
                <a:latin typeface="+mj-lt"/>
              </a:endParaRPr>
            </a:p>
          </p:txBody>
        </p:sp>
      </p:grpSp>
      <p:sp>
        <p:nvSpPr>
          <p:cNvPr id="47" name="Sobel"/>
          <p:cNvSpPr/>
          <p:nvPr/>
        </p:nvSpPr>
        <p:spPr>
          <a:xfrm>
            <a:off x="779363" y="2430339"/>
            <a:ext cx="1655558" cy="796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8575" tIns="28575" rIns="28575" bIns="28575" anchor="ctr">
            <a:spAutoFit/>
          </a:bodyPr>
          <a:lstStyle>
            <a:lvl1pPr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lang="en-US" sz="2400" dirty="0">
                <a:latin typeface="+mj-lt"/>
              </a:rPr>
              <a:t>example: box filter</a:t>
            </a:r>
            <a:endParaRPr sz="2400" dirty="0">
              <a:latin typeface="+mj-lt"/>
            </a:endParaRPr>
          </a:p>
        </p:txBody>
      </p:sp>
      <p:sp>
        <p:nvSpPr>
          <p:cNvPr id="48" name="Shape 667"/>
          <p:cNvSpPr txBox="1">
            <a:spLocks/>
          </p:cNvSpPr>
          <p:nvPr/>
        </p:nvSpPr>
        <p:spPr>
          <a:xfrm>
            <a:off x="666249" y="4101538"/>
            <a:ext cx="10758613" cy="700948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Why is this important?</a:t>
            </a:r>
          </a:p>
        </p:txBody>
      </p:sp>
    </p:spTree>
    <p:extLst>
      <p:ext uri="{BB962C8B-B14F-4D97-AF65-F5344CB8AC3E}">
        <p14:creationId xmlns:p14="http://schemas.microsoft.com/office/powerpoint/2010/main" val="1997572791"/>
      </p:ext>
    </p:extLst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Separable filters</a:t>
            </a:r>
            <a:endParaRPr dirty="0"/>
          </a:p>
        </p:txBody>
      </p:sp>
      <p:sp>
        <p:nvSpPr>
          <p:cNvPr id="13" name="Shape 667"/>
          <p:cNvSpPr txBox="1">
            <a:spLocks/>
          </p:cNvSpPr>
          <p:nvPr/>
        </p:nvSpPr>
        <p:spPr>
          <a:xfrm>
            <a:off x="666250" y="1339690"/>
            <a:ext cx="10758613" cy="700948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A 2D filter is separable if it can be written as the product of a “column” and a “row”. 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541809" y="2169697"/>
            <a:ext cx="7108382" cy="1873756"/>
            <a:chOff x="2774396" y="2169697"/>
            <a:chExt cx="7108382" cy="1873756"/>
          </a:xfrm>
        </p:grpSpPr>
        <p:grpSp>
          <p:nvGrpSpPr>
            <p:cNvPr id="22" name="Group 21"/>
            <p:cNvGrpSpPr/>
            <p:nvPr/>
          </p:nvGrpSpPr>
          <p:grpSpPr>
            <a:xfrm>
              <a:off x="2774396" y="2169697"/>
              <a:ext cx="6810781" cy="1873756"/>
              <a:chOff x="2847277" y="2169697"/>
              <a:chExt cx="6810781" cy="1873756"/>
            </a:xfrm>
          </p:grpSpPr>
          <p:sp>
            <p:nvSpPr>
              <p:cNvPr id="23" name="="/>
              <p:cNvSpPr/>
              <p:nvPr/>
            </p:nvSpPr>
            <p:spPr>
              <a:xfrm>
                <a:off x="4956495" y="2519641"/>
                <a:ext cx="286938" cy="61170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28575" tIns="28575" rIns="28575" bIns="28575" anchor="ctr">
                <a:spAutoFit/>
              </a:bodyPr>
              <a:lstStyle>
                <a:lvl1pPr defTabSz="546100">
                  <a:defRPr sz="3800"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r>
                  <a:rPr sz="3600" dirty="0">
                    <a:latin typeface="+mj-lt"/>
                  </a:rPr>
                  <a:t>=</a:t>
                </a:r>
              </a:p>
            </p:txBody>
          </p:sp>
          <p:graphicFrame>
            <p:nvGraphicFramePr>
              <p:cNvPr id="24" name="Table"/>
              <p:cNvGraphicFramePr/>
              <p:nvPr>
                <p:extLst>
                  <p:ext uri="{D42A27DB-BD31-4B8C-83A1-F6EECF244321}">
                    <p14:modId xmlns:p14="http://schemas.microsoft.com/office/powerpoint/2010/main" val="906080212"/>
                  </p:ext>
                </p:extLst>
              </p:nvPr>
            </p:nvGraphicFramePr>
            <p:xfrm>
              <a:off x="6032240" y="2169697"/>
              <a:ext cx="441333" cy="1311594"/>
            </p:xfrm>
            <a:graphic>
              <a:graphicData uri="http://schemas.openxmlformats.org/drawingml/2006/table">
                <a:tbl>
                  <a:tblPr/>
                  <a:tblGrid>
                    <a:gridCol w="441333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</a:tblGrid>
                  <a:tr h="269081"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sz="2400" dirty="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1</a:t>
                          </a: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69081"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lang="en-US" sz="2400" dirty="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1</a:t>
                          </a:r>
                          <a:endPara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endParaRP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269081"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sz="2400" dirty="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1</a:t>
                          </a: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  <p:graphicFrame>
            <p:nvGraphicFramePr>
              <p:cNvPr id="43" name="Table"/>
              <p:cNvGraphicFramePr/>
              <p:nvPr>
                <p:extLst>
                  <p:ext uri="{D42A27DB-BD31-4B8C-83A1-F6EECF244321}">
                    <p14:modId xmlns:p14="http://schemas.microsoft.com/office/powerpoint/2010/main" val="592582436"/>
                  </p:ext>
                </p:extLst>
              </p:nvPr>
            </p:nvGraphicFramePr>
            <p:xfrm>
              <a:off x="2847277" y="2169697"/>
              <a:ext cx="1320411" cy="1311594"/>
            </p:xfrm>
            <a:graphic>
              <a:graphicData uri="http://schemas.openxmlformats.org/drawingml/2006/table">
                <a:tbl>
                  <a:tblPr/>
                  <a:tblGrid>
                    <a:gridCol w="44013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4013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40137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285750"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sz="2400" dirty="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1</a:t>
                          </a: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lang="en-US" sz="2400" dirty="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1</a:t>
                          </a:r>
                          <a:endPara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endParaRP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sz="2400" dirty="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1</a:t>
                          </a: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85750"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lang="en-US" sz="2400" dirty="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1</a:t>
                          </a:r>
                          <a:endPara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endParaRP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lang="en-US" sz="2400" dirty="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1</a:t>
                          </a:r>
                          <a:endPara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endParaRP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lang="en-US" sz="2400" dirty="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1</a:t>
                          </a:r>
                          <a:endPara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endParaRP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285750"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sz="240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1</a:t>
                          </a: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lang="en-US" sz="2400" dirty="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1</a:t>
                          </a:r>
                          <a:endPara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endParaRP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sz="2400" dirty="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1</a:t>
                          </a: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  <p:graphicFrame>
            <p:nvGraphicFramePr>
              <p:cNvPr id="36" name="Table"/>
              <p:cNvGraphicFramePr/>
              <p:nvPr>
                <p:extLst>
                  <p:ext uri="{D42A27DB-BD31-4B8C-83A1-F6EECF244321}">
                    <p14:modId xmlns:p14="http://schemas.microsoft.com/office/powerpoint/2010/main" val="402319284"/>
                  </p:ext>
                </p:extLst>
              </p:nvPr>
            </p:nvGraphicFramePr>
            <p:xfrm>
              <a:off x="8338124" y="2169697"/>
              <a:ext cx="1319934" cy="437198"/>
            </p:xfrm>
            <a:graphic>
              <a:graphicData uri="http://schemas.openxmlformats.org/drawingml/2006/table">
                <a:tbl>
                  <a:tblPr/>
                  <a:tblGrid>
                    <a:gridCol w="43997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39978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39978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264319"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sz="2400" dirty="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1</a:t>
                          </a: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lang="en-US" sz="2400" dirty="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1</a:t>
                          </a:r>
                          <a:endPara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endParaRP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sz="2400" dirty="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1</a:t>
                          </a: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  <p:sp>
            <p:nvSpPr>
              <p:cNvPr id="39" name="What this?"/>
              <p:cNvSpPr/>
              <p:nvPr/>
            </p:nvSpPr>
            <p:spPr>
              <a:xfrm>
                <a:off x="7262380" y="2606895"/>
                <a:ext cx="299049" cy="61170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28575" tIns="28575" rIns="28575" bIns="28575" anchor="ctr">
                <a:spAutoFit/>
              </a:bodyPr>
              <a:lstStyle>
                <a:lvl1pPr defTabSz="436880">
                  <a:defRPr sz="1800" i="1">
                    <a:solidFill>
                      <a:srgbClr val="0433FF"/>
                    </a:solidFill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pPr algn="ctr"/>
                <a:r>
                  <a:rPr lang="en-US" sz="3600" i="0" dirty="0">
                    <a:solidFill>
                      <a:schemeClr val="tx1"/>
                    </a:solidFill>
                    <a:latin typeface="+mj-lt"/>
                  </a:rPr>
                  <a:t>*</a:t>
                </a:r>
                <a:endParaRPr sz="3600" i="0" dirty="0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42" name="Sobel"/>
              <p:cNvSpPr/>
              <p:nvPr/>
            </p:nvSpPr>
            <p:spPr>
              <a:xfrm>
                <a:off x="5539933" y="3616413"/>
                <a:ext cx="1425946" cy="42704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28575" tIns="28575" rIns="28575" bIns="28575" anchor="ctr">
                <a:spAutoFit/>
              </a:bodyPr>
              <a:lstStyle>
                <a:lvl1pPr defTabSz="436880">
                  <a:defRPr sz="1800"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pPr algn="ctr"/>
                <a:r>
                  <a:rPr lang="en-US" sz="2400" dirty="0">
                    <a:latin typeface="+mj-lt"/>
                  </a:rPr>
                  <a:t>column</a:t>
                </a:r>
                <a:endParaRPr sz="2400" dirty="0">
                  <a:latin typeface="+mj-lt"/>
                </a:endParaRPr>
              </a:p>
            </p:txBody>
          </p:sp>
        </p:grpSp>
        <p:sp>
          <p:nvSpPr>
            <p:cNvPr id="45" name="1D derivative filter"/>
            <p:cNvSpPr/>
            <p:nvPr/>
          </p:nvSpPr>
          <p:spPr>
            <a:xfrm>
              <a:off x="7967642" y="2704307"/>
              <a:ext cx="1915136" cy="42704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8575" tIns="28575" rIns="28575" bIns="28575" anchor="ctr">
              <a:spAutoFit/>
            </a:bodyPr>
            <a:lstStyle>
              <a:lvl1pPr defTabSz="436880">
                <a:defRPr sz="18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algn="ctr"/>
              <a:r>
                <a:rPr lang="en-US" sz="2400" dirty="0">
                  <a:latin typeface="+mj-lt"/>
                </a:rPr>
                <a:t>row</a:t>
              </a:r>
              <a:endParaRPr sz="2400" dirty="0">
                <a:latin typeface="+mj-lt"/>
              </a:endParaRPr>
            </a:p>
          </p:txBody>
        </p:sp>
      </p:grpSp>
      <p:sp>
        <p:nvSpPr>
          <p:cNvPr id="47" name="Sobel"/>
          <p:cNvSpPr/>
          <p:nvPr/>
        </p:nvSpPr>
        <p:spPr>
          <a:xfrm>
            <a:off x="779363" y="2430339"/>
            <a:ext cx="1655558" cy="796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8575" tIns="28575" rIns="28575" bIns="28575" anchor="ctr">
            <a:spAutoFit/>
          </a:bodyPr>
          <a:lstStyle>
            <a:lvl1pPr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lang="en-US" sz="2400" dirty="0">
                <a:latin typeface="+mj-lt"/>
              </a:rPr>
              <a:t>example: box filter</a:t>
            </a:r>
            <a:endParaRPr sz="2400" dirty="0">
              <a:latin typeface="+mj-lt"/>
            </a:endParaRPr>
          </a:p>
        </p:txBody>
      </p:sp>
      <p:sp>
        <p:nvSpPr>
          <p:cNvPr id="48" name="Shape 667"/>
          <p:cNvSpPr txBox="1">
            <a:spLocks/>
          </p:cNvSpPr>
          <p:nvPr/>
        </p:nvSpPr>
        <p:spPr>
          <a:xfrm>
            <a:off x="666249" y="4101538"/>
            <a:ext cx="10758613" cy="955528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2D convolution with a separable filter is equivalent to two 1D convolutions (with the “column” and “row” filters).</a:t>
            </a:r>
          </a:p>
        </p:txBody>
      </p:sp>
    </p:spTree>
    <p:extLst>
      <p:ext uri="{BB962C8B-B14F-4D97-AF65-F5344CB8AC3E}">
        <p14:creationId xmlns:p14="http://schemas.microsoft.com/office/powerpoint/2010/main" val="3684846586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What is an image?</a:t>
            </a:r>
            <a:endParaRPr dirty="0"/>
          </a:p>
        </p:txBody>
      </p:sp>
      <p:pic>
        <p:nvPicPr>
          <p:cNvPr id="5" name="couch-surfing.jpg" descr="couch-surfing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55669" y="1079557"/>
            <a:ext cx="7480663" cy="550048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6155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Separable filters</a:t>
            </a:r>
            <a:endParaRPr dirty="0"/>
          </a:p>
        </p:txBody>
      </p:sp>
      <p:sp>
        <p:nvSpPr>
          <p:cNvPr id="13" name="Shape 667"/>
          <p:cNvSpPr txBox="1">
            <a:spLocks/>
          </p:cNvSpPr>
          <p:nvPr/>
        </p:nvSpPr>
        <p:spPr>
          <a:xfrm>
            <a:off x="666250" y="1339690"/>
            <a:ext cx="10758613" cy="700948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A 2D filter is separable if it can be written as the product of a “column” and a “row”. 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541809" y="2169697"/>
            <a:ext cx="7108382" cy="1873756"/>
            <a:chOff x="2774396" y="2169697"/>
            <a:chExt cx="7108382" cy="1873756"/>
          </a:xfrm>
        </p:grpSpPr>
        <p:grpSp>
          <p:nvGrpSpPr>
            <p:cNvPr id="22" name="Group 21"/>
            <p:cNvGrpSpPr/>
            <p:nvPr/>
          </p:nvGrpSpPr>
          <p:grpSpPr>
            <a:xfrm>
              <a:off x="2774396" y="2169697"/>
              <a:ext cx="6810781" cy="1873756"/>
              <a:chOff x="2847277" y="2169697"/>
              <a:chExt cx="6810781" cy="1873756"/>
            </a:xfrm>
          </p:grpSpPr>
          <p:sp>
            <p:nvSpPr>
              <p:cNvPr id="23" name="="/>
              <p:cNvSpPr/>
              <p:nvPr/>
            </p:nvSpPr>
            <p:spPr>
              <a:xfrm>
                <a:off x="4956495" y="2519641"/>
                <a:ext cx="286938" cy="61170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28575" tIns="28575" rIns="28575" bIns="28575" anchor="ctr">
                <a:spAutoFit/>
              </a:bodyPr>
              <a:lstStyle>
                <a:lvl1pPr defTabSz="546100">
                  <a:defRPr sz="3800"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r>
                  <a:rPr sz="3600" dirty="0">
                    <a:latin typeface="+mj-lt"/>
                  </a:rPr>
                  <a:t>=</a:t>
                </a:r>
              </a:p>
            </p:txBody>
          </p:sp>
          <p:graphicFrame>
            <p:nvGraphicFramePr>
              <p:cNvPr id="24" name="Table"/>
              <p:cNvGraphicFramePr/>
              <p:nvPr>
                <p:extLst>
                  <p:ext uri="{D42A27DB-BD31-4B8C-83A1-F6EECF244321}">
                    <p14:modId xmlns:p14="http://schemas.microsoft.com/office/powerpoint/2010/main" val="906080212"/>
                  </p:ext>
                </p:extLst>
              </p:nvPr>
            </p:nvGraphicFramePr>
            <p:xfrm>
              <a:off x="6032240" y="2169697"/>
              <a:ext cx="441333" cy="1311594"/>
            </p:xfrm>
            <a:graphic>
              <a:graphicData uri="http://schemas.openxmlformats.org/drawingml/2006/table">
                <a:tbl>
                  <a:tblPr/>
                  <a:tblGrid>
                    <a:gridCol w="441333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</a:tblGrid>
                  <a:tr h="269081"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sz="2400" dirty="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1</a:t>
                          </a: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69081"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lang="en-US" sz="2400" dirty="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1</a:t>
                          </a:r>
                          <a:endPara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endParaRP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269081"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sz="2400" dirty="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1</a:t>
                          </a: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  <p:graphicFrame>
            <p:nvGraphicFramePr>
              <p:cNvPr id="43" name="Table"/>
              <p:cNvGraphicFramePr/>
              <p:nvPr>
                <p:extLst>
                  <p:ext uri="{D42A27DB-BD31-4B8C-83A1-F6EECF244321}">
                    <p14:modId xmlns:p14="http://schemas.microsoft.com/office/powerpoint/2010/main" val="592582436"/>
                  </p:ext>
                </p:extLst>
              </p:nvPr>
            </p:nvGraphicFramePr>
            <p:xfrm>
              <a:off x="2847277" y="2169697"/>
              <a:ext cx="1320411" cy="1311594"/>
            </p:xfrm>
            <a:graphic>
              <a:graphicData uri="http://schemas.openxmlformats.org/drawingml/2006/table">
                <a:tbl>
                  <a:tblPr/>
                  <a:tblGrid>
                    <a:gridCol w="44013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4013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40137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285750"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sz="2400" dirty="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1</a:t>
                          </a: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lang="en-US" sz="2400" dirty="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1</a:t>
                          </a:r>
                          <a:endPara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endParaRP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sz="2400" dirty="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1</a:t>
                          </a: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85750"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lang="en-US" sz="2400" dirty="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1</a:t>
                          </a:r>
                          <a:endPara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endParaRP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lang="en-US" sz="2400" dirty="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1</a:t>
                          </a:r>
                          <a:endPara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endParaRP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lang="en-US" sz="2400" dirty="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1</a:t>
                          </a:r>
                          <a:endPara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endParaRP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285750"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sz="240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1</a:t>
                          </a: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lang="en-US" sz="2400" dirty="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1</a:t>
                          </a:r>
                          <a:endPara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endParaRP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sz="2400" dirty="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1</a:t>
                          </a: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  <p:graphicFrame>
            <p:nvGraphicFramePr>
              <p:cNvPr id="36" name="Table"/>
              <p:cNvGraphicFramePr/>
              <p:nvPr>
                <p:extLst>
                  <p:ext uri="{D42A27DB-BD31-4B8C-83A1-F6EECF244321}">
                    <p14:modId xmlns:p14="http://schemas.microsoft.com/office/powerpoint/2010/main" val="402319284"/>
                  </p:ext>
                </p:extLst>
              </p:nvPr>
            </p:nvGraphicFramePr>
            <p:xfrm>
              <a:off x="8338124" y="2169697"/>
              <a:ext cx="1319934" cy="437198"/>
            </p:xfrm>
            <a:graphic>
              <a:graphicData uri="http://schemas.openxmlformats.org/drawingml/2006/table">
                <a:tbl>
                  <a:tblPr/>
                  <a:tblGrid>
                    <a:gridCol w="43997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39978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39978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264319"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sz="2400" dirty="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1</a:t>
                          </a: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lang="en-US" sz="2400" dirty="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1</a:t>
                          </a:r>
                          <a:endPara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endParaRP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sz="2400" dirty="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1</a:t>
                          </a: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  <p:sp>
            <p:nvSpPr>
              <p:cNvPr id="39" name="What this?"/>
              <p:cNvSpPr/>
              <p:nvPr/>
            </p:nvSpPr>
            <p:spPr>
              <a:xfrm>
                <a:off x="7262380" y="2606895"/>
                <a:ext cx="299049" cy="61170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28575" tIns="28575" rIns="28575" bIns="28575" anchor="ctr">
                <a:spAutoFit/>
              </a:bodyPr>
              <a:lstStyle>
                <a:lvl1pPr defTabSz="436880">
                  <a:defRPr sz="1800" i="1">
                    <a:solidFill>
                      <a:srgbClr val="0433FF"/>
                    </a:solidFill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pPr algn="ctr"/>
                <a:r>
                  <a:rPr lang="en-US" sz="3600" i="0" dirty="0">
                    <a:solidFill>
                      <a:schemeClr val="tx1"/>
                    </a:solidFill>
                    <a:latin typeface="+mj-lt"/>
                  </a:rPr>
                  <a:t>*</a:t>
                </a:r>
                <a:endParaRPr sz="3600" i="0" dirty="0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42" name="Sobel"/>
              <p:cNvSpPr/>
              <p:nvPr/>
            </p:nvSpPr>
            <p:spPr>
              <a:xfrm>
                <a:off x="5539933" y="3616413"/>
                <a:ext cx="1425946" cy="42704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28575" tIns="28575" rIns="28575" bIns="28575" anchor="ctr">
                <a:spAutoFit/>
              </a:bodyPr>
              <a:lstStyle>
                <a:lvl1pPr defTabSz="436880">
                  <a:defRPr sz="1800"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pPr algn="ctr"/>
                <a:r>
                  <a:rPr lang="en-US" sz="2400" dirty="0">
                    <a:latin typeface="+mj-lt"/>
                  </a:rPr>
                  <a:t>column</a:t>
                </a:r>
                <a:endParaRPr sz="2400" dirty="0">
                  <a:latin typeface="+mj-lt"/>
                </a:endParaRPr>
              </a:p>
            </p:txBody>
          </p:sp>
        </p:grpSp>
        <p:sp>
          <p:nvSpPr>
            <p:cNvPr id="45" name="1D derivative filter"/>
            <p:cNvSpPr/>
            <p:nvPr/>
          </p:nvSpPr>
          <p:spPr>
            <a:xfrm>
              <a:off x="7967642" y="2704307"/>
              <a:ext cx="1915136" cy="42704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8575" tIns="28575" rIns="28575" bIns="28575" anchor="ctr">
              <a:spAutoFit/>
            </a:bodyPr>
            <a:lstStyle>
              <a:lvl1pPr defTabSz="436880">
                <a:defRPr sz="18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algn="ctr"/>
              <a:r>
                <a:rPr lang="en-US" sz="2400" dirty="0">
                  <a:latin typeface="+mj-lt"/>
                </a:rPr>
                <a:t>row</a:t>
              </a:r>
              <a:endParaRPr sz="2400" dirty="0">
                <a:latin typeface="+mj-lt"/>
              </a:endParaRPr>
            </a:p>
          </p:txBody>
        </p:sp>
      </p:grpSp>
      <p:sp>
        <p:nvSpPr>
          <p:cNvPr id="47" name="Sobel"/>
          <p:cNvSpPr/>
          <p:nvPr/>
        </p:nvSpPr>
        <p:spPr>
          <a:xfrm>
            <a:off x="779363" y="2430339"/>
            <a:ext cx="1655558" cy="796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8575" tIns="28575" rIns="28575" bIns="28575" anchor="ctr">
            <a:spAutoFit/>
          </a:bodyPr>
          <a:lstStyle>
            <a:lvl1pPr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lang="en-US" sz="2400" dirty="0">
                <a:latin typeface="+mj-lt"/>
              </a:rPr>
              <a:t>example: box filter</a:t>
            </a:r>
            <a:endParaRPr sz="2400" dirty="0">
              <a:latin typeface="+mj-lt"/>
            </a:endParaRPr>
          </a:p>
        </p:txBody>
      </p:sp>
      <p:sp>
        <p:nvSpPr>
          <p:cNvPr id="48" name="Shape 667"/>
          <p:cNvSpPr txBox="1">
            <a:spLocks/>
          </p:cNvSpPr>
          <p:nvPr/>
        </p:nvSpPr>
        <p:spPr>
          <a:xfrm>
            <a:off x="666249" y="4101538"/>
            <a:ext cx="10758613" cy="955528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2D convolution with a separable filter is equivalent to two 1D convolutions (with the “column” and “row” filters).</a:t>
            </a:r>
          </a:p>
        </p:txBody>
      </p:sp>
      <p:sp>
        <p:nvSpPr>
          <p:cNvPr id="15" name="Shape 667"/>
          <p:cNvSpPr txBox="1">
            <a:spLocks/>
          </p:cNvSpPr>
          <p:nvPr/>
        </p:nvSpPr>
        <p:spPr>
          <a:xfrm>
            <a:off x="666249" y="5192247"/>
            <a:ext cx="10758613" cy="1311390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If the image has M x M pixels and the filter kernel has size N x 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What is the cost of convolution with a non-separable filter?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80685829"/>
      </p:ext>
    </p:extLst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Separable filters</a:t>
            </a:r>
            <a:endParaRPr dirty="0"/>
          </a:p>
        </p:txBody>
      </p:sp>
      <p:sp>
        <p:nvSpPr>
          <p:cNvPr id="13" name="Shape 667"/>
          <p:cNvSpPr txBox="1">
            <a:spLocks/>
          </p:cNvSpPr>
          <p:nvPr/>
        </p:nvSpPr>
        <p:spPr>
          <a:xfrm>
            <a:off x="666250" y="1339690"/>
            <a:ext cx="10758613" cy="700948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A 2D filter is separable if it can be written as the product of a “column” and a “row”. 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541809" y="2169697"/>
            <a:ext cx="7108382" cy="1873756"/>
            <a:chOff x="2774396" y="2169697"/>
            <a:chExt cx="7108382" cy="1873756"/>
          </a:xfrm>
        </p:grpSpPr>
        <p:grpSp>
          <p:nvGrpSpPr>
            <p:cNvPr id="22" name="Group 21"/>
            <p:cNvGrpSpPr/>
            <p:nvPr/>
          </p:nvGrpSpPr>
          <p:grpSpPr>
            <a:xfrm>
              <a:off x="2774396" y="2169697"/>
              <a:ext cx="6810781" cy="1873756"/>
              <a:chOff x="2847277" y="2169697"/>
              <a:chExt cx="6810781" cy="1873756"/>
            </a:xfrm>
          </p:grpSpPr>
          <p:sp>
            <p:nvSpPr>
              <p:cNvPr id="23" name="="/>
              <p:cNvSpPr/>
              <p:nvPr/>
            </p:nvSpPr>
            <p:spPr>
              <a:xfrm>
                <a:off x="4956495" y="2519641"/>
                <a:ext cx="286938" cy="61170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28575" tIns="28575" rIns="28575" bIns="28575" anchor="ctr">
                <a:spAutoFit/>
              </a:bodyPr>
              <a:lstStyle>
                <a:lvl1pPr defTabSz="546100">
                  <a:defRPr sz="3800"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r>
                  <a:rPr sz="3600" dirty="0">
                    <a:latin typeface="+mj-lt"/>
                  </a:rPr>
                  <a:t>=</a:t>
                </a:r>
              </a:p>
            </p:txBody>
          </p:sp>
          <p:graphicFrame>
            <p:nvGraphicFramePr>
              <p:cNvPr id="24" name="Table"/>
              <p:cNvGraphicFramePr/>
              <p:nvPr>
                <p:extLst>
                  <p:ext uri="{D42A27DB-BD31-4B8C-83A1-F6EECF244321}">
                    <p14:modId xmlns:p14="http://schemas.microsoft.com/office/powerpoint/2010/main" val="906080212"/>
                  </p:ext>
                </p:extLst>
              </p:nvPr>
            </p:nvGraphicFramePr>
            <p:xfrm>
              <a:off x="6032240" y="2169697"/>
              <a:ext cx="441333" cy="1311594"/>
            </p:xfrm>
            <a:graphic>
              <a:graphicData uri="http://schemas.openxmlformats.org/drawingml/2006/table">
                <a:tbl>
                  <a:tblPr/>
                  <a:tblGrid>
                    <a:gridCol w="441333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</a:tblGrid>
                  <a:tr h="269081"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sz="2400" dirty="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1</a:t>
                          </a: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69081"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lang="en-US" sz="2400" dirty="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1</a:t>
                          </a:r>
                          <a:endPara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endParaRP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269081"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sz="2400" dirty="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1</a:t>
                          </a: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  <p:graphicFrame>
            <p:nvGraphicFramePr>
              <p:cNvPr id="43" name="Table"/>
              <p:cNvGraphicFramePr/>
              <p:nvPr>
                <p:extLst>
                  <p:ext uri="{D42A27DB-BD31-4B8C-83A1-F6EECF244321}">
                    <p14:modId xmlns:p14="http://schemas.microsoft.com/office/powerpoint/2010/main" val="592582436"/>
                  </p:ext>
                </p:extLst>
              </p:nvPr>
            </p:nvGraphicFramePr>
            <p:xfrm>
              <a:off x="2847277" y="2169697"/>
              <a:ext cx="1320411" cy="1311594"/>
            </p:xfrm>
            <a:graphic>
              <a:graphicData uri="http://schemas.openxmlformats.org/drawingml/2006/table">
                <a:tbl>
                  <a:tblPr/>
                  <a:tblGrid>
                    <a:gridCol w="44013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4013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40137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285750"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sz="2400" dirty="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1</a:t>
                          </a: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lang="en-US" sz="2400" dirty="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1</a:t>
                          </a:r>
                          <a:endPara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endParaRP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sz="2400" dirty="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1</a:t>
                          </a: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85750"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lang="en-US" sz="2400" dirty="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1</a:t>
                          </a:r>
                          <a:endPara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endParaRP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lang="en-US" sz="2400" dirty="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1</a:t>
                          </a:r>
                          <a:endPara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endParaRP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lang="en-US" sz="2400" dirty="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1</a:t>
                          </a:r>
                          <a:endPara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endParaRP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285750"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sz="240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1</a:t>
                          </a: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lang="en-US" sz="2400" dirty="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1</a:t>
                          </a:r>
                          <a:endPara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endParaRP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sz="2400" dirty="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1</a:t>
                          </a: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  <p:graphicFrame>
            <p:nvGraphicFramePr>
              <p:cNvPr id="36" name="Table"/>
              <p:cNvGraphicFramePr/>
              <p:nvPr>
                <p:extLst>
                  <p:ext uri="{D42A27DB-BD31-4B8C-83A1-F6EECF244321}">
                    <p14:modId xmlns:p14="http://schemas.microsoft.com/office/powerpoint/2010/main" val="402319284"/>
                  </p:ext>
                </p:extLst>
              </p:nvPr>
            </p:nvGraphicFramePr>
            <p:xfrm>
              <a:off x="8338124" y="2169697"/>
              <a:ext cx="1319934" cy="437198"/>
            </p:xfrm>
            <a:graphic>
              <a:graphicData uri="http://schemas.openxmlformats.org/drawingml/2006/table">
                <a:tbl>
                  <a:tblPr/>
                  <a:tblGrid>
                    <a:gridCol w="43997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39978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39978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264319"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sz="2400" dirty="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1</a:t>
                          </a: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lang="en-US" sz="2400" dirty="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1</a:t>
                          </a:r>
                          <a:endPara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endParaRP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sz="2400" dirty="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1</a:t>
                          </a: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  <p:sp>
            <p:nvSpPr>
              <p:cNvPr id="39" name="What this?"/>
              <p:cNvSpPr/>
              <p:nvPr/>
            </p:nvSpPr>
            <p:spPr>
              <a:xfrm>
                <a:off x="7262380" y="2606895"/>
                <a:ext cx="299049" cy="61170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28575" tIns="28575" rIns="28575" bIns="28575" anchor="ctr">
                <a:spAutoFit/>
              </a:bodyPr>
              <a:lstStyle>
                <a:lvl1pPr defTabSz="436880">
                  <a:defRPr sz="1800" i="1">
                    <a:solidFill>
                      <a:srgbClr val="0433FF"/>
                    </a:solidFill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pPr algn="ctr"/>
                <a:r>
                  <a:rPr lang="en-US" sz="3600" i="0" dirty="0">
                    <a:solidFill>
                      <a:schemeClr val="tx1"/>
                    </a:solidFill>
                    <a:latin typeface="+mj-lt"/>
                  </a:rPr>
                  <a:t>*</a:t>
                </a:r>
                <a:endParaRPr sz="3600" i="0" dirty="0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42" name="Sobel"/>
              <p:cNvSpPr/>
              <p:nvPr/>
            </p:nvSpPr>
            <p:spPr>
              <a:xfrm>
                <a:off x="5539933" y="3616413"/>
                <a:ext cx="1425946" cy="42704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28575" tIns="28575" rIns="28575" bIns="28575" anchor="ctr">
                <a:spAutoFit/>
              </a:bodyPr>
              <a:lstStyle>
                <a:lvl1pPr defTabSz="436880">
                  <a:defRPr sz="1800"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pPr algn="ctr"/>
                <a:r>
                  <a:rPr lang="en-US" sz="2400" dirty="0">
                    <a:latin typeface="+mj-lt"/>
                  </a:rPr>
                  <a:t>column</a:t>
                </a:r>
                <a:endParaRPr sz="2400" dirty="0">
                  <a:latin typeface="+mj-lt"/>
                </a:endParaRPr>
              </a:p>
            </p:txBody>
          </p:sp>
        </p:grpSp>
        <p:sp>
          <p:nvSpPr>
            <p:cNvPr id="45" name="1D derivative filter"/>
            <p:cNvSpPr/>
            <p:nvPr/>
          </p:nvSpPr>
          <p:spPr>
            <a:xfrm>
              <a:off x="7967642" y="2704307"/>
              <a:ext cx="1915136" cy="42704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8575" tIns="28575" rIns="28575" bIns="28575" anchor="ctr">
              <a:spAutoFit/>
            </a:bodyPr>
            <a:lstStyle>
              <a:lvl1pPr defTabSz="436880">
                <a:defRPr sz="18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algn="ctr"/>
              <a:r>
                <a:rPr lang="en-US" sz="2400" dirty="0">
                  <a:latin typeface="+mj-lt"/>
                </a:rPr>
                <a:t>row</a:t>
              </a:r>
              <a:endParaRPr sz="2400" dirty="0">
                <a:latin typeface="+mj-lt"/>
              </a:endParaRPr>
            </a:p>
          </p:txBody>
        </p:sp>
      </p:grpSp>
      <p:sp>
        <p:nvSpPr>
          <p:cNvPr id="47" name="Sobel"/>
          <p:cNvSpPr/>
          <p:nvPr/>
        </p:nvSpPr>
        <p:spPr>
          <a:xfrm>
            <a:off x="779363" y="2430339"/>
            <a:ext cx="1655558" cy="796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8575" tIns="28575" rIns="28575" bIns="28575" anchor="ctr">
            <a:spAutoFit/>
          </a:bodyPr>
          <a:lstStyle>
            <a:lvl1pPr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lang="en-US" sz="2400" dirty="0">
                <a:latin typeface="+mj-lt"/>
              </a:rPr>
              <a:t>example: box filter</a:t>
            </a:r>
            <a:endParaRPr sz="2400" dirty="0">
              <a:latin typeface="+mj-lt"/>
            </a:endParaRPr>
          </a:p>
        </p:txBody>
      </p:sp>
      <p:sp>
        <p:nvSpPr>
          <p:cNvPr id="48" name="Shape 667"/>
          <p:cNvSpPr txBox="1">
            <a:spLocks/>
          </p:cNvSpPr>
          <p:nvPr/>
        </p:nvSpPr>
        <p:spPr>
          <a:xfrm>
            <a:off x="666249" y="4101538"/>
            <a:ext cx="10758613" cy="955528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2D convolution with a separable filter is equivalent to two 1D convolutions (with the “column” and “row” filters).</a:t>
            </a:r>
          </a:p>
        </p:txBody>
      </p:sp>
      <p:sp>
        <p:nvSpPr>
          <p:cNvPr id="15" name="Shape 667"/>
          <p:cNvSpPr txBox="1">
            <a:spLocks/>
          </p:cNvSpPr>
          <p:nvPr/>
        </p:nvSpPr>
        <p:spPr>
          <a:xfrm>
            <a:off x="666249" y="5192247"/>
            <a:ext cx="10758613" cy="1311390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If the image has M x M pixels and the filter kernel has size N x 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What is the cost of convolution with a non-separable filter?		M</a:t>
            </a:r>
            <a:r>
              <a:rPr lang="en-US" sz="2400" baseline="30000" dirty="0"/>
              <a:t>2</a:t>
            </a:r>
            <a:r>
              <a:rPr lang="en-US" sz="2400" baseline="-25000" dirty="0"/>
              <a:t> </a:t>
            </a:r>
            <a:r>
              <a:rPr lang="en-US" sz="2400" dirty="0"/>
              <a:t>x N</a:t>
            </a:r>
            <a:r>
              <a:rPr lang="en-US" sz="2400" baseline="30000" dirty="0"/>
              <a:t>2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What is the cost of convolution with a separable filter?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8702211" y="5845996"/>
            <a:ext cx="94798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882136"/>
      </p:ext>
    </p:extLst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Separable filters</a:t>
            </a:r>
            <a:endParaRPr dirty="0"/>
          </a:p>
        </p:txBody>
      </p:sp>
      <p:sp>
        <p:nvSpPr>
          <p:cNvPr id="13" name="Shape 667"/>
          <p:cNvSpPr txBox="1">
            <a:spLocks/>
          </p:cNvSpPr>
          <p:nvPr/>
        </p:nvSpPr>
        <p:spPr>
          <a:xfrm>
            <a:off x="666250" y="1339690"/>
            <a:ext cx="10758613" cy="700948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A 2D filter is separable if it can be written as the product of a “column” and a “row”. 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541809" y="2169697"/>
            <a:ext cx="7108382" cy="1873756"/>
            <a:chOff x="2774396" y="2169697"/>
            <a:chExt cx="7108382" cy="1873756"/>
          </a:xfrm>
        </p:grpSpPr>
        <p:grpSp>
          <p:nvGrpSpPr>
            <p:cNvPr id="22" name="Group 21"/>
            <p:cNvGrpSpPr/>
            <p:nvPr/>
          </p:nvGrpSpPr>
          <p:grpSpPr>
            <a:xfrm>
              <a:off x="2774396" y="2169697"/>
              <a:ext cx="6810781" cy="1873756"/>
              <a:chOff x="2847277" y="2169697"/>
              <a:chExt cx="6810781" cy="1873756"/>
            </a:xfrm>
          </p:grpSpPr>
          <p:sp>
            <p:nvSpPr>
              <p:cNvPr id="23" name="="/>
              <p:cNvSpPr/>
              <p:nvPr/>
            </p:nvSpPr>
            <p:spPr>
              <a:xfrm>
                <a:off x="4956495" y="2519641"/>
                <a:ext cx="286938" cy="61170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28575" tIns="28575" rIns="28575" bIns="28575" anchor="ctr">
                <a:spAutoFit/>
              </a:bodyPr>
              <a:lstStyle>
                <a:lvl1pPr defTabSz="546100">
                  <a:defRPr sz="3800"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r>
                  <a:rPr sz="3600" dirty="0">
                    <a:latin typeface="+mj-lt"/>
                  </a:rPr>
                  <a:t>=</a:t>
                </a:r>
              </a:p>
            </p:txBody>
          </p:sp>
          <p:graphicFrame>
            <p:nvGraphicFramePr>
              <p:cNvPr id="24" name="Table"/>
              <p:cNvGraphicFramePr/>
              <p:nvPr>
                <p:extLst>
                  <p:ext uri="{D42A27DB-BD31-4B8C-83A1-F6EECF244321}">
                    <p14:modId xmlns:p14="http://schemas.microsoft.com/office/powerpoint/2010/main" val="906080212"/>
                  </p:ext>
                </p:extLst>
              </p:nvPr>
            </p:nvGraphicFramePr>
            <p:xfrm>
              <a:off x="6032240" y="2169697"/>
              <a:ext cx="441333" cy="1311594"/>
            </p:xfrm>
            <a:graphic>
              <a:graphicData uri="http://schemas.openxmlformats.org/drawingml/2006/table">
                <a:tbl>
                  <a:tblPr/>
                  <a:tblGrid>
                    <a:gridCol w="441333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</a:tblGrid>
                  <a:tr h="269081"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sz="2400" dirty="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1</a:t>
                          </a: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69081"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lang="en-US" sz="2400" dirty="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1</a:t>
                          </a:r>
                          <a:endPara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endParaRP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269081"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sz="2400" dirty="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1</a:t>
                          </a: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  <p:graphicFrame>
            <p:nvGraphicFramePr>
              <p:cNvPr id="43" name="Table"/>
              <p:cNvGraphicFramePr/>
              <p:nvPr>
                <p:extLst>
                  <p:ext uri="{D42A27DB-BD31-4B8C-83A1-F6EECF244321}">
                    <p14:modId xmlns:p14="http://schemas.microsoft.com/office/powerpoint/2010/main" val="592582436"/>
                  </p:ext>
                </p:extLst>
              </p:nvPr>
            </p:nvGraphicFramePr>
            <p:xfrm>
              <a:off x="2847277" y="2169697"/>
              <a:ext cx="1320411" cy="1311594"/>
            </p:xfrm>
            <a:graphic>
              <a:graphicData uri="http://schemas.openxmlformats.org/drawingml/2006/table">
                <a:tbl>
                  <a:tblPr/>
                  <a:tblGrid>
                    <a:gridCol w="44013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4013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40137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285750"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sz="2400" dirty="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1</a:t>
                          </a: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lang="en-US" sz="2400" dirty="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1</a:t>
                          </a:r>
                          <a:endPara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endParaRP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sz="2400" dirty="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1</a:t>
                          </a: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85750"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lang="en-US" sz="2400" dirty="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1</a:t>
                          </a:r>
                          <a:endPara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endParaRP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lang="en-US" sz="2400" dirty="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1</a:t>
                          </a:r>
                          <a:endPara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endParaRP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lang="en-US" sz="2400" dirty="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1</a:t>
                          </a:r>
                          <a:endPara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endParaRP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285750"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sz="240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1</a:t>
                          </a: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lang="en-US" sz="2400" dirty="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1</a:t>
                          </a:r>
                          <a:endPara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endParaRP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sz="2400" dirty="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1</a:t>
                          </a: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  <p:graphicFrame>
            <p:nvGraphicFramePr>
              <p:cNvPr id="36" name="Table"/>
              <p:cNvGraphicFramePr/>
              <p:nvPr>
                <p:extLst>
                  <p:ext uri="{D42A27DB-BD31-4B8C-83A1-F6EECF244321}">
                    <p14:modId xmlns:p14="http://schemas.microsoft.com/office/powerpoint/2010/main" val="402319284"/>
                  </p:ext>
                </p:extLst>
              </p:nvPr>
            </p:nvGraphicFramePr>
            <p:xfrm>
              <a:off x="8338124" y="2169697"/>
              <a:ext cx="1319934" cy="437198"/>
            </p:xfrm>
            <a:graphic>
              <a:graphicData uri="http://schemas.openxmlformats.org/drawingml/2006/table">
                <a:tbl>
                  <a:tblPr/>
                  <a:tblGrid>
                    <a:gridCol w="43997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39978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39978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264319"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sz="2400" dirty="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1</a:t>
                          </a: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lang="en-US" sz="2400" dirty="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1</a:t>
                          </a:r>
                          <a:endPara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endParaRP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sz="2400" dirty="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1</a:t>
                          </a: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  <p:sp>
            <p:nvSpPr>
              <p:cNvPr id="39" name="What this?"/>
              <p:cNvSpPr/>
              <p:nvPr/>
            </p:nvSpPr>
            <p:spPr>
              <a:xfrm>
                <a:off x="7262380" y="2606895"/>
                <a:ext cx="299049" cy="61170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28575" tIns="28575" rIns="28575" bIns="28575" anchor="ctr">
                <a:spAutoFit/>
              </a:bodyPr>
              <a:lstStyle>
                <a:lvl1pPr defTabSz="436880">
                  <a:defRPr sz="1800" i="1">
                    <a:solidFill>
                      <a:srgbClr val="0433FF"/>
                    </a:solidFill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pPr algn="ctr"/>
                <a:r>
                  <a:rPr lang="en-US" sz="3600" i="0" dirty="0">
                    <a:solidFill>
                      <a:schemeClr val="tx1"/>
                    </a:solidFill>
                    <a:latin typeface="+mj-lt"/>
                  </a:rPr>
                  <a:t>*</a:t>
                </a:r>
                <a:endParaRPr sz="3600" i="0" dirty="0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42" name="Sobel"/>
              <p:cNvSpPr/>
              <p:nvPr/>
            </p:nvSpPr>
            <p:spPr>
              <a:xfrm>
                <a:off x="5539933" y="3616413"/>
                <a:ext cx="1425946" cy="42704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28575" tIns="28575" rIns="28575" bIns="28575" anchor="ctr">
                <a:spAutoFit/>
              </a:bodyPr>
              <a:lstStyle>
                <a:lvl1pPr defTabSz="436880">
                  <a:defRPr sz="1800"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pPr algn="ctr"/>
                <a:r>
                  <a:rPr lang="en-US" sz="2400" dirty="0">
                    <a:latin typeface="+mj-lt"/>
                  </a:rPr>
                  <a:t>column</a:t>
                </a:r>
                <a:endParaRPr sz="2400" dirty="0">
                  <a:latin typeface="+mj-lt"/>
                </a:endParaRPr>
              </a:p>
            </p:txBody>
          </p:sp>
        </p:grpSp>
        <p:sp>
          <p:nvSpPr>
            <p:cNvPr id="45" name="1D derivative filter"/>
            <p:cNvSpPr/>
            <p:nvPr/>
          </p:nvSpPr>
          <p:spPr>
            <a:xfrm>
              <a:off x="7967642" y="2704307"/>
              <a:ext cx="1915136" cy="42704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8575" tIns="28575" rIns="28575" bIns="28575" anchor="ctr">
              <a:spAutoFit/>
            </a:bodyPr>
            <a:lstStyle>
              <a:lvl1pPr defTabSz="436880">
                <a:defRPr sz="18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algn="ctr"/>
              <a:r>
                <a:rPr lang="en-US" sz="2400" dirty="0">
                  <a:latin typeface="+mj-lt"/>
                </a:rPr>
                <a:t>row</a:t>
              </a:r>
              <a:endParaRPr sz="2400" dirty="0">
                <a:latin typeface="+mj-lt"/>
              </a:endParaRPr>
            </a:p>
          </p:txBody>
        </p:sp>
      </p:grpSp>
      <p:sp>
        <p:nvSpPr>
          <p:cNvPr id="47" name="Sobel"/>
          <p:cNvSpPr/>
          <p:nvPr/>
        </p:nvSpPr>
        <p:spPr>
          <a:xfrm>
            <a:off x="779363" y="2430339"/>
            <a:ext cx="1655558" cy="796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8575" tIns="28575" rIns="28575" bIns="28575" anchor="ctr">
            <a:spAutoFit/>
          </a:bodyPr>
          <a:lstStyle>
            <a:lvl1pPr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lang="en-US" sz="2400" dirty="0">
                <a:latin typeface="+mj-lt"/>
              </a:rPr>
              <a:t>example: box filter</a:t>
            </a:r>
            <a:endParaRPr sz="2400" dirty="0">
              <a:latin typeface="+mj-lt"/>
            </a:endParaRPr>
          </a:p>
        </p:txBody>
      </p:sp>
      <p:sp>
        <p:nvSpPr>
          <p:cNvPr id="48" name="Shape 667"/>
          <p:cNvSpPr txBox="1">
            <a:spLocks/>
          </p:cNvSpPr>
          <p:nvPr/>
        </p:nvSpPr>
        <p:spPr>
          <a:xfrm>
            <a:off x="666249" y="4101538"/>
            <a:ext cx="10758613" cy="955528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2D convolution with a separable filter is equivalent to two 1D convolutions (with the “column” and “row” filters).</a:t>
            </a:r>
          </a:p>
        </p:txBody>
      </p:sp>
      <p:sp>
        <p:nvSpPr>
          <p:cNvPr id="15" name="Shape 667"/>
          <p:cNvSpPr txBox="1">
            <a:spLocks/>
          </p:cNvSpPr>
          <p:nvPr/>
        </p:nvSpPr>
        <p:spPr>
          <a:xfrm>
            <a:off x="666249" y="5192247"/>
            <a:ext cx="10758613" cy="1311390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If the image has M x M pixels and the filter kernel has size N x 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What is the cost of convolution with a non-separable filter?		M</a:t>
            </a:r>
            <a:r>
              <a:rPr lang="en-US" sz="2400" baseline="30000" dirty="0"/>
              <a:t>2</a:t>
            </a:r>
            <a:r>
              <a:rPr lang="en-US" sz="2400" baseline="-25000" dirty="0"/>
              <a:t> </a:t>
            </a:r>
            <a:r>
              <a:rPr lang="en-US" sz="2400" dirty="0"/>
              <a:t>x N</a:t>
            </a:r>
            <a:r>
              <a:rPr lang="en-US" sz="2400" baseline="30000" dirty="0"/>
              <a:t>2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What is the cost of convolution with a separable filter?			2 x N x M</a:t>
            </a:r>
            <a:r>
              <a:rPr lang="en-US" sz="2400" baseline="30000" dirty="0"/>
              <a:t>2</a:t>
            </a:r>
            <a:endParaRPr lang="en-US" sz="2400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8702211" y="5845996"/>
            <a:ext cx="94798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8702211" y="6173057"/>
            <a:ext cx="94798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452190"/>
      </p:ext>
    </p:extLst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265491" y="1325562"/>
            <a:ext cx="7661017" cy="4993045"/>
            <a:chOff x="2251204" y="928686"/>
            <a:chExt cx="7661017" cy="4993045"/>
          </a:xfrm>
        </p:grpSpPr>
        <p:pic>
          <p:nvPicPr>
            <p:cNvPr id="473" name="building_box11.jpg" descr="building_box11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6167438" y="928687"/>
              <a:ext cx="3744783" cy="4993044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74" name="building_gry.jpg" descr="building_gry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251204" y="928686"/>
              <a:ext cx="3744784" cy="4993045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4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A few more filters</a:t>
            </a:r>
            <a:endParaRPr dirty="0"/>
          </a:p>
        </p:txBody>
      </p:sp>
      <p:sp>
        <p:nvSpPr>
          <p:cNvPr id="6" name="Shape 667"/>
          <p:cNvSpPr txBox="1">
            <a:spLocks/>
          </p:cNvSpPr>
          <p:nvPr/>
        </p:nvSpPr>
        <p:spPr>
          <a:xfrm>
            <a:off x="10097958" y="3302905"/>
            <a:ext cx="1911462" cy="103835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do you see any problems in this image?</a:t>
            </a:r>
          </a:p>
        </p:txBody>
      </p:sp>
      <p:sp>
        <p:nvSpPr>
          <p:cNvPr id="7" name="Shape 667"/>
          <p:cNvSpPr txBox="1">
            <a:spLocks/>
          </p:cNvSpPr>
          <p:nvPr/>
        </p:nvSpPr>
        <p:spPr>
          <a:xfrm>
            <a:off x="2265491" y="6318607"/>
            <a:ext cx="3744783" cy="539393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original</a:t>
            </a:r>
          </a:p>
        </p:txBody>
      </p:sp>
      <p:sp>
        <p:nvSpPr>
          <p:cNvPr id="8" name="Shape 667"/>
          <p:cNvSpPr txBox="1">
            <a:spLocks/>
          </p:cNvSpPr>
          <p:nvPr/>
        </p:nvSpPr>
        <p:spPr>
          <a:xfrm>
            <a:off x="6181725" y="6318607"/>
            <a:ext cx="3744783" cy="539393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3x3 box filter</a:t>
            </a:r>
          </a:p>
        </p:txBody>
      </p:sp>
    </p:spTree>
    <p:extLst>
      <p:ext uri="{BB962C8B-B14F-4D97-AF65-F5344CB8AC3E}">
        <p14:creationId xmlns:p14="http://schemas.microsoft.com/office/powerpoint/2010/main" val="1150161379"/>
      </p:ext>
    </p:extLst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The Gaussian filter</a:t>
            </a:r>
            <a:endParaRPr dirty="0"/>
          </a:p>
        </p:txBody>
      </p:sp>
      <p:sp>
        <p:nvSpPr>
          <p:cNvPr id="11" name="Shape 667"/>
          <p:cNvSpPr txBox="1">
            <a:spLocks/>
          </p:cNvSpPr>
          <p:nvPr/>
        </p:nvSpPr>
        <p:spPr>
          <a:xfrm>
            <a:off x="417519" y="1284465"/>
            <a:ext cx="5490121" cy="1989000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named (like many other things) after Carl Friedrich Gauss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kernel values sampled from the 2D Gaussian function:</a:t>
            </a:r>
          </a:p>
        </p:txBody>
      </p:sp>
      <p:sp>
        <p:nvSpPr>
          <p:cNvPr id="17" name="Shape 667"/>
          <p:cNvSpPr txBox="1">
            <a:spLocks/>
          </p:cNvSpPr>
          <p:nvPr/>
        </p:nvSpPr>
        <p:spPr>
          <a:xfrm>
            <a:off x="417519" y="4236940"/>
            <a:ext cx="6188764" cy="2621059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weight falls off with distance from center pixel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theoretically infinite, in practice truncated to some maximum distance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r>
              <a:rPr lang="en-US" sz="2400" dirty="0"/>
              <a:t>Any heuristics for selecting where to truncate?</a:t>
            </a:r>
          </a:p>
          <a:p>
            <a:endParaRPr lang="en-US" sz="2400" dirty="0"/>
          </a:p>
        </p:txBody>
      </p:sp>
      <p:pic>
        <p:nvPicPr>
          <p:cNvPr id="14" name="pasted-image.png" descr="pasted-image.png"/>
          <p:cNvPicPr>
            <a:picLocks noChangeAspect="1"/>
          </p:cNvPicPr>
          <p:nvPr/>
        </p:nvPicPr>
        <p:blipFill rotWithShape="1">
          <a:blip r:embed="rId2">
            <a:extLst/>
          </a:blip>
          <a:srcRect l="5489" t="7805" r="6875" b="11326"/>
          <a:stretch/>
        </p:blipFill>
        <p:spPr>
          <a:xfrm>
            <a:off x="6560245" y="1284465"/>
            <a:ext cx="4595872" cy="228101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568" y="3119351"/>
            <a:ext cx="3566021" cy="1117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4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The Gaussian filter</a:t>
            </a:r>
            <a:endParaRPr dirty="0"/>
          </a:p>
        </p:txBody>
      </p:sp>
      <p:sp>
        <p:nvSpPr>
          <p:cNvPr id="11" name="Shape 667"/>
          <p:cNvSpPr txBox="1">
            <a:spLocks/>
          </p:cNvSpPr>
          <p:nvPr/>
        </p:nvSpPr>
        <p:spPr>
          <a:xfrm>
            <a:off x="417519" y="1284465"/>
            <a:ext cx="5490121" cy="1989000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named (like many other things) after Carl Friedrich Gauss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kernel values sampled from the 2D Gaussian function:</a:t>
            </a:r>
          </a:p>
        </p:txBody>
      </p:sp>
      <p:sp>
        <p:nvSpPr>
          <p:cNvPr id="17" name="Shape 667"/>
          <p:cNvSpPr txBox="1">
            <a:spLocks/>
          </p:cNvSpPr>
          <p:nvPr/>
        </p:nvSpPr>
        <p:spPr>
          <a:xfrm>
            <a:off x="417519" y="4236940"/>
            <a:ext cx="6188764" cy="2621059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weight falls off with distance from center pixel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theoretically infinite, in practice truncated to some maximum distance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r>
              <a:rPr lang="en-US" sz="2400" dirty="0"/>
              <a:t>Any heuristics for selecting where to truncate?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usually at 2-3</a:t>
            </a:r>
            <a:r>
              <a:rPr lang="el-GR" sz="2400" dirty="0">
                <a:ea typeface="Meiryo" panose="020B0604030504040204" pitchFamily="34" charset="-128"/>
                <a:cs typeface="Meiryo" panose="020B0604030504040204" pitchFamily="34" charset="-128"/>
              </a:rPr>
              <a:t>σ</a:t>
            </a:r>
            <a:endParaRPr lang="en-US" sz="2400" dirty="0"/>
          </a:p>
        </p:txBody>
      </p:sp>
      <p:pic>
        <p:nvPicPr>
          <p:cNvPr id="14" name="pasted-image.png" descr="pasted-image.png"/>
          <p:cNvPicPr>
            <a:picLocks noChangeAspect="1"/>
          </p:cNvPicPr>
          <p:nvPr/>
        </p:nvPicPr>
        <p:blipFill rotWithShape="1">
          <a:blip r:embed="rId2">
            <a:extLst/>
          </a:blip>
          <a:srcRect l="5489" t="7805" r="6875" b="11326"/>
          <a:stretch/>
        </p:blipFill>
        <p:spPr>
          <a:xfrm>
            <a:off x="6560245" y="1284465"/>
            <a:ext cx="4595872" cy="228101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568" y="3119351"/>
            <a:ext cx="3566021" cy="1117590"/>
          </a:xfrm>
          <a:prstGeom prst="rect">
            <a:avLst/>
          </a:prstGeom>
        </p:spPr>
      </p:pic>
      <p:graphicFrame>
        <p:nvGraphicFramePr>
          <p:cNvPr id="8" name="Table"/>
          <p:cNvGraphicFramePr/>
          <p:nvPr>
            <p:extLst>
              <p:ext uri="{D42A27DB-BD31-4B8C-83A1-F6EECF244321}">
                <p14:modId xmlns:p14="http://schemas.microsoft.com/office/powerpoint/2010/main" val="1933826974"/>
              </p:ext>
            </p:extLst>
          </p:nvPr>
        </p:nvGraphicFramePr>
        <p:xfrm>
          <a:off x="9569788" y="4849948"/>
          <a:ext cx="1320819" cy="1311594"/>
        </p:xfrm>
        <a:graphic>
          <a:graphicData uri="http://schemas.openxmlformats.org/drawingml/2006/table">
            <a:tbl>
              <a:tblPr/>
              <a:tblGrid>
                <a:gridCol w="4402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02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02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5750">
                <a:tc>
                  <a:txBody>
                    <a:bodyPr/>
                    <a:lstStyle/>
                    <a:p>
                      <a:pPr algn="ctr" defTabSz="914400">
                        <a:tabLst>
                          <a:tab pos="914400" algn="l"/>
                        </a:tabLst>
                      </a:pPr>
                      <a:r>
                        <a:rPr sz="2400" dirty="0">
                          <a:latin typeface="+mj-lt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914400" algn="l"/>
                        </a:tabLst>
                      </a:pPr>
                      <a:r>
                        <a:rPr sz="2400">
                          <a:latin typeface="+mj-lt"/>
                          <a:ea typeface="Gill Sans"/>
                          <a:cs typeface="Gill Sans"/>
                          <a:sym typeface="Gill Sans"/>
                        </a:rPr>
                        <a:t>2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914400" algn="l"/>
                        </a:tabLst>
                      </a:pPr>
                      <a:r>
                        <a:rPr sz="2400">
                          <a:latin typeface="+mj-lt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algn="ctr" defTabSz="914400">
                        <a:tabLst>
                          <a:tab pos="914400" algn="l"/>
                        </a:tabLst>
                      </a:pPr>
                      <a:r>
                        <a:rPr sz="2400">
                          <a:latin typeface="+mj-lt"/>
                          <a:ea typeface="Gill Sans"/>
                          <a:cs typeface="Gill Sans"/>
                          <a:sym typeface="Gill Sans"/>
                        </a:rPr>
                        <a:t>2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914400" algn="l"/>
                        </a:tabLst>
                      </a:pPr>
                      <a:r>
                        <a:rPr sz="2400">
                          <a:latin typeface="+mj-lt"/>
                          <a:ea typeface="Gill Sans"/>
                          <a:cs typeface="Gill Sans"/>
                          <a:sym typeface="Gill Sans"/>
                        </a:rPr>
                        <a:t>4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914400" algn="l"/>
                        </a:tabLst>
                      </a:pPr>
                      <a:r>
                        <a:rPr sz="2400">
                          <a:latin typeface="+mj-lt"/>
                          <a:ea typeface="Gill Sans"/>
                          <a:cs typeface="Gill Sans"/>
                          <a:sym typeface="Gill Sans"/>
                        </a:rPr>
                        <a:t>2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algn="ctr" defTabSz="914400">
                        <a:tabLst>
                          <a:tab pos="914400" algn="l"/>
                        </a:tabLst>
                      </a:pPr>
                      <a:r>
                        <a:rPr sz="2400">
                          <a:latin typeface="+mj-lt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914400" algn="l"/>
                        </a:tabLst>
                      </a:pPr>
                      <a:r>
                        <a:rPr sz="2400">
                          <a:latin typeface="+mj-lt"/>
                          <a:ea typeface="Gill Sans"/>
                          <a:cs typeface="Gill Sans"/>
                          <a:sym typeface="Gill Sans"/>
                        </a:rPr>
                        <a:t>2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914400" algn="l"/>
                        </a:tabLst>
                      </a:pPr>
                      <a:r>
                        <a:rPr sz="2400" dirty="0">
                          <a:latin typeface="+mj-lt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" name="1…"/>
          <p:cNvSpPr/>
          <p:nvPr/>
        </p:nvSpPr>
        <p:spPr>
          <a:xfrm>
            <a:off x="9074101" y="5133315"/>
            <a:ext cx="317178" cy="744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068" tIns="3068" rIns="3068" bIns="3068" anchor="ctr">
            <a:spAutoFit/>
          </a:bodyPr>
          <a:lstStyle/>
          <a:p>
            <a:pPr algn="ctr" defTabSz="642915">
              <a:tabLst>
                <a:tab pos="508974" algn="l"/>
              </a:tabLst>
              <a:defRPr sz="14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400" u="sng" dirty="0">
                <a:latin typeface="+mj-lt"/>
              </a:rPr>
              <a:t>1</a:t>
            </a:r>
          </a:p>
          <a:p>
            <a:pPr algn="ctr" defTabSz="642915">
              <a:tabLst>
                <a:tab pos="508974" algn="l"/>
              </a:tabLst>
              <a:defRPr sz="14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400" dirty="0">
                <a:latin typeface="+mj-lt"/>
              </a:rPr>
              <a:t>16</a:t>
            </a:r>
          </a:p>
        </p:txBody>
      </p:sp>
      <p:sp>
        <p:nvSpPr>
          <p:cNvPr id="2" name="Rectangle 1"/>
          <p:cNvSpPr/>
          <p:nvPr/>
        </p:nvSpPr>
        <p:spPr>
          <a:xfrm>
            <a:off x="7912647" y="5274912"/>
            <a:ext cx="9484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+mj-lt"/>
              </a:rPr>
              <a:t>kernel</a:t>
            </a:r>
          </a:p>
        </p:txBody>
      </p:sp>
      <p:sp>
        <p:nvSpPr>
          <p:cNvPr id="13" name="Shape 667"/>
          <p:cNvSpPr txBox="1">
            <a:spLocks/>
          </p:cNvSpPr>
          <p:nvPr/>
        </p:nvSpPr>
        <p:spPr>
          <a:xfrm>
            <a:off x="7528507" y="4050678"/>
            <a:ext cx="4082562" cy="597441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Is this a separable filter?</a:t>
            </a:r>
          </a:p>
        </p:txBody>
      </p:sp>
    </p:spTree>
    <p:extLst>
      <p:ext uri="{BB962C8B-B14F-4D97-AF65-F5344CB8AC3E}">
        <p14:creationId xmlns:p14="http://schemas.microsoft.com/office/powerpoint/2010/main" val="407590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The Gaussian filter</a:t>
            </a:r>
            <a:endParaRPr dirty="0"/>
          </a:p>
        </p:txBody>
      </p:sp>
      <p:sp>
        <p:nvSpPr>
          <p:cNvPr id="11" name="Shape 667"/>
          <p:cNvSpPr txBox="1">
            <a:spLocks/>
          </p:cNvSpPr>
          <p:nvPr/>
        </p:nvSpPr>
        <p:spPr>
          <a:xfrm>
            <a:off x="417519" y="1284465"/>
            <a:ext cx="5490121" cy="1989000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named (like many other things) after Carl Friedrich Gauss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kernel values sampled from the 2D Gaussian function:</a:t>
            </a:r>
          </a:p>
        </p:txBody>
      </p:sp>
      <p:sp>
        <p:nvSpPr>
          <p:cNvPr id="17" name="Shape 667"/>
          <p:cNvSpPr txBox="1">
            <a:spLocks/>
          </p:cNvSpPr>
          <p:nvPr/>
        </p:nvSpPr>
        <p:spPr>
          <a:xfrm>
            <a:off x="417519" y="4236940"/>
            <a:ext cx="6188764" cy="2621059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weight falls off with distance from center pixel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theoretically infinite, in practice truncated to some maximum distance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r>
              <a:rPr lang="en-US" sz="2400" dirty="0"/>
              <a:t>Any heuristics for selecting where to truncate?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usually at 2-3</a:t>
            </a:r>
            <a:r>
              <a:rPr lang="el-GR" sz="2400" dirty="0">
                <a:ea typeface="Meiryo" panose="020B0604030504040204" pitchFamily="34" charset="-128"/>
                <a:cs typeface="Meiryo" panose="020B0604030504040204" pitchFamily="34" charset="-128"/>
              </a:rPr>
              <a:t>σ</a:t>
            </a:r>
            <a:endParaRPr lang="en-US" sz="2400" dirty="0"/>
          </a:p>
        </p:txBody>
      </p:sp>
      <p:pic>
        <p:nvPicPr>
          <p:cNvPr id="14" name="pasted-image.png" descr="pasted-image.png"/>
          <p:cNvPicPr>
            <a:picLocks noChangeAspect="1"/>
          </p:cNvPicPr>
          <p:nvPr/>
        </p:nvPicPr>
        <p:blipFill rotWithShape="1">
          <a:blip r:embed="rId2">
            <a:extLst/>
          </a:blip>
          <a:srcRect l="5489" t="7805" r="6875" b="11326"/>
          <a:stretch/>
        </p:blipFill>
        <p:spPr>
          <a:xfrm>
            <a:off x="6560245" y="1284465"/>
            <a:ext cx="4595872" cy="228101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568" y="3119351"/>
            <a:ext cx="3566021" cy="1117590"/>
          </a:xfrm>
          <a:prstGeom prst="rect">
            <a:avLst/>
          </a:prstGeom>
        </p:spPr>
      </p:pic>
      <p:graphicFrame>
        <p:nvGraphicFramePr>
          <p:cNvPr id="8" name="Table"/>
          <p:cNvGraphicFramePr/>
          <p:nvPr>
            <p:extLst>
              <p:ext uri="{D42A27DB-BD31-4B8C-83A1-F6EECF244321}">
                <p14:modId xmlns:p14="http://schemas.microsoft.com/office/powerpoint/2010/main" val="1933826974"/>
              </p:ext>
            </p:extLst>
          </p:nvPr>
        </p:nvGraphicFramePr>
        <p:xfrm>
          <a:off x="9569788" y="4849948"/>
          <a:ext cx="1320819" cy="1311594"/>
        </p:xfrm>
        <a:graphic>
          <a:graphicData uri="http://schemas.openxmlformats.org/drawingml/2006/table">
            <a:tbl>
              <a:tblPr/>
              <a:tblGrid>
                <a:gridCol w="4402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02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02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5750">
                <a:tc>
                  <a:txBody>
                    <a:bodyPr/>
                    <a:lstStyle/>
                    <a:p>
                      <a:pPr algn="ctr" defTabSz="914400">
                        <a:tabLst>
                          <a:tab pos="914400" algn="l"/>
                        </a:tabLst>
                      </a:pPr>
                      <a:r>
                        <a:rPr sz="2400" dirty="0">
                          <a:latin typeface="+mj-lt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914400" algn="l"/>
                        </a:tabLst>
                      </a:pPr>
                      <a:r>
                        <a:rPr sz="2400">
                          <a:latin typeface="+mj-lt"/>
                          <a:ea typeface="Gill Sans"/>
                          <a:cs typeface="Gill Sans"/>
                          <a:sym typeface="Gill Sans"/>
                        </a:rPr>
                        <a:t>2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914400" algn="l"/>
                        </a:tabLst>
                      </a:pPr>
                      <a:r>
                        <a:rPr sz="2400">
                          <a:latin typeface="+mj-lt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algn="ctr" defTabSz="914400">
                        <a:tabLst>
                          <a:tab pos="914400" algn="l"/>
                        </a:tabLst>
                      </a:pPr>
                      <a:r>
                        <a:rPr sz="2400">
                          <a:latin typeface="+mj-lt"/>
                          <a:ea typeface="Gill Sans"/>
                          <a:cs typeface="Gill Sans"/>
                          <a:sym typeface="Gill Sans"/>
                        </a:rPr>
                        <a:t>2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914400" algn="l"/>
                        </a:tabLst>
                      </a:pPr>
                      <a:r>
                        <a:rPr sz="2400">
                          <a:latin typeface="+mj-lt"/>
                          <a:ea typeface="Gill Sans"/>
                          <a:cs typeface="Gill Sans"/>
                          <a:sym typeface="Gill Sans"/>
                        </a:rPr>
                        <a:t>4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914400" algn="l"/>
                        </a:tabLst>
                      </a:pPr>
                      <a:r>
                        <a:rPr sz="2400">
                          <a:latin typeface="+mj-lt"/>
                          <a:ea typeface="Gill Sans"/>
                          <a:cs typeface="Gill Sans"/>
                          <a:sym typeface="Gill Sans"/>
                        </a:rPr>
                        <a:t>2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algn="ctr" defTabSz="914400">
                        <a:tabLst>
                          <a:tab pos="914400" algn="l"/>
                        </a:tabLst>
                      </a:pPr>
                      <a:r>
                        <a:rPr sz="2400">
                          <a:latin typeface="+mj-lt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914400" algn="l"/>
                        </a:tabLst>
                      </a:pPr>
                      <a:r>
                        <a:rPr sz="2400">
                          <a:latin typeface="+mj-lt"/>
                          <a:ea typeface="Gill Sans"/>
                          <a:cs typeface="Gill Sans"/>
                          <a:sym typeface="Gill Sans"/>
                        </a:rPr>
                        <a:t>2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914400" algn="l"/>
                        </a:tabLst>
                      </a:pPr>
                      <a:r>
                        <a:rPr sz="2400" dirty="0">
                          <a:latin typeface="+mj-lt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" name="1…"/>
          <p:cNvSpPr/>
          <p:nvPr/>
        </p:nvSpPr>
        <p:spPr>
          <a:xfrm>
            <a:off x="9074101" y="5133315"/>
            <a:ext cx="317178" cy="744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068" tIns="3068" rIns="3068" bIns="3068" anchor="ctr">
            <a:spAutoFit/>
          </a:bodyPr>
          <a:lstStyle/>
          <a:p>
            <a:pPr algn="ctr" defTabSz="642915">
              <a:tabLst>
                <a:tab pos="508974" algn="l"/>
              </a:tabLst>
              <a:defRPr sz="14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400" u="sng" dirty="0">
                <a:latin typeface="+mj-lt"/>
              </a:rPr>
              <a:t>1</a:t>
            </a:r>
          </a:p>
          <a:p>
            <a:pPr algn="ctr" defTabSz="642915">
              <a:tabLst>
                <a:tab pos="508974" algn="l"/>
              </a:tabLst>
              <a:defRPr sz="14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400" dirty="0">
                <a:latin typeface="+mj-lt"/>
              </a:rPr>
              <a:t>16</a:t>
            </a:r>
          </a:p>
        </p:txBody>
      </p:sp>
      <p:sp>
        <p:nvSpPr>
          <p:cNvPr id="2" name="Rectangle 1"/>
          <p:cNvSpPr/>
          <p:nvPr/>
        </p:nvSpPr>
        <p:spPr>
          <a:xfrm>
            <a:off x="7912647" y="5274912"/>
            <a:ext cx="9484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+mj-lt"/>
              </a:rPr>
              <a:t>kernel</a:t>
            </a:r>
          </a:p>
        </p:txBody>
      </p:sp>
      <p:sp>
        <p:nvSpPr>
          <p:cNvPr id="12" name="Shape 667"/>
          <p:cNvSpPr txBox="1">
            <a:spLocks/>
          </p:cNvSpPr>
          <p:nvPr/>
        </p:nvSpPr>
        <p:spPr>
          <a:xfrm>
            <a:off x="7528507" y="4050678"/>
            <a:ext cx="4082562" cy="597441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Is this a separable filter?    Yes!</a:t>
            </a:r>
          </a:p>
        </p:txBody>
      </p:sp>
    </p:spTree>
    <p:extLst>
      <p:ext uri="{BB962C8B-B14F-4D97-AF65-F5344CB8AC3E}">
        <p14:creationId xmlns:p14="http://schemas.microsoft.com/office/powerpoint/2010/main" val="238708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615" y="1321772"/>
            <a:ext cx="4993133" cy="4993133"/>
          </a:xfrm>
          <a:prstGeom prst="rect">
            <a:avLst/>
          </a:prstGeom>
        </p:spPr>
      </p:pic>
      <p:sp>
        <p:nvSpPr>
          <p:cNvPr id="4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Gaussian filtering example</a:t>
            </a:r>
            <a:endParaRPr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429" y="1321772"/>
            <a:ext cx="4993133" cy="499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742447"/>
      </p:ext>
    </p:extLst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Gaussian vs box filtering</a:t>
            </a:r>
            <a:endParaRPr dirty="0"/>
          </a:p>
        </p:txBody>
      </p:sp>
      <p:grpSp>
        <p:nvGrpSpPr>
          <p:cNvPr id="36" name="Group 35"/>
          <p:cNvGrpSpPr/>
          <p:nvPr/>
        </p:nvGrpSpPr>
        <p:grpSpPr>
          <a:xfrm>
            <a:off x="765295" y="995597"/>
            <a:ext cx="10661410" cy="5840142"/>
            <a:chOff x="1059822" y="995597"/>
            <a:chExt cx="10661410" cy="5840142"/>
          </a:xfrm>
        </p:grpSpPr>
        <p:grpSp>
          <p:nvGrpSpPr>
            <p:cNvPr id="32" name="Group 31"/>
            <p:cNvGrpSpPr/>
            <p:nvPr/>
          </p:nvGrpSpPr>
          <p:grpSpPr>
            <a:xfrm>
              <a:off x="6846448" y="995597"/>
              <a:ext cx="4868133" cy="2920072"/>
              <a:chOff x="6853100" y="1325562"/>
              <a:chExt cx="4868133" cy="2920072"/>
            </a:xfrm>
          </p:grpSpPr>
          <p:grpSp>
            <p:nvGrpSpPr>
              <p:cNvPr id="26" name="Group 25"/>
              <p:cNvGrpSpPr/>
              <p:nvPr/>
            </p:nvGrpSpPr>
            <p:grpSpPr>
              <a:xfrm>
                <a:off x="6853101" y="1325562"/>
                <a:ext cx="4868132" cy="2458407"/>
                <a:chOff x="6853101" y="4080653"/>
                <a:chExt cx="4868132" cy="2458407"/>
              </a:xfrm>
            </p:grpSpPr>
            <p:pic>
              <p:nvPicPr>
                <p:cNvPr id="27" name="Picture 26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53101" y="4080654"/>
                  <a:ext cx="4868131" cy="2458406"/>
                </a:xfrm>
                <a:prstGeom prst="rect">
                  <a:avLst/>
                </a:prstGeom>
              </p:spPr>
            </p:pic>
            <p:pic>
              <p:nvPicPr>
                <p:cNvPr id="28" name="Picture 27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870907" y="4080653"/>
                  <a:ext cx="1850326" cy="1850326"/>
                </a:xfrm>
                <a:prstGeom prst="rect">
                  <a:avLst/>
                </a:prstGeom>
                <a:ln w="19050">
                  <a:solidFill>
                    <a:schemeClr val="bg1"/>
                  </a:solidFill>
                </a:ln>
              </p:spPr>
            </p:pic>
          </p:grpSp>
          <p:sp>
            <p:nvSpPr>
              <p:cNvPr id="33" name="Rectangle 32"/>
              <p:cNvSpPr/>
              <p:nvPr/>
            </p:nvSpPr>
            <p:spPr>
              <a:xfrm>
                <a:off x="6853100" y="3783969"/>
                <a:ext cx="4868132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dirty="0">
                    <a:latin typeface="+mj-lt"/>
                  </a:rPr>
                  <a:t>7x7 Gaussian</a:t>
                </a:r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6853102" y="3915669"/>
              <a:ext cx="4868130" cy="2920070"/>
              <a:chOff x="6853102" y="4343646"/>
              <a:chExt cx="4868130" cy="2920070"/>
            </a:xfrm>
          </p:grpSpPr>
          <p:grpSp>
            <p:nvGrpSpPr>
              <p:cNvPr id="25" name="Group 24"/>
              <p:cNvGrpSpPr/>
              <p:nvPr/>
            </p:nvGrpSpPr>
            <p:grpSpPr>
              <a:xfrm>
                <a:off x="6853103" y="4343646"/>
                <a:ext cx="4868129" cy="2458405"/>
                <a:chOff x="6853103" y="1325563"/>
                <a:chExt cx="4868129" cy="2458405"/>
              </a:xfrm>
            </p:grpSpPr>
            <p:pic>
              <p:nvPicPr>
                <p:cNvPr id="20" name="Picture 19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53103" y="1325563"/>
                  <a:ext cx="4868129" cy="2458405"/>
                </a:xfrm>
                <a:prstGeom prst="rect">
                  <a:avLst/>
                </a:prstGeom>
              </p:spPr>
            </p:pic>
            <p:pic>
              <p:nvPicPr>
                <p:cNvPr id="23" name="Picture 22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870951" y="1325563"/>
                  <a:ext cx="1850281" cy="1850281"/>
                </a:xfrm>
                <a:prstGeom prst="rect">
                  <a:avLst/>
                </a:prstGeom>
                <a:ln w="19050">
                  <a:solidFill>
                    <a:schemeClr val="bg1"/>
                  </a:solidFill>
                </a:ln>
              </p:spPr>
            </p:pic>
          </p:grpSp>
          <p:sp>
            <p:nvSpPr>
              <p:cNvPr id="35" name="Rectangle 34"/>
              <p:cNvSpPr/>
              <p:nvPr/>
            </p:nvSpPr>
            <p:spPr>
              <a:xfrm>
                <a:off x="6853102" y="6802051"/>
                <a:ext cx="486813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dirty="0">
                    <a:latin typeface="+mj-lt"/>
                  </a:rPr>
                  <a:t>7x7 box</a:t>
                </a: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1059822" y="2224798"/>
              <a:ext cx="4868137" cy="2920073"/>
              <a:chOff x="828809" y="2802443"/>
              <a:chExt cx="4868137" cy="2920073"/>
            </a:xfrm>
          </p:grpSpPr>
          <p:grpSp>
            <p:nvGrpSpPr>
              <p:cNvPr id="29" name="Group 28"/>
              <p:cNvGrpSpPr/>
              <p:nvPr/>
            </p:nvGrpSpPr>
            <p:grpSpPr>
              <a:xfrm>
                <a:off x="828810" y="2802443"/>
                <a:ext cx="4868136" cy="2458408"/>
                <a:chOff x="992481" y="2718601"/>
                <a:chExt cx="4868136" cy="2458408"/>
              </a:xfrm>
            </p:grpSpPr>
            <p:pic>
              <p:nvPicPr>
                <p:cNvPr id="3" name="Picture 2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92481" y="2718601"/>
                  <a:ext cx="4868135" cy="2458408"/>
                </a:xfrm>
                <a:prstGeom prst="rect">
                  <a:avLst/>
                </a:prstGeom>
              </p:spPr>
            </p:pic>
            <p:pic>
              <p:nvPicPr>
                <p:cNvPr id="22" name="Picture 21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04649" y="2718601"/>
                  <a:ext cx="1855968" cy="1855968"/>
                </a:xfrm>
                <a:prstGeom prst="rect">
                  <a:avLst/>
                </a:prstGeom>
                <a:ln w="19050">
                  <a:solidFill>
                    <a:schemeClr val="bg1"/>
                  </a:solidFill>
                </a:ln>
              </p:spPr>
            </p:pic>
          </p:grpSp>
          <p:sp>
            <p:nvSpPr>
              <p:cNvPr id="31" name="Rectangle 30"/>
              <p:cNvSpPr/>
              <p:nvPr/>
            </p:nvSpPr>
            <p:spPr>
              <a:xfrm>
                <a:off x="828809" y="5260851"/>
                <a:ext cx="4868135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dirty="0">
                    <a:latin typeface="+mj-lt"/>
                  </a:rPr>
                  <a:t>original</a:t>
                </a:r>
              </a:p>
            </p:txBody>
          </p:sp>
        </p:grpSp>
      </p:grpSp>
      <p:sp>
        <p:nvSpPr>
          <p:cNvPr id="38" name="Shape 667"/>
          <p:cNvSpPr txBox="1">
            <a:spLocks/>
          </p:cNvSpPr>
          <p:nvPr/>
        </p:nvSpPr>
        <p:spPr>
          <a:xfrm>
            <a:off x="765294" y="5765950"/>
            <a:ext cx="4868135" cy="60812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Which blur do you like better?</a:t>
            </a:r>
          </a:p>
        </p:txBody>
      </p:sp>
    </p:spTree>
    <p:extLst>
      <p:ext uri="{BB962C8B-B14F-4D97-AF65-F5344CB8AC3E}">
        <p14:creationId xmlns:p14="http://schemas.microsoft.com/office/powerpoint/2010/main" val="2318600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How would you create a soft shadow effect?</a:t>
            </a:r>
            <a:endParaRPr dirty="0"/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1652284" y="2207418"/>
            <a:ext cx="8887432" cy="1371600"/>
            <a:chOff x="2855787" y="2207418"/>
            <a:chExt cx="6480426" cy="1000126"/>
          </a:xfrm>
        </p:grpSpPr>
        <p:grpSp>
          <p:nvGrpSpPr>
            <p:cNvPr id="2" name="Group 1"/>
            <p:cNvGrpSpPr/>
            <p:nvPr/>
          </p:nvGrpSpPr>
          <p:grpSpPr>
            <a:xfrm>
              <a:off x="2855787" y="2207418"/>
              <a:ext cx="6480426" cy="1000126"/>
              <a:chOff x="2688430" y="2207418"/>
              <a:chExt cx="6480426" cy="1000126"/>
            </a:xfrm>
          </p:grpSpPr>
          <p:pic>
            <p:nvPicPr>
              <p:cNvPr id="19" name="droppedImage.pdf" descr="droppedImage.pdf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2688430" y="2235993"/>
                <a:ext cx="2421733" cy="942976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37" name="droppedImage.pdf" descr="droppedImage.pdf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6875712" y="2207418"/>
                <a:ext cx="2293144" cy="1000126"/>
              </a:xfrm>
              <a:prstGeom prst="rect">
                <a:avLst/>
              </a:prstGeom>
              <a:ln w="12700">
                <a:miter lim="400000"/>
              </a:ln>
            </p:spPr>
          </p:pic>
        </p:grpSp>
        <p:cxnSp>
          <p:nvCxnSpPr>
            <p:cNvPr id="39" name="Straight Arrow Connector 38"/>
            <p:cNvCxnSpPr/>
            <p:nvPr/>
          </p:nvCxnSpPr>
          <p:spPr>
            <a:xfrm>
              <a:off x="5666113" y="2711108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0056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What is an image?</a:t>
            </a:r>
            <a:endParaRPr dirty="0"/>
          </a:p>
        </p:txBody>
      </p:sp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2355668" y="1079557"/>
            <a:ext cx="7480664" cy="5500488"/>
            <a:chOff x="1506141" y="54104"/>
            <a:chExt cx="9179719" cy="6749793"/>
          </a:xfrm>
        </p:grpSpPr>
        <p:pic>
          <p:nvPicPr>
            <p:cNvPr id="12" name="couch-surfing-img.jpg" descr="couch-surfing-img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506141" y="54104"/>
              <a:ext cx="9179719" cy="674979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3" name="couch-surfing-sub.jpg" descr="couch-surfing-sub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6310312" y="767953"/>
              <a:ext cx="1785938" cy="1785938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4" name="Line"/>
            <p:cNvSpPr/>
            <p:nvPr/>
          </p:nvSpPr>
          <p:spPr>
            <a:xfrm flipV="1">
              <a:off x="5198353" y="767952"/>
              <a:ext cx="1121479" cy="2590448"/>
            </a:xfrm>
            <a:prstGeom prst="line">
              <a:avLst/>
            </a:prstGeom>
            <a:ln w="25400">
              <a:solidFill>
                <a:schemeClr val="accent2">
                  <a:hueOff val="-2473792"/>
                  <a:satOff val="-50209"/>
                  <a:lumOff val="23543"/>
                </a:schemeClr>
              </a:solidFill>
              <a:miter lim="400000"/>
            </a:ln>
          </p:spPr>
          <p:txBody>
            <a:bodyPr lIns="35719" tIns="35719" rIns="35719" bIns="35719" anchor="ctr"/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15" name="Line"/>
            <p:cNvSpPr/>
            <p:nvPr/>
          </p:nvSpPr>
          <p:spPr>
            <a:xfrm flipV="1">
              <a:off x="5385877" y="2553821"/>
              <a:ext cx="2711870" cy="1018892"/>
            </a:xfrm>
            <a:prstGeom prst="line">
              <a:avLst/>
            </a:prstGeom>
            <a:ln w="25400">
              <a:solidFill>
                <a:schemeClr val="accent2">
                  <a:hueOff val="-2473792"/>
                  <a:satOff val="-50209"/>
                  <a:lumOff val="23543"/>
                </a:schemeClr>
              </a:solidFill>
              <a:miter lim="400000"/>
            </a:ln>
          </p:spPr>
          <p:txBody>
            <a:bodyPr lIns="35719" tIns="35719" rIns="35719" bIns="35719" anchor="ctr"/>
            <a:lstStyle/>
            <a:p>
              <a:pPr>
                <a:defRPr sz="2400"/>
              </a:pPr>
              <a:endParaRPr sz="1687"/>
            </a:p>
          </p:txBody>
        </p:sp>
      </p:grpSp>
      <p:sp>
        <p:nvSpPr>
          <p:cNvPr id="16" name="Shape 667"/>
          <p:cNvSpPr txBox="1">
            <a:spLocks/>
          </p:cNvSpPr>
          <p:nvPr/>
        </p:nvSpPr>
        <p:spPr>
          <a:xfrm>
            <a:off x="9949348" y="1079557"/>
            <a:ext cx="2129636" cy="55004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A (color) image is a 3D tensor of numbers.</a:t>
            </a:r>
            <a:endParaRPr lang="en-US" sz="2400" u="sng" dirty="0"/>
          </a:p>
        </p:txBody>
      </p:sp>
    </p:spTree>
    <p:extLst>
      <p:ext uri="{BB962C8B-B14F-4D97-AF65-F5344CB8AC3E}">
        <p14:creationId xmlns:p14="http://schemas.microsoft.com/office/powerpoint/2010/main" val="2872051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How would you create a soft shadow effect?</a:t>
            </a:r>
            <a:endParaRPr dirty="0"/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1652284" y="2207418"/>
            <a:ext cx="8887432" cy="3846038"/>
            <a:chOff x="2855787" y="2207418"/>
            <a:chExt cx="6480426" cy="2804406"/>
          </a:xfrm>
        </p:grpSpPr>
        <p:pic>
          <p:nvPicPr>
            <p:cNvPr id="7" name="droppedImage.pdf" descr="droppedImage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898649" y="3616765"/>
              <a:ext cx="2336007" cy="95726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1" name="Gaussian blur"/>
            <p:cNvSpPr/>
            <p:nvPr/>
          </p:nvSpPr>
          <p:spPr>
            <a:xfrm>
              <a:off x="2898649" y="4636296"/>
              <a:ext cx="2336007" cy="37552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068" tIns="3068" rIns="3068" bIns="3068" anchor="ctr">
              <a:spAutoFit/>
            </a:bodyPr>
            <a:lstStyle>
              <a:lvl1pPr defTabSz="546100">
                <a:defRPr sz="24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algn="ctr"/>
              <a:r>
                <a:rPr dirty="0">
                  <a:latin typeface="+mj-lt"/>
                </a:rPr>
                <a:t>Gaussian blur</a:t>
              </a:r>
            </a:p>
          </p:txBody>
        </p:sp>
        <p:sp>
          <p:nvSpPr>
            <p:cNvPr id="12" name="Overlay"/>
            <p:cNvSpPr/>
            <p:nvPr/>
          </p:nvSpPr>
          <p:spPr>
            <a:xfrm>
              <a:off x="7043069" y="3241237"/>
              <a:ext cx="2293143" cy="37552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068" tIns="3068" rIns="3068" bIns="3068" anchor="ctr">
              <a:spAutoFit/>
            </a:bodyPr>
            <a:lstStyle>
              <a:lvl1pPr defTabSz="546100">
                <a:defRPr sz="24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algn="ctr"/>
              <a:r>
                <a:rPr lang="en-US" dirty="0">
                  <a:latin typeface="+mj-lt"/>
                </a:rPr>
                <a:t>o</a:t>
              </a:r>
              <a:r>
                <a:rPr dirty="0">
                  <a:latin typeface="+mj-lt"/>
                </a:rPr>
                <a:t>verlay</a:t>
              </a: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2855787" y="2207418"/>
              <a:ext cx="6480426" cy="1000126"/>
              <a:chOff x="2688430" y="2207418"/>
              <a:chExt cx="6480426" cy="1000126"/>
            </a:xfrm>
          </p:grpSpPr>
          <p:pic>
            <p:nvPicPr>
              <p:cNvPr id="14" name="droppedImage.pdf" descr="droppedImage.pdf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2688430" y="2235993"/>
                <a:ext cx="2421733" cy="942976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15" name="droppedImage.pdf" descr="droppedImage.pdf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6875712" y="2207418"/>
                <a:ext cx="2293144" cy="1000126"/>
              </a:xfrm>
              <a:prstGeom prst="rect">
                <a:avLst/>
              </a:prstGeom>
              <a:ln w="12700">
                <a:miter lim="400000"/>
              </a:ln>
            </p:spPr>
          </p:pic>
        </p:grpSp>
        <p:cxnSp>
          <p:nvCxnSpPr>
            <p:cNvPr id="16" name="Straight Arrow Connector 15"/>
            <p:cNvCxnSpPr/>
            <p:nvPr/>
          </p:nvCxnSpPr>
          <p:spPr>
            <a:xfrm>
              <a:off x="5666113" y="2711108"/>
              <a:ext cx="8597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V="1">
              <a:off x="5606180" y="3241237"/>
              <a:ext cx="919707" cy="83062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2435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Other filters</a:t>
            </a:r>
            <a:endParaRPr dirty="0"/>
          </a:p>
        </p:txBody>
      </p:sp>
      <p:grpSp>
        <p:nvGrpSpPr>
          <p:cNvPr id="27" name="Group 26"/>
          <p:cNvGrpSpPr/>
          <p:nvPr/>
        </p:nvGrpSpPr>
        <p:grpSpPr>
          <a:xfrm>
            <a:off x="3156946" y="1325563"/>
            <a:ext cx="5778483" cy="1620840"/>
            <a:chOff x="3138487" y="2351087"/>
            <a:chExt cx="5778483" cy="1620840"/>
          </a:xfrm>
        </p:grpSpPr>
        <p:pic>
          <p:nvPicPr>
            <p:cNvPr id="30" name="droppedImage.pdf" descr="droppedImage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138487" y="2878931"/>
              <a:ext cx="1100138" cy="1092994"/>
            </a:xfrm>
            <a:prstGeom prst="rect">
              <a:avLst/>
            </a:prstGeom>
            <a:ln w="12700">
              <a:miter lim="400000"/>
            </a:ln>
          </p:spPr>
        </p:pic>
        <p:graphicFrame>
          <p:nvGraphicFramePr>
            <p:cNvPr id="31" name="Table"/>
            <p:cNvGraphicFramePr/>
            <p:nvPr/>
          </p:nvGraphicFramePr>
          <p:xfrm>
            <a:off x="5530979" y="2878931"/>
            <a:ext cx="1109577" cy="1092996"/>
          </p:xfrm>
          <a:graphic>
            <a:graphicData uri="http://schemas.openxmlformats.org/drawingml/2006/table">
              <a:tbl>
                <a:tblPr/>
                <a:tblGrid>
                  <a:gridCol w="369859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369859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  <a:gridCol w="369859">
                    <a:extLst>
                      <a:ext uri="{9D8B030D-6E8A-4147-A177-3AD203B41FA5}">
                        <a16:colId xmlns:a16="http://schemas.microsoft.com/office/drawing/2014/main" val="20002"/>
                      </a:ext>
                    </a:extLst>
                  </a:gridCol>
                </a:tblGrid>
                <a:tr h="364331"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0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0</a:t>
                        </a:r>
                      </a:p>
                    </a:txBody>
                    <a:tcPr marL="29766" marR="29766" marT="29766" marB="29766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00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0</a:t>
                        </a:r>
                      </a:p>
                    </a:txBody>
                    <a:tcPr marL="29766" marR="29766" marT="29766" marB="29766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00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0</a:t>
                        </a:r>
                      </a:p>
                    </a:txBody>
                    <a:tcPr marL="29766" marR="29766" marT="29766" marB="29766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364331"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00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0</a:t>
                        </a:r>
                      </a:p>
                    </a:txBody>
                    <a:tcPr marL="29766" marR="29766" marT="29766" marB="29766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0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1</a:t>
                        </a:r>
                      </a:p>
                    </a:txBody>
                    <a:tcPr marL="29766" marR="29766" marT="29766" marB="29766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00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0</a:t>
                        </a:r>
                      </a:p>
                    </a:txBody>
                    <a:tcPr marL="29766" marR="29766" marT="29766" marB="29766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  <a:tr h="364331"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00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0</a:t>
                        </a:r>
                      </a:p>
                    </a:txBody>
                    <a:tcPr marL="29766" marR="29766" marT="29766" marB="29766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00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0</a:t>
                        </a:r>
                      </a:p>
                    </a:txBody>
                    <a:tcPr marL="29766" marR="29766" marT="29766" marB="29766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0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0</a:t>
                        </a:r>
                      </a:p>
                    </a:txBody>
                    <a:tcPr marL="29766" marR="29766" marT="29766" marB="29766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2"/>
                    </a:ext>
                  </a:extLst>
                </a:tr>
              </a:tbl>
            </a:graphicData>
          </a:graphic>
        </p:graphicFrame>
        <p:sp>
          <p:nvSpPr>
            <p:cNvPr id="32" name="?"/>
            <p:cNvSpPr/>
            <p:nvPr/>
          </p:nvSpPr>
          <p:spPr>
            <a:xfrm>
              <a:off x="8297409" y="3027242"/>
              <a:ext cx="338234" cy="79637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28575" tIns="28575" rIns="28575" bIns="28575" anchor="ctr">
              <a:spAutoFit/>
            </a:bodyPr>
            <a:lstStyle>
              <a:lvl1pPr defTabSz="546100">
                <a:defRPr sz="7600" b="1"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r>
                <a:rPr sz="4800" dirty="0">
                  <a:latin typeface="+mj-lt"/>
                </a:rPr>
                <a:t>?</a:t>
              </a:r>
            </a:p>
          </p:txBody>
        </p:sp>
        <p:sp>
          <p:nvSpPr>
            <p:cNvPr id="33" name="input"/>
            <p:cNvSpPr/>
            <p:nvPr/>
          </p:nvSpPr>
          <p:spPr>
            <a:xfrm>
              <a:off x="3138487" y="2351087"/>
              <a:ext cx="1100138" cy="42704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8575" tIns="28575" rIns="28575" bIns="28575" anchor="ctr">
              <a:spAutoFit/>
            </a:bodyPr>
            <a:lstStyle>
              <a:lvl1pPr defTabSz="546100">
                <a:defRPr sz="18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algn="ctr"/>
              <a:r>
                <a:rPr sz="2400">
                  <a:latin typeface="+mj-lt"/>
                </a:rPr>
                <a:t>input</a:t>
              </a:r>
            </a:p>
          </p:txBody>
        </p:sp>
        <p:sp>
          <p:nvSpPr>
            <p:cNvPr id="34" name="filter"/>
            <p:cNvSpPr/>
            <p:nvPr/>
          </p:nvSpPr>
          <p:spPr>
            <a:xfrm>
              <a:off x="5530979" y="2351087"/>
              <a:ext cx="1109577" cy="42704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8575" tIns="28575" rIns="28575" bIns="28575" anchor="ctr">
              <a:spAutoFit/>
            </a:bodyPr>
            <a:lstStyle>
              <a:lvl1pPr defTabSz="546100">
                <a:defRPr sz="18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algn="ctr"/>
              <a:r>
                <a:rPr sz="2400" dirty="0">
                  <a:latin typeface="+mj-lt"/>
                </a:rPr>
                <a:t>filter</a:t>
              </a:r>
            </a:p>
          </p:txBody>
        </p:sp>
        <p:sp>
          <p:nvSpPr>
            <p:cNvPr id="35" name="output"/>
            <p:cNvSpPr/>
            <p:nvPr/>
          </p:nvSpPr>
          <p:spPr>
            <a:xfrm>
              <a:off x="8016082" y="2351087"/>
              <a:ext cx="900888" cy="42704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28575" tIns="28575" rIns="28575" bIns="28575" anchor="ctr">
              <a:spAutoFit/>
            </a:bodyPr>
            <a:lstStyle>
              <a:lvl1pPr defTabSz="546100">
                <a:defRPr sz="18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rPr sz="2400" dirty="0">
                  <a:latin typeface="+mj-lt"/>
                </a:rPr>
                <a:t>output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5022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Other filters</a:t>
            </a:r>
            <a:endParaRPr dirty="0"/>
          </a:p>
        </p:txBody>
      </p:sp>
      <p:grpSp>
        <p:nvGrpSpPr>
          <p:cNvPr id="4" name="Group 3"/>
          <p:cNvGrpSpPr/>
          <p:nvPr/>
        </p:nvGrpSpPr>
        <p:grpSpPr>
          <a:xfrm>
            <a:off x="3156946" y="1325563"/>
            <a:ext cx="6048699" cy="2151540"/>
            <a:chOff x="3156946" y="1325563"/>
            <a:chExt cx="6048699" cy="2151540"/>
          </a:xfrm>
        </p:grpSpPr>
        <p:grpSp>
          <p:nvGrpSpPr>
            <p:cNvPr id="26" name="Group 25"/>
            <p:cNvGrpSpPr/>
            <p:nvPr/>
          </p:nvGrpSpPr>
          <p:grpSpPr>
            <a:xfrm>
              <a:off x="3156946" y="1325563"/>
              <a:ext cx="5878108" cy="1622267"/>
              <a:chOff x="3206759" y="2351087"/>
              <a:chExt cx="5878108" cy="1622267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3206759" y="2351087"/>
                <a:ext cx="5778483" cy="1620840"/>
                <a:chOff x="3138487" y="2351087"/>
                <a:chExt cx="5778483" cy="1620840"/>
              </a:xfrm>
            </p:grpSpPr>
            <p:pic>
              <p:nvPicPr>
                <p:cNvPr id="30" name="droppedImage.pdf" descr="droppedImage.pdf"/>
                <p:cNvPicPr>
                  <a:picLocks noChangeAspect="1"/>
                </p:cNvPicPr>
                <p:nvPr/>
              </p:nvPicPr>
              <p:blipFill>
                <a:blip r:embed="rId2">
                  <a:extLst/>
                </a:blip>
                <a:stretch>
                  <a:fillRect/>
                </a:stretch>
              </p:blipFill>
              <p:spPr>
                <a:xfrm>
                  <a:off x="3138487" y="2878931"/>
                  <a:ext cx="1100138" cy="1092994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graphicFrame>
              <p:nvGraphicFramePr>
                <p:cNvPr id="31" name="Table"/>
                <p:cNvGraphicFramePr/>
                <p:nvPr/>
              </p:nvGraphicFramePr>
              <p:xfrm>
                <a:off x="5530979" y="2878931"/>
                <a:ext cx="1109577" cy="1092996"/>
              </p:xfrm>
              <a:graphic>
                <a:graphicData uri="http://schemas.openxmlformats.org/drawingml/2006/table">
                  <a:tbl>
                    <a:tblPr/>
                    <a:tblGrid>
                      <a:gridCol w="369859">
                        <a:extLst>
                          <a:ext uri="{9D8B030D-6E8A-4147-A177-3AD203B41FA5}">
                            <a16:colId xmlns:a16="http://schemas.microsoft.com/office/drawing/2014/main" val="20000"/>
                          </a:ext>
                        </a:extLst>
                      </a:gridCol>
                      <a:gridCol w="369859">
                        <a:extLst>
                          <a:ext uri="{9D8B030D-6E8A-4147-A177-3AD203B41FA5}">
                            <a16:colId xmlns:a16="http://schemas.microsoft.com/office/drawing/2014/main" val="20001"/>
                          </a:ext>
                        </a:extLst>
                      </a:gridCol>
                      <a:gridCol w="369859">
                        <a:extLst>
                          <a:ext uri="{9D8B030D-6E8A-4147-A177-3AD203B41FA5}">
                            <a16:colId xmlns:a16="http://schemas.microsoft.com/office/drawing/2014/main" val="20002"/>
                          </a:ext>
                        </a:extLst>
                      </a:gridCol>
                    </a:tblGrid>
                    <a:tr h="364331">
                      <a:tc>
                        <a:txBody>
                          <a:bodyPr/>
                          <a:lstStyle/>
                          <a:p>
                            <a:pPr algn="ctr" defTabSz="914400">
                              <a:tabLst>
                                <a:tab pos="914400" algn="l"/>
                              </a:tabLst>
                            </a:pPr>
                            <a:r>
                              <a:rPr sz="2000" dirty="0">
                                <a:latin typeface="+mj-lt"/>
                                <a:ea typeface="Gill Sans"/>
                                <a:cs typeface="Gill Sans"/>
                                <a:sym typeface="Gill Sans"/>
                              </a:rPr>
                              <a:t>0</a:t>
                            </a:r>
                          </a:p>
                        </a:txBody>
                        <a:tcPr marL="29766" marR="29766" marT="29766" marB="29766" anchor="ctr" horzOverflow="overflow">
                          <a:lnL w="25400">
                            <a:solidFill>
                              <a:srgbClr val="000000"/>
                            </a:solidFill>
                            <a:miter lim="400000"/>
                          </a:lnL>
                          <a:lnR w="25400">
                            <a:solidFill>
                              <a:srgbClr val="000000"/>
                            </a:solidFill>
                            <a:miter lim="400000"/>
                          </a:lnR>
                          <a:lnT w="25400">
                            <a:solidFill>
                              <a:srgbClr val="000000"/>
                            </a:solidFill>
                            <a:miter lim="400000"/>
                          </a:lnT>
                          <a:lnB w="25400">
                            <a:solidFill>
                              <a:srgbClr val="000000"/>
                            </a:solidFill>
                            <a:miter lim="400000"/>
                          </a:lnB>
                          <a:noFill/>
                        </a:tcPr>
                      </a:tc>
                      <a:tc>
                        <a:txBody>
                          <a:bodyPr/>
                          <a:lstStyle/>
                          <a:p>
                            <a:pPr algn="ctr" defTabSz="914400">
                              <a:tabLst>
                                <a:tab pos="914400" algn="l"/>
                              </a:tabLst>
                            </a:pPr>
                            <a:r>
                              <a:rPr sz="2000">
                                <a:latin typeface="+mj-lt"/>
                                <a:ea typeface="Gill Sans"/>
                                <a:cs typeface="Gill Sans"/>
                                <a:sym typeface="Gill Sans"/>
                              </a:rPr>
                              <a:t>0</a:t>
                            </a:r>
                          </a:p>
                        </a:txBody>
                        <a:tcPr marL="29766" marR="29766" marT="29766" marB="29766" anchor="ctr" horzOverflow="overflow">
                          <a:lnL w="25400">
                            <a:solidFill>
                              <a:srgbClr val="000000"/>
                            </a:solidFill>
                            <a:miter lim="400000"/>
                          </a:lnL>
                          <a:lnR w="25400">
                            <a:solidFill>
                              <a:srgbClr val="000000"/>
                            </a:solidFill>
                            <a:miter lim="400000"/>
                          </a:lnR>
                          <a:lnT w="25400">
                            <a:solidFill>
                              <a:srgbClr val="000000"/>
                            </a:solidFill>
                            <a:miter lim="400000"/>
                          </a:lnT>
                          <a:lnB w="25400">
                            <a:solidFill>
                              <a:srgbClr val="000000"/>
                            </a:solidFill>
                            <a:miter lim="400000"/>
                          </a:lnB>
                          <a:noFill/>
                        </a:tcPr>
                      </a:tc>
                      <a:tc>
                        <a:txBody>
                          <a:bodyPr/>
                          <a:lstStyle/>
                          <a:p>
                            <a:pPr algn="ctr" defTabSz="914400">
                              <a:tabLst>
                                <a:tab pos="914400" algn="l"/>
                              </a:tabLst>
                            </a:pPr>
                            <a:r>
                              <a:rPr sz="2000">
                                <a:latin typeface="+mj-lt"/>
                                <a:ea typeface="Gill Sans"/>
                                <a:cs typeface="Gill Sans"/>
                                <a:sym typeface="Gill Sans"/>
                              </a:rPr>
                              <a:t>0</a:t>
                            </a:r>
                          </a:p>
                        </a:txBody>
                        <a:tcPr marL="29766" marR="29766" marT="29766" marB="29766" anchor="ctr" horzOverflow="overflow">
                          <a:lnL w="25400">
                            <a:solidFill>
                              <a:srgbClr val="000000"/>
                            </a:solidFill>
                            <a:miter lim="400000"/>
                          </a:lnL>
                          <a:lnR w="25400">
                            <a:solidFill>
                              <a:srgbClr val="000000"/>
                            </a:solidFill>
                            <a:miter lim="400000"/>
                          </a:lnR>
                          <a:lnT w="25400">
                            <a:solidFill>
                              <a:srgbClr val="000000"/>
                            </a:solidFill>
                            <a:miter lim="400000"/>
                          </a:lnT>
                          <a:lnB w="25400">
                            <a:solidFill>
                              <a:srgbClr val="000000"/>
                            </a:solidFill>
                            <a:miter lim="400000"/>
                          </a:lnB>
                          <a:noFill/>
                        </a:tcPr>
                      </a:tc>
                      <a:extLst>
                        <a:ext uri="{0D108BD9-81ED-4DB2-BD59-A6C34878D82A}">
                          <a16:rowId xmlns:a16="http://schemas.microsoft.com/office/drawing/2014/main" val="10000"/>
                        </a:ext>
                      </a:extLst>
                    </a:tr>
                    <a:tr h="364331">
                      <a:tc>
                        <a:txBody>
                          <a:bodyPr/>
                          <a:lstStyle/>
                          <a:p>
                            <a:pPr algn="ctr" defTabSz="914400">
                              <a:tabLst>
                                <a:tab pos="914400" algn="l"/>
                              </a:tabLst>
                            </a:pPr>
                            <a:r>
                              <a:rPr sz="2000">
                                <a:latin typeface="+mj-lt"/>
                                <a:ea typeface="Gill Sans"/>
                                <a:cs typeface="Gill Sans"/>
                                <a:sym typeface="Gill Sans"/>
                              </a:rPr>
                              <a:t>0</a:t>
                            </a:r>
                          </a:p>
                        </a:txBody>
                        <a:tcPr marL="29766" marR="29766" marT="29766" marB="29766" anchor="ctr" horzOverflow="overflow">
                          <a:lnL w="25400">
                            <a:solidFill>
                              <a:srgbClr val="000000"/>
                            </a:solidFill>
                            <a:miter lim="400000"/>
                          </a:lnL>
                          <a:lnR w="25400">
                            <a:solidFill>
                              <a:srgbClr val="000000"/>
                            </a:solidFill>
                            <a:miter lim="400000"/>
                          </a:lnR>
                          <a:lnT w="25400">
                            <a:solidFill>
                              <a:srgbClr val="000000"/>
                            </a:solidFill>
                            <a:miter lim="400000"/>
                          </a:lnT>
                          <a:lnB w="25400">
                            <a:solidFill>
                              <a:srgbClr val="000000"/>
                            </a:solidFill>
                            <a:miter lim="400000"/>
                          </a:lnB>
                          <a:noFill/>
                        </a:tcPr>
                      </a:tc>
                      <a:tc>
                        <a:txBody>
                          <a:bodyPr/>
                          <a:lstStyle/>
                          <a:p>
                            <a:pPr algn="ctr" defTabSz="914400">
                              <a:tabLst>
                                <a:tab pos="914400" algn="l"/>
                              </a:tabLst>
                            </a:pPr>
                            <a:r>
                              <a:rPr sz="2000" dirty="0">
                                <a:latin typeface="+mj-lt"/>
                                <a:ea typeface="Gill Sans"/>
                                <a:cs typeface="Gill Sans"/>
                                <a:sym typeface="Gill Sans"/>
                              </a:rPr>
                              <a:t>1</a:t>
                            </a:r>
                          </a:p>
                        </a:txBody>
                        <a:tcPr marL="29766" marR="29766" marT="29766" marB="29766" anchor="ctr" horzOverflow="overflow">
                          <a:lnL w="25400">
                            <a:solidFill>
                              <a:srgbClr val="000000"/>
                            </a:solidFill>
                            <a:miter lim="400000"/>
                          </a:lnL>
                          <a:lnR w="25400">
                            <a:solidFill>
                              <a:srgbClr val="000000"/>
                            </a:solidFill>
                            <a:miter lim="400000"/>
                          </a:lnR>
                          <a:lnT w="25400">
                            <a:solidFill>
                              <a:srgbClr val="000000"/>
                            </a:solidFill>
                            <a:miter lim="400000"/>
                          </a:lnT>
                          <a:lnB w="25400">
                            <a:solidFill>
                              <a:srgbClr val="000000"/>
                            </a:solidFill>
                            <a:miter lim="400000"/>
                          </a:lnB>
                          <a:noFill/>
                        </a:tcPr>
                      </a:tc>
                      <a:tc>
                        <a:txBody>
                          <a:bodyPr/>
                          <a:lstStyle/>
                          <a:p>
                            <a:pPr algn="ctr" defTabSz="914400">
                              <a:tabLst>
                                <a:tab pos="914400" algn="l"/>
                              </a:tabLst>
                            </a:pPr>
                            <a:r>
                              <a:rPr sz="2000">
                                <a:latin typeface="+mj-lt"/>
                                <a:ea typeface="Gill Sans"/>
                                <a:cs typeface="Gill Sans"/>
                                <a:sym typeface="Gill Sans"/>
                              </a:rPr>
                              <a:t>0</a:t>
                            </a:r>
                          </a:p>
                        </a:txBody>
                        <a:tcPr marL="29766" marR="29766" marT="29766" marB="29766" anchor="ctr" horzOverflow="overflow">
                          <a:lnL w="25400">
                            <a:solidFill>
                              <a:srgbClr val="000000"/>
                            </a:solidFill>
                            <a:miter lim="400000"/>
                          </a:lnL>
                          <a:lnR w="25400">
                            <a:solidFill>
                              <a:srgbClr val="000000"/>
                            </a:solidFill>
                            <a:miter lim="400000"/>
                          </a:lnR>
                          <a:lnT w="25400">
                            <a:solidFill>
                              <a:srgbClr val="000000"/>
                            </a:solidFill>
                            <a:miter lim="400000"/>
                          </a:lnT>
                          <a:lnB w="25400">
                            <a:solidFill>
                              <a:srgbClr val="000000"/>
                            </a:solidFill>
                            <a:miter lim="400000"/>
                          </a:lnB>
                          <a:noFill/>
                        </a:tcPr>
                      </a:tc>
                      <a:extLst>
                        <a:ext uri="{0D108BD9-81ED-4DB2-BD59-A6C34878D82A}">
                          <a16:rowId xmlns:a16="http://schemas.microsoft.com/office/drawing/2014/main" val="10001"/>
                        </a:ext>
                      </a:extLst>
                    </a:tr>
                    <a:tr h="364331">
                      <a:tc>
                        <a:txBody>
                          <a:bodyPr/>
                          <a:lstStyle/>
                          <a:p>
                            <a:pPr algn="ctr" defTabSz="914400">
                              <a:tabLst>
                                <a:tab pos="914400" algn="l"/>
                              </a:tabLst>
                            </a:pPr>
                            <a:r>
                              <a:rPr sz="2000">
                                <a:latin typeface="+mj-lt"/>
                                <a:ea typeface="Gill Sans"/>
                                <a:cs typeface="Gill Sans"/>
                                <a:sym typeface="Gill Sans"/>
                              </a:rPr>
                              <a:t>0</a:t>
                            </a:r>
                          </a:p>
                        </a:txBody>
                        <a:tcPr marL="29766" marR="29766" marT="29766" marB="29766" anchor="ctr" horzOverflow="overflow">
                          <a:lnL w="25400">
                            <a:solidFill>
                              <a:srgbClr val="000000"/>
                            </a:solidFill>
                            <a:miter lim="400000"/>
                          </a:lnL>
                          <a:lnR w="25400">
                            <a:solidFill>
                              <a:srgbClr val="000000"/>
                            </a:solidFill>
                            <a:miter lim="400000"/>
                          </a:lnR>
                          <a:lnT w="25400">
                            <a:solidFill>
                              <a:srgbClr val="000000"/>
                            </a:solidFill>
                            <a:miter lim="400000"/>
                          </a:lnT>
                          <a:lnB w="25400">
                            <a:solidFill>
                              <a:srgbClr val="000000"/>
                            </a:solidFill>
                            <a:miter lim="400000"/>
                          </a:lnB>
                          <a:noFill/>
                        </a:tcPr>
                      </a:tc>
                      <a:tc>
                        <a:txBody>
                          <a:bodyPr/>
                          <a:lstStyle/>
                          <a:p>
                            <a:pPr algn="ctr" defTabSz="914400">
                              <a:tabLst>
                                <a:tab pos="914400" algn="l"/>
                              </a:tabLst>
                            </a:pPr>
                            <a:r>
                              <a:rPr sz="2000">
                                <a:latin typeface="+mj-lt"/>
                                <a:ea typeface="Gill Sans"/>
                                <a:cs typeface="Gill Sans"/>
                                <a:sym typeface="Gill Sans"/>
                              </a:rPr>
                              <a:t>0</a:t>
                            </a:r>
                          </a:p>
                        </a:txBody>
                        <a:tcPr marL="29766" marR="29766" marT="29766" marB="29766" anchor="ctr" horzOverflow="overflow">
                          <a:lnL w="25400">
                            <a:solidFill>
                              <a:srgbClr val="000000"/>
                            </a:solidFill>
                            <a:miter lim="400000"/>
                          </a:lnL>
                          <a:lnR w="25400">
                            <a:solidFill>
                              <a:srgbClr val="000000"/>
                            </a:solidFill>
                            <a:miter lim="400000"/>
                          </a:lnR>
                          <a:lnT w="25400">
                            <a:solidFill>
                              <a:srgbClr val="000000"/>
                            </a:solidFill>
                            <a:miter lim="400000"/>
                          </a:lnT>
                          <a:lnB w="25400">
                            <a:solidFill>
                              <a:srgbClr val="000000"/>
                            </a:solidFill>
                            <a:miter lim="400000"/>
                          </a:lnB>
                          <a:noFill/>
                        </a:tcPr>
                      </a:tc>
                      <a:tc>
                        <a:txBody>
                          <a:bodyPr/>
                          <a:lstStyle/>
                          <a:p>
                            <a:pPr algn="ctr" defTabSz="914400">
                              <a:tabLst>
                                <a:tab pos="914400" algn="l"/>
                              </a:tabLst>
                            </a:pPr>
                            <a:r>
                              <a:rPr sz="2000" dirty="0">
                                <a:latin typeface="+mj-lt"/>
                                <a:ea typeface="Gill Sans"/>
                                <a:cs typeface="Gill Sans"/>
                                <a:sym typeface="Gill Sans"/>
                              </a:rPr>
                              <a:t>0</a:t>
                            </a:r>
                          </a:p>
                        </a:txBody>
                        <a:tcPr marL="29766" marR="29766" marT="29766" marB="29766" anchor="ctr" horzOverflow="overflow">
                          <a:lnL w="25400">
                            <a:solidFill>
                              <a:srgbClr val="000000"/>
                            </a:solidFill>
                            <a:miter lim="400000"/>
                          </a:lnL>
                          <a:lnR w="25400">
                            <a:solidFill>
                              <a:srgbClr val="000000"/>
                            </a:solidFill>
                            <a:miter lim="400000"/>
                          </a:lnR>
                          <a:lnT w="25400">
                            <a:solidFill>
                              <a:srgbClr val="000000"/>
                            </a:solidFill>
                            <a:miter lim="400000"/>
                          </a:lnT>
                          <a:lnB w="25400">
                            <a:solidFill>
                              <a:srgbClr val="000000"/>
                            </a:solidFill>
                            <a:miter lim="400000"/>
                          </a:lnB>
                          <a:noFill/>
                        </a:tcPr>
                      </a:tc>
                      <a:extLst>
                        <a:ext uri="{0D108BD9-81ED-4DB2-BD59-A6C34878D82A}">
                          <a16:rowId xmlns:a16="http://schemas.microsoft.com/office/drawing/2014/main" val="10002"/>
                        </a:ext>
                      </a:extLst>
                    </a:tr>
                  </a:tbl>
                </a:graphicData>
              </a:graphic>
            </p:graphicFrame>
            <p:sp>
              <p:nvSpPr>
                <p:cNvPr id="32" name="?"/>
                <p:cNvSpPr/>
                <p:nvPr/>
              </p:nvSpPr>
              <p:spPr>
                <a:xfrm>
                  <a:off x="8297409" y="3027242"/>
                  <a:ext cx="338234" cy="796372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none" lIns="28575" tIns="28575" rIns="28575" bIns="28575" anchor="ctr">
                  <a:spAutoFit/>
                </a:bodyPr>
                <a:lstStyle>
                  <a:lvl1pPr defTabSz="546100">
                    <a:defRPr sz="7600" b="1">
                      <a:latin typeface="Palatino"/>
                      <a:ea typeface="Palatino"/>
                      <a:cs typeface="Palatino"/>
                      <a:sym typeface="Palatino"/>
                    </a:defRPr>
                  </a:lvl1pPr>
                </a:lstStyle>
                <a:p>
                  <a:r>
                    <a:rPr sz="4800" dirty="0">
                      <a:latin typeface="+mj-lt"/>
                    </a:rPr>
                    <a:t>?</a:t>
                  </a:r>
                </a:p>
              </p:txBody>
            </p:sp>
            <p:sp>
              <p:nvSpPr>
                <p:cNvPr id="33" name="input"/>
                <p:cNvSpPr/>
                <p:nvPr/>
              </p:nvSpPr>
              <p:spPr>
                <a:xfrm>
                  <a:off x="3138487" y="2351087"/>
                  <a:ext cx="1100138" cy="427040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28575" tIns="28575" rIns="28575" bIns="28575" anchor="ctr">
                  <a:spAutoFit/>
                </a:bodyPr>
                <a:lstStyle>
                  <a:lvl1pPr defTabSz="546100">
                    <a:defRPr sz="1800">
                      <a:latin typeface="Gill Sans"/>
                      <a:ea typeface="Gill Sans"/>
                      <a:cs typeface="Gill Sans"/>
                      <a:sym typeface="Gill Sans"/>
                    </a:defRPr>
                  </a:lvl1pPr>
                </a:lstStyle>
                <a:p>
                  <a:pPr algn="ctr"/>
                  <a:r>
                    <a:rPr sz="2400">
                      <a:latin typeface="+mj-lt"/>
                    </a:rPr>
                    <a:t>input</a:t>
                  </a:r>
                </a:p>
              </p:txBody>
            </p:sp>
            <p:sp>
              <p:nvSpPr>
                <p:cNvPr id="34" name="filter"/>
                <p:cNvSpPr/>
                <p:nvPr/>
              </p:nvSpPr>
              <p:spPr>
                <a:xfrm>
                  <a:off x="5530979" y="2351087"/>
                  <a:ext cx="1109577" cy="427040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28575" tIns="28575" rIns="28575" bIns="28575" anchor="ctr">
                  <a:spAutoFit/>
                </a:bodyPr>
                <a:lstStyle>
                  <a:lvl1pPr defTabSz="546100">
                    <a:defRPr sz="1800">
                      <a:latin typeface="Gill Sans"/>
                      <a:ea typeface="Gill Sans"/>
                      <a:cs typeface="Gill Sans"/>
                      <a:sym typeface="Gill Sans"/>
                    </a:defRPr>
                  </a:lvl1pPr>
                </a:lstStyle>
                <a:p>
                  <a:pPr algn="ctr"/>
                  <a:r>
                    <a:rPr sz="2400" dirty="0">
                      <a:latin typeface="+mj-lt"/>
                    </a:rPr>
                    <a:t>filter</a:t>
                  </a:r>
                </a:p>
              </p:txBody>
            </p:sp>
            <p:sp>
              <p:nvSpPr>
                <p:cNvPr id="35" name="output"/>
                <p:cNvSpPr/>
                <p:nvPr/>
              </p:nvSpPr>
              <p:spPr>
                <a:xfrm>
                  <a:off x="8016082" y="2351087"/>
                  <a:ext cx="900888" cy="427040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none" lIns="28575" tIns="28575" rIns="28575" bIns="28575" anchor="ctr">
                  <a:spAutoFit/>
                </a:bodyPr>
                <a:lstStyle>
                  <a:lvl1pPr defTabSz="546100">
                    <a:defRPr sz="1800">
                      <a:latin typeface="Gill Sans"/>
                      <a:ea typeface="Gill Sans"/>
                      <a:cs typeface="Gill Sans"/>
                      <a:sym typeface="Gill Sans"/>
                    </a:defRPr>
                  </a:lvl1pPr>
                </a:lstStyle>
                <a:p>
                  <a:r>
                    <a:rPr sz="2400" dirty="0">
                      <a:latin typeface="+mj-lt"/>
                    </a:rPr>
                    <a:t>output</a:t>
                  </a:r>
                </a:p>
              </p:txBody>
            </p:sp>
          </p:grpSp>
          <p:pic>
            <p:nvPicPr>
              <p:cNvPr id="28" name="droppedImage.pdf" descr="droppedImage.pdf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7984729" y="2880360"/>
                <a:ext cx="1100138" cy="1092994"/>
              </a:xfrm>
              <a:prstGeom prst="rect">
                <a:avLst/>
              </a:prstGeom>
              <a:ln w="12700">
                <a:miter lim="400000"/>
              </a:ln>
            </p:spPr>
          </p:pic>
        </p:grpSp>
        <p:sp>
          <p:nvSpPr>
            <p:cNvPr id="41" name="unchanged"/>
            <p:cNvSpPr/>
            <p:nvPr/>
          </p:nvSpPr>
          <p:spPr>
            <a:xfrm>
              <a:off x="7764323" y="3050063"/>
              <a:ext cx="1441322" cy="42704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8575" tIns="28575" rIns="28575" bIns="28575" anchor="ctr">
              <a:spAutoFit/>
            </a:bodyPr>
            <a:lstStyle>
              <a:lvl1pPr defTabSz="546100">
                <a:defRPr sz="14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algn="ctr"/>
              <a:r>
                <a:rPr sz="2400" dirty="0">
                  <a:latin typeface="+mj-lt"/>
                </a:rPr>
                <a:t>unchanged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9552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Other filters</a:t>
            </a:r>
            <a:endParaRPr dirty="0"/>
          </a:p>
        </p:txBody>
      </p:sp>
      <p:grpSp>
        <p:nvGrpSpPr>
          <p:cNvPr id="4" name="Group 3"/>
          <p:cNvGrpSpPr/>
          <p:nvPr/>
        </p:nvGrpSpPr>
        <p:grpSpPr>
          <a:xfrm>
            <a:off x="3156946" y="1325563"/>
            <a:ext cx="6048699" cy="2151540"/>
            <a:chOff x="3156946" y="1325563"/>
            <a:chExt cx="6048699" cy="2151540"/>
          </a:xfrm>
        </p:grpSpPr>
        <p:grpSp>
          <p:nvGrpSpPr>
            <p:cNvPr id="26" name="Group 25"/>
            <p:cNvGrpSpPr/>
            <p:nvPr/>
          </p:nvGrpSpPr>
          <p:grpSpPr>
            <a:xfrm>
              <a:off x="3156946" y="1325563"/>
              <a:ext cx="5878108" cy="1622267"/>
              <a:chOff x="3206759" y="2351087"/>
              <a:chExt cx="5878108" cy="1622267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3206759" y="2351087"/>
                <a:ext cx="5778483" cy="1620840"/>
                <a:chOff x="3138487" y="2351087"/>
                <a:chExt cx="5778483" cy="1620840"/>
              </a:xfrm>
            </p:grpSpPr>
            <p:pic>
              <p:nvPicPr>
                <p:cNvPr id="30" name="droppedImage.pdf" descr="droppedImage.pdf"/>
                <p:cNvPicPr>
                  <a:picLocks noChangeAspect="1"/>
                </p:cNvPicPr>
                <p:nvPr/>
              </p:nvPicPr>
              <p:blipFill>
                <a:blip r:embed="rId2">
                  <a:extLst/>
                </a:blip>
                <a:stretch>
                  <a:fillRect/>
                </a:stretch>
              </p:blipFill>
              <p:spPr>
                <a:xfrm>
                  <a:off x="3138487" y="2878931"/>
                  <a:ext cx="1100138" cy="1092994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graphicFrame>
              <p:nvGraphicFramePr>
                <p:cNvPr id="31" name="Table"/>
                <p:cNvGraphicFramePr/>
                <p:nvPr/>
              </p:nvGraphicFramePr>
              <p:xfrm>
                <a:off x="5530979" y="2878931"/>
                <a:ext cx="1109577" cy="1092996"/>
              </p:xfrm>
              <a:graphic>
                <a:graphicData uri="http://schemas.openxmlformats.org/drawingml/2006/table">
                  <a:tbl>
                    <a:tblPr/>
                    <a:tblGrid>
                      <a:gridCol w="369859">
                        <a:extLst>
                          <a:ext uri="{9D8B030D-6E8A-4147-A177-3AD203B41FA5}">
                            <a16:colId xmlns:a16="http://schemas.microsoft.com/office/drawing/2014/main" val="20000"/>
                          </a:ext>
                        </a:extLst>
                      </a:gridCol>
                      <a:gridCol w="369859">
                        <a:extLst>
                          <a:ext uri="{9D8B030D-6E8A-4147-A177-3AD203B41FA5}">
                            <a16:colId xmlns:a16="http://schemas.microsoft.com/office/drawing/2014/main" val="20001"/>
                          </a:ext>
                        </a:extLst>
                      </a:gridCol>
                      <a:gridCol w="369859">
                        <a:extLst>
                          <a:ext uri="{9D8B030D-6E8A-4147-A177-3AD203B41FA5}">
                            <a16:colId xmlns:a16="http://schemas.microsoft.com/office/drawing/2014/main" val="20002"/>
                          </a:ext>
                        </a:extLst>
                      </a:gridCol>
                    </a:tblGrid>
                    <a:tr h="364331">
                      <a:tc>
                        <a:txBody>
                          <a:bodyPr/>
                          <a:lstStyle/>
                          <a:p>
                            <a:pPr algn="ctr" defTabSz="914400">
                              <a:tabLst>
                                <a:tab pos="914400" algn="l"/>
                              </a:tabLst>
                            </a:pPr>
                            <a:r>
                              <a:rPr sz="2000" dirty="0">
                                <a:latin typeface="+mj-lt"/>
                                <a:ea typeface="Gill Sans"/>
                                <a:cs typeface="Gill Sans"/>
                                <a:sym typeface="Gill Sans"/>
                              </a:rPr>
                              <a:t>0</a:t>
                            </a:r>
                          </a:p>
                        </a:txBody>
                        <a:tcPr marL="29766" marR="29766" marT="29766" marB="29766" anchor="ctr" horzOverflow="overflow">
                          <a:lnL w="25400">
                            <a:solidFill>
                              <a:srgbClr val="000000"/>
                            </a:solidFill>
                            <a:miter lim="400000"/>
                          </a:lnL>
                          <a:lnR w="25400">
                            <a:solidFill>
                              <a:srgbClr val="000000"/>
                            </a:solidFill>
                            <a:miter lim="400000"/>
                          </a:lnR>
                          <a:lnT w="25400">
                            <a:solidFill>
                              <a:srgbClr val="000000"/>
                            </a:solidFill>
                            <a:miter lim="400000"/>
                          </a:lnT>
                          <a:lnB w="25400">
                            <a:solidFill>
                              <a:srgbClr val="000000"/>
                            </a:solidFill>
                            <a:miter lim="400000"/>
                          </a:lnB>
                          <a:noFill/>
                        </a:tcPr>
                      </a:tc>
                      <a:tc>
                        <a:txBody>
                          <a:bodyPr/>
                          <a:lstStyle/>
                          <a:p>
                            <a:pPr algn="ctr" defTabSz="914400">
                              <a:tabLst>
                                <a:tab pos="914400" algn="l"/>
                              </a:tabLst>
                            </a:pPr>
                            <a:r>
                              <a:rPr sz="2000">
                                <a:latin typeface="+mj-lt"/>
                                <a:ea typeface="Gill Sans"/>
                                <a:cs typeface="Gill Sans"/>
                                <a:sym typeface="Gill Sans"/>
                              </a:rPr>
                              <a:t>0</a:t>
                            </a:r>
                          </a:p>
                        </a:txBody>
                        <a:tcPr marL="29766" marR="29766" marT="29766" marB="29766" anchor="ctr" horzOverflow="overflow">
                          <a:lnL w="25400">
                            <a:solidFill>
                              <a:srgbClr val="000000"/>
                            </a:solidFill>
                            <a:miter lim="400000"/>
                          </a:lnL>
                          <a:lnR w="25400">
                            <a:solidFill>
                              <a:srgbClr val="000000"/>
                            </a:solidFill>
                            <a:miter lim="400000"/>
                          </a:lnR>
                          <a:lnT w="25400">
                            <a:solidFill>
                              <a:srgbClr val="000000"/>
                            </a:solidFill>
                            <a:miter lim="400000"/>
                          </a:lnT>
                          <a:lnB w="25400">
                            <a:solidFill>
                              <a:srgbClr val="000000"/>
                            </a:solidFill>
                            <a:miter lim="400000"/>
                          </a:lnB>
                          <a:noFill/>
                        </a:tcPr>
                      </a:tc>
                      <a:tc>
                        <a:txBody>
                          <a:bodyPr/>
                          <a:lstStyle/>
                          <a:p>
                            <a:pPr algn="ctr" defTabSz="914400">
                              <a:tabLst>
                                <a:tab pos="914400" algn="l"/>
                              </a:tabLst>
                            </a:pPr>
                            <a:r>
                              <a:rPr sz="2000">
                                <a:latin typeface="+mj-lt"/>
                                <a:ea typeface="Gill Sans"/>
                                <a:cs typeface="Gill Sans"/>
                                <a:sym typeface="Gill Sans"/>
                              </a:rPr>
                              <a:t>0</a:t>
                            </a:r>
                          </a:p>
                        </a:txBody>
                        <a:tcPr marL="29766" marR="29766" marT="29766" marB="29766" anchor="ctr" horzOverflow="overflow">
                          <a:lnL w="25400">
                            <a:solidFill>
                              <a:srgbClr val="000000"/>
                            </a:solidFill>
                            <a:miter lim="400000"/>
                          </a:lnL>
                          <a:lnR w="25400">
                            <a:solidFill>
                              <a:srgbClr val="000000"/>
                            </a:solidFill>
                            <a:miter lim="400000"/>
                          </a:lnR>
                          <a:lnT w="25400">
                            <a:solidFill>
                              <a:srgbClr val="000000"/>
                            </a:solidFill>
                            <a:miter lim="400000"/>
                          </a:lnT>
                          <a:lnB w="25400">
                            <a:solidFill>
                              <a:srgbClr val="000000"/>
                            </a:solidFill>
                            <a:miter lim="400000"/>
                          </a:lnB>
                          <a:noFill/>
                        </a:tcPr>
                      </a:tc>
                      <a:extLst>
                        <a:ext uri="{0D108BD9-81ED-4DB2-BD59-A6C34878D82A}">
                          <a16:rowId xmlns:a16="http://schemas.microsoft.com/office/drawing/2014/main" val="10000"/>
                        </a:ext>
                      </a:extLst>
                    </a:tr>
                    <a:tr h="364331">
                      <a:tc>
                        <a:txBody>
                          <a:bodyPr/>
                          <a:lstStyle/>
                          <a:p>
                            <a:pPr algn="ctr" defTabSz="914400">
                              <a:tabLst>
                                <a:tab pos="914400" algn="l"/>
                              </a:tabLst>
                            </a:pPr>
                            <a:r>
                              <a:rPr sz="2000">
                                <a:latin typeface="+mj-lt"/>
                                <a:ea typeface="Gill Sans"/>
                                <a:cs typeface="Gill Sans"/>
                                <a:sym typeface="Gill Sans"/>
                              </a:rPr>
                              <a:t>0</a:t>
                            </a:r>
                          </a:p>
                        </a:txBody>
                        <a:tcPr marL="29766" marR="29766" marT="29766" marB="29766" anchor="ctr" horzOverflow="overflow">
                          <a:lnL w="25400">
                            <a:solidFill>
                              <a:srgbClr val="000000"/>
                            </a:solidFill>
                            <a:miter lim="400000"/>
                          </a:lnL>
                          <a:lnR w="25400">
                            <a:solidFill>
                              <a:srgbClr val="000000"/>
                            </a:solidFill>
                            <a:miter lim="400000"/>
                          </a:lnR>
                          <a:lnT w="25400">
                            <a:solidFill>
                              <a:srgbClr val="000000"/>
                            </a:solidFill>
                            <a:miter lim="400000"/>
                          </a:lnT>
                          <a:lnB w="25400">
                            <a:solidFill>
                              <a:srgbClr val="000000"/>
                            </a:solidFill>
                            <a:miter lim="400000"/>
                          </a:lnB>
                          <a:noFill/>
                        </a:tcPr>
                      </a:tc>
                      <a:tc>
                        <a:txBody>
                          <a:bodyPr/>
                          <a:lstStyle/>
                          <a:p>
                            <a:pPr algn="ctr" defTabSz="914400">
                              <a:tabLst>
                                <a:tab pos="914400" algn="l"/>
                              </a:tabLst>
                            </a:pPr>
                            <a:r>
                              <a:rPr sz="2000" dirty="0">
                                <a:latin typeface="+mj-lt"/>
                                <a:ea typeface="Gill Sans"/>
                                <a:cs typeface="Gill Sans"/>
                                <a:sym typeface="Gill Sans"/>
                              </a:rPr>
                              <a:t>1</a:t>
                            </a:r>
                          </a:p>
                        </a:txBody>
                        <a:tcPr marL="29766" marR="29766" marT="29766" marB="29766" anchor="ctr" horzOverflow="overflow">
                          <a:lnL w="25400">
                            <a:solidFill>
                              <a:srgbClr val="000000"/>
                            </a:solidFill>
                            <a:miter lim="400000"/>
                          </a:lnL>
                          <a:lnR w="25400">
                            <a:solidFill>
                              <a:srgbClr val="000000"/>
                            </a:solidFill>
                            <a:miter lim="400000"/>
                          </a:lnR>
                          <a:lnT w="25400">
                            <a:solidFill>
                              <a:srgbClr val="000000"/>
                            </a:solidFill>
                            <a:miter lim="400000"/>
                          </a:lnT>
                          <a:lnB w="25400">
                            <a:solidFill>
                              <a:srgbClr val="000000"/>
                            </a:solidFill>
                            <a:miter lim="400000"/>
                          </a:lnB>
                          <a:noFill/>
                        </a:tcPr>
                      </a:tc>
                      <a:tc>
                        <a:txBody>
                          <a:bodyPr/>
                          <a:lstStyle/>
                          <a:p>
                            <a:pPr algn="ctr" defTabSz="914400">
                              <a:tabLst>
                                <a:tab pos="914400" algn="l"/>
                              </a:tabLst>
                            </a:pPr>
                            <a:r>
                              <a:rPr sz="2000">
                                <a:latin typeface="+mj-lt"/>
                                <a:ea typeface="Gill Sans"/>
                                <a:cs typeface="Gill Sans"/>
                                <a:sym typeface="Gill Sans"/>
                              </a:rPr>
                              <a:t>0</a:t>
                            </a:r>
                          </a:p>
                        </a:txBody>
                        <a:tcPr marL="29766" marR="29766" marT="29766" marB="29766" anchor="ctr" horzOverflow="overflow">
                          <a:lnL w="25400">
                            <a:solidFill>
                              <a:srgbClr val="000000"/>
                            </a:solidFill>
                            <a:miter lim="400000"/>
                          </a:lnL>
                          <a:lnR w="25400">
                            <a:solidFill>
                              <a:srgbClr val="000000"/>
                            </a:solidFill>
                            <a:miter lim="400000"/>
                          </a:lnR>
                          <a:lnT w="25400">
                            <a:solidFill>
                              <a:srgbClr val="000000"/>
                            </a:solidFill>
                            <a:miter lim="400000"/>
                          </a:lnT>
                          <a:lnB w="25400">
                            <a:solidFill>
                              <a:srgbClr val="000000"/>
                            </a:solidFill>
                            <a:miter lim="400000"/>
                          </a:lnB>
                          <a:noFill/>
                        </a:tcPr>
                      </a:tc>
                      <a:extLst>
                        <a:ext uri="{0D108BD9-81ED-4DB2-BD59-A6C34878D82A}">
                          <a16:rowId xmlns:a16="http://schemas.microsoft.com/office/drawing/2014/main" val="10001"/>
                        </a:ext>
                      </a:extLst>
                    </a:tr>
                    <a:tr h="364331">
                      <a:tc>
                        <a:txBody>
                          <a:bodyPr/>
                          <a:lstStyle/>
                          <a:p>
                            <a:pPr algn="ctr" defTabSz="914400">
                              <a:tabLst>
                                <a:tab pos="914400" algn="l"/>
                              </a:tabLst>
                            </a:pPr>
                            <a:r>
                              <a:rPr sz="2000">
                                <a:latin typeface="+mj-lt"/>
                                <a:ea typeface="Gill Sans"/>
                                <a:cs typeface="Gill Sans"/>
                                <a:sym typeface="Gill Sans"/>
                              </a:rPr>
                              <a:t>0</a:t>
                            </a:r>
                          </a:p>
                        </a:txBody>
                        <a:tcPr marL="29766" marR="29766" marT="29766" marB="29766" anchor="ctr" horzOverflow="overflow">
                          <a:lnL w="25400">
                            <a:solidFill>
                              <a:srgbClr val="000000"/>
                            </a:solidFill>
                            <a:miter lim="400000"/>
                          </a:lnL>
                          <a:lnR w="25400">
                            <a:solidFill>
                              <a:srgbClr val="000000"/>
                            </a:solidFill>
                            <a:miter lim="400000"/>
                          </a:lnR>
                          <a:lnT w="25400">
                            <a:solidFill>
                              <a:srgbClr val="000000"/>
                            </a:solidFill>
                            <a:miter lim="400000"/>
                          </a:lnT>
                          <a:lnB w="25400">
                            <a:solidFill>
                              <a:srgbClr val="000000"/>
                            </a:solidFill>
                            <a:miter lim="400000"/>
                          </a:lnB>
                          <a:noFill/>
                        </a:tcPr>
                      </a:tc>
                      <a:tc>
                        <a:txBody>
                          <a:bodyPr/>
                          <a:lstStyle/>
                          <a:p>
                            <a:pPr algn="ctr" defTabSz="914400">
                              <a:tabLst>
                                <a:tab pos="914400" algn="l"/>
                              </a:tabLst>
                            </a:pPr>
                            <a:r>
                              <a:rPr sz="2000">
                                <a:latin typeface="+mj-lt"/>
                                <a:ea typeface="Gill Sans"/>
                                <a:cs typeface="Gill Sans"/>
                                <a:sym typeface="Gill Sans"/>
                              </a:rPr>
                              <a:t>0</a:t>
                            </a:r>
                          </a:p>
                        </a:txBody>
                        <a:tcPr marL="29766" marR="29766" marT="29766" marB="29766" anchor="ctr" horzOverflow="overflow">
                          <a:lnL w="25400">
                            <a:solidFill>
                              <a:srgbClr val="000000"/>
                            </a:solidFill>
                            <a:miter lim="400000"/>
                          </a:lnL>
                          <a:lnR w="25400">
                            <a:solidFill>
                              <a:srgbClr val="000000"/>
                            </a:solidFill>
                            <a:miter lim="400000"/>
                          </a:lnR>
                          <a:lnT w="25400">
                            <a:solidFill>
                              <a:srgbClr val="000000"/>
                            </a:solidFill>
                            <a:miter lim="400000"/>
                          </a:lnT>
                          <a:lnB w="25400">
                            <a:solidFill>
                              <a:srgbClr val="000000"/>
                            </a:solidFill>
                            <a:miter lim="400000"/>
                          </a:lnB>
                          <a:noFill/>
                        </a:tcPr>
                      </a:tc>
                      <a:tc>
                        <a:txBody>
                          <a:bodyPr/>
                          <a:lstStyle/>
                          <a:p>
                            <a:pPr algn="ctr" defTabSz="914400">
                              <a:tabLst>
                                <a:tab pos="914400" algn="l"/>
                              </a:tabLst>
                            </a:pPr>
                            <a:r>
                              <a:rPr sz="2000" dirty="0">
                                <a:latin typeface="+mj-lt"/>
                                <a:ea typeface="Gill Sans"/>
                                <a:cs typeface="Gill Sans"/>
                                <a:sym typeface="Gill Sans"/>
                              </a:rPr>
                              <a:t>0</a:t>
                            </a:r>
                          </a:p>
                        </a:txBody>
                        <a:tcPr marL="29766" marR="29766" marT="29766" marB="29766" anchor="ctr" horzOverflow="overflow">
                          <a:lnL w="25400">
                            <a:solidFill>
                              <a:srgbClr val="000000"/>
                            </a:solidFill>
                            <a:miter lim="400000"/>
                          </a:lnL>
                          <a:lnR w="25400">
                            <a:solidFill>
                              <a:srgbClr val="000000"/>
                            </a:solidFill>
                            <a:miter lim="400000"/>
                          </a:lnR>
                          <a:lnT w="25400">
                            <a:solidFill>
                              <a:srgbClr val="000000"/>
                            </a:solidFill>
                            <a:miter lim="400000"/>
                          </a:lnT>
                          <a:lnB w="25400">
                            <a:solidFill>
                              <a:srgbClr val="000000"/>
                            </a:solidFill>
                            <a:miter lim="400000"/>
                          </a:lnB>
                          <a:noFill/>
                        </a:tcPr>
                      </a:tc>
                      <a:extLst>
                        <a:ext uri="{0D108BD9-81ED-4DB2-BD59-A6C34878D82A}">
                          <a16:rowId xmlns:a16="http://schemas.microsoft.com/office/drawing/2014/main" val="10002"/>
                        </a:ext>
                      </a:extLst>
                    </a:tr>
                  </a:tbl>
                </a:graphicData>
              </a:graphic>
            </p:graphicFrame>
            <p:sp>
              <p:nvSpPr>
                <p:cNvPr id="32" name="?"/>
                <p:cNvSpPr/>
                <p:nvPr/>
              </p:nvSpPr>
              <p:spPr>
                <a:xfrm>
                  <a:off x="8297409" y="3027242"/>
                  <a:ext cx="338234" cy="796372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none" lIns="28575" tIns="28575" rIns="28575" bIns="28575" anchor="ctr">
                  <a:spAutoFit/>
                </a:bodyPr>
                <a:lstStyle>
                  <a:lvl1pPr defTabSz="546100">
                    <a:defRPr sz="7600" b="1">
                      <a:latin typeface="Palatino"/>
                      <a:ea typeface="Palatino"/>
                      <a:cs typeface="Palatino"/>
                      <a:sym typeface="Palatino"/>
                    </a:defRPr>
                  </a:lvl1pPr>
                </a:lstStyle>
                <a:p>
                  <a:r>
                    <a:rPr sz="4800" dirty="0">
                      <a:latin typeface="+mj-lt"/>
                    </a:rPr>
                    <a:t>?</a:t>
                  </a:r>
                </a:p>
              </p:txBody>
            </p:sp>
            <p:sp>
              <p:nvSpPr>
                <p:cNvPr id="33" name="input"/>
                <p:cNvSpPr/>
                <p:nvPr/>
              </p:nvSpPr>
              <p:spPr>
                <a:xfrm>
                  <a:off x="3138487" y="2351087"/>
                  <a:ext cx="1100138" cy="427040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28575" tIns="28575" rIns="28575" bIns="28575" anchor="ctr">
                  <a:spAutoFit/>
                </a:bodyPr>
                <a:lstStyle>
                  <a:lvl1pPr defTabSz="546100">
                    <a:defRPr sz="1800">
                      <a:latin typeface="Gill Sans"/>
                      <a:ea typeface="Gill Sans"/>
                      <a:cs typeface="Gill Sans"/>
                      <a:sym typeface="Gill Sans"/>
                    </a:defRPr>
                  </a:lvl1pPr>
                </a:lstStyle>
                <a:p>
                  <a:pPr algn="ctr"/>
                  <a:r>
                    <a:rPr sz="2400">
                      <a:latin typeface="+mj-lt"/>
                    </a:rPr>
                    <a:t>input</a:t>
                  </a:r>
                </a:p>
              </p:txBody>
            </p:sp>
            <p:sp>
              <p:nvSpPr>
                <p:cNvPr id="34" name="filter"/>
                <p:cNvSpPr/>
                <p:nvPr/>
              </p:nvSpPr>
              <p:spPr>
                <a:xfrm>
                  <a:off x="5530979" y="2351087"/>
                  <a:ext cx="1109577" cy="427040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28575" tIns="28575" rIns="28575" bIns="28575" anchor="ctr">
                  <a:spAutoFit/>
                </a:bodyPr>
                <a:lstStyle>
                  <a:lvl1pPr defTabSz="546100">
                    <a:defRPr sz="1800">
                      <a:latin typeface="Gill Sans"/>
                      <a:ea typeface="Gill Sans"/>
                      <a:cs typeface="Gill Sans"/>
                      <a:sym typeface="Gill Sans"/>
                    </a:defRPr>
                  </a:lvl1pPr>
                </a:lstStyle>
                <a:p>
                  <a:pPr algn="ctr"/>
                  <a:r>
                    <a:rPr sz="2400" dirty="0">
                      <a:latin typeface="+mj-lt"/>
                    </a:rPr>
                    <a:t>filter</a:t>
                  </a:r>
                </a:p>
              </p:txBody>
            </p:sp>
            <p:sp>
              <p:nvSpPr>
                <p:cNvPr id="35" name="output"/>
                <p:cNvSpPr/>
                <p:nvPr/>
              </p:nvSpPr>
              <p:spPr>
                <a:xfrm>
                  <a:off x="8016082" y="2351087"/>
                  <a:ext cx="900888" cy="427040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none" lIns="28575" tIns="28575" rIns="28575" bIns="28575" anchor="ctr">
                  <a:spAutoFit/>
                </a:bodyPr>
                <a:lstStyle>
                  <a:lvl1pPr defTabSz="546100">
                    <a:defRPr sz="1800">
                      <a:latin typeface="Gill Sans"/>
                      <a:ea typeface="Gill Sans"/>
                      <a:cs typeface="Gill Sans"/>
                      <a:sym typeface="Gill Sans"/>
                    </a:defRPr>
                  </a:lvl1pPr>
                </a:lstStyle>
                <a:p>
                  <a:r>
                    <a:rPr sz="2400" dirty="0">
                      <a:latin typeface="+mj-lt"/>
                    </a:rPr>
                    <a:t>output</a:t>
                  </a:r>
                </a:p>
              </p:txBody>
            </p:sp>
          </p:grpSp>
          <p:pic>
            <p:nvPicPr>
              <p:cNvPr id="28" name="droppedImage.pdf" descr="droppedImage.pdf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7984729" y="2880360"/>
                <a:ext cx="1100138" cy="1092994"/>
              </a:xfrm>
              <a:prstGeom prst="rect">
                <a:avLst/>
              </a:prstGeom>
              <a:ln w="12700">
                <a:miter lim="400000"/>
              </a:ln>
            </p:spPr>
          </p:pic>
        </p:grpSp>
        <p:sp>
          <p:nvSpPr>
            <p:cNvPr id="41" name="unchanged"/>
            <p:cNvSpPr/>
            <p:nvPr/>
          </p:nvSpPr>
          <p:spPr>
            <a:xfrm>
              <a:off x="7764323" y="3050063"/>
              <a:ext cx="1441322" cy="42704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8575" tIns="28575" rIns="28575" bIns="28575" anchor="ctr">
              <a:spAutoFit/>
            </a:bodyPr>
            <a:lstStyle>
              <a:lvl1pPr defTabSz="546100">
                <a:defRPr sz="14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algn="ctr"/>
              <a:r>
                <a:rPr sz="2400" dirty="0">
                  <a:latin typeface="+mj-lt"/>
                </a:rPr>
                <a:t>unchanged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156946" y="4015680"/>
            <a:ext cx="5778483" cy="1620840"/>
            <a:chOff x="3138487" y="2351087"/>
            <a:chExt cx="5778483" cy="1620840"/>
          </a:xfrm>
        </p:grpSpPr>
        <p:pic>
          <p:nvPicPr>
            <p:cNvPr id="14" name="droppedImage.pdf" descr="droppedImage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138487" y="2878931"/>
              <a:ext cx="1100138" cy="1092994"/>
            </a:xfrm>
            <a:prstGeom prst="rect">
              <a:avLst/>
            </a:prstGeom>
            <a:ln w="12700">
              <a:miter lim="400000"/>
            </a:ln>
          </p:spPr>
        </p:pic>
        <p:graphicFrame>
          <p:nvGraphicFramePr>
            <p:cNvPr id="15" name="Table"/>
            <p:cNvGraphicFramePr/>
            <p:nvPr/>
          </p:nvGraphicFramePr>
          <p:xfrm>
            <a:off x="5530979" y="2878931"/>
            <a:ext cx="1109577" cy="1092996"/>
          </p:xfrm>
          <a:graphic>
            <a:graphicData uri="http://schemas.openxmlformats.org/drawingml/2006/table">
              <a:tbl>
                <a:tblPr/>
                <a:tblGrid>
                  <a:gridCol w="369859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369859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  <a:gridCol w="369859">
                    <a:extLst>
                      <a:ext uri="{9D8B030D-6E8A-4147-A177-3AD203B41FA5}">
                        <a16:colId xmlns:a16="http://schemas.microsoft.com/office/drawing/2014/main" val="20002"/>
                      </a:ext>
                    </a:extLst>
                  </a:gridCol>
                </a:tblGrid>
                <a:tr h="364331"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0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0</a:t>
                        </a:r>
                      </a:p>
                    </a:txBody>
                    <a:tcPr marL="29766" marR="29766" marT="29766" marB="29766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00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0</a:t>
                        </a:r>
                      </a:p>
                    </a:txBody>
                    <a:tcPr marL="29766" marR="29766" marT="29766" marB="29766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00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0</a:t>
                        </a:r>
                      </a:p>
                    </a:txBody>
                    <a:tcPr marL="29766" marR="29766" marT="29766" marB="29766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364331"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00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0</a:t>
                        </a:r>
                      </a:p>
                    </a:txBody>
                    <a:tcPr marL="29766" marR="29766" marT="29766" marB="29766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lang="en-US" sz="20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0</a:t>
                        </a:r>
                        <a:endParaRPr sz="2000" dirty="0">
                          <a:latin typeface="+mj-lt"/>
                          <a:ea typeface="Gill Sans"/>
                          <a:cs typeface="Gill Sans"/>
                          <a:sym typeface="Gill Sans"/>
                        </a:endParaRPr>
                      </a:p>
                    </a:txBody>
                    <a:tcPr marL="29766" marR="29766" marT="29766" marB="29766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lang="en-US" sz="20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1</a:t>
                        </a:r>
                        <a:endParaRPr sz="2000" dirty="0">
                          <a:latin typeface="+mj-lt"/>
                          <a:ea typeface="Gill Sans"/>
                          <a:cs typeface="Gill Sans"/>
                          <a:sym typeface="Gill Sans"/>
                        </a:endParaRPr>
                      </a:p>
                    </a:txBody>
                    <a:tcPr marL="29766" marR="29766" marT="29766" marB="29766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  <a:tr h="364331"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00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0</a:t>
                        </a:r>
                      </a:p>
                    </a:txBody>
                    <a:tcPr marL="29766" marR="29766" marT="29766" marB="29766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00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0</a:t>
                        </a:r>
                      </a:p>
                    </a:txBody>
                    <a:tcPr marL="29766" marR="29766" marT="29766" marB="29766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0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0</a:t>
                        </a:r>
                      </a:p>
                    </a:txBody>
                    <a:tcPr marL="29766" marR="29766" marT="29766" marB="29766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2"/>
                    </a:ext>
                  </a:extLst>
                </a:tr>
              </a:tbl>
            </a:graphicData>
          </a:graphic>
        </p:graphicFrame>
        <p:sp>
          <p:nvSpPr>
            <p:cNvPr id="16" name="?"/>
            <p:cNvSpPr/>
            <p:nvPr/>
          </p:nvSpPr>
          <p:spPr>
            <a:xfrm>
              <a:off x="8297409" y="3027242"/>
              <a:ext cx="338234" cy="79637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28575" tIns="28575" rIns="28575" bIns="28575" anchor="ctr">
              <a:spAutoFit/>
            </a:bodyPr>
            <a:lstStyle>
              <a:lvl1pPr defTabSz="546100">
                <a:defRPr sz="7600" b="1"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r>
                <a:rPr sz="4800" dirty="0">
                  <a:latin typeface="+mj-lt"/>
                </a:rPr>
                <a:t>?</a:t>
              </a:r>
            </a:p>
          </p:txBody>
        </p:sp>
        <p:sp>
          <p:nvSpPr>
            <p:cNvPr id="17" name="input"/>
            <p:cNvSpPr/>
            <p:nvPr/>
          </p:nvSpPr>
          <p:spPr>
            <a:xfrm>
              <a:off x="3138487" y="2351087"/>
              <a:ext cx="1100138" cy="42704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8575" tIns="28575" rIns="28575" bIns="28575" anchor="ctr">
              <a:spAutoFit/>
            </a:bodyPr>
            <a:lstStyle>
              <a:lvl1pPr defTabSz="546100">
                <a:defRPr sz="18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algn="ctr"/>
              <a:r>
                <a:rPr sz="2400">
                  <a:latin typeface="+mj-lt"/>
                </a:rPr>
                <a:t>input</a:t>
              </a:r>
            </a:p>
          </p:txBody>
        </p:sp>
        <p:sp>
          <p:nvSpPr>
            <p:cNvPr id="18" name="filter"/>
            <p:cNvSpPr/>
            <p:nvPr/>
          </p:nvSpPr>
          <p:spPr>
            <a:xfrm>
              <a:off x="5530979" y="2351087"/>
              <a:ext cx="1109577" cy="42704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8575" tIns="28575" rIns="28575" bIns="28575" anchor="ctr">
              <a:spAutoFit/>
            </a:bodyPr>
            <a:lstStyle>
              <a:lvl1pPr defTabSz="546100">
                <a:defRPr sz="18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algn="ctr"/>
              <a:r>
                <a:rPr sz="2400" dirty="0">
                  <a:latin typeface="+mj-lt"/>
                </a:rPr>
                <a:t>filter</a:t>
              </a:r>
            </a:p>
          </p:txBody>
        </p:sp>
        <p:sp>
          <p:nvSpPr>
            <p:cNvPr id="19" name="output"/>
            <p:cNvSpPr/>
            <p:nvPr/>
          </p:nvSpPr>
          <p:spPr>
            <a:xfrm>
              <a:off x="8016082" y="2351087"/>
              <a:ext cx="900888" cy="42704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28575" tIns="28575" rIns="28575" bIns="28575" anchor="ctr">
              <a:spAutoFit/>
            </a:bodyPr>
            <a:lstStyle>
              <a:lvl1pPr defTabSz="546100">
                <a:defRPr sz="18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rPr sz="2400" dirty="0">
                  <a:latin typeface="+mj-lt"/>
                </a:rPr>
                <a:t>output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199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Other filters</a:t>
            </a:r>
            <a:endParaRPr dirty="0"/>
          </a:p>
        </p:txBody>
      </p:sp>
      <p:grpSp>
        <p:nvGrpSpPr>
          <p:cNvPr id="4" name="Group 3"/>
          <p:cNvGrpSpPr/>
          <p:nvPr/>
        </p:nvGrpSpPr>
        <p:grpSpPr>
          <a:xfrm>
            <a:off x="3156946" y="1325563"/>
            <a:ext cx="6048699" cy="2151540"/>
            <a:chOff x="3156946" y="1325563"/>
            <a:chExt cx="6048699" cy="2151540"/>
          </a:xfrm>
        </p:grpSpPr>
        <p:grpSp>
          <p:nvGrpSpPr>
            <p:cNvPr id="26" name="Group 25"/>
            <p:cNvGrpSpPr/>
            <p:nvPr/>
          </p:nvGrpSpPr>
          <p:grpSpPr>
            <a:xfrm>
              <a:off x="3156946" y="1325563"/>
              <a:ext cx="5878108" cy="1622267"/>
              <a:chOff x="3206759" y="2351087"/>
              <a:chExt cx="5878108" cy="1622267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3206759" y="2351087"/>
                <a:ext cx="5778483" cy="1620840"/>
                <a:chOff x="3138487" y="2351087"/>
                <a:chExt cx="5778483" cy="1620840"/>
              </a:xfrm>
            </p:grpSpPr>
            <p:pic>
              <p:nvPicPr>
                <p:cNvPr id="30" name="droppedImage.pdf" descr="droppedImage.pdf"/>
                <p:cNvPicPr>
                  <a:picLocks noChangeAspect="1"/>
                </p:cNvPicPr>
                <p:nvPr/>
              </p:nvPicPr>
              <p:blipFill>
                <a:blip r:embed="rId2">
                  <a:extLst/>
                </a:blip>
                <a:stretch>
                  <a:fillRect/>
                </a:stretch>
              </p:blipFill>
              <p:spPr>
                <a:xfrm>
                  <a:off x="3138487" y="2878931"/>
                  <a:ext cx="1100138" cy="1092994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graphicFrame>
              <p:nvGraphicFramePr>
                <p:cNvPr id="31" name="Table"/>
                <p:cNvGraphicFramePr/>
                <p:nvPr/>
              </p:nvGraphicFramePr>
              <p:xfrm>
                <a:off x="5530979" y="2878931"/>
                <a:ext cx="1109577" cy="1092996"/>
              </p:xfrm>
              <a:graphic>
                <a:graphicData uri="http://schemas.openxmlformats.org/drawingml/2006/table">
                  <a:tbl>
                    <a:tblPr/>
                    <a:tblGrid>
                      <a:gridCol w="369859">
                        <a:extLst>
                          <a:ext uri="{9D8B030D-6E8A-4147-A177-3AD203B41FA5}">
                            <a16:colId xmlns:a16="http://schemas.microsoft.com/office/drawing/2014/main" val="20000"/>
                          </a:ext>
                        </a:extLst>
                      </a:gridCol>
                      <a:gridCol w="369859">
                        <a:extLst>
                          <a:ext uri="{9D8B030D-6E8A-4147-A177-3AD203B41FA5}">
                            <a16:colId xmlns:a16="http://schemas.microsoft.com/office/drawing/2014/main" val="20001"/>
                          </a:ext>
                        </a:extLst>
                      </a:gridCol>
                      <a:gridCol w="369859">
                        <a:extLst>
                          <a:ext uri="{9D8B030D-6E8A-4147-A177-3AD203B41FA5}">
                            <a16:colId xmlns:a16="http://schemas.microsoft.com/office/drawing/2014/main" val="20002"/>
                          </a:ext>
                        </a:extLst>
                      </a:gridCol>
                    </a:tblGrid>
                    <a:tr h="364331">
                      <a:tc>
                        <a:txBody>
                          <a:bodyPr/>
                          <a:lstStyle/>
                          <a:p>
                            <a:pPr algn="ctr" defTabSz="914400">
                              <a:tabLst>
                                <a:tab pos="914400" algn="l"/>
                              </a:tabLst>
                            </a:pPr>
                            <a:r>
                              <a:rPr sz="2000" dirty="0">
                                <a:latin typeface="+mj-lt"/>
                                <a:ea typeface="Gill Sans"/>
                                <a:cs typeface="Gill Sans"/>
                                <a:sym typeface="Gill Sans"/>
                              </a:rPr>
                              <a:t>0</a:t>
                            </a:r>
                          </a:p>
                        </a:txBody>
                        <a:tcPr marL="29766" marR="29766" marT="29766" marB="29766" anchor="ctr" horzOverflow="overflow">
                          <a:lnL w="25400">
                            <a:solidFill>
                              <a:srgbClr val="000000"/>
                            </a:solidFill>
                            <a:miter lim="400000"/>
                          </a:lnL>
                          <a:lnR w="25400">
                            <a:solidFill>
                              <a:srgbClr val="000000"/>
                            </a:solidFill>
                            <a:miter lim="400000"/>
                          </a:lnR>
                          <a:lnT w="25400">
                            <a:solidFill>
                              <a:srgbClr val="000000"/>
                            </a:solidFill>
                            <a:miter lim="400000"/>
                          </a:lnT>
                          <a:lnB w="25400">
                            <a:solidFill>
                              <a:srgbClr val="000000"/>
                            </a:solidFill>
                            <a:miter lim="400000"/>
                          </a:lnB>
                          <a:noFill/>
                        </a:tcPr>
                      </a:tc>
                      <a:tc>
                        <a:txBody>
                          <a:bodyPr/>
                          <a:lstStyle/>
                          <a:p>
                            <a:pPr algn="ctr" defTabSz="914400">
                              <a:tabLst>
                                <a:tab pos="914400" algn="l"/>
                              </a:tabLst>
                            </a:pPr>
                            <a:r>
                              <a:rPr sz="2000">
                                <a:latin typeface="+mj-lt"/>
                                <a:ea typeface="Gill Sans"/>
                                <a:cs typeface="Gill Sans"/>
                                <a:sym typeface="Gill Sans"/>
                              </a:rPr>
                              <a:t>0</a:t>
                            </a:r>
                          </a:p>
                        </a:txBody>
                        <a:tcPr marL="29766" marR="29766" marT="29766" marB="29766" anchor="ctr" horzOverflow="overflow">
                          <a:lnL w="25400">
                            <a:solidFill>
                              <a:srgbClr val="000000"/>
                            </a:solidFill>
                            <a:miter lim="400000"/>
                          </a:lnL>
                          <a:lnR w="25400">
                            <a:solidFill>
                              <a:srgbClr val="000000"/>
                            </a:solidFill>
                            <a:miter lim="400000"/>
                          </a:lnR>
                          <a:lnT w="25400">
                            <a:solidFill>
                              <a:srgbClr val="000000"/>
                            </a:solidFill>
                            <a:miter lim="400000"/>
                          </a:lnT>
                          <a:lnB w="25400">
                            <a:solidFill>
                              <a:srgbClr val="000000"/>
                            </a:solidFill>
                            <a:miter lim="400000"/>
                          </a:lnB>
                          <a:noFill/>
                        </a:tcPr>
                      </a:tc>
                      <a:tc>
                        <a:txBody>
                          <a:bodyPr/>
                          <a:lstStyle/>
                          <a:p>
                            <a:pPr algn="ctr" defTabSz="914400">
                              <a:tabLst>
                                <a:tab pos="914400" algn="l"/>
                              </a:tabLst>
                            </a:pPr>
                            <a:r>
                              <a:rPr sz="2000">
                                <a:latin typeface="+mj-lt"/>
                                <a:ea typeface="Gill Sans"/>
                                <a:cs typeface="Gill Sans"/>
                                <a:sym typeface="Gill Sans"/>
                              </a:rPr>
                              <a:t>0</a:t>
                            </a:r>
                          </a:p>
                        </a:txBody>
                        <a:tcPr marL="29766" marR="29766" marT="29766" marB="29766" anchor="ctr" horzOverflow="overflow">
                          <a:lnL w="25400">
                            <a:solidFill>
                              <a:srgbClr val="000000"/>
                            </a:solidFill>
                            <a:miter lim="400000"/>
                          </a:lnL>
                          <a:lnR w="25400">
                            <a:solidFill>
                              <a:srgbClr val="000000"/>
                            </a:solidFill>
                            <a:miter lim="400000"/>
                          </a:lnR>
                          <a:lnT w="25400">
                            <a:solidFill>
                              <a:srgbClr val="000000"/>
                            </a:solidFill>
                            <a:miter lim="400000"/>
                          </a:lnT>
                          <a:lnB w="25400">
                            <a:solidFill>
                              <a:srgbClr val="000000"/>
                            </a:solidFill>
                            <a:miter lim="400000"/>
                          </a:lnB>
                          <a:noFill/>
                        </a:tcPr>
                      </a:tc>
                      <a:extLst>
                        <a:ext uri="{0D108BD9-81ED-4DB2-BD59-A6C34878D82A}">
                          <a16:rowId xmlns:a16="http://schemas.microsoft.com/office/drawing/2014/main" val="10000"/>
                        </a:ext>
                      </a:extLst>
                    </a:tr>
                    <a:tr h="364331">
                      <a:tc>
                        <a:txBody>
                          <a:bodyPr/>
                          <a:lstStyle/>
                          <a:p>
                            <a:pPr algn="ctr" defTabSz="914400">
                              <a:tabLst>
                                <a:tab pos="914400" algn="l"/>
                              </a:tabLst>
                            </a:pPr>
                            <a:r>
                              <a:rPr sz="2000">
                                <a:latin typeface="+mj-lt"/>
                                <a:ea typeface="Gill Sans"/>
                                <a:cs typeface="Gill Sans"/>
                                <a:sym typeface="Gill Sans"/>
                              </a:rPr>
                              <a:t>0</a:t>
                            </a:r>
                          </a:p>
                        </a:txBody>
                        <a:tcPr marL="29766" marR="29766" marT="29766" marB="29766" anchor="ctr" horzOverflow="overflow">
                          <a:lnL w="25400">
                            <a:solidFill>
                              <a:srgbClr val="000000"/>
                            </a:solidFill>
                            <a:miter lim="400000"/>
                          </a:lnL>
                          <a:lnR w="25400">
                            <a:solidFill>
                              <a:srgbClr val="000000"/>
                            </a:solidFill>
                            <a:miter lim="400000"/>
                          </a:lnR>
                          <a:lnT w="25400">
                            <a:solidFill>
                              <a:srgbClr val="000000"/>
                            </a:solidFill>
                            <a:miter lim="400000"/>
                          </a:lnT>
                          <a:lnB w="25400">
                            <a:solidFill>
                              <a:srgbClr val="000000"/>
                            </a:solidFill>
                            <a:miter lim="400000"/>
                          </a:lnB>
                          <a:noFill/>
                        </a:tcPr>
                      </a:tc>
                      <a:tc>
                        <a:txBody>
                          <a:bodyPr/>
                          <a:lstStyle/>
                          <a:p>
                            <a:pPr algn="ctr" defTabSz="914400">
                              <a:tabLst>
                                <a:tab pos="914400" algn="l"/>
                              </a:tabLst>
                            </a:pPr>
                            <a:r>
                              <a:rPr sz="2000" dirty="0">
                                <a:latin typeface="+mj-lt"/>
                                <a:ea typeface="Gill Sans"/>
                                <a:cs typeface="Gill Sans"/>
                                <a:sym typeface="Gill Sans"/>
                              </a:rPr>
                              <a:t>1</a:t>
                            </a:r>
                          </a:p>
                        </a:txBody>
                        <a:tcPr marL="29766" marR="29766" marT="29766" marB="29766" anchor="ctr" horzOverflow="overflow">
                          <a:lnL w="25400">
                            <a:solidFill>
                              <a:srgbClr val="000000"/>
                            </a:solidFill>
                            <a:miter lim="400000"/>
                          </a:lnL>
                          <a:lnR w="25400">
                            <a:solidFill>
                              <a:srgbClr val="000000"/>
                            </a:solidFill>
                            <a:miter lim="400000"/>
                          </a:lnR>
                          <a:lnT w="25400">
                            <a:solidFill>
                              <a:srgbClr val="000000"/>
                            </a:solidFill>
                            <a:miter lim="400000"/>
                          </a:lnT>
                          <a:lnB w="25400">
                            <a:solidFill>
                              <a:srgbClr val="000000"/>
                            </a:solidFill>
                            <a:miter lim="400000"/>
                          </a:lnB>
                          <a:noFill/>
                        </a:tcPr>
                      </a:tc>
                      <a:tc>
                        <a:txBody>
                          <a:bodyPr/>
                          <a:lstStyle/>
                          <a:p>
                            <a:pPr algn="ctr" defTabSz="914400">
                              <a:tabLst>
                                <a:tab pos="914400" algn="l"/>
                              </a:tabLst>
                            </a:pPr>
                            <a:r>
                              <a:rPr sz="2000">
                                <a:latin typeface="+mj-lt"/>
                                <a:ea typeface="Gill Sans"/>
                                <a:cs typeface="Gill Sans"/>
                                <a:sym typeface="Gill Sans"/>
                              </a:rPr>
                              <a:t>0</a:t>
                            </a:r>
                          </a:p>
                        </a:txBody>
                        <a:tcPr marL="29766" marR="29766" marT="29766" marB="29766" anchor="ctr" horzOverflow="overflow">
                          <a:lnL w="25400">
                            <a:solidFill>
                              <a:srgbClr val="000000"/>
                            </a:solidFill>
                            <a:miter lim="400000"/>
                          </a:lnL>
                          <a:lnR w="25400">
                            <a:solidFill>
                              <a:srgbClr val="000000"/>
                            </a:solidFill>
                            <a:miter lim="400000"/>
                          </a:lnR>
                          <a:lnT w="25400">
                            <a:solidFill>
                              <a:srgbClr val="000000"/>
                            </a:solidFill>
                            <a:miter lim="400000"/>
                          </a:lnT>
                          <a:lnB w="25400">
                            <a:solidFill>
                              <a:srgbClr val="000000"/>
                            </a:solidFill>
                            <a:miter lim="400000"/>
                          </a:lnB>
                          <a:noFill/>
                        </a:tcPr>
                      </a:tc>
                      <a:extLst>
                        <a:ext uri="{0D108BD9-81ED-4DB2-BD59-A6C34878D82A}">
                          <a16:rowId xmlns:a16="http://schemas.microsoft.com/office/drawing/2014/main" val="10001"/>
                        </a:ext>
                      </a:extLst>
                    </a:tr>
                    <a:tr h="364331">
                      <a:tc>
                        <a:txBody>
                          <a:bodyPr/>
                          <a:lstStyle/>
                          <a:p>
                            <a:pPr algn="ctr" defTabSz="914400">
                              <a:tabLst>
                                <a:tab pos="914400" algn="l"/>
                              </a:tabLst>
                            </a:pPr>
                            <a:r>
                              <a:rPr sz="2000">
                                <a:latin typeface="+mj-lt"/>
                                <a:ea typeface="Gill Sans"/>
                                <a:cs typeface="Gill Sans"/>
                                <a:sym typeface="Gill Sans"/>
                              </a:rPr>
                              <a:t>0</a:t>
                            </a:r>
                          </a:p>
                        </a:txBody>
                        <a:tcPr marL="29766" marR="29766" marT="29766" marB="29766" anchor="ctr" horzOverflow="overflow">
                          <a:lnL w="25400">
                            <a:solidFill>
                              <a:srgbClr val="000000"/>
                            </a:solidFill>
                            <a:miter lim="400000"/>
                          </a:lnL>
                          <a:lnR w="25400">
                            <a:solidFill>
                              <a:srgbClr val="000000"/>
                            </a:solidFill>
                            <a:miter lim="400000"/>
                          </a:lnR>
                          <a:lnT w="25400">
                            <a:solidFill>
                              <a:srgbClr val="000000"/>
                            </a:solidFill>
                            <a:miter lim="400000"/>
                          </a:lnT>
                          <a:lnB w="25400">
                            <a:solidFill>
                              <a:srgbClr val="000000"/>
                            </a:solidFill>
                            <a:miter lim="400000"/>
                          </a:lnB>
                          <a:noFill/>
                        </a:tcPr>
                      </a:tc>
                      <a:tc>
                        <a:txBody>
                          <a:bodyPr/>
                          <a:lstStyle/>
                          <a:p>
                            <a:pPr algn="ctr" defTabSz="914400">
                              <a:tabLst>
                                <a:tab pos="914400" algn="l"/>
                              </a:tabLst>
                            </a:pPr>
                            <a:r>
                              <a:rPr sz="2000">
                                <a:latin typeface="+mj-lt"/>
                                <a:ea typeface="Gill Sans"/>
                                <a:cs typeface="Gill Sans"/>
                                <a:sym typeface="Gill Sans"/>
                              </a:rPr>
                              <a:t>0</a:t>
                            </a:r>
                          </a:p>
                        </a:txBody>
                        <a:tcPr marL="29766" marR="29766" marT="29766" marB="29766" anchor="ctr" horzOverflow="overflow">
                          <a:lnL w="25400">
                            <a:solidFill>
                              <a:srgbClr val="000000"/>
                            </a:solidFill>
                            <a:miter lim="400000"/>
                          </a:lnL>
                          <a:lnR w="25400">
                            <a:solidFill>
                              <a:srgbClr val="000000"/>
                            </a:solidFill>
                            <a:miter lim="400000"/>
                          </a:lnR>
                          <a:lnT w="25400">
                            <a:solidFill>
                              <a:srgbClr val="000000"/>
                            </a:solidFill>
                            <a:miter lim="400000"/>
                          </a:lnT>
                          <a:lnB w="25400">
                            <a:solidFill>
                              <a:srgbClr val="000000"/>
                            </a:solidFill>
                            <a:miter lim="400000"/>
                          </a:lnB>
                          <a:noFill/>
                        </a:tcPr>
                      </a:tc>
                      <a:tc>
                        <a:txBody>
                          <a:bodyPr/>
                          <a:lstStyle/>
                          <a:p>
                            <a:pPr algn="ctr" defTabSz="914400">
                              <a:tabLst>
                                <a:tab pos="914400" algn="l"/>
                              </a:tabLst>
                            </a:pPr>
                            <a:r>
                              <a:rPr sz="2000" dirty="0">
                                <a:latin typeface="+mj-lt"/>
                                <a:ea typeface="Gill Sans"/>
                                <a:cs typeface="Gill Sans"/>
                                <a:sym typeface="Gill Sans"/>
                              </a:rPr>
                              <a:t>0</a:t>
                            </a:r>
                          </a:p>
                        </a:txBody>
                        <a:tcPr marL="29766" marR="29766" marT="29766" marB="29766" anchor="ctr" horzOverflow="overflow">
                          <a:lnL w="25400">
                            <a:solidFill>
                              <a:srgbClr val="000000"/>
                            </a:solidFill>
                            <a:miter lim="400000"/>
                          </a:lnL>
                          <a:lnR w="25400">
                            <a:solidFill>
                              <a:srgbClr val="000000"/>
                            </a:solidFill>
                            <a:miter lim="400000"/>
                          </a:lnR>
                          <a:lnT w="25400">
                            <a:solidFill>
                              <a:srgbClr val="000000"/>
                            </a:solidFill>
                            <a:miter lim="400000"/>
                          </a:lnT>
                          <a:lnB w="25400">
                            <a:solidFill>
                              <a:srgbClr val="000000"/>
                            </a:solidFill>
                            <a:miter lim="400000"/>
                          </a:lnB>
                          <a:noFill/>
                        </a:tcPr>
                      </a:tc>
                      <a:extLst>
                        <a:ext uri="{0D108BD9-81ED-4DB2-BD59-A6C34878D82A}">
                          <a16:rowId xmlns:a16="http://schemas.microsoft.com/office/drawing/2014/main" val="10002"/>
                        </a:ext>
                      </a:extLst>
                    </a:tr>
                  </a:tbl>
                </a:graphicData>
              </a:graphic>
            </p:graphicFrame>
            <p:sp>
              <p:nvSpPr>
                <p:cNvPr id="32" name="?"/>
                <p:cNvSpPr/>
                <p:nvPr/>
              </p:nvSpPr>
              <p:spPr>
                <a:xfrm>
                  <a:off x="8297409" y="3027242"/>
                  <a:ext cx="338234" cy="796372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none" lIns="28575" tIns="28575" rIns="28575" bIns="28575" anchor="ctr">
                  <a:spAutoFit/>
                </a:bodyPr>
                <a:lstStyle>
                  <a:lvl1pPr defTabSz="546100">
                    <a:defRPr sz="7600" b="1">
                      <a:latin typeface="Palatino"/>
                      <a:ea typeface="Palatino"/>
                      <a:cs typeface="Palatino"/>
                      <a:sym typeface="Palatino"/>
                    </a:defRPr>
                  </a:lvl1pPr>
                </a:lstStyle>
                <a:p>
                  <a:r>
                    <a:rPr sz="4800" dirty="0">
                      <a:latin typeface="+mj-lt"/>
                    </a:rPr>
                    <a:t>?</a:t>
                  </a:r>
                </a:p>
              </p:txBody>
            </p:sp>
            <p:sp>
              <p:nvSpPr>
                <p:cNvPr id="33" name="input"/>
                <p:cNvSpPr/>
                <p:nvPr/>
              </p:nvSpPr>
              <p:spPr>
                <a:xfrm>
                  <a:off x="3138487" y="2351087"/>
                  <a:ext cx="1100138" cy="427040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28575" tIns="28575" rIns="28575" bIns="28575" anchor="ctr">
                  <a:spAutoFit/>
                </a:bodyPr>
                <a:lstStyle>
                  <a:lvl1pPr defTabSz="546100">
                    <a:defRPr sz="1800">
                      <a:latin typeface="Gill Sans"/>
                      <a:ea typeface="Gill Sans"/>
                      <a:cs typeface="Gill Sans"/>
                      <a:sym typeface="Gill Sans"/>
                    </a:defRPr>
                  </a:lvl1pPr>
                </a:lstStyle>
                <a:p>
                  <a:pPr algn="ctr"/>
                  <a:r>
                    <a:rPr sz="2400">
                      <a:latin typeface="+mj-lt"/>
                    </a:rPr>
                    <a:t>input</a:t>
                  </a:r>
                </a:p>
              </p:txBody>
            </p:sp>
            <p:sp>
              <p:nvSpPr>
                <p:cNvPr id="34" name="filter"/>
                <p:cNvSpPr/>
                <p:nvPr/>
              </p:nvSpPr>
              <p:spPr>
                <a:xfrm>
                  <a:off x="5530979" y="2351087"/>
                  <a:ext cx="1109577" cy="427040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28575" tIns="28575" rIns="28575" bIns="28575" anchor="ctr">
                  <a:spAutoFit/>
                </a:bodyPr>
                <a:lstStyle>
                  <a:lvl1pPr defTabSz="546100">
                    <a:defRPr sz="1800">
                      <a:latin typeface="Gill Sans"/>
                      <a:ea typeface="Gill Sans"/>
                      <a:cs typeface="Gill Sans"/>
                      <a:sym typeface="Gill Sans"/>
                    </a:defRPr>
                  </a:lvl1pPr>
                </a:lstStyle>
                <a:p>
                  <a:pPr algn="ctr"/>
                  <a:r>
                    <a:rPr sz="2400" dirty="0">
                      <a:latin typeface="+mj-lt"/>
                    </a:rPr>
                    <a:t>filter</a:t>
                  </a:r>
                </a:p>
              </p:txBody>
            </p:sp>
            <p:sp>
              <p:nvSpPr>
                <p:cNvPr id="35" name="output"/>
                <p:cNvSpPr/>
                <p:nvPr/>
              </p:nvSpPr>
              <p:spPr>
                <a:xfrm>
                  <a:off x="8016082" y="2351087"/>
                  <a:ext cx="900888" cy="427040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none" lIns="28575" tIns="28575" rIns="28575" bIns="28575" anchor="ctr">
                  <a:spAutoFit/>
                </a:bodyPr>
                <a:lstStyle>
                  <a:lvl1pPr defTabSz="546100">
                    <a:defRPr sz="1800">
                      <a:latin typeface="Gill Sans"/>
                      <a:ea typeface="Gill Sans"/>
                      <a:cs typeface="Gill Sans"/>
                      <a:sym typeface="Gill Sans"/>
                    </a:defRPr>
                  </a:lvl1pPr>
                </a:lstStyle>
                <a:p>
                  <a:r>
                    <a:rPr sz="2400" dirty="0">
                      <a:latin typeface="+mj-lt"/>
                    </a:rPr>
                    <a:t>output</a:t>
                  </a:r>
                </a:p>
              </p:txBody>
            </p:sp>
          </p:grpSp>
          <p:pic>
            <p:nvPicPr>
              <p:cNvPr id="28" name="droppedImage.pdf" descr="droppedImage.pdf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7984729" y="2880360"/>
                <a:ext cx="1100138" cy="1092994"/>
              </a:xfrm>
              <a:prstGeom prst="rect">
                <a:avLst/>
              </a:prstGeom>
              <a:ln w="12700">
                <a:miter lim="400000"/>
              </a:ln>
            </p:spPr>
          </p:pic>
        </p:grpSp>
        <p:sp>
          <p:nvSpPr>
            <p:cNvPr id="41" name="unchanged"/>
            <p:cNvSpPr/>
            <p:nvPr/>
          </p:nvSpPr>
          <p:spPr>
            <a:xfrm>
              <a:off x="7764323" y="3050063"/>
              <a:ext cx="1441322" cy="42704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8575" tIns="28575" rIns="28575" bIns="28575" anchor="ctr">
              <a:spAutoFit/>
            </a:bodyPr>
            <a:lstStyle>
              <a:lvl1pPr defTabSz="546100">
                <a:defRPr sz="14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algn="ctr"/>
              <a:r>
                <a:rPr sz="2400" dirty="0">
                  <a:latin typeface="+mj-lt"/>
                </a:rPr>
                <a:t>unchanged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156946" y="4015680"/>
            <a:ext cx="6048699" cy="2518013"/>
            <a:chOff x="3156946" y="4272534"/>
            <a:chExt cx="6048699" cy="2518013"/>
          </a:xfrm>
        </p:grpSpPr>
        <p:grpSp>
          <p:nvGrpSpPr>
            <p:cNvPr id="13" name="Group 12"/>
            <p:cNvGrpSpPr/>
            <p:nvPr/>
          </p:nvGrpSpPr>
          <p:grpSpPr>
            <a:xfrm>
              <a:off x="3156946" y="4272534"/>
              <a:ext cx="5778483" cy="1620840"/>
              <a:chOff x="3138487" y="2351087"/>
              <a:chExt cx="5778483" cy="1620840"/>
            </a:xfrm>
          </p:grpSpPr>
          <p:pic>
            <p:nvPicPr>
              <p:cNvPr id="14" name="droppedImage.pdf" descr="droppedImage.pdf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3138487" y="2878931"/>
                <a:ext cx="1100138" cy="1092994"/>
              </a:xfrm>
              <a:prstGeom prst="rect">
                <a:avLst/>
              </a:prstGeom>
              <a:ln w="12700">
                <a:miter lim="400000"/>
              </a:ln>
            </p:spPr>
          </p:pic>
          <p:graphicFrame>
            <p:nvGraphicFramePr>
              <p:cNvPr id="15" name="Table"/>
              <p:cNvGraphicFramePr/>
              <p:nvPr/>
            </p:nvGraphicFramePr>
            <p:xfrm>
              <a:off x="5530979" y="2878931"/>
              <a:ext cx="1109577" cy="1092996"/>
            </p:xfrm>
            <a:graphic>
              <a:graphicData uri="http://schemas.openxmlformats.org/drawingml/2006/table">
                <a:tbl>
                  <a:tblPr/>
                  <a:tblGrid>
                    <a:gridCol w="36985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6985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69859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64331"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sz="2000" dirty="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0</a:t>
                          </a:r>
                        </a:p>
                      </a:txBody>
                      <a:tcPr marL="29766" marR="29766" marT="29766" marB="29766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sz="200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0</a:t>
                          </a:r>
                        </a:p>
                      </a:txBody>
                      <a:tcPr marL="29766" marR="29766" marT="29766" marB="29766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sz="200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0</a:t>
                          </a:r>
                        </a:p>
                      </a:txBody>
                      <a:tcPr marL="29766" marR="29766" marT="29766" marB="29766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4331"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sz="200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0</a:t>
                          </a:r>
                        </a:p>
                      </a:txBody>
                      <a:tcPr marL="29766" marR="29766" marT="29766" marB="29766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lang="en-US" sz="2000" dirty="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0</a:t>
                          </a:r>
                          <a:endParaRPr sz="2000" dirty="0">
                            <a:latin typeface="+mj-lt"/>
                            <a:ea typeface="Gill Sans"/>
                            <a:cs typeface="Gill Sans"/>
                            <a:sym typeface="Gill Sans"/>
                          </a:endParaRPr>
                        </a:p>
                      </a:txBody>
                      <a:tcPr marL="29766" marR="29766" marT="29766" marB="29766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lang="en-US" sz="2000" dirty="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1</a:t>
                          </a:r>
                          <a:endParaRPr sz="2000" dirty="0">
                            <a:latin typeface="+mj-lt"/>
                            <a:ea typeface="Gill Sans"/>
                            <a:cs typeface="Gill Sans"/>
                            <a:sym typeface="Gill Sans"/>
                          </a:endParaRPr>
                        </a:p>
                      </a:txBody>
                      <a:tcPr marL="29766" marR="29766" marT="29766" marB="29766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4331"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sz="200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0</a:t>
                          </a:r>
                        </a:p>
                      </a:txBody>
                      <a:tcPr marL="29766" marR="29766" marT="29766" marB="29766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sz="200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0</a:t>
                          </a:r>
                        </a:p>
                      </a:txBody>
                      <a:tcPr marL="29766" marR="29766" marT="29766" marB="29766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sz="2000" dirty="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0</a:t>
                          </a:r>
                        </a:p>
                      </a:txBody>
                      <a:tcPr marL="29766" marR="29766" marT="29766" marB="29766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  <p:sp>
            <p:nvSpPr>
              <p:cNvPr id="16" name="?"/>
              <p:cNvSpPr/>
              <p:nvPr/>
            </p:nvSpPr>
            <p:spPr>
              <a:xfrm>
                <a:off x="8297409" y="3027242"/>
                <a:ext cx="338234" cy="79637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28575" tIns="28575" rIns="28575" bIns="28575" anchor="ctr">
                <a:spAutoFit/>
              </a:bodyPr>
              <a:lstStyle>
                <a:lvl1pPr defTabSz="546100">
                  <a:defRPr sz="7600" b="1">
                    <a:latin typeface="Palatino"/>
                    <a:ea typeface="Palatino"/>
                    <a:cs typeface="Palatino"/>
                    <a:sym typeface="Palatino"/>
                  </a:defRPr>
                </a:lvl1pPr>
              </a:lstStyle>
              <a:p>
                <a:r>
                  <a:rPr sz="4800" dirty="0">
                    <a:latin typeface="+mj-lt"/>
                  </a:rPr>
                  <a:t>?</a:t>
                </a:r>
              </a:p>
            </p:txBody>
          </p:sp>
          <p:sp>
            <p:nvSpPr>
              <p:cNvPr id="17" name="input"/>
              <p:cNvSpPr/>
              <p:nvPr/>
            </p:nvSpPr>
            <p:spPr>
              <a:xfrm>
                <a:off x="3138487" y="2351087"/>
                <a:ext cx="1100138" cy="42704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28575" tIns="28575" rIns="28575" bIns="28575" anchor="ctr">
                <a:spAutoFit/>
              </a:bodyPr>
              <a:lstStyle>
                <a:lvl1pPr defTabSz="546100">
                  <a:defRPr sz="1800"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pPr algn="ctr"/>
                <a:r>
                  <a:rPr sz="2400">
                    <a:latin typeface="+mj-lt"/>
                  </a:rPr>
                  <a:t>input</a:t>
                </a:r>
              </a:p>
            </p:txBody>
          </p:sp>
          <p:sp>
            <p:nvSpPr>
              <p:cNvPr id="18" name="filter"/>
              <p:cNvSpPr/>
              <p:nvPr/>
            </p:nvSpPr>
            <p:spPr>
              <a:xfrm>
                <a:off x="5530979" y="2351087"/>
                <a:ext cx="1109577" cy="42704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28575" tIns="28575" rIns="28575" bIns="28575" anchor="ctr">
                <a:spAutoFit/>
              </a:bodyPr>
              <a:lstStyle>
                <a:lvl1pPr defTabSz="546100">
                  <a:defRPr sz="1800"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pPr algn="ctr"/>
                <a:r>
                  <a:rPr sz="2400" dirty="0">
                    <a:latin typeface="+mj-lt"/>
                  </a:rPr>
                  <a:t>filter</a:t>
                </a:r>
              </a:p>
            </p:txBody>
          </p:sp>
          <p:sp>
            <p:nvSpPr>
              <p:cNvPr id="19" name="output"/>
              <p:cNvSpPr/>
              <p:nvPr/>
            </p:nvSpPr>
            <p:spPr>
              <a:xfrm>
                <a:off x="8016082" y="2351087"/>
                <a:ext cx="900888" cy="42704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28575" tIns="28575" rIns="28575" bIns="28575" anchor="ctr">
                <a:spAutoFit/>
              </a:bodyPr>
              <a:lstStyle>
                <a:lvl1pPr defTabSz="546100">
                  <a:defRPr sz="1800"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r>
                  <a:rPr sz="2400" dirty="0">
                    <a:latin typeface="+mj-lt"/>
                  </a:rPr>
                  <a:t>output</a:t>
                </a:r>
              </a:p>
            </p:txBody>
          </p:sp>
        </p:grpSp>
        <p:pic>
          <p:nvPicPr>
            <p:cNvPr id="20" name="droppedImage.pdf" descr="dropped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7934915" y="4814665"/>
              <a:ext cx="1100138" cy="1064419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42" name="shift to left by one"/>
            <p:cNvSpPr/>
            <p:nvPr/>
          </p:nvSpPr>
          <p:spPr>
            <a:xfrm>
              <a:off x="7764323" y="5994175"/>
              <a:ext cx="1441322" cy="79637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8575" tIns="28575" rIns="28575" bIns="28575" anchor="ctr">
              <a:spAutoFit/>
            </a:bodyPr>
            <a:lstStyle>
              <a:lvl1pPr defTabSz="546100">
                <a:defRPr sz="14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algn="ctr"/>
              <a:r>
                <a:rPr sz="2400" dirty="0">
                  <a:latin typeface="+mj-lt"/>
                </a:rPr>
                <a:t>shift to left by one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22545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Other filters</a:t>
            </a:r>
            <a:endParaRPr dirty="0"/>
          </a:p>
        </p:txBody>
      </p:sp>
      <p:grpSp>
        <p:nvGrpSpPr>
          <p:cNvPr id="5" name="Group 4"/>
          <p:cNvGrpSpPr/>
          <p:nvPr/>
        </p:nvGrpSpPr>
        <p:grpSpPr>
          <a:xfrm>
            <a:off x="3156946" y="2609651"/>
            <a:ext cx="5778483" cy="1638698"/>
            <a:chOff x="3156946" y="1325563"/>
            <a:chExt cx="5778483" cy="1638698"/>
          </a:xfrm>
        </p:grpSpPr>
        <p:grpSp>
          <p:nvGrpSpPr>
            <p:cNvPr id="27" name="Group 26"/>
            <p:cNvGrpSpPr/>
            <p:nvPr/>
          </p:nvGrpSpPr>
          <p:grpSpPr>
            <a:xfrm>
              <a:off x="3156946" y="1325563"/>
              <a:ext cx="5778483" cy="1620838"/>
              <a:chOff x="3138487" y="2351087"/>
              <a:chExt cx="5778483" cy="1620838"/>
            </a:xfrm>
          </p:grpSpPr>
          <p:pic>
            <p:nvPicPr>
              <p:cNvPr id="30" name="droppedImage.pdf" descr="droppedImage.pdf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3138487" y="2878931"/>
                <a:ext cx="1100138" cy="1092994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32" name="?"/>
              <p:cNvSpPr/>
              <p:nvPr/>
            </p:nvSpPr>
            <p:spPr>
              <a:xfrm>
                <a:off x="8297409" y="3027242"/>
                <a:ext cx="338234" cy="79637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28575" tIns="28575" rIns="28575" bIns="28575" anchor="ctr">
                <a:spAutoFit/>
              </a:bodyPr>
              <a:lstStyle>
                <a:lvl1pPr defTabSz="546100">
                  <a:defRPr sz="7600" b="1">
                    <a:latin typeface="Palatino"/>
                    <a:ea typeface="Palatino"/>
                    <a:cs typeface="Palatino"/>
                    <a:sym typeface="Palatino"/>
                  </a:defRPr>
                </a:lvl1pPr>
              </a:lstStyle>
              <a:p>
                <a:r>
                  <a:rPr sz="4800" dirty="0">
                    <a:latin typeface="+mj-lt"/>
                  </a:rPr>
                  <a:t>?</a:t>
                </a:r>
              </a:p>
            </p:txBody>
          </p:sp>
          <p:sp>
            <p:nvSpPr>
              <p:cNvPr id="33" name="input"/>
              <p:cNvSpPr/>
              <p:nvPr/>
            </p:nvSpPr>
            <p:spPr>
              <a:xfrm>
                <a:off x="3138487" y="2351087"/>
                <a:ext cx="1100138" cy="42704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28575" tIns="28575" rIns="28575" bIns="28575" anchor="ctr">
                <a:spAutoFit/>
              </a:bodyPr>
              <a:lstStyle>
                <a:lvl1pPr defTabSz="546100">
                  <a:defRPr sz="1800"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pPr algn="ctr"/>
                <a:r>
                  <a:rPr sz="2400">
                    <a:latin typeface="+mj-lt"/>
                  </a:rPr>
                  <a:t>input</a:t>
                </a:r>
              </a:p>
            </p:txBody>
          </p:sp>
          <p:sp>
            <p:nvSpPr>
              <p:cNvPr id="34" name="filter"/>
              <p:cNvSpPr/>
              <p:nvPr/>
            </p:nvSpPr>
            <p:spPr>
              <a:xfrm>
                <a:off x="5522753" y="2351087"/>
                <a:ext cx="1109577" cy="42704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28575" tIns="28575" rIns="28575" bIns="28575" anchor="ctr">
                <a:spAutoFit/>
              </a:bodyPr>
              <a:lstStyle>
                <a:lvl1pPr defTabSz="546100">
                  <a:defRPr sz="1800"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pPr algn="ctr"/>
                <a:r>
                  <a:rPr sz="2400" dirty="0">
                    <a:latin typeface="+mj-lt"/>
                  </a:rPr>
                  <a:t>filter</a:t>
                </a:r>
              </a:p>
            </p:txBody>
          </p:sp>
          <p:sp>
            <p:nvSpPr>
              <p:cNvPr id="35" name="output"/>
              <p:cNvSpPr/>
              <p:nvPr/>
            </p:nvSpPr>
            <p:spPr>
              <a:xfrm>
                <a:off x="8016082" y="2351087"/>
                <a:ext cx="900888" cy="42704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28575" tIns="28575" rIns="28575" bIns="28575" anchor="ctr">
                <a:spAutoFit/>
              </a:bodyPr>
              <a:lstStyle>
                <a:lvl1pPr defTabSz="546100">
                  <a:defRPr sz="1800"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r>
                  <a:rPr sz="2400" dirty="0">
                    <a:latin typeface="+mj-lt"/>
                  </a:rPr>
                  <a:t>output</a:t>
                </a:r>
              </a:p>
            </p:txBody>
          </p:sp>
        </p:grpSp>
        <p:grpSp>
          <p:nvGrpSpPr>
            <p:cNvPr id="2" name="Group 1"/>
            <p:cNvGrpSpPr/>
            <p:nvPr/>
          </p:nvGrpSpPr>
          <p:grpSpPr>
            <a:xfrm>
              <a:off x="4686209" y="1835547"/>
              <a:ext cx="2819583" cy="1128714"/>
              <a:chOff x="4616111" y="4380429"/>
              <a:chExt cx="2819583" cy="1128714"/>
            </a:xfrm>
          </p:grpSpPr>
          <p:graphicFrame>
            <p:nvGraphicFramePr>
              <p:cNvPr id="25" name="Table"/>
              <p:cNvGraphicFramePr/>
              <p:nvPr>
                <p:extLst>
                  <p:ext uri="{D42A27DB-BD31-4B8C-83A1-F6EECF244321}">
                    <p14:modId xmlns:p14="http://schemas.microsoft.com/office/powerpoint/2010/main" val="949748436"/>
                  </p:ext>
                </p:extLst>
              </p:nvPr>
            </p:nvGraphicFramePr>
            <p:xfrm>
              <a:off x="4616111" y="4380429"/>
              <a:ext cx="1109139" cy="1128714"/>
            </p:xfrm>
            <a:graphic>
              <a:graphicData uri="http://schemas.openxmlformats.org/drawingml/2006/table">
                <a:tbl>
                  <a:tblPr/>
                  <a:tblGrid>
                    <a:gridCol w="369713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69713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69713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64331"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sz="2000" dirty="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0</a:t>
                          </a: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sz="200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0</a:t>
                          </a: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sz="200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0</a:t>
                          </a: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4331"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sz="200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0</a:t>
                          </a: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sz="2000" dirty="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2</a:t>
                          </a: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sz="200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0</a:t>
                          </a: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4331"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sz="200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0</a:t>
                          </a: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sz="2000" dirty="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0</a:t>
                          </a: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sz="2000" dirty="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0</a:t>
                          </a: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  <p:graphicFrame>
            <p:nvGraphicFramePr>
              <p:cNvPr id="38" name="Table"/>
              <p:cNvGraphicFramePr/>
              <p:nvPr>
                <p:extLst>
                  <p:ext uri="{D42A27DB-BD31-4B8C-83A1-F6EECF244321}">
                    <p14:modId xmlns:p14="http://schemas.microsoft.com/office/powerpoint/2010/main" val="1906468900"/>
                  </p:ext>
                </p:extLst>
              </p:nvPr>
            </p:nvGraphicFramePr>
            <p:xfrm>
              <a:off x="6326555" y="4380429"/>
              <a:ext cx="1109139" cy="1128714"/>
            </p:xfrm>
            <a:graphic>
              <a:graphicData uri="http://schemas.openxmlformats.org/drawingml/2006/table">
                <a:tbl>
                  <a:tblPr/>
                  <a:tblGrid>
                    <a:gridCol w="369713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69713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69713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285750"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sz="2000" dirty="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1</a:t>
                          </a: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sz="200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1</a:t>
                          </a: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sz="200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1</a:t>
                          </a: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85750"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sz="200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1</a:t>
                          </a: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sz="200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1</a:t>
                          </a: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sz="2000" dirty="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1</a:t>
                          </a: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285750"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sz="2000" dirty="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1</a:t>
                          </a: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sz="2000" dirty="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1</a:t>
                          </a: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sz="2000" dirty="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1</a:t>
                          </a: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  <p:pic>
            <p:nvPicPr>
              <p:cNvPr id="39" name="droppedImage.pdf" descr="droppedImage.pdf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58947" t="27544" b="19161"/>
              <a:stretch>
                <a:fillRect/>
              </a:stretch>
            </p:blipFill>
            <p:spPr>
              <a:xfrm>
                <a:off x="5925874" y="4644749"/>
                <a:ext cx="278607" cy="635794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40" name="-"/>
              <p:cNvSpPr/>
              <p:nvPr/>
            </p:nvSpPr>
            <p:spPr>
              <a:xfrm>
                <a:off x="5826215" y="4691976"/>
                <a:ext cx="152286" cy="42704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28575" tIns="28575" rIns="28575" bIns="28575" anchor="ctr">
                <a:spAutoFit/>
              </a:bodyPr>
              <a:lstStyle>
                <a:lvl1pPr defTabSz="546100">
                  <a:defRPr sz="3800">
                    <a:latin typeface="Palatino"/>
                    <a:ea typeface="Palatino"/>
                    <a:cs typeface="Palatino"/>
                    <a:sym typeface="Palatino"/>
                  </a:defRPr>
                </a:lvl1pPr>
              </a:lstStyle>
              <a:p>
                <a:r>
                  <a:rPr sz="2400" dirty="0">
                    <a:latin typeface="+mj-lt"/>
                  </a:rPr>
                  <a:t>-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9278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Other filters</a:t>
            </a:r>
            <a:endParaRPr dirty="0"/>
          </a:p>
        </p:txBody>
      </p:sp>
      <p:grpSp>
        <p:nvGrpSpPr>
          <p:cNvPr id="5" name="Group 4"/>
          <p:cNvGrpSpPr/>
          <p:nvPr/>
        </p:nvGrpSpPr>
        <p:grpSpPr>
          <a:xfrm>
            <a:off x="3156946" y="2609651"/>
            <a:ext cx="5778483" cy="1638698"/>
            <a:chOff x="3156946" y="1325563"/>
            <a:chExt cx="5778483" cy="1638698"/>
          </a:xfrm>
        </p:grpSpPr>
        <p:grpSp>
          <p:nvGrpSpPr>
            <p:cNvPr id="27" name="Group 26"/>
            <p:cNvGrpSpPr/>
            <p:nvPr/>
          </p:nvGrpSpPr>
          <p:grpSpPr>
            <a:xfrm>
              <a:off x="3156946" y="1325563"/>
              <a:ext cx="5778483" cy="1620838"/>
              <a:chOff x="3138487" y="2351087"/>
              <a:chExt cx="5778483" cy="1620838"/>
            </a:xfrm>
          </p:grpSpPr>
          <p:pic>
            <p:nvPicPr>
              <p:cNvPr id="30" name="droppedImage.pdf" descr="droppedImage.pdf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3138487" y="2878931"/>
                <a:ext cx="1100138" cy="1092994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32" name="?"/>
              <p:cNvSpPr/>
              <p:nvPr/>
            </p:nvSpPr>
            <p:spPr>
              <a:xfrm>
                <a:off x="8297409" y="3027242"/>
                <a:ext cx="338234" cy="79637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28575" tIns="28575" rIns="28575" bIns="28575" anchor="ctr">
                <a:spAutoFit/>
              </a:bodyPr>
              <a:lstStyle>
                <a:lvl1pPr defTabSz="546100">
                  <a:defRPr sz="7600" b="1">
                    <a:latin typeface="Palatino"/>
                    <a:ea typeface="Palatino"/>
                    <a:cs typeface="Palatino"/>
                    <a:sym typeface="Palatino"/>
                  </a:defRPr>
                </a:lvl1pPr>
              </a:lstStyle>
              <a:p>
                <a:r>
                  <a:rPr sz="4800" dirty="0">
                    <a:latin typeface="+mj-lt"/>
                  </a:rPr>
                  <a:t>?</a:t>
                </a:r>
              </a:p>
            </p:txBody>
          </p:sp>
          <p:sp>
            <p:nvSpPr>
              <p:cNvPr id="33" name="input"/>
              <p:cNvSpPr/>
              <p:nvPr/>
            </p:nvSpPr>
            <p:spPr>
              <a:xfrm>
                <a:off x="3138487" y="2351087"/>
                <a:ext cx="1100138" cy="42704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28575" tIns="28575" rIns="28575" bIns="28575" anchor="ctr">
                <a:spAutoFit/>
              </a:bodyPr>
              <a:lstStyle>
                <a:lvl1pPr defTabSz="546100">
                  <a:defRPr sz="1800"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pPr algn="ctr"/>
                <a:r>
                  <a:rPr sz="2400">
                    <a:latin typeface="+mj-lt"/>
                  </a:rPr>
                  <a:t>input</a:t>
                </a:r>
              </a:p>
            </p:txBody>
          </p:sp>
          <p:sp>
            <p:nvSpPr>
              <p:cNvPr id="34" name="filter"/>
              <p:cNvSpPr/>
              <p:nvPr/>
            </p:nvSpPr>
            <p:spPr>
              <a:xfrm>
                <a:off x="5522753" y="2351087"/>
                <a:ext cx="1109577" cy="42704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28575" tIns="28575" rIns="28575" bIns="28575" anchor="ctr">
                <a:spAutoFit/>
              </a:bodyPr>
              <a:lstStyle>
                <a:lvl1pPr defTabSz="546100">
                  <a:defRPr sz="1800"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pPr algn="ctr"/>
                <a:r>
                  <a:rPr sz="2400" dirty="0">
                    <a:latin typeface="+mj-lt"/>
                  </a:rPr>
                  <a:t>filter</a:t>
                </a:r>
              </a:p>
            </p:txBody>
          </p:sp>
          <p:sp>
            <p:nvSpPr>
              <p:cNvPr id="35" name="output"/>
              <p:cNvSpPr/>
              <p:nvPr/>
            </p:nvSpPr>
            <p:spPr>
              <a:xfrm>
                <a:off x="8016082" y="2351087"/>
                <a:ext cx="900888" cy="42704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28575" tIns="28575" rIns="28575" bIns="28575" anchor="ctr">
                <a:spAutoFit/>
              </a:bodyPr>
              <a:lstStyle>
                <a:lvl1pPr defTabSz="546100">
                  <a:defRPr sz="1800"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r>
                  <a:rPr sz="2400" dirty="0">
                    <a:latin typeface="+mj-lt"/>
                  </a:rPr>
                  <a:t>output</a:t>
                </a:r>
              </a:p>
            </p:txBody>
          </p:sp>
        </p:grpSp>
        <p:grpSp>
          <p:nvGrpSpPr>
            <p:cNvPr id="2" name="Group 1"/>
            <p:cNvGrpSpPr/>
            <p:nvPr/>
          </p:nvGrpSpPr>
          <p:grpSpPr>
            <a:xfrm>
              <a:off x="4686209" y="1835547"/>
              <a:ext cx="2819583" cy="1128714"/>
              <a:chOff x="4616111" y="4380429"/>
              <a:chExt cx="2819583" cy="1128714"/>
            </a:xfrm>
          </p:grpSpPr>
          <p:graphicFrame>
            <p:nvGraphicFramePr>
              <p:cNvPr id="25" name="Table"/>
              <p:cNvGraphicFramePr/>
              <p:nvPr>
                <p:extLst>
                  <p:ext uri="{D42A27DB-BD31-4B8C-83A1-F6EECF244321}">
                    <p14:modId xmlns:p14="http://schemas.microsoft.com/office/powerpoint/2010/main" val="949748436"/>
                  </p:ext>
                </p:extLst>
              </p:nvPr>
            </p:nvGraphicFramePr>
            <p:xfrm>
              <a:off x="4616111" y="4380429"/>
              <a:ext cx="1109139" cy="1128714"/>
            </p:xfrm>
            <a:graphic>
              <a:graphicData uri="http://schemas.openxmlformats.org/drawingml/2006/table">
                <a:tbl>
                  <a:tblPr/>
                  <a:tblGrid>
                    <a:gridCol w="369713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69713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69713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64331"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sz="2000" dirty="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0</a:t>
                          </a: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sz="200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0</a:t>
                          </a: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sz="200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0</a:t>
                          </a: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4331"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sz="200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0</a:t>
                          </a: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sz="2000" dirty="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2</a:t>
                          </a: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sz="200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0</a:t>
                          </a: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4331"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sz="200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0</a:t>
                          </a: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sz="2000" dirty="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0</a:t>
                          </a: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sz="2000" dirty="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0</a:t>
                          </a: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  <p:graphicFrame>
            <p:nvGraphicFramePr>
              <p:cNvPr id="38" name="Table"/>
              <p:cNvGraphicFramePr/>
              <p:nvPr>
                <p:extLst>
                  <p:ext uri="{D42A27DB-BD31-4B8C-83A1-F6EECF244321}">
                    <p14:modId xmlns:p14="http://schemas.microsoft.com/office/powerpoint/2010/main" val="1906468900"/>
                  </p:ext>
                </p:extLst>
              </p:nvPr>
            </p:nvGraphicFramePr>
            <p:xfrm>
              <a:off x="6326555" y="4380429"/>
              <a:ext cx="1109139" cy="1128714"/>
            </p:xfrm>
            <a:graphic>
              <a:graphicData uri="http://schemas.openxmlformats.org/drawingml/2006/table">
                <a:tbl>
                  <a:tblPr/>
                  <a:tblGrid>
                    <a:gridCol w="369713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69713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69713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285750"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sz="2000" dirty="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1</a:t>
                          </a: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sz="200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1</a:t>
                          </a: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sz="200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1</a:t>
                          </a: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85750"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sz="200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1</a:t>
                          </a: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sz="200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1</a:t>
                          </a: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sz="2000" dirty="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1</a:t>
                          </a: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285750"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sz="2000" dirty="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1</a:t>
                          </a: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sz="2000" dirty="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1</a:t>
                          </a: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sz="2000" dirty="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1</a:t>
                          </a: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  <p:pic>
            <p:nvPicPr>
              <p:cNvPr id="39" name="droppedImage.pdf" descr="droppedImage.pdf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58947" t="27544" b="19161"/>
              <a:stretch>
                <a:fillRect/>
              </a:stretch>
            </p:blipFill>
            <p:spPr>
              <a:xfrm>
                <a:off x="5925874" y="4644749"/>
                <a:ext cx="278607" cy="635794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40" name="-"/>
              <p:cNvSpPr/>
              <p:nvPr/>
            </p:nvSpPr>
            <p:spPr>
              <a:xfrm>
                <a:off x="5826215" y="4691976"/>
                <a:ext cx="152286" cy="42704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28575" tIns="28575" rIns="28575" bIns="28575" anchor="ctr">
                <a:spAutoFit/>
              </a:bodyPr>
              <a:lstStyle>
                <a:lvl1pPr defTabSz="546100">
                  <a:defRPr sz="3800">
                    <a:latin typeface="Palatino"/>
                    <a:ea typeface="Palatino"/>
                    <a:cs typeface="Palatino"/>
                    <a:sym typeface="Palatino"/>
                  </a:defRPr>
                </a:lvl1pPr>
              </a:lstStyle>
              <a:p>
                <a:r>
                  <a:rPr sz="2400" dirty="0">
                    <a:latin typeface="+mj-lt"/>
                  </a:rPr>
                  <a:t>-</a:t>
                </a:r>
              </a:p>
            </p:txBody>
          </p:sp>
        </p:grpSp>
      </p:grpSp>
      <p:pic>
        <p:nvPicPr>
          <p:cNvPr id="44" name="droppedImage.png" descr="droppedImage.png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936345" y="3137495"/>
            <a:ext cx="1097280" cy="1097280"/>
          </a:xfrm>
          <a:prstGeom prst="rect">
            <a:avLst/>
          </a:prstGeom>
          <a:ln w="12700">
            <a:miter lim="400000"/>
          </a:ln>
        </p:spPr>
      </p:pic>
      <p:sp>
        <p:nvSpPr>
          <p:cNvPr id="46" name="stress intensity peaks"/>
          <p:cNvSpPr/>
          <p:nvPr/>
        </p:nvSpPr>
        <p:spPr>
          <a:xfrm>
            <a:off x="4281171" y="4549099"/>
            <a:ext cx="3629658" cy="11657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8575" tIns="28575" rIns="28575" bIns="28575" anchor="ctr">
            <a:spAutoFit/>
          </a:bodyPr>
          <a:lstStyle>
            <a:lvl1pPr defTabSz="546100">
              <a:defRPr sz="3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do nothing for flat areas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400" dirty="0">
                <a:latin typeface="+mj-lt"/>
              </a:rPr>
              <a:t>stress intensity peaks</a:t>
            </a:r>
          </a:p>
        </p:txBody>
      </p:sp>
      <p:sp>
        <p:nvSpPr>
          <p:cNvPr id="47" name="unchanged"/>
          <p:cNvSpPr/>
          <p:nvPr/>
        </p:nvSpPr>
        <p:spPr>
          <a:xfrm>
            <a:off x="7764324" y="4335579"/>
            <a:ext cx="1441322" cy="427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8575" tIns="28575" rIns="28575" bIns="28575" anchor="ctr">
            <a:spAutoFit/>
          </a:bodyPr>
          <a:lstStyle>
            <a:lvl1pPr defTabSz="546100">
              <a:defRPr sz="1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lang="en-US" sz="2400" dirty="0">
                <a:latin typeface="+mj-lt"/>
              </a:rPr>
              <a:t>sharpening</a:t>
            </a:r>
            <a:endParaRPr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9435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" name="ein_gry.jpg" descr="ein_gr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21941" y="1325563"/>
            <a:ext cx="4710571" cy="528697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Sharpening examples</a:t>
            </a:r>
            <a:endParaRPr dirty="0"/>
          </a:p>
        </p:txBody>
      </p:sp>
      <p:pic>
        <p:nvPicPr>
          <p:cNvPr id="7" name="ein_sharp51.jpg" descr="ein_sharp51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159485" y="1325562"/>
            <a:ext cx="4710571" cy="528697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62045460"/>
      </p:ext>
    </p:extLst>
  </p:cSld>
  <p:clrMapOvr>
    <a:masterClrMapping/>
  </p:clrMapOvr>
  <p:transition spd="med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0" name="grass_gry.jpg" descr="grass_gr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6015" y="1870094"/>
            <a:ext cx="5792270" cy="385186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Sharpening examples</a:t>
            </a:r>
            <a:endParaRPr dirty="0"/>
          </a:p>
        </p:txBody>
      </p:sp>
      <p:pic>
        <p:nvPicPr>
          <p:cNvPr id="7" name="grass_sharp51.jpg" descr="grass_sharp51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152582" y="1870094"/>
            <a:ext cx="5793401" cy="385261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21997431"/>
      </p:ext>
    </p:extLst>
  </p:cSld>
  <p:clrMapOvr>
    <a:masterClrMapping/>
  </p:clrMapOvr>
  <p:transition spd="med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Sharpening examples</a:t>
            </a:r>
            <a:endParaRPr dirty="0"/>
          </a:p>
        </p:txBody>
      </p:sp>
      <p:grpSp>
        <p:nvGrpSpPr>
          <p:cNvPr id="5" name="Group 4"/>
          <p:cNvGrpSpPr/>
          <p:nvPr/>
        </p:nvGrpSpPr>
        <p:grpSpPr>
          <a:xfrm>
            <a:off x="1015429" y="1321772"/>
            <a:ext cx="10161142" cy="4996559"/>
            <a:chOff x="1017141" y="1321772"/>
            <a:chExt cx="10161142" cy="499655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7141" y="1321772"/>
              <a:ext cx="4993133" cy="499313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1724" y="1321772"/>
              <a:ext cx="4996559" cy="49965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41339796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What is an image?</a:t>
            </a:r>
            <a:endParaRPr dirty="0"/>
          </a:p>
        </p:txBody>
      </p:sp>
      <p:grpSp>
        <p:nvGrpSpPr>
          <p:cNvPr id="3" name="Group 2"/>
          <p:cNvGrpSpPr/>
          <p:nvPr/>
        </p:nvGrpSpPr>
        <p:grpSpPr>
          <a:xfrm>
            <a:off x="3731210" y="1079557"/>
            <a:ext cx="5840018" cy="5178520"/>
            <a:chOff x="3392163" y="1079557"/>
            <a:chExt cx="5840018" cy="5178520"/>
          </a:xfrm>
        </p:grpSpPr>
        <p:pic>
          <p:nvPicPr>
            <p:cNvPr id="10" name="couch-surfing-sub-r.jpg" descr="couch-surfing-sub-r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392163" y="3951503"/>
              <a:ext cx="1785938" cy="1785938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" name="couch-surfing-sub-g.jpg" descr="couch-surfing-sub-g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5419202" y="3951503"/>
              <a:ext cx="1785938" cy="1785938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" name="couch-surfing-sub-b.jpg" descr="couch-surfing-sub-b.jp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7445196" y="3951503"/>
              <a:ext cx="1785938" cy="1785938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2" name="Group 1"/>
            <p:cNvGrpSpPr/>
            <p:nvPr/>
          </p:nvGrpSpPr>
          <p:grpSpPr>
            <a:xfrm>
              <a:off x="3392163" y="1079557"/>
              <a:ext cx="5840016" cy="2228660"/>
              <a:chOff x="4435178" y="1047924"/>
              <a:chExt cx="5840016" cy="2228660"/>
            </a:xfrm>
          </p:grpSpPr>
          <p:sp>
            <p:nvSpPr>
              <p:cNvPr id="19" name="Red"/>
              <p:cNvSpPr/>
              <p:nvPr/>
            </p:nvSpPr>
            <p:spPr>
              <a:xfrm>
                <a:off x="4435178" y="1047924"/>
                <a:ext cx="1785938" cy="44146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5719" tIns="35719" rIns="35719" bIns="35719" anchor="ctr">
                <a:spAutoFit/>
              </a:bodyPr>
              <a:lstStyle/>
              <a:p>
                <a:pPr algn="ctr"/>
                <a:r>
                  <a:rPr lang="en-US" sz="2400" dirty="0">
                    <a:latin typeface="+mj-lt"/>
                  </a:rPr>
                  <a:t>r</a:t>
                </a:r>
                <a:r>
                  <a:rPr sz="2400" dirty="0">
                    <a:latin typeface="+mj-lt"/>
                  </a:rPr>
                  <a:t>ed</a:t>
                </a:r>
              </a:p>
            </p:txBody>
          </p:sp>
          <p:sp>
            <p:nvSpPr>
              <p:cNvPr id="20" name="Green"/>
              <p:cNvSpPr/>
              <p:nvPr/>
            </p:nvSpPr>
            <p:spPr>
              <a:xfrm>
                <a:off x="6461172" y="1047924"/>
                <a:ext cx="1786983" cy="44146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5719" tIns="35719" rIns="35719" bIns="35719" anchor="ctr">
                <a:spAutoFit/>
              </a:bodyPr>
              <a:lstStyle/>
              <a:p>
                <a:pPr algn="ctr"/>
                <a:r>
                  <a:rPr lang="en-US" sz="2400" dirty="0">
                    <a:latin typeface="+mj-lt"/>
                  </a:rPr>
                  <a:t>g</a:t>
                </a:r>
                <a:r>
                  <a:rPr sz="2400" dirty="0">
                    <a:latin typeface="+mj-lt"/>
                  </a:rPr>
                  <a:t>reen</a:t>
                </a:r>
              </a:p>
            </p:txBody>
          </p:sp>
          <p:sp>
            <p:nvSpPr>
              <p:cNvPr id="21" name="Blue"/>
              <p:cNvSpPr/>
              <p:nvPr/>
            </p:nvSpPr>
            <p:spPr>
              <a:xfrm>
                <a:off x="8488211" y="1047924"/>
                <a:ext cx="1786983" cy="44146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5719" tIns="35719" rIns="35719" bIns="35719" anchor="ctr">
                <a:spAutoFit/>
              </a:bodyPr>
              <a:lstStyle/>
              <a:p>
                <a:pPr algn="ctr"/>
                <a:r>
                  <a:rPr lang="en-US" sz="2400" dirty="0">
                    <a:latin typeface="+mj-lt"/>
                  </a:rPr>
                  <a:t>b</a:t>
                </a:r>
                <a:r>
                  <a:rPr sz="2400" dirty="0">
                    <a:latin typeface="+mj-lt"/>
                  </a:rPr>
                  <a:t>lue</a:t>
                </a:r>
              </a:p>
            </p:txBody>
          </p:sp>
          <p:pic>
            <p:nvPicPr>
              <p:cNvPr id="22" name="couch-surfing-sub-b-colorized.jpg" descr="couch-surfing-sub-b-colorized.jp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8489256" y="1490646"/>
                <a:ext cx="1785938" cy="1785938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23" name="couch-surfing-sub-g-colorized.jpg" descr="couch-surfing-sub-g-colorized.jpg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6462217" y="1490646"/>
                <a:ext cx="1785938" cy="1785938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24" name="couch-surfing-sub-r-colorized.jpg" descr="couch-surfing-sub-r-colorized.jpg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4435178" y="1490646"/>
                <a:ext cx="1785938" cy="1785938"/>
              </a:xfrm>
              <a:prstGeom prst="rect">
                <a:avLst/>
              </a:prstGeom>
              <a:ln w="12700">
                <a:miter lim="400000"/>
              </a:ln>
            </p:spPr>
          </p:pic>
        </p:grpSp>
        <p:sp>
          <p:nvSpPr>
            <p:cNvPr id="25" name="colorized for visualization"/>
            <p:cNvSpPr/>
            <p:nvPr/>
          </p:nvSpPr>
          <p:spPr>
            <a:xfrm>
              <a:off x="3392165" y="3390409"/>
              <a:ext cx="5840016" cy="44146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anchor="ctr">
              <a:spAutoFit/>
            </a:bodyPr>
            <a:lstStyle>
              <a:lvl1pPr>
                <a:defRPr sz="2400"/>
              </a:lvl1pPr>
            </a:lstStyle>
            <a:p>
              <a:pPr algn="ctr"/>
              <a:r>
                <a:rPr dirty="0">
                  <a:latin typeface="+mj-lt"/>
                </a:rPr>
                <a:t>colorized for visualization</a:t>
              </a:r>
            </a:p>
          </p:txBody>
        </p:sp>
        <p:sp>
          <p:nvSpPr>
            <p:cNvPr id="26" name="actual intensity values per channel (quantized to 256 values)"/>
            <p:cNvSpPr/>
            <p:nvPr/>
          </p:nvSpPr>
          <p:spPr>
            <a:xfrm>
              <a:off x="3392163" y="5816609"/>
              <a:ext cx="5838971" cy="44146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anchor="ctr">
              <a:spAutoFit/>
            </a:bodyPr>
            <a:lstStyle>
              <a:lvl1pPr>
                <a:defRPr sz="2400"/>
              </a:lvl1pPr>
            </a:lstStyle>
            <a:p>
              <a:pPr algn="ctr"/>
              <a:r>
                <a:rPr dirty="0">
                  <a:latin typeface="+mj-lt"/>
                </a:rPr>
                <a:t>actual intensity values per channel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86658" y="2456344"/>
            <a:ext cx="2272225" cy="2309598"/>
            <a:chOff x="554857" y="2504116"/>
            <a:chExt cx="2272225" cy="2309598"/>
          </a:xfrm>
        </p:grpSpPr>
        <p:pic>
          <p:nvPicPr>
            <p:cNvPr id="9" name="couch-surfing-sub.jpg" descr="couch-surfing-sub.jp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798001" y="2504116"/>
              <a:ext cx="1785938" cy="1785938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7" name="color image patch"/>
            <p:cNvSpPr/>
            <p:nvPr/>
          </p:nvSpPr>
          <p:spPr>
            <a:xfrm>
              <a:off x="554857" y="4372246"/>
              <a:ext cx="2272225" cy="44146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5719" tIns="35719" rIns="35719" bIns="35719" anchor="ctr">
              <a:spAutoFit/>
            </a:bodyPr>
            <a:lstStyle>
              <a:lvl1pPr>
                <a:defRPr sz="2400"/>
              </a:lvl1pPr>
            </a:lstStyle>
            <a:p>
              <a:r>
                <a:rPr dirty="0">
                  <a:latin typeface="+mj-lt"/>
                </a:rPr>
                <a:t>color image patch</a:t>
              </a:r>
            </a:p>
          </p:txBody>
        </p:sp>
      </p:grpSp>
      <p:sp>
        <p:nvSpPr>
          <p:cNvPr id="28" name="8-bit image: 256 values"/>
          <p:cNvSpPr/>
          <p:nvPr/>
        </p:nvSpPr>
        <p:spPr>
          <a:xfrm>
            <a:off x="342754" y="5191912"/>
            <a:ext cx="2760042" cy="810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400">
                <a:solidFill>
                  <a:schemeClr val="accent2">
                    <a:hueOff val="-902888"/>
                    <a:satOff val="-15377"/>
                    <a:lumOff val="-12864"/>
                  </a:schemeClr>
                </a:solidFill>
                <a:latin typeface="HanziPen SC Regular"/>
                <a:ea typeface="HanziPen SC Regular"/>
                <a:cs typeface="HanziPen SC Regular"/>
                <a:sym typeface="HanziPen SC Regular"/>
              </a:defRPr>
            </a:lvl1pPr>
          </a:lstStyle>
          <a:p>
            <a:pPr algn="ctr"/>
            <a:r>
              <a:rPr lang="en-US" dirty="0">
                <a:solidFill>
                  <a:schemeClr val="tx1"/>
                </a:solidFill>
                <a:latin typeface="+mj-lt"/>
              </a:rPr>
              <a:t>How many bits are the intensity  values?</a:t>
            </a:r>
            <a:endParaRPr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9" name="Shape 667"/>
          <p:cNvSpPr txBox="1">
            <a:spLocks/>
          </p:cNvSpPr>
          <p:nvPr/>
        </p:nvSpPr>
        <p:spPr>
          <a:xfrm>
            <a:off x="9949348" y="1079557"/>
            <a:ext cx="2129636" cy="55004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Each channel </a:t>
            </a:r>
          </a:p>
          <a:p>
            <a:pPr algn="ctr"/>
            <a:r>
              <a:rPr lang="en-US" sz="2400" dirty="0"/>
              <a:t>is a 2D array of numbers.</a:t>
            </a:r>
            <a:endParaRPr lang="en-US" sz="2400" u="sng" dirty="0"/>
          </a:p>
        </p:txBody>
      </p:sp>
    </p:spTree>
    <p:extLst>
      <p:ext uri="{BB962C8B-B14F-4D97-AF65-F5344CB8AC3E}">
        <p14:creationId xmlns:p14="http://schemas.microsoft.com/office/powerpoint/2010/main" val="141451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" name="building_gry.jpg" descr="building_gr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65491" y="1325562"/>
            <a:ext cx="3744784" cy="4993045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Sharpening examples</a:t>
            </a:r>
            <a:endParaRPr dirty="0"/>
          </a:p>
        </p:txBody>
      </p:sp>
      <p:pic>
        <p:nvPicPr>
          <p:cNvPr id="7" name="building_sharp51.jpg" descr="building_sharp51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181725" y="1321772"/>
            <a:ext cx="3750469" cy="5000626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hape 667"/>
          <p:cNvSpPr txBox="1">
            <a:spLocks/>
          </p:cNvSpPr>
          <p:nvPr/>
        </p:nvSpPr>
        <p:spPr>
          <a:xfrm>
            <a:off x="10097958" y="3302905"/>
            <a:ext cx="1911462" cy="103835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do you see any problems in this image?</a:t>
            </a:r>
          </a:p>
        </p:txBody>
      </p:sp>
    </p:spTree>
    <p:extLst>
      <p:ext uri="{BB962C8B-B14F-4D97-AF65-F5344CB8AC3E}">
        <p14:creationId xmlns:p14="http://schemas.microsoft.com/office/powerpoint/2010/main" val="2180329501"/>
      </p:ext>
    </p:extLst>
  </p:cSld>
  <p:clrMapOvr>
    <a:masterClrMapping/>
  </p:clrMapOvr>
  <p:transition spd="med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Do not overdo it with sharpening</a:t>
            </a:r>
            <a:endParaRPr dirty="0"/>
          </a:p>
        </p:txBody>
      </p:sp>
      <p:grpSp>
        <p:nvGrpSpPr>
          <p:cNvPr id="3" name="Group 2"/>
          <p:cNvGrpSpPr/>
          <p:nvPr/>
        </p:nvGrpSpPr>
        <p:grpSpPr>
          <a:xfrm>
            <a:off x="1138279" y="1325563"/>
            <a:ext cx="9915442" cy="4725438"/>
            <a:chOff x="1138279" y="1325563"/>
            <a:chExt cx="9915442" cy="472543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9"/>
            <a:stretch/>
          </p:blipFill>
          <p:spPr>
            <a:xfrm>
              <a:off x="1138279" y="1325563"/>
              <a:ext cx="9915442" cy="4298398"/>
            </a:xfrm>
            <a:prstGeom prst="rect">
              <a:avLst/>
            </a:prstGeom>
          </p:spPr>
        </p:pic>
        <p:sp>
          <p:nvSpPr>
            <p:cNvPr id="7" name="unchanged"/>
            <p:cNvSpPr/>
            <p:nvPr/>
          </p:nvSpPr>
          <p:spPr>
            <a:xfrm>
              <a:off x="1138279" y="5623961"/>
              <a:ext cx="3228238" cy="42704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8575" tIns="28575" rIns="28575" bIns="28575" anchor="ctr">
              <a:spAutoFit/>
            </a:bodyPr>
            <a:lstStyle>
              <a:lvl1pPr defTabSz="546100">
                <a:defRPr sz="14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algn="ctr"/>
              <a:r>
                <a:rPr lang="en-US" sz="2400" dirty="0">
                  <a:latin typeface="+mj-lt"/>
                </a:rPr>
                <a:t>original</a:t>
              </a:r>
              <a:endParaRPr sz="2400" dirty="0">
                <a:latin typeface="+mj-lt"/>
              </a:endParaRPr>
            </a:p>
          </p:txBody>
        </p:sp>
        <p:sp>
          <p:nvSpPr>
            <p:cNvPr id="10" name="unchanged"/>
            <p:cNvSpPr/>
            <p:nvPr/>
          </p:nvSpPr>
          <p:spPr>
            <a:xfrm>
              <a:off x="4481881" y="5623961"/>
              <a:ext cx="3228238" cy="42704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8575" tIns="28575" rIns="28575" bIns="28575" anchor="ctr">
              <a:spAutoFit/>
            </a:bodyPr>
            <a:lstStyle>
              <a:lvl1pPr defTabSz="546100">
                <a:defRPr sz="14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algn="ctr"/>
              <a:r>
                <a:rPr lang="en-US" sz="2400" dirty="0">
                  <a:latin typeface="+mj-lt"/>
                </a:rPr>
                <a:t>sharpened</a:t>
              </a:r>
              <a:endParaRPr sz="2400" dirty="0">
                <a:latin typeface="+mj-lt"/>
              </a:endParaRPr>
            </a:p>
          </p:txBody>
        </p:sp>
        <p:sp>
          <p:nvSpPr>
            <p:cNvPr id="11" name="unchanged"/>
            <p:cNvSpPr/>
            <p:nvPr/>
          </p:nvSpPr>
          <p:spPr>
            <a:xfrm>
              <a:off x="7825483" y="5623961"/>
              <a:ext cx="3228238" cy="42704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8575" tIns="28575" rIns="28575" bIns="28575" anchor="ctr">
              <a:spAutoFit/>
            </a:bodyPr>
            <a:lstStyle>
              <a:lvl1pPr defTabSz="546100">
                <a:defRPr sz="14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algn="ctr"/>
              <a:r>
                <a:rPr lang="en-US" sz="2400" dirty="0" err="1">
                  <a:latin typeface="+mj-lt"/>
                </a:rPr>
                <a:t>oversharpened</a:t>
              </a:r>
              <a:endParaRPr sz="2400" dirty="0">
                <a:latin typeface="+mj-lt"/>
              </a:endParaRPr>
            </a:p>
          </p:txBody>
        </p:sp>
      </p:grpSp>
      <p:sp>
        <p:nvSpPr>
          <p:cNvPr id="12" name="unchanged"/>
          <p:cNvSpPr/>
          <p:nvPr/>
        </p:nvSpPr>
        <p:spPr>
          <a:xfrm>
            <a:off x="7495438" y="6146232"/>
            <a:ext cx="3888328" cy="427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8575" tIns="28575" rIns="28575" bIns="28575" anchor="ctr">
            <a:spAutoFit/>
          </a:bodyPr>
          <a:lstStyle>
            <a:lvl1pPr defTabSz="546100">
              <a:defRPr sz="1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lang="en-US" sz="2400" dirty="0">
                <a:latin typeface="+mj-lt"/>
              </a:rPr>
              <a:t>What is wrong in this image?</a:t>
            </a:r>
            <a:endParaRPr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14965549"/>
      </p:ext>
    </p:extLst>
  </p:cSld>
  <p:clrMapOvr>
    <a:masterClrMapping/>
  </p:clrMapOvr>
  <p:transition spd="med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2766219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Image gradients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89691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What are image edges?</a:t>
            </a:r>
            <a:endParaRPr dirty="0"/>
          </a:p>
        </p:txBody>
      </p:sp>
      <p:sp>
        <p:nvSpPr>
          <p:cNvPr id="30" name="Shape 667"/>
          <p:cNvSpPr txBox="1">
            <a:spLocks/>
          </p:cNvSpPr>
          <p:nvPr/>
        </p:nvSpPr>
        <p:spPr>
          <a:xfrm>
            <a:off x="9367621" y="1701731"/>
            <a:ext cx="2129636" cy="12310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Very sharp discontinuities in intensity.</a:t>
            </a:r>
            <a:endParaRPr lang="en-US" sz="2400" u="sng" dirty="0"/>
          </a:p>
        </p:txBody>
      </p:sp>
      <p:grpSp>
        <p:nvGrpSpPr>
          <p:cNvPr id="5" name="Group 4"/>
          <p:cNvGrpSpPr/>
          <p:nvPr/>
        </p:nvGrpSpPr>
        <p:grpSpPr>
          <a:xfrm>
            <a:off x="3657383" y="1583076"/>
            <a:ext cx="5737378" cy="4493450"/>
            <a:chOff x="4211970" y="2028952"/>
            <a:chExt cx="5737378" cy="4493450"/>
          </a:xfrm>
        </p:grpSpPr>
        <p:pic>
          <p:nvPicPr>
            <p:cNvPr id="32" name="child-function.png" descr="child-function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4211970" y="2405120"/>
              <a:ext cx="5459975" cy="342989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3" name="latex-image-3.pdf" descr="latex-image-3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754671" y="2028952"/>
              <a:ext cx="691336" cy="376168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4" name="latex-image-4.pdf" descr="latex-image-4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556317" y="5745518"/>
              <a:ext cx="1393031" cy="776884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5" name="What is the range of               ?"/>
            <p:cNvSpPr/>
            <p:nvPr/>
          </p:nvSpPr>
          <p:spPr>
            <a:xfrm>
              <a:off x="7355657" y="5913226"/>
              <a:ext cx="1008289" cy="44146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5719" tIns="35719" rIns="35719" bIns="35719" anchor="ctr">
              <a:spAutoFit/>
            </a:bodyPr>
            <a:lstStyle>
              <a:lvl1pPr>
                <a:defRPr sz="2400"/>
              </a:lvl1pPr>
            </a:lstStyle>
            <a:p>
              <a:r>
                <a:rPr lang="en-US" dirty="0">
                  <a:latin typeface="+mj-lt"/>
                </a:rPr>
                <a:t>domain</a:t>
              </a:r>
              <a:endParaRPr dirty="0">
                <a:latin typeface="+mj-lt"/>
              </a:endParaRPr>
            </a:p>
          </p:txBody>
        </p:sp>
      </p:grpSp>
      <p:pic>
        <p:nvPicPr>
          <p:cNvPr id="31" name="child-gray.jpg" descr="child-gray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flipH="1">
            <a:off x="268306" y="2310571"/>
            <a:ext cx="2908930" cy="1931711"/>
          </a:xfrm>
          <a:prstGeom prst="rect">
            <a:avLst/>
          </a:prstGeom>
          <a:ln w="12700">
            <a:solidFill>
              <a:schemeClr val="tx1"/>
            </a:solidFill>
            <a:miter lim="400000"/>
          </a:ln>
          <a:effectLst/>
        </p:spPr>
      </p:pic>
      <p:sp>
        <p:nvSpPr>
          <p:cNvPr id="41" name="color image patch"/>
          <p:cNvSpPr/>
          <p:nvPr/>
        </p:nvSpPr>
        <p:spPr>
          <a:xfrm>
            <a:off x="714612" y="4324474"/>
            <a:ext cx="2016322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pPr algn="ctr"/>
            <a:r>
              <a:rPr lang="en-US" dirty="0">
                <a:latin typeface="+mj-lt"/>
              </a:rPr>
              <a:t>grayscale image</a:t>
            </a:r>
            <a:endParaRPr dirty="0">
              <a:latin typeface="+mj-lt"/>
            </a:endParaRPr>
          </a:p>
        </p:txBody>
      </p:sp>
      <p:cxnSp>
        <p:nvCxnSpPr>
          <p:cNvPr id="12" name="Straight Arrow Connector 11"/>
          <p:cNvCxnSpPr>
            <a:stCxn id="30" idx="1"/>
          </p:cNvCxnSpPr>
          <p:nvPr/>
        </p:nvCxnSpPr>
        <p:spPr>
          <a:xfrm flipH="1">
            <a:off x="8075488" y="2317238"/>
            <a:ext cx="1292133" cy="69371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162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Detecting edges</a:t>
            </a:r>
            <a:endParaRPr dirty="0"/>
          </a:p>
        </p:txBody>
      </p:sp>
      <p:sp>
        <p:nvSpPr>
          <p:cNvPr id="13" name="Shape 667"/>
          <p:cNvSpPr txBox="1">
            <a:spLocks/>
          </p:cNvSpPr>
          <p:nvPr/>
        </p:nvSpPr>
        <p:spPr>
          <a:xfrm>
            <a:off x="506437" y="1569195"/>
            <a:ext cx="11179126" cy="37196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How would you go about detecting edges in an image (i.e., discontinuities in a function)?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89494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Detecting edges</a:t>
            </a:r>
            <a:endParaRPr dirty="0"/>
          </a:p>
        </p:txBody>
      </p:sp>
      <p:sp>
        <p:nvSpPr>
          <p:cNvPr id="13" name="Shape 667"/>
          <p:cNvSpPr txBox="1">
            <a:spLocks/>
          </p:cNvSpPr>
          <p:nvPr/>
        </p:nvSpPr>
        <p:spPr>
          <a:xfrm>
            <a:off x="506437" y="1569195"/>
            <a:ext cx="11179126" cy="37196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How would you go about detecting edges in an image (i.e., discontinuities in a function)?</a:t>
            </a:r>
          </a:p>
          <a:p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/>
              <a:t>	You take derivatives: derivatives are large at discontinuities.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How do you differentiate a discrete image (or any other discrete signal)?</a:t>
            </a:r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4911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Detecting edges</a:t>
            </a:r>
            <a:endParaRPr dirty="0"/>
          </a:p>
        </p:txBody>
      </p:sp>
      <p:sp>
        <p:nvSpPr>
          <p:cNvPr id="13" name="Shape 667"/>
          <p:cNvSpPr txBox="1">
            <a:spLocks/>
          </p:cNvSpPr>
          <p:nvPr/>
        </p:nvSpPr>
        <p:spPr>
          <a:xfrm>
            <a:off x="506437" y="1569195"/>
            <a:ext cx="11179126" cy="37196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How would you go about detecting edges in an image (i.e., discontinuities in a function)?</a:t>
            </a:r>
          </a:p>
          <a:p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/>
              <a:t>	You take derivatives: derivatives are large at discontinuities.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How do you differentiate a discrete image (or any other discrete signal)?</a:t>
            </a:r>
          </a:p>
          <a:p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/>
              <a:t>	You use finite differences.</a:t>
            </a:r>
          </a:p>
        </p:txBody>
      </p:sp>
    </p:spTree>
    <p:extLst>
      <p:ext uri="{BB962C8B-B14F-4D97-AF65-F5344CB8AC3E}">
        <p14:creationId xmlns:p14="http://schemas.microsoft.com/office/powerpoint/2010/main" val="398841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Finite differences</a:t>
            </a:r>
            <a:endParaRPr dirty="0"/>
          </a:p>
        </p:txBody>
      </p:sp>
      <p:sp>
        <p:nvSpPr>
          <p:cNvPr id="13" name="Shape 667"/>
          <p:cNvSpPr txBox="1">
            <a:spLocks/>
          </p:cNvSpPr>
          <p:nvPr/>
        </p:nvSpPr>
        <p:spPr>
          <a:xfrm>
            <a:off x="506437" y="1325563"/>
            <a:ext cx="11179126" cy="4239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High-school reminder: definition of a derivative using forward difference</a:t>
            </a:r>
          </a:p>
        </p:txBody>
      </p:sp>
      <p:pic>
        <p:nvPicPr>
          <p:cNvPr id="4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72674" y="2043800"/>
            <a:ext cx="4246652" cy="73481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2126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41878" y="3791097"/>
            <a:ext cx="5708244" cy="731340"/>
          </a:xfrm>
          <a:prstGeom prst="rect">
            <a:avLst/>
          </a:prstGeom>
          <a:ln w="12700">
            <a:miter lim="400000"/>
          </a:ln>
        </p:spPr>
      </p:pic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Finite differences</a:t>
            </a:r>
            <a:endParaRPr dirty="0"/>
          </a:p>
        </p:txBody>
      </p:sp>
      <p:sp>
        <p:nvSpPr>
          <p:cNvPr id="13" name="Shape 667"/>
          <p:cNvSpPr txBox="1">
            <a:spLocks/>
          </p:cNvSpPr>
          <p:nvPr/>
        </p:nvSpPr>
        <p:spPr>
          <a:xfrm>
            <a:off x="506437" y="1325563"/>
            <a:ext cx="11179126" cy="4239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High-school reminder: definition of a derivative using forward difference</a:t>
            </a:r>
          </a:p>
        </p:txBody>
      </p:sp>
      <p:pic>
        <p:nvPicPr>
          <p:cNvPr id="4" name="droppedImage.pdf" descr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72674" y="2043800"/>
            <a:ext cx="4246652" cy="734815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667"/>
          <p:cNvSpPr txBox="1">
            <a:spLocks/>
          </p:cNvSpPr>
          <p:nvPr/>
        </p:nvSpPr>
        <p:spPr>
          <a:xfrm>
            <a:off x="506437" y="3072860"/>
            <a:ext cx="11179126" cy="4239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Alternative: use central difference</a:t>
            </a:r>
          </a:p>
        </p:txBody>
      </p:sp>
      <p:sp>
        <p:nvSpPr>
          <p:cNvPr id="7" name="Shape 667"/>
          <p:cNvSpPr txBox="1">
            <a:spLocks/>
          </p:cNvSpPr>
          <p:nvPr/>
        </p:nvSpPr>
        <p:spPr>
          <a:xfrm>
            <a:off x="506437" y="4820157"/>
            <a:ext cx="11179126" cy="4239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For discrete signals: Remove limit and set h = 2</a:t>
            </a:r>
          </a:p>
        </p:txBody>
      </p:sp>
      <p:pic>
        <p:nvPicPr>
          <p:cNvPr id="8" name="droppedImage.pdf" descr="droppedImage.pdf"/>
          <p:cNvPicPr>
            <a:picLocks noChangeAspect="1"/>
          </p:cNvPicPr>
          <p:nvPr/>
        </p:nvPicPr>
        <p:blipFill rotWithShape="1">
          <a:blip r:embed="rId4">
            <a:extLst/>
          </a:blip>
          <a:srcRect r="38987"/>
          <a:stretch/>
        </p:blipFill>
        <p:spPr>
          <a:xfrm>
            <a:off x="3972674" y="5480072"/>
            <a:ext cx="4241895" cy="731340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hape 667"/>
          <p:cNvSpPr txBox="1">
            <a:spLocks/>
          </p:cNvSpPr>
          <p:nvPr/>
        </p:nvSpPr>
        <p:spPr>
          <a:xfrm>
            <a:off x="8461149" y="5230235"/>
            <a:ext cx="3557269" cy="12310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What convolution kernel does this correspond to?</a:t>
            </a:r>
            <a:endParaRPr lang="en-US" sz="2400" u="sng" dirty="0"/>
          </a:p>
        </p:txBody>
      </p:sp>
    </p:spTree>
    <p:extLst>
      <p:ext uri="{BB962C8B-B14F-4D97-AF65-F5344CB8AC3E}">
        <p14:creationId xmlns:p14="http://schemas.microsoft.com/office/powerpoint/2010/main" val="378721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41878" y="3791097"/>
            <a:ext cx="5708244" cy="731340"/>
          </a:xfrm>
          <a:prstGeom prst="rect">
            <a:avLst/>
          </a:prstGeom>
          <a:ln w="12700">
            <a:miter lim="400000"/>
          </a:ln>
        </p:spPr>
      </p:pic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Finite differences</a:t>
            </a:r>
            <a:endParaRPr dirty="0"/>
          </a:p>
        </p:txBody>
      </p:sp>
      <p:sp>
        <p:nvSpPr>
          <p:cNvPr id="13" name="Shape 667"/>
          <p:cNvSpPr txBox="1">
            <a:spLocks/>
          </p:cNvSpPr>
          <p:nvPr/>
        </p:nvSpPr>
        <p:spPr>
          <a:xfrm>
            <a:off x="506437" y="1325563"/>
            <a:ext cx="11179126" cy="4239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High-school reminder: definition of a derivative using forward difference</a:t>
            </a:r>
          </a:p>
        </p:txBody>
      </p:sp>
      <p:pic>
        <p:nvPicPr>
          <p:cNvPr id="4" name="droppedImage.pdf" descr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72674" y="2043800"/>
            <a:ext cx="4246652" cy="734815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667"/>
          <p:cNvSpPr txBox="1">
            <a:spLocks/>
          </p:cNvSpPr>
          <p:nvPr/>
        </p:nvSpPr>
        <p:spPr>
          <a:xfrm>
            <a:off x="506437" y="3072860"/>
            <a:ext cx="11179126" cy="4239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Alternative: use central difference</a:t>
            </a:r>
          </a:p>
        </p:txBody>
      </p:sp>
      <p:sp>
        <p:nvSpPr>
          <p:cNvPr id="7" name="Shape 667"/>
          <p:cNvSpPr txBox="1">
            <a:spLocks/>
          </p:cNvSpPr>
          <p:nvPr/>
        </p:nvSpPr>
        <p:spPr>
          <a:xfrm>
            <a:off x="506437" y="4820157"/>
            <a:ext cx="11179126" cy="4239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For discrete signals: Remove limit and set h = 2</a:t>
            </a:r>
          </a:p>
        </p:txBody>
      </p:sp>
      <p:pic>
        <p:nvPicPr>
          <p:cNvPr id="8" name="droppedImage.pdf" descr="droppedImage.pdf"/>
          <p:cNvPicPr>
            <a:picLocks noChangeAspect="1"/>
          </p:cNvPicPr>
          <p:nvPr/>
        </p:nvPicPr>
        <p:blipFill rotWithShape="1">
          <a:blip r:embed="rId4">
            <a:extLst/>
          </a:blip>
          <a:srcRect r="38987"/>
          <a:stretch/>
        </p:blipFill>
        <p:spPr>
          <a:xfrm>
            <a:off x="3972674" y="5480072"/>
            <a:ext cx="4241895" cy="73134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" name="Group 1"/>
          <p:cNvGrpSpPr/>
          <p:nvPr/>
        </p:nvGrpSpPr>
        <p:grpSpPr>
          <a:xfrm>
            <a:off x="9548767" y="5313215"/>
            <a:ext cx="1319934" cy="1065054"/>
            <a:chOff x="9548767" y="5146358"/>
            <a:chExt cx="1319934" cy="1065054"/>
          </a:xfrm>
        </p:grpSpPr>
        <p:graphicFrame>
          <p:nvGraphicFramePr>
            <p:cNvPr id="10" name="Table"/>
            <p:cNvGraphicFramePr/>
            <p:nvPr>
              <p:extLst>
                <p:ext uri="{D42A27DB-BD31-4B8C-83A1-F6EECF244321}">
                  <p14:modId xmlns:p14="http://schemas.microsoft.com/office/powerpoint/2010/main" val="113515319"/>
                </p:ext>
              </p:extLst>
            </p:nvPr>
          </p:nvGraphicFramePr>
          <p:xfrm>
            <a:off x="9548767" y="5774214"/>
            <a:ext cx="1319934" cy="437198"/>
          </p:xfrm>
          <a:graphic>
            <a:graphicData uri="http://schemas.openxmlformats.org/drawingml/2006/table">
              <a:tbl>
                <a:tblPr/>
                <a:tblGrid>
                  <a:gridCol w="439978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439978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  <a:gridCol w="439978">
                    <a:extLst>
                      <a:ext uri="{9D8B030D-6E8A-4147-A177-3AD203B41FA5}">
                        <a16:colId xmlns:a16="http://schemas.microsoft.com/office/drawing/2014/main" val="20002"/>
                      </a:ext>
                    </a:extLst>
                  </a:gridCol>
                </a:tblGrid>
                <a:tr h="264319"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1</a:t>
                        </a: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0</a:t>
                        </a: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lang="en-US"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-</a:t>
                        </a:r>
                        <a:r>
                          <a: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1</a:t>
                        </a: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</a:tbl>
            </a:graphicData>
          </a:graphic>
        </p:graphicFrame>
        <p:graphicFrame>
          <p:nvGraphicFramePr>
            <p:cNvPr id="12" name="Table"/>
            <p:cNvGraphicFramePr/>
            <p:nvPr>
              <p:extLst>
                <p:ext uri="{D42A27DB-BD31-4B8C-83A1-F6EECF244321}">
                  <p14:modId xmlns:p14="http://schemas.microsoft.com/office/powerpoint/2010/main" val="3174912192"/>
                </p:ext>
              </p:extLst>
            </p:nvPr>
          </p:nvGraphicFramePr>
          <p:xfrm>
            <a:off x="9548767" y="5146358"/>
            <a:ext cx="1319934" cy="437198"/>
          </p:xfrm>
          <a:graphic>
            <a:graphicData uri="http://schemas.openxmlformats.org/drawingml/2006/table">
              <a:tbl>
                <a:tblPr/>
                <a:tblGrid>
                  <a:gridCol w="439978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439978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  <a:gridCol w="439978">
                    <a:extLst>
                      <a:ext uri="{9D8B030D-6E8A-4147-A177-3AD203B41FA5}">
                        <a16:colId xmlns:a16="http://schemas.microsoft.com/office/drawing/2014/main" val="20002"/>
                      </a:ext>
                    </a:extLst>
                  </a:gridCol>
                </a:tblGrid>
                <a:tr h="264319"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lang="en-US"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-</a:t>
                        </a:r>
                        <a:r>
                          <a: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1</a:t>
                        </a: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0</a:t>
                        </a: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1</a:t>
                        </a: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</a:tbl>
            </a:graphicData>
          </a:graphic>
        </p:graphicFrame>
      </p:grpSp>
      <p:sp>
        <p:nvSpPr>
          <p:cNvPr id="14" name="1D derivative filter"/>
          <p:cNvSpPr/>
          <p:nvPr/>
        </p:nvSpPr>
        <p:spPr>
          <a:xfrm>
            <a:off x="11129357" y="5225961"/>
            <a:ext cx="270908" cy="6117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8575" tIns="28575" rIns="28575" bIns="28575" anchor="ctr">
            <a:spAutoFit/>
          </a:bodyPr>
          <a:lstStyle>
            <a:lvl1pPr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US" sz="3600" dirty="0">
                <a:latin typeface="+mj-lt"/>
              </a:rPr>
              <a:t>?</a:t>
            </a:r>
            <a:endParaRPr sz="3600" dirty="0">
              <a:latin typeface="+mj-lt"/>
            </a:endParaRPr>
          </a:p>
        </p:txBody>
      </p:sp>
      <p:sp>
        <p:nvSpPr>
          <p:cNvPr id="15" name="1D derivative filter"/>
          <p:cNvSpPr/>
          <p:nvPr/>
        </p:nvSpPr>
        <p:spPr>
          <a:xfrm>
            <a:off x="11129357" y="5853817"/>
            <a:ext cx="270908" cy="6117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8575" tIns="28575" rIns="28575" bIns="28575" anchor="ctr">
            <a:spAutoFit/>
          </a:bodyPr>
          <a:lstStyle>
            <a:lvl1pPr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US" sz="3600" dirty="0">
                <a:latin typeface="+mj-lt"/>
              </a:rPr>
              <a:t>?</a:t>
            </a:r>
            <a:endParaRPr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2969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What is an image?</a:t>
            </a:r>
            <a:endParaRPr dirty="0"/>
          </a:p>
        </p:txBody>
      </p:sp>
      <p:sp>
        <p:nvSpPr>
          <p:cNvPr id="30" name="Shape 667"/>
          <p:cNvSpPr txBox="1">
            <a:spLocks/>
          </p:cNvSpPr>
          <p:nvPr/>
        </p:nvSpPr>
        <p:spPr>
          <a:xfrm>
            <a:off x="9949348" y="1079557"/>
            <a:ext cx="2129636" cy="55004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A (grayscale) image is a 2D function.</a:t>
            </a:r>
            <a:endParaRPr lang="en-US" sz="2400" u="sng" dirty="0"/>
          </a:p>
        </p:txBody>
      </p:sp>
      <p:grpSp>
        <p:nvGrpSpPr>
          <p:cNvPr id="5" name="Group 4"/>
          <p:cNvGrpSpPr/>
          <p:nvPr/>
        </p:nvGrpSpPr>
        <p:grpSpPr>
          <a:xfrm>
            <a:off x="3657383" y="1583076"/>
            <a:ext cx="5737378" cy="4493450"/>
            <a:chOff x="4211970" y="2028952"/>
            <a:chExt cx="5737378" cy="4493450"/>
          </a:xfrm>
        </p:grpSpPr>
        <p:pic>
          <p:nvPicPr>
            <p:cNvPr id="32" name="child-function.png" descr="child-function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4211970" y="2405120"/>
              <a:ext cx="5459975" cy="342989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3" name="latex-image-3.pdf" descr="latex-image-3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754671" y="2028952"/>
              <a:ext cx="691336" cy="376168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4" name="latex-image-4.pdf" descr="latex-image-4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556317" y="5745518"/>
              <a:ext cx="1393031" cy="776884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5" name="What is the range of               ?"/>
            <p:cNvSpPr/>
            <p:nvPr/>
          </p:nvSpPr>
          <p:spPr>
            <a:xfrm>
              <a:off x="7355657" y="5913226"/>
              <a:ext cx="1008289" cy="44146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5719" tIns="35719" rIns="35719" bIns="35719" anchor="ctr">
              <a:spAutoFit/>
            </a:bodyPr>
            <a:lstStyle>
              <a:lvl1pPr>
                <a:defRPr sz="2400"/>
              </a:lvl1pPr>
            </a:lstStyle>
            <a:p>
              <a:r>
                <a:rPr lang="en-US" dirty="0">
                  <a:latin typeface="+mj-lt"/>
                </a:rPr>
                <a:t>domain</a:t>
              </a:r>
              <a:endParaRPr dirty="0">
                <a:latin typeface="+mj-lt"/>
              </a:endParaRPr>
            </a:p>
          </p:txBody>
        </p:sp>
      </p:grpSp>
      <p:pic>
        <p:nvPicPr>
          <p:cNvPr id="31" name="child-gray.jpg" descr="child-gray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flipH="1">
            <a:off x="268306" y="2310571"/>
            <a:ext cx="2908930" cy="1931711"/>
          </a:xfrm>
          <a:prstGeom prst="rect">
            <a:avLst/>
          </a:prstGeom>
          <a:ln w="12700">
            <a:solidFill>
              <a:schemeClr val="tx1"/>
            </a:solidFill>
            <a:miter lim="400000"/>
          </a:ln>
          <a:effectLst/>
        </p:spPr>
      </p:pic>
      <p:sp>
        <p:nvSpPr>
          <p:cNvPr id="38" name="8-bit image: 256 values"/>
          <p:cNvSpPr/>
          <p:nvPr/>
        </p:nvSpPr>
        <p:spPr>
          <a:xfrm>
            <a:off x="342754" y="5191912"/>
            <a:ext cx="2760042" cy="810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400">
                <a:solidFill>
                  <a:schemeClr val="accent2">
                    <a:hueOff val="-902888"/>
                    <a:satOff val="-15377"/>
                    <a:lumOff val="-12864"/>
                  </a:schemeClr>
                </a:solidFill>
                <a:latin typeface="HanziPen SC Regular"/>
                <a:ea typeface="HanziPen SC Regular"/>
                <a:cs typeface="HanziPen SC Regular"/>
                <a:sym typeface="HanziPen SC Regular"/>
              </a:defRPr>
            </a:lvl1pPr>
          </a:lstStyle>
          <a:p>
            <a:pPr algn="ctr"/>
            <a:r>
              <a:rPr lang="en-US" dirty="0">
                <a:solidFill>
                  <a:schemeClr val="tx1"/>
                </a:solidFill>
                <a:latin typeface="+mj-lt"/>
              </a:rPr>
              <a:t>What is the range of the image function f?</a:t>
            </a:r>
            <a:endParaRPr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1" name="color image patch"/>
          <p:cNvSpPr/>
          <p:nvPr/>
        </p:nvSpPr>
        <p:spPr>
          <a:xfrm>
            <a:off x="714612" y="4324474"/>
            <a:ext cx="2016322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pPr algn="ctr"/>
            <a:r>
              <a:rPr lang="en-US" dirty="0">
                <a:latin typeface="+mj-lt"/>
              </a:rPr>
              <a:t>grayscale image</a:t>
            </a:r>
            <a:endParaRPr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0008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41878" y="3791097"/>
            <a:ext cx="5708244" cy="731340"/>
          </a:xfrm>
          <a:prstGeom prst="rect">
            <a:avLst/>
          </a:prstGeom>
          <a:ln w="12700">
            <a:miter lim="400000"/>
          </a:ln>
        </p:spPr>
      </p:pic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Finite differences</a:t>
            </a:r>
            <a:endParaRPr dirty="0"/>
          </a:p>
        </p:txBody>
      </p:sp>
      <p:sp>
        <p:nvSpPr>
          <p:cNvPr id="13" name="Shape 667"/>
          <p:cNvSpPr txBox="1">
            <a:spLocks/>
          </p:cNvSpPr>
          <p:nvPr/>
        </p:nvSpPr>
        <p:spPr>
          <a:xfrm>
            <a:off x="506437" y="1325563"/>
            <a:ext cx="11179126" cy="4239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High-school reminder: definition of a derivative using forward difference</a:t>
            </a:r>
          </a:p>
        </p:txBody>
      </p:sp>
      <p:pic>
        <p:nvPicPr>
          <p:cNvPr id="4" name="droppedImage.pdf" descr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72674" y="2043800"/>
            <a:ext cx="4246652" cy="734815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667"/>
          <p:cNvSpPr txBox="1">
            <a:spLocks/>
          </p:cNvSpPr>
          <p:nvPr/>
        </p:nvSpPr>
        <p:spPr>
          <a:xfrm>
            <a:off x="506437" y="3072860"/>
            <a:ext cx="11179126" cy="4239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Alternative: use central difference</a:t>
            </a:r>
          </a:p>
        </p:txBody>
      </p:sp>
      <p:sp>
        <p:nvSpPr>
          <p:cNvPr id="7" name="Shape 667"/>
          <p:cNvSpPr txBox="1">
            <a:spLocks/>
          </p:cNvSpPr>
          <p:nvPr/>
        </p:nvSpPr>
        <p:spPr>
          <a:xfrm>
            <a:off x="506437" y="4820157"/>
            <a:ext cx="11179126" cy="4239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For discrete signals: Remove limit and set h = 2</a:t>
            </a:r>
          </a:p>
        </p:txBody>
      </p:sp>
      <p:pic>
        <p:nvPicPr>
          <p:cNvPr id="8" name="droppedImage.pdf" descr="droppedImage.pdf"/>
          <p:cNvPicPr>
            <a:picLocks noChangeAspect="1"/>
          </p:cNvPicPr>
          <p:nvPr/>
        </p:nvPicPr>
        <p:blipFill rotWithShape="1">
          <a:blip r:embed="rId4">
            <a:extLst/>
          </a:blip>
          <a:srcRect r="38987"/>
          <a:stretch/>
        </p:blipFill>
        <p:spPr>
          <a:xfrm>
            <a:off x="3972674" y="5480072"/>
            <a:ext cx="4241895" cy="731340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0" name="Table"/>
          <p:cNvGraphicFramePr/>
          <p:nvPr>
            <p:extLst>
              <p:ext uri="{D42A27DB-BD31-4B8C-83A1-F6EECF244321}">
                <p14:modId xmlns:p14="http://schemas.microsoft.com/office/powerpoint/2010/main" val="113515319"/>
              </p:ext>
            </p:extLst>
          </p:nvPr>
        </p:nvGraphicFramePr>
        <p:xfrm>
          <a:off x="9548767" y="5941071"/>
          <a:ext cx="1319934" cy="437198"/>
        </p:xfrm>
        <a:graphic>
          <a:graphicData uri="http://schemas.openxmlformats.org/drawingml/2006/table">
            <a:tbl>
              <a:tblPr/>
              <a:tblGrid>
                <a:gridCol w="4399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99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99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4319">
                <a:tc>
                  <a:txBody>
                    <a:bodyPr/>
                    <a:lstStyle/>
                    <a:p>
                      <a:pPr algn="ctr" defTabSz="914400">
                        <a:tabLst>
                          <a:tab pos="914400" algn="l"/>
                        </a:tabLst>
                      </a:pPr>
                      <a:r>
                        <a:rPr sz="2400" dirty="0">
                          <a:latin typeface="+mj-lt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914400" algn="l"/>
                        </a:tabLst>
                      </a:pPr>
                      <a:r>
                        <a:rPr sz="2400" dirty="0">
                          <a:latin typeface="+mj-lt"/>
                          <a:ea typeface="Gill Sans"/>
                          <a:cs typeface="Gill Sans"/>
                          <a:sym typeface="Gill Sans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914400" algn="l"/>
                        </a:tabLst>
                      </a:pPr>
                      <a:r>
                        <a:rPr lang="en-US" sz="2400" dirty="0">
                          <a:latin typeface="+mj-lt"/>
                          <a:ea typeface="Gill Sans"/>
                          <a:cs typeface="Gill Sans"/>
                          <a:sym typeface="Gill Sans"/>
                        </a:rPr>
                        <a:t>-</a:t>
                      </a:r>
                      <a:r>
                        <a:rPr sz="2400" dirty="0">
                          <a:latin typeface="+mj-lt"/>
                          <a:ea typeface="Gill Sans"/>
                          <a:cs typeface="Gill Sans"/>
                          <a:sym typeface="Gill Sans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4" name="1D derivative filter"/>
          <p:cNvSpPr/>
          <p:nvPr/>
        </p:nvSpPr>
        <p:spPr>
          <a:xfrm>
            <a:off x="9043703" y="5379090"/>
            <a:ext cx="2330061" cy="427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8575" tIns="28575" rIns="28575" bIns="28575" anchor="ctr">
            <a:spAutoFit/>
          </a:bodyPr>
          <a:lstStyle>
            <a:lvl1pPr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sz="2400" dirty="0">
                <a:latin typeface="+mj-lt"/>
              </a:rPr>
              <a:t>1D derivative filter</a:t>
            </a:r>
          </a:p>
        </p:txBody>
      </p:sp>
    </p:spTree>
    <p:extLst>
      <p:ext uri="{BB962C8B-B14F-4D97-AF65-F5344CB8AC3E}">
        <p14:creationId xmlns:p14="http://schemas.microsoft.com/office/powerpoint/2010/main" val="902987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The Sobel filter</a:t>
            </a:r>
            <a:endParaRPr dirty="0"/>
          </a:p>
        </p:txBody>
      </p:sp>
      <p:grpSp>
        <p:nvGrpSpPr>
          <p:cNvPr id="3" name="Group 2"/>
          <p:cNvGrpSpPr/>
          <p:nvPr/>
        </p:nvGrpSpPr>
        <p:grpSpPr>
          <a:xfrm>
            <a:off x="2606823" y="2169697"/>
            <a:ext cx="6978354" cy="2243088"/>
            <a:chOff x="2679704" y="2169697"/>
            <a:chExt cx="6978354" cy="2243088"/>
          </a:xfrm>
        </p:grpSpPr>
        <p:sp>
          <p:nvSpPr>
            <p:cNvPr id="15" name="="/>
            <p:cNvSpPr/>
            <p:nvPr/>
          </p:nvSpPr>
          <p:spPr>
            <a:xfrm>
              <a:off x="4956495" y="2519641"/>
              <a:ext cx="286938" cy="61170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28575" tIns="28575" rIns="28575" bIns="28575" anchor="ctr">
              <a:spAutoFit/>
            </a:bodyPr>
            <a:lstStyle>
              <a:lvl1pPr defTabSz="546100">
                <a:defRPr sz="38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rPr sz="3600" dirty="0">
                  <a:latin typeface="+mj-lt"/>
                </a:rPr>
                <a:t>=</a:t>
              </a:r>
            </a:p>
          </p:txBody>
        </p:sp>
        <p:graphicFrame>
          <p:nvGraphicFramePr>
            <p:cNvPr id="16" name="Table"/>
            <p:cNvGraphicFramePr/>
            <p:nvPr>
              <p:extLst>
                <p:ext uri="{D42A27DB-BD31-4B8C-83A1-F6EECF244321}">
                  <p14:modId xmlns:p14="http://schemas.microsoft.com/office/powerpoint/2010/main" val="3590166970"/>
                </p:ext>
              </p:extLst>
            </p:nvPr>
          </p:nvGraphicFramePr>
          <p:xfrm>
            <a:off x="6032240" y="2169697"/>
            <a:ext cx="441333" cy="1311594"/>
          </p:xfrm>
          <a:graphic>
            <a:graphicData uri="http://schemas.openxmlformats.org/drawingml/2006/table">
              <a:tbl>
                <a:tblPr/>
                <a:tblGrid>
                  <a:gridCol w="441333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</a:tblGrid>
                <a:tr h="269081"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1</a:t>
                        </a: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269081"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2</a:t>
                        </a: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  <a:tr h="269081"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1</a:t>
                        </a: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2"/>
                    </a:ext>
                  </a:extLst>
                </a:tr>
              </a:tbl>
            </a:graphicData>
          </a:graphic>
        </p:graphicFrame>
        <p:grpSp>
          <p:nvGrpSpPr>
            <p:cNvPr id="2" name="Group 1"/>
            <p:cNvGrpSpPr/>
            <p:nvPr/>
          </p:nvGrpSpPr>
          <p:grpSpPr>
            <a:xfrm>
              <a:off x="2679704" y="2169697"/>
              <a:ext cx="1655558" cy="1873756"/>
              <a:chOff x="3485007" y="2169697"/>
              <a:chExt cx="1655558" cy="1873756"/>
            </a:xfrm>
          </p:grpSpPr>
          <p:graphicFrame>
            <p:nvGraphicFramePr>
              <p:cNvPr id="11" name="Table"/>
              <p:cNvGraphicFramePr/>
              <p:nvPr>
                <p:extLst>
                  <p:ext uri="{D42A27DB-BD31-4B8C-83A1-F6EECF244321}">
                    <p14:modId xmlns:p14="http://schemas.microsoft.com/office/powerpoint/2010/main" val="2427330523"/>
                  </p:ext>
                </p:extLst>
              </p:nvPr>
            </p:nvGraphicFramePr>
            <p:xfrm>
              <a:off x="3652581" y="2169697"/>
              <a:ext cx="1320411" cy="1311594"/>
            </p:xfrm>
            <a:graphic>
              <a:graphicData uri="http://schemas.openxmlformats.org/drawingml/2006/table">
                <a:tbl>
                  <a:tblPr/>
                  <a:tblGrid>
                    <a:gridCol w="44013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4013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40137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285750"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sz="2400" dirty="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1</a:t>
                          </a: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sz="240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0</a:t>
                          </a: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sz="240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-1</a:t>
                          </a: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85750"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sz="2400" dirty="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2</a:t>
                          </a: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sz="2400" dirty="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0</a:t>
                          </a: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sz="240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-2</a:t>
                          </a: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285750"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sz="240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1</a:t>
                          </a: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sz="240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0</a:t>
                          </a: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sz="2400" dirty="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-1</a:t>
                          </a: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  <p:sp>
            <p:nvSpPr>
              <p:cNvPr id="18" name="Sobel"/>
              <p:cNvSpPr/>
              <p:nvPr/>
            </p:nvSpPr>
            <p:spPr>
              <a:xfrm>
                <a:off x="3485007" y="3616413"/>
                <a:ext cx="1655558" cy="42704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28575" tIns="28575" rIns="28575" bIns="28575" anchor="ctr">
                <a:spAutoFit/>
              </a:bodyPr>
              <a:lstStyle>
                <a:lvl1pPr defTabSz="436880">
                  <a:defRPr sz="1800"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pPr algn="ctr"/>
                <a:r>
                  <a:rPr sz="2400" dirty="0">
                    <a:latin typeface="+mj-lt"/>
                  </a:rPr>
                  <a:t>Sobel</a:t>
                </a:r>
                <a:r>
                  <a:rPr lang="en-US" sz="2400" dirty="0">
                    <a:latin typeface="+mj-lt"/>
                  </a:rPr>
                  <a:t> filter</a:t>
                </a:r>
                <a:endParaRPr sz="2400" dirty="0">
                  <a:latin typeface="+mj-lt"/>
                </a:endParaRPr>
              </a:p>
            </p:txBody>
          </p:sp>
        </p:grpSp>
        <p:graphicFrame>
          <p:nvGraphicFramePr>
            <p:cNvPr id="19" name="Table"/>
            <p:cNvGraphicFramePr/>
            <p:nvPr>
              <p:extLst>
                <p:ext uri="{D42A27DB-BD31-4B8C-83A1-F6EECF244321}">
                  <p14:modId xmlns:p14="http://schemas.microsoft.com/office/powerpoint/2010/main" val="4279979719"/>
                </p:ext>
              </p:extLst>
            </p:nvPr>
          </p:nvGraphicFramePr>
          <p:xfrm>
            <a:off x="8338124" y="2169697"/>
            <a:ext cx="1319934" cy="437198"/>
          </p:xfrm>
          <a:graphic>
            <a:graphicData uri="http://schemas.openxmlformats.org/drawingml/2006/table">
              <a:tbl>
                <a:tblPr/>
                <a:tblGrid>
                  <a:gridCol w="439978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439978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  <a:gridCol w="439978">
                    <a:extLst>
                      <a:ext uri="{9D8B030D-6E8A-4147-A177-3AD203B41FA5}">
                        <a16:colId xmlns:a16="http://schemas.microsoft.com/office/drawing/2014/main" val="20002"/>
                      </a:ext>
                    </a:extLst>
                  </a:gridCol>
                </a:tblGrid>
                <a:tr h="264319"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1</a:t>
                        </a: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0</a:t>
                        </a: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lang="en-US"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-</a:t>
                        </a:r>
                        <a:r>
                          <a: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1</a:t>
                        </a: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</a:tbl>
            </a:graphicData>
          </a:graphic>
        </p:graphicFrame>
        <p:sp>
          <p:nvSpPr>
            <p:cNvPr id="20" name="What this?"/>
            <p:cNvSpPr/>
            <p:nvPr/>
          </p:nvSpPr>
          <p:spPr>
            <a:xfrm>
              <a:off x="7262380" y="2606895"/>
              <a:ext cx="299049" cy="61170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8575" tIns="28575" rIns="28575" bIns="28575" anchor="ctr">
              <a:spAutoFit/>
            </a:bodyPr>
            <a:lstStyle>
              <a:lvl1pPr defTabSz="436880">
                <a:defRPr sz="1800" i="1">
                  <a:solidFill>
                    <a:srgbClr val="0433FF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algn="ctr"/>
              <a:r>
                <a:rPr lang="en-US" sz="3600" i="0" dirty="0">
                  <a:solidFill>
                    <a:schemeClr val="tx1"/>
                  </a:solidFill>
                  <a:latin typeface="+mj-lt"/>
                </a:rPr>
                <a:t>*</a:t>
              </a:r>
              <a:endParaRPr sz="3600" i="0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1" name="Sobel"/>
            <p:cNvSpPr/>
            <p:nvPr/>
          </p:nvSpPr>
          <p:spPr>
            <a:xfrm>
              <a:off x="5539933" y="3616413"/>
              <a:ext cx="1425946" cy="79637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8575" tIns="28575" rIns="28575" bIns="28575" anchor="ctr">
              <a:spAutoFit/>
            </a:bodyPr>
            <a:lstStyle>
              <a:lvl1pPr defTabSz="436880">
                <a:defRPr sz="18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algn="ctr"/>
              <a:r>
                <a:rPr lang="en-US" sz="2400" dirty="0">
                  <a:latin typeface="+mj-lt"/>
                </a:rPr>
                <a:t>What filter is this?</a:t>
              </a:r>
              <a:endParaRPr sz="2400" dirty="0">
                <a:latin typeface="+mj-lt"/>
              </a:endParaRPr>
            </a:p>
          </p:txBody>
        </p:sp>
      </p:grpSp>
      <p:sp>
        <p:nvSpPr>
          <p:cNvPr id="22" name="1D derivative filter"/>
          <p:cNvSpPr/>
          <p:nvPr/>
        </p:nvSpPr>
        <p:spPr>
          <a:xfrm>
            <a:off x="7967642" y="2733161"/>
            <a:ext cx="1915136" cy="796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8575" tIns="28575" rIns="28575" bIns="28575" anchor="ctr">
            <a:spAutoFit/>
          </a:bodyPr>
          <a:lstStyle>
            <a:lvl1pPr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sz="2400" dirty="0">
                <a:latin typeface="+mj-lt"/>
              </a:rPr>
              <a:t>1D derivative filter</a:t>
            </a:r>
          </a:p>
        </p:txBody>
      </p:sp>
    </p:spTree>
    <p:extLst>
      <p:ext uri="{BB962C8B-B14F-4D97-AF65-F5344CB8AC3E}">
        <p14:creationId xmlns:p14="http://schemas.microsoft.com/office/powerpoint/2010/main" val="402162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The Sobel filter</a:t>
            </a:r>
            <a:endParaRPr dirty="0"/>
          </a:p>
        </p:txBody>
      </p:sp>
      <p:grpSp>
        <p:nvGrpSpPr>
          <p:cNvPr id="3" name="Group 2"/>
          <p:cNvGrpSpPr/>
          <p:nvPr/>
        </p:nvGrpSpPr>
        <p:grpSpPr>
          <a:xfrm>
            <a:off x="2606823" y="2169697"/>
            <a:ext cx="6978354" cy="1873756"/>
            <a:chOff x="2679704" y="2169697"/>
            <a:chExt cx="6978354" cy="1873756"/>
          </a:xfrm>
        </p:grpSpPr>
        <p:sp>
          <p:nvSpPr>
            <p:cNvPr id="15" name="="/>
            <p:cNvSpPr/>
            <p:nvPr/>
          </p:nvSpPr>
          <p:spPr>
            <a:xfrm>
              <a:off x="4956495" y="2519641"/>
              <a:ext cx="286938" cy="61170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28575" tIns="28575" rIns="28575" bIns="28575" anchor="ctr">
              <a:spAutoFit/>
            </a:bodyPr>
            <a:lstStyle>
              <a:lvl1pPr defTabSz="546100">
                <a:defRPr sz="38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rPr sz="3600" dirty="0">
                  <a:latin typeface="+mj-lt"/>
                </a:rPr>
                <a:t>=</a:t>
              </a:r>
            </a:p>
          </p:txBody>
        </p:sp>
        <p:graphicFrame>
          <p:nvGraphicFramePr>
            <p:cNvPr id="16" name="Table"/>
            <p:cNvGraphicFramePr/>
            <p:nvPr>
              <p:extLst>
                <p:ext uri="{D42A27DB-BD31-4B8C-83A1-F6EECF244321}">
                  <p14:modId xmlns:p14="http://schemas.microsoft.com/office/powerpoint/2010/main" val="3590166970"/>
                </p:ext>
              </p:extLst>
            </p:nvPr>
          </p:nvGraphicFramePr>
          <p:xfrm>
            <a:off x="6032240" y="2169697"/>
            <a:ext cx="441333" cy="1311594"/>
          </p:xfrm>
          <a:graphic>
            <a:graphicData uri="http://schemas.openxmlformats.org/drawingml/2006/table">
              <a:tbl>
                <a:tblPr/>
                <a:tblGrid>
                  <a:gridCol w="441333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</a:tblGrid>
                <a:tr h="269081"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1</a:t>
                        </a: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269081"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2</a:t>
                        </a: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  <a:tr h="269081"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1</a:t>
                        </a: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2"/>
                    </a:ext>
                  </a:extLst>
                </a:tr>
              </a:tbl>
            </a:graphicData>
          </a:graphic>
        </p:graphicFrame>
        <p:grpSp>
          <p:nvGrpSpPr>
            <p:cNvPr id="2" name="Group 1"/>
            <p:cNvGrpSpPr/>
            <p:nvPr/>
          </p:nvGrpSpPr>
          <p:grpSpPr>
            <a:xfrm>
              <a:off x="2679704" y="2169697"/>
              <a:ext cx="1655558" cy="1873756"/>
              <a:chOff x="3485007" y="2169697"/>
              <a:chExt cx="1655558" cy="1873756"/>
            </a:xfrm>
          </p:grpSpPr>
          <p:graphicFrame>
            <p:nvGraphicFramePr>
              <p:cNvPr id="11" name="Table"/>
              <p:cNvGraphicFramePr/>
              <p:nvPr>
                <p:extLst>
                  <p:ext uri="{D42A27DB-BD31-4B8C-83A1-F6EECF244321}">
                    <p14:modId xmlns:p14="http://schemas.microsoft.com/office/powerpoint/2010/main" val="2427330523"/>
                  </p:ext>
                </p:extLst>
              </p:nvPr>
            </p:nvGraphicFramePr>
            <p:xfrm>
              <a:off x="3652581" y="2169697"/>
              <a:ext cx="1320411" cy="1311594"/>
            </p:xfrm>
            <a:graphic>
              <a:graphicData uri="http://schemas.openxmlformats.org/drawingml/2006/table">
                <a:tbl>
                  <a:tblPr/>
                  <a:tblGrid>
                    <a:gridCol w="44013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4013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40137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285750"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sz="2400" dirty="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1</a:t>
                          </a: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sz="240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0</a:t>
                          </a: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sz="240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-1</a:t>
                          </a: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85750"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sz="2400" dirty="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2</a:t>
                          </a: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sz="2400" dirty="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0</a:t>
                          </a: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sz="240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-2</a:t>
                          </a: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285750"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sz="240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1</a:t>
                          </a: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sz="240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0</a:t>
                          </a: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sz="2400" dirty="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-1</a:t>
                          </a: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  <p:sp>
            <p:nvSpPr>
              <p:cNvPr id="18" name="Sobel"/>
              <p:cNvSpPr/>
              <p:nvPr/>
            </p:nvSpPr>
            <p:spPr>
              <a:xfrm>
                <a:off x="3485007" y="3616413"/>
                <a:ext cx="1655558" cy="42704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28575" tIns="28575" rIns="28575" bIns="28575" anchor="ctr">
                <a:spAutoFit/>
              </a:bodyPr>
              <a:lstStyle>
                <a:lvl1pPr defTabSz="436880">
                  <a:defRPr sz="1800"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pPr algn="ctr"/>
                <a:r>
                  <a:rPr sz="2400" dirty="0">
                    <a:latin typeface="+mj-lt"/>
                  </a:rPr>
                  <a:t>Sobel</a:t>
                </a:r>
                <a:r>
                  <a:rPr lang="en-US" sz="2400" dirty="0">
                    <a:latin typeface="+mj-lt"/>
                  </a:rPr>
                  <a:t> filter</a:t>
                </a:r>
                <a:endParaRPr sz="2400" dirty="0">
                  <a:latin typeface="+mj-lt"/>
                </a:endParaRPr>
              </a:p>
            </p:txBody>
          </p:sp>
        </p:grpSp>
        <p:graphicFrame>
          <p:nvGraphicFramePr>
            <p:cNvPr id="19" name="Table"/>
            <p:cNvGraphicFramePr/>
            <p:nvPr>
              <p:extLst>
                <p:ext uri="{D42A27DB-BD31-4B8C-83A1-F6EECF244321}">
                  <p14:modId xmlns:p14="http://schemas.microsoft.com/office/powerpoint/2010/main" val="4279979719"/>
                </p:ext>
              </p:extLst>
            </p:nvPr>
          </p:nvGraphicFramePr>
          <p:xfrm>
            <a:off x="8338124" y="2169697"/>
            <a:ext cx="1319934" cy="437198"/>
          </p:xfrm>
          <a:graphic>
            <a:graphicData uri="http://schemas.openxmlformats.org/drawingml/2006/table">
              <a:tbl>
                <a:tblPr/>
                <a:tblGrid>
                  <a:gridCol w="439978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439978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  <a:gridCol w="439978">
                    <a:extLst>
                      <a:ext uri="{9D8B030D-6E8A-4147-A177-3AD203B41FA5}">
                        <a16:colId xmlns:a16="http://schemas.microsoft.com/office/drawing/2014/main" val="20002"/>
                      </a:ext>
                    </a:extLst>
                  </a:gridCol>
                </a:tblGrid>
                <a:tr h="264319"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1</a:t>
                        </a: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0</a:t>
                        </a: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lang="en-US"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-</a:t>
                        </a:r>
                        <a:r>
                          <a: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1</a:t>
                        </a: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</a:tbl>
            </a:graphicData>
          </a:graphic>
        </p:graphicFrame>
        <p:sp>
          <p:nvSpPr>
            <p:cNvPr id="20" name="What this?"/>
            <p:cNvSpPr/>
            <p:nvPr/>
          </p:nvSpPr>
          <p:spPr>
            <a:xfrm>
              <a:off x="7262380" y="2606895"/>
              <a:ext cx="299049" cy="61170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8575" tIns="28575" rIns="28575" bIns="28575" anchor="ctr">
              <a:spAutoFit/>
            </a:bodyPr>
            <a:lstStyle>
              <a:lvl1pPr defTabSz="436880">
                <a:defRPr sz="1800" i="1">
                  <a:solidFill>
                    <a:srgbClr val="0433FF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algn="ctr"/>
              <a:r>
                <a:rPr lang="en-US" sz="3600" i="0" dirty="0">
                  <a:solidFill>
                    <a:schemeClr val="tx1"/>
                  </a:solidFill>
                  <a:latin typeface="+mj-lt"/>
                </a:rPr>
                <a:t>*</a:t>
              </a:r>
              <a:endParaRPr sz="3600" i="0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1" name="Sobel"/>
            <p:cNvSpPr/>
            <p:nvPr/>
          </p:nvSpPr>
          <p:spPr>
            <a:xfrm>
              <a:off x="5539933" y="3616413"/>
              <a:ext cx="1425946" cy="42704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8575" tIns="28575" rIns="28575" bIns="28575" anchor="ctr">
              <a:spAutoFit/>
            </a:bodyPr>
            <a:lstStyle>
              <a:lvl1pPr defTabSz="436880">
                <a:defRPr sz="18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algn="ctr"/>
              <a:r>
                <a:rPr lang="en-US" sz="2400" dirty="0">
                  <a:latin typeface="+mj-lt"/>
                </a:rPr>
                <a:t>Blurring</a:t>
              </a:r>
              <a:endParaRPr sz="2400" dirty="0">
                <a:latin typeface="+mj-lt"/>
              </a:endParaRPr>
            </a:p>
          </p:txBody>
        </p:sp>
      </p:grpSp>
      <p:sp>
        <p:nvSpPr>
          <p:cNvPr id="22" name="1D derivative filter"/>
          <p:cNvSpPr/>
          <p:nvPr/>
        </p:nvSpPr>
        <p:spPr>
          <a:xfrm>
            <a:off x="7967642" y="2733161"/>
            <a:ext cx="1915136" cy="796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8575" tIns="28575" rIns="28575" bIns="28575" anchor="ctr">
            <a:spAutoFit/>
          </a:bodyPr>
          <a:lstStyle>
            <a:lvl1pPr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sz="2400" dirty="0">
                <a:latin typeface="+mj-lt"/>
              </a:rPr>
              <a:t>1D derivative filter</a:t>
            </a:r>
          </a:p>
        </p:txBody>
      </p:sp>
      <p:sp>
        <p:nvSpPr>
          <p:cNvPr id="14" name="Filter returns large response on vertical or horizontal lines?"/>
          <p:cNvSpPr/>
          <p:nvPr/>
        </p:nvSpPr>
        <p:spPr>
          <a:xfrm>
            <a:off x="1640497" y="4248329"/>
            <a:ext cx="9079088" cy="427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8575" tIns="28575" rIns="28575" bIns="28575" anchor="ctr">
            <a:spAutoFit/>
          </a:bodyPr>
          <a:lstStyle>
            <a:lvl1pPr defTabSz="436880">
              <a:defRPr sz="1800" i="1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lang="en-US" sz="2400" i="0" dirty="0">
                <a:solidFill>
                  <a:schemeClr val="tx1"/>
                </a:solidFill>
                <a:latin typeface="+mj-lt"/>
              </a:rPr>
              <a:t>In a 2D image, does this filter responses along horizontal or vertical lines?</a:t>
            </a:r>
            <a:endParaRPr sz="2400" i="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7806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The Sobel filter</a:t>
            </a:r>
            <a:endParaRPr dirty="0"/>
          </a:p>
        </p:txBody>
      </p:sp>
      <p:grpSp>
        <p:nvGrpSpPr>
          <p:cNvPr id="3" name="Group 2"/>
          <p:cNvGrpSpPr/>
          <p:nvPr/>
        </p:nvGrpSpPr>
        <p:grpSpPr>
          <a:xfrm>
            <a:off x="2606823" y="2169697"/>
            <a:ext cx="6978354" cy="1873756"/>
            <a:chOff x="2679704" y="2169697"/>
            <a:chExt cx="6978354" cy="1873756"/>
          </a:xfrm>
        </p:grpSpPr>
        <p:sp>
          <p:nvSpPr>
            <p:cNvPr id="15" name="="/>
            <p:cNvSpPr/>
            <p:nvPr/>
          </p:nvSpPr>
          <p:spPr>
            <a:xfrm>
              <a:off x="4956495" y="2519641"/>
              <a:ext cx="286938" cy="61170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28575" tIns="28575" rIns="28575" bIns="28575" anchor="ctr">
              <a:spAutoFit/>
            </a:bodyPr>
            <a:lstStyle>
              <a:lvl1pPr defTabSz="546100">
                <a:defRPr sz="38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rPr sz="3600" dirty="0">
                  <a:latin typeface="+mj-lt"/>
                </a:rPr>
                <a:t>=</a:t>
              </a:r>
            </a:p>
          </p:txBody>
        </p:sp>
        <p:graphicFrame>
          <p:nvGraphicFramePr>
            <p:cNvPr id="16" name="Table"/>
            <p:cNvGraphicFramePr/>
            <p:nvPr>
              <p:extLst>
                <p:ext uri="{D42A27DB-BD31-4B8C-83A1-F6EECF244321}">
                  <p14:modId xmlns:p14="http://schemas.microsoft.com/office/powerpoint/2010/main" val="3590166970"/>
                </p:ext>
              </p:extLst>
            </p:nvPr>
          </p:nvGraphicFramePr>
          <p:xfrm>
            <a:off x="6032240" y="2169697"/>
            <a:ext cx="441333" cy="1311594"/>
          </p:xfrm>
          <a:graphic>
            <a:graphicData uri="http://schemas.openxmlformats.org/drawingml/2006/table">
              <a:tbl>
                <a:tblPr/>
                <a:tblGrid>
                  <a:gridCol w="441333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</a:tblGrid>
                <a:tr h="269081"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1</a:t>
                        </a: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269081"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2</a:t>
                        </a: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  <a:tr h="269081"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1</a:t>
                        </a: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2"/>
                    </a:ext>
                  </a:extLst>
                </a:tr>
              </a:tbl>
            </a:graphicData>
          </a:graphic>
        </p:graphicFrame>
        <p:grpSp>
          <p:nvGrpSpPr>
            <p:cNvPr id="2" name="Group 1"/>
            <p:cNvGrpSpPr/>
            <p:nvPr/>
          </p:nvGrpSpPr>
          <p:grpSpPr>
            <a:xfrm>
              <a:off x="2679704" y="2169697"/>
              <a:ext cx="1655558" cy="1873756"/>
              <a:chOff x="3485007" y="2169697"/>
              <a:chExt cx="1655558" cy="1873756"/>
            </a:xfrm>
          </p:grpSpPr>
          <p:graphicFrame>
            <p:nvGraphicFramePr>
              <p:cNvPr id="11" name="Table"/>
              <p:cNvGraphicFramePr/>
              <p:nvPr>
                <p:extLst>
                  <p:ext uri="{D42A27DB-BD31-4B8C-83A1-F6EECF244321}">
                    <p14:modId xmlns:p14="http://schemas.microsoft.com/office/powerpoint/2010/main" val="2427330523"/>
                  </p:ext>
                </p:extLst>
              </p:nvPr>
            </p:nvGraphicFramePr>
            <p:xfrm>
              <a:off x="3652581" y="2169697"/>
              <a:ext cx="1320411" cy="1311594"/>
            </p:xfrm>
            <a:graphic>
              <a:graphicData uri="http://schemas.openxmlformats.org/drawingml/2006/table">
                <a:tbl>
                  <a:tblPr/>
                  <a:tblGrid>
                    <a:gridCol w="44013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4013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40137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285750"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sz="2400" dirty="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1</a:t>
                          </a: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sz="240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0</a:t>
                          </a: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sz="240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-1</a:t>
                          </a: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85750"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sz="2400" dirty="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2</a:t>
                          </a: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sz="2400" dirty="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0</a:t>
                          </a: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sz="240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-2</a:t>
                          </a: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285750"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sz="240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1</a:t>
                          </a: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sz="240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0</a:t>
                          </a: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tabLst>
                              <a:tab pos="914400" algn="l"/>
                            </a:tabLst>
                          </a:pPr>
                          <a:r>
                            <a:rPr sz="2400" dirty="0">
                              <a:latin typeface="+mj-lt"/>
                              <a:ea typeface="Gill Sans"/>
                              <a:cs typeface="Gill Sans"/>
                              <a:sym typeface="Gill Sans"/>
                            </a:rPr>
                            <a:t>-1</a:t>
                          </a:r>
                        </a:p>
                      </a:txBody>
                      <a:tcPr marL="35719" marR="35719" marT="35719" marB="35719" anchor="ctr" horzOverflow="overflow">
                        <a:lnL w="25400">
                          <a:solidFill>
                            <a:srgbClr val="000000"/>
                          </a:solidFill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miter lim="400000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  <p:sp>
            <p:nvSpPr>
              <p:cNvPr id="18" name="Sobel"/>
              <p:cNvSpPr/>
              <p:nvPr/>
            </p:nvSpPr>
            <p:spPr>
              <a:xfrm>
                <a:off x="3485007" y="3616413"/>
                <a:ext cx="1655558" cy="42704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28575" tIns="28575" rIns="28575" bIns="28575" anchor="ctr">
                <a:spAutoFit/>
              </a:bodyPr>
              <a:lstStyle>
                <a:lvl1pPr defTabSz="436880">
                  <a:defRPr sz="1800"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pPr algn="ctr"/>
                <a:r>
                  <a:rPr sz="2400" dirty="0">
                    <a:latin typeface="+mj-lt"/>
                  </a:rPr>
                  <a:t>Sobel</a:t>
                </a:r>
                <a:r>
                  <a:rPr lang="en-US" sz="2400" dirty="0">
                    <a:latin typeface="+mj-lt"/>
                  </a:rPr>
                  <a:t> filter</a:t>
                </a:r>
                <a:endParaRPr sz="2400" dirty="0">
                  <a:latin typeface="+mj-lt"/>
                </a:endParaRPr>
              </a:p>
            </p:txBody>
          </p:sp>
        </p:grpSp>
        <p:graphicFrame>
          <p:nvGraphicFramePr>
            <p:cNvPr id="19" name="Table"/>
            <p:cNvGraphicFramePr/>
            <p:nvPr>
              <p:extLst>
                <p:ext uri="{D42A27DB-BD31-4B8C-83A1-F6EECF244321}">
                  <p14:modId xmlns:p14="http://schemas.microsoft.com/office/powerpoint/2010/main" val="4279979719"/>
                </p:ext>
              </p:extLst>
            </p:nvPr>
          </p:nvGraphicFramePr>
          <p:xfrm>
            <a:off x="8338124" y="2169697"/>
            <a:ext cx="1319934" cy="437198"/>
          </p:xfrm>
          <a:graphic>
            <a:graphicData uri="http://schemas.openxmlformats.org/drawingml/2006/table">
              <a:tbl>
                <a:tblPr/>
                <a:tblGrid>
                  <a:gridCol w="439978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439978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  <a:gridCol w="439978">
                    <a:extLst>
                      <a:ext uri="{9D8B030D-6E8A-4147-A177-3AD203B41FA5}">
                        <a16:colId xmlns:a16="http://schemas.microsoft.com/office/drawing/2014/main" val="20002"/>
                      </a:ext>
                    </a:extLst>
                  </a:gridCol>
                </a:tblGrid>
                <a:tr h="264319"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1</a:t>
                        </a: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0</a:t>
                        </a: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lang="en-US"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-</a:t>
                        </a:r>
                        <a:r>
                          <a: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1</a:t>
                        </a: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</a:tbl>
            </a:graphicData>
          </a:graphic>
        </p:graphicFrame>
        <p:sp>
          <p:nvSpPr>
            <p:cNvPr id="21" name="Sobel"/>
            <p:cNvSpPr/>
            <p:nvPr/>
          </p:nvSpPr>
          <p:spPr>
            <a:xfrm>
              <a:off x="5539933" y="3616413"/>
              <a:ext cx="1425946" cy="42704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8575" tIns="28575" rIns="28575" bIns="28575" anchor="ctr">
              <a:spAutoFit/>
            </a:bodyPr>
            <a:lstStyle>
              <a:lvl1pPr defTabSz="436880">
                <a:defRPr sz="18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algn="ctr"/>
              <a:r>
                <a:rPr lang="en-US" sz="2400" dirty="0">
                  <a:latin typeface="+mj-lt"/>
                </a:rPr>
                <a:t>Blurring</a:t>
              </a:r>
              <a:endParaRPr sz="2400" dirty="0">
                <a:latin typeface="+mj-lt"/>
              </a:endParaRPr>
            </a:p>
          </p:txBody>
        </p:sp>
      </p:grpSp>
      <p:sp>
        <p:nvSpPr>
          <p:cNvPr id="22" name="1D derivative filter"/>
          <p:cNvSpPr/>
          <p:nvPr/>
        </p:nvSpPr>
        <p:spPr>
          <a:xfrm>
            <a:off x="7967642" y="2733161"/>
            <a:ext cx="1915136" cy="796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8575" tIns="28575" rIns="28575" bIns="28575" anchor="ctr">
            <a:spAutoFit/>
          </a:bodyPr>
          <a:lstStyle>
            <a:lvl1pPr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sz="2400" dirty="0">
                <a:latin typeface="+mj-lt"/>
              </a:rPr>
              <a:t>1D derivative filter</a:t>
            </a:r>
          </a:p>
        </p:txBody>
      </p:sp>
      <p:sp>
        <p:nvSpPr>
          <p:cNvPr id="14" name="Filter returns large response on vertical or horizontal lines?"/>
          <p:cNvSpPr/>
          <p:nvPr/>
        </p:nvSpPr>
        <p:spPr>
          <a:xfrm>
            <a:off x="1879878" y="4248329"/>
            <a:ext cx="8432245" cy="427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8575" tIns="28575" rIns="28575" bIns="28575" anchor="ctr">
            <a:spAutoFit/>
          </a:bodyPr>
          <a:lstStyle>
            <a:lvl1pPr defTabSz="436880">
              <a:defRPr sz="1800" i="1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lang="en-US" sz="2400" i="0" dirty="0">
                <a:solidFill>
                  <a:schemeClr val="tx1"/>
                </a:solidFill>
                <a:latin typeface="+mj-lt"/>
              </a:rPr>
              <a:t>Does this filter return large responses on vertical or horizontal lines?</a:t>
            </a:r>
          </a:p>
        </p:txBody>
      </p:sp>
      <p:sp>
        <p:nvSpPr>
          <p:cNvPr id="17" name="What this?"/>
          <p:cNvSpPr/>
          <p:nvPr/>
        </p:nvSpPr>
        <p:spPr>
          <a:xfrm>
            <a:off x="7189499" y="2606895"/>
            <a:ext cx="299049" cy="6117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8575" tIns="28575" rIns="28575" bIns="28575" anchor="ctr">
            <a:spAutoFit/>
          </a:bodyPr>
          <a:lstStyle>
            <a:lvl1pPr defTabSz="436880">
              <a:defRPr sz="1800" i="1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lang="en-US" sz="3600" i="0" dirty="0">
                <a:solidFill>
                  <a:schemeClr val="tx1"/>
                </a:solidFill>
                <a:latin typeface="+mj-lt"/>
              </a:rPr>
              <a:t>*</a:t>
            </a:r>
            <a:endParaRPr sz="3600" i="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5872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The Sobel filter</a:t>
            </a:r>
            <a:endParaRPr dirty="0"/>
          </a:p>
        </p:txBody>
      </p:sp>
      <p:grpSp>
        <p:nvGrpSpPr>
          <p:cNvPr id="3" name="Group 2"/>
          <p:cNvGrpSpPr/>
          <p:nvPr/>
        </p:nvGrpSpPr>
        <p:grpSpPr>
          <a:xfrm>
            <a:off x="2774397" y="2169697"/>
            <a:ext cx="6810780" cy="1311594"/>
            <a:chOff x="2847278" y="2169697"/>
            <a:chExt cx="6810780" cy="1311594"/>
          </a:xfrm>
        </p:grpSpPr>
        <p:sp>
          <p:nvSpPr>
            <p:cNvPr id="15" name="="/>
            <p:cNvSpPr/>
            <p:nvPr/>
          </p:nvSpPr>
          <p:spPr>
            <a:xfrm>
              <a:off x="4956495" y="2519641"/>
              <a:ext cx="286938" cy="61170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28575" tIns="28575" rIns="28575" bIns="28575" anchor="ctr">
              <a:spAutoFit/>
            </a:bodyPr>
            <a:lstStyle>
              <a:lvl1pPr defTabSz="546100">
                <a:defRPr sz="38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rPr sz="3600" dirty="0">
                  <a:latin typeface="+mj-lt"/>
                </a:rPr>
                <a:t>=</a:t>
              </a:r>
            </a:p>
          </p:txBody>
        </p:sp>
        <p:graphicFrame>
          <p:nvGraphicFramePr>
            <p:cNvPr id="16" name="Table"/>
            <p:cNvGraphicFramePr/>
            <p:nvPr>
              <p:extLst>
                <p:ext uri="{D42A27DB-BD31-4B8C-83A1-F6EECF244321}">
                  <p14:modId xmlns:p14="http://schemas.microsoft.com/office/powerpoint/2010/main" val="3590166970"/>
                </p:ext>
              </p:extLst>
            </p:nvPr>
          </p:nvGraphicFramePr>
          <p:xfrm>
            <a:off x="6032240" y="2169697"/>
            <a:ext cx="441333" cy="1311594"/>
          </p:xfrm>
          <a:graphic>
            <a:graphicData uri="http://schemas.openxmlformats.org/drawingml/2006/table">
              <a:tbl>
                <a:tblPr/>
                <a:tblGrid>
                  <a:gridCol w="441333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</a:tblGrid>
                <a:tr h="269081"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1</a:t>
                        </a: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269081"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2</a:t>
                        </a: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  <a:tr h="269081"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1</a:t>
                        </a: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2"/>
                    </a:ext>
                  </a:extLst>
                </a:tr>
              </a:tbl>
            </a:graphicData>
          </a:graphic>
        </p:graphicFrame>
        <p:graphicFrame>
          <p:nvGraphicFramePr>
            <p:cNvPr id="11" name="Table"/>
            <p:cNvGraphicFramePr/>
            <p:nvPr>
              <p:extLst>
                <p:ext uri="{D42A27DB-BD31-4B8C-83A1-F6EECF244321}">
                  <p14:modId xmlns:p14="http://schemas.microsoft.com/office/powerpoint/2010/main" val="2427330523"/>
                </p:ext>
              </p:extLst>
            </p:nvPr>
          </p:nvGraphicFramePr>
          <p:xfrm>
            <a:off x="2847278" y="2169697"/>
            <a:ext cx="1320411" cy="1311594"/>
          </p:xfrm>
          <a:graphic>
            <a:graphicData uri="http://schemas.openxmlformats.org/drawingml/2006/table">
              <a:tbl>
                <a:tblPr/>
                <a:tblGrid>
                  <a:gridCol w="440137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440137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  <a:gridCol w="440137">
                    <a:extLst>
                      <a:ext uri="{9D8B030D-6E8A-4147-A177-3AD203B41FA5}">
                        <a16:colId xmlns:a16="http://schemas.microsoft.com/office/drawing/2014/main" val="20002"/>
                      </a:ext>
                    </a:extLst>
                  </a:gridCol>
                </a:tblGrid>
                <a:tr h="285750"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1</a:t>
                        </a: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40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0</a:t>
                        </a: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40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-1</a:t>
                        </a: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285750"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2</a:t>
                        </a: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0</a:t>
                        </a: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40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-2</a:t>
                        </a: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  <a:tr h="285750"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40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1</a:t>
                        </a: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40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0</a:t>
                        </a: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-1</a:t>
                        </a: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2"/>
                    </a:ext>
                  </a:extLst>
                </a:tr>
              </a:tbl>
            </a:graphicData>
          </a:graphic>
        </p:graphicFrame>
        <p:graphicFrame>
          <p:nvGraphicFramePr>
            <p:cNvPr id="19" name="Table"/>
            <p:cNvGraphicFramePr/>
            <p:nvPr>
              <p:extLst>
                <p:ext uri="{D42A27DB-BD31-4B8C-83A1-F6EECF244321}">
                  <p14:modId xmlns:p14="http://schemas.microsoft.com/office/powerpoint/2010/main" val="4279979719"/>
                </p:ext>
              </p:extLst>
            </p:nvPr>
          </p:nvGraphicFramePr>
          <p:xfrm>
            <a:off x="8338124" y="2169697"/>
            <a:ext cx="1319934" cy="437198"/>
          </p:xfrm>
          <a:graphic>
            <a:graphicData uri="http://schemas.openxmlformats.org/drawingml/2006/table">
              <a:tbl>
                <a:tblPr/>
                <a:tblGrid>
                  <a:gridCol w="439978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439978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  <a:gridCol w="439978">
                    <a:extLst>
                      <a:ext uri="{9D8B030D-6E8A-4147-A177-3AD203B41FA5}">
                        <a16:colId xmlns:a16="http://schemas.microsoft.com/office/drawing/2014/main" val="20002"/>
                      </a:ext>
                    </a:extLst>
                  </a:gridCol>
                </a:tblGrid>
                <a:tr h="264319"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1</a:t>
                        </a: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0</a:t>
                        </a: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lang="en-US"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-</a:t>
                        </a:r>
                        <a:r>
                          <a: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1</a:t>
                        </a: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</a:tbl>
            </a:graphicData>
          </a:graphic>
        </p:graphicFrame>
        <p:sp>
          <p:nvSpPr>
            <p:cNvPr id="20" name="What this?"/>
            <p:cNvSpPr/>
            <p:nvPr/>
          </p:nvSpPr>
          <p:spPr>
            <a:xfrm>
              <a:off x="7262380" y="2606895"/>
              <a:ext cx="299049" cy="61170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8575" tIns="28575" rIns="28575" bIns="28575" anchor="ctr">
              <a:spAutoFit/>
            </a:bodyPr>
            <a:lstStyle>
              <a:lvl1pPr defTabSz="436880">
                <a:defRPr sz="1800" i="1">
                  <a:solidFill>
                    <a:srgbClr val="0433FF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algn="ctr"/>
              <a:r>
                <a:rPr lang="en-US" sz="3600" i="0" dirty="0">
                  <a:solidFill>
                    <a:schemeClr val="tx1"/>
                  </a:solidFill>
                  <a:latin typeface="+mj-lt"/>
                </a:rPr>
                <a:t>*</a:t>
              </a:r>
              <a:endParaRPr sz="3600" i="0" dirty="0">
                <a:solidFill>
                  <a:schemeClr val="tx1"/>
                </a:solidFill>
                <a:latin typeface="+mj-lt"/>
              </a:endParaRPr>
            </a:p>
          </p:txBody>
        </p:sp>
      </p:grpSp>
      <p:sp>
        <p:nvSpPr>
          <p:cNvPr id="14" name="Filter returns large response on vertical or horizontal lines?"/>
          <p:cNvSpPr/>
          <p:nvPr/>
        </p:nvSpPr>
        <p:spPr>
          <a:xfrm>
            <a:off x="810960" y="1325563"/>
            <a:ext cx="2840136" cy="427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8575" tIns="28575" rIns="28575" bIns="28575" anchor="ctr">
            <a:spAutoFit/>
          </a:bodyPr>
          <a:lstStyle>
            <a:lvl1pPr defTabSz="436880">
              <a:defRPr sz="1800" i="1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US" sz="2400" i="0" dirty="0">
                <a:solidFill>
                  <a:schemeClr val="tx1"/>
                </a:solidFill>
                <a:latin typeface="+mj-lt"/>
              </a:rPr>
              <a:t>Horizontal Sober filter:</a:t>
            </a:r>
          </a:p>
        </p:txBody>
      </p:sp>
      <p:sp>
        <p:nvSpPr>
          <p:cNvPr id="23" name="Filter returns large response on vertical or horizontal lines?"/>
          <p:cNvSpPr/>
          <p:nvPr/>
        </p:nvSpPr>
        <p:spPr>
          <a:xfrm>
            <a:off x="810960" y="3898385"/>
            <a:ext cx="5458097" cy="427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8575" tIns="28575" rIns="28575" bIns="28575" anchor="ctr">
            <a:spAutoFit/>
          </a:bodyPr>
          <a:lstStyle>
            <a:lvl1pPr defTabSz="436880">
              <a:defRPr sz="1800" i="1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US" sz="2400" i="0" dirty="0">
                <a:solidFill>
                  <a:schemeClr val="tx1"/>
                </a:solidFill>
                <a:latin typeface="+mj-lt"/>
              </a:rPr>
              <a:t>What does the vertical Sobel filter look like?</a:t>
            </a:r>
          </a:p>
        </p:txBody>
      </p:sp>
    </p:spTree>
    <p:extLst>
      <p:ext uri="{BB962C8B-B14F-4D97-AF65-F5344CB8AC3E}">
        <p14:creationId xmlns:p14="http://schemas.microsoft.com/office/powerpoint/2010/main" val="65732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The Sobel filter</a:t>
            </a:r>
            <a:endParaRPr dirty="0"/>
          </a:p>
        </p:txBody>
      </p:sp>
      <p:grpSp>
        <p:nvGrpSpPr>
          <p:cNvPr id="3" name="Group 2"/>
          <p:cNvGrpSpPr/>
          <p:nvPr/>
        </p:nvGrpSpPr>
        <p:grpSpPr>
          <a:xfrm>
            <a:off x="2774397" y="2169697"/>
            <a:ext cx="6810780" cy="1311594"/>
            <a:chOff x="2847278" y="2169697"/>
            <a:chExt cx="6810780" cy="1311594"/>
          </a:xfrm>
        </p:grpSpPr>
        <p:sp>
          <p:nvSpPr>
            <p:cNvPr id="15" name="="/>
            <p:cNvSpPr/>
            <p:nvPr/>
          </p:nvSpPr>
          <p:spPr>
            <a:xfrm>
              <a:off x="4956495" y="2519641"/>
              <a:ext cx="286938" cy="61170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28575" tIns="28575" rIns="28575" bIns="28575" anchor="ctr">
              <a:spAutoFit/>
            </a:bodyPr>
            <a:lstStyle>
              <a:lvl1pPr defTabSz="546100">
                <a:defRPr sz="38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rPr sz="3600" dirty="0">
                  <a:latin typeface="+mj-lt"/>
                </a:rPr>
                <a:t>=</a:t>
              </a:r>
            </a:p>
          </p:txBody>
        </p:sp>
        <p:graphicFrame>
          <p:nvGraphicFramePr>
            <p:cNvPr id="16" name="Table"/>
            <p:cNvGraphicFramePr/>
            <p:nvPr>
              <p:extLst>
                <p:ext uri="{D42A27DB-BD31-4B8C-83A1-F6EECF244321}">
                  <p14:modId xmlns:p14="http://schemas.microsoft.com/office/powerpoint/2010/main" val="3590166970"/>
                </p:ext>
              </p:extLst>
            </p:nvPr>
          </p:nvGraphicFramePr>
          <p:xfrm>
            <a:off x="6032240" y="2169697"/>
            <a:ext cx="441333" cy="1311594"/>
          </p:xfrm>
          <a:graphic>
            <a:graphicData uri="http://schemas.openxmlformats.org/drawingml/2006/table">
              <a:tbl>
                <a:tblPr/>
                <a:tblGrid>
                  <a:gridCol w="441333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</a:tblGrid>
                <a:tr h="269081"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1</a:t>
                        </a: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269081"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2</a:t>
                        </a: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  <a:tr h="269081"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1</a:t>
                        </a: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2"/>
                    </a:ext>
                  </a:extLst>
                </a:tr>
              </a:tbl>
            </a:graphicData>
          </a:graphic>
        </p:graphicFrame>
        <p:graphicFrame>
          <p:nvGraphicFramePr>
            <p:cNvPr id="11" name="Table"/>
            <p:cNvGraphicFramePr/>
            <p:nvPr>
              <p:extLst>
                <p:ext uri="{D42A27DB-BD31-4B8C-83A1-F6EECF244321}">
                  <p14:modId xmlns:p14="http://schemas.microsoft.com/office/powerpoint/2010/main" val="2427330523"/>
                </p:ext>
              </p:extLst>
            </p:nvPr>
          </p:nvGraphicFramePr>
          <p:xfrm>
            <a:off x="2847278" y="2169697"/>
            <a:ext cx="1320411" cy="1311594"/>
          </p:xfrm>
          <a:graphic>
            <a:graphicData uri="http://schemas.openxmlformats.org/drawingml/2006/table">
              <a:tbl>
                <a:tblPr/>
                <a:tblGrid>
                  <a:gridCol w="440137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440137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  <a:gridCol w="440137">
                    <a:extLst>
                      <a:ext uri="{9D8B030D-6E8A-4147-A177-3AD203B41FA5}">
                        <a16:colId xmlns:a16="http://schemas.microsoft.com/office/drawing/2014/main" val="20002"/>
                      </a:ext>
                    </a:extLst>
                  </a:gridCol>
                </a:tblGrid>
                <a:tr h="285750"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1</a:t>
                        </a: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40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0</a:t>
                        </a: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40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-1</a:t>
                        </a: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285750"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2</a:t>
                        </a: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0</a:t>
                        </a: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40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-2</a:t>
                        </a: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  <a:tr h="285750"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40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1</a:t>
                        </a: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40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0</a:t>
                        </a: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-1</a:t>
                        </a: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2"/>
                    </a:ext>
                  </a:extLst>
                </a:tr>
              </a:tbl>
            </a:graphicData>
          </a:graphic>
        </p:graphicFrame>
        <p:graphicFrame>
          <p:nvGraphicFramePr>
            <p:cNvPr id="19" name="Table"/>
            <p:cNvGraphicFramePr/>
            <p:nvPr>
              <p:extLst>
                <p:ext uri="{D42A27DB-BD31-4B8C-83A1-F6EECF244321}">
                  <p14:modId xmlns:p14="http://schemas.microsoft.com/office/powerpoint/2010/main" val="4279979719"/>
                </p:ext>
              </p:extLst>
            </p:nvPr>
          </p:nvGraphicFramePr>
          <p:xfrm>
            <a:off x="8338124" y="2169697"/>
            <a:ext cx="1319934" cy="437198"/>
          </p:xfrm>
          <a:graphic>
            <a:graphicData uri="http://schemas.openxmlformats.org/drawingml/2006/table">
              <a:tbl>
                <a:tblPr/>
                <a:tblGrid>
                  <a:gridCol w="439978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439978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  <a:gridCol w="439978">
                    <a:extLst>
                      <a:ext uri="{9D8B030D-6E8A-4147-A177-3AD203B41FA5}">
                        <a16:colId xmlns:a16="http://schemas.microsoft.com/office/drawing/2014/main" val="20002"/>
                      </a:ext>
                    </a:extLst>
                  </a:gridCol>
                </a:tblGrid>
                <a:tr h="264319"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1</a:t>
                        </a: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0</a:t>
                        </a: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lang="en-US"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-</a:t>
                        </a:r>
                        <a:r>
                          <a: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1</a:t>
                        </a: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</a:tbl>
            </a:graphicData>
          </a:graphic>
        </p:graphicFrame>
        <p:sp>
          <p:nvSpPr>
            <p:cNvPr id="20" name="What this?"/>
            <p:cNvSpPr/>
            <p:nvPr/>
          </p:nvSpPr>
          <p:spPr>
            <a:xfrm>
              <a:off x="7262380" y="2606895"/>
              <a:ext cx="299049" cy="61170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8575" tIns="28575" rIns="28575" bIns="28575" anchor="ctr">
              <a:spAutoFit/>
            </a:bodyPr>
            <a:lstStyle>
              <a:lvl1pPr defTabSz="436880">
                <a:defRPr sz="1800" i="1">
                  <a:solidFill>
                    <a:srgbClr val="0433FF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algn="ctr"/>
              <a:r>
                <a:rPr lang="en-US" sz="3600" i="0" dirty="0">
                  <a:solidFill>
                    <a:schemeClr val="tx1"/>
                  </a:solidFill>
                  <a:latin typeface="+mj-lt"/>
                </a:rPr>
                <a:t>*</a:t>
              </a:r>
              <a:endParaRPr sz="3600" i="0" dirty="0">
                <a:solidFill>
                  <a:schemeClr val="tx1"/>
                </a:solidFill>
                <a:latin typeface="+mj-lt"/>
              </a:endParaRPr>
            </a:p>
          </p:txBody>
        </p:sp>
      </p:grpSp>
      <p:sp>
        <p:nvSpPr>
          <p:cNvPr id="14" name="Filter returns large response on vertical or horizontal lines?"/>
          <p:cNvSpPr/>
          <p:nvPr/>
        </p:nvSpPr>
        <p:spPr>
          <a:xfrm>
            <a:off x="810960" y="1325563"/>
            <a:ext cx="2840136" cy="427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8575" tIns="28575" rIns="28575" bIns="28575" anchor="ctr">
            <a:spAutoFit/>
          </a:bodyPr>
          <a:lstStyle>
            <a:lvl1pPr defTabSz="436880">
              <a:defRPr sz="1800" i="1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US" sz="2400" i="0" dirty="0">
                <a:solidFill>
                  <a:schemeClr val="tx1"/>
                </a:solidFill>
                <a:latin typeface="+mj-lt"/>
              </a:rPr>
              <a:t>Horizontal Sober filter:</a:t>
            </a:r>
          </a:p>
        </p:txBody>
      </p:sp>
      <p:sp>
        <p:nvSpPr>
          <p:cNvPr id="17" name="Filter returns large response on vertical or horizontal lines?"/>
          <p:cNvSpPr/>
          <p:nvPr/>
        </p:nvSpPr>
        <p:spPr>
          <a:xfrm>
            <a:off x="810960" y="3898385"/>
            <a:ext cx="2458815" cy="427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8575" tIns="28575" rIns="28575" bIns="28575" anchor="ctr">
            <a:spAutoFit/>
          </a:bodyPr>
          <a:lstStyle>
            <a:lvl1pPr defTabSz="436880">
              <a:defRPr sz="1800" i="1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US" sz="2400" i="0" dirty="0">
                <a:solidFill>
                  <a:schemeClr val="tx1"/>
                </a:solidFill>
                <a:latin typeface="+mj-lt"/>
              </a:rPr>
              <a:t>Vertical Sobel filter: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774397" y="4742519"/>
            <a:ext cx="6810780" cy="1311594"/>
            <a:chOff x="2847278" y="2169697"/>
            <a:chExt cx="6810780" cy="1311594"/>
          </a:xfrm>
        </p:grpSpPr>
        <p:sp>
          <p:nvSpPr>
            <p:cNvPr id="13" name="="/>
            <p:cNvSpPr/>
            <p:nvPr/>
          </p:nvSpPr>
          <p:spPr>
            <a:xfrm>
              <a:off x="4956495" y="2519641"/>
              <a:ext cx="286938" cy="61170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28575" tIns="28575" rIns="28575" bIns="28575" anchor="ctr">
              <a:spAutoFit/>
            </a:bodyPr>
            <a:lstStyle>
              <a:lvl1pPr defTabSz="546100">
                <a:defRPr sz="38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rPr sz="3600" dirty="0">
                  <a:latin typeface="+mj-lt"/>
                </a:rPr>
                <a:t>=</a:t>
              </a:r>
            </a:p>
          </p:txBody>
        </p:sp>
        <p:graphicFrame>
          <p:nvGraphicFramePr>
            <p:cNvPr id="18" name="Table"/>
            <p:cNvGraphicFramePr/>
            <p:nvPr>
              <p:extLst>
                <p:ext uri="{D42A27DB-BD31-4B8C-83A1-F6EECF244321}">
                  <p14:modId xmlns:p14="http://schemas.microsoft.com/office/powerpoint/2010/main" val="2793187615"/>
                </p:ext>
              </p:extLst>
            </p:nvPr>
          </p:nvGraphicFramePr>
          <p:xfrm>
            <a:off x="6032240" y="2169697"/>
            <a:ext cx="441333" cy="1311594"/>
          </p:xfrm>
          <a:graphic>
            <a:graphicData uri="http://schemas.openxmlformats.org/drawingml/2006/table">
              <a:tbl>
                <a:tblPr/>
                <a:tblGrid>
                  <a:gridCol w="441333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</a:tblGrid>
                <a:tr h="269081"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1</a:t>
                        </a: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269081"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lang="en-US"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0</a:t>
                        </a:r>
                        <a:endParaRPr sz="2400" dirty="0">
                          <a:latin typeface="+mj-lt"/>
                          <a:ea typeface="Gill Sans"/>
                          <a:cs typeface="Gill Sans"/>
                          <a:sym typeface="Gill Sans"/>
                        </a:endParaRP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  <a:tr h="269081"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lang="en-US"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-</a:t>
                        </a:r>
                        <a:r>
                          <a: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1</a:t>
                        </a: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2"/>
                    </a:ext>
                  </a:extLst>
                </a:tr>
              </a:tbl>
            </a:graphicData>
          </a:graphic>
        </p:graphicFrame>
        <p:graphicFrame>
          <p:nvGraphicFramePr>
            <p:cNvPr id="21" name="Table"/>
            <p:cNvGraphicFramePr/>
            <p:nvPr>
              <p:extLst>
                <p:ext uri="{D42A27DB-BD31-4B8C-83A1-F6EECF244321}">
                  <p14:modId xmlns:p14="http://schemas.microsoft.com/office/powerpoint/2010/main" val="1984897196"/>
                </p:ext>
              </p:extLst>
            </p:nvPr>
          </p:nvGraphicFramePr>
          <p:xfrm>
            <a:off x="2847278" y="2169697"/>
            <a:ext cx="1320411" cy="1311594"/>
          </p:xfrm>
          <a:graphic>
            <a:graphicData uri="http://schemas.openxmlformats.org/drawingml/2006/table">
              <a:tbl>
                <a:tblPr/>
                <a:tblGrid>
                  <a:gridCol w="440137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440137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  <a:gridCol w="440137">
                    <a:extLst>
                      <a:ext uri="{9D8B030D-6E8A-4147-A177-3AD203B41FA5}">
                        <a16:colId xmlns:a16="http://schemas.microsoft.com/office/drawing/2014/main" val="20002"/>
                      </a:ext>
                    </a:extLst>
                  </a:gridCol>
                </a:tblGrid>
                <a:tr h="285750"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1</a:t>
                        </a: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lang="en-US"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2</a:t>
                        </a:r>
                        <a:endParaRPr sz="2400" dirty="0">
                          <a:latin typeface="+mj-lt"/>
                          <a:ea typeface="Gill Sans"/>
                          <a:cs typeface="Gill Sans"/>
                          <a:sym typeface="Gill Sans"/>
                        </a:endParaRP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1</a:t>
                        </a: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285750"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lang="en-US"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0</a:t>
                        </a:r>
                        <a:endParaRPr sz="2400" dirty="0">
                          <a:latin typeface="+mj-lt"/>
                          <a:ea typeface="Gill Sans"/>
                          <a:cs typeface="Gill Sans"/>
                          <a:sym typeface="Gill Sans"/>
                        </a:endParaRP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0</a:t>
                        </a: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lang="en-US"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0</a:t>
                        </a:r>
                        <a:endParaRPr sz="2400" dirty="0">
                          <a:latin typeface="+mj-lt"/>
                          <a:ea typeface="Gill Sans"/>
                          <a:cs typeface="Gill Sans"/>
                          <a:sym typeface="Gill Sans"/>
                        </a:endParaRP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  <a:tr h="285750"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lang="en-US"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-</a:t>
                        </a:r>
                        <a:r>
                          <a: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1</a:t>
                        </a: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lang="en-US"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-2</a:t>
                        </a:r>
                        <a:endParaRPr sz="2400" dirty="0">
                          <a:latin typeface="+mj-lt"/>
                          <a:ea typeface="Gill Sans"/>
                          <a:cs typeface="Gill Sans"/>
                          <a:sym typeface="Gill Sans"/>
                        </a:endParaRP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-1</a:t>
                        </a: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2"/>
                    </a:ext>
                  </a:extLst>
                </a:tr>
              </a:tbl>
            </a:graphicData>
          </a:graphic>
        </p:graphicFrame>
        <p:graphicFrame>
          <p:nvGraphicFramePr>
            <p:cNvPr id="22" name="Table"/>
            <p:cNvGraphicFramePr/>
            <p:nvPr>
              <p:extLst>
                <p:ext uri="{D42A27DB-BD31-4B8C-83A1-F6EECF244321}">
                  <p14:modId xmlns:p14="http://schemas.microsoft.com/office/powerpoint/2010/main" val="3619496758"/>
                </p:ext>
              </p:extLst>
            </p:nvPr>
          </p:nvGraphicFramePr>
          <p:xfrm>
            <a:off x="8338124" y="2169697"/>
            <a:ext cx="1319934" cy="437198"/>
          </p:xfrm>
          <a:graphic>
            <a:graphicData uri="http://schemas.openxmlformats.org/drawingml/2006/table">
              <a:tbl>
                <a:tblPr/>
                <a:tblGrid>
                  <a:gridCol w="439978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439978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  <a:gridCol w="439978">
                    <a:extLst>
                      <a:ext uri="{9D8B030D-6E8A-4147-A177-3AD203B41FA5}">
                        <a16:colId xmlns:a16="http://schemas.microsoft.com/office/drawing/2014/main" val="20002"/>
                      </a:ext>
                    </a:extLst>
                  </a:gridCol>
                </a:tblGrid>
                <a:tr h="264319"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1</a:t>
                        </a: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lang="en-US"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2</a:t>
                        </a:r>
                        <a:endParaRPr sz="2400" dirty="0">
                          <a:latin typeface="+mj-lt"/>
                          <a:ea typeface="Gill Sans"/>
                          <a:cs typeface="Gill Sans"/>
                          <a:sym typeface="Gill Sans"/>
                        </a:endParaRP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1</a:t>
                        </a: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</a:tbl>
            </a:graphicData>
          </a:graphic>
        </p:graphicFrame>
        <p:sp>
          <p:nvSpPr>
            <p:cNvPr id="23" name="What this?"/>
            <p:cNvSpPr/>
            <p:nvPr/>
          </p:nvSpPr>
          <p:spPr>
            <a:xfrm>
              <a:off x="7262380" y="2606895"/>
              <a:ext cx="299049" cy="61170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8575" tIns="28575" rIns="28575" bIns="28575" anchor="ctr">
              <a:spAutoFit/>
            </a:bodyPr>
            <a:lstStyle>
              <a:lvl1pPr defTabSz="436880">
                <a:defRPr sz="1800" i="1">
                  <a:solidFill>
                    <a:srgbClr val="0433FF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algn="ctr"/>
              <a:r>
                <a:rPr lang="en-US" sz="3600" i="0" dirty="0">
                  <a:solidFill>
                    <a:schemeClr val="tx1"/>
                  </a:solidFill>
                  <a:latin typeface="+mj-lt"/>
                </a:rPr>
                <a:t>*</a:t>
              </a:r>
              <a:endParaRPr sz="3600" i="0" dirty="0">
                <a:solidFill>
                  <a:schemeClr val="tx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36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Sobel filter example</a:t>
            </a:r>
            <a:endParaRPr dirty="0"/>
          </a:p>
        </p:txBody>
      </p:sp>
      <p:grpSp>
        <p:nvGrpSpPr>
          <p:cNvPr id="2" name="Group 1"/>
          <p:cNvGrpSpPr/>
          <p:nvPr/>
        </p:nvGrpSpPr>
        <p:grpSpPr>
          <a:xfrm>
            <a:off x="546066" y="1325563"/>
            <a:ext cx="11099868" cy="4768886"/>
            <a:chOff x="727430" y="1044558"/>
            <a:chExt cx="11099868" cy="4768886"/>
          </a:xfrm>
        </p:grpSpPr>
        <p:pic>
          <p:nvPicPr>
            <p:cNvPr id="24" name="building_x.jpg" descr="building_x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4489031" y="1044558"/>
              <a:ext cx="3576666" cy="4768886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5" name="building_y.jpg" descr="building_y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8250632" y="1044558"/>
              <a:ext cx="3576666" cy="4768886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6" name="building_gry.jpg" descr="building_gry.jp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727430" y="1044558"/>
              <a:ext cx="3576666" cy="4768886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27" name="Filter returns large response on vertical or horizontal lines?"/>
          <p:cNvSpPr/>
          <p:nvPr/>
        </p:nvSpPr>
        <p:spPr>
          <a:xfrm>
            <a:off x="546067" y="6094449"/>
            <a:ext cx="3576666" cy="427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8575" tIns="28575" rIns="28575" bIns="28575" anchor="ctr">
            <a:spAutoFit/>
          </a:bodyPr>
          <a:lstStyle>
            <a:lvl1pPr defTabSz="436880">
              <a:defRPr sz="1800" i="1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lang="en-US" sz="2400" i="0" dirty="0">
                <a:solidFill>
                  <a:schemeClr val="tx1"/>
                </a:solidFill>
                <a:latin typeface="+mj-lt"/>
              </a:rPr>
              <a:t>original</a:t>
            </a:r>
          </a:p>
        </p:txBody>
      </p:sp>
      <p:sp>
        <p:nvSpPr>
          <p:cNvPr id="28" name="Filter returns large response on vertical or horizontal lines?"/>
          <p:cNvSpPr/>
          <p:nvPr/>
        </p:nvSpPr>
        <p:spPr>
          <a:xfrm>
            <a:off x="4307666" y="6094449"/>
            <a:ext cx="3576666" cy="427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8575" tIns="28575" rIns="28575" bIns="28575" anchor="ctr">
            <a:spAutoFit/>
          </a:bodyPr>
          <a:lstStyle>
            <a:lvl1pPr defTabSz="436880">
              <a:defRPr sz="1800" i="1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lang="en-US" sz="2400" i="0" dirty="0">
                <a:solidFill>
                  <a:schemeClr val="tx1"/>
                </a:solidFill>
                <a:latin typeface="+mj-lt"/>
              </a:rPr>
              <a:t>which Sobel filter?</a:t>
            </a:r>
          </a:p>
        </p:txBody>
      </p:sp>
      <p:sp>
        <p:nvSpPr>
          <p:cNvPr id="29" name="Filter returns large response on vertical or horizontal lines?"/>
          <p:cNvSpPr/>
          <p:nvPr/>
        </p:nvSpPr>
        <p:spPr>
          <a:xfrm>
            <a:off x="8069265" y="6094449"/>
            <a:ext cx="3576666" cy="427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8575" tIns="28575" rIns="28575" bIns="28575" anchor="ctr">
            <a:spAutoFit/>
          </a:bodyPr>
          <a:lstStyle>
            <a:lvl1pPr defTabSz="436880">
              <a:defRPr sz="1800" i="1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lang="en-US" sz="2400" i="0" dirty="0">
                <a:solidFill>
                  <a:schemeClr val="tx1"/>
                </a:solidFill>
                <a:latin typeface="+mj-lt"/>
              </a:rPr>
              <a:t>which Sobel filter?</a:t>
            </a:r>
          </a:p>
        </p:txBody>
      </p:sp>
    </p:spTree>
    <p:extLst>
      <p:ext uri="{BB962C8B-B14F-4D97-AF65-F5344CB8AC3E}">
        <p14:creationId xmlns:p14="http://schemas.microsoft.com/office/powerpoint/2010/main" val="134361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Sobel filter example</a:t>
            </a:r>
            <a:endParaRPr dirty="0"/>
          </a:p>
        </p:txBody>
      </p:sp>
      <p:grpSp>
        <p:nvGrpSpPr>
          <p:cNvPr id="2" name="Group 1"/>
          <p:cNvGrpSpPr/>
          <p:nvPr/>
        </p:nvGrpSpPr>
        <p:grpSpPr>
          <a:xfrm>
            <a:off x="546066" y="1325563"/>
            <a:ext cx="11099868" cy="4768886"/>
            <a:chOff x="727430" y="1044558"/>
            <a:chExt cx="11099868" cy="4768886"/>
          </a:xfrm>
        </p:grpSpPr>
        <p:pic>
          <p:nvPicPr>
            <p:cNvPr id="24" name="building_x.jpg" descr="building_x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4489031" y="1044558"/>
              <a:ext cx="3576666" cy="4768886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5" name="building_y.jpg" descr="building_y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8250632" y="1044558"/>
              <a:ext cx="3576666" cy="4768886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6" name="building_gry.jpg" descr="building_gry.jp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727430" y="1044558"/>
              <a:ext cx="3576666" cy="4768886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27" name="Filter returns large response on vertical or horizontal lines?"/>
          <p:cNvSpPr/>
          <p:nvPr/>
        </p:nvSpPr>
        <p:spPr>
          <a:xfrm>
            <a:off x="546067" y="6094449"/>
            <a:ext cx="3576666" cy="427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8575" tIns="28575" rIns="28575" bIns="28575" anchor="ctr">
            <a:spAutoFit/>
          </a:bodyPr>
          <a:lstStyle>
            <a:lvl1pPr defTabSz="436880">
              <a:defRPr sz="1800" i="1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lang="en-US" sz="2400" i="0" dirty="0">
                <a:solidFill>
                  <a:schemeClr val="tx1"/>
                </a:solidFill>
                <a:latin typeface="+mj-lt"/>
              </a:rPr>
              <a:t>original</a:t>
            </a:r>
          </a:p>
        </p:txBody>
      </p:sp>
      <p:sp>
        <p:nvSpPr>
          <p:cNvPr id="28" name="Filter returns large response on vertical or horizontal lines?"/>
          <p:cNvSpPr/>
          <p:nvPr/>
        </p:nvSpPr>
        <p:spPr>
          <a:xfrm>
            <a:off x="4307666" y="6094449"/>
            <a:ext cx="3576666" cy="427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8575" tIns="28575" rIns="28575" bIns="28575" anchor="ctr">
            <a:spAutoFit/>
          </a:bodyPr>
          <a:lstStyle>
            <a:lvl1pPr defTabSz="436880">
              <a:defRPr sz="1800" i="1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lang="en-US" sz="2400" i="0" dirty="0">
                <a:solidFill>
                  <a:schemeClr val="tx1"/>
                </a:solidFill>
                <a:latin typeface="+mj-lt"/>
              </a:rPr>
              <a:t>horizontal Sobel filter</a:t>
            </a:r>
          </a:p>
        </p:txBody>
      </p:sp>
      <p:sp>
        <p:nvSpPr>
          <p:cNvPr id="29" name="Filter returns large response on vertical or horizontal lines?"/>
          <p:cNvSpPr/>
          <p:nvPr/>
        </p:nvSpPr>
        <p:spPr>
          <a:xfrm>
            <a:off x="8069265" y="6094449"/>
            <a:ext cx="3576666" cy="427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8575" tIns="28575" rIns="28575" bIns="28575" anchor="ctr">
            <a:spAutoFit/>
          </a:bodyPr>
          <a:lstStyle>
            <a:lvl1pPr defTabSz="436880">
              <a:defRPr sz="1800" i="1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lang="en-US" sz="2400" i="0" dirty="0">
                <a:solidFill>
                  <a:schemeClr val="tx1"/>
                </a:solidFill>
                <a:latin typeface="+mj-lt"/>
              </a:rPr>
              <a:t>vertical Sobel filter</a:t>
            </a:r>
          </a:p>
        </p:txBody>
      </p:sp>
    </p:spTree>
    <p:extLst>
      <p:ext uri="{BB962C8B-B14F-4D97-AF65-F5344CB8AC3E}">
        <p14:creationId xmlns:p14="http://schemas.microsoft.com/office/powerpoint/2010/main" val="222038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Sobel filter example</a:t>
            </a:r>
            <a:endParaRPr dirty="0"/>
          </a:p>
        </p:txBody>
      </p:sp>
      <p:grpSp>
        <p:nvGrpSpPr>
          <p:cNvPr id="36" name="Group 35"/>
          <p:cNvGrpSpPr/>
          <p:nvPr/>
        </p:nvGrpSpPr>
        <p:grpSpPr>
          <a:xfrm>
            <a:off x="765295" y="2224798"/>
            <a:ext cx="10661410" cy="4610941"/>
            <a:chOff x="1059822" y="2224798"/>
            <a:chExt cx="10661410" cy="4610941"/>
          </a:xfrm>
        </p:grpSpPr>
        <p:sp>
          <p:nvSpPr>
            <p:cNvPr id="33" name="Rectangle 32"/>
            <p:cNvSpPr/>
            <p:nvPr/>
          </p:nvSpPr>
          <p:spPr>
            <a:xfrm>
              <a:off x="6846448" y="3454004"/>
              <a:ext cx="486813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latin typeface="+mj-lt"/>
                </a:rPr>
                <a:t>horizontal Sobel filter</a:t>
              </a: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6853102" y="6374074"/>
              <a:ext cx="486813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latin typeface="+mj-lt"/>
                </a:rPr>
                <a:t>vertical Sobel filter</a:t>
              </a:r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1059822" y="2224798"/>
              <a:ext cx="4868136" cy="2920073"/>
              <a:chOff x="828809" y="2802443"/>
              <a:chExt cx="4868136" cy="2920073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8810" y="2802443"/>
                <a:ext cx="4868135" cy="2458408"/>
              </a:xfrm>
              <a:prstGeom prst="rect">
                <a:avLst/>
              </a:prstGeom>
            </p:spPr>
          </p:pic>
          <p:sp>
            <p:nvSpPr>
              <p:cNvPr id="31" name="Rectangle 30"/>
              <p:cNvSpPr/>
              <p:nvPr/>
            </p:nvSpPr>
            <p:spPr>
              <a:xfrm>
                <a:off x="828809" y="5260851"/>
                <a:ext cx="4868135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dirty="0">
                    <a:latin typeface="+mj-lt"/>
                  </a:rPr>
                  <a:t>original</a:t>
                </a:r>
              </a:p>
            </p:txBody>
          </p:sp>
        </p:grp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575" y="995598"/>
            <a:ext cx="4861478" cy="245504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575" y="3912309"/>
            <a:ext cx="4868130" cy="2458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18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Several derivative filters</a:t>
            </a:r>
            <a:endParaRPr dirty="0"/>
          </a:p>
        </p:txBody>
      </p:sp>
      <p:grpSp>
        <p:nvGrpSpPr>
          <p:cNvPr id="2" name="Group 1"/>
          <p:cNvGrpSpPr/>
          <p:nvPr/>
        </p:nvGrpSpPr>
        <p:grpSpPr>
          <a:xfrm>
            <a:off x="845838" y="1705214"/>
            <a:ext cx="10500324" cy="3703248"/>
            <a:chOff x="1099895" y="1705214"/>
            <a:chExt cx="10500324" cy="3703248"/>
          </a:xfrm>
        </p:grpSpPr>
        <p:sp>
          <p:nvSpPr>
            <p:cNvPr id="18" name="Sobel"/>
            <p:cNvSpPr/>
            <p:nvPr/>
          </p:nvSpPr>
          <p:spPr>
            <a:xfrm>
              <a:off x="6772150" y="2257267"/>
              <a:ext cx="844783" cy="42704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28575" tIns="28575" rIns="28575" bIns="28575" anchor="ctr">
              <a:spAutoFit/>
            </a:bodyPr>
            <a:lstStyle>
              <a:lvl1pPr defTabSz="546100">
                <a:defRPr sz="38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algn="ctr"/>
              <a:r>
                <a:rPr lang="en-US" sz="2400" dirty="0" err="1">
                  <a:latin typeface="+mj-lt"/>
                </a:rPr>
                <a:t>Scharr</a:t>
              </a:r>
              <a:endParaRPr sz="2400" dirty="0">
                <a:latin typeface="+mj-lt"/>
              </a:endParaRPr>
            </a:p>
          </p:txBody>
        </p:sp>
        <p:graphicFrame>
          <p:nvGraphicFramePr>
            <p:cNvPr id="19" name="Table"/>
            <p:cNvGraphicFramePr/>
            <p:nvPr>
              <p:extLst>
                <p:ext uri="{D42A27DB-BD31-4B8C-83A1-F6EECF244321}">
                  <p14:modId xmlns:p14="http://schemas.microsoft.com/office/powerpoint/2010/main" val="1602526064"/>
                </p:ext>
              </p:extLst>
            </p:nvPr>
          </p:nvGraphicFramePr>
          <p:xfrm>
            <a:off x="8067221" y="1705214"/>
            <a:ext cx="1539117" cy="1531146"/>
          </p:xfrm>
          <a:graphic>
            <a:graphicData uri="http://schemas.openxmlformats.org/drawingml/2006/table">
              <a:tbl>
                <a:tblPr/>
                <a:tblGrid>
                  <a:gridCol w="513039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513039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  <a:gridCol w="513039">
                    <a:extLst>
                      <a:ext uri="{9D8B030D-6E8A-4147-A177-3AD203B41FA5}">
                        <a16:colId xmlns:a16="http://schemas.microsoft.com/office/drawing/2014/main" val="20002"/>
                      </a:ext>
                    </a:extLst>
                  </a:gridCol>
                </a:tblGrid>
                <a:tr h="510382"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lang="en-US"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3</a:t>
                        </a:r>
                        <a:endParaRPr sz="2400" dirty="0">
                          <a:latin typeface="+mj-lt"/>
                          <a:ea typeface="Gill Sans"/>
                          <a:cs typeface="Gill Sans"/>
                          <a:sym typeface="Gill Sans"/>
                        </a:endParaRP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0</a:t>
                        </a: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-</a:t>
                        </a:r>
                        <a:r>
                          <a:rPr lang="en-US"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3</a:t>
                        </a:r>
                        <a:endParaRPr sz="2400" dirty="0">
                          <a:latin typeface="+mj-lt"/>
                          <a:ea typeface="Gill Sans"/>
                          <a:cs typeface="Gill Sans"/>
                          <a:sym typeface="Gill Sans"/>
                        </a:endParaRP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510382"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lang="en-US"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10</a:t>
                        </a:r>
                        <a:endParaRPr sz="2400" dirty="0">
                          <a:latin typeface="+mj-lt"/>
                          <a:ea typeface="Gill Sans"/>
                          <a:cs typeface="Gill Sans"/>
                          <a:sym typeface="Gill Sans"/>
                        </a:endParaRP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0</a:t>
                        </a: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-</a:t>
                        </a:r>
                        <a:r>
                          <a:rPr lang="en-US"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10</a:t>
                        </a:r>
                        <a:endParaRPr sz="2400" dirty="0">
                          <a:latin typeface="+mj-lt"/>
                          <a:ea typeface="Gill Sans"/>
                          <a:cs typeface="Gill Sans"/>
                          <a:sym typeface="Gill Sans"/>
                        </a:endParaRP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  <a:tr h="510382"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lang="en-US"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3</a:t>
                        </a:r>
                        <a:endParaRPr sz="2400" dirty="0">
                          <a:latin typeface="+mj-lt"/>
                          <a:ea typeface="Gill Sans"/>
                          <a:cs typeface="Gill Sans"/>
                          <a:sym typeface="Gill Sans"/>
                        </a:endParaRP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0</a:t>
                        </a: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-</a:t>
                        </a:r>
                        <a:r>
                          <a:rPr lang="en-US"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3</a:t>
                        </a:r>
                        <a:endParaRPr sz="2400" dirty="0">
                          <a:latin typeface="+mj-lt"/>
                          <a:ea typeface="Gill Sans"/>
                          <a:cs typeface="Gill Sans"/>
                          <a:sym typeface="Gill Sans"/>
                        </a:endParaRP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2"/>
                    </a:ext>
                  </a:extLst>
                </a:tr>
              </a:tbl>
            </a:graphicData>
          </a:graphic>
        </p:graphicFrame>
        <p:graphicFrame>
          <p:nvGraphicFramePr>
            <p:cNvPr id="21" name="Table"/>
            <p:cNvGraphicFramePr/>
            <p:nvPr>
              <p:extLst>
                <p:ext uri="{D42A27DB-BD31-4B8C-83A1-F6EECF244321}">
                  <p14:modId xmlns:p14="http://schemas.microsoft.com/office/powerpoint/2010/main" val="3872393025"/>
                </p:ext>
              </p:extLst>
            </p:nvPr>
          </p:nvGraphicFramePr>
          <p:xfrm>
            <a:off x="10061102" y="1705214"/>
            <a:ext cx="1539117" cy="1531146"/>
          </p:xfrm>
          <a:graphic>
            <a:graphicData uri="http://schemas.openxmlformats.org/drawingml/2006/table">
              <a:tbl>
                <a:tblPr/>
                <a:tblGrid>
                  <a:gridCol w="513039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513039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  <a:gridCol w="513039">
                    <a:extLst>
                      <a:ext uri="{9D8B030D-6E8A-4147-A177-3AD203B41FA5}">
                        <a16:colId xmlns:a16="http://schemas.microsoft.com/office/drawing/2014/main" val="20002"/>
                      </a:ext>
                    </a:extLst>
                  </a:gridCol>
                </a:tblGrid>
                <a:tr h="510382"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lang="en-US"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3</a:t>
                        </a:r>
                        <a:endParaRPr sz="2400" dirty="0">
                          <a:latin typeface="+mj-lt"/>
                          <a:ea typeface="Gill Sans"/>
                          <a:cs typeface="Gill Sans"/>
                          <a:sym typeface="Gill Sans"/>
                        </a:endParaRP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lang="en-US"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1</a:t>
                        </a:r>
                        <a:r>
                          <a: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0</a:t>
                        </a: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lang="en-US"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3</a:t>
                        </a:r>
                        <a:endParaRPr sz="2400" dirty="0">
                          <a:latin typeface="+mj-lt"/>
                          <a:ea typeface="Gill Sans"/>
                          <a:cs typeface="Gill Sans"/>
                          <a:sym typeface="Gill Sans"/>
                        </a:endParaRP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510382"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lang="en-US"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0</a:t>
                        </a:r>
                        <a:endParaRPr sz="2400" dirty="0">
                          <a:latin typeface="+mj-lt"/>
                          <a:ea typeface="Gill Sans"/>
                          <a:cs typeface="Gill Sans"/>
                          <a:sym typeface="Gill Sans"/>
                        </a:endParaRP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0</a:t>
                        </a: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lang="en-US"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0</a:t>
                        </a:r>
                        <a:endParaRPr sz="2400" dirty="0">
                          <a:latin typeface="+mj-lt"/>
                          <a:ea typeface="Gill Sans"/>
                          <a:cs typeface="Gill Sans"/>
                          <a:sym typeface="Gill Sans"/>
                        </a:endParaRP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  <a:tr h="510382"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lang="en-US"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-3</a:t>
                        </a:r>
                        <a:endParaRPr sz="2400" dirty="0">
                          <a:latin typeface="+mj-lt"/>
                          <a:ea typeface="Gill Sans"/>
                          <a:cs typeface="Gill Sans"/>
                          <a:sym typeface="Gill Sans"/>
                        </a:endParaRP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lang="en-US"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-1</a:t>
                        </a:r>
                        <a:r>
                          <a: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0</a:t>
                        </a: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-</a:t>
                        </a:r>
                        <a:r>
                          <a:rPr lang="en-US"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3</a:t>
                        </a:r>
                        <a:endParaRPr sz="2400" dirty="0">
                          <a:latin typeface="+mj-lt"/>
                          <a:ea typeface="Gill Sans"/>
                          <a:cs typeface="Gill Sans"/>
                          <a:sym typeface="Gill Sans"/>
                        </a:endParaRP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2"/>
                    </a:ext>
                  </a:extLst>
                </a:tr>
              </a:tbl>
            </a:graphicData>
          </a:graphic>
        </p:graphicFrame>
        <p:sp>
          <p:nvSpPr>
            <p:cNvPr id="22" name="Sobel"/>
            <p:cNvSpPr/>
            <p:nvPr/>
          </p:nvSpPr>
          <p:spPr>
            <a:xfrm>
              <a:off x="1217143" y="2257267"/>
              <a:ext cx="737382" cy="42704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28575" tIns="28575" rIns="28575" bIns="28575" anchor="ctr">
              <a:spAutoFit/>
            </a:bodyPr>
            <a:lstStyle>
              <a:lvl1pPr defTabSz="546100">
                <a:defRPr sz="38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algn="ctr"/>
              <a:r>
                <a:rPr lang="en-US" sz="2400" dirty="0">
                  <a:latin typeface="+mj-lt"/>
                </a:rPr>
                <a:t>Sobel</a:t>
              </a:r>
              <a:endParaRPr sz="2400" dirty="0">
                <a:latin typeface="+mj-lt"/>
              </a:endParaRPr>
            </a:p>
          </p:txBody>
        </p:sp>
        <p:graphicFrame>
          <p:nvGraphicFramePr>
            <p:cNvPr id="23" name="Table"/>
            <p:cNvGraphicFramePr/>
            <p:nvPr>
              <p:extLst>
                <p:ext uri="{D42A27DB-BD31-4B8C-83A1-F6EECF244321}">
                  <p14:modId xmlns:p14="http://schemas.microsoft.com/office/powerpoint/2010/main" val="4001544115"/>
                </p:ext>
              </p:extLst>
            </p:nvPr>
          </p:nvGraphicFramePr>
          <p:xfrm>
            <a:off x="2458513" y="1705214"/>
            <a:ext cx="1539117" cy="1531146"/>
          </p:xfrm>
          <a:graphic>
            <a:graphicData uri="http://schemas.openxmlformats.org/drawingml/2006/table">
              <a:tbl>
                <a:tblPr/>
                <a:tblGrid>
                  <a:gridCol w="513039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513039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  <a:gridCol w="513039">
                    <a:extLst>
                      <a:ext uri="{9D8B030D-6E8A-4147-A177-3AD203B41FA5}">
                        <a16:colId xmlns:a16="http://schemas.microsoft.com/office/drawing/2014/main" val="20002"/>
                      </a:ext>
                    </a:extLst>
                  </a:gridCol>
                </a:tblGrid>
                <a:tr h="510382"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lang="en-US"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1</a:t>
                        </a:r>
                        <a:endParaRPr sz="2400" dirty="0">
                          <a:latin typeface="+mj-lt"/>
                          <a:ea typeface="Gill Sans"/>
                          <a:cs typeface="Gill Sans"/>
                          <a:sym typeface="Gill Sans"/>
                        </a:endParaRP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0</a:t>
                        </a: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-</a:t>
                        </a:r>
                        <a:r>
                          <a:rPr lang="en-US"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1</a:t>
                        </a:r>
                        <a:endParaRPr sz="2400" dirty="0">
                          <a:latin typeface="+mj-lt"/>
                          <a:ea typeface="Gill Sans"/>
                          <a:cs typeface="Gill Sans"/>
                          <a:sym typeface="Gill Sans"/>
                        </a:endParaRP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510382"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lang="en-US"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2</a:t>
                        </a:r>
                        <a:endParaRPr sz="2400" dirty="0">
                          <a:latin typeface="+mj-lt"/>
                          <a:ea typeface="Gill Sans"/>
                          <a:cs typeface="Gill Sans"/>
                          <a:sym typeface="Gill Sans"/>
                        </a:endParaRP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0</a:t>
                        </a: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-</a:t>
                        </a:r>
                        <a:r>
                          <a:rPr lang="en-US"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2</a:t>
                        </a:r>
                        <a:endParaRPr sz="2400" dirty="0">
                          <a:latin typeface="+mj-lt"/>
                          <a:ea typeface="Gill Sans"/>
                          <a:cs typeface="Gill Sans"/>
                          <a:sym typeface="Gill Sans"/>
                        </a:endParaRP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  <a:tr h="510382"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lang="en-US"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1</a:t>
                        </a:r>
                        <a:endParaRPr sz="2400" dirty="0">
                          <a:latin typeface="+mj-lt"/>
                          <a:ea typeface="Gill Sans"/>
                          <a:cs typeface="Gill Sans"/>
                          <a:sym typeface="Gill Sans"/>
                        </a:endParaRP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0</a:t>
                        </a: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-</a:t>
                        </a:r>
                        <a:r>
                          <a:rPr lang="en-US"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1</a:t>
                        </a:r>
                        <a:endParaRPr sz="2400" dirty="0">
                          <a:latin typeface="+mj-lt"/>
                          <a:ea typeface="Gill Sans"/>
                          <a:cs typeface="Gill Sans"/>
                          <a:sym typeface="Gill Sans"/>
                        </a:endParaRP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2"/>
                    </a:ext>
                  </a:extLst>
                </a:tr>
              </a:tbl>
            </a:graphicData>
          </a:graphic>
        </p:graphicFrame>
        <p:graphicFrame>
          <p:nvGraphicFramePr>
            <p:cNvPr id="24" name="Table"/>
            <p:cNvGraphicFramePr/>
            <p:nvPr>
              <p:extLst>
                <p:ext uri="{D42A27DB-BD31-4B8C-83A1-F6EECF244321}">
                  <p14:modId xmlns:p14="http://schemas.microsoft.com/office/powerpoint/2010/main" val="3440381610"/>
                </p:ext>
              </p:extLst>
            </p:nvPr>
          </p:nvGraphicFramePr>
          <p:xfrm>
            <a:off x="4452394" y="1705214"/>
            <a:ext cx="1539117" cy="1531146"/>
          </p:xfrm>
          <a:graphic>
            <a:graphicData uri="http://schemas.openxmlformats.org/drawingml/2006/table">
              <a:tbl>
                <a:tblPr/>
                <a:tblGrid>
                  <a:gridCol w="513039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513039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  <a:gridCol w="513039">
                    <a:extLst>
                      <a:ext uri="{9D8B030D-6E8A-4147-A177-3AD203B41FA5}">
                        <a16:colId xmlns:a16="http://schemas.microsoft.com/office/drawing/2014/main" val="20002"/>
                      </a:ext>
                    </a:extLst>
                  </a:gridCol>
                </a:tblGrid>
                <a:tr h="510382"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lang="en-US"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1</a:t>
                        </a:r>
                        <a:endParaRPr sz="2400" dirty="0">
                          <a:latin typeface="+mj-lt"/>
                          <a:ea typeface="Gill Sans"/>
                          <a:cs typeface="Gill Sans"/>
                          <a:sym typeface="Gill Sans"/>
                        </a:endParaRP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lang="en-US"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2</a:t>
                        </a:r>
                        <a:endParaRPr sz="2400" dirty="0">
                          <a:latin typeface="+mj-lt"/>
                          <a:ea typeface="Gill Sans"/>
                          <a:cs typeface="Gill Sans"/>
                          <a:sym typeface="Gill Sans"/>
                        </a:endParaRP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lang="en-US"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1</a:t>
                        </a:r>
                        <a:endParaRPr sz="2400" dirty="0">
                          <a:latin typeface="+mj-lt"/>
                          <a:ea typeface="Gill Sans"/>
                          <a:cs typeface="Gill Sans"/>
                          <a:sym typeface="Gill Sans"/>
                        </a:endParaRP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510382"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lang="en-US"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0</a:t>
                        </a:r>
                        <a:endParaRPr sz="2400" dirty="0">
                          <a:latin typeface="+mj-lt"/>
                          <a:ea typeface="Gill Sans"/>
                          <a:cs typeface="Gill Sans"/>
                          <a:sym typeface="Gill Sans"/>
                        </a:endParaRP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0</a:t>
                        </a: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lang="en-US"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0</a:t>
                        </a:r>
                        <a:endParaRPr sz="2400" dirty="0">
                          <a:latin typeface="+mj-lt"/>
                          <a:ea typeface="Gill Sans"/>
                          <a:cs typeface="Gill Sans"/>
                          <a:sym typeface="Gill Sans"/>
                        </a:endParaRP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  <a:tr h="510382"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lang="en-US"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-1</a:t>
                        </a:r>
                        <a:endParaRPr sz="2400" dirty="0">
                          <a:latin typeface="+mj-lt"/>
                          <a:ea typeface="Gill Sans"/>
                          <a:cs typeface="Gill Sans"/>
                          <a:sym typeface="Gill Sans"/>
                        </a:endParaRP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lang="en-US"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-2</a:t>
                        </a:r>
                        <a:endParaRPr sz="2400" dirty="0">
                          <a:latin typeface="+mj-lt"/>
                          <a:ea typeface="Gill Sans"/>
                          <a:cs typeface="Gill Sans"/>
                          <a:sym typeface="Gill Sans"/>
                        </a:endParaRP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-</a:t>
                        </a:r>
                        <a:r>
                          <a:rPr lang="en-US"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1</a:t>
                        </a:r>
                        <a:endParaRPr sz="2400" dirty="0">
                          <a:latin typeface="+mj-lt"/>
                          <a:ea typeface="Gill Sans"/>
                          <a:cs typeface="Gill Sans"/>
                          <a:sym typeface="Gill Sans"/>
                        </a:endParaRP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2"/>
                    </a:ext>
                  </a:extLst>
                </a:tr>
              </a:tbl>
            </a:graphicData>
          </a:graphic>
        </p:graphicFrame>
        <p:sp>
          <p:nvSpPr>
            <p:cNvPr id="25" name="Sobel"/>
            <p:cNvSpPr/>
            <p:nvPr/>
          </p:nvSpPr>
          <p:spPr>
            <a:xfrm>
              <a:off x="1099895" y="4429369"/>
              <a:ext cx="943528" cy="42704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28575" tIns="28575" rIns="28575" bIns="28575" anchor="ctr">
              <a:spAutoFit/>
            </a:bodyPr>
            <a:lstStyle>
              <a:lvl1pPr defTabSz="546100">
                <a:defRPr sz="38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algn="ctr"/>
              <a:r>
                <a:rPr lang="en-US" sz="2400" dirty="0">
                  <a:latin typeface="+mj-lt"/>
                </a:rPr>
                <a:t>Prewitt</a:t>
              </a:r>
              <a:endParaRPr sz="2400" dirty="0">
                <a:latin typeface="+mj-lt"/>
              </a:endParaRPr>
            </a:p>
          </p:txBody>
        </p:sp>
        <p:graphicFrame>
          <p:nvGraphicFramePr>
            <p:cNvPr id="26" name="Table"/>
            <p:cNvGraphicFramePr/>
            <p:nvPr>
              <p:extLst>
                <p:ext uri="{D42A27DB-BD31-4B8C-83A1-F6EECF244321}">
                  <p14:modId xmlns:p14="http://schemas.microsoft.com/office/powerpoint/2010/main" val="449640055"/>
                </p:ext>
              </p:extLst>
            </p:nvPr>
          </p:nvGraphicFramePr>
          <p:xfrm>
            <a:off x="2444336" y="3877316"/>
            <a:ext cx="1539117" cy="1531146"/>
          </p:xfrm>
          <a:graphic>
            <a:graphicData uri="http://schemas.openxmlformats.org/drawingml/2006/table">
              <a:tbl>
                <a:tblPr/>
                <a:tblGrid>
                  <a:gridCol w="513039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513039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  <a:gridCol w="513039">
                    <a:extLst>
                      <a:ext uri="{9D8B030D-6E8A-4147-A177-3AD203B41FA5}">
                        <a16:colId xmlns:a16="http://schemas.microsoft.com/office/drawing/2014/main" val="20002"/>
                      </a:ext>
                    </a:extLst>
                  </a:gridCol>
                </a:tblGrid>
                <a:tr h="510382"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lang="en-US"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1</a:t>
                        </a:r>
                        <a:endParaRPr sz="2400" dirty="0">
                          <a:latin typeface="+mj-lt"/>
                          <a:ea typeface="Gill Sans"/>
                          <a:cs typeface="Gill Sans"/>
                          <a:sym typeface="Gill Sans"/>
                        </a:endParaRP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0</a:t>
                        </a: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-</a:t>
                        </a:r>
                        <a:r>
                          <a:rPr lang="en-US"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1</a:t>
                        </a:r>
                        <a:endParaRPr sz="2400" dirty="0">
                          <a:latin typeface="+mj-lt"/>
                          <a:ea typeface="Gill Sans"/>
                          <a:cs typeface="Gill Sans"/>
                          <a:sym typeface="Gill Sans"/>
                        </a:endParaRP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510382"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lang="en-US"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1</a:t>
                        </a:r>
                        <a:endParaRPr sz="2400" dirty="0">
                          <a:latin typeface="+mj-lt"/>
                          <a:ea typeface="Gill Sans"/>
                          <a:cs typeface="Gill Sans"/>
                          <a:sym typeface="Gill Sans"/>
                        </a:endParaRP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0</a:t>
                        </a: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-</a:t>
                        </a:r>
                        <a:r>
                          <a:rPr lang="en-US"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1</a:t>
                        </a:r>
                        <a:endParaRPr sz="2400" dirty="0">
                          <a:latin typeface="+mj-lt"/>
                          <a:ea typeface="Gill Sans"/>
                          <a:cs typeface="Gill Sans"/>
                          <a:sym typeface="Gill Sans"/>
                        </a:endParaRP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  <a:tr h="510382"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lang="en-US"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1</a:t>
                        </a:r>
                        <a:endParaRPr sz="2400" dirty="0">
                          <a:latin typeface="+mj-lt"/>
                          <a:ea typeface="Gill Sans"/>
                          <a:cs typeface="Gill Sans"/>
                          <a:sym typeface="Gill Sans"/>
                        </a:endParaRP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0</a:t>
                        </a: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-</a:t>
                        </a:r>
                        <a:r>
                          <a:rPr lang="en-US"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1</a:t>
                        </a:r>
                        <a:endParaRPr sz="2400" dirty="0">
                          <a:latin typeface="+mj-lt"/>
                          <a:ea typeface="Gill Sans"/>
                          <a:cs typeface="Gill Sans"/>
                          <a:sym typeface="Gill Sans"/>
                        </a:endParaRP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2"/>
                    </a:ext>
                  </a:extLst>
                </a:tr>
              </a:tbl>
            </a:graphicData>
          </a:graphic>
        </p:graphicFrame>
        <p:graphicFrame>
          <p:nvGraphicFramePr>
            <p:cNvPr id="27" name="Table"/>
            <p:cNvGraphicFramePr/>
            <p:nvPr>
              <p:extLst>
                <p:ext uri="{D42A27DB-BD31-4B8C-83A1-F6EECF244321}">
                  <p14:modId xmlns:p14="http://schemas.microsoft.com/office/powerpoint/2010/main" val="3004933669"/>
                </p:ext>
              </p:extLst>
            </p:nvPr>
          </p:nvGraphicFramePr>
          <p:xfrm>
            <a:off x="4438217" y="3877316"/>
            <a:ext cx="1539117" cy="1531146"/>
          </p:xfrm>
          <a:graphic>
            <a:graphicData uri="http://schemas.openxmlformats.org/drawingml/2006/table">
              <a:tbl>
                <a:tblPr/>
                <a:tblGrid>
                  <a:gridCol w="513039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513039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  <a:gridCol w="513039">
                    <a:extLst>
                      <a:ext uri="{9D8B030D-6E8A-4147-A177-3AD203B41FA5}">
                        <a16:colId xmlns:a16="http://schemas.microsoft.com/office/drawing/2014/main" val="20002"/>
                      </a:ext>
                    </a:extLst>
                  </a:gridCol>
                </a:tblGrid>
                <a:tr h="510382"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lang="en-US"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1</a:t>
                        </a:r>
                        <a:endParaRPr sz="2400" dirty="0">
                          <a:latin typeface="+mj-lt"/>
                          <a:ea typeface="Gill Sans"/>
                          <a:cs typeface="Gill Sans"/>
                          <a:sym typeface="Gill Sans"/>
                        </a:endParaRP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lang="en-US"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1</a:t>
                        </a:r>
                        <a:endParaRPr sz="2400" dirty="0">
                          <a:latin typeface="+mj-lt"/>
                          <a:ea typeface="Gill Sans"/>
                          <a:cs typeface="Gill Sans"/>
                          <a:sym typeface="Gill Sans"/>
                        </a:endParaRP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lang="en-US"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1</a:t>
                        </a:r>
                        <a:endParaRPr sz="2400" dirty="0">
                          <a:latin typeface="+mj-lt"/>
                          <a:ea typeface="Gill Sans"/>
                          <a:cs typeface="Gill Sans"/>
                          <a:sym typeface="Gill Sans"/>
                        </a:endParaRP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510382"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lang="en-US"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0</a:t>
                        </a:r>
                        <a:endParaRPr sz="2400" dirty="0">
                          <a:latin typeface="+mj-lt"/>
                          <a:ea typeface="Gill Sans"/>
                          <a:cs typeface="Gill Sans"/>
                          <a:sym typeface="Gill Sans"/>
                        </a:endParaRP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0</a:t>
                        </a: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lang="en-US"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0</a:t>
                        </a:r>
                        <a:endParaRPr sz="2400" dirty="0">
                          <a:latin typeface="+mj-lt"/>
                          <a:ea typeface="Gill Sans"/>
                          <a:cs typeface="Gill Sans"/>
                          <a:sym typeface="Gill Sans"/>
                        </a:endParaRP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  <a:tr h="510382"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lang="en-US"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-1</a:t>
                        </a:r>
                        <a:endParaRPr sz="2400" dirty="0">
                          <a:latin typeface="+mj-lt"/>
                          <a:ea typeface="Gill Sans"/>
                          <a:cs typeface="Gill Sans"/>
                          <a:sym typeface="Gill Sans"/>
                        </a:endParaRP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lang="en-US"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-1</a:t>
                        </a:r>
                        <a:endParaRPr sz="2400" dirty="0">
                          <a:latin typeface="+mj-lt"/>
                          <a:ea typeface="Gill Sans"/>
                          <a:cs typeface="Gill Sans"/>
                          <a:sym typeface="Gill Sans"/>
                        </a:endParaRP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-</a:t>
                        </a:r>
                        <a:r>
                          <a:rPr lang="en-US"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1</a:t>
                        </a:r>
                        <a:endParaRPr sz="2400" dirty="0">
                          <a:latin typeface="+mj-lt"/>
                          <a:ea typeface="Gill Sans"/>
                          <a:cs typeface="Gill Sans"/>
                          <a:sym typeface="Gill Sans"/>
                        </a:endParaRP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2"/>
                    </a:ext>
                  </a:extLst>
                </a:tr>
              </a:tbl>
            </a:graphicData>
          </a:graphic>
        </p:graphicFrame>
        <p:sp>
          <p:nvSpPr>
            <p:cNvPr id="28" name="Sobel"/>
            <p:cNvSpPr/>
            <p:nvPr/>
          </p:nvSpPr>
          <p:spPr>
            <a:xfrm>
              <a:off x="6668713" y="4425783"/>
              <a:ext cx="1047180" cy="42704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8575" tIns="28575" rIns="28575" bIns="28575" anchor="ctr">
              <a:spAutoFit/>
            </a:bodyPr>
            <a:lstStyle>
              <a:lvl1pPr defTabSz="546100">
                <a:defRPr sz="38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algn="ctr"/>
              <a:r>
                <a:rPr lang="en-US" sz="2400" dirty="0">
                  <a:latin typeface="+mj-lt"/>
                </a:rPr>
                <a:t>Roberts</a:t>
              </a:r>
              <a:endParaRPr sz="2400" dirty="0">
                <a:latin typeface="+mj-lt"/>
              </a:endParaRPr>
            </a:p>
          </p:txBody>
        </p:sp>
        <p:graphicFrame>
          <p:nvGraphicFramePr>
            <p:cNvPr id="29" name="Table"/>
            <p:cNvGraphicFramePr/>
            <p:nvPr>
              <p:extLst>
                <p:ext uri="{D42A27DB-BD31-4B8C-83A1-F6EECF244321}">
                  <p14:modId xmlns:p14="http://schemas.microsoft.com/office/powerpoint/2010/main" val="3888730554"/>
                </p:ext>
              </p:extLst>
            </p:nvPr>
          </p:nvGraphicFramePr>
          <p:xfrm>
            <a:off x="8323740" y="4128921"/>
            <a:ext cx="1026078" cy="1020764"/>
          </p:xfrm>
          <a:graphic>
            <a:graphicData uri="http://schemas.openxmlformats.org/drawingml/2006/table">
              <a:tbl>
                <a:tblPr/>
                <a:tblGrid>
                  <a:gridCol w="513039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513039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510382"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lang="en-US"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0</a:t>
                        </a:r>
                        <a:endParaRPr sz="2400" dirty="0">
                          <a:latin typeface="+mj-lt"/>
                          <a:ea typeface="Gill Sans"/>
                          <a:cs typeface="Gill Sans"/>
                          <a:sym typeface="Gill Sans"/>
                        </a:endParaRP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lang="en-US"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1</a:t>
                        </a:r>
                        <a:endParaRPr sz="2400" dirty="0">
                          <a:latin typeface="+mj-lt"/>
                          <a:ea typeface="Gill Sans"/>
                          <a:cs typeface="Gill Sans"/>
                          <a:sym typeface="Gill Sans"/>
                        </a:endParaRP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510382"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lang="en-US"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-1</a:t>
                        </a:r>
                        <a:endParaRPr sz="2400" dirty="0">
                          <a:latin typeface="+mj-lt"/>
                          <a:ea typeface="Gill Sans"/>
                          <a:cs typeface="Gill Sans"/>
                          <a:sym typeface="Gill Sans"/>
                        </a:endParaRP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0</a:t>
                        </a: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  <p:graphicFrame>
          <p:nvGraphicFramePr>
            <p:cNvPr id="31" name="Table"/>
            <p:cNvGraphicFramePr/>
            <p:nvPr>
              <p:extLst>
                <p:ext uri="{D42A27DB-BD31-4B8C-83A1-F6EECF244321}">
                  <p14:modId xmlns:p14="http://schemas.microsoft.com/office/powerpoint/2010/main" val="912402580"/>
                </p:ext>
              </p:extLst>
            </p:nvPr>
          </p:nvGraphicFramePr>
          <p:xfrm>
            <a:off x="10317621" y="4128921"/>
            <a:ext cx="1026078" cy="1020764"/>
          </p:xfrm>
          <a:graphic>
            <a:graphicData uri="http://schemas.openxmlformats.org/drawingml/2006/table">
              <a:tbl>
                <a:tblPr/>
                <a:tblGrid>
                  <a:gridCol w="513039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513039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510382"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lang="en-US"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1</a:t>
                        </a:r>
                        <a:endParaRPr sz="2400" dirty="0">
                          <a:latin typeface="+mj-lt"/>
                          <a:ea typeface="Gill Sans"/>
                          <a:cs typeface="Gill Sans"/>
                          <a:sym typeface="Gill Sans"/>
                        </a:endParaRP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lang="en-US"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0</a:t>
                        </a:r>
                        <a:endParaRPr sz="2400" dirty="0">
                          <a:latin typeface="+mj-lt"/>
                          <a:ea typeface="Gill Sans"/>
                          <a:cs typeface="Gill Sans"/>
                          <a:sym typeface="Gill Sans"/>
                        </a:endParaRP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510382"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lang="en-US"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0</a:t>
                        </a:r>
                        <a:endParaRPr sz="2400" dirty="0">
                          <a:latin typeface="+mj-lt"/>
                          <a:ea typeface="Gill Sans"/>
                          <a:cs typeface="Gill Sans"/>
                          <a:sym typeface="Gill Sans"/>
                        </a:endParaRP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tabLst>
                            <a:tab pos="914400" algn="l"/>
                          </a:tabLst>
                        </a:pPr>
                        <a:r>
                          <a:rPr lang="en-US" sz="2400" dirty="0">
                            <a:latin typeface="+mj-lt"/>
                            <a:ea typeface="Gill Sans"/>
                            <a:cs typeface="Gill Sans"/>
                            <a:sym typeface="Gill Sans"/>
                          </a:rPr>
                          <a:t>-1</a:t>
                        </a:r>
                        <a:endParaRPr sz="2400" dirty="0">
                          <a:latin typeface="+mj-lt"/>
                          <a:ea typeface="Gill Sans"/>
                          <a:cs typeface="Gill Sans"/>
                          <a:sym typeface="Gill Sans"/>
                        </a:endParaRPr>
                      </a:p>
                    </a:txBody>
                    <a:tcPr marL="35719" marR="35719" marT="35719" marB="35719" anchor="ctr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</p:grpSp>
      <p:sp>
        <p:nvSpPr>
          <p:cNvPr id="32" name="Shape 667"/>
          <p:cNvSpPr txBox="1">
            <a:spLocks/>
          </p:cNvSpPr>
          <p:nvPr/>
        </p:nvSpPr>
        <p:spPr>
          <a:xfrm>
            <a:off x="506437" y="5827681"/>
            <a:ext cx="11179126" cy="7737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How are the other filters derived and how do they relate to the Sobel filter?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How would you derive a derivative filter that is larger than 3x3?</a:t>
            </a:r>
          </a:p>
        </p:txBody>
      </p:sp>
    </p:spTree>
    <p:extLst>
      <p:ext uri="{BB962C8B-B14F-4D97-AF65-F5344CB8AC3E}">
        <p14:creationId xmlns:p14="http://schemas.microsoft.com/office/powerpoint/2010/main" val="72654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3003</TotalTime>
  <Words>5638</Words>
  <Application>Microsoft Office PowerPoint</Application>
  <PresentationFormat>Widescreen</PresentationFormat>
  <Paragraphs>3626</Paragraphs>
  <Slides>116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116</vt:i4>
      </vt:variant>
    </vt:vector>
  </HeadingPairs>
  <TitlesOfParts>
    <vt:vector size="124" baseType="lpstr">
      <vt:lpstr>Arial</vt:lpstr>
      <vt:lpstr>Calibri</vt:lpstr>
      <vt:lpstr>Calibri Light</vt:lpstr>
      <vt:lpstr>Calibri Light (Headings)</vt:lpstr>
      <vt:lpstr>Gill Sans</vt:lpstr>
      <vt:lpstr>Helvetica</vt:lpstr>
      <vt:lpstr>Wingdings</vt:lpstr>
      <vt:lpstr>Office Theme</vt:lpstr>
      <vt:lpstr>Image filtering</vt:lpstr>
      <vt:lpstr>Course announcements</vt:lpstr>
      <vt:lpstr>Overview of today’s lecture</vt:lpstr>
      <vt:lpstr>Slide credits</vt:lpstr>
      <vt:lpstr>Types of image transformations</vt:lpstr>
      <vt:lpstr>What is an image?</vt:lpstr>
      <vt:lpstr>What is an image?</vt:lpstr>
      <vt:lpstr>What is an image?</vt:lpstr>
      <vt:lpstr>What is an image?</vt:lpstr>
      <vt:lpstr>What types of image transformations can we do?</vt:lpstr>
      <vt:lpstr>What types of image transformations can we do?</vt:lpstr>
      <vt:lpstr>What types of image filtering can we do?</vt:lpstr>
      <vt:lpstr>Point processing</vt:lpstr>
      <vt:lpstr>Examples of point processing</vt:lpstr>
      <vt:lpstr>Examples of point processing</vt:lpstr>
      <vt:lpstr>Examples of point processing</vt:lpstr>
      <vt:lpstr>Examples of point processing</vt:lpstr>
      <vt:lpstr>Examples of point processing</vt:lpstr>
      <vt:lpstr>Examples of point processing</vt:lpstr>
      <vt:lpstr>Examples of point processing</vt:lpstr>
      <vt:lpstr>Examples of point processing</vt:lpstr>
      <vt:lpstr>Examples of point processing</vt:lpstr>
      <vt:lpstr>Many other types of point processing</vt:lpstr>
      <vt:lpstr>Many other types of point processing</vt:lpstr>
      <vt:lpstr>Linear shift-invariant image filtering</vt:lpstr>
      <vt:lpstr>Linear shift-invariant image filtering</vt:lpstr>
      <vt:lpstr>Example: the box filter</vt:lpstr>
      <vt:lpstr>Let’s run the box filter</vt:lpstr>
      <vt:lpstr>Let’s run the box filter</vt:lpstr>
      <vt:lpstr>Let’s run the box filter</vt:lpstr>
      <vt:lpstr>Let’s run the box filter</vt:lpstr>
      <vt:lpstr>Let’s run the box filter</vt:lpstr>
      <vt:lpstr>Let’s run the box filter</vt:lpstr>
      <vt:lpstr>Let’s run the box filter</vt:lpstr>
      <vt:lpstr>Let’s run the box filter</vt:lpstr>
      <vt:lpstr>Let’s run the box filter</vt:lpstr>
      <vt:lpstr>Let’s run the box filter</vt:lpstr>
      <vt:lpstr>Let’s run the box filter</vt:lpstr>
      <vt:lpstr>Let’s run the box filter</vt:lpstr>
      <vt:lpstr>Let’s run the box filter</vt:lpstr>
      <vt:lpstr>Let’s run the box filter</vt:lpstr>
      <vt:lpstr>Let’s run the box filter</vt:lpstr>
      <vt:lpstr>Let’s run the box filter</vt:lpstr>
      <vt:lpstr>Let’s run the box filter</vt:lpstr>
      <vt:lpstr>Let’s run the box filter</vt:lpstr>
      <vt:lpstr>Let’s run the box filter</vt:lpstr>
      <vt:lpstr>… and the result is</vt:lpstr>
      <vt:lpstr>Some more realistic examples</vt:lpstr>
      <vt:lpstr>Some more realistic examples</vt:lpstr>
      <vt:lpstr>Some more realistic examples</vt:lpstr>
      <vt:lpstr>Convolution</vt:lpstr>
      <vt:lpstr>Convolution for 1D continuous signals</vt:lpstr>
      <vt:lpstr>Convolution for 1D continuous signals</vt:lpstr>
      <vt:lpstr>Convolution for 2D discrete signals</vt:lpstr>
      <vt:lpstr>Convolution for 2D discrete signals</vt:lpstr>
      <vt:lpstr>Convolution vs correlation</vt:lpstr>
      <vt:lpstr>Separable filters</vt:lpstr>
      <vt:lpstr>Separable filters</vt:lpstr>
      <vt:lpstr>Separable filters</vt:lpstr>
      <vt:lpstr>Separable filters</vt:lpstr>
      <vt:lpstr>Separable filters</vt:lpstr>
      <vt:lpstr>Separable filters</vt:lpstr>
      <vt:lpstr>A few more filters</vt:lpstr>
      <vt:lpstr>The Gaussian filter</vt:lpstr>
      <vt:lpstr>The Gaussian filter</vt:lpstr>
      <vt:lpstr>The Gaussian filter</vt:lpstr>
      <vt:lpstr>Gaussian filtering example</vt:lpstr>
      <vt:lpstr>Gaussian vs box filtering</vt:lpstr>
      <vt:lpstr>How would you create a soft shadow effect?</vt:lpstr>
      <vt:lpstr>How would you create a soft shadow effect?</vt:lpstr>
      <vt:lpstr>Other filters</vt:lpstr>
      <vt:lpstr>Other filters</vt:lpstr>
      <vt:lpstr>Other filters</vt:lpstr>
      <vt:lpstr>Other filters</vt:lpstr>
      <vt:lpstr>Other filters</vt:lpstr>
      <vt:lpstr>Other filters</vt:lpstr>
      <vt:lpstr>Sharpening examples</vt:lpstr>
      <vt:lpstr>Sharpening examples</vt:lpstr>
      <vt:lpstr>Sharpening examples</vt:lpstr>
      <vt:lpstr>Sharpening examples</vt:lpstr>
      <vt:lpstr>Do not overdo it with sharpening</vt:lpstr>
      <vt:lpstr>Image gradients</vt:lpstr>
      <vt:lpstr>What are image edges?</vt:lpstr>
      <vt:lpstr>Detecting edges</vt:lpstr>
      <vt:lpstr>Detecting edges</vt:lpstr>
      <vt:lpstr>Detecting edges</vt:lpstr>
      <vt:lpstr>Finite differences</vt:lpstr>
      <vt:lpstr>Finite differences</vt:lpstr>
      <vt:lpstr>Finite differences</vt:lpstr>
      <vt:lpstr>Finite differences</vt:lpstr>
      <vt:lpstr>The Sobel filter</vt:lpstr>
      <vt:lpstr>The Sobel filter</vt:lpstr>
      <vt:lpstr>The Sobel filter</vt:lpstr>
      <vt:lpstr>The Sobel filter</vt:lpstr>
      <vt:lpstr>The Sobel filter</vt:lpstr>
      <vt:lpstr>Sobel filter example</vt:lpstr>
      <vt:lpstr>Sobel filter example</vt:lpstr>
      <vt:lpstr>Sobel filter example</vt:lpstr>
      <vt:lpstr>Several derivative filters</vt:lpstr>
      <vt:lpstr>Computing image gradients</vt:lpstr>
      <vt:lpstr>Computing image gradients</vt:lpstr>
      <vt:lpstr>Computing image gradients</vt:lpstr>
      <vt:lpstr>Image gradient example</vt:lpstr>
      <vt:lpstr>How do you find the edge of this signal?</vt:lpstr>
      <vt:lpstr>How do you find the edge of this signal?</vt:lpstr>
      <vt:lpstr>Differentiation is very sensitive to noise</vt:lpstr>
      <vt:lpstr>Derivative of Gaussian (DoG) filter</vt:lpstr>
      <vt:lpstr>Laplace filter</vt:lpstr>
      <vt:lpstr>Laplace filter</vt:lpstr>
      <vt:lpstr>Laplacian of Gaussian (LoG) filter</vt:lpstr>
      <vt:lpstr>Laplacian of Gaussian (LoG) filter</vt:lpstr>
      <vt:lpstr>Laplace and LoG filtering examples</vt:lpstr>
      <vt:lpstr>Laplacian of Gaussian vs Derivative of Gaussian</vt:lpstr>
      <vt:lpstr>Laplacian of Gaussian vs Derivative of Gaussian</vt:lpstr>
      <vt:lpstr>2D Gaussian filters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and course overview</dc:title>
  <dc:creator>Ioannis Gkioulekas</dc:creator>
  <cp:lastModifiedBy>Ioannis Gkioulekas</cp:lastModifiedBy>
  <cp:revision>556</cp:revision>
  <dcterms:created xsi:type="dcterms:W3CDTF">2017-08-27T19:52:29Z</dcterms:created>
  <dcterms:modified xsi:type="dcterms:W3CDTF">2019-01-16T17:21:50Z</dcterms:modified>
</cp:coreProperties>
</file>