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99" r:id="rId3"/>
  </p:sldMasterIdLst>
  <p:notesMasterIdLst>
    <p:notesMasterId r:id="rId130"/>
  </p:notesMasterIdLst>
  <p:sldIdLst>
    <p:sldId id="476" r:id="rId4"/>
    <p:sldId id="339" r:id="rId5"/>
    <p:sldId id="340" r:id="rId6"/>
    <p:sldId id="341" r:id="rId7"/>
    <p:sldId id="608" r:id="rId8"/>
    <p:sldId id="609" r:id="rId9"/>
    <p:sldId id="610" r:id="rId10"/>
    <p:sldId id="653" r:id="rId11"/>
    <p:sldId id="478" r:id="rId12"/>
    <p:sldId id="479" r:id="rId13"/>
    <p:sldId id="480" r:id="rId14"/>
    <p:sldId id="481" r:id="rId15"/>
    <p:sldId id="483" r:id="rId16"/>
    <p:sldId id="484" r:id="rId17"/>
    <p:sldId id="485" r:id="rId18"/>
    <p:sldId id="486" r:id="rId19"/>
    <p:sldId id="487" r:id="rId20"/>
    <p:sldId id="488" r:id="rId21"/>
    <p:sldId id="489" r:id="rId22"/>
    <p:sldId id="490" r:id="rId23"/>
    <p:sldId id="491" r:id="rId24"/>
    <p:sldId id="492" r:id="rId25"/>
    <p:sldId id="493" r:id="rId26"/>
    <p:sldId id="611" r:id="rId27"/>
    <p:sldId id="612" r:id="rId28"/>
    <p:sldId id="613" r:id="rId29"/>
    <p:sldId id="614" r:id="rId30"/>
    <p:sldId id="615" r:id="rId31"/>
    <p:sldId id="617" r:id="rId32"/>
    <p:sldId id="618" r:id="rId33"/>
    <p:sldId id="619" r:id="rId34"/>
    <p:sldId id="654" r:id="rId35"/>
    <p:sldId id="620" r:id="rId36"/>
    <p:sldId id="621" r:id="rId37"/>
    <p:sldId id="622" r:id="rId38"/>
    <p:sldId id="623" r:id="rId39"/>
    <p:sldId id="624" r:id="rId40"/>
    <p:sldId id="625" r:id="rId41"/>
    <p:sldId id="626" r:id="rId42"/>
    <p:sldId id="627" r:id="rId43"/>
    <p:sldId id="628" r:id="rId44"/>
    <p:sldId id="629" r:id="rId45"/>
    <p:sldId id="630" r:id="rId46"/>
    <p:sldId id="494" r:id="rId47"/>
    <p:sldId id="495" r:id="rId48"/>
    <p:sldId id="496" r:id="rId49"/>
    <p:sldId id="518" r:id="rId50"/>
    <p:sldId id="519" r:id="rId51"/>
    <p:sldId id="523" r:id="rId52"/>
    <p:sldId id="527" r:id="rId53"/>
    <p:sldId id="524" r:id="rId54"/>
    <p:sldId id="525" r:id="rId55"/>
    <p:sldId id="526" r:id="rId56"/>
    <p:sldId id="528" r:id="rId57"/>
    <p:sldId id="529" r:id="rId58"/>
    <p:sldId id="648" r:id="rId59"/>
    <p:sldId id="649" r:id="rId60"/>
    <p:sldId id="632" r:id="rId61"/>
    <p:sldId id="633" r:id="rId62"/>
    <p:sldId id="635" r:id="rId63"/>
    <p:sldId id="636" r:id="rId64"/>
    <p:sldId id="638" r:id="rId65"/>
    <p:sldId id="639" r:id="rId66"/>
    <p:sldId id="640" r:id="rId67"/>
    <p:sldId id="641" r:id="rId68"/>
    <p:sldId id="642" r:id="rId69"/>
    <p:sldId id="643" r:id="rId70"/>
    <p:sldId id="644" r:id="rId71"/>
    <p:sldId id="650" r:id="rId72"/>
    <p:sldId id="645" r:id="rId73"/>
    <p:sldId id="646" r:id="rId74"/>
    <p:sldId id="651" r:id="rId75"/>
    <p:sldId id="534" r:id="rId76"/>
    <p:sldId id="535" r:id="rId77"/>
    <p:sldId id="537" r:id="rId78"/>
    <p:sldId id="538" r:id="rId79"/>
    <p:sldId id="539" r:id="rId80"/>
    <p:sldId id="540" r:id="rId81"/>
    <p:sldId id="541" r:id="rId82"/>
    <p:sldId id="543" r:id="rId83"/>
    <p:sldId id="544" r:id="rId84"/>
    <p:sldId id="545" r:id="rId85"/>
    <p:sldId id="652" r:id="rId86"/>
    <p:sldId id="658" r:id="rId87"/>
    <p:sldId id="655" r:id="rId88"/>
    <p:sldId id="656" r:id="rId89"/>
    <p:sldId id="657" r:id="rId90"/>
    <p:sldId id="548" r:id="rId91"/>
    <p:sldId id="549" r:id="rId92"/>
    <p:sldId id="551" r:id="rId93"/>
    <p:sldId id="552" r:id="rId94"/>
    <p:sldId id="553" r:id="rId95"/>
    <p:sldId id="554" r:id="rId96"/>
    <p:sldId id="555" r:id="rId97"/>
    <p:sldId id="556" r:id="rId98"/>
    <p:sldId id="557" r:id="rId99"/>
    <p:sldId id="558" r:id="rId100"/>
    <p:sldId id="559" r:id="rId101"/>
    <p:sldId id="560" r:id="rId102"/>
    <p:sldId id="561" r:id="rId103"/>
    <p:sldId id="562" r:id="rId104"/>
    <p:sldId id="564" r:id="rId105"/>
    <p:sldId id="565" r:id="rId106"/>
    <p:sldId id="566" r:id="rId107"/>
    <p:sldId id="567" r:id="rId108"/>
    <p:sldId id="568" r:id="rId109"/>
    <p:sldId id="569" r:id="rId110"/>
    <p:sldId id="570" r:id="rId111"/>
    <p:sldId id="571" r:id="rId112"/>
    <p:sldId id="572" r:id="rId113"/>
    <p:sldId id="573" r:id="rId114"/>
    <p:sldId id="574" r:id="rId115"/>
    <p:sldId id="575" r:id="rId116"/>
    <p:sldId id="576" r:id="rId117"/>
    <p:sldId id="577" r:id="rId118"/>
    <p:sldId id="578" r:id="rId119"/>
    <p:sldId id="579" r:id="rId120"/>
    <p:sldId id="580" r:id="rId121"/>
    <p:sldId id="581" r:id="rId122"/>
    <p:sldId id="582" r:id="rId123"/>
    <p:sldId id="583" r:id="rId124"/>
    <p:sldId id="584" r:id="rId125"/>
    <p:sldId id="585" r:id="rId126"/>
    <p:sldId id="586" r:id="rId127"/>
    <p:sldId id="587" r:id="rId128"/>
    <p:sldId id="459" r:id="rId12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3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theme" Target="theme/theme1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26" Type="http://schemas.openxmlformats.org/officeDocument/2006/relationships/slide" Target="slides/slide123.xml"/><Relationship Id="rId13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3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3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presProps" Target="presProp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2.8040900000000001E-2"/>
          <c:y val="0.18077199999999999"/>
          <c:w val="0.96695900000000001"/>
          <c:h val="0.742704000000000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Sheet1!$B$1:$I$1</c:f>
              <c:strCache>
                <c:ptCount val="8"/>
                <c:pt idx="0">
                  <c:v>Tartan</c:v>
                </c:pt>
                <c:pt idx="1">
                  <c:v>robot</c:v>
                </c:pt>
                <c:pt idx="2">
                  <c:v>CHIMP</c:v>
                </c:pt>
                <c:pt idx="3">
                  <c:v>CMU</c:v>
                </c:pt>
                <c:pt idx="4">
                  <c:v>bio</c:v>
                </c:pt>
                <c:pt idx="5">
                  <c:v>soft</c:v>
                </c:pt>
                <c:pt idx="6">
                  <c:v>ankle</c:v>
                </c:pt>
                <c:pt idx="7">
                  <c:v>sensor</c:v>
                </c:pt>
              </c:strCache>
            </c:strRef>
          </c:cat>
          <c:val>
            <c:numRef>
              <c:f>Sheet1!$B$2:$I$2</c:f>
              <c:numCache>
                <c:formatCode>General</c:formatCode>
                <c:ptCount val="8"/>
                <c:pt idx="0">
                  <c:v>1</c:v>
                </c:pt>
                <c:pt idx="1">
                  <c:v>6</c:v>
                </c:pt>
                <c:pt idx="2">
                  <c:v>2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07-43B0-807E-4147E59CE4BB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Sheet1!$B$1:$I$1</c:f>
              <c:strCache>
                <c:ptCount val="8"/>
                <c:pt idx="0">
                  <c:v>Tartan</c:v>
                </c:pt>
                <c:pt idx="1">
                  <c:v>robot</c:v>
                </c:pt>
                <c:pt idx="2">
                  <c:v>CHIMP</c:v>
                </c:pt>
                <c:pt idx="3">
                  <c:v>CMU</c:v>
                </c:pt>
                <c:pt idx="4">
                  <c:v>bio</c:v>
                </c:pt>
                <c:pt idx="5">
                  <c:v>soft</c:v>
                </c:pt>
                <c:pt idx="6">
                  <c:v>ankle</c:v>
                </c:pt>
                <c:pt idx="7">
                  <c:v>sensor</c:v>
                </c:pt>
              </c:strCache>
            </c:strRef>
          </c:cat>
          <c:val>
            <c:numRef>
              <c:f>Sheet1!$B$3:$I$3</c:f>
            </c:numRef>
          </c:val>
          <c:extLst>
            <c:ext xmlns:c16="http://schemas.microsoft.com/office/drawing/2014/chart" uri="{C3380CC4-5D6E-409C-BE32-E72D297353CC}">
              <c16:uniqueId val="{00000001-0107-43B0-807E-4147E59CE4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1.5"/>
        <c:minorUnit val="0.7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2.9119800000000001E-2"/>
          <c:y val="0.18077199999999999"/>
          <c:w val="0.96587999999999996"/>
          <c:h val="0.742704000000000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Sheet1!$B$1:$I$1</c:f>
              <c:strCache>
                <c:ptCount val="8"/>
                <c:pt idx="0">
                  <c:v>Tartan</c:v>
                </c:pt>
                <c:pt idx="1">
                  <c:v>robot</c:v>
                </c:pt>
                <c:pt idx="2">
                  <c:v>CHIMP</c:v>
                </c:pt>
                <c:pt idx="3">
                  <c:v>CMU</c:v>
                </c:pt>
                <c:pt idx="4">
                  <c:v>bio</c:v>
                </c:pt>
                <c:pt idx="5">
                  <c:v>soft</c:v>
                </c:pt>
                <c:pt idx="6">
                  <c:v>ankle</c:v>
                </c:pt>
                <c:pt idx="7">
                  <c:v>sensor</c:v>
                </c:pt>
              </c:strCache>
            </c:strRef>
          </c:cat>
          <c:val>
            <c:numRef>
              <c:f>Sheet1!$B$2:$I$2</c:f>
            </c:numRef>
          </c:val>
          <c:extLst>
            <c:ext xmlns:c16="http://schemas.microsoft.com/office/drawing/2014/chart" uri="{C3380CC4-5D6E-409C-BE32-E72D297353CC}">
              <c16:uniqueId val="{00000000-31F7-4B7F-AF2B-11345258387C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Sheet1!$B$1:$I$1</c:f>
              <c:strCache>
                <c:ptCount val="8"/>
                <c:pt idx="0">
                  <c:v>Tartan</c:v>
                </c:pt>
                <c:pt idx="1">
                  <c:v>robot</c:v>
                </c:pt>
                <c:pt idx="2">
                  <c:v>CHIMP</c:v>
                </c:pt>
                <c:pt idx="3">
                  <c:v>CMU</c:v>
                </c:pt>
                <c:pt idx="4">
                  <c:v>bio</c:v>
                </c:pt>
                <c:pt idx="5">
                  <c:v>soft</c:v>
                </c:pt>
                <c:pt idx="6">
                  <c:v>ankle</c:v>
                </c:pt>
                <c:pt idx="7">
                  <c:v>sensor</c:v>
                </c:pt>
              </c:strCache>
            </c:strRef>
          </c:cat>
          <c:val>
            <c:numRef>
              <c:f>Sheet1!$B$3:$I$3</c:f>
              <c:numCache>
                <c:formatCode>General</c:formatCode>
                <c:ptCount val="8"/>
                <c:pt idx="0">
                  <c:v>0</c:v>
                </c:pt>
                <c:pt idx="1">
                  <c:v>4</c:v>
                </c:pt>
                <c:pt idx="2">
                  <c:v>0</c:v>
                </c:pt>
                <c:pt idx="3">
                  <c:v>1</c:v>
                </c:pt>
                <c:pt idx="4">
                  <c:v>4</c:v>
                </c:pt>
                <c:pt idx="5">
                  <c:v>5</c:v>
                </c:pt>
                <c:pt idx="6">
                  <c:v>3</c:v>
                </c:pt>
                <c:pt idx="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F7-4B7F-AF2B-1134525838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1.25"/>
        <c:minorUnit val="0.6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2.8040900000000001E-2"/>
          <c:y val="0.18077199999999999"/>
          <c:w val="0.96695900000000001"/>
          <c:h val="0.742704000000000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Sheet1!$B$1:$I$1</c:f>
              <c:strCache>
                <c:ptCount val="8"/>
                <c:pt idx="0">
                  <c:v>Tartan</c:v>
                </c:pt>
                <c:pt idx="1">
                  <c:v>robot</c:v>
                </c:pt>
                <c:pt idx="2">
                  <c:v>CHIMP</c:v>
                </c:pt>
                <c:pt idx="3">
                  <c:v>CMU</c:v>
                </c:pt>
                <c:pt idx="4">
                  <c:v>bio</c:v>
                </c:pt>
                <c:pt idx="5">
                  <c:v>soft</c:v>
                </c:pt>
                <c:pt idx="6">
                  <c:v>ankle</c:v>
                </c:pt>
                <c:pt idx="7">
                  <c:v>sensor</c:v>
                </c:pt>
              </c:strCache>
            </c:strRef>
          </c:cat>
          <c:val>
            <c:numRef>
              <c:f>Sheet1!$B$2:$I$2</c:f>
              <c:numCache>
                <c:formatCode>General</c:formatCode>
                <c:ptCount val="8"/>
                <c:pt idx="0">
                  <c:v>1</c:v>
                </c:pt>
                <c:pt idx="1">
                  <c:v>6</c:v>
                </c:pt>
                <c:pt idx="2">
                  <c:v>2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CB-47CA-A3A5-89B9BC76CF00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Sheet1!$B$1:$I$1</c:f>
              <c:strCache>
                <c:ptCount val="8"/>
                <c:pt idx="0">
                  <c:v>Tartan</c:v>
                </c:pt>
                <c:pt idx="1">
                  <c:v>robot</c:v>
                </c:pt>
                <c:pt idx="2">
                  <c:v>CHIMP</c:v>
                </c:pt>
                <c:pt idx="3">
                  <c:v>CMU</c:v>
                </c:pt>
                <c:pt idx="4">
                  <c:v>bio</c:v>
                </c:pt>
                <c:pt idx="5">
                  <c:v>soft</c:v>
                </c:pt>
                <c:pt idx="6">
                  <c:v>ankle</c:v>
                </c:pt>
                <c:pt idx="7">
                  <c:v>sensor</c:v>
                </c:pt>
              </c:strCache>
            </c:strRef>
          </c:cat>
          <c:val>
            <c:numRef>
              <c:f>Sheet1!$B$3:$I$3</c:f>
            </c:numRef>
          </c:val>
          <c:extLst>
            <c:ext xmlns:c16="http://schemas.microsoft.com/office/drawing/2014/chart" uri="{C3380CC4-5D6E-409C-BE32-E72D297353CC}">
              <c16:uniqueId val="{00000001-4BCB-47CA-A3A5-89B9BC76CF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1.5"/>
        <c:minorUnit val="0.7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2.8040900000000001E-2"/>
          <c:y val="0.18077199999999999"/>
          <c:w val="0.96695900000000001"/>
          <c:h val="0.742704000000000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Sheet1!$B$1:$I$1</c:f>
              <c:strCache>
                <c:ptCount val="8"/>
                <c:pt idx="0">
                  <c:v>Tartan</c:v>
                </c:pt>
                <c:pt idx="1">
                  <c:v>robot</c:v>
                </c:pt>
                <c:pt idx="2">
                  <c:v>CHIMP</c:v>
                </c:pt>
                <c:pt idx="3">
                  <c:v>CMU</c:v>
                </c:pt>
                <c:pt idx="4">
                  <c:v>bio</c:v>
                </c:pt>
                <c:pt idx="5">
                  <c:v>soft</c:v>
                </c:pt>
                <c:pt idx="6">
                  <c:v>ankle</c:v>
                </c:pt>
                <c:pt idx="7">
                  <c:v>sensor</c:v>
                </c:pt>
              </c:strCache>
            </c:strRef>
          </c:cat>
          <c:val>
            <c:numRef>
              <c:f>Sheet1!$B$2:$I$2</c:f>
              <c:numCache>
                <c:formatCode>General</c:formatCode>
                <c:ptCount val="8"/>
                <c:pt idx="0">
                  <c:v>1</c:v>
                </c:pt>
                <c:pt idx="1">
                  <c:v>6</c:v>
                </c:pt>
                <c:pt idx="2">
                  <c:v>2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1A-4F49-8878-2F1DD40F4611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Sheet1!$B$1:$I$1</c:f>
              <c:strCache>
                <c:ptCount val="8"/>
                <c:pt idx="0">
                  <c:v>Tartan</c:v>
                </c:pt>
                <c:pt idx="1">
                  <c:v>robot</c:v>
                </c:pt>
                <c:pt idx="2">
                  <c:v>CHIMP</c:v>
                </c:pt>
                <c:pt idx="3">
                  <c:v>CMU</c:v>
                </c:pt>
                <c:pt idx="4">
                  <c:v>bio</c:v>
                </c:pt>
                <c:pt idx="5">
                  <c:v>soft</c:v>
                </c:pt>
                <c:pt idx="6">
                  <c:v>ankle</c:v>
                </c:pt>
                <c:pt idx="7">
                  <c:v>sensor</c:v>
                </c:pt>
              </c:strCache>
            </c:strRef>
          </c:cat>
          <c:val>
            <c:numRef>
              <c:f>Sheet1!$B$3:$I$3</c:f>
            </c:numRef>
          </c:val>
          <c:extLst>
            <c:ext xmlns:c16="http://schemas.microsoft.com/office/drawing/2014/chart" uri="{C3380CC4-5D6E-409C-BE32-E72D297353CC}">
              <c16:uniqueId val="{00000001-231A-4F49-8878-2F1DD40F46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1.5"/>
        <c:minorUnit val="0.7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2.9119800000000001E-2"/>
          <c:y val="0.18077199999999999"/>
          <c:w val="0.96587999999999996"/>
          <c:h val="0.742704000000000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Sheet1!$B$1:$I$1</c:f>
              <c:strCache>
                <c:ptCount val="8"/>
                <c:pt idx="0">
                  <c:v>Tartan</c:v>
                </c:pt>
                <c:pt idx="1">
                  <c:v>robot</c:v>
                </c:pt>
                <c:pt idx="2">
                  <c:v>CHIMP</c:v>
                </c:pt>
                <c:pt idx="3">
                  <c:v>CMU</c:v>
                </c:pt>
                <c:pt idx="4">
                  <c:v>bio</c:v>
                </c:pt>
                <c:pt idx="5">
                  <c:v>soft</c:v>
                </c:pt>
                <c:pt idx="6">
                  <c:v>ankle</c:v>
                </c:pt>
                <c:pt idx="7">
                  <c:v>sensor</c:v>
                </c:pt>
              </c:strCache>
            </c:strRef>
          </c:cat>
          <c:val>
            <c:numRef>
              <c:f>Sheet1!$B$2:$I$2</c:f>
            </c:numRef>
          </c:val>
          <c:extLst>
            <c:ext xmlns:c16="http://schemas.microsoft.com/office/drawing/2014/chart" uri="{C3380CC4-5D6E-409C-BE32-E72D297353CC}">
              <c16:uniqueId val="{00000000-62C3-4A17-97ED-58633728FC91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Sheet1!$B$1:$I$1</c:f>
              <c:strCache>
                <c:ptCount val="8"/>
                <c:pt idx="0">
                  <c:v>Tartan</c:v>
                </c:pt>
                <c:pt idx="1">
                  <c:v>robot</c:v>
                </c:pt>
                <c:pt idx="2">
                  <c:v>CHIMP</c:v>
                </c:pt>
                <c:pt idx="3">
                  <c:v>CMU</c:v>
                </c:pt>
                <c:pt idx="4">
                  <c:v>bio</c:v>
                </c:pt>
                <c:pt idx="5">
                  <c:v>soft</c:v>
                </c:pt>
                <c:pt idx="6">
                  <c:v>ankle</c:v>
                </c:pt>
                <c:pt idx="7">
                  <c:v>sensor</c:v>
                </c:pt>
              </c:strCache>
            </c:strRef>
          </c:cat>
          <c:val>
            <c:numRef>
              <c:f>Sheet1!$B$3:$I$3</c:f>
              <c:numCache>
                <c:formatCode>General</c:formatCode>
                <c:ptCount val="8"/>
                <c:pt idx="0">
                  <c:v>0</c:v>
                </c:pt>
                <c:pt idx="1">
                  <c:v>4</c:v>
                </c:pt>
                <c:pt idx="2">
                  <c:v>0</c:v>
                </c:pt>
                <c:pt idx="3">
                  <c:v>1</c:v>
                </c:pt>
                <c:pt idx="4">
                  <c:v>4</c:v>
                </c:pt>
                <c:pt idx="5">
                  <c:v>5</c:v>
                </c:pt>
                <c:pt idx="6">
                  <c:v>3</c:v>
                </c:pt>
                <c:pt idx="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C3-4A17-97ED-58633728FC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1.25"/>
        <c:minorUnit val="0.6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Background</a:t>
            </a:r>
            <a:r>
              <a:rPr lang="en-US" baseline="0" dirty="0"/>
              <a:t> plays an unrealistically large role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A4206-02EB-4F55-B83C-8E908C558B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026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</a:t>
            </a:r>
          </a:p>
        </p:txBody>
      </p:sp>
    </p:spTree>
    <p:extLst>
      <p:ext uri="{BB962C8B-B14F-4D97-AF65-F5344CB8AC3E}">
        <p14:creationId xmlns:p14="http://schemas.microsoft.com/office/powerpoint/2010/main" val="441295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537156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9098037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952500" y="3937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507812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742228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half" idx="13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quarter" idx="15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85381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627840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999418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428442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8047555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534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85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</p:spPr>
        <p:txBody>
          <a:bodyPr anchor="t"/>
          <a:lstStyle>
            <a:lvl1pPr algn="l">
              <a:defRPr sz="568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818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41"/>
            <a:ext cx="5743787" cy="6436925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1"/>
            <a:ext cx="5743787" cy="6436925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24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59" y="2183272"/>
            <a:ext cx="5748302" cy="909884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59" y="3093155"/>
            <a:ext cx="5748302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2823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2278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237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1" y="388338"/>
            <a:ext cx="4278490" cy="1652693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39"/>
            <a:ext cx="7270044" cy="8324427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1" y="2041032"/>
            <a:ext cx="4278490" cy="6671734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978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3119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063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597"/>
            <a:ext cx="2926080" cy="83221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597"/>
            <a:ext cx="8561493" cy="83221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231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952500" y="3937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half" idx="13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quarter" idx="15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999418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3153358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664204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560745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norm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5" r:id="rId3"/>
    <p:sldLayoutId id="2147483657" r:id="rId4"/>
    <p:sldLayoutId id="2147483658" r:id="rId5"/>
    <p:sldLayoutId id="2147483659" r:id="rId6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norm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1051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275841"/>
            <a:ext cx="11704320" cy="6436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89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1300460" rtl="0" eaLnBrk="1" latinLnBrk="0" hangingPunct="1"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72" indent="-487672" algn="l" defTabSz="1300460" rtl="0" eaLnBrk="1" latinLnBrk="0" hangingPunct="1">
        <a:spcBef>
          <a:spcPct val="20000"/>
        </a:spcBef>
        <a:buFont typeface="Arial" pitchFamily="34" charset="0"/>
        <a:buChar char="•"/>
        <a:defRPr sz="4551" kern="1200">
          <a:solidFill>
            <a:schemeClr val="tx1"/>
          </a:solidFill>
          <a:latin typeface="+mn-lt"/>
          <a:ea typeface="+mn-ea"/>
          <a:cs typeface="+mn-cs"/>
        </a:defRPr>
      </a:lvl1pPr>
      <a:lvl2pPr marL="1056623" indent="-406394" algn="l" defTabSz="1300460" rtl="0" eaLnBrk="1" latinLnBrk="0" hangingPunct="1">
        <a:spcBef>
          <a:spcPct val="20000"/>
        </a:spcBef>
        <a:buFont typeface="Arial" pitchFamily="34" charset="0"/>
        <a:buChar char="–"/>
        <a:defRPr sz="3982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spcBef>
          <a:spcPct val="20000"/>
        </a:spcBef>
        <a:buFont typeface="Arial" pitchFamily="34" charset="0"/>
        <a:buChar char="–"/>
        <a:defRPr sz="2844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spcBef>
          <a:spcPct val="20000"/>
        </a:spcBef>
        <a:buFont typeface="Arial" pitchFamily="34" charset="0"/>
        <a:buChar char="»"/>
        <a:defRPr sz="2844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22.png"/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4.png"/><Relationship Id="rId5" Type="http://schemas.openxmlformats.org/officeDocument/2006/relationships/image" Target="../media/image258.png"/><Relationship Id="rId4" Type="http://schemas.openxmlformats.org/officeDocument/2006/relationships/image" Target="../media/image263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7" Type="http://schemas.openxmlformats.org/officeDocument/2006/relationships/image" Target="../media/image258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3.png"/><Relationship Id="rId5" Type="http://schemas.openxmlformats.org/officeDocument/2006/relationships/image" Target="../media/image245.png"/><Relationship Id="rId4" Type="http://schemas.openxmlformats.org/officeDocument/2006/relationships/image" Target="../media/image264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7" Type="http://schemas.openxmlformats.org/officeDocument/2006/relationships/image" Target="../media/image28.tif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tif"/><Relationship Id="rId5" Type="http://schemas.openxmlformats.org/officeDocument/2006/relationships/image" Target="../media/image26.tif"/><Relationship Id="rId4" Type="http://schemas.openxmlformats.org/officeDocument/2006/relationships/image" Target="../media/image25.ti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5.png"/><Relationship Id="rId5" Type="http://schemas.openxmlformats.org/officeDocument/2006/relationships/image" Target="../media/image258.png"/><Relationship Id="rId4" Type="http://schemas.openxmlformats.org/officeDocument/2006/relationships/image" Target="../media/image26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4.png"/><Relationship Id="rId4" Type="http://schemas.openxmlformats.org/officeDocument/2006/relationships/image" Target="../media/image27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10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tif"/><Relationship Id="rId2" Type="http://schemas.openxmlformats.org/officeDocument/2006/relationships/image" Target="../media/image275.ti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8.tif"/><Relationship Id="rId4" Type="http://schemas.openxmlformats.org/officeDocument/2006/relationships/image" Target="../media/image277.tif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10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3.pn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7.png"/><Relationship Id="rId3" Type="http://schemas.openxmlformats.org/officeDocument/2006/relationships/image" Target="../media/image282.png"/><Relationship Id="rId7" Type="http://schemas.openxmlformats.org/officeDocument/2006/relationships/image" Target="../media/image286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5.png"/><Relationship Id="rId5" Type="http://schemas.openxmlformats.org/officeDocument/2006/relationships/image" Target="../media/image284.png"/><Relationship Id="rId10" Type="http://schemas.openxmlformats.org/officeDocument/2006/relationships/image" Target="../media/image289.png"/><Relationship Id="rId4" Type="http://schemas.openxmlformats.org/officeDocument/2006/relationships/image" Target="../media/image283.png"/><Relationship Id="rId9" Type="http://schemas.openxmlformats.org/officeDocument/2006/relationships/image" Target="../media/image288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1.pn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1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1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image" Target="../media/image30.jpeg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5" Type="http://schemas.openxmlformats.org/officeDocument/2006/relationships/image" Target="../media/image43.jpe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8.png"/><Relationship Id="rId7" Type="http://schemas.openxmlformats.org/officeDocument/2006/relationships/image" Target="../media/image5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50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"/><Relationship Id="rId2" Type="http://schemas.openxmlformats.org/officeDocument/2006/relationships/image" Target="../media/image64.tif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"/><Relationship Id="rId2" Type="http://schemas.openxmlformats.org/officeDocument/2006/relationships/image" Target="../media/image64.ti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6.t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"/><Relationship Id="rId2" Type="http://schemas.openxmlformats.org/officeDocument/2006/relationships/image" Target="../media/image64.ti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7.tif"/><Relationship Id="rId4" Type="http://schemas.openxmlformats.org/officeDocument/2006/relationships/image" Target="../media/image66.t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"/><Relationship Id="rId2" Type="http://schemas.openxmlformats.org/officeDocument/2006/relationships/image" Target="../media/image64.ti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7.tif"/><Relationship Id="rId4" Type="http://schemas.openxmlformats.org/officeDocument/2006/relationships/image" Target="../media/image66.t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image" Target="../media/image70.png"/><Relationship Id="rId21" Type="http://schemas.openxmlformats.org/officeDocument/2006/relationships/image" Target="../media/image88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image" Target="../media/image69.png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19" Type="http://schemas.openxmlformats.org/officeDocument/2006/relationships/image" Target="../media/image86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Relationship Id="rId22" Type="http://schemas.openxmlformats.org/officeDocument/2006/relationships/image" Target="../media/image89.png"/></Relationships>
</file>

<file path=ppt/slides/_rels/slide4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4.png"/><Relationship Id="rId21" Type="http://schemas.openxmlformats.org/officeDocument/2006/relationships/image" Target="../media/image109.png"/><Relationship Id="rId42" Type="http://schemas.openxmlformats.org/officeDocument/2006/relationships/image" Target="../media/image130.png"/><Relationship Id="rId47" Type="http://schemas.openxmlformats.org/officeDocument/2006/relationships/image" Target="../media/image135.png"/><Relationship Id="rId63" Type="http://schemas.openxmlformats.org/officeDocument/2006/relationships/image" Target="../media/image151.png"/><Relationship Id="rId68" Type="http://schemas.openxmlformats.org/officeDocument/2006/relationships/image" Target="../media/image156.png"/><Relationship Id="rId84" Type="http://schemas.openxmlformats.org/officeDocument/2006/relationships/image" Target="../media/image172.png"/><Relationship Id="rId89" Type="http://schemas.openxmlformats.org/officeDocument/2006/relationships/image" Target="../media/image177.png"/><Relationship Id="rId7" Type="http://schemas.openxmlformats.org/officeDocument/2006/relationships/image" Target="../media/image95.png"/><Relationship Id="rId71" Type="http://schemas.openxmlformats.org/officeDocument/2006/relationships/image" Target="../media/image159.png"/><Relationship Id="rId92" Type="http://schemas.openxmlformats.org/officeDocument/2006/relationships/image" Target="../media/image180.png"/><Relationship Id="rId2" Type="http://schemas.openxmlformats.org/officeDocument/2006/relationships/image" Target="../media/image90.png"/><Relationship Id="rId16" Type="http://schemas.openxmlformats.org/officeDocument/2006/relationships/image" Target="../media/image104.png"/><Relationship Id="rId29" Type="http://schemas.openxmlformats.org/officeDocument/2006/relationships/image" Target="../media/image117.png"/><Relationship Id="rId11" Type="http://schemas.openxmlformats.org/officeDocument/2006/relationships/image" Target="../media/image99.png"/><Relationship Id="rId24" Type="http://schemas.openxmlformats.org/officeDocument/2006/relationships/image" Target="../media/image112.png"/><Relationship Id="rId32" Type="http://schemas.openxmlformats.org/officeDocument/2006/relationships/image" Target="../media/image120.png"/><Relationship Id="rId37" Type="http://schemas.openxmlformats.org/officeDocument/2006/relationships/image" Target="../media/image125.png"/><Relationship Id="rId40" Type="http://schemas.openxmlformats.org/officeDocument/2006/relationships/image" Target="../media/image128.png"/><Relationship Id="rId45" Type="http://schemas.openxmlformats.org/officeDocument/2006/relationships/image" Target="../media/image133.png"/><Relationship Id="rId53" Type="http://schemas.openxmlformats.org/officeDocument/2006/relationships/image" Target="../media/image141.png"/><Relationship Id="rId58" Type="http://schemas.openxmlformats.org/officeDocument/2006/relationships/image" Target="../media/image146.png"/><Relationship Id="rId66" Type="http://schemas.openxmlformats.org/officeDocument/2006/relationships/image" Target="../media/image154.png"/><Relationship Id="rId74" Type="http://schemas.openxmlformats.org/officeDocument/2006/relationships/image" Target="../media/image162.png"/><Relationship Id="rId79" Type="http://schemas.openxmlformats.org/officeDocument/2006/relationships/image" Target="../media/image167.png"/><Relationship Id="rId87" Type="http://schemas.openxmlformats.org/officeDocument/2006/relationships/image" Target="../media/image175.png"/><Relationship Id="rId102" Type="http://schemas.openxmlformats.org/officeDocument/2006/relationships/image" Target="../media/image190.png"/><Relationship Id="rId5" Type="http://schemas.openxmlformats.org/officeDocument/2006/relationships/image" Target="../media/image93.png"/><Relationship Id="rId61" Type="http://schemas.openxmlformats.org/officeDocument/2006/relationships/image" Target="../media/image149.png"/><Relationship Id="rId82" Type="http://schemas.openxmlformats.org/officeDocument/2006/relationships/image" Target="../media/image170.png"/><Relationship Id="rId90" Type="http://schemas.openxmlformats.org/officeDocument/2006/relationships/image" Target="../media/image178.png"/><Relationship Id="rId95" Type="http://schemas.openxmlformats.org/officeDocument/2006/relationships/image" Target="../media/image183.png"/><Relationship Id="rId19" Type="http://schemas.openxmlformats.org/officeDocument/2006/relationships/image" Target="../media/image107.png"/><Relationship Id="rId14" Type="http://schemas.openxmlformats.org/officeDocument/2006/relationships/image" Target="../media/image102.png"/><Relationship Id="rId22" Type="http://schemas.openxmlformats.org/officeDocument/2006/relationships/image" Target="../media/image110.png"/><Relationship Id="rId27" Type="http://schemas.openxmlformats.org/officeDocument/2006/relationships/image" Target="../media/image115.png"/><Relationship Id="rId30" Type="http://schemas.openxmlformats.org/officeDocument/2006/relationships/image" Target="../media/image118.png"/><Relationship Id="rId35" Type="http://schemas.openxmlformats.org/officeDocument/2006/relationships/image" Target="../media/image123.png"/><Relationship Id="rId43" Type="http://schemas.openxmlformats.org/officeDocument/2006/relationships/image" Target="../media/image131.png"/><Relationship Id="rId48" Type="http://schemas.openxmlformats.org/officeDocument/2006/relationships/image" Target="../media/image136.png"/><Relationship Id="rId56" Type="http://schemas.openxmlformats.org/officeDocument/2006/relationships/image" Target="../media/image144.png"/><Relationship Id="rId64" Type="http://schemas.openxmlformats.org/officeDocument/2006/relationships/image" Target="../media/image152.png"/><Relationship Id="rId69" Type="http://schemas.openxmlformats.org/officeDocument/2006/relationships/image" Target="../media/image157.png"/><Relationship Id="rId77" Type="http://schemas.openxmlformats.org/officeDocument/2006/relationships/image" Target="../media/image165.png"/><Relationship Id="rId100" Type="http://schemas.openxmlformats.org/officeDocument/2006/relationships/image" Target="../media/image188.png"/><Relationship Id="rId105" Type="http://schemas.openxmlformats.org/officeDocument/2006/relationships/image" Target="../media/image193.png"/><Relationship Id="rId8" Type="http://schemas.openxmlformats.org/officeDocument/2006/relationships/image" Target="../media/image96.png"/><Relationship Id="rId51" Type="http://schemas.openxmlformats.org/officeDocument/2006/relationships/image" Target="../media/image139.png"/><Relationship Id="rId72" Type="http://schemas.openxmlformats.org/officeDocument/2006/relationships/image" Target="../media/image160.png"/><Relationship Id="rId80" Type="http://schemas.openxmlformats.org/officeDocument/2006/relationships/image" Target="../media/image168.png"/><Relationship Id="rId85" Type="http://schemas.openxmlformats.org/officeDocument/2006/relationships/image" Target="../media/image173.png"/><Relationship Id="rId93" Type="http://schemas.openxmlformats.org/officeDocument/2006/relationships/image" Target="../media/image181.png"/><Relationship Id="rId98" Type="http://schemas.openxmlformats.org/officeDocument/2006/relationships/image" Target="../media/image186.png"/><Relationship Id="rId3" Type="http://schemas.openxmlformats.org/officeDocument/2006/relationships/image" Target="../media/image91.pn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5" Type="http://schemas.openxmlformats.org/officeDocument/2006/relationships/image" Target="../media/image113.png"/><Relationship Id="rId33" Type="http://schemas.openxmlformats.org/officeDocument/2006/relationships/image" Target="../media/image121.png"/><Relationship Id="rId38" Type="http://schemas.openxmlformats.org/officeDocument/2006/relationships/image" Target="../media/image126.png"/><Relationship Id="rId46" Type="http://schemas.openxmlformats.org/officeDocument/2006/relationships/image" Target="../media/image134.png"/><Relationship Id="rId59" Type="http://schemas.openxmlformats.org/officeDocument/2006/relationships/image" Target="../media/image147.png"/><Relationship Id="rId67" Type="http://schemas.openxmlformats.org/officeDocument/2006/relationships/image" Target="../media/image155.png"/><Relationship Id="rId103" Type="http://schemas.openxmlformats.org/officeDocument/2006/relationships/image" Target="../media/image191.png"/><Relationship Id="rId20" Type="http://schemas.openxmlformats.org/officeDocument/2006/relationships/image" Target="../media/image108.png"/><Relationship Id="rId41" Type="http://schemas.openxmlformats.org/officeDocument/2006/relationships/image" Target="../media/image129.png"/><Relationship Id="rId54" Type="http://schemas.openxmlformats.org/officeDocument/2006/relationships/image" Target="../media/image142.png"/><Relationship Id="rId62" Type="http://schemas.openxmlformats.org/officeDocument/2006/relationships/image" Target="../media/image150.png"/><Relationship Id="rId70" Type="http://schemas.openxmlformats.org/officeDocument/2006/relationships/image" Target="../media/image158.png"/><Relationship Id="rId75" Type="http://schemas.openxmlformats.org/officeDocument/2006/relationships/image" Target="../media/image163.png"/><Relationship Id="rId83" Type="http://schemas.openxmlformats.org/officeDocument/2006/relationships/image" Target="../media/image171.png"/><Relationship Id="rId88" Type="http://schemas.openxmlformats.org/officeDocument/2006/relationships/image" Target="../media/image176.png"/><Relationship Id="rId91" Type="http://schemas.openxmlformats.org/officeDocument/2006/relationships/image" Target="../media/image179.png"/><Relationship Id="rId96" Type="http://schemas.openxmlformats.org/officeDocument/2006/relationships/image" Target="../media/image18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4.png"/><Relationship Id="rId15" Type="http://schemas.openxmlformats.org/officeDocument/2006/relationships/image" Target="../media/image103.png"/><Relationship Id="rId23" Type="http://schemas.openxmlformats.org/officeDocument/2006/relationships/image" Target="../media/image111.png"/><Relationship Id="rId28" Type="http://schemas.openxmlformats.org/officeDocument/2006/relationships/image" Target="../media/image116.png"/><Relationship Id="rId36" Type="http://schemas.openxmlformats.org/officeDocument/2006/relationships/image" Target="../media/image124.png"/><Relationship Id="rId49" Type="http://schemas.openxmlformats.org/officeDocument/2006/relationships/image" Target="../media/image137.png"/><Relationship Id="rId57" Type="http://schemas.openxmlformats.org/officeDocument/2006/relationships/image" Target="../media/image145.png"/><Relationship Id="rId106" Type="http://schemas.openxmlformats.org/officeDocument/2006/relationships/image" Target="../media/image194.png"/><Relationship Id="rId10" Type="http://schemas.openxmlformats.org/officeDocument/2006/relationships/image" Target="../media/image98.png"/><Relationship Id="rId31" Type="http://schemas.openxmlformats.org/officeDocument/2006/relationships/image" Target="../media/image119.png"/><Relationship Id="rId44" Type="http://schemas.openxmlformats.org/officeDocument/2006/relationships/image" Target="../media/image132.png"/><Relationship Id="rId52" Type="http://schemas.openxmlformats.org/officeDocument/2006/relationships/image" Target="../media/image140.png"/><Relationship Id="rId60" Type="http://schemas.openxmlformats.org/officeDocument/2006/relationships/image" Target="../media/image148.png"/><Relationship Id="rId65" Type="http://schemas.openxmlformats.org/officeDocument/2006/relationships/image" Target="../media/image153.png"/><Relationship Id="rId73" Type="http://schemas.openxmlformats.org/officeDocument/2006/relationships/image" Target="../media/image161.png"/><Relationship Id="rId78" Type="http://schemas.openxmlformats.org/officeDocument/2006/relationships/image" Target="../media/image166.png"/><Relationship Id="rId81" Type="http://schemas.openxmlformats.org/officeDocument/2006/relationships/image" Target="../media/image169.png"/><Relationship Id="rId86" Type="http://schemas.openxmlformats.org/officeDocument/2006/relationships/image" Target="../media/image174.png"/><Relationship Id="rId94" Type="http://schemas.openxmlformats.org/officeDocument/2006/relationships/image" Target="../media/image182.png"/><Relationship Id="rId99" Type="http://schemas.openxmlformats.org/officeDocument/2006/relationships/image" Target="../media/image187.png"/><Relationship Id="rId101" Type="http://schemas.openxmlformats.org/officeDocument/2006/relationships/image" Target="../media/image189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39" Type="http://schemas.openxmlformats.org/officeDocument/2006/relationships/image" Target="../media/image127.png"/><Relationship Id="rId34" Type="http://schemas.openxmlformats.org/officeDocument/2006/relationships/image" Target="../media/image122.png"/><Relationship Id="rId50" Type="http://schemas.openxmlformats.org/officeDocument/2006/relationships/image" Target="../media/image138.png"/><Relationship Id="rId55" Type="http://schemas.openxmlformats.org/officeDocument/2006/relationships/image" Target="../media/image143.png"/><Relationship Id="rId76" Type="http://schemas.openxmlformats.org/officeDocument/2006/relationships/image" Target="../media/image164.png"/><Relationship Id="rId97" Type="http://schemas.openxmlformats.org/officeDocument/2006/relationships/image" Target="../media/image185.png"/><Relationship Id="rId104" Type="http://schemas.openxmlformats.org/officeDocument/2006/relationships/image" Target="../media/image19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5.png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1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1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21.png"/><Relationship Id="rId4" Type="http://schemas.openxmlformats.org/officeDocument/2006/relationships/image" Target="../media/image22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27.png"/><Relationship Id="rId4" Type="http://schemas.openxmlformats.org/officeDocument/2006/relationships/image" Target="../media/image22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7" Type="http://schemas.openxmlformats.org/officeDocument/2006/relationships/image" Target="../media/image233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2.png"/><Relationship Id="rId5" Type="http://schemas.openxmlformats.org/officeDocument/2006/relationships/image" Target="../media/image231.png"/><Relationship Id="rId4" Type="http://schemas.openxmlformats.org/officeDocument/2006/relationships/image" Target="../media/image23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37.png"/><Relationship Id="rId4" Type="http://schemas.openxmlformats.org/officeDocument/2006/relationships/image" Target="../media/image23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0.png"/><Relationship Id="rId5" Type="http://schemas.openxmlformats.org/officeDocument/2006/relationships/image" Target="../media/image239.png"/><Relationship Id="rId4" Type="http://schemas.openxmlformats.org/officeDocument/2006/relationships/image" Target="../media/image23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1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1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1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0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245.png"/><Relationship Id="rId7" Type="http://schemas.openxmlformats.org/officeDocument/2006/relationships/image" Target="../media/image249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8.png"/><Relationship Id="rId5" Type="http://schemas.openxmlformats.org/officeDocument/2006/relationships/image" Target="../media/image247.png"/><Relationship Id="rId4" Type="http://schemas.openxmlformats.org/officeDocument/2006/relationships/image" Target="../media/image246.png"/><Relationship Id="rId9" Type="http://schemas.openxmlformats.org/officeDocument/2006/relationships/image" Target="../media/image25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7" Type="http://schemas.openxmlformats.org/officeDocument/2006/relationships/image" Target="../media/image249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8.png"/><Relationship Id="rId5" Type="http://schemas.openxmlformats.org/officeDocument/2006/relationships/image" Target="../media/image247.png"/><Relationship Id="rId4" Type="http://schemas.openxmlformats.org/officeDocument/2006/relationships/image" Target="../media/image246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3" Type="http://schemas.openxmlformats.org/officeDocument/2006/relationships/image" Target="../media/image245.png"/><Relationship Id="rId7" Type="http://schemas.openxmlformats.org/officeDocument/2006/relationships/image" Target="../media/image252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8.png"/><Relationship Id="rId5" Type="http://schemas.openxmlformats.org/officeDocument/2006/relationships/image" Target="../media/image247.png"/><Relationship Id="rId4" Type="http://schemas.openxmlformats.org/officeDocument/2006/relationships/image" Target="../media/image24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5.png"/><Relationship Id="rId5" Type="http://schemas.openxmlformats.org/officeDocument/2006/relationships/image" Target="../media/image253.png"/><Relationship Id="rId4" Type="http://schemas.openxmlformats.org/officeDocument/2006/relationships/image" Target="../media/image248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png"/><Relationship Id="rId3" Type="http://schemas.openxmlformats.org/officeDocument/2006/relationships/image" Target="../media/image247.png"/><Relationship Id="rId7" Type="http://schemas.openxmlformats.org/officeDocument/2006/relationships/image" Target="../media/image24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3.png"/><Relationship Id="rId5" Type="http://schemas.openxmlformats.org/officeDocument/2006/relationships/image" Target="../media/image254.png"/><Relationship Id="rId4" Type="http://schemas.openxmlformats.org/officeDocument/2006/relationships/image" Target="../media/image248.png"/><Relationship Id="rId9" Type="http://schemas.openxmlformats.org/officeDocument/2006/relationships/image" Target="../media/image25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7" Type="http://schemas.openxmlformats.org/officeDocument/2006/relationships/image" Target="../media/image258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5.png"/><Relationship Id="rId5" Type="http://schemas.openxmlformats.org/officeDocument/2006/relationships/image" Target="../media/image257.png"/><Relationship Id="rId4" Type="http://schemas.openxmlformats.org/officeDocument/2006/relationships/image" Target="../media/image248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247.png"/><Relationship Id="rId7" Type="http://schemas.openxmlformats.org/officeDocument/2006/relationships/image" Target="../media/image256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5.png"/><Relationship Id="rId5" Type="http://schemas.openxmlformats.org/officeDocument/2006/relationships/image" Target="../media/image259.png"/><Relationship Id="rId4" Type="http://schemas.openxmlformats.org/officeDocument/2006/relationships/image" Target="../media/image248.png"/><Relationship Id="rId9" Type="http://schemas.openxmlformats.org/officeDocument/2006/relationships/image" Target="../media/image25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4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3079"/>
            <a:ext cx="13004800" cy="253824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dirty="0"/>
              <a:t>Image classification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0" y="8120777"/>
            <a:ext cx="13004800" cy="135969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16-385 Computer Vision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Spring 2019, Lecture 18</a:t>
            </a:r>
          </a:p>
        </p:txBody>
      </p:sp>
      <p:sp>
        <p:nvSpPr>
          <p:cNvPr id="6" name="Shape 667"/>
          <p:cNvSpPr txBox="1">
            <a:spLocks/>
          </p:cNvSpPr>
          <p:nvPr/>
        </p:nvSpPr>
        <p:spPr>
          <a:xfrm>
            <a:off x="0" y="9024240"/>
            <a:ext cx="13004800" cy="539355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http://www.cs.cmu.edu/~16385/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 (Headings)"/>
              <a:sym typeface="Helvetica Light"/>
            </a:endParaRPr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DAC769BD-4975-462A-B793-9168FED76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t="19740" b="19740"/>
          <a:stretch>
            <a:fillRect/>
          </a:stretch>
        </p:blipFill>
        <p:spPr>
          <a:xfrm>
            <a:off x="1612900" y="2202577"/>
            <a:ext cx="9779000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1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03263" y="3910598"/>
            <a:ext cx="7851125" cy="5876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Image" descr="Imag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34200" y="2590891"/>
            <a:ext cx="1524000" cy="1574801"/>
          </a:xfrm>
          <a:prstGeom prst="rect">
            <a:avLst/>
          </a:prstGeom>
        </p:spPr>
      </p:pic>
      <p:pic>
        <p:nvPicPr>
          <p:cNvPr id="142" name="Image" descr="Imag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20150" y="793841"/>
            <a:ext cx="1549400" cy="1574801"/>
          </a:xfrm>
          <a:prstGeom prst="rect">
            <a:avLst/>
          </a:prstGeom>
        </p:spPr>
      </p:pic>
      <p:pic>
        <p:nvPicPr>
          <p:cNvPr id="143" name="Image" descr="Imag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61768" y="4375241"/>
            <a:ext cx="1524001" cy="1600201"/>
          </a:xfrm>
          <a:prstGeom prst="rect">
            <a:avLst/>
          </a:prstGeom>
        </p:spPr>
      </p:pic>
      <p:pic>
        <p:nvPicPr>
          <p:cNvPr id="144" name="Image" descr="Imag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731500" y="793841"/>
            <a:ext cx="1524000" cy="1574801"/>
          </a:xfrm>
          <a:prstGeom prst="rect">
            <a:avLst/>
          </a:prstGeom>
        </p:spPr>
      </p:pic>
      <p:pic>
        <p:nvPicPr>
          <p:cNvPr id="145" name="Image" descr="Imag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934200" y="793841"/>
            <a:ext cx="1524000" cy="1574801"/>
          </a:xfrm>
          <a:prstGeom prst="rect">
            <a:avLst/>
          </a:prstGeom>
        </p:spPr>
      </p:pic>
      <p:pic>
        <p:nvPicPr>
          <p:cNvPr id="146" name="Image" descr="Image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832850" y="2590891"/>
            <a:ext cx="1524000" cy="1574801"/>
          </a:xfrm>
          <a:prstGeom prst="rect">
            <a:avLst/>
          </a:prstGeom>
        </p:spPr>
      </p:pic>
      <p:pic>
        <p:nvPicPr>
          <p:cNvPr id="147" name="Image" descr="Imag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731500" y="2590891"/>
            <a:ext cx="1524000" cy="1574801"/>
          </a:xfrm>
          <a:prstGeom prst="rect">
            <a:avLst/>
          </a:prstGeom>
        </p:spPr>
      </p:pic>
      <p:pic>
        <p:nvPicPr>
          <p:cNvPr id="148" name="Image" descr="Imag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832850" y="4387941"/>
            <a:ext cx="1524000" cy="1574801"/>
          </a:xfrm>
          <a:prstGeom prst="rect">
            <a:avLst/>
          </a:prstGeom>
        </p:spPr>
      </p:pic>
      <p:pic>
        <p:nvPicPr>
          <p:cNvPr id="149" name="Image" descr="Image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0731500" y="4387941"/>
            <a:ext cx="1524000" cy="1574801"/>
          </a:xfrm>
          <a:prstGeom prst="rect">
            <a:avLst/>
          </a:prstGeom>
        </p:spPr>
      </p:pic>
      <p:sp>
        <p:nvSpPr>
          <p:cNvPr id="150" name="a collection of local features…"/>
          <p:cNvSpPr txBox="1"/>
          <p:nvPr/>
        </p:nvSpPr>
        <p:spPr>
          <a:xfrm>
            <a:off x="6619163" y="5864270"/>
            <a:ext cx="5951374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 collection of local features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(bag-of-features)</a:t>
            </a:r>
          </a:p>
        </p:txBody>
      </p:sp>
      <p:sp>
        <p:nvSpPr>
          <p:cNvPr id="151" name="An object as"/>
          <p:cNvSpPr txBox="1"/>
          <p:nvPr/>
        </p:nvSpPr>
        <p:spPr>
          <a:xfrm>
            <a:off x="634339" y="3451270"/>
            <a:ext cx="268102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An object as</a:t>
            </a:r>
          </a:p>
        </p:txBody>
      </p:sp>
      <p:pic>
        <p:nvPicPr>
          <p:cNvPr id="155" name="Connection Line" descr="Connection Line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245390" y="1454188"/>
            <a:ext cx="4259082" cy="2026625"/>
          </a:xfrm>
          <a:prstGeom prst="rect">
            <a:avLst/>
          </a:prstGeom>
        </p:spPr>
      </p:pic>
      <p:sp>
        <p:nvSpPr>
          <p:cNvPr id="153" name="Some local feature are very informative"/>
          <p:cNvSpPr txBox="1"/>
          <p:nvPr/>
        </p:nvSpPr>
        <p:spPr>
          <a:xfrm>
            <a:off x="431856" y="527784"/>
            <a:ext cx="3773087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Some local feature are very informative</a:t>
            </a:r>
          </a:p>
        </p:txBody>
      </p:sp>
      <p:sp>
        <p:nvSpPr>
          <p:cNvPr id="154" name="deals well with occlusion…"/>
          <p:cNvSpPr txBox="1"/>
          <p:nvPr/>
        </p:nvSpPr>
        <p:spPr>
          <a:xfrm>
            <a:off x="7472015" y="7009993"/>
            <a:ext cx="3915541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45722" marR="0" lvl="0" indent="-345722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deals well with occlusion</a:t>
            </a:r>
          </a:p>
          <a:p>
            <a:pPr marL="345722" marR="0" lvl="0" indent="-345722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scale invariant</a:t>
            </a:r>
          </a:p>
          <a:p>
            <a:pPr marL="345722" marR="0" lvl="0" indent="-345722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rotation invariant</a:t>
            </a:r>
          </a:p>
        </p:txBody>
      </p:sp>
    </p:spTree>
    <p:extLst>
      <p:ext uri="{BB962C8B-B14F-4D97-AF65-F5344CB8AC3E}">
        <p14:creationId xmlns:p14="http://schemas.microsoft.com/office/powerpoint/2010/main" val="2036269837"/>
      </p:ext>
    </p:extLst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Line"/>
          <p:cNvSpPr/>
          <p:nvPr/>
        </p:nvSpPr>
        <p:spPr>
          <a:xfrm flipV="1">
            <a:off x="4059044" y="2521335"/>
            <a:ext cx="1" cy="513776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73" name="Line"/>
          <p:cNvSpPr/>
          <p:nvPr/>
        </p:nvSpPr>
        <p:spPr>
          <a:xfrm flipV="1">
            <a:off x="3981569" y="5328970"/>
            <a:ext cx="2401517" cy="2401517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74" name="Line"/>
          <p:cNvSpPr/>
          <p:nvPr/>
        </p:nvSpPr>
        <p:spPr>
          <a:xfrm>
            <a:off x="4053254" y="7653313"/>
            <a:ext cx="545157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75" name="Shape"/>
          <p:cNvSpPr/>
          <p:nvPr/>
        </p:nvSpPr>
        <p:spPr>
          <a:xfrm rot="2004446">
            <a:off x="3346128" y="5745750"/>
            <a:ext cx="4846327" cy="1375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gradFill>
            <a:gsLst>
              <a:gs pos="0">
                <a:srgbClr val="FBFBFB">
                  <a:alpha val="91291"/>
                </a:srgbClr>
              </a:gs>
              <a:gs pos="100000">
                <a:schemeClr val="accent1">
                  <a:hueOff val="47394"/>
                  <a:satOff val="-25753"/>
                  <a:lumOff val="-7544"/>
                  <a:alpha val="91291"/>
                </a:scheme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76" name="Shape"/>
          <p:cNvSpPr/>
          <p:nvPr/>
        </p:nvSpPr>
        <p:spPr>
          <a:xfrm rot="2004446">
            <a:off x="3948747" y="4832089"/>
            <a:ext cx="4846327" cy="1375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gradFill>
            <a:gsLst>
              <a:gs pos="0">
                <a:srgbClr val="FBFBFB">
                  <a:alpha val="89480"/>
                </a:srgbClr>
              </a:gs>
              <a:gs pos="100000">
                <a:schemeClr val="accent1">
                  <a:alpha val="89480"/>
                </a:scheme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77" name="Shape"/>
          <p:cNvSpPr/>
          <p:nvPr/>
        </p:nvSpPr>
        <p:spPr>
          <a:xfrm rot="2004446">
            <a:off x="4544496" y="3928843"/>
            <a:ext cx="4846327" cy="13751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gradFill>
            <a:gsLst>
              <a:gs pos="0">
                <a:srgbClr val="FBFBFB">
                  <a:alpha val="75652"/>
                </a:srgbClr>
              </a:gs>
              <a:gs pos="100000">
                <a:schemeClr val="accent1">
                  <a:satOff val="-3355"/>
                  <a:lumOff val="26614"/>
                  <a:alpha val="75652"/>
                </a:scheme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78" name="Line"/>
          <p:cNvSpPr/>
          <p:nvPr/>
        </p:nvSpPr>
        <p:spPr>
          <a:xfrm flipV="1">
            <a:off x="6381341" y="3465846"/>
            <a:ext cx="1837649" cy="1837649"/>
          </a:xfrm>
          <a:prstGeom prst="line">
            <a:avLst/>
          </a:prstGeom>
          <a:ln w="63500">
            <a:solidFill>
              <a:srgbClr val="85888D"/>
            </a:solidFill>
            <a:miter lim="400000"/>
            <a:headEnd type="oval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79" name="Line"/>
          <p:cNvSpPr/>
          <p:nvPr/>
        </p:nvSpPr>
        <p:spPr>
          <a:xfrm flipV="1">
            <a:off x="6381341" y="5148055"/>
            <a:ext cx="155440" cy="155440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oval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80" name="Line"/>
          <p:cNvSpPr/>
          <p:nvPr/>
        </p:nvSpPr>
        <p:spPr>
          <a:xfrm flipV="1">
            <a:off x="7071689" y="3475337"/>
            <a:ext cx="1141511" cy="1141511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81" name="Line"/>
          <p:cNvSpPr/>
          <p:nvPr/>
        </p:nvSpPr>
        <p:spPr>
          <a:xfrm flipH="1">
            <a:off x="2545661" y="7647523"/>
            <a:ext cx="1517085" cy="83722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98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34823" y="3179544"/>
            <a:ext cx="3556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983" name="What’s the distance between these parallel planes?"/>
          <p:cNvSpPr txBox="1"/>
          <p:nvPr/>
        </p:nvSpPr>
        <p:spPr>
          <a:xfrm>
            <a:off x="607048" y="2517043"/>
            <a:ext cx="3006401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What’s the distance between these parallel planes?</a:t>
            </a:r>
          </a:p>
        </p:txBody>
      </p:sp>
      <p:sp>
        <p:nvSpPr>
          <p:cNvPr id="984" name="Hyperplanes (planes) in 3D"/>
          <p:cNvSpPr txBox="1"/>
          <p:nvPr/>
        </p:nvSpPr>
        <p:spPr>
          <a:xfrm>
            <a:off x="3638042" y="803148"/>
            <a:ext cx="572871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Hyperplanes (planes) in 3D</a:t>
            </a:r>
          </a:p>
        </p:txBody>
      </p:sp>
      <p:pic>
        <p:nvPicPr>
          <p:cNvPr id="985" name="latex-image-39.pdf" descr="latex-image-39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03532" y="6715728"/>
            <a:ext cx="2054773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6" name="latex-image-46.pdf" descr="latex-image-46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53870" y="7781989"/>
            <a:ext cx="2034629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7" name="latex-image-47.pdf" descr="latex-image-47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97490" y="5790842"/>
            <a:ext cx="2326728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9" name="Connection Line" descr="Connection 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446741" y="3196674"/>
            <a:ext cx="1417940" cy="181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737012"/>
      </p:ext>
    </p:extLst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Line"/>
          <p:cNvSpPr/>
          <p:nvPr/>
        </p:nvSpPr>
        <p:spPr>
          <a:xfrm flipV="1">
            <a:off x="4059044" y="2521335"/>
            <a:ext cx="1" cy="513776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93" name="Line"/>
          <p:cNvSpPr/>
          <p:nvPr/>
        </p:nvSpPr>
        <p:spPr>
          <a:xfrm flipV="1">
            <a:off x="3981569" y="5328970"/>
            <a:ext cx="2401517" cy="2401517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94" name="Line"/>
          <p:cNvSpPr/>
          <p:nvPr/>
        </p:nvSpPr>
        <p:spPr>
          <a:xfrm>
            <a:off x="4053254" y="7653313"/>
            <a:ext cx="545157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95" name="Shape"/>
          <p:cNvSpPr/>
          <p:nvPr/>
        </p:nvSpPr>
        <p:spPr>
          <a:xfrm rot="2004446">
            <a:off x="3346128" y="5745750"/>
            <a:ext cx="4846327" cy="1375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gradFill>
            <a:gsLst>
              <a:gs pos="0">
                <a:srgbClr val="FBFBFB">
                  <a:alpha val="91291"/>
                </a:srgbClr>
              </a:gs>
              <a:gs pos="100000">
                <a:schemeClr val="accent1">
                  <a:hueOff val="47394"/>
                  <a:satOff val="-25753"/>
                  <a:lumOff val="-7544"/>
                  <a:alpha val="91291"/>
                </a:scheme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96" name="Shape"/>
          <p:cNvSpPr/>
          <p:nvPr/>
        </p:nvSpPr>
        <p:spPr>
          <a:xfrm rot="2004446">
            <a:off x="3948747" y="4832089"/>
            <a:ext cx="4846327" cy="1375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gradFill>
            <a:gsLst>
              <a:gs pos="0">
                <a:srgbClr val="FBFBFB">
                  <a:alpha val="89480"/>
                </a:srgbClr>
              </a:gs>
              <a:gs pos="100000">
                <a:schemeClr val="accent1">
                  <a:alpha val="89480"/>
                </a:scheme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97" name="Shape"/>
          <p:cNvSpPr/>
          <p:nvPr/>
        </p:nvSpPr>
        <p:spPr>
          <a:xfrm rot="2004446">
            <a:off x="4544496" y="3928843"/>
            <a:ext cx="4846327" cy="13751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gradFill>
            <a:gsLst>
              <a:gs pos="0">
                <a:srgbClr val="FBFBFB">
                  <a:alpha val="75652"/>
                </a:srgbClr>
              </a:gs>
              <a:gs pos="100000">
                <a:schemeClr val="accent1">
                  <a:satOff val="-3355"/>
                  <a:lumOff val="26614"/>
                  <a:alpha val="75652"/>
                </a:scheme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98" name="Line"/>
          <p:cNvSpPr/>
          <p:nvPr/>
        </p:nvSpPr>
        <p:spPr>
          <a:xfrm flipV="1">
            <a:off x="6381341" y="3465846"/>
            <a:ext cx="1837649" cy="1837649"/>
          </a:xfrm>
          <a:prstGeom prst="line">
            <a:avLst/>
          </a:prstGeom>
          <a:ln w="63500">
            <a:solidFill>
              <a:srgbClr val="85888D"/>
            </a:solidFill>
            <a:miter lim="400000"/>
            <a:headEnd type="oval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99" name="Line"/>
          <p:cNvSpPr/>
          <p:nvPr/>
        </p:nvSpPr>
        <p:spPr>
          <a:xfrm flipV="1">
            <a:off x="6381341" y="5148055"/>
            <a:ext cx="155440" cy="155440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oval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00" name="Line"/>
          <p:cNvSpPr/>
          <p:nvPr/>
        </p:nvSpPr>
        <p:spPr>
          <a:xfrm flipV="1">
            <a:off x="7071689" y="3475337"/>
            <a:ext cx="1141511" cy="1141511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01" name="Line"/>
          <p:cNvSpPr/>
          <p:nvPr/>
        </p:nvSpPr>
        <p:spPr>
          <a:xfrm flipH="1">
            <a:off x="2545661" y="7647523"/>
            <a:ext cx="1517085" cy="83722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00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34823" y="3179544"/>
            <a:ext cx="3556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1003" name="Hyperplanes (planes) in 3D"/>
          <p:cNvSpPr txBox="1"/>
          <p:nvPr/>
        </p:nvSpPr>
        <p:spPr>
          <a:xfrm>
            <a:off x="3638042" y="803148"/>
            <a:ext cx="572871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Hyperplanes (planes) in 3D</a:t>
            </a:r>
          </a:p>
        </p:txBody>
      </p:sp>
      <p:pic>
        <p:nvPicPr>
          <p:cNvPr id="1004" name="latex-image-70.pdf" descr="latex-image-70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22329" y="2761177"/>
            <a:ext cx="850901" cy="105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9" name="Connection Line" descr="Connection 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46741" y="3196674"/>
            <a:ext cx="1417940" cy="1819552"/>
          </a:xfrm>
          <a:prstGeom prst="rect">
            <a:avLst/>
          </a:prstGeom>
        </p:spPr>
      </p:pic>
      <p:pic>
        <p:nvPicPr>
          <p:cNvPr id="1006" name="latex-image-39.pdf" descr="latex-image-39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03532" y="6715728"/>
            <a:ext cx="2054773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7" name="latex-image-46.pdf" descr="latex-image-46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853870" y="7781989"/>
            <a:ext cx="2034629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8" name="latex-image-47.pdf" descr="latex-image-47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097490" y="5790842"/>
            <a:ext cx="2326728" cy="2921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24005688"/>
      </p:ext>
    </p:extLst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Circle"/>
          <p:cNvSpPr/>
          <p:nvPr/>
        </p:nvSpPr>
        <p:spPr>
          <a:xfrm>
            <a:off x="56769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15" name="Circle"/>
          <p:cNvSpPr/>
          <p:nvPr/>
        </p:nvSpPr>
        <p:spPr>
          <a:xfrm>
            <a:off x="6629400" y="396871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16" name="Circle"/>
          <p:cNvSpPr/>
          <p:nvPr/>
        </p:nvSpPr>
        <p:spPr>
          <a:xfrm>
            <a:off x="5295900" y="412208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17" name="Circle"/>
          <p:cNvSpPr/>
          <p:nvPr/>
        </p:nvSpPr>
        <p:spPr>
          <a:xfrm>
            <a:off x="35052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18" name="Circle"/>
          <p:cNvSpPr/>
          <p:nvPr/>
        </p:nvSpPr>
        <p:spPr>
          <a:xfrm>
            <a:off x="27051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19" name="Circle"/>
          <p:cNvSpPr/>
          <p:nvPr/>
        </p:nvSpPr>
        <p:spPr>
          <a:xfrm>
            <a:off x="41910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20" name="Circle"/>
          <p:cNvSpPr/>
          <p:nvPr/>
        </p:nvSpPr>
        <p:spPr>
          <a:xfrm>
            <a:off x="47117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21" name="Circle"/>
          <p:cNvSpPr/>
          <p:nvPr/>
        </p:nvSpPr>
        <p:spPr>
          <a:xfrm>
            <a:off x="45593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22" name="Circle"/>
          <p:cNvSpPr/>
          <p:nvPr/>
        </p:nvSpPr>
        <p:spPr>
          <a:xfrm>
            <a:off x="3505200" y="4432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23" name="Circle"/>
          <p:cNvSpPr/>
          <p:nvPr/>
        </p:nvSpPr>
        <p:spPr>
          <a:xfrm>
            <a:off x="4191000" y="19685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24" name="Circle"/>
          <p:cNvSpPr/>
          <p:nvPr/>
        </p:nvSpPr>
        <p:spPr>
          <a:xfrm>
            <a:off x="7239000" y="3251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25" name="Circle"/>
          <p:cNvSpPr/>
          <p:nvPr/>
        </p:nvSpPr>
        <p:spPr>
          <a:xfrm>
            <a:off x="6507819" y="1689100"/>
            <a:ext cx="243162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26" name="Circle"/>
          <p:cNvSpPr/>
          <p:nvPr/>
        </p:nvSpPr>
        <p:spPr>
          <a:xfrm>
            <a:off x="4718980" y="37338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27" name="Circle"/>
          <p:cNvSpPr/>
          <p:nvPr/>
        </p:nvSpPr>
        <p:spPr>
          <a:xfrm>
            <a:off x="32131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28" name="Circle"/>
          <p:cNvSpPr/>
          <p:nvPr/>
        </p:nvSpPr>
        <p:spPr>
          <a:xfrm>
            <a:off x="2425700" y="2997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29" name="Circle"/>
          <p:cNvSpPr/>
          <p:nvPr/>
        </p:nvSpPr>
        <p:spPr>
          <a:xfrm>
            <a:off x="85471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30" name="Circle"/>
          <p:cNvSpPr/>
          <p:nvPr/>
        </p:nvSpPr>
        <p:spPr>
          <a:xfrm>
            <a:off x="8801100" y="5232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31" name="Circle"/>
          <p:cNvSpPr/>
          <p:nvPr/>
        </p:nvSpPr>
        <p:spPr>
          <a:xfrm>
            <a:off x="6083300" y="6752206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32" name="Circle"/>
          <p:cNvSpPr/>
          <p:nvPr/>
        </p:nvSpPr>
        <p:spPr>
          <a:xfrm>
            <a:off x="6629400" y="5969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33" name="Circle"/>
          <p:cNvSpPr/>
          <p:nvPr/>
        </p:nvSpPr>
        <p:spPr>
          <a:xfrm>
            <a:off x="89916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34" name="Circle"/>
          <p:cNvSpPr/>
          <p:nvPr/>
        </p:nvSpPr>
        <p:spPr>
          <a:xfrm>
            <a:off x="71374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35" name="Circle"/>
          <p:cNvSpPr/>
          <p:nvPr/>
        </p:nvSpPr>
        <p:spPr>
          <a:xfrm>
            <a:off x="82677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36" name="Circle"/>
          <p:cNvSpPr/>
          <p:nvPr/>
        </p:nvSpPr>
        <p:spPr>
          <a:xfrm>
            <a:off x="7239000" y="52505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37" name="Circle"/>
          <p:cNvSpPr/>
          <p:nvPr/>
        </p:nvSpPr>
        <p:spPr>
          <a:xfrm>
            <a:off x="8801100" y="72136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38" name="Circle"/>
          <p:cNvSpPr/>
          <p:nvPr/>
        </p:nvSpPr>
        <p:spPr>
          <a:xfrm>
            <a:off x="6007100" y="6283918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39" name="Circle"/>
          <p:cNvSpPr/>
          <p:nvPr/>
        </p:nvSpPr>
        <p:spPr>
          <a:xfrm>
            <a:off x="5029200" y="78613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40" name="Circle"/>
          <p:cNvSpPr/>
          <p:nvPr/>
        </p:nvSpPr>
        <p:spPr>
          <a:xfrm>
            <a:off x="9404350" y="47552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41" name="Circle"/>
          <p:cNvSpPr/>
          <p:nvPr/>
        </p:nvSpPr>
        <p:spPr>
          <a:xfrm>
            <a:off x="102616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42" name="Circle"/>
          <p:cNvSpPr/>
          <p:nvPr/>
        </p:nvSpPr>
        <p:spPr>
          <a:xfrm>
            <a:off x="76835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43" name="Circle"/>
          <p:cNvSpPr/>
          <p:nvPr/>
        </p:nvSpPr>
        <p:spPr>
          <a:xfrm>
            <a:off x="7903578" y="4978400"/>
            <a:ext cx="243162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44" name="Circle"/>
          <p:cNvSpPr/>
          <p:nvPr/>
        </p:nvSpPr>
        <p:spPr>
          <a:xfrm>
            <a:off x="5295900" y="690489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45" name="Circle"/>
          <p:cNvSpPr/>
          <p:nvPr/>
        </p:nvSpPr>
        <p:spPr>
          <a:xfrm>
            <a:off x="9055100" y="5486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46" name="What’s the best w?"/>
          <p:cNvSpPr txBox="1"/>
          <p:nvPr/>
        </p:nvSpPr>
        <p:spPr>
          <a:xfrm>
            <a:off x="4530992" y="411582"/>
            <a:ext cx="3942817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What’s the best </a:t>
            </a: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w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13879950"/>
      </p:ext>
    </p:extLst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Circle"/>
          <p:cNvSpPr/>
          <p:nvPr/>
        </p:nvSpPr>
        <p:spPr>
          <a:xfrm>
            <a:off x="56769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49" name="Circle"/>
          <p:cNvSpPr/>
          <p:nvPr/>
        </p:nvSpPr>
        <p:spPr>
          <a:xfrm>
            <a:off x="6629400" y="396871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50" name="Circle"/>
          <p:cNvSpPr/>
          <p:nvPr/>
        </p:nvSpPr>
        <p:spPr>
          <a:xfrm>
            <a:off x="5295900" y="412208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51" name="Circle"/>
          <p:cNvSpPr/>
          <p:nvPr/>
        </p:nvSpPr>
        <p:spPr>
          <a:xfrm>
            <a:off x="35052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52" name="Circle"/>
          <p:cNvSpPr/>
          <p:nvPr/>
        </p:nvSpPr>
        <p:spPr>
          <a:xfrm>
            <a:off x="27051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53" name="Circle"/>
          <p:cNvSpPr/>
          <p:nvPr/>
        </p:nvSpPr>
        <p:spPr>
          <a:xfrm>
            <a:off x="41910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54" name="Circle"/>
          <p:cNvSpPr/>
          <p:nvPr/>
        </p:nvSpPr>
        <p:spPr>
          <a:xfrm>
            <a:off x="47117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55" name="Circle"/>
          <p:cNvSpPr/>
          <p:nvPr/>
        </p:nvSpPr>
        <p:spPr>
          <a:xfrm>
            <a:off x="45593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56" name="Circle"/>
          <p:cNvSpPr/>
          <p:nvPr/>
        </p:nvSpPr>
        <p:spPr>
          <a:xfrm>
            <a:off x="3505200" y="4432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57" name="Circle"/>
          <p:cNvSpPr/>
          <p:nvPr/>
        </p:nvSpPr>
        <p:spPr>
          <a:xfrm>
            <a:off x="4191000" y="19685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58" name="Circle"/>
          <p:cNvSpPr/>
          <p:nvPr/>
        </p:nvSpPr>
        <p:spPr>
          <a:xfrm>
            <a:off x="7239000" y="3251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59" name="Circle"/>
          <p:cNvSpPr/>
          <p:nvPr/>
        </p:nvSpPr>
        <p:spPr>
          <a:xfrm>
            <a:off x="6507819" y="1689100"/>
            <a:ext cx="243162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60" name="Circle"/>
          <p:cNvSpPr/>
          <p:nvPr/>
        </p:nvSpPr>
        <p:spPr>
          <a:xfrm>
            <a:off x="4718980" y="37338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61" name="Circle"/>
          <p:cNvSpPr/>
          <p:nvPr/>
        </p:nvSpPr>
        <p:spPr>
          <a:xfrm>
            <a:off x="32131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62" name="Circle"/>
          <p:cNvSpPr/>
          <p:nvPr/>
        </p:nvSpPr>
        <p:spPr>
          <a:xfrm>
            <a:off x="2425700" y="2997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63" name="Circle"/>
          <p:cNvSpPr/>
          <p:nvPr/>
        </p:nvSpPr>
        <p:spPr>
          <a:xfrm>
            <a:off x="85471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64" name="Circle"/>
          <p:cNvSpPr/>
          <p:nvPr/>
        </p:nvSpPr>
        <p:spPr>
          <a:xfrm>
            <a:off x="8801100" y="5232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65" name="Circle"/>
          <p:cNvSpPr/>
          <p:nvPr/>
        </p:nvSpPr>
        <p:spPr>
          <a:xfrm>
            <a:off x="6083300" y="6752206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66" name="Circle"/>
          <p:cNvSpPr/>
          <p:nvPr/>
        </p:nvSpPr>
        <p:spPr>
          <a:xfrm>
            <a:off x="6629400" y="5969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67" name="Circle"/>
          <p:cNvSpPr/>
          <p:nvPr/>
        </p:nvSpPr>
        <p:spPr>
          <a:xfrm>
            <a:off x="89916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68" name="Circle"/>
          <p:cNvSpPr/>
          <p:nvPr/>
        </p:nvSpPr>
        <p:spPr>
          <a:xfrm>
            <a:off x="71374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69" name="Circle"/>
          <p:cNvSpPr/>
          <p:nvPr/>
        </p:nvSpPr>
        <p:spPr>
          <a:xfrm>
            <a:off x="82677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70" name="Circle"/>
          <p:cNvSpPr/>
          <p:nvPr/>
        </p:nvSpPr>
        <p:spPr>
          <a:xfrm>
            <a:off x="7239000" y="52505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71" name="Circle"/>
          <p:cNvSpPr/>
          <p:nvPr/>
        </p:nvSpPr>
        <p:spPr>
          <a:xfrm>
            <a:off x="8801100" y="72136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72" name="Circle"/>
          <p:cNvSpPr/>
          <p:nvPr/>
        </p:nvSpPr>
        <p:spPr>
          <a:xfrm>
            <a:off x="6007100" y="6283918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73" name="Circle"/>
          <p:cNvSpPr/>
          <p:nvPr/>
        </p:nvSpPr>
        <p:spPr>
          <a:xfrm>
            <a:off x="5029200" y="78613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74" name="Circle"/>
          <p:cNvSpPr/>
          <p:nvPr/>
        </p:nvSpPr>
        <p:spPr>
          <a:xfrm>
            <a:off x="9404350" y="47552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75" name="Circle"/>
          <p:cNvSpPr/>
          <p:nvPr/>
        </p:nvSpPr>
        <p:spPr>
          <a:xfrm>
            <a:off x="102616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76" name="Circle"/>
          <p:cNvSpPr/>
          <p:nvPr/>
        </p:nvSpPr>
        <p:spPr>
          <a:xfrm>
            <a:off x="76835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77" name="Circle"/>
          <p:cNvSpPr/>
          <p:nvPr/>
        </p:nvSpPr>
        <p:spPr>
          <a:xfrm>
            <a:off x="7903578" y="4978400"/>
            <a:ext cx="243162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78" name="Circle"/>
          <p:cNvSpPr/>
          <p:nvPr/>
        </p:nvSpPr>
        <p:spPr>
          <a:xfrm>
            <a:off x="5295900" y="690489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79" name="Circle"/>
          <p:cNvSpPr/>
          <p:nvPr/>
        </p:nvSpPr>
        <p:spPr>
          <a:xfrm>
            <a:off x="9055100" y="5486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80" name="Line"/>
          <p:cNvSpPr/>
          <p:nvPr/>
        </p:nvSpPr>
        <p:spPr>
          <a:xfrm>
            <a:off x="523138" y="4680880"/>
            <a:ext cx="1195852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81" name="What’s the best w?"/>
          <p:cNvSpPr txBox="1"/>
          <p:nvPr/>
        </p:nvSpPr>
        <p:spPr>
          <a:xfrm>
            <a:off x="4530992" y="411582"/>
            <a:ext cx="3942817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What’s the best </a:t>
            </a: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w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78298318"/>
      </p:ext>
    </p:extLst>
  </p:cSld>
  <p:clrMapOvr>
    <a:masterClrMapping/>
  </p:clrMapOvr>
  <p:transition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Circle"/>
          <p:cNvSpPr/>
          <p:nvPr/>
        </p:nvSpPr>
        <p:spPr>
          <a:xfrm>
            <a:off x="56769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84" name="Circle"/>
          <p:cNvSpPr/>
          <p:nvPr/>
        </p:nvSpPr>
        <p:spPr>
          <a:xfrm>
            <a:off x="6629400" y="396871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85" name="Circle"/>
          <p:cNvSpPr/>
          <p:nvPr/>
        </p:nvSpPr>
        <p:spPr>
          <a:xfrm>
            <a:off x="5295900" y="412208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86" name="Circle"/>
          <p:cNvSpPr/>
          <p:nvPr/>
        </p:nvSpPr>
        <p:spPr>
          <a:xfrm>
            <a:off x="35052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87" name="Circle"/>
          <p:cNvSpPr/>
          <p:nvPr/>
        </p:nvSpPr>
        <p:spPr>
          <a:xfrm>
            <a:off x="27051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88" name="Circle"/>
          <p:cNvSpPr/>
          <p:nvPr/>
        </p:nvSpPr>
        <p:spPr>
          <a:xfrm>
            <a:off x="41910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89" name="Circle"/>
          <p:cNvSpPr/>
          <p:nvPr/>
        </p:nvSpPr>
        <p:spPr>
          <a:xfrm>
            <a:off x="47117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90" name="Circle"/>
          <p:cNvSpPr/>
          <p:nvPr/>
        </p:nvSpPr>
        <p:spPr>
          <a:xfrm>
            <a:off x="45593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91" name="Circle"/>
          <p:cNvSpPr/>
          <p:nvPr/>
        </p:nvSpPr>
        <p:spPr>
          <a:xfrm>
            <a:off x="3505200" y="4432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92" name="Circle"/>
          <p:cNvSpPr/>
          <p:nvPr/>
        </p:nvSpPr>
        <p:spPr>
          <a:xfrm>
            <a:off x="4191000" y="19685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93" name="Circle"/>
          <p:cNvSpPr/>
          <p:nvPr/>
        </p:nvSpPr>
        <p:spPr>
          <a:xfrm>
            <a:off x="7239000" y="3251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94" name="Circle"/>
          <p:cNvSpPr/>
          <p:nvPr/>
        </p:nvSpPr>
        <p:spPr>
          <a:xfrm>
            <a:off x="6507819" y="1689100"/>
            <a:ext cx="243162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95" name="Circle"/>
          <p:cNvSpPr/>
          <p:nvPr/>
        </p:nvSpPr>
        <p:spPr>
          <a:xfrm>
            <a:off x="4718980" y="37338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96" name="Circle"/>
          <p:cNvSpPr/>
          <p:nvPr/>
        </p:nvSpPr>
        <p:spPr>
          <a:xfrm>
            <a:off x="32131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97" name="Circle"/>
          <p:cNvSpPr/>
          <p:nvPr/>
        </p:nvSpPr>
        <p:spPr>
          <a:xfrm>
            <a:off x="2425700" y="2997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98" name="Circle"/>
          <p:cNvSpPr/>
          <p:nvPr/>
        </p:nvSpPr>
        <p:spPr>
          <a:xfrm>
            <a:off x="85471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99" name="Circle"/>
          <p:cNvSpPr/>
          <p:nvPr/>
        </p:nvSpPr>
        <p:spPr>
          <a:xfrm>
            <a:off x="8801100" y="5232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00" name="Circle"/>
          <p:cNvSpPr/>
          <p:nvPr/>
        </p:nvSpPr>
        <p:spPr>
          <a:xfrm>
            <a:off x="6083300" y="6752206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01" name="Circle"/>
          <p:cNvSpPr/>
          <p:nvPr/>
        </p:nvSpPr>
        <p:spPr>
          <a:xfrm>
            <a:off x="6629400" y="5969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02" name="Circle"/>
          <p:cNvSpPr/>
          <p:nvPr/>
        </p:nvSpPr>
        <p:spPr>
          <a:xfrm>
            <a:off x="89916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03" name="Circle"/>
          <p:cNvSpPr/>
          <p:nvPr/>
        </p:nvSpPr>
        <p:spPr>
          <a:xfrm>
            <a:off x="71374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04" name="Circle"/>
          <p:cNvSpPr/>
          <p:nvPr/>
        </p:nvSpPr>
        <p:spPr>
          <a:xfrm>
            <a:off x="82677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05" name="Circle"/>
          <p:cNvSpPr/>
          <p:nvPr/>
        </p:nvSpPr>
        <p:spPr>
          <a:xfrm>
            <a:off x="7239000" y="52505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06" name="Circle"/>
          <p:cNvSpPr/>
          <p:nvPr/>
        </p:nvSpPr>
        <p:spPr>
          <a:xfrm>
            <a:off x="8801100" y="72136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07" name="Circle"/>
          <p:cNvSpPr/>
          <p:nvPr/>
        </p:nvSpPr>
        <p:spPr>
          <a:xfrm>
            <a:off x="6007100" y="6283918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08" name="Circle"/>
          <p:cNvSpPr/>
          <p:nvPr/>
        </p:nvSpPr>
        <p:spPr>
          <a:xfrm>
            <a:off x="5029200" y="78613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09" name="Circle"/>
          <p:cNvSpPr/>
          <p:nvPr/>
        </p:nvSpPr>
        <p:spPr>
          <a:xfrm>
            <a:off x="9404350" y="47552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10" name="Circle"/>
          <p:cNvSpPr/>
          <p:nvPr/>
        </p:nvSpPr>
        <p:spPr>
          <a:xfrm>
            <a:off x="102616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11" name="Circle"/>
          <p:cNvSpPr/>
          <p:nvPr/>
        </p:nvSpPr>
        <p:spPr>
          <a:xfrm>
            <a:off x="76835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12" name="Circle"/>
          <p:cNvSpPr/>
          <p:nvPr/>
        </p:nvSpPr>
        <p:spPr>
          <a:xfrm>
            <a:off x="7903578" y="4978400"/>
            <a:ext cx="243162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13" name="Circle"/>
          <p:cNvSpPr/>
          <p:nvPr/>
        </p:nvSpPr>
        <p:spPr>
          <a:xfrm>
            <a:off x="5295900" y="690489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14" name="Circle"/>
          <p:cNvSpPr/>
          <p:nvPr/>
        </p:nvSpPr>
        <p:spPr>
          <a:xfrm>
            <a:off x="9055100" y="5486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15" name="Line"/>
          <p:cNvSpPr/>
          <p:nvPr/>
        </p:nvSpPr>
        <p:spPr>
          <a:xfrm flipV="1">
            <a:off x="523138" y="3974005"/>
            <a:ext cx="11958524" cy="180559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16" name="What’s the best w?"/>
          <p:cNvSpPr txBox="1"/>
          <p:nvPr/>
        </p:nvSpPr>
        <p:spPr>
          <a:xfrm>
            <a:off x="4530992" y="411582"/>
            <a:ext cx="3942817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What’s the best </a:t>
            </a: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w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70625828"/>
      </p:ext>
    </p:extLst>
  </p:cSld>
  <p:clrMapOvr>
    <a:masterClrMapping/>
  </p:clrMapOvr>
  <p:transition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Circle"/>
          <p:cNvSpPr/>
          <p:nvPr/>
        </p:nvSpPr>
        <p:spPr>
          <a:xfrm>
            <a:off x="56769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19" name="Circle"/>
          <p:cNvSpPr/>
          <p:nvPr/>
        </p:nvSpPr>
        <p:spPr>
          <a:xfrm>
            <a:off x="6629400" y="396871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20" name="Circle"/>
          <p:cNvSpPr/>
          <p:nvPr/>
        </p:nvSpPr>
        <p:spPr>
          <a:xfrm>
            <a:off x="5295900" y="412208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21" name="Circle"/>
          <p:cNvSpPr/>
          <p:nvPr/>
        </p:nvSpPr>
        <p:spPr>
          <a:xfrm>
            <a:off x="35052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22" name="Circle"/>
          <p:cNvSpPr/>
          <p:nvPr/>
        </p:nvSpPr>
        <p:spPr>
          <a:xfrm>
            <a:off x="27051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23" name="Circle"/>
          <p:cNvSpPr/>
          <p:nvPr/>
        </p:nvSpPr>
        <p:spPr>
          <a:xfrm>
            <a:off x="41910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24" name="Circle"/>
          <p:cNvSpPr/>
          <p:nvPr/>
        </p:nvSpPr>
        <p:spPr>
          <a:xfrm>
            <a:off x="47117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25" name="Circle"/>
          <p:cNvSpPr/>
          <p:nvPr/>
        </p:nvSpPr>
        <p:spPr>
          <a:xfrm>
            <a:off x="45593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26" name="Circle"/>
          <p:cNvSpPr/>
          <p:nvPr/>
        </p:nvSpPr>
        <p:spPr>
          <a:xfrm>
            <a:off x="3505200" y="4432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27" name="Circle"/>
          <p:cNvSpPr/>
          <p:nvPr/>
        </p:nvSpPr>
        <p:spPr>
          <a:xfrm>
            <a:off x="4191000" y="19685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28" name="Circle"/>
          <p:cNvSpPr/>
          <p:nvPr/>
        </p:nvSpPr>
        <p:spPr>
          <a:xfrm>
            <a:off x="7239000" y="3251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29" name="Circle"/>
          <p:cNvSpPr/>
          <p:nvPr/>
        </p:nvSpPr>
        <p:spPr>
          <a:xfrm>
            <a:off x="6507819" y="1689100"/>
            <a:ext cx="243162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30" name="Circle"/>
          <p:cNvSpPr/>
          <p:nvPr/>
        </p:nvSpPr>
        <p:spPr>
          <a:xfrm>
            <a:off x="4718980" y="37338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31" name="Circle"/>
          <p:cNvSpPr/>
          <p:nvPr/>
        </p:nvSpPr>
        <p:spPr>
          <a:xfrm>
            <a:off x="32131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32" name="Circle"/>
          <p:cNvSpPr/>
          <p:nvPr/>
        </p:nvSpPr>
        <p:spPr>
          <a:xfrm>
            <a:off x="2425700" y="2997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33" name="Circle"/>
          <p:cNvSpPr/>
          <p:nvPr/>
        </p:nvSpPr>
        <p:spPr>
          <a:xfrm>
            <a:off x="85471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34" name="Circle"/>
          <p:cNvSpPr/>
          <p:nvPr/>
        </p:nvSpPr>
        <p:spPr>
          <a:xfrm>
            <a:off x="8801100" y="5232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35" name="Circle"/>
          <p:cNvSpPr/>
          <p:nvPr/>
        </p:nvSpPr>
        <p:spPr>
          <a:xfrm>
            <a:off x="6083300" y="6752206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36" name="Circle"/>
          <p:cNvSpPr/>
          <p:nvPr/>
        </p:nvSpPr>
        <p:spPr>
          <a:xfrm>
            <a:off x="6629400" y="5969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37" name="Circle"/>
          <p:cNvSpPr/>
          <p:nvPr/>
        </p:nvSpPr>
        <p:spPr>
          <a:xfrm>
            <a:off x="89916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38" name="Circle"/>
          <p:cNvSpPr/>
          <p:nvPr/>
        </p:nvSpPr>
        <p:spPr>
          <a:xfrm>
            <a:off x="71374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39" name="Circle"/>
          <p:cNvSpPr/>
          <p:nvPr/>
        </p:nvSpPr>
        <p:spPr>
          <a:xfrm>
            <a:off x="82677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40" name="Circle"/>
          <p:cNvSpPr/>
          <p:nvPr/>
        </p:nvSpPr>
        <p:spPr>
          <a:xfrm>
            <a:off x="7239000" y="52505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41" name="Circle"/>
          <p:cNvSpPr/>
          <p:nvPr/>
        </p:nvSpPr>
        <p:spPr>
          <a:xfrm>
            <a:off x="8801100" y="72136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42" name="Circle"/>
          <p:cNvSpPr/>
          <p:nvPr/>
        </p:nvSpPr>
        <p:spPr>
          <a:xfrm>
            <a:off x="6007100" y="6283918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43" name="Circle"/>
          <p:cNvSpPr/>
          <p:nvPr/>
        </p:nvSpPr>
        <p:spPr>
          <a:xfrm>
            <a:off x="5029200" y="78613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44" name="Circle"/>
          <p:cNvSpPr/>
          <p:nvPr/>
        </p:nvSpPr>
        <p:spPr>
          <a:xfrm>
            <a:off x="9404350" y="47552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45" name="Circle"/>
          <p:cNvSpPr/>
          <p:nvPr/>
        </p:nvSpPr>
        <p:spPr>
          <a:xfrm>
            <a:off x="102616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46" name="Circle"/>
          <p:cNvSpPr/>
          <p:nvPr/>
        </p:nvSpPr>
        <p:spPr>
          <a:xfrm>
            <a:off x="76835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47" name="Circle"/>
          <p:cNvSpPr/>
          <p:nvPr/>
        </p:nvSpPr>
        <p:spPr>
          <a:xfrm>
            <a:off x="7903578" y="4978400"/>
            <a:ext cx="243162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48" name="Circle"/>
          <p:cNvSpPr/>
          <p:nvPr/>
        </p:nvSpPr>
        <p:spPr>
          <a:xfrm>
            <a:off x="5295900" y="690489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49" name="Circle"/>
          <p:cNvSpPr/>
          <p:nvPr/>
        </p:nvSpPr>
        <p:spPr>
          <a:xfrm>
            <a:off x="9055100" y="5486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50" name="Line"/>
          <p:cNvSpPr/>
          <p:nvPr/>
        </p:nvSpPr>
        <p:spPr>
          <a:xfrm flipV="1">
            <a:off x="777138" y="3290742"/>
            <a:ext cx="10870045" cy="317211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51" name="What’s the best w?"/>
          <p:cNvSpPr txBox="1"/>
          <p:nvPr/>
        </p:nvSpPr>
        <p:spPr>
          <a:xfrm>
            <a:off x="4530992" y="411582"/>
            <a:ext cx="3942817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What’s the best </a:t>
            </a: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w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34617751"/>
      </p:ext>
    </p:extLst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Circle"/>
          <p:cNvSpPr/>
          <p:nvPr/>
        </p:nvSpPr>
        <p:spPr>
          <a:xfrm>
            <a:off x="56769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54" name="Circle"/>
          <p:cNvSpPr/>
          <p:nvPr/>
        </p:nvSpPr>
        <p:spPr>
          <a:xfrm>
            <a:off x="6629400" y="396871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55" name="Circle"/>
          <p:cNvSpPr/>
          <p:nvPr/>
        </p:nvSpPr>
        <p:spPr>
          <a:xfrm>
            <a:off x="5295900" y="412208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56" name="Circle"/>
          <p:cNvSpPr/>
          <p:nvPr/>
        </p:nvSpPr>
        <p:spPr>
          <a:xfrm>
            <a:off x="35052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57" name="Circle"/>
          <p:cNvSpPr/>
          <p:nvPr/>
        </p:nvSpPr>
        <p:spPr>
          <a:xfrm>
            <a:off x="27051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58" name="Circle"/>
          <p:cNvSpPr/>
          <p:nvPr/>
        </p:nvSpPr>
        <p:spPr>
          <a:xfrm>
            <a:off x="41910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59" name="Circle"/>
          <p:cNvSpPr/>
          <p:nvPr/>
        </p:nvSpPr>
        <p:spPr>
          <a:xfrm>
            <a:off x="47117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60" name="Circle"/>
          <p:cNvSpPr/>
          <p:nvPr/>
        </p:nvSpPr>
        <p:spPr>
          <a:xfrm>
            <a:off x="45593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61" name="Circle"/>
          <p:cNvSpPr/>
          <p:nvPr/>
        </p:nvSpPr>
        <p:spPr>
          <a:xfrm>
            <a:off x="3505200" y="4432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62" name="Circle"/>
          <p:cNvSpPr/>
          <p:nvPr/>
        </p:nvSpPr>
        <p:spPr>
          <a:xfrm>
            <a:off x="4191000" y="19685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63" name="Circle"/>
          <p:cNvSpPr/>
          <p:nvPr/>
        </p:nvSpPr>
        <p:spPr>
          <a:xfrm>
            <a:off x="7239000" y="3251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64" name="Circle"/>
          <p:cNvSpPr/>
          <p:nvPr/>
        </p:nvSpPr>
        <p:spPr>
          <a:xfrm>
            <a:off x="6507819" y="1689100"/>
            <a:ext cx="243162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65" name="Circle"/>
          <p:cNvSpPr/>
          <p:nvPr/>
        </p:nvSpPr>
        <p:spPr>
          <a:xfrm>
            <a:off x="4718980" y="37338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66" name="Circle"/>
          <p:cNvSpPr/>
          <p:nvPr/>
        </p:nvSpPr>
        <p:spPr>
          <a:xfrm>
            <a:off x="32131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67" name="Circle"/>
          <p:cNvSpPr/>
          <p:nvPr/>
        </p:nvSpPr>
        <p:spPr>
          <a:xfrm>
            <a:off x="2425700" y="2997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68" name="Circle"/>
          <p:cNvSpPr/>
          <p:nvPr/>
        </p:nvSpPr>
        <p:spPr>
          <a:xfrm>
            <a:off x="85471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69" name="Circle"/>
          <p:cNvSpPr/>
          <p:nvPr/>
        </p:nvSpPr>
        <p:spPr>
          <a:xfrm>
            <a:off x="8801100" y="5232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70" name="Circle"/>
          <p:cNvSpPr/>
          <p:nvPr/>
        </p:nvSpPr>
        <p:spPr>
          <a:xfrm>
            <a:off x="6083300" y="6752206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71" name="Circle"/>
          <p:cNvSpPr/>
          <p:nvPr/>
        </p:nvSpPr>
        <p:spPr>
          <a:xfrm>
            <a:off x="6629400" y="5969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72" name="Circle"/>
          <p:cNvSpPr/>
          <p:nvPr/>
        </p:nvSpPr>
        <p:spPr>
          <a:xfrm>
            <a:off x="89916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73" name="Circle"/>
          <p:cNvSpPr/>
          <p:nvPr/>
        </p:nvSpPr>
        <p:spPr>
          <a:xfrm>
            <a:off x="71374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74" name="Circle"/>
          <p:cNvSpPr/>
          <p:nvPr/>
        </p:nvSpPr>
        <p:spPr>
          <a:xfrm>
            <a:off x="82677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75" name="Circle"/>
          <p:cNvSpPr/>
          <p:nvPr/>
        </p:nvSpPr>
        <p:spPr>
          <a:xfrm>
            <a:off x="7239000" y="52505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76" name="Circle"/>
          <p:cNvSpPr/>
          <p:nvPr/>
        </p:nvSpPr>
        <p:spPr>
          <a:xfrm>
            <a:off x="8801100" y="72136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77" name="Circle"/>
          <p:cNvSpPr/>
          <p:nvPr/>
        </p:nvSpPr>
        <p:spPr>
          <a:xfrm>
            <a:off x="6007100" y="6283918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78" name="Circle"/>
          <p:cNvSpPr/>
          <p:nvPr/>
        </p:nvSpPr>
        <p:spPr>
          <a:xfrm>
            <a:off x="5029200" y="78613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79" name="Circle"/>
          <p:cNvSpPr/>
          <p:nvPr/>
        </p:nvSpPr>
        <p:spPr>
          <a:xfrm>
            <a:off x="9404350" y="47552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80" name="Circle"/>
          <p:cNvSpPr/>
          <p:nvPr/>
        </p:nvSpPr>
        <p:spPr>
          <a:xfrm>
            <a:off x="102616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81" name="Circle"/>
          <p:cNvSpPr/>
          <p:nvPr/>
        </p:nvSpPr>
        <p:spPr>
          <a:xfrm>
            <a:off x="76835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82" name="Circle"/>
          <p:cNvSpPr/>
          <p:nvPr/>
        </p:nvSpPr>
        <p:spPr>
          <a:xfrm>
            <a:off x="7903578" y="4978400"/>
            <a:ext cx="243162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83" name="Circle"/>
          <p:cNvSpPr/>
          <p:nvPr/>
        </p:nvSpPr>
        <p:spPr>
          <a:xfrm>
            <a:off x="5295900" y="690489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84" name="Circle"/>
          <p:cNvSpPr/>
          <p:nvPr/>
        </p:nvSpPr>
        <p:spPr>
          <a:xfrm>
            <a:off x="9055100" y="5486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85" name="Line"/>
          <p:cNvSpPr/>
          <p:nvPr/>
        </p:nvSpPr>
        <p:spPr>
          <a:xfrm flipV="1">
            <a:off x="3726806" y="1241644"/>
            <a:ext cx="5551189" cy="771667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86" name="What’s the best w?"/>
          <p:cNvSpPr txBox="1"/>
          <p:nvPr/>
        </p:nvSpPr>
        <p:spPr>
          <a:xfrm>
            <a:off x="4530992" y="411582"/>
            <a:ext cx="3942817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What’s the best </a:t>
            </a: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w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0729831"/>
      </p:ext>
    </p:extLst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Circle"/>
          <p:cNvSpPr/>
          <p:nvPr/>
        </p:nvSpPr>
        <p:spPr>
          <a:xfrm>
            <a:off x="56769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89" name="Circle"/>
          <p:cNvSpPr/>
          <p:nvPr/>
        </p:nvSpPr>
        <p:spPr>
          <a:xfrm>
            <a:off x="6629400" y="396871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90" name="Circle"/>
          <p:cNvSpPr/>
          <p:nvPr/>
        </p:nvSpPr>
        <p:spPr>
          <a:xfrm>
            <a:off x="5295900" y="412208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91" name="Circle"/>
          <p:cNvSpPr/>
          <p:nvPr/>
        </p:nvSpPr>
        <p:spPr>
          <a:xfrm>
            <a:off x="35052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92" name="Circle"/>
          <p:cNvSpPr/>
          <p:nvPr/>
        </p:nvSpPr>
        <p:spPr>
          <a:xfrm>
            <a:off x="27051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93" name="Circle"/>
          <p:cNvSpPr/>
          <p:nvPr/>
        </p:nvSpPr>
        <p:spPr>
          <a:xfrm>
            <a:off x="41910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94" name="Circle"/>
          <p:cNvSpPr/>
          <p:nvPr/>
        </p:nvSpPr>
        <p:spPr>
          <a:xfrm>
            <a:off x="47117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95" name="Circle"/>
          <p:cNvSpPr/>
          <p:nvPr/>
        </p:nvSpPr>
        <p:spPr>
          <a:xfrm>
            <a:off x="45593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96" name="Circle"/>
          <p:cNvSpPr/>
          <p:nvPr/>
        </p:nvSpPr>
        <p:spPr>
          <a:xfrm>
            <a:off x="3505200" y="4432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97" name="Circle"/>
          <p:cNvSpPr/>
          <p:nvPr/>
        </p:nvSpPr>
        <p:spPr>
          <a:xfrm>
            <a:off x="4191000" y="19685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98" name="Circle"/>
          <p:cNvSpPr/>
          <p:nvPr/>
        </p:nvSpPr>
        <p:spPr>
          <a:xfrm>
            <a:off x="7239000" y="3251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99" name="Circle"/>
          <p:cNvSpPr/>
          <p:nvPr/>
        </p:nvSpPr>
        <p:spPr>
          <a:xfrm>
            <a:off x="6507819" y="1689100"/>
            <a:ext cx="243162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00" name="Circle"/>
          <p:cNvSpPr/>
          <p:nvPr/>
        </p:nvSpPr>
        <p:spPr>
          <a:xfrm>
            <a:off x="4718980" y="37338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01" name="Circle"/>
          <p:cNvSpPr/>
          <p:nvPr/>
        </p:nvSpPr>
        <p:spPr>
          <a:xfrm>
            <a:off x="32131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02" name="Circle"/>
          <p:cNvSpPr/>
          <p:nvPr/>
        </p:nvSpPr>
        <p:spPr>
          <a:xfrm>
            <a:off x="2425700" y="2997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03" name="Circle"/>
          <p:cNvSpPr/>
          <p:nvPr/>
        </p:nvSpPr>
        <p:spPr>
          <a:xfrm>
            <a:off x="85471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04" name="Circle"/>
          <p:cNvSpPr/>
          <p:nvPr/>
        </p:nvSpPr>
        <p:spPr>
          <a:xfrm>
            <a:off x="8801100" y="5232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05" name="Circle"/>
          <p:cNvSpPr/>
          <p:nvPr/>
        </p:nvSpPr>
        <p:spPr>
          <a:xfrm>
            <a:off x="6083300" y="6752206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06" name="Circle"/>
          <p:cNvSpPr/>
          <p:nvPr/>
        </p:nvSpPr>
        <p:spPr>
          <a:xfrm>
            <a:off x="6629400" y="5969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07" name="Circle"/>
          <p:cNvSpPr/>
          <p:nvPr/>
        </p:nvSpPr>
        <p:spPr>
          <a:xfrm>
            <a:off x="89916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08" name="Circle"/>
          <p:cNvSpPr/>
          <p:nvPr/>
        </p:nvSpPr>
        <p:spPr>
          <a:xfrm>
            <a:off x="71374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09" name="Circle"/>
          <p:cNvSpPr/>
          <p:nvPr/>
        </p:nvSpPr>
        <p:spPr>
          <a:xfrm>
            <a:off x="82677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10" name="Circle"/>
          <p:cNvSpPr/>
          <p:nvPr/>
        </p:nvSpPr>
        <p:spPr>
          <a:xfrm>
            <a:off x="7239000" y="52505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11" name="Circle"/>
          <p:cNvSpPr/>
          <p:nvPr/>
        </p:nvSpPr>
        <p:spPr>
          <a:xfrm>
            <a:off x="8801100" y="72136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12" name="Circle"/>
          <p:cNvSpPr/>
          <p:nvPr/>
        </p:nvSpPr>
        <p:spPr>
          <a:xfrm>
            <a:off x="6007100" y="6283918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13" name="Circle"/>
          <p:cNvSpPr/>
          <p:nvPr/>
        </p:nvSpPr>
        <p:spPr>
          <a:xfrm>
            <a:off x="5029200" y="78613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14" name="Circle"/>
          <p:cNvSpPr/>
          <p:nvPr/>
        </p:nvSpPr>
        <p:spPr>
          <a:xfrm>
            <a:off x="9404350" y="47552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15" name="Circle"/>
          <p:cNvSpPr/>
          <p:nvPr/>
        </p:nvSpPr>
        <p:spPr>
          <a:xfrm>
            <a:off x="102616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16" name="Circle"/>
          <p:cNvSpPr/>
          <p:nvPr/>
        </p:nvSpPr>
        <p:spPr>
          <a:xfrm>
            <a:off x="76835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17" name="Circle"/>
          <p:cNvSpPr/>
          <p:nvPr/>
        </p:nvSpPr>
        <p:spPr>
          <a:xfrm>
            <a:off x="7903578" y="4978400"/>
            <a:ext cx="243162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18" name="Circle"/>
          <p:cNvSpPr/>
          <p:nvPr/>
        </p:nvSpPr>
        <p:spPr>
          <a:xfrm>
            <a:off x="5295900" y="690489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19" name="Circle"/>
          <p:cNvSpPr/>
          <p:nvPr/>
        </p:nvSpPr>
        <p:spPr>
          <a:xfrm>
            <a:off x="9055100" y="5486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20" name="What’s the best w?"/>
          <p:cNvSpPr txBox="1"/>
          <p:nvPr/>
        </p:nvSpPr>
        <p:spPr>
          <a:xfrm>
            <a:off x="4530992" y="411582"/>
            <a:ext cx="3942817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What’s the best </a:t>
            </a: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w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?</a:t>
            </a:r>
          </a:p>
        </p:txBody>
      </p:sp>
      <p:sp>
        <p:nvSpPr>
          <p:cNvPr id="1221" name="Intuitively, the line that is the farthest from all interior points"/>
          <p:cNvSpPr txBox="1"/>
          <p:nvPr/>
        </p:nvSpPr>
        <p:spPr>
          <a:xfrm>
            <a:off x="2886248" y="8302467"/>
            <a:ext cx="7486304" cy="1193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Intuitively,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the line that is the farthest from all interior points</a:t>
            </a:r>
          </a:p>
        </p:txBody>
      </p:sp>
      <p:sp>
        <p:nvSpPr>
          <p:cNvPr id="1222" name="Line"/>
          <p:cNvSpPr/>
          <p:nvPr/>
        </p:nvSpPr>
        <p:spPr>
          <a:xfrm flipV="1">
            <a:off x="2515122" y="2839633"/>
            <a:ext cx="8987955" cy="380474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66186724"/>
      </p:ext>
    </p:extLst>
  </p:cSld>
  <p:clrMapOvr>
    <a:masterClrMapping/>
  </p:clrMapOvr>
  <p:transition spd="med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Circle"/>
          <p:cNvSpPr/>
          <p:nvPr/>
        </p:nvSpPr>
        <p:spPr>
          <a:xfrm>
            <a:off x="56769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25" name="Circle"/>
          <p:cNvSpPr/>
          <p:nvPr/>
        </p:nvSpPr>
        <p:spPr>
          <a:xfrm>
            <a:off x="6629400" y="396871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26" name="Circle"/>
          <p:cNvSpPr/>
          <p:nvPr/>
        </p:nvSpPr>
        <p:spPr>
          <a:xfrm>
            <a:off x="5295900" y="412208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27" name="Circle"/>
          <p:cNvSpPr/>
          <p:nvPr/>
        </p:nvSpPr>
        <p:spPr>
          <a:xfrm>
            <a:off x="35052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28" name="Circle"/>
          <p:cNvSpPr/>
          <p:nvPr/>
        </p:nvSpPr>
        <p:spPr>
          <a:xfrm>
            <a:off x="27051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29" name="Circle"/>
          <p:cNvSpPr/>
          <p:nvPr/>
        </p:nvSpPr>
        <p:spPr>
          <a:xfrm>
            <a:off x="41910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30" name="Circle"/>
          <p:cNvSpPr/>
          <p:nvPr/>
        </p:nvSpPr>
        <p:spPr>
          <a:xfrm>
            <a:off x="47117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31" name="Circle"/>
          <p:cNvSpPr/>
          <p:nvPr/>
        </p:nvSpPr>
        <p:spPr>
          <a:xfrm>
            <a:off x="45593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32" name="Circle"/>
          <p:cNvSpPr/>
          <p:nvPr/>
        </p:nvSpPr>
        <p:spPr>
          <a:xfrm>
            <a:off x="3505200" y="4432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33" name="Circle"/>
          <p:cNvSpPr/>
          <p:nvPr/>
        </p:nvSpPr>
        <p:spPr>
          <a:xfrm>
            <a:off x="4191000" y="19685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34" name="Circle"/>
          <p:cNvSpPr/>
          <p:nvPr/>
        </p:nvSpPr>
        <p:spPr>
          <a:xfrm>
            <a:off x="7239000" y="3251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35" name="Circle"/>
          <p:cNvSpPr/>
          <p:nvPr/>
        </p:nvSpPr>
        <p:spPr>
          <a:xfrm>
            <a:off x="6507819" y="1689100"/>
            <a:ext cx="243162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36" name="Circle"/>
          <p:cNvSpPr/>
          <p:nvPr/>
        </p:nvSpPr>
        <p:spPr>
          <a:xfrm>
            <a:off x="4718980" y="37338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37" name="Circle"/>
          <p:cNvSpPr/>
          <p:nvPr/>
        </p:nvSpPr>
        <p:spPr>
          <a:xfrm>
            <a:off x="32131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38" name="Circle"/>
          <p:cNvSpPr/>
          <p:nvPr/>
        </p:nvSpPr>
        <p:spPr>
          <a:xfrm>
            <a:off x="2425700" y="2997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39" name="Circle"/>
          <p:cNvSpPr/>
          <p:nvPr/>
        </p:nvSpPr>
        <p:spPr>
          <a:xfrm>
            <a:off x="85471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40" name="Circle"/>
          <p:cNvSpPr/>
          <p:nvPr/>
        </p:nvSpPr>
        <p:spPr>
          <a:xfrm>
            <a:off x="8801100" y="5232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41" name="Circle"/>
          <p:cNvSpPr/>
          <p:nvPr/>
        </p:nvSpPr>
        <p:spPr>
          <a:xfrm>
            <a:off x="6083300" y="6752206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42" name="Circle"/>
          <p:cNvSpPr/>
          <p:nvPr/>
        </p:nvSpPr>
        <p:spPr>
          <a:xfrm>
            <a:off x="6629400" y="5969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43" name="Circle"/>
          <p:cNvSpPr/>
          <p:nvPr/>
        </p:nvSpPr>
        <p:spPr>
          <a:xfrm>
            <a:off x="89916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44" name="Circle"/>
          <p:cNvSpPr/>
          <p:nvPr/>
        </p:nvSpPr>
        <p:spPr>
          <a:xfrm>
            <a:off x="71374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45" name="Circle"/>
          <p:cNvSpPr/>
          <p:nvPr/>
        </p:nvSpPr>
        <p:spPr>
          <a:xfrm>
            <a:off x="82677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46" name="Circle"/>
          <p:cNvSpPr/>
          <p:nvPr/>
        </p:nvSpPr>
        <p:spPr>
          <a:xfrm>
            <a:off x="7239000" y="52505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47" name="Circle"/>
          <p:cNvSpPr/>
          <p:nvPr/>
        </p:nvSpPr>
        <p:spPr>
          <a:xfrm>
            <a:off x="8801100" y="72136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48" name="Circle"/>
          <p:cNvSpPr/>
          <p:nvPr/>
        </p:nvSpPr>
        <p:spPr>
          <a:xfrm>
            <a:off x="6007100" y="6283918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49" name="Circle"/>
          <p:cNvSpPr/>
          <p:nvPr/>
        </p:nvSpPr>
        <p:spPr>
          <a:xfrm>
            <a:off x="5029200" y="78613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50" name="Circle"/>
          <p:cNvSpPr/>
          <p:nvPr/>
        </p:nvSpPr>
        <p:spPr>
          <a:xfrm>
            <a:off x="9404350" y="47552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51" name="Circle"/>
          <p:cNvSpPr/>
          <p:nvPr/>
        </p:nvSpPr>
        <p:spPr>
          <a:xfrm>
            <a:off x="102616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52" name="Circle"/>
          <p:cNvSpPr/>
          <p:nvPr/>
        </p:nvSpPr>
        <p:spPr>
          <a:xfrm>
            <a:off x="76835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53" name="Circle"/>
          <p:cNvSpPr/>
          <p:nvPr/>
        </p:nvSpPr>
        <p:spPr>
          <a:xfrm>
            <a:off x="7903578" y="4978400"/>
            <a:ext cx="243162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54" name="Circle"/>
          <p:cNvSpPr/>
          <p:nvPr/>
        </p:nvSpPr>
        <p:spPr>
          <a:xfrm>
            <a:off x="5295900" y="690489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55" name="Circle"/>
          <p:cNvSpPr/>
          <p:nvPr/>
        </p:nvSpPr>
        <p:spPr>
          <a:xfrm>
            <a:off x="9055100" y="5486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56" name="What’s the best w?"/>
          <p:cNvSpPr txBox="1"/>
          <p:nvPr/>
        </p:nvSpPr>
        <p:spPr>
          <a:xfrm>
            <a:off x="4530992" y="411582"/>
            <a:ext cx="3942817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What’s the best </a:t>
            </a: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w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?</a:t>
            </a:r>
          </a:p>
        </p:txBody>
      </p:sp>
      <p:sp>
        <p:nvSpPr>
          <p:cNvPr id="1257" name="Maximum Margin solution:…"/>
          <p:cNvSpPr txBox="1"/>
          <p:nvPr/>
        </p:nvSpPr>
        <p:spPr>
          <a:xfrm>
            <a:off x="2934538" y="8302467"/>
            <a:ext cx="7389724" cy="1193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Maximum Margin solution: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most stable to perturbations of data</a:t>
            </a:r>
          </a:p>
        </p:txBody>
      </p:sp>
      <p:sp>
        <p:nvSpPr>
          <p:cNvPr id="1258" name="Line"/>
          <p:cNvSpPr/>
          <p:nvPr/>
        </p:nvSpPr>
        <p:spPr>
          <a:xfrm flipV="1">
            <a:off x="2515122" y="2839633"/>
            <a:ext cx="8987955" cy="380474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167973216"/>
      </p:ext>
    </p:extLst>
  </p:cSld>
  <p:clrMapOvr>
    <a:masterClrMapping/>
  </p:clrMapOvr>
  <p:transition spd="med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Circle"/>
          <p:cNvSpPr/>
          <p:nvPr/>
        </p:nvSpPr>
        <p:spPr>
          <a:xfrm>
            <a:off x="5676900" y="35433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61" name="Circle"/>
          <p:cNvSpPr/>
          <p:nvPr/>
        </p:nvSpPr>
        <p:spPr>
          <a:xfrm>
            <a:off x="6629400" y="396871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62" name="Circle"/>
          <p:cNvSpPr/>
          <p:nvPr/>
        </p:nvSpPr>
        <p:spPr>
          <a:xfrm>
            <a:off x="5295900" y="412208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63" name="Circle"/>
          <p:cNvSpPr/>
          <p:nvPr/>
        </p:nvSpPr>
        <p:spPr>
          <a:xfrm>
            <a:off x="3505200" y="29083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64" name="Circle"/>
          <p:cNvSpPr/>
          <p:nvPr/>
        </p:nvSpPr>
        <p:spPr>
          <a:xfrm>
            <a:off x="2705100" y="35433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65" name="Circle"/>
          <p:cNvSpPr/>
          <p:nvPr/>
        </p:nvSpPr>
        <p:spPr>
          <a:xfrm>
            <a:off x="4191000" y="35433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66" name="Circle"/>
          <p:cNvSpPr/>
          <p:nvPr/>
        </p:nvSpPr>
        <p:spPr>
          <a:xfrm>
            <a:off x="4711700" y="29083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67" name="Circle"/>
          <p:cNvSpPr/>
          <p:nvPr/>
        </p:nvSpPr>
        <p:spPr>
          <a:xfrm>
            <a:off x="4559300" y="45593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68" name="Circle"/>
          <p:cNvSpPr/>
          <p:nvPr/>
        </p:nvSpPr>
        <p:spPr>
          <a:xfrm>
            <a:off x="3505200" y="44323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69" name="Circle"/>
          <p:cNvSpPr/>
          <p:nvPr/>
        </p:nvSpPr>
        <p:spPr>
          <a:xfrm>
            <a:off x="4191000" y="19685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70" name="Circle"/>
          <p:cNvSpPr/>
          <p:nvPr/>
        </p:nvSpPr>
        <p:spPr>
          <a:xfrm>
            <a:off x="7239000" y="32512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71" name="Circle"/>
          <p:cNvSpPr/>
          <p:nvPr/>
        </p:nvSpPr>
        <p:spPr>
          <a:xfrm>
            <a:off x="6507819" y="1689100"/>
            <a:ext cx="243162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72" name="Circle"/>
          <p:cNvSpPr/>
          <p:nvPr/>
        </p:nvSpPr>
        <p:spPr>
          <a:xfrm>
            <a:off x="4718980" y="37338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73" name="Circle"/>
          <p:cNvSpPr/>
          <p:nvPr/>
        </p:nvSpPr>
        <p:spPr>
          <a:xfrm>
            <a:off x="3213100" y="45593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74" name="Circle"/>
          <p:cNvSpPr/>
          <p:nvPr/>
        </p:nvSpPr>
        <p:spPr>
          <a:xfrm>
            <a:off x="2425700" y="29972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75" name="Circle"/>
          <p:cNvSpPr/>
          <p:nvPr/>
        </p:nvSpPr>
        <p:spPr>
          <a:xfrm>
            <a:off x="8547100" y="497840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76" name="Circle"/>
          <p:cNvSpPr/>
          <p:nvPr/>
        </p:nvSpPr>
        <p:spPr>
          <a:xfrm>
            <a:off x="8801100" y="523240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77" name="Circle"/>
          <p:cNvSpPr/>
          <p:nvPr/>
        </p:nvSpPr>
        <p:spPr>
          <a:xfrm>
            <a:off x="6083300" y="6752206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78" name="Circle"/>
          <p:cNvSpPr/>
          <p:nvPr/>
        </p:nvSpPr>
        <p:spPr>
          <a:xfrm>
            <a:off x="6629400" y="596900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79" name="Circle"/>
          <p:cNvSpPr/>
          <p:nvPr/>
        </p:nvSpPr>
        <p:spPr>
          <a:xfrm>
            <a:off x="8991600" y="571500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80" name="Circle"/>
          <p:cNvSpPr/>
          <p:nvPr/>
        </p:nvSpPr>
        <p:spPr>
          <a:xfrm>
            <a:off x="7137400" y="647700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81" name="Circle"/>
          <p:cNvSpPr/>
          <p:nvPr/>
        </p:nvSpPr>
        <p:spPr>
          <a:xfrm>
            <a:off x="8267700" y="647700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82" name="Circle"/>
          <p:cNvSpPr/>
          <p:nvPr/>
        </p:nvSpPr>
        <p:spPr>
          <a:xfrm>
            <a:off x="7239000" y="52505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83" name="Circle"/>
          <p:cNvSpPr/>
          <p:nvPr/>
        </p:nvSpPr>
        <p:spPr>
          <a:xfrm>
            <a:off x="8801100" y="721360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84" name="Circle"/>
          <p:cNvSpPr/>
          <p:nvPr/>
        </p:nvSpPr>
        <p:spPr>
          <a:xfrm>
            <a:off x="6007100" y="6283918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85" name="Circle"/>
          <p:cNvSpPr/>
          <p:nvPr/>
        </p:nvSpPr>
        <p:spPr>
          <a:xfrm>
            <a:off x="5029200" y="786130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86" name="Circle"/>
          <p:cNvSpPr/>
          <p:nvPr/>
        </p:nvSpPr>
        <p:spPr>
          <a:xfrm>
            <a:off x="9404350" y="4755219"/>
            <a:ext cx="243161" cy="243162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87" name="Circle"/>
          <p:cNvSpPr/>
          <p:nvPr/>
        </p:nvSpPr>
        <p:spPr>
          <a:xfrm>
            <a:off x="10261600" y="497840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88" name="Circle"/>
          <p:cNvSpPr/>
          <p:nvPr/>
        </p:nvSpPr>
        <p:spPr>
          <a:xfrm>
            <a:off x="7683500" y="571500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89" name="Circle"/>
          <p:cNvSpPr/>
          <p:nvPr/>
        </p:nvSpPr>
        <p:spPr>
          <a:xfrm>
            <a:off x="7903578" y="4978400"/>
            <a:ext cx="243162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90" name="Circle"/>
          <p:cNvSpPr/>
          <p:nvPr/>
        </p:nvSpPr>
        <p:spPr>
          <a:xfrm>
            <a:off x="5295900" y="690489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91" name="Circle"/>
          <p:cNvSpPr/>
          <p:nvPr/>
        </p:nvSpPr>
        <p:spPr>
          <a:xfrm>
            <a:off x="9055100" y="548640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92" name="What’s the best w?"/>
          <p:cNvSpPr txBox="1"/>
          <p:nvPr/>
        </p:nvSpPr>
        <p:spPr>
          <a:xfrm>
            <a:off x="4530992" y="411582"/>
            <a:ext cx="3942817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What’s the best </a:t>
            </a: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w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?</a:t>
            </a:r>
          </a:p>
        </p:txBody>
      </p:sp>
      <p:sp>
        <p:nvSpPr>
          <p:cNvPr id="1293" name="Want a hyperplane that is far away from ‘inner points’"/>
          <p:cNvSpPr txBox="1"/>
          <p:nvPr/>
        </p:nvSpPr>
        <p:spPr>
          <a:xfrm>
            <a:off x="1045718" y="8674100"/>
            <a:ext cx="1091336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Want a hyperplane that is far away from ‘inner points’</a:t>
            </a:r>
          </a:p>
        </p:txBody>
      </p:sp>
      <p:sp>
        <p:nvSpPr>
          <p:cNvPr id="1294" name="Line"/>
          <p:cNvSpPr/>
          <p:nvPr/>
        </p:nvSpPr>
        <p:spPr>
          <a:xfrm flipV="1">
            <a:off x="2515122" y="2839633"/>
            <a:ext cx="8987955" cy="380474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95" name="support vectors"/>
          <p:cNvSpPr txBox="1"/>
          <p:nvPr/>
        </p:nvSpPr>
        <p:spPr>
          <a:xfrm>
            <a:off x="8398932" y="2529894"/>
            <a:ext cx="225399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support vectors</a:t>
            </a:r>
          </a:p>
        </p:txBody>
      </p:sp>
      <p:pic>
        <p:nvPicPr>
          <p:cNvPr id="1299" name="Connection Line" descr="Connection 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98122" y="2677787"/>
            <a:ext cx="1637334" cy="1162764"/>
          </a:xfrm>
          <a:prstGeom prst="rect">
            <a:avLst/>
          </a:prstGeom>
        </p:spPr>
      </p:pic>
      <p:pic>
        <p:nvPicPr>
          <p:cNvPr id="1301" name="Connection Line" descr="Connection 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22113" y="2836917"/>
            <a:ext cx="1162411" cy="2281632"/>
          </a:xfrm>
          <a:prstGeom prst="rect">
            <a:avLst/>
          </a:prstGeom>
        </p:spPr>
      </p:pic>
      <p:pic>
        <p:nvPicPr>
          <p:cNvPr id="1303" name="Connection Line" descr="Connection 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29672" y="2934306"/>
            <a:ext cx="651246" cy="194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2111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(not so) crazy assump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r>
              <a:t>(not so) crazy assumption</a:t>
            </a:r>
          </a:p>
        </p:txBody>
      </p:sp>
      <p:sp>
        <p:nvSpPr>
          <p:cNvPr id="159" name="spatial information of local features…"/>
          <p:cNvSpPr txBox="1"/>
          <p:nvPr/>
        </p:nvSpPr>
        <p:spPr>
          <a:xfrm>
            <a:off x="901471" y="7211288"/>
            <a:ext cx="11201858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spatial information of local features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can be ignored for object recognition (i.e., verification)</a:t>
            </a:r>
          </a:p>
        </p:txBody>
      </p:sp>
      <p:pic>
        <p:nvPicPr>
          <p:cNvPr id="16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6279575" y="4260212"/>
            <a:ext cx="222807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82053" y="3766378"/>
            <a:ext cx="1556944" cy="2005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2596976" y="4260212"/>
            <a:ext cx="1975557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5400000">
            <a:off x="778345" y="4131809"/>
            <a:ext cx="2044917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b="42658"/>
          <a:stretch>
            <a:fillRect/>
          </a:stretch>
        </p:blipFill>
        <p:spPr>
          <a:xfrm rot="5400000">
            <a:off x="8258160" y="4163981"/>
            <a:ext cx="1848553" cy="1009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0800000">
            <a:off x="4523345" y="4133955"/>
            <a:ext cx="1931675" cy="15468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19560251"/>
      </p:ext>
    </p:extLst>
  </p:cSld>
  <p:clrMapOvr>
    <a:masterClrMapping/>
  </p:clrMapOvr>
  <p:transition spd="med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Line"/>
          <p:cNvSpPr/>
          <p:nvPr/>
        </p:nvSpPr>
        <p:spPr>
          <a:xfrm flipV="1">
            <a:off x="2515122" y="2839633"/>
            <a:ext cx="8987955" cy="380474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07" name="Line"/>
          <p:cNvSpPr/>
          <p:nvPr/>
        </p:nvSpPr>
        <p:spPr>
          <a:xfrm flipV="1">
            <a:off x="2257003" y="2179816"/>
            <a:ext cx="8987955" cy="3804750"/>
          </a:xfrm>
          <a:prstGeom prst="line">
            <a:avLst/>
          </a:prstGeom>
          <a:ln w="25400">
            <a:solidFill>
              <a:schemeClr val="accent2">
                <a:hueOff val="-2473792"/>
                <a:satOff val="-50209"/>
                <a:lumOff val="23543"/>
              </a:schemeClr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08" name="Line"/>
          <p:cNvSpPr/>
          <p:nvPr/>
        </p:nvSpPr>
        <p:spPr>
          <a:xfrm flipV="1">
            <a:off x="2786075" y="3499329"/>
            <a:ext cx="8987955" cy="3804749"/>
          </a:xfrm>
          <a:prstGeom prst="line">
            <a:avLst/>
          </a:prstGeom>
          <a:ln w="25400">
            <a:solidFill>
              <a:schemeClr val="accent1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09" name="Circle"/>
          <p:cNvSpPr/>
          <p:nvPr/>
        </p:nvSpPr>
        <p:spPr>
          <a:xfrm>
            <a:off x="5676900" y="35433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10" name="Circle"/>
          <p:cNvSpPr/>
          <p:nvPr/>
        </p:nvSpPr>
        <p:spPr>
          <a:xfrm>
            <a:off x="6629400" y="396871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11" name="Circle"/>
          <p:cNvSpPr/>
          <p:nvPr/>
        </p:nvSpPr>
        <p:spPr>
          <a:xfrm>
            <a:off x="5295900" y="412208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12" name="Circle"/>
          <p:cNvSpPr/>
          <p:nvPr/>
        </p:nvSpPr>
        <p:spPr>
          <a:xfrm>
            <a:off x="3505200" y="29083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13" name="Circle"/>
          <p:cNvSpPr/>
          <p:nvPr/>
        </p:nvSpPr>
        <p:spPr>
          <a:xfrm>
            <a:off x="2705100" y="35433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14" name="Circle"/>
          <p:cNvSpPr/>
          <p:nvPr/>
        </p:nvSpPr>
        <p:spPr>
          <a:xfrm>
            <a:off x="4191000" y="35433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15" name="Circle"/>
          <p:cNvSpPr/>
          <p:nvPr/>
        </p:nvSpPr>
        <p:spPr>
          <a:xfrm>
            <a:off x="4711700" y="29083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16" name="Circle"/>
          <p:cNvSpPr/>
          <p:nvPr/>
        </p:nvSpPr>
        <p:spPr>
          <a:xfrm>
            <a:off x="4559300" y="45593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17" name="Circle"/>
          <p:cNvSpPr/>
          <p:nvPr/>
        </p:nvSpPr>
        <p:spPr>
          <a:xfrm>
            <a:off x="3505200" y="44323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18" name="Circle"/>
          <p:cNvSpPr/>
          <p:nvPr/>
        </p:nvSpPr>
        <p:spPr>
          <a:xfrm>
            <a:off x="4191000" y="19685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19" name="Circle"/>
          <p:cNvSpPr/>
          <p:nvPr/>
        </p:nvSpPr>
        <p:spPr>
          <a:xfrm>
            <a:off x="7239000" y="32512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20" name="Circle"/>
          <p:cNvSpPr/>
          <p:nvPr/>
        </p:nvSpPr>
        <p:spPr>
          <a:xfrm>
            <a:off x="6507819" y="1689100"/>
            <a:ext cx="243162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21" name="Circle"/>
          <p:cNvSpPr/>
          <p:nvPr/>
        </p:nvSpPr>
        <p:spPr>
          <a:xfrm>
            <a:off x="4718980" y="37338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22" name="Circle"/>
          <p:cNvSpPr/>
          <p:nvPr/>
        </p:nvSpPr>
        <p:spPr>
          <a:xfrm>
            <a:off x="3213100" y="45593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23" name="Circle"/>
          <p:cNvSpPr/>
          <p:nvPr/>
        </p:nvSpPr>
        <p:spPr>
          <a:xfrm>
            <a:off x="2425700" y="29972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24" name="Circle"/>
          <p:cNvSpPr/>
          <p:nvPr/>
        </p:nvSpPr>
        <p:spPr>
          <a:xfrm>
            <a:off x="8547100" y="497840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25" name="Circle"/>
          <p:cNvSpPr/>
          <p:nvPr/>
        </p:nvSpPr>
        <p:spPr>
          <a:xfrm>
            <a:off x="8801100" y="523240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26" name="Circle"/>
          <p:cNvSpPr/>
          <p:nvPr/>
        </p:nvSpPr>
        <p:spPr>
          <a:xfrm>
            <a:off x="6083300" y="6752206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27" name="Circle"/>
          <p:cNvSpPr/>
          <p:nvPr/>
        </p:nvSpPr>
        <p:spPr>
          <a:xfrm>
            <a:off x="6629400" y="596900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28" name="Circle"/>
          <p:cNvSpPr/>
          <p:nvPr/>
        </p:nvSpPr>
        <p:spPr>
          <a:xfrm>
            <a:off x="8991600" y="571500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29" name="Circle"/>
          <p:cNvSpPr/>
          <p:nvPr/>
        </p:nvSpPr>
        <p:spPr>
          <a:xfrm>
            <a:off x="7137400" y="647700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30" name="Circle"/>
          <p:cNvSpPr/>
          <p:nvPr/>
        </p:nvSpPr>
        <p:spPr>
          <a:xfrm>
            <a:off x="8267700" y="647700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31" name="Circle"/>
          <p:cNvSpPr/>
          <p:nvPr/>
        </p:nvSpPr>
        <p:spPr>
          <a:xfrm>
            <a:off x="7239000" y="52505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44326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32" name="Circle"/>
          <p:cNvSpPr/>
          <p:nvPr/>
        </p:nvSpPr>
        <p:spPr>
          <a:xfrm>
            <a:off x="8801100" y="721360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33" name="Circle"/>
          <p:cNvSpPr/>
          <p:nvPr/>
        </p:nvSpPr>
        <p:spPr>
          <a:xfrm>
            <a:off x="6007100" y="6283918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34" name="Circle"/>
          <p:cNvSpPr/>
          <p:nvPr/>
        </p:nvSpPr>
        <p:spPr>
          <a:xfrm>
            <a:off x="5029200" y="786130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35" name="Circle"/>
          <p:cNvSpPr/>
          <p:nvPr/>
        </p:nvSpPr>
        <p:spPr>
          <a:xfrm>
            <a:off x="9404350" y="4755219"/>
            <a:ext cx="243161" cy="243162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36" name="Circle"/>
          <p:cNvSpPr/>
          <p:nvPr/>
        </p:nvSpPr>
        <p:spPr>
          <a:xfrm>
            <a:off x="10261600" y="497840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37" name="Circle"/>
          <p:cNvSpPr/>
          <p:nvPr/>
        </p:nvSpPr>
        <p:spPr>
          <a:xfrm>
            <a:off x="7683500" y="571500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38" name="Circle"/>
          <p:cNvSpPr/>
          <p:nvPr/>
        </p:nvSpPr>
        <p:spPr>
          <a:xfrm>
            <a:off x="7903578" y="4978400"/>
            <a:ext cx="243162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44326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39" name="Circle"/>
          <p:cNvSpPr/>
          <p:nvPr/>
        </p:nvSpPr>
        <p:spPr>
          <a:xfrm>
            <a:off x="5295900" y="690489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40" name="Circle"/>
          <p:cNvSpPr/>
          <p:nvPr/>
        </p:nvSpPr>
        <p:spPr>
          <a:xfrm>
            <a:off x="9055100" y="548640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41" name="Find hyperplane w such that …"/>
          <p:cNvSpPr txBox="1"/>
          <p:nvPr/>
        </p:nvSpPr>
        <p:spPr>
          <a:xfrm>
            <a:off x="414001" y="335173"/>
            <a:ext cx="6644792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Find hyperplane </a:t>
            </a: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w 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such that … </a:t>
            </a:r>
          </a:p>
        </p:txBody>
      </p:sp>
      <p:sp>
        <p:nvSpPr>
          <p:cNvPr id="1342" name="the gap between parallel hyperplanes"/>
          <p:cNvSpPr txBox="1"/>
          <p:nvPr/>
        </p:nvSpPr>
        <p:spPr>
          <a:xfrm>
            <a:off x="441434" y="8553646"/>
            <a:ext cx="786384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the gap between parallel hyperplanes</a:t>
            </a:r>
          </a:p>
        </p:txBody>
      </p:sp>
      <p:sp>
        <p:nvSpPr>
          <p:cNvPr id="1343" name="Line"/>
          <p:cNvSpPr/>
          <p:nvPr/>
        </p:nvSpPr>
        <p:spPr>
          <a:xfrm flipH="1" flipV="1">
            <a:off x="6752111" y="4091284"/>
            <a:ext cx="264841" cy="637728"/>
          </a:xfrm>
          <a:prstGeom prst="line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44" name="Line"/>
          <p:cNvSpPr/>
          <p:nvPr/>
        </p:nvSpPr>
        <p:spPr>
          <a:xfrm flipH="1" flipV="1">
            <a:off x="7080714" y="4712662"/>
            <a:ext cx="264841" cy="637727"/>
          </a:xfrm>
          <a:prstGeom prst="line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45" name="Line"/>
          <p:cNvSpPr/>
          <p:nvPr/>
        </p:nvSpPr>
        <p:spPr>
          <a:xfrm flipH="1" flipV="1">
            <a:off x="7755669" y="4445582"/>
            <a:ext cx="264840" cy="637728"/>
          </a:xfrm>
          <a:prstGeom prst="line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46" name="Line"/>
          <p:cNvSpPr/>
          <p:nvPr/>
        </p:nvSpPr>
        <p:spPr>
          <a:xfrm flipH="1" flipV="1">
            <a:off x="8666606" y="3235689"/>
            <a:ext cx="578002" cy="1342415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347" name="latex-image-45.pdf" descr="latex-image-45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06721" y="8350446"/>
            <a:ext cx="850901" cy="105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4" name="Connection Line" descr="Connection 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03012" y="3919146"/>
            <a:ext cx="2684874" cy="4562848"/>
          </a:xfrm>
          <a:prstGeom prst="rect">
            <a:avLst/>
          </a:prstGeom>
        </p:spPr>
      </p:pic>
      <p:sp>
        <p:nvSpPr>
          <p:cNvPr id="1349" name="margin"/>
          <p:cNvSpPr txBox="1"/>
          <p:nvPr/>
        </p:nvSpPr>
        <p:spPr>
          <a:xfrm>
            <a:off x="9857333" y="3429930"/>
            <a:ext cx="106253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margin</a:t>
            </a:r>
          </a:p>
        </p:txBody>
      </p:sp>
      <p:sp>
        <p:nvSpPr>
          <p:cNvPr id="1350" name="is maximized"/>
          <p:cNvSpPr txBox="1"/>
          <p:nvPr/>
        </p:nvSpPr>
        <p:spPr>
          <a:xfrm>
            <a:off x="9552993" y="8553646"/>
            <a:ext cx="278114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is maximized</a:t>
            </a:r>
          </a:p>
        </p:txBody>
      </p:sp>
      <p:pic>
        <p:nvPicPr>
          <p:cNvPr id="1351" name="latex-image-46.pdf" descr="latex-image-46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8669" y="5804531"/>
            <a:ext cx="1769242" cy="25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2" name="latex-image-47.pdf" descr="latex-image-47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9447" y="7239638"/>
            <a:ext cx="2023243" cy="25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3" name="latex-image-39.pdf" descr="latex-image-39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3744" y="6522084"/>
            <a:ext cx="1786759" cy="254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07262322"/>
      </p:ext>
    </p:extLst>
  </p:cSld>
  <p:clrMapOvr>
    <a:masterClrMapping/>
  </p:clrMapOvr>
  <p:transition spd="med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Rounded Rectangle"/>
          <p:cNvSpPr/>
          <p:nvPr/>
        </p:nvSpPr>
        <p:spPr>
          <a:xfrm>
            <a:off x="713811" y="1556406"/>
            <a:ext cx="11577178" cy="3074475"/>
          </a:xfrm>
          <a:prstGeom prst="roundRect">
            <a:avLst>
              <a:gd name="adj" fmla="val 2091"/>
            </a:avLst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358" name="latex-image-54.pdf" descr="latex-image-54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4568" y="1747488"/>
            <a:ext cx="1987045" cy="1153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9" name="latex-image-55.pdf" descr="latex-image-55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4940" y="3435696"/>
            <a:ext cx="10906301" cy="933423"/>
          </a:xfrm>
          <a:prstGeom prst="rect">
            <a:avLst/>
          </a:prstGeom>
          <a:ln w="12700">
            <a:miter lim="400000"/>
          </a:ln>
        </p:spPr>
      </p:pic>
      <p:sp>
        <p:nvSpPr>
          <p:cNvPr id="1360" name="Can be formulated as a maximization problem"/>
          <p:cNvSpPr txBox="1"/>
          <p:nvPr/>
        </p:nvSpPr>
        <p:spPr>
          <a:xfrm>
            <a:off x="632143" y="748889"/>
            <a:ext cx="953993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Can be formulated as a maximization problem</a:t>
            </a:r>
          </a:p>
        </p:txBody>
      </p:sp>
      <p:sp>
        <p:nvSpPr>
          <p:cNvPr id="1361" name="label of the data point"/>
          <p:cNvSpPr txBox="1"/>
          <p:nvPr/>
        </p:nvSpPr>
        <p:spPr>
          <a:xfrm>
            <a:off x="8429579" y="5518149"/>
            <a:ext cx="307909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label of the data point</a:t>
            </a:r>
          </a:p>
        </p:txBody>
      </p:sp>
      <p:pic>
        <p:nvPicPr>
          <p:cNvPr id="1365" name="Connection Line" descr="Connection 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68169" y="4695366"/>
            <a:ext cx="1431062" cy="1159590"/>
          </a:xfrm>
          <a:prstGeom prst="rect">
            <a:avLst/>
          </a:prstGeom>
        </p:spPr>
      </p:pic>
      <p:sp>
        <p:nvSpPr>
          <p:cNvPr id="1363" name="Why is it +1 and -1?"/>
          <p:cNvSpPr txBox="1"/>
          <p:nvPr/>
        </p:nvSpPr>
        <p:spPr>
          <a:xfrm>
            <a:off x="8557900" y="6169773"/>
            <a:ext cx="282244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Why is it +1 and -1?</a:t>
            </a:r>
          </a:p>
        </p:txBody>
      </p:sp>
      <p:sp>
        <p:nvSpPr>
          <p:cNvPr id="1364" name="What does this constraint mean?"/>
          <p:cNvSpPr txBox="1"/>
          <p:nvPr/>
        </p:nvSpPr>
        <p:spPr>
          <a:xfrm>
            <a:off x="1491578" y="4790698"/>
            <a:ext cx="455279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does this constraint mean?</a:t>
            </a:r>
          </a:p>
        </p:txBody>
      </p:sp>
    </p:spTree>
    <p:extLst>
      <p:ext uri="{BB962C8B-B14F-4D97-AF65-F5344CB8AC3E}">
        <p14:creationId xmlns:p14="http://schemas.microsoft.com/office/powerpoint/2010/main" val="455914954"/>
      </p:ext>
    </p:extLst>
  </p:cSld>
  <p:clrMapOvr>
    <a:masterClrMapping/>
  </p:clrMapOvr>
  <p:transition spd="med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Rounded Rectangle"/>
          <p:cNvSpPr/>
          <p:nvPr/>
        </p:nvSpPr>
        <p:spPr>
          <a:xfrm>
            <a:off x="713811" y="6408225"/>
            <a:ext cx="11577178" cy="2418910"/>
          </a:xfrm>
          <a:prstGeom prst="roundRect">
            <a:avLst>
              <a:gd name="adj" fmla="val 2658"/>
            </a:avLst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69" name="Rounded Rectangle"/>
          <p:cNvSpPr/>
          <p:nvPr/>
        </p:nvSpPr>
        <p:spPr>
          <a:xfrm>
            <a:off x="713811" y="1556406"/>
            <a:ext cx="11577178" cy="3074475"/>
          </a:xfrm>
          <a:prstGeom prst="roundRect">
            <a:avLst>
              <a:gd name="adj" fmla="val 2091"/>
            </a:avLst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370" name="latex-image-54.pdf" descr="latex-image-54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4568" y="1747488"/>
            <a:ext cx="1987045" cy="1153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1" name="latex-image-55.pdf" descr="latex-image-55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4940" y="3435696"/>
            <a:ext cx="10906301" cy="933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2" name="latex-image-58.pdf" descr="latex-image-58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89600" y="6785485"/>
            <a:ext cx="1625600" cy="635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73" name="Can be formulated as a maximization problem"/>
          <p:cNvSpPr txBox="1"/>
          <p:nvPr/>
        </p:nvSpPr>
        <p:spPr>
          <a:xfrm>
            <a:off x="632143" y="748889"/>
            <a:ext cx="953993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Can be formulated as a maximization problem</a:t>
            </a:r>
          </a:p>
        </p:txBody>
      </p:sp>
      <p:sp>
        <p:nvSpPr>
          <p:cNvPr id="1374" name="Equivalently,"/>
          <p:cNvSpPr txBox="1"/>
          <p:nvPr/>
        </p:nvSpPr>
        <p:spPr>
          <a:xfrm>
            <a:off x="632143" y="5429250"/>
            <a:ext cx="266364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Equivalently,</a:t>
            </a:r>
          </a:p>
        </p:txBody>
      </p:sp>
      <p:pic>
        <p:nvPicPr>
          <p:cNvPr id="1375" name="latex-image-73.pdf" descr="latex-image-73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50387" y="7965130"/>
            <a:ext cx="93345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1376" name="Where did the 2 go?"/>
          <p:cNvSpPr txBox="1"/>
          <p:nvPr/>
        </p:nvSpPr>
        <p:spPr>
          <a:xfrm>
            <a:off x="5282638" y="5770941"/>
            <a:ext cx="286999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Where did the 2 go?</a:t>
            </a:r>
          </a:p>
        </p:txBody>
      </p:sp>
      <p:sp>
        <p:nvSpPr>
          <p:cNvPr id="1377" name="What happened to the labels?"/>
          <p:cNvSpPr txBox="1"/>
          <p:nvPr/>
        </p:nvSpPr>
        <p:spPr>
          <a:xfrm>
            <a:off x="4403851" y="8994518"/>
            <a:ext cx="419709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happened to the labels?</a:t>
            </a:r>
          </a:p>
        </p:txBody>
      </p:sp>
    </p:spTree>
    <p:extLst>
      <p:ext uri="{BB962C8B-B14F-4D97-AF65-F5344CB8AC3E}">
        <p14:creationId xmlns:p14="http://schemas.microsoft.com/office/powerpoint/2010/main" val="3340797543"/>
      </p:ext>
    </p:extLst>
  </p:cSld>
  <p:clrMapOvr>
    <a:masterClrMapping/>
  </p:clrMapOvr>
  <p:transition spd="med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Rounded Rectangle"/>
          <p:cNvSpPr/>
          <p:nvPr/>
        </p:nvSpPr>
        <p:spPr>
          <a:xfrm>
            <a:off x="3527630" y="5456052"/>
            <a:ext cx="4640858" cy="920759"/>
          </a:xfrm>
          <a:prstGeom prst="roundRect">
            <a:avLst>
              <a:gd name="adj" fmla="val 20689"/>
            </a:avLst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80" name="Rounded Rectangle"/>
          <p:cNvSpPr/>
          <p:nvPr/>
        </p:nvSpPr>
        <p:spPr>
          <a:xfrm>
            <a:off x="4572582" y="2719658"/>
            <a:ext cx="3615128" cy="1263762"/>
          </a:xfrm>
          <a:prstGeom prst="roundRect">
            <a:avLst>
              <a:gd name="adj" fmla="val 15074"/>
            </a:avLst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381" name="latex-image-58.pdf" descr="latex-image-58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67345" y="3034039"/>
            <a:ext cx="1625601" cy="635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82" name="Objective Function"/>
          <p:cNvSpPr txBox="1"/>
          <p:nvPr/>
        </p:nvSpPr>
        <p:spPr>
          <a:xfrm>
            <a:off x="5043902" y="4100712"/>
            <a:ext cx="267248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Objective Function</a:t>
            </a:r>
          </a:p>
        </p:txBody>
      </p:sp>
      <p:sp>
        <p:nvSpPr>
          <p:cNvPr id="1383" name="Constraints"/>
          <p:cNvSpPr txBox="1"/>
          <p:nvPr/>
        </p:nvSpPr>
        <p:spPr>
          <a:xfrm>
            <a:off x="5020222" y="6469388"/>
            <a:ext cx="165567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Constraints</a:t>
            </a:r>
          </a:p>
        </p:txBody>
      </p:sp>
      <p:sp>
        <p:nvSpPr>
          <p:cNvPr id="1384" name="‘Primal formulation’ of a linear SVM"/>
          <p:cNvSpPr txBox="1"/>
          <p:nvPr/>
        </p:nvSpPr>
        <p:spPr>
          <a:xfrm>
            <a:off x="1927923" y="1363638"/>
            <a:ext cx="914895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‘Primal formulation’ of a linear SVM</a:t>
            </a:r>
          </a:p>
        </p:txBody>
      </p:sp>
      <p:sp>
        <p:nvSpPr>
          <p:cNvPr id="1385" name="This is a convex quadratic programming (QP) problem"/>
          <p:cNvSpPr txBox="1"/>
          <p:nvPr/>
        </p:nvSpPr>
        <p:spPr>
          <a:xfrm>
            <a:off x="877240" y="7666061"/>
            <a:ext cx="1125032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This is a convex quadratic programming (QP) problem</a:t>
            </a:r>
          </a:p>
        </p:txBody>
      </p:sp>
      <p:sp>
        <p:nvSpPr>
          <p:cNvPr id="1386" name="(a unique solution exists)"/>
          <p:cNvSpPr txBox="1"/>
          <p:nvPr/>
        </p:nvSpPr>
        <p:spPr>
          <a:xfrm>
            <a:off x="4327842" y="8407683"/>
            <a:ext cx="434911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(a unique solution exists)</a:t>
            </a:r>
          </a:p>
        </p:txBody>
      </p:sp>
      <p:pic>
        <p:nvPicPr>
          <p:cNvPr id="1387" name="latex-image-73.pdf" descr="latex-image-73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8691" y="5633260"/>
            <a:ext cx="11250320" cy="5663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68586957"/>
      </p:ext>
    </p:extLst>
  </p:cSld>
  <p:clrMapOvr>
    <a:masterClrMapping/>
  </p:clrMapOvr>
  <p:transition spd="med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‘soft’ margi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‘soft’ margin</a:t>
            </a:r>
          </a:p>
        </p:txBody>
      </p:sp>
    </p:spTree>
    <p:extLst>
      <p:ext uri="{BB962C8B-B14F-4D97-AF65-F5344CB8AC3E}">
        <p14:creationId xmlns:p14="http://schemas.microsoft.com/office/powerpoint/2010/main" val="1085760134"/>
      </p:ext>
    </p:extLst>
  </p:cSld>
  <p:clrMapOvr>
    <a:masterClrMapping/>
  </p:clrMapOvr>
  <p:transition spd="med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Circle"/>
          <p:cNvSpPr/>
          <p:nvPr/>
        </p:nvSpPr>
        <p:spPr>
          <a:xfrm>
            <a:off x="56769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92" name="Circle"/>
          <p:cNvSpPr/>
          <p:nvPr/>
        </p:nvSpPr>
        <p:spPr>
          <a:xfrm>
            <a:off x="6629400" y="396871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93" name="Circle"/>
          <p:cNvSpPr/>
          <p:nvPr/>
        </p:nvSpPr>
        <p:spPr>
          <a:xfrm>
            <a:off x="5295900" y="412208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94" name="Circle"/>
          <p:cNvSpPr/>
          <p:nvPr/>
        </p:nvSpPr>
        <p:spPr>
          <a:xfrm>
            <a:off x="35052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95" name="Circle"/>
          <p:cNvSpPr/>
          <p:nvPr/>
        </p:nvSpPr>
        <p:spPr>
          <a:xfrm>
            <a:off x="27051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96" name="Circle"/>
          <p:cNvSpPr/>
          <p:nvPr/>
        </p:nvSpPr>
        <p:spPr>
          <a:xfrm>
            <a:off x="41910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97" name="Circle"/>
          <p:cNvSpPr/>
          <p:nvPr/>
        </p:nvSpPr>
        <p:spPr>
          <a:xfrm>
            <a:off x="47117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98" name="Circle"/>
          <p:cNvSpPr/>
          <p:nvPr/>
        </p:nvSpPr>
        <p:spPr>
          <a:xfrm>
            <a:off x="45593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99" name="Circle"/>
          <p:cNvSpPr/>
          <p:nvPr/>
        </p:nvSpPr>
        <p:spPr>
          <a:xfrm>
            <a:off x="3505200" y="4432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00" name="Circle"/>
          <p:cNvSpPr/>
          <p:nvPr/>
        </p:nvSpPr>
        <p:spPr>
          <a:xfrm>
            <a:off x="4191000" y="19685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01" name="Circle"/>
          <p:cNvSpPr/>
          <p:nvPr/>
        </p:nvSpPr>
        <p:spPr>
          <a:xfrm>
            <a:off x="7239000" y="3251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02" name="Circle"/>
          <p:cNvSpPr/>
          <p:nvPr/>
        </p:nvSpPr>
        <p:spPr>
          <a:xfrm>
            <a:off x="6507819" y="1689100"/>
            <a:ext cx="243162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03" name="Circle"/>
          <p:cNvSpPr/>
          <p:nvPr/>
        </p:nvSpPr>
        <p:spPr>
          <a:xfrm>
            <a:off x="4718980" y="37338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04" name="Circle"/>
          <p:cNvSpPr/>
          <p:nvPr/>
        </p:nvSpPr>
        <p:spPr>
          <a:xfrm>
            <a:off x="32131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05" name="Circle"/>
          <p:cNvSpPr/>
          <p:nvPr/>
        </p:nvSpPr>
        <p:spPr>
          <a:xfrm>
            <a:off x="2425700" y="2997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06" name="Circle"/>
          <p:cNvSpPr/>
          <p:nvPr/>
        </p:nvSpPr>
        <p:spPr>
          <a:xfrm>
            <a:off x="85471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07" name="Circle"/>
          <p:cNvSpPr/>
          <p:nvPr/>
        </p:nvSpPr>
        <p:spPr>
          <a:xfrm>
            <a:off x="8801100" y="5232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08" name="Circle"/>
          <p:cNvSpPr/>
          <p:nvPr/>
        </p:nvSpPr>
        <p:spPr>
          <a:xfrm>
            <a:off x="6083300" y="6752206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09" name="Circle"/>
          <p:cNvSpPr/>
          <p:nvPr/>
        </p:nvSpPr>
        <p:spPr>
          <a:xfrm>
            <a:off x="6629400" y="5969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10" name="Circle"/>
          <p:cNvSpPr/>
          <p:nvPr/>
        </p:nvSpPr>
        <p:spPr>
          <a:xfrm>
            <a:off x="89916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11" name="Circle"/>
          <p:cNvSpPr/>
          <p:nvPr/>
        </p:nvSpPr>
        <p:spPr>
          <a:xfrm>
            <a:off x="71374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12" name="Circle"/>
          <p:cNvSpPr/>
          <p:nvPr/>
        </p:nvSpPr>
        <p:spPr>
          <a:xfrm>
            <a:off x="82677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13" name="Circle"/>
          <p:cNvSpPr/>
          <p:nvPr/>
        </p:nvSpPr>
        <p:spPr>
          <a:xfrm>
            <a:off x="7239000" y="52505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14" name="Circle"/>
          <p:cNvSpPr/>
          <p:nvPr/>
        </p:nvSpPr>
        <p:spPr>
          <a:xfrm>
            <a:off x="8801100" y="72136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15" name="Circle"/>
          <p:cNvSpPr/>
          <p:nvPr/>
        </p:nvSpPr>
        <p:spPr>
          <a:xfrm>
            <a:off x="6007100" y="6283918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16" name="Circle"/>
          <p:cNvSpPr/>
          <p:nvPr/>
        </p:nvSpPr>
        <p:spPr>
          <a:xfrm>
            <a:off x="5029200" y="78613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17" name="Circle"/>
          <p:cNvSpPr/>
          <p:nvPr/>
        </p:nvSpPr>
        <p:spPr>
          <a:xfrm>
            <a:off x="9404350" y="47552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18" name="Circle"/>
          <p:cNvSpPr/>
          <p:nvPr/>
        </p:nvSpPr>
        <p:spPr>
          <a:xfrm>
            <a:off x="102616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19" name="Circle"/>
          <p:cNvSpPr/>
          <p:nvPr/>
        </p:nvSpPr>
        <p:spPr>
          <a:xfrm>
            <a:off x="76835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20" name="Circle"/>
          <p:cNvSpPr/>
          <p:nvPr/>
        </p:nvSpPr>
        <p:spPr>
          <a:xfrm>
            <a:off x="7903578" y="4978400"/>
            <a:ext cx="243162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21" name="Circle"/>
          <p:cNvSpPr/>
          <p:nvPr/>
        </p:nvSpPr>
        <p:spPr>
          <a:xfrm>
            <a:off x="5295900" y="690489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22" name="Circle"/>
          <p:cNvSpPr/>
          <p:nvPr/>
        </p:nvSpPr>
        <p:spPr>
          <a:xfrm>
            <a:off x="9055100" y="5486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23" name="What’s the best w?"/>
          <p:cNvSpPr txBox="1"/>
          <p:nvPr/>
        </p:nvSpPr>
        <p:spPr>
          <a:xfrm>
            <a:off x="4530992" y="411582"/>
            <a:ext cx="3942817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What’s the best </a:t>
            </a: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w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?</a:t>
            </a:r>
          </a:p>
        </p:txBody>
      </p:sp>
      <p:sp>
        <p:nvSpPr>
          <p:cNvPr id="1424" name="Circle"/>
          <p:cNvSpPr/>
          <p:nvPr/>
        </p:nvSpPr>
        <p:spPr>
          <a:xfrm>
            <a:off x="3213100" y="5112983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987312586"/>
      </p:ext>
    </p:extLst>
  </p:cSld>
  <p:clrMapOvr>
    <a:masterClrMapping/>
  </p:clrMapOvr>
  <p:transition spd="med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Circle"/>
          <p:cNvSpPr/>
          <p:nvPr/>
        </p:nvSpPr>
        <p:spPr>
          <a:xfrm>
            <a:off x="56769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27" name="Circle"/>
          <p:cNvSpPr/>
          <p:nvPr/>
        </p:nvSpPr>
        <p:spPr>
          <a:xfrm>
            <a:off x="6629400" y="396871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28" name="Circle"/>
          <p:cNvSpPr/>
          <p:nvPr/>
        </p:nvSpPr>
        <p:spPr>
          <a:xfrm>
            <a:off x="5295900" y="412208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29" name="Circle"/>
          <p:cNvSpPr/>
          <p:nvPr/>
        </p:nvSpPr>
        <p:spPr>
          <a:xfrm>
            <a:off x="35052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30" name="Circle"/>
          <p:cNvSpPr/>
          <p:nvPr/>
        </p:nvSpPr>
        <p:spPr>
          <a:xfrm>
            <a:off x="27051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31" name="Circle"/>
          <p:cNvSpPr/>
          <p:nvPr/>
        </p:nvSpPr>
        <p:spPr>
          <a:xfrm>
            <a:off x="41910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32" name="Circle"/>
          <p:cNvSpPr/>
          <p:nvPr/>
        </p:nvSpPr>
        <p:spPr>
          <a:xfrm>
            <a:off x="47117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33" name="Circle"/>
          <p:cNvSpPr/>
          <p:nvPr/>
        </p:nvSpPr>
        <p:spPr>
          <a:xfrm>
            <a:off x="45593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34" name="Circle"/>
          <p:cNvSpPr/>
          <p:nvPr/>
        </p:nvSpPr>
        <p:spPr>
          <a:xfrm>
            <a:off x="3505200" y="4432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35" name="Circle"/>
          <p:cNvSpPr/>
          <p:nvPr/>
        </p:nvSpPr>
        <p:spPr>
          <a:xfrm>
            <a:off x="4191000" y="19685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36" name="Circle"/>
          <p:cNvSpPr/>
          <p:nvPr/>
        </p:nvSpPr>
        <p:spPr>
          <a:xfrm>
            <a:off x="7239000" y="3251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37" name="Circle"/>
          <p:cNvSpPr/>
          <p:nvPr/>
        </p:nvSpPr>
        <p:spPr>
          <a:xfrm>
            <a:off x="6507819" y="1689100"/>
            <a:ext cx="243162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38" name="Circle"/>
          <p:cNvSpPr/>
          <p:nvPr/>
        </p:nvSpPr>
        <p:spPr>
          <a:xfrm>
            <a:off x="4718980" y="37338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39" name="Circle"/>
          <p:cNvSpPr/>
          <p:nvPr/>
        </p:nvSpPr>
        <p:spPr>
          <a:xfrm>
            <a:off x="32131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40" name="Circle"/>
          <p:cNvSpPr/>
          <p:nvPr/>
        </p:nvSpPr>
        <p:spPr>
          <a:xfrm>
            <a:off x="2425700" y="2997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41" name="Circle"/>
          <p:cNvSpPr/>
          <p:nvPr/>
        </p:nvSpPr>
        <p:spPr>
          <a:xfrm>
            <a:off x="85471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42" name="Circle"/>
          <p:cNvSpPr/>
          <p:nvPr/>
        </p:nvSpPr>
        <p:spPr>
          <a:xfrm>
            <a:off x="8801100" y="5232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43" name="Circle"/>
          <p:cNvSpPr/>
          <p:nvPr/>
        </p:nvSpPr>
        <p:spPr>
          <a:xfrm>
            <a:off x="6083300" y="6752206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44" name="Circle"/>
          <p:cNvSpPr/>
          <p:nvPr/>
        </p:nvSpPr>
        <p:spPr>
          <a:xfrm>
            <a:off x="6629400" y="5969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45" name="Circle"/>
          <p:cNvSpPr/>
          <p:nvPr/>
        </p:nvSpPr>
        <p:spPr>
          <a:xfrm>
            <a:off x="89916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46" name="Circle"/>
          <p:cNvSpPr/>
          <p:nvPr/>
        </p:nvSpPr>
        <p:spPr>
          <a:xfrm>
            <a:off x="71374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47" name="Circle"/>
          <p:cNvSpPr/>
          <p:nvPr/>
        </p:nvSpPr>
        <p:spPr>
          <a:xfrm>
            <a:off x="82677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48" name="Circle"/>
          <p:cNvSpPr/>
          <p:nvPr/>
        </p:nvSpPr>
        <p:spPr>
          <a:xfrm>
            <a:off x="7239000" y="52505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49" name="Circle"/>
          <p:cNvSpPr/>
          <p:nvPr/>
        </p:nvSpPr>
        <p:spPr>
          <a:xfrm>
            <a:off x="8801100" y="72136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50" name="Circle"/>
          <p:cNvSpPr/>
          <p:nvPr/>
        </p:nvSpPr>
        <p:spPr>
          <a:xfrm>
            <a:off x="6007100" y="6283918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51" name="Circle"/>
          <p:cNvSpPr/>
          <p:nvPr/>
        </p:nvSpPr>
        <p:spPr>
          <a:xfrm>
            <a:off x="5029200" y="78613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52" name="Circle"/>
          <p:cNvSpPr/>
          <p:nvPr/>
        </p:nvSpPr>
        <p:spPr>
          <a:xfrm>
            <a:off x="9404350" y="47552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53" name="Circle"/>
          <p:cNvSpPr/>
          <p:nvPr/>
        </p:nvSpPr>
        <p:spPr>
          <a:xfrm>
            <a:off x="102616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54" name="Circle"/>
          <p:cNvSpPr/>
          <p:nvPr/>
        </p:nvSpPr>
        <p:spPr>
          <a:xfrm>
            <a:off x="76835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55" name="Circle"/>
          <p:cNvSpPr/>
          <p:nvPr/>
        </p:nvSpPr>
        <p:spPr>
          <a:xfrm>
            <a:off x="7903578" y="4978400"/>
            <a:ext cx="243162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56" name="Circle"/>
          <p:cNvSpPr/>
          <p:nvPr/>
        </p:nvSpPr>
        <p:spPr>
          <a:xfrm>
            <a:off x="5295900" y="690489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57" name="Circle"/>
          <p:cNvSpPr/>
          <p:nvPr/>
        </p:nvSpPr>
        <p:spPr>
          <a:xfrm>
            <a:off x="9055100" y="5486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58" name="What’s the best w?"/>
          <p:cNvSpPr txBox="1"/>
          <p:nvPr/>
        </p:nvSpPr>
        <p:spPr>
          <a:xfrm>
            <a:off x="4530992" y="411582"/>
            <a:ext cx="3942817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What’s the best </a:t>
            </a: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w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?</a:t>
            </a:r>
          </a:p>
        </p:txBody>
      </p:sp>
      <p:sp>
        <p:nvSpPr>
          <p:cNvPr id="1459" name="Line"/>
          <p:cNvSpPr/>
          <p:nvPr/>
        </p:nvSpPr>
        <p:spPr>
          <a:xfrm flipV="1">
            <a:off x="1895314" y="4506205"/>
            <a:ext cx="10182800" cy="62235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60" name="Circle"/>
          <p:cNvSpPr/>
          <p:nvPr/>
        </p:nvSpPr>
        <p:spPr>
          <a:xfrm>
            <a:off x="3213100" y="5112983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61" name="Very narrow margin"/>
          <p:cNvSpPr txBox="1"/>
          <p:nvPr/>
        </p:nvSpPr>
        <p:spPr>
          <a:xfrm>
            <a:off x="8105409" y="4023629"/>
            <a:ext cx="284104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Very narrow margin </a:t>
            </a:r>
          </a:p>
        </p:txBody>
      </p:sp>
    </p:spTree>
    <p:extLst>
      <p:ext uri="{BB962C8B-B14F-4D97-AF65-F5344CB8AC3E}">
        <p14:creationId xmlns:p14="http://schemas.microsoft.com/office/powerpoint/2010/main" val="2537388026"/>
      </p:ext>
    </p:extLst>
  </p:cSld>
  <p:clrMapOvr>
    <a:masterClrMapping/>
  </p:clrMapOvr>
  <p:transition spd="med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Circle"/>
          <p:cNvSpPr/>
          <p:nvPr/>
        </p:nvSpPr>
        <p:spPr>
          <a:xfrm>
            <a:off x="56769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64" name="Circle"/>
          <p:cNvSpPr/>
          <p:nvPr/>
        </p:nvSpPr>
        <p:spPr>
          <a:xfrm>
            <a:off x="6629400" y="396871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65" name="Circle"/>
          <p:cNvSpPr/>
          <p:nvPr/>
        </p:nvSpPr>
        <p:spPr>
          <a:xfrm>
            <a:off x="5295900" y="412208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66" name="Circle"/>
          <p:cNvSpPr/>
          <p:nvPr/>
        </p:nvSpPr>
        <p:spPr>
          <a:xfrm>
            <a:off x="35052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67" name="Circle"/>
          <p:cNvSpPr/>
          <p:nvPr/>
        </p:nvSpPr>
        <p:spPr>
          <a:xfrm>
            <a:off x="27051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68" name="Circle"/>
          <p:cNvSpPr/>
          <p:nvPr/>
        </p:nvSpPr>
        <p:spPr>
          <a:xfrm>
            <a:off x="41910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69" name="Circle"/>
          <p:cNvSpPr/>
          <p:nvPr/>
        </p:nvSpPr>
        <p:spPr>
          <a:xfrm>
            <a:off x="47117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70" name="Circle"/>
          <p:cNvSpPr/>
          <p:nvPr/>
        </p:nvSpPr>
        <p:spPr>
          <a:xfrm>
            <a:off x="45593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71" name="Circle"/>
          <p:cNvSpPr/>
          <p:nvPr/>
        </p:nvSpPr>
        <p:spPr>
          <a:xfrm>
            <a:off x="3505200" y="4432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72" name="Circle"/>
          <p:cNvSpPr/>
          <p:nvPr/>
        </p:nvSpPr>
        <p:spPr>
          <a:xfrm>
            <a:off x="4191000" y="19685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73" name="Circle"/>
          <p:cNvSpPr/>
          <p:nvPr/>
        </p:nvSpPr>
        <p:spPr>
          <a:xfrm>
            <a:off x="7239000" y="3251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74" name="Circle"/>
          <p:cNvSpPr/>
          <p:nvPr/>
        </p:nvSpPr>
        <p:spPr>
          <a:xfrm>
            <a:off x="6507819" y="1689100"/>
            <a:ext cx="243162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75" name="Circle"/>
          <p:cNvSpPr/>
          <p:nvPr/>
        </p:nvSpPr>
        <p:spPr>
          <a:xfrm>
            <a:off x="4718980" y="37338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76" name="Circle"/>
          <p:cNvSpPr/>
          <p:nvPr/>
        </p:nvSpPr>
        <p:spPr>
          <a:xfrm>
            <a:off x="32131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77" name="Circle"/>
          <p:cNvSpPr/>
          <p:nvPr/>
        </p:nvSpPr>
        <p:spPr>
          <a:xfrm>
            <a:off x="2425700" y="2997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78" name="Circle"/>
          <p:cNvSpPr/>
          <p:nvPr/>
        </p:nvSpPr>
        <p:spPr>
          <a:xfrm>
            <a:off x="85471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79" name="Circle"/>
          <p:cNvSpPr/>
          <p:nvPr/>
        </p:nvSpPr>
        <p:spPr>
          <a:xfrm>
            <a:off x="8801100" y="5232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80" name="Circle"/>
          <p:cNvSpPr/>
          <p:nvPr/>
        </p:nvSpPr>
        <p:spPr>
          <a:xfrm>
            <a:off x="6083300" y="6752206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81" name="Circle"/>
          <p:cNvSpPr/>
          <p:nvPr/>
        </p:nvSpPr>
        <p:spPr>
          <a:xfrm>
            <a:off x="6629400" y="5969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82" name="Circle"/>
          <p:cNvSpPr/>
          <p:nvPr/>
        </p:nvSpPr>
        <p:spPr>
          <a:xfrm>
            <a:off x="89916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83" name="Circle"/>
          <p:cNvSpPr/>
          <p:nvPr/>
        </p:nvSpPr>
        <p:spPr>
          <a:xfrm>
            <a:off x="71374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84" name="Circle"/>
          <p:cNvSpPr/>
          <p:nvPr/>
        </p:nvSpPr>
        <p:spPr>
          <a:xfrm>
            <a:off x="82677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85" name="Circle"/>
          <p:cNvSpPr/>
          <p:nvPr/>
        </p:nvSpPr>
        <p:spPr>
          <a:xfrm>
            <a:off x="7239000" y="52505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86" name="Circle"/>
          <p:cNvSpPr/>
          <p:nvPr/>
        </p:nvSpPr>
        <p:spPr>
          <a:xfrm>
            <a:off x="8801100" y="72136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87" name="Circle"/>
          <p:cNvSpPr/>
          <p:nvPr/>
        </p:nvSpPr>
        <p:spPr>
          <a:xfrm>
            <a:off x="6007100" y="6283918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88" name="Circle"/>
          <p:cNvSpPr/>
          <p:nvPr/>
        </p:nvSpPr>
        <p:spPr>
          <a:xfrm>
            <a:off x="5029200" y="78613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89" name="Circle"/>
          <p:cNvSpPr/>
          <p:nvPr/>
        </p:nvSpPr>
        <p:spPr>
          <a:xfrm>
            <a:off x="9404350" y="47552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90" name="Circle"/>
          <p:cNvSpPr/>
          <p:nvPr/>
        </p:nvSpPr>
        <p:spPr>
          <a:xfrm>
            <a:off x="102616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91" name="Circle"/>
          <p:cNvSpPr/>
          <p:nvPr/>
        </p:nvSpPr>
        <p:spPr>
          <a:xfrm>
            <a:off x="76835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92" name="Circle"/>
          <p:cNvSpPr/>
          <p:nvPr/>
        </p:nvSpPr>
        <p:spPr>
          <a:xfrm>
            <a:off x="7903578" y="4978400"/>
            <a:ext cx="243162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93" name="Circle"/>
          <p:cNvSpPr/>
          <p:nvPr/>
        </p:nvSpPr>
        <p:spPr>
          <a:xfrm>
            <a:off x="5295900" y="690489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94" name="Circle"/>
          <p:cNvSpPr/>
          <p:nvPr/>
        </p:nvSpPr>
        <p:spPr>
          <a:xfrm>
            <a:off x="9055100" y="5486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95" name="Separating cats and dogs"/>
          <p:cNvSpPr txBox="1"/>
          <p:nvPr/>
        </p:nvSpPr>
        <p:spPr>
          <a:xfrm>
            <a:off x="3790061" y="411585"/>
            <a:ext cx="542467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Separating cats and dogs</a:t>
            </a:r>
          </a:p>
        </p:txBody>
      </p:sp>
      <p:sp>
        <p:nvSpPr>
          <p:cNvPr id="1496" name="Line"/>
          <p:cNvSpPr/>
          <p:nvPr/>
        </p:nvSpPr>
        <p:spPr>
          <a:xfrm flipV="1">
            <a:off x="1895314" y="4506205"/>
            <a:ext cx="10182800" cy="62235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97" name="Circle"/>
          <p:cNvSpPr/>
          <p:nvPr/>
        </p:nvSpPr>
        <p:spPr>
          <a:xfrm>
            <a:off x="3213100" y="5112983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98" name="Very narrow margin"/>
          <p:cNvSpPr txBox="1"/>
          <p:nvPr/>
        </p:nvSpPr>
        <p:spPr>
          <a:xfrm>
            <a:off x="8105409" y="4023629"/>
            <a:ext cx="284104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Very narrow margin </a:t>
            </a:r>
          </a:p>
        </p:txBody>
      </p:sp>
      <p:pic>
        <p:nvPicPr>
          <p:cNvPr id="149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b="6736"/>
          <a:stretch>
            <a:fillRect/>
          </a:stretch>
        </p:blipFill>
        <p:spPr>
          <a:xfrm>
            <a:off x="728367" y="6079985"/>
            <a:ext cx="3112322" cy="2510270"/>
          </a:xfrm>
          <a:prstGeom prst="rect">
            <a:avLst/>
          </a:prstGeom>
          <a:ln w="12700">
            <a:miter lim="400000"/>
          </a:ln>
        </p:spPr>
      </p:pic>
      <p:sp>
        <p:nvSpPr>
          <p:cNvPr id="1500" name="Line"/>
          <p:cNvSpPr/>
          <p:nvPr/>
        </p:nvSpPr>
        <p:spPr>
          <a:xfrm flipV="1">
            <a:off x="2709245" y="5393774"/>
            <a:ext cx="473036" cy="641414"/>
          </a:xfrm>
          <a:prstGeom prst="line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01" name="Line"/>
          <p:cNvSpPr/>
          <p:nvPr/>
        </p:nvSpPr>
        <p:spPr>
          <a:xfrm flipH="1" flipV="1">
            <a:off x="9086543" y="7515709"/>
            <a:ext cx="388489" cy="374373"/>
          </a:xfrm>
          <a:prstGeom prst="line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50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62862" y="1281645"/>
            <a:ext cx="2013767" cy="2510236"/>
          </a:xfrm>
          <a:prstGeom prst="rect">
            <a:avLst/>
          </a:prstGeom>
          <a:ln w="12700">
            <a:miter lim="400000"/>
          </a:ln>
        </p:spPr>
      </p:pic>
      <p:sp>
        <p:nvSpPr>
          <p:cNvPr id="1503" name="Line"/>
          <p:cNvSpPr/>
          <p:nvPr/>
        </p:nvSpPr>
        <p:spPr>
          <a:xfrm flipV="1">
            <a:off x="4709325" y="3605344"/>
            <a:ext cx="3916473" cy="1706780"/>
          </a:xfrm>
          <a:prstGeom prst="line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50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71930" y="1451202"/>
            <a:ext cx="1800113" cy="1008063"/>
          </a:xfrm>
          <a:prstGeom prst="rect">
            <a:avLst/>
          </a:prstGeom>
          <a:ln w="12700">
            <a:miter lim="400000"/>
          </a:ln>
        </p:spPr>
      </p:pic>
      <p:sp>
        <p:nvSpPr>
          <p:cNvPr id="1505" name="Line"/>
          <p:cNvSpPr/>
          <p:nvPr/>
        </p:nvSpPr>
        <p:spPr>
          <a:xfrm flipH="1" flipV="1">
            <a:off x="3026136" y="2439425"/>
            <a:ext cx="388488" cy="374373"/>
          </a:xfrm>
          <a:prstGeom prst="line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50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78029" y="7960024"/>
            <a:ext cx="2219200" cy="1383094"/>
          </a:xfrm>
          <a:prstGeom prst="rect">
            <a:avLst/>
          </a:prstGeom>
          <a:ln w="12700">
            <a:miter lim="400000"/>
          </a:ln>
        </p:spPr>
      </p:pic>
      <p:sp>
        <p:nvSpPr>
          <p:cNvPr id="1507" name="Triangle"/>
          <p:cNvSpPr/>
          <p:nvPr/>
        </p:nvSpPr>
        <p:spPr>
          <a:xfrm>
            <a:off x="4390600" y="5254288"/>
            <a:ext cx="308522" cy="2362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88900">
            <a:solidFill>
              <a:srgbClr val="FF26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643761956"/>
      </p:ext>
    </p:extLst>
  </p:cSld>
  <p:clrMapOvr>
    <a:masterClrMapping/>
  </p:clrMapOvr>
  <p:transition spd="med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Circle"/>
          <p:cNvSpPr/>
          <p:nvPr/>
        </p:nvSpPr>
        <p:spPr>
          <a:xfrm>
            <a:off x="56769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10" name="Circle"/>
          <p:cNvSpPr/>
          <p:nvPr/>
        </p:nvSpPr>
        <p:spPr>
          <a:xfrm>
            <a:off x="6629400" y="396871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11" name="Circle"/>
          <p:cNvSpPr/>
          <p:nvPr/>
        </p:nvSpPr>
        <p:spPr>
          <a:xfrm>
            <a:off x="5295900" y="412208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12" name="Circle"/>
          <p:cNvSpPr/>
          <p:nvPr/>
        </p:nvSpPr>
        <p:spPr>
          <a:xfrm>
            <a:off x="35052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13" name="Circle"/>
          <p:cNvSpPr/>
          <p:nvPr/>
        </p:nvSpPr>
        <p:spPr>
          <a:xfrm>
            <a:off x="27051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14" name="Circle"/>
          <p:cNvSpPr/>
          <p:nvPr/>
        </p:nvSpPr>
        <p:spPr>
          <a:xfrm>
            <a:off x="41910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15" name="Circle"/>
          <p:cNvSpPr/>
          <p:nvPr/>
        </p:nvSpPr>
        <p:spPr>
          <a:xfrm>
            <a:off x="47117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16" name="Circle"/>
          <p:cNvSpPr/>
          <p:nvPr/>
        </p:nvSpPr>
        <p:spPr>
          <a:xfrm>
            <a:off x="45593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17" name="Circle"/>
          <p:cNvSpPr/>
          <p:nvPr/>
        </p:nvSpPr>
        <p:spPr>
          <a:xfrm>
            <a:off x="3505200" y="4432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18" name="Circle"/>
          <p:cNvSpPr/>
          <p:nvPr/>
        </p:nvSpPr>
        <p:spPr>
          <a:xfrm>
            <a:off x="4191000" y="19685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19" name="Circle"/>
          <p:cNvSpPr/>
          <p:nvPr/>
        </p:nvSpPr>
        <p:spPr>
          <a:xfrm>
            <a:off x="7239000" y="3251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20" name="Circle"/>
          <p:cNvSpPr/>
          <p:nvPr/>
        </p:nvSpPr>
        <p:spPr>
          <a:xfrm>
            <a:off x="6507819" y="1689100"/>
            <a:ext cx="243162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21" name="Circle"/>
          <p:cNvSpPr/>
          <p:nvPr/>
        </p:nvSpPr>
        <p:spPr>
          <a:xfrm>
            <a:off x="4718980" y="37338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22" name="Circle"/>
          <p:cNvSpPr/>
          <p:nvPr/>
        </p:nvSpPr>
        <p:spPr>
          <a:xfrm>
            <a:off x="32131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23" name="Circle"/>
          <p:cNvSpPr/>
          <p:nvPr/>
        </p:nvSpPr>
        <p:spPr>
          <a:xfrm>
            <a:off x="2425700" y="2997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24" name="Circle"/>
          <p:cNvSpPr/>
          <p:nvPr/>
        </p:nvSpPr>
        <p:spPr>
          <a:xfrm>
            <a:off x="85471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25" name="Circle"/>
          <p:cNvSpPr/>
          <p:nvPr/>
        </p:nvSpPr>
        <p:spPr>
          <a:xfrm>
            <a:off x="8801100" y="5232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26" name="Circle"/>
          <p:cNvSpPr/>
          <p:nvPr/>
        </p:nvSpPr>
        <p:spPr>
          <a:xfrm>
            <a:off x="6083300" y="6752206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27" name="Circle"/>
          <p:cNvSpPr/>
          <p:nvPr/>
        </p:nvSpPr>
        <p:spPr>
          <a:xfrm>
            <a:off x="6629400" y="5969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28" name="Circle"/>
          <p:cNvSpPr/>
          <p:nvPr/>
        </p:nvSpPr>
        <p:spPr>
          <a:xfrm>
            <a:off x="89916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29" name="Circle"/>
          <p:cNvSpPr/>
          <p:nvPr/>
        </p:nvSpPr>
        <p:spPr>
          <a:xfrm>
            <a:off x="71374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30" name="Circle"/>
          <p:cNvSpPr/>
          <p:nvPr/>
        </p:nvSpPr>
        <p:spPr>
          <a:xfrm>
            <a:off x="82677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31" name="Circle"/>
          <p:cNvSpPr/>
          <p:nvPr/>
        </p:nvSpPr>
        <p:spPr>
          <a:xfrm>
            <a:off x="7239000" y="52505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32" name="Circle"/>
          <p:cNvSpPr/>
          <p:nvPr/>
        </p:nvSpPr>
        <p:spPr>
          <a:xfrm>
            <a:off x="8801100" y="72136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33" name="Circle"/>
          <p:cNvSpPr/>
          <p:nvPr/>
        </p:nvSpPr>
        <p:spPr>
          <a:xfrm>
            <a:off x="6007100" y="6283918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34" name="Circle"/>
          <p:cNvSpPr/>
          <p:nvPr/>
        </p:nvSpPr>
        <p:spPr>
          <a:xfrm>
            <a:off x="5029200" y="78613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35" name="Circle"/>
          <p:cNvSpPr/>
          <p:nvPr/>
        </p:nvSpPr>
        <p:spPr>
          <a:xfrm>
            <a:off x="9404350" y="47552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36" name="Circle"/>
          <p:cNvSpPr/>
          <p:nvPr/>
        </p:nvSpPr>
        <p:spPr>
          <a:xfrm>
            <a:off x="102616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37" name="Circle"/>
          <p:cNvSpPr/>
          <p:nvPr/>
        </p:nvSpPr>
        <p:spPr>
          <a:xfrm>
            <a:off x="76835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38" name="Circle"/>
          <p:cNvSpPr/>
          <p:nvPr/>
        </p:nvSpPr>
        <p:spPr>
          <a:xfrm>
            <a:off x="7903578" y="4978400"/>
            <a:ext cx="243162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39" name="Circle"/>
          <p:cNvSpPr/>
          <p:nvPr/>
        </p:nvSpPr>
        <p:spPr>
          <a:xfrm>
            <a:off x="5295900" y="690489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40" name="Circle"/>
          <p:cNvSpPr/>
          <p:nvPr/>
        </p:nvSpPr>
        <p:spPr>
          <a:xfrm>
            <a:off x="9055100" y="5486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41" name="What’s the best w?"/>
          <p:cNvSpPr txBox="1"/>
          <p:nvPr/>
        </p:nvSpPr>
        <p:spPr>
          <a:xfrm>
            <a:off x="4530992" y="411582"/>
            <a:ext cx="3942817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What’s the best </a:t>
            </a: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w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?</a:t>
            </a:r>
          </a:p>
        </p:txBody>
      </p:sp>
      <p:sp>
        <p:nvSpPr>
          <p:cNvPr id="1542" name="Line"/>
          <p:cNvSpPr/>
          <p:nvPr/>
        </p:nvSpPr>
        <p:spPr>
          <a:xfrm flipV="1">
            <a:off x="1895314" y="4506205"/>
            <a:ext cx="10182800" cy="62235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43" name="Circle"/>
          <p:cNvSpPr/>
          <p:nvPr/>
        </p:nvSpPr>
        <p:spPr>
          <a:xfrm>
            <a:off x="3213100" y="5112983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44" name="Very narrow margin"/>
          <p:cNvSpPr txBox="1"/>
          <p:nvPr/>
        </p:nvSpPr>
        <p:spPr>
          <a:xfrm>
            <a:off x="8105409" y="4023629"/>
            <a:ext cx="284104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Very narrow margin </a:t>
            </a:r>
          </a:p>
        </p:txBody>
      </p:sp>
      <p:sp>
        <p:nvSpPr>
          <p:cNvPr id="1545" name="Intuitively, we should allow for some misclassification if we can get more robust classification"/>
          <p:cNvSpPr txBox="1"/>
          <p:nvPr/>
        </p:nvSpPr>
        <p:spPr>
          <a:xfrm>
            <a:off x="630986" y="8302471"/>
            <a:ext cx="11742828" cy="1193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Intuitively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, we should allow for some misclassification if we can get more robust classification </a:t>
            </a:r>
          </a:p>
        </p:txBody>
      </p:sp>
    </p:spTree>
    <p:extLst>
      <p:ext uri="{BB962C8B-B14F-4D97-AF65-F5344CB8AC3E}">
        <p14:creationId xmlns:p14="http://schemas.microsoft.com/office/powerpoint/2010/main" val="1050070785"/>
      </p:ext>
    </p:extLst>
  </p:cSld>
  <p:clrMapOvr>
    <a:masterClrMapping/>
  </p:clrMapOvr>
  <p:transition spd="med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Circle"/>
          <p:cNvSpPr/>
          <p:nvPr/>
        </p:nvSpPr>
        <p:spPr>
          <a:xfrm>
            <a:off x="56769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48" name="Circle"/>
          <p:cNvSpPr/>
          <p:nvPr/>
        </p:nvSpPr>
        <p:spPr>
          <a:xfrm>
            <a:off x="6629400" y="396871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49" name="Circle"/>
          <p:cNvSpPr/>
          <p:nvPr/>
        </p:nvSpPr>
        <p:spPr>
          <a:xfrm>
            <a:off x="5295900" y="412208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50" name="Circle"/>
          <p:cNvSpPr/>
          <p:nvPr/>
        </p:nvSpPr>
        <p:spPr>
          <a:xfrm>
            <a:off x="35052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51" name="Circle"/>
          <p:cNvSpPr/>
          <p:nvPr/>
        </p:nvSpPr>
        <p:spPr>
          <a:xfrm>
            <a:off x="27051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52" name="Circle"/>
          <p:cNvSpPr/>
          <p:nvPr/>
        </p:nvSpPr>
        <p:spPr>
          <a:xfrm>
            <a:off x="41910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53" name="Circle"/>
          <p:cNvSpPr/>
          <p:nvPr/>
        </p:nvSpPr>
        <p:spPr>
          <a:xfrm>
            <a:off x="47117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54" name="Circle"/>
          <p:cNvSpPr/>
          <p:nvPr/>
        </p:nvSpPr>
        <p:spPr>
          <a:xfrm>
            <a:off x="45593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55" name="Circle"/>
          <p:cNvSpPr/>
          <p:nvPr/>
        </p:nvSpPr>
        <p:spPr>
          <a:xfrm>
            <a:off x="3505200" y="4432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56" name="Circle"/>
          <p:cNvSpPr/>
          <p:nvPr/>
        </p:nvSpPr>
        <p:spPr>
          <a:xfrm>
            <a:off x="4191000" y="19685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57" name="Circle"/>
          <p:cNvSpPr/>
          <p:nvPr/>
        </p:nvSpPr>
        <p:spPr>
          <a:xfrm>
            <a:off x="7239000" y="3251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58" name="Circle"/>
          <p:cNvSpPr/>
          <p:nvPr/>
        </p:nvSpPr>
        <p:spPr>
          <a:xfrm>
            <a:off x="6507819" y="1689100"/>
            <a:ext cx="243162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59" name="Circle"/>
          <p:cNvSpPr/>
          <p:nvPr/>
        </p:nvSpPr>
        <p:spPr>
          <a:xfrm>
            <a:off x="4718980" y="37338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60" name="Circle"/>
          <p:cNvSpPr/>
          <p:nvPr/>
        </p:nvSpPr>
        <p:spPr>
          <a:xfrm>
            <a:off x="32131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61" name="Circle"/>
          <p:cNvSpPr/>
          <p:nvPr/>
        </p:nvSpPr>
        <p:spPr>
          <a:xfrm>
            <a:off x="2425700" y="2997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62" name="Circle"/>
          <p:cNvSpPr/>
          <p:nvPr/>
        </p:nvSpPr>
        <p:spPr>
          <a:xfrm>
            <a:off x="85471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63" name="Circle"/>
          <p:cNvSpPr/>
          <p:nvPr/>
        </p:nvSpPr>
        <p:spPr>
          <a:xfrm>
            <a:off x="8801100" y="5232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64" name="Circle"/>
          <p:cNvSpPr/>
          <p:nvPr/>
        </p:nvSpPr>
        <p:spPr>
          <a:xfrm>
            <a:off x="6083300" y="6752206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65" name="Circle"/>
          <p:cNvSpPr/>
          <p:nvPr/>
        </p:nvSpPr>
        <p:spPr>
          <a:xfrm>
            <a:off x="6629400" y="5969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66" name="Circle"/>
          <p:cNvSpPr/>
          <p:nvPr/>
        </p:nvSpPr>
        <p:spPr>
          <a:xfrm>
            <a:off x="89916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67" name="Circle"/>
          <p:cNvSpPr/>
          <p:nvPr/>
        </p:nvSpPr>
        <p:spPr>
          <a:xfrm>
            <a:off x="71374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68" name="Circle"/>
          <p:cNvSpPr/>
          <p:nvPr/>
        </p:nvSpPr>
        <p:spPr>
          <a:xfrm>
            <a:off x="82677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69" name="Circle"/>
          <p:cNvSpPr/>
          <p:nvPr/>
        </p:nvSpPr>
        <p:spPr>
          <a:xfrm>
            <a:off x="7239000" y="52505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70" name="Circle"/>
          <p:cNvSpPr/>
          <p:nvPr/>
        </p:nvSpPr>
        <p:spPr>
          <a:xfrm>
            <a:off x="8801100" y="72136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71" name="Circle"/>
          <p:cNvSpPr/>
          <p:nvPr/>
        </p:nvSpPr>
        <p:spPr>
          <a:xfrm>
            <a:off x="6007100" y="6283918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72" name="Circle"/>
          <p:cNvSpPr/>
          <p:nvPr/>
        </p:nvSpPr>
        <p:spPr>
          <a:xfrm>
            <a:off x="5029200" y="78613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73" name="Circle"/>
          <p:cNvSpPr/>
          <p:nvPr/>
        </p:nvSpPr>
        <p:spPr>
          <a:xfrm>
            <a:off x="9404350" y="47552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74" name="Circle"/>
          <p:cNvSpPr/>
          <p:nvPr/>
        </p:nvSpPr>
        <p:spPr>
          <a:xfrm>
            <a:off x="102616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75" name="Circle"/>
          <p:cNvSpPr/>
          <p:nvPr/>
        </p:nvSpPr>
        <p:spPr>
          <a:xfrm>
            <a:off x="76835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76" name="Circle"/>
          <p:cNvSpPr/>
          <p:nvPr/>
        </p:nvSpPr>
        <p:spPr>
          <a:xfrm>
            <a:off x="7903578" y="4978400"/>
            <a:ext cx="243162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77" name="Circle"/>
          <p:cNvSpPr/>
          <p:nvPr/>
        </p:nvSpPr>
        <p:spPr>
          <a:xfrm>
            <a:off x="5295900" y="690489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78" name="Circle"/>
          <p:cNvSpPr/>
          <p:nvPr/>
        </p:nvSpPr>
        <p:spPr>
          <a:xfrm>
            <a:off x="9055100" y="5486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79" name="What’s the best w?"/>
          <p:cNvSpPr txBox="1"/>
          <p:nvPr/>
        </p:nvSpPr>
        <p:spPr>
          <a:xfrm>
            <a:off x="4530992" y="411582"/>
            <a:ext cx="3942817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What’s the best </a:t>
            </a: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w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?</a:t>
            </a:r>
          </a:p>
        </p:txBody>
      </p:sp>
      <p:sp>
        <p:nvSpPr>
          <p:cNvPr id="1580" name="Circle"/>
          <p:cNvSpPr/>
          <p:nvPr/>
        </p:nvSpPr>
        <p:spPr>
          <a:xfrm>
            <a:off x="3213100" y="5112983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81" name="Trade-off between the MARGIN and the MISTAKES"/>
          <p:cNvSpPr txBox="1"/>
          <p:nvPr/>
        </p:nvSpPr>
        <p:spPr>
          <a:xfrm>
            <a:off x="2079370" y="8424725"/>
            <a:ext cx="884605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Trade-off between the MARGIN and the MISTAKES </a:t>
            </a:r>
          </a:p>
        </p:txBody>
      </p:sp>
      <p:sp>
        <p:nvSpPr>
          <p:cNvPr id="1582" name="Line"/>
          <p:cNvSpPr/>
          <p:nvPr/>
        </p:nvSpPr>
        <p:spPr>
          <a:xfrm flipV="1">
            <a:off x="2515122" y="2839633"/>
            <a:ext cx="8987955" cy="380474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83" name="(might be a better solution)"/>
          <p:cNvSpPr txBox="1"/>
          <p:nvPr/>
        </p:nvSpPr>
        <p:spPr>
          <a:xfrm>
            <a:off x="4095051" y="8902700"/>
            <a:ext cx="481469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(might be a better solution) </a:t>
            </a:r>
          </a:p>
        </p:txBody>
      </p:sp>
    </p:spTree>
    <p:extLst>
      <p:ext uri="{BB962C8B-B14F-4D97-AF65-F5344CB8AC3E}">
        <p14:creationId xmlns:p14="http://schemas.microsoft.com/office/powerpoint/2010/main" val="249476334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surka et al. (2004), Willamowski et al. (2005), Grauman &amp; Darrell (2005), Sivic et al. (2003, 2005)"/>
          <p:cNvSpPr txBox="1"/>
          <p:nvPr/>
        </p:nvSpPr>
        <p:spPr>
          <a:xfrm>
            <a:off x="1473543" y="8940799"/>
            <a:ext cx="1005771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Csurka et al. (2004), Willamowski et al. (2005), Grauman &amp; Darrell (2005), Sivic et al. (2003, 2005)</a:t>
            </a:r>
          </a:p>
        </p:txBody>
      </p:sp>
      <p:sp>
        <p:nvSpPr>
          <p:cNvPr id="168" name="Works pretty well for image-level classification"/>
          <p:cNvSpPr txBox="1"/>
          <p:nvPr/>
        </p:nvSpPr>
        <p:spPr>
          <a:xfrm>
            <a:off x="1753463" y="6699250"/>
            <a:ext cx="94978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Works pretty well for image-level classification</a:t>
            </a:r>
          </a:p>
        </p:txBody>
      </p:sp>
      <p:pic>
        <p:nvPicPr>
          <p:cNvPr id="16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0914" y="2307170"/>
            <a:ext cx="10582972" cy="3963468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CalTech6 dataset"/>
          <p:cNvSpPr txBox="1"/>
          <p:nvPr/>
        </p:nvSpPr>
        <p:spPr>
          <a:xfrm>
            <a:off x="4666284" y="1543050"/>
            <a:ext cx="367223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CalTech6 dataset</a:t>
            </a:r>
          </a:p>
        </p:txBody>
      </p:sp>
    </p:spTree>
    <p:extLst>
      <p:ext uri="{BB962C8B-B14F-4D97-AF65-F5344CB8AC3E}">
        <p14:creationId xmlns:p14="http://schemas.microsoft.com/office/powerpoint/2010/main" val="1914304986"/>
      </p:ext>
    </p:extLst>
  </p:cSld>
  <p:clrMapOvr>
    <a:masterClrMapping/>
  </p:clrMapOvr>
  <p:transition spd="med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Circle"/>
          <p:cNvSpPr/>
          <p:nvPr/>
        </p:nvSpPr>
        <p:spPr>
          <a:xfrm>
            <a:off x="56769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86" name="Circle"/>
          <p:cNvSpPr/>
          <p:nvPr/>
        </p:nvSpPr>
        <p:spPr>
          <a:xfrm>
            <a:off x="6629400" y="396871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87" name="Circle"/>
          <p:cNvSpPr/>
          <p:nvPr/>
        </p:nvSpPr>
        <p:spPr>
          <a:xfrm>
            <a:off x="5295900" y="412208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88" name="Circle"/>
          <p:cNvSpPr/>
          <p:nvPr/>
        </p:nvSpPr>
        <p:spPr>
          <a:xfrm>
            <a:off x="35052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89" name="Circle"/>
          <p:cNvSpPr/>
          <p:nvPr/>
        </p:nvSpPr>
        <p:spPr>
          <a:xfrm>
            <a:off x="27051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90" name="Circle"/>
          <p:cNvSpPr/>
          <p:nvPr/>
        </p:nvSpPr>
        <p:spPr>
          <a:xfrm>
            <a:off x="41910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91" name="Circle"/>
          <p:cNvSpPr/>
          <p:nvPr/>
        </p:nvSpPr>
        <p:spPr>
          <a:xfrm>
            <a:off x="47117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92" name="Circle"/>
          <p:cNvSpPr/>
          <p:nvPr/>
        </p:nvSpPr>
        <p:spPr>
          <a:xfrm>
            <a:off x="45593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93" name="Circle"/>
          <p:cNvSpPr/>
          <p:nvPr/>
        </p:nvSpPr>
        <p:spPr>
          <a:xfrm>
            <a:off x="3505200" y="4432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94" name="Circle"/>
          <p:cNvSpPr/>
          <p:nvPr/>
        </p:nvSpPr>
        <p:spPr>
          <a:xfrm>
            <a:off x="4191000" y="19685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95" name="Circle"/>
          <p:cNvSpPr/>
          <p:nvPr/>
        </p:nvSpPr>
        <p:spPr>
          <a:xfrm>
            <a:off x="7239000" y="3251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96" name="Circle"/>
          <p:cNvSpPr/>
          <p:nvPr/>
        </p:nvSpPr>
        <p:spPr>
          <a:xfrm>
            <a:off x="6507819" y="1689100"/>
            <a:ext cx="243162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97" name="Circle"/>
          <p:cNvSpPr/>
          <p:nvPr/>
        </p:nvSpPr>
        <p:spPr>
          <a:xfrm>
            <a:off x="4718980" y="37338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98" name="Circle"/>
          <p:cNvSpPr/>
          <p:nvPr/>
        </p:nvSpPr>
        <p:spPr>
          <a:xfrm>
            <a:off x="32131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99" name="Circle"/>
          <p:cNvSpPr/>
          <p:nvPr/>
        </p:nvSpPr>
        <p:spPr>
          <a:xfrm>
            <a:off x="2425700" y="2997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00" name="Circle"/>
          <p:cNvSpPr/>
          <p:nvPr/>
        </p:nvSpPr>
        <p:spPr>
          <a:xfrm>
            <a:off x="85471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01" name="Circle"/>
          <p:cNvSpPr/>
          <p:nvPr/>
        </p:nvSpPr>
        <p:spPr>
          <a:xfrm>
            <a:off x="8801100" y="5232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02" name="Circle"/>
          <p:cNvSpPr/>
          <p:nvPr/>
        </p:nvSpPr>
        <p:spPr>
          <a:xfrm>
            <a:off x="6083300" y="6752206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03" name="Circle"/>
          <p:cNvSpPr/>
          <p:nvPr/>
        </p:nvSpPr>
        <p:spPr>
          <a:xfrm>
            <a:off x="6629400" y="5969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04" name="Circle"/>
          <p:cNvSpPr/>
          <p:nvPr/>
        </p:nvSpPr>
        <p:spPr>
          <a:xfrm>
            <a:off x="89916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05" name="Circle"/>
          <p:cNvSpPr/>
          <p:nvPr/>
        </p:nvSpPr>
        <p:spPr>
          <a:xfrm>
            <a:off x="71374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06" name="Circle"/>
          <p:cNvSpPr/>
          <p:nvPr/>
        </p:nvSpPr>
        <p:spPr>
          <a:xfrm>
            <a:off x="82677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07" name="Circle"/>
          <p:cNvSpPr/>
          <p:nvPr/>
        </p:nvSpPr>
        <p:spPr>
          <a:xfrm>
            <a:off x="7239000" y="52505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08" name="Circle"/>
          <p:cNvSpPr/>
          <p:nvPr/>
        </p:nvSpPr>
        <p:spPr>
          <a:xfrm>
            <a:off x="8801100" y="72136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09" name="Circle"/>
          <p:cNvSpPr/>
          <p:nvPr/>
        </p:nvSpPr>
        <p:spPr>
          <a:xfrm>
            <a:off x="6007100" y="6283918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10" name="Circle"/>
          <p:cNvSpPr/>
          <p:nvPr/>
        </p:nvSpPr>
        <p:spPr>
          <a:xfrm>
            <a:off x="5029200" y="78613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11" name="Circle"/>
          <p:cNvSpPr/>
          <p:nvPr/>
        </p:nvSpPr>
        <p:spPr>
          <a:xfrm>
            <a:off x="9404350" y="47552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12" name="Circle"/>
          <p:cNvSpPr/>
          <p:nvPr/>
        </p:nvSpPr>
        <p:spPr>
          <a:xfrm>
            <a:off x="102616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13" name="Circle"/>
          <p:cNvSpPr/>
          <p:nvPr/>
        </p:nvSpPr>
        <p:spPr>
          <a:xfrm>
            <a:off x="76835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14" name="Circle"/>
          <p:cNvSpPr/>
          <p:nvPr/>
        </p:nvSpPr>
        <p:spPr>
          <a:xfrm>
            <a:off x="7903578" y="4978400"/>
            <a:ext cx="243162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15" name="Circle"/>
          <p:cNvSpPr/>
          <p:nvPr/>
        </p:nvSpPr>
        <p:spPr>
          <a:xfrm>
            <a:off x="5295900" y="690489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16" name="Circle"/>
          <p:cNvSpPr/>
          <p:nvPr/>
        </p:nvSpPr>
        <p:spPr>
          <a:xfrm>
            <a:off x="9055100" y="5486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17" name="Adding slack variables"/>
          <p:cNvSpPr txBox="1"/>
          <p:nvPr/>
        </p:nvSpPr>
        <p:spPr>
          <a:xfrm>
            <a:off x="2502140" y="520498"/>
            <a:ext cx="478871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Adding slack variables</a:t>
            </a:r>
          </a:p>
        </p:txBody>
      </p:sp>
      <p:sp>
        <p:nvSpPr>
          <p:cNvPr id="1618" name="Circle"/>
          <p:cNvSpPr/>
          <p:nvPr/>
        </p:nvSpPr>
        <p:spPr>
          <a:xfrm>
            <a:off x="3213100" y="5112983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19" name="Line"/>
          <p:cNvSpPr/>
          <p:nvPr/>
        </p:nvSpPr>
        <p:spPr>
          <a:xfrm flipV="1">
            <a:off x="2515122" y="2839633"/>
            <a:ext cx="8987955" cy="380474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20" name="Line"/>
          <p:cNvSpPr/>
          <p:nvPr/>
        </p:nvSpPr>
        <p:spPr>
          <a:xfrm flipV="1">
            <a:off x="2515122" y="2839633"/>
            <a:ext cx="8987955" cy="380474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21" name="Line"/>
          <p:cNvSpPr/>
          <p:nvPr/>
        </p:nvSpPr>
        <p:spPr>
          <a:xfrm flipV="1">
            <a:off x="2257003" y="2179816"/>
            <a:ext cx="8987955" cy="3804750"/>
          </a:xfrm>
          <a:prstGeom prst="line">
            <a:avLst/>
          </a:prstGeom>
          <a:ln w="25400">
            <a:solidFill>
              <a:schemeClr val="accent2">
                <a:hueOff val="-2473792"/>
                <a:satOff val="-50209"/>
                <a:lumOff val="23543"/>
              </a:schemeClr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22" name="Line"/>
          <p:cNvSpPr/>
          <p:nvPr/>
        </p:nvSpPr>
        <p:spPr>
          <a:xfrm flipV="1">
            <a:off x="2786075" y="3499329"/>
            <a:ext cx="8987955" cy="3804749"/>
          </a:xfrm>
          <a:prstGeom prst="line">
            <a:avLst/>
          </a:prstGeom>
          <a:ln w="25400">
            <a:solidFill>
              <a:schemeClr val="accent1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23" name="Line"/>
          <p:cNvSpPr/>
          <p:nvPr/>
        </p:nvSpPr>
        <p:spPr>
          <a:xfrm flipH="1" flipV="1">
            <a:off x="3349368" y="5273518"/>
            <a:ext cx="672954" cy="1525144"/>
          </a:xfrm>
          <a:prstGeom prst="line">
            <a:avLst/>
          </a:prstGeom>
          <a:ln w="25400">
            <a:solidFill>
              <a:schemeClr val="accent1">
                <a:satOff val="-3355"/>
                <a:lumOff val="26614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24" name="misclassified point"/>
          <p:cNvSpPr txBox="1"/>
          <p:nvPr/>
        </p:nvSpPr>
        <p:spPr>
          <a:xfrm>
            <a:off x="812939" y="4934880"/>
            <a:ext cx="202324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misclassified point</a:t>
            </a:r>
          </a:p>
        </p:txBody>
      </p:sp>
      <p:pic>
        <p:nvPicPr>
          <p:cNvPr id="1625" name="latex-image-61.pdf" descr="latex-image-6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8071" y="7613846"/>
            <a:ext cx="2425701" cy="1066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6" name="latex-image-62.pdf" descr="latex-image-62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42979" y="583566"/>
            <a:ext cx="1454061" cy="5215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86505311"/>
      </p:ext>
    </p:extLst>
  </p:cSld>
  <p:clrMapOvr>
    <a:masterClrMapping/>
  </p:clrMapOvr>
  <p:transition spd="med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Rounded Rectangle"/>
          <p:cNvSpPr/>
          <p:nvPr/>
        </p:nvSpPr>
        <p:spPr>
          <a:xfrm>
            <a:off x="941922" y="3344111"/>
            <a:ext cx="5418661" cy="1797966"/>
          </a:xfrm>
          <a:prstGeom prst="roundRect">
            <a:avLst>
              <a:gd name="adj" fmla="val 10595"/>
            </a:avLst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29" name="‘soft’ margi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‘soft’ margin</a:t>
            </a:r>
          </a:p>
        </p:txBody>
      </p:sp>
      <p:pic>
        <p:nvPicPr>
          <p:cNvPr id="1630" name="latex-image-68.pdf" descr="latex-image-68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1131" y="3747793"/>
            <a:ext cx="3911601" cy="990601"/>
          </a:xfrm>
          <a:prstGeom prst="rect">
            <a:avLst/>
          </a:prstGeom>
          <a:ln w="12700">
            <a:miter lim="400000"/>
          </a:ln>
        </p:spPr>
      </p:pic>
      <p:sp>
        <p:nvSpPr>
          <p:cNvPr id="1631" name="objective"/>
          <p:cNvSpPr txBox="1"/>
          <p:nvPr/>
        </p:nvSpPr>
        <p:spPr>
          <a:xfrm>
            <a:off x="2666672" y="2653708"/>
            <a:ext cx="196916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objective</a:t>
            </a:r>
          </a:p>
        </p:txBody>
      </p:sp>
      <p:sp>
        <p:nvSpPr>
          <p:cNvPr id="1632" name="Rounded Rectangle"/>
          <p:cNvSpPr/>
          <p:nvPr/>
        </p:nvSpPr>
        <p:spPr>
          <a:xfrm>
            <a:off x="6644217" y="3351616"/>
            <a:ext cx="5418661" cy="1797966"/>
          </a:xfrm>
          <a:prstGeom prst="roundRect">
            <a:avLst>
              <a:gd name="adj" fmla="val 10595"/>
            </a:avLst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633" name="latex-image-66.pdf" descr="latex-image-66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86394" y="4464558"/>
            <a:ext cx="24003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4" name="latex-image-67.pdf" descr="latex-image-67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88196" y="3672498"/>
            <a:ext cx="4330701" cy="533401"/>
          </a:xfrm>
          <a:prstGeom prst="rect">
            <a:avLst/>
          </a:prstGeom>
          <a:ln w="12700">
            <a:miter lim="400000"/>
          </a:ln>
        </p:spPr>
      </p:pic>
      <p:sp>
        <p:nvSpPr>
          <p:cNvPr id="1635" name="subject to"/>
          <p:cNvSpPr txBox="1"/>
          <p:nvPr/>
        </p:nvSpPr>
        <p:spPr>
          <a:xfrm>
            <a:off x="8292614" y="2653708"/>
            <a:ext cx="212186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subject to</a:t>
            </a:r>
          </a:p>
        </p:txBody>
      </p:sp>
      <p:sp>
        <p:nvSpPr>
          <p:cNvPr id="1636" name="for"/>
          <p:cNvSpPr txBox="1"/>
          <p:nvPr/>
        </p:nvSpPr>
        <p:spPr>
          <a:xfrm>
            <a:off x="7534142" y="4286024"/>
            <a:ext cx="64785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for</a:t>
            </a:r>
          </a:p>
        </p:txBody>
      </p:sp>
    </p:spTree>
    <p:extLst>
      <p:ext uri="{BB962C8B-B14F-4D97-AF65-F5344CB8AC3E}">
        <p14:creationId xmlns:p14="http://schemas.microsoft.com/office/powerpoint/2010/main" val="1966295499"/>
      </p:ext>
    </p:extLst>
  </p:cSld>
  <p:clrMapOvr>
    <a:masterClrMapping/>
  </p:clrMapOvr>
  <p:transition spd="med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Rounded Rectangle"/>
          <p:cNvSpPr/>
          <p:nvPr/>
        </p:nvSpPr>
        <p:spPr>
          <a:xfrm>
            <a:off x="941922" y="3344111"/>
            <a:ext cx="5418661" cy="1797966"/>
          </a:xfrm>
          <a:prstGeom prst="roundRect">
            <a:avLst>
              <a:gd name="adj" fmla="val 10595"/>
            </a:avLst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39" name="‘soft’ margi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‘soft’ margin</a:t>
            </a:r>
          </a:p>
        </p:txBody>
      </p:sp>
      <p:pic>
        <p:nvPicPr>
          <p:cNvPr id="1640" name="latex-image-68.pdf" descr="latex-image-68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1131" y="3747793"/>
            <a:ext cx="3911601" cy="990601"/>
          </a:xfrm>
          <a:prstGeom prst="rect">
            <a:avLst/>
          </a:prstGeom>
          <a:ln w="12700">
            <a:miter lim="400000"/>
          </a:ln>
        </p:spPr>
      </p:pic>
      <p:sp>
        <p:nvSpPr>
          <p:cNvPr id="1641" name="objective"/>
          <p:cNvSpPr txBox="1"/>
          <p:nvPr/>
        </p:nvSpPr>
        <p:spPr>
          <a:xfrm>
            <a:off x="2666672" y="2653708"/>
            <a:ext cx="196916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objective</a:t>
            </a:r>
          </a:p>
        </p:txBody>
      </p:sp>
      <p:sp>
        <p:nvSpPr>
          <p:cNvPr id="1642" name="Rounded Rectangle"/>
          <p:cNvSpPr/>
          <p:nvPr/>
        </p:nvSpPr>
        <p:spPr>
          <a:xfrm>
            <a:off x="6644217" y="3351616"/>
            <a:ext cx="5418661" cy="1797966"/>
          </a:xfrm>
          <a:prstGeom prst="roundRect">
            <a:avLst>
              <a:gd name="adj" fmla="val 10595"/>
            </a:avLst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643" name="latex-image-66.pdf" descr="latex-image-66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86394" y="4464558"/>
            <a:ext cx="24003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4" name="latex-image-67.pdf" descr="latex-image-67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88196" y="3672498"/>
            <a:ext cx="4330701" cy="533401"/>
          </a:xfrm>
          <a:prstGeom prst="rect">
            <a:avLst/>
          </a:prstGeom>
          <a:ln w="12700">
            <a:miter lim="400000"/>
          </a:ln>
        </p:spPr>
      </p:pic>
      <p:sp>
        <p:nvSpPr>
          <p:cNvPr id="1645" name="subject to"/>
          <p:cNvSpPr txBox="1"/>
          <p:nvPr/>
        </p:nvSpPr>
        <p:spPr>
          <a:xfrm>
            <a:off x="8292614" y="2653708"/>
            <a:ext cx="212186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subject to</a:t>
            </a:r>
          </a:p>
        </p:txBody>
      </p:sp>
      <p:sp>
        <p:nvSpPr>
          <p:cNvPr id="1646" name="for"/>
          <p:cNvSpPr txBox="1"/>
          <p:nvPr/>
        </p:nvSpPr>
        <p:spPr>
          <a:xfrm>
            <a:off x="7534142" y="4286024"/>
            <a:ext cx="64785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for</a:t>
            </a:r>
          </a:p>
        </p:txBody>
      </p:sp>
      <p:pic>
        <p:nvPicPr>
          <p:cNvPr id="1647" name="Oval" descr="Oval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43024" y="3433322"/>
            <a:ext cx="1886229" cy="1511140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648" name="Oval" descr="Oval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626568" y="3451959"/>
            <a:ext cx="1115774" cy="1016000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649" name="The slack variable allows for mistakes,…"/>
          <p:cNvSpPr txBox="1"/>
          <p:nvPr/>
        </p:nvSpPr>
        <p:spPr>
          <a:xfrm>
            <a:off x="1534058" y="6616248"/>
            <a:ext cx="10251443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The slack variable allows for mistakes,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as long as the inverse margin is minimized.</a:t>
            </a:r>
          </a:p>
        </p:txBody>
      </p:sp>
      <p:pic>
        <p:nvPicPr>
          <p:cNvPr id="1654" name="Connection Line" descr="Connection Lin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717887" y="4266151"/>
            <a:ext cx="1498476" cy="2752442"/>
          </a:xfrm>
          <a:prstGeom prst="rect">
            <a:avLst/>
          </a:prstGeom>
        </p:spPr>
      </p:pic>
      <p:pic>
        <p:nvPicPr>
          <p:cNvPr id="1656" name="Connection Line" descr="Connection Line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918976" y="4487356"/>
            <a:ext cx="5183330" cy="2516802"/>
          </a:xfrm>
          <a:prstGeom prst="rect">
            <a:avLst/>
          </a:prstGeom>
        </p:spPr>
      </p:pic>
      <p:pic>
        <p:nvPicPr>
          <p:cNvPr id="1658" name="Connection Line" descr="Connection 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82460" y="4524917"/>
            <a:ext cx="1365282" cy="3030292"/>
          </a:xfrm>
          <a:prstGeom prst="rect">
            <a:avLst/>
          </a:prstGeom>
        </p:spPr>
      </p:pic>
      <p:pic>
        <p:nvPicPr>
          <p:cNvPr id="1653" name="Oval" descr="Oval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464176" y="3565001"/>
            <a:ext cx="1363972" cy="1016001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1389099"/>
      </p:ext>
    </p:extLst>
  </p:cSld>
  <p:clrMapOvr>
    <a:masterClrMapping/>
  </p:clrMapOvr>
  <p:transition spd="med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Rounded Rectangle"/>
          <p:cNvSpPr/>
          <p:nvPr/>
        </p:nvSpPr>
        <p:spPr>
          <a:xfrm>
            <a:off x="6644217" y="3351616"/>
            <a:ext cx="5418661" cy="1797966"/>
          </a:xfrm>
          <a:prstGeom prst="roundRect">
            <a:avLst>
              <a:gd name="adj" fmla="val 10595"/>
            </a:avLst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62" name="Rounded Rectangle"/>
          <p:cNvSpPr/>
          <p:nvPr/>
        </p:nvSpPr>
        <p:spPr>
          <a:xfrm>
            <a:off x="941922" y="3344111"/>
            <a:ext cx="5418661" cy="1797966"/>
          </a:xfrm>
          <a:prstGeom prst="roundRect">
            <a:avLst>
              <a:gd name="adj" fmla="val 10595"/>
            </a:avLst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63" name="‘soft’ margi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‘soft’ margin</a:t>
            </a:r>
          </a:p>
        </p:txBody>
      </p:sp>
      <p:pic>
        <p:nvPicPr>
          <p:cNvPr id="1664" name="latex-image-66.pdf" descr="latex-image-66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86394" y="4464558"/>
            <a:ext cx="24003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5" name="latex-image-67.pdf" descr="latex-image-67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88196" y="3672498"/>
            <a:ext cx="4330701" cy="533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6" name="latex-image-68.pdf" descr="latex-image-68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31131" y="3747793"/>
            <a:ext cx="3911601" cy="990601"/>
          </a:xfrm>
          <a:prstGeom prst="rect">
            <a:avLst/>
          </a:prstGeom>
          <a:ln w="12700">
            <a:miter lim="400000"/>
          </a:ln>
        </p:spPr>
      </p:pic>
      <p:sp>
        <p:nvSpPr>
          <p:cNvPr id="1667" name="subject to"/>
          <p:cNvSpPr txBox="1"/>
          <p:nvPr/>
        </p:nvSpPr>
        <p:spPr>
          <a:xfrm>
            <a:off x="8292614" y="2653708"/>
            <a:ext cx="212186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subject to</a:t>
            </a:r>
          </a:p>
        </p:txBody>
      </p:sp>
      <p:sp>
        <p:nvSpPr>
          <p:cNvPr id="1668" name="for"/>
          <p:cNvSpPr txBox="1"/>
          <p:nvPr/>
        </p:nvSpPr>
        <p:spPr>
          <a:xfrm>
            <a:off x="7534142" y="4286024"/>
            <a:ext cx="64785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for</a:t>
            </a:r>
          </a:p>
        </p:txBody>
      </p:sp>
      <p:sp>
        <p:nvSpPr>
          <p:cNvPr id="1669" name="objective"/>
          <p:cNvSpPr txBox="1"/>
          <p:nvPr/>
        </p:nvSpPr>
        <p:spPr>
          <a:xfrm>
            <a:off x="2666672" y="2653708"/>
            <a:ext cx="196916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objective</a:t>
            </a:r>
          </a:p>
        </p:txBody>
      </p:sp>
      <p:sp>
        <p:nvSpPr>
          <p:cNvPr id="1670" name="Every constraint can be satisfied if slack is large…"/>
          <p:cNvSpPr txBox="1"/>
          <p:nvPr/>
        </p:nvSpPr>
        <p:spPr>
          <a:xfrm>
            <a:off x="2420251" y="6034109"/>
            <a:ext cx="8865744" cy="293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44500" marR="0" lvl="0" indent="-444500" algn="l" defTabSz="584200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000"/>
            </a:pPr>
            <a:r>
              <a:rPr kumimoji="0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Every constraint can be satisfied if slack is large</a:t>
            </a:r>
          </a:p>
          <a:p>
            <a:pPr marL="444500" marR="0" lvl="0" indent="-444500" algn="l" defTabSz="584200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000"/>
            </a:pPr>
            <a:r>
              <a:rPr kumimoji="0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 is a regularization parameter</a:t>
            </a:r>
          </a:p>
          <a:p>
            <a:pPr marL="889000" marR="0" lvl="1" indent="-444500" algn="l" defTabSz="584200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000"/>
            </a:pPr>
            <a:r>
              <a:rPr kumimoji="0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Small C: ignore constraints (larger margin)</a:t>
            </a:r>
          </a:p>
          <a:p>
            <a:pPr marL="889000" marR="0" lvl="1" indent="-444500" algn="l" defTabSz="584200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000"/>
            </a:pPr>
            <a:r>
              <a:rPr kumimoji="0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Big C:  constraints (small margin)</a:t>
            </a:r>
          </a:p>
          <a:p>
            <a:pPr marL="444500" marR="0" lvl="0" indent="-444500" algn="l" defTabSz="584200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000"/>
            </a:pPr>
            <a:r>
              <a:rPr kumimoji="0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Still QP problem (unique solution)</a:t>
            </a:r>
          </a:p>
        </p:txBody>
      </p:sp>
    </p:spTree>
    <p:extLst>
      <p:ext uri="{BB962C8B-B14F-4D97-AF65-F5344CB8AC3E}">
        <p14:creationId xmlns:p14="http://schemas.microsoft.com/office/powerpoint/2010/main" val="610340779"/>
      </p:ext>
    </p:extLst>
  </p:cSld>
  <p:clrMapOvr>
    <a:masterClrMapping/>
  </p:clrMapOvr>
  <p:transition spd="med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2962" y="436802"/>
            <a:ext cx="9438876" cy="88799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23963490"/>
      </p:ext>
    </p:extLst>
  </p:cSld>
  <p:clrMapOvr>
    <a:masterClrMapping/>
  </p:clrMapOvr>
  <p:transition spd="med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0196" y="596385"/>
            <a:ext cx="8644408" cy="856083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02922426"/>
      </p:ext>
    </p:extLst>
  </p:cSld>
  <p:clrMapOvr>
    <a:masterClrMapping/>
  </p:clrMapOvr>
  <p:transition spd="med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1219200"/>
            <a:ext cx="13004800" cy="141393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References</a:t>
            </a:r>
            <a:endParaRPr dirty="0"/>
          </a:p>
        </p:txBody>
      </p:sp>
      <p:sp>
        <p:nvSpPr>
          <p:cNvPr id="7" name="Shape 667"/>
          <p:cNvSpPr txBox="1">
            <a:spLocks/>
          </p:cNvSpPr>
          <p:nvPr/>
        </p:nvSpPr>
        <p:spPr>
          <a:xfrm>
            <a:off x="381001" y="2426789"/>
            <a:ext cx="12242799" cy="569796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Basic reading:</a:t>
            </a: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Szeliski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, </a:t>
            </a:r>
            <a:r>
              <a:rPr lang="en-US" sz="2133">
                <a:solidFill>
                  <a:srgbClr val="000000"/>
                </a:solidFill>
                <a:latin typeface="Helvetica Light"/>
                <a:sym typeface="Helvetica Light"/>
              </a:rPr>
              <a:t>Chapter 14</a:t>
            </a: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.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6446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Bag-of-featur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Bag-of-features</a:t>
            </a:r>
          </a:p>
        </p:txBody>
      </p:sp>
      <p:sp>
        <p:nvSpPr>
          <p:cNvPr id="176" name="an old idea"/>
          <p:cNvSpPr txBox="1"/>
          <p:nvPr/>
        </p:nvSpPr>
        <p:spPr>
          <a:xfrm>
            <a:off x="5301792" y="6365875"/>
            <a:ext cx="240121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an old idea</a:t>
            </a:r>
          </a:p>
        </p:txBody>
      </p:sp>
      <p:sp>
        <p:nvSpPr>
          <p:cNvPr id="177" name="(e.g., texture recognition and information retrieval)"/>
          <p:cNvSpPr txBox="1"/>
          <p:nvPr/>
        </p:nvSpPr>
        <p:spPr>
          <a:xfrm>
            <a:off x="3045967" y="7023099"/>
            <a:ext cx="691286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(e.g., texture recognition and information retrieval)</a:t>
            </a:r>
          </a:p>
        </p:txBody>
      </p:sp>
      <p:sp>
        <p:nvSpPr>
          <p:cNvPr id="178" name="represent a data item (document, texture, image)…"/>
          <p:cNvSpPr txBox="1"/>
          <p:nvPr/>
        </p:nvSpPr>
        <p:spPr>
          <a:xfrm>
            <a:off x="1375816" y="3759200"/>
            <a:ext cx="10253168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represent a data item (document, texture, image)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as a histogram over features</a:t>
            </a:r>
          </a:p>
        </p:txBody>
      </p:sp>
    </p:spTree>
    <p:extLst>
      <p:ext uri="{BB962C8B-B14F-4D97-AF65-F5344CB8AC3E}">
        <p14:creationId xmlns:p14="http://schemas.microsoft.com/office/powerpoint/2010/main" val="198373126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ure recognition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1357533"/>
          </a:xfrm>
          <a:prstGeom prst="rect">
            <a:avLst/>
          </a:prstGeom>
        </p:spPr>
        <p:txBody>
          <a:bodyPr/>
          <a:lstStyle/>
          <a:p>
            <a:r>
              <a:t>Texture recognition</a:t>
            </a:r>
          </a:p>
        </p:txBody>
      </p:sp>
      <p:pic>
        <p:nvPicPr>
          <p:cNvPr id="181" name="hexholes" descr="hexholes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07232" y="2746750"/>
            <a:ext cx="1905001" cy="1905001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182" name="D001_3" descr="D001_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07232" y="4931808"/>
            <a:ext cx="1905001" cy="1905001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183" name="D022_4" descr="D022_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09177" y="7116867"/>
            <a:ext cx="1905001" cy="1905001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184" name="hexholes_patch1" descr="hexholes_patch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28428" y="4182426"/>
            <a:ext cx="188756" cy="186809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185" name="hexholes_patch2" descr="hexholes_patch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08640" y="4184372"/>
            <a:ext cx="186809" cy="184863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186" name="hexholes_patch3" descr="hexholes_patch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986907" y="4182426"/>
            <a:ext cx="188754" cy="186809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187" name="brodatz1_1" descr="brodatz1_1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265173" y="6416208"/>
            <a:ext cx="179025" cy="179026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188" name="brodatz1_4" descr="brodatz1_4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825596" y="6416208"/>
            <a:ext cx="179026" cy="179026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189" name="brodatz1_2" descr="brodatz1_2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545385" y="6416208"/>
            <a:ext cx="179025" cy="179026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190" name="brodatz1_5" descr="brodatz1_5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105809" y="6416208"/>
            <a:ext cx="179025" cy="179026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191" name="brodatz1_6" descr="brodatz1_6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386020" y="6416208"/>
            <a:ext cx="179025" cy="179026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sp>
        <p:nvSpPr>
          <p:cNvPr id="192" name="Rectangle"/>
          <p:cNvSpPr/>
          <p:nvPr/>
        </p:nvSpPr>
        <p:spPr>
          <a:xfrm>
            <a:off x="6428428" y="2944823"/>
            <a:ext cx="186809" cy="1144200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93" name="Rectangle"/>
          <p:cNvSpPr/>
          <p:nvPr/>
        </p:nvSpPr>
        <p:spPr>
          <a:xfrm>
            <a:off x="6708640" y="2781366"/>
            <a:ext cx="186809" cy="1307657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94" name="Rectangle"/>
          <p:cNvSpPr/>
          <p:nvPr/>
        </p:nvSpPr>
        <p:spPr>
          <a:xfrm>
            <a:off x="6988853" y="2944823"/>
            <a:ext cx="186809" cy="1144200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95" name="Rectangle"/>
          <p:cNvSpPr/>
          <p:nvPr/>
        </p:nvSpPr>
        <p:spPr>
          <a:xfrm>
            <a:off x="7265173" y="5458818"/>
            <a:ext cx="186809" cy="856204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96" name="Rectangle"/>
          <p:cNvSpPr/>
          <p:nvPr/>
        </p:nvSpPr>
        <p:spPr>
          <a:xfrm>
            <a:off x="7545385" y="5287577"/>
            <a:ext cx="186809" cy="1027445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97" name="Rectangle"/>
          <p:cNvSpPr/>
          <p:nvPr/>
        </p:nvSpPr>
        <p:spPr>
          <a:xfrm>
            <a:off x="7825596" y="5416008"/>
            <a:ext cx="186809" cy="899014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98" name="Rectangle"/>
          <p:cNvSpPr/>
          <p:nvPr/>
        </p:nvSpPr>
        <p:spPr>
          <a:xfrm>
            <a:off x="8105809" y="5287577"/>
            <a:ext cx="186809" cy="1027445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99" name="Rectangle"/>
          <p:cNvSpPr/>
          <p:nvPr/>
        </p:nvSpPr>
        <p:spPr>
          <a:xfrm>
            <a:off x="8386020" y="5116336"/>
            <a:ext cx="186809" cy="1198686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00" name="Universal texton dictionary"/>
          <p:cNvSpPr txBox="1"/>
          <p:nvPr/>
        </p:nvSpPr>
        <p:spPr>
          <a:xfrm>
            <a:off x="6472754" y="4386748"/>
            <a:ext cx="3203840" cy="409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/>
          <a:lstStyle>
            <a:lvl1pPr defTabSz="914400">
              <a:defRPr sz="1700"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>
                  <a:solidFill>
                    <a:srgbClr val="000000"/>
                  </a:solidFill>
                </a:uFill>
              </a:defRPr>
            </a:pPr>
            <a:r>
              <a:rPr kumimoji="0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cs typeface="Arial"/>
                <a:sym typeface="Arial"/>
              </a:rPr>
              <a:t>Universal texton dictionary</a:t>
            </a:r>
          </a:p>
        </p:txBody>
      </p:sp>
      <p:pic>
        <p:nvPicPr>
          <p:cNvPr id="201" name="brodatz2_1" descr="brodatz2_1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662341" y="8703735"/>
            <a:ext cx="179026" cy="179025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02" name="brodatz2_2" descr="brodatz2_2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8942553" y="8703735"/>
            <a:ext cx="179025" cy="179025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03" name="brodatz2_3" descr="brodatz2_3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9222764" y="8703735"/>
            <a:ext cx="179026" cy="179025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04" name="brodatz2_5" descr="brodatz2_5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9502977" y="8703735"/>
            <a:ext cx="179025" cy="179025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sp>
        <p:nvSpPr>
          <p:cNvPr id="205" name="Rectangle"/>
          <p:cNvSpPr/>
          <p:nvPr/>
        </p:nvSpPr>
        <p:spPr>
          <a:xfrm>
            <a:off x="8662341" y="7481700"/>
            <a:ext cx="186809" cy="1128632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06" name="Rectangle"/>
          <p:cNvSpPr/>
          <p:nvPr/>
        </p:nvSpPr>
        <p:spPr>
          <a:xfrm>
            <a:off x="8942553" y="7255974"/>
            <a:ext cx="186809" cy="1354358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07" name="Rectangle"/>
          <p:cNvSpPr/>
          <p:nvPr/>
        </p:nvSpPr>
        <p:spPr>
          <a:xfrm>
            <a:off x="9222764" y="7423322"/>
            <a:ext cx="186809" cy="1187010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08" name="Rectangle"/>
          <p:cNvSpPr/>
          <p:nvPr/>
        </p:nvSpPr>
        <p:spPr>
          <a:xfrm>
            <a:off x="9502977" y="7255974"/>
            <a:ext cx="186809" cy="1354358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pic>
        <p:nvPicPr>
          <p:cNvPr id="209" name="brodatz1_1" descr="brodatz1_1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269064" y="4182426"/>
            <a:ext cx="179026" cy="179025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10" name="brodatz1_4" descr="brodatz1_4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829487" y="4182426"/>
            <a:ext cx="179026" cy="179025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11" name="brodatz1_2" descr="brodatz1_2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549276" y="4182426"/>
            <a:ext cx="179025" cy="179025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12" name="brodatz1_5" descr="brodatz1_5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109700" y="4182426"/>
            <a:ext cx="179025" cy="179025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13" name="brodatz1_6" descr="brodatz1_6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389911" y="4182426"/>
            <a:ext cx="179026" cy="179025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14" name="brodatz2_1" descr="brodatz2_1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670124" y="4182426"/>
            <a:ext cx="179025" cy="179025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15" name="brodatz2_2" descr="brodatz2_2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8950335" y="4182426"/>
            <a:ext cx="179026" cy="179025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16" name="brodatz2_3" descr="brodatz2_3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9230548" y="4182426"/>
            <a:ext cx="179025" cy="179025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17" name="brodatz2_5" descr="brodatz2_5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9510759" y="4182426"/>
            <a:ext cx="179026" cy="179025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sp>
        <p:nvSpPr>
          <p:cNvPr id="218" name="Square"/>
          <p:cNvSpPr/>
          <p:nvPr/>
        </p:nvSpPr>
        <p:spPr>
          <a:xfrm>
            <a:off x="7269064" y="3902214"/>
            <a:ext cx="186809" cy="186809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19" name="Rectangle"/>
          <p:cNvSpPr/>
          <p:nvPr/>
        </p:nvSpPr>
        <p:spPr>
          <a:xfrm>
            <a:off x="7549276" y="3995618"/>
            <a:ext cx="186809" cy="93405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20" name="Square"/>
          <p:cNvSpPr/>
          <p:nvPr/>
        </p:nvSpPr>
        <p:spPr>
          <a:xfrm>
            <a:off x="7829487" y="3902214"/>
            <a:ext cx="186809" cy="186809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21" name="Rectangle"/>
          <p:cNvSpPr/>
          <p:nvPr/>
        </p:nvSpPr>
        <p:spPr>
          <a:xfrm>
            <a:off x="8109700" y="3995618"/>
            <a:ext cx="186809" cy="93405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22" name="Rectangle"/>
          <p:cNvSpPr/>
          <p:nvPr/>
        </p:nvSpPr>
        <p:spPr>
          <a:xfrm>
            <a:off x="8389911" y="3808810"/>
            <a:ext cx="186809" cy="280213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23" name="Square"/>
          <p:cNvSpPr/>
          <p:nvPr/>
        </p:nvSpPr>
        <p:spPr>
          <a:xfrm>
            <a:off x="8670124" y="3902214"/>
            <a:ext cx="186809" cy="186809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24" name="Rectangle"/>
          <p:cNvSpPr/>
          <p:nvPr/>
        </p:nvSpPr>
        <p:spPr>
          <a:xfrm>
            <a:off x="8950335" y="3995618"/>
            <a:ext cx="186809" cy="93405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25" name="Rectangle"/>
          <p:cNvSpPr/>
          <p:nvPr/>
        </p:nvSpPr>
        <p:spPr>
          <a:xfrm>
            <a:off x="9230548" y="3995618"/>
            <a:ext cx="186809" cy="93405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26" name="Square"/>
          <p:cNvSpPr/>
          <p:nvPr/>
        </p:nvSpPr>
        <p:spPr>
          <a:xfrm>
            <a:off x="9510759" y="3902214"/>
            <a:ext cx="186809" cy="186809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pic>
        <p:nvPicPr>
          <p:cNvPr id="227" name="hexholes_patch1" descr="hexholes_patch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24537" y="6408425"/>
            <a:ext cx="188756" cy="186809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28" name="hexholes_patch2" descr="hexholes_patch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04749" y="6410371"/>
            <a:ext cx="186809" cy="184862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29" name="hexholes_patch3" descr="hexholes_patch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983015" y="6408425"/>
            <a:ext cx="188754" cy="186809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30" name="brodatz2_1" descr="brodatz2_1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666233" y="6416208"/>
            <a:ext cx="179025" cy="179026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31" name="brodatz2_2" descr="brodatz2_2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8946444" y="6416208"/>
            <a:ext cx="179025" cy="179026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32" name="brodatz2_3" descr="brodatz2_3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9226656" y="6416208"/>
            <a:ext cx="179026" cy="179026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33" name="brodatz2_5" descr="brodatz2_5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9506868" y="6416208"/>
            <a:ext cx="179025" cy="179026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sp>
        <p:nvSpPr>
          <p:cNvPr id="234" name="Rectangle"/>
          <p:cNvSpPr/>
          <p:nvPr/>
        </p:nvSpPr>
        <p:spPr>
          <a:xfrm>
            <a:off x="8666233" y="6229401"/>
            <a:ext cx="186808" cy="93405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35" name="Square"/>
          <p:cNvSpPr/>
          <p:nvPr/>
        </p:nvSpPr>
        <p:spPr>
          <a:xfrm>
            <a:off x="8946444" y="6128213"/>
            <a:ext cx="186809" cy="194593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36" name="Rectangle"/>
          <p:cNvSpPr/>
          <p:nvPr/>
        </p:nvSpPr>
        <p:spPr>
          <a:xfrm>
            <a:off x="9226656" y="6229401"/>
            <a:ext cx="186809" cy="93405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37" name="Rectangle"/>
          <p:cNvSpPr/>
          <p:nvPr/>
        </p:nvSpPr>
        <p:spPr>
          <a:xfrm>
            <a:off x="9506868" y="6229401"/>
            <a:ext cx="186809" cy="93405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38" name="Rectangle"/>
          <p:cNvSpPr/>
          <p:nvPr/>
        </p:nvSpPr>
        <p:spPr>
          <a:xfrm>
            <a:off x="6424537" y="6221617"/>
            <a:ext cx="186809" cy="93405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39" name="Rectangle"/>
          <p:cNvSpPr/>
          <p:nvPr/>
        </p:nvSpPr>
        <p:spPr>
          <a:xfrm>
            <a:off x="6704749" y="6221617"/>
            <a:ext cx="186809" cy="93405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40" name="Square"/>
          <p:cNvSpPr/>
          <p:nvPr/>
        </p:nvSpPr>
        <p:spPr>
          <a:xfrm>
            <a:off x="6984961" y="6128213"/>
            <a:ext cx="186809" cy="186809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pic>
        <p:nvPicPr>
          <p:cNvPr id="241" name="hexholes_patch1" descr="hexholes_patch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20646" y="8695952"/>
            <a:ext cx="188755" cy="186809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42" name="hexholes_patch2" descr="hexholes_patch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00858" y="8697898"/>
            <a:ext cx="186809" cy="184862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43" name="hexholes_patch3" descr="hexholes_patch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979124" y="8695952"/>
            <a:ext cx="188754" cy="186809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sp>
        <p:nvSpPr>
          <p:cNvPr id="244" name="Rectangle"/>
          <p:cNvSpPr/>
          <p:nvPr/>
        </p:nvSpPr>
        <p:spPr>
          <a:xfrm>
            <a:off x="6420646" y="8509144"/>
            <a:ext cx="186808" cy="93405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45" name="Rectangle"/>
          <p:cNvSpPr/>
          <p:nvPr/>
        </p:nvSpPr>
        <p:spPr>
          <a:xfrm>
            <a:off x="6700858" y="8322336"/>
            <a:ext cx="186809" cy="280213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46" name="Rectangle"/>
          <p:cNvSpPr/>
          <p:nvPr/>
        </p:nvSpPr>
        <p:spPr>
          <a:xfrm>
            <a:off x="6981070" y="8509144"/>
            <a:ext cx="186808" cy="93405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pic>
        <p:nvPicPr>
          <p:cNvPr id="247" name="brodatz1_1" descr="brodatz1_1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261282" y="8703735"/>
            <a:ext cx="179025" cy="179025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48" name="brodatz1_4" descr="brodatz1_4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821705" y="8703735"/>
            <a:ext cx="179025" cy="179025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49" name="brodatz1_2" descr="brodatz1_2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541493" y="8703735"/>
            <a:ext cx="179026" cy="179025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50" name="brodatz1_5" descr="brodatz1_5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101917" y="8703735"/>
            <a:ext cx="179026" cy="179025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51" name="brodatz1_6" descr="brodatz1_6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382129" y="8703735"/>
            <a:ext cx="179025" cy="179025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sp>
        <p:nvSpPr>
          <p:cNvPr id="252" name="Square"/>
          <p:cNvSpPr/>
          <p:nvPr/>
        </p:nvSpPr>
        <p:spPr>
          <a:xfrm>
            <a:off x="7261282" y="8415740"/>
            <a:ext cx="186809" cy="194593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53" name="Rectangle"/>
          <p:cNvSpPr/>
          <p:nvPr/>
        </p:nvSpPr>
        <p:spPr>
          <a:xfrm>
            <a:off x="7541493" y="8516928"/>
            <a:ext cx="186809" cy="93405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54" name="Rectangle"/>
          <p:cNvSpPr/>
          <p:nvPr/>
        </p:nvSpPr>
        <p:spPr>
          <a:xfrm>
            <a:off x="7821705" y="8516928"/>
            <a:ext cx="186809" cy="93405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55" name="Square"/>
          <p:cNvSpPr/>
          <p:nvPr/>
        </p:nvSpPr>
        <p:spPr>
          <a:xfrm>
            <a:off x="8101917" y="8415740"/>
            <a:ext cx="186809" cy="194593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56" name="Rectangle"/>
          <p:cNvSpPr/>
          <p:nvPr/>
        </p:nvSpPr>
        <p:spPr>
          <a:xfrm>
            <a:off x="8382129" y="8322336"/>
            <a:ext cx="186809" cy="287996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57" name="histogram"/>
          <p:cNvSpPr txBox="1"/>
          <p:nvPr/>
        </p:nvSpPr>
        <p:spPr>
          <a:xfrm>
            <a:off x="7416993" y="3158874"/>
            <a:ext cx="1276443" cy="409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defTabSz="914400">
              <a:defRPr sz="1700"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>
                  <a:solidFill>
                    <a:srgbClr val="000000"/>
                  </a:solidFill>
                </a:uFill>
              </a:defRPr>
            </a:pPr>
            <a:r>
              <a:rPr kumimoji="0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cs typeface="Arial"/>
                <a:sym typeface="Arial"/>
              </a:rPr>
              <a:t>histogram</a:t>
            </a:r>
          </a:p>
        </p:txBody>
      </p:sp>
    </p:spTree>
    <p:extLst>
      <p:ext uri="{BB962C8B-B14F-4D97-AF65-F5344CB8AC3E}">
        <p14:creationId xmlns:p14="http://schemas.microsoft.com/office/powerpoint/2010/main" val="117314989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Vector Space Model"/>
          <p:cNvSpPr txBox="1">
            <a:spLocks noGrp="1"/>
          </p:cNvSpPr>
          <p:nvPr>
            <p:ph type="title"/>
          </p:nvPr>
        </p:nvSpPr>
        <p:spPr>
          <a:xfrm>
            <a:off x="952500" y="149884"/>
            <a:ext cx="11099800" cy="1273352"/>
          </a:xfrm>
          <a:prstGeom prst="rect">
            <a:avLst/>
          </a:prstGeom>
        </p:spPr>
        <p:txBody>
          <a:bodyPr/>
          <a:lstStyle>
            <a:lvl1pPr defTabSz="560831">
              <a:defRPr sz="7679"/>
            </a:lvl1pPr>
          </a:lstStyle>
          <a:p>
            <a:r>
              <a:t>Vector Space Model</a:t>
            </a:r>
          </a:p>
        </p:txBody>
      </p:sp>
      <p:sp>
        <p:nvSpPr>
          <p:cNvPr id="262" name="G. Salton. ‘Mathematics and Information Retrieval’ Journal of Documentation,1979"/>
          <p:cNvSpPr txBox="1"/>
          <p:nvPr/>
        </p:nvSpPr>
        <p:spPr>
          <a:xfrm>
            <a:off x="2499461" y="1346199"/>
            <a:ext cx="8005878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G. Salton. ‘Mathematics and Information Retrieval’ Journal of Documentation,1979</a:t>
            </a:r>
          </a:p>
        </p:txBody>
      </p:sp>
      <p:graphicFrame>
        <p:nvGraphicFramePr>
          <p:cNvPr id="263" name="Table"/>
          <p:cNvGraphicFramePr/>
          <p:nvPr/>
        </p:nvGraphicFramePr>
        <p:xfrm>
          <a:off x="4979544" y="3895085"/>
          <a:ext cx="6535584" cy="78740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816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6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69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69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69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69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69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694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93700"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6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2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1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0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0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0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1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Tartan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robot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CHIMP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CMU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bio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soft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ankle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sensor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6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39955">
            <a:off x="1447966" y="5702318"/>
            <a:ext cx="2822666" cy="3387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1419597">
            <a:off x="1421315" y="1925771"/>
            <a:ext cx="2875968" cy="321797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66" name="Table"/>
          <p:cNvGraphicFramePr/>
          <p:nvPr/>
        </p:nvGraphicFramePr>
        <p:xfrm>
          <a:off x="5041900" y="8108950"/>
          <a:ext cx="6535584" cy="78740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816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6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69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69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69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69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69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694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93700"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4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0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1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4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5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3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2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Tartan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robot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CHIMP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CMU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bio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soft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ankle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sensor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67" name="2D Column Chart"/>
          <p:cNvGraphicFramePr/>
          <p:nvPr/>
        </p:nvGraphicFramePr>
        <p:xfrm>
          <a:off x="4912866" y="2081828"/>
          <a:ext cx="6793657" cy="1686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68" name="2D Column Chart"/>
          <p:cNvGraphicFramePr/>
          <p:nvPr/>
        </p:nvGraphicFramePr>
        <p:xfrm>
          <a:off x="4795585" y="6454442"/>
          <a:ext cx="6541940" cy="1686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69" name="Rectangle"/>
          <p:cNvSpPr/>
          <p:nvPr/>
        </p:nvSpPr>
        <p:spPr>
          <a:xfrm>
            <a:off x="11354944" y="2283826"/>
            <a:ext cx="373709" cy="14674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0" name="Rectangle"/>
          <p:cNvSpPr/>
          <p:nvPr/>
        </p:nvSpPr>
        <p:spPr>
          <a:xfrm>
            <a:off x="4800600" y="6576445"/>
            <a:ext cx="373708" cy="14674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1" name="http://www.fodey.com/generators/newspaper/snippet.asp"/>
          <p:cNvSpPr txBox="1"/>
          <p:nvPr/>
        </p:nvSpPr>
        <p:spPr>
          <a:xfrm>
            <a:off x="114007" y="9481607"/>
            <a:ext cx="2059458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http://www.fodey.com/generators/newspaper/snippet.asp</a:t>
            </a:r>
          </a:p>
        </p:txBody>
      </p:sp>
    </p:spTree>
    <p:extLst>
      <p:ext uri="{BB962C8B-B14F-4D97-AF65-F5344CB8AC3E}">
        <p14:creationId xmlns:p14="http://schemas.microsoft.com/office/powerpoint/2010/main" val="338185222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A document (datapoint) is a vector of counts over each word (feature)"/>
          <p:cNvSpPr txBox="1"/>
          <p:nvPr/>
        </p:nvSpPr>
        <p:spPr>
          <a:xfrm>
            <a:off x="582605" y="763362"/>
            <a:ext cx="11189107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 document (datapoint) is a vector of counts over each word (feature)</a:t>
            </a:r>
          </a:p>
        </p:txBody>
      </p:sp>
      <p:sp>
        <p:nvSpPr>
          <p:cNvPr id="274" name="What is the similarity between two documents?"/>
          <p:cNvSpPr txBox="1"/>
          <p:nvPr/>
        </p:nvSpPr>
        <p:spPr>
          <a:xfrm>
            <a:off x="714545" y="4829769"/>
            <a:ext cx="805434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What is the similarity between two documents?</a:t>
            </a:r>
          </a:p>
        </p:txBody>
      </p:sp>
      <p:pic>
        <p:nvPicPr>
          <p:cNvPr id="27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456248">
            <a:off x="10893000" y="4347169"/>
            <a:ext cx="1270001" cy="152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1105223">
            <a:off x="9148318" y="4398656"/>
            <a:ext cx="1270001" cy="1421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latex-image-4.pdf" descr="latex-image-4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11297" y="1943247"/>
            <a:ext cx="7315201" cy="482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latex-image-5.pdf" descr="latex-image-5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54954" y="2877391"/>
            <a:ext cx="7112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counts the number of occurrences"/>
          <p:cNvSpPr txBox="1"/>
          <p:nvPr/>
        </p:nvSpPr>
        <p:spPr>
          <a:xfrm>
            <a:off x="2823748" y="2877391"/>
            <a:ext cx="480182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counts the number of occurrences</a:t>
            </a:r>
          </a:p>
        </p:txBody>
      </p:sp>
      <p:sp>
        <p:nvSpPr>
          <p:cNvPr id="280" name="just a histogram over words"/>
          <p:cNvSpPr txBox="1"/>
          <p:nvPr/>
        </p:nvSpPr>
        <p:spPr>
          <a:xfrm>
            <a:off x="9491999" y="2921841"/>
            <a:ext cx="293019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just a histogram over words</a:t>
            </a:r>
          </a:p>
        </p:txBody>
      </p:sp>
      <p:pic>
        <p:nvPicPr>
          <p:cNvPr id="282" name="Connection Line" descr="Connection 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599470" y="2007974"/>
            <a:ext cx="1431435" cy="92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4553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A document (datapoint) is a vector of counts over each word (feature)"/>
          <p:cNvSpPr txBox="1"/>
          <p:nvPr/>
        </p:nvSpPr>
        <p:spPr>
          <a:xfrm>
            <a:off x="582605" y="763362"/>
            <a:ext cx="11189107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 document (datapoint) is a vector of counts over each word (feature)</a:t>
            </a:r>
          </a:p>
        </p:txBody>
      </p:sp>
      <p:sp>
        <p:nvSpPr>
          <p:cNvPr id="286" name="What is the similarity between two documents?"/>
          <p:cNvSpPr txBox="1"/>
          <p:nvPr/>
        </p:nvSpPr>
        <p:spPr>
          <a:xfrm>
            <a:off x="714545" y="4829769"/>
            <a:ext cx="805434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What is the similarity between two documents?</a:t>
            </a:r>
          </a:p>
        </p:txBody>
      </p:sp>
      <p:pic>
        <p:nvPicPr>
          <p:cNvPr id="287" name="latex-image-4.pdf" descr="latex-image-4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1297" y="1943247"/>
            <a:ext cx="7315201" cy="482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latex-image-5.pdf" descr="latex-image-5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54954" y="2877391"/>
            <a:ext cx="7112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counts the number of occurrences"/>
          <p:cNvSpPr txBox="1"/>
          <p:nvPr/>
        </p:nvSpPr>
        <p:spPr>
          <a:xfrm>
            <a:off x="2823748" y="2877391"/>
            <a:ext cx="480182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counts the number of occurrences</a:t>
            </a:r>
          </a:p>
        </p:txBody>
      </p:sp>
      <p:sp>
        <p:nvSpPr>
          <p:cNvPr id="290" name="just a histogram over words"/>
          <p:cNvSpPr txBox="1"/>
          <p:nvPr/>
        </p:nvSpPr>
        <p:spPr>
          <a:xfrm>
            <a:off x="9491999" y="2921841"/>
            <a:ext cx="293019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just a histogram over words</a:t>
            </a:r>
          </a:p>
        </p:txBody>
      </p:sp>
      <p:pic>
        <p:nvPicPr>
          <p:cNvPr id="304" name="Connection Line" descr="Connection 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99470" y="2007974"/>
            <a:ext cx="1431435" cy="929730"/>
          </a:xfrm>
          <a:prstGeom prst="rect">
            <a:avLst/>
          </a:prstGeom>
        </p:spPr>
      </p:pic>
      <p:sp>
        <p:nvSpPr>
          <p:cNvPr id="292" name="Use any distance you want but the cosine distance is fast."/>
          <p:cNvSpPr txBox="1"/>
          <p:nvPr/>
        </p:nvSpPr>
        <p:spPr>
          <a:xfrm>
            <a:off x="1537106" y="6168883"/>
            <a:ext cx="841140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/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Use any distance you want but the cosine distance is fast.</a:t>
            </a:r>
          </a:p>
        </p:txBody>
      </p:sp>
      <p:pic>
        <p:nvPicPr>
          <p:cNvPr id="293" name="latex-image-6.pdf" descr="latex-image-6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65265" y="7139697"/>
            <a:ext cx="4152901" cy="1663701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Line"/>
          <p:cNvSpPr/>
          <p:nvPr/>
        </p:nvSpPr>
        <p:spPr>
          <a:xfrm>
            <a:off x="8440087" y="9351403"/>
            <a:ext cx="273472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5" name="Line"/>
          <p:cNvSpPr/>
          <p:nvPr/>
        </p:nvSpPr>
        <p:spPr>
          <a:xfrm flipV="1">
            <a:off x="8452787" y="6871047"/>
            <a:ext cx="1" cy="249068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6" name="Line"/>
          <p:cNvSpPr/>
          <p:nvPr/>
        </p:nvSpPr>
        <p:spPr>
          <a:xfrm flipV="1">
            <a:off x="8464090" y="7168045"/>
            <a:ext cx="927750" cy="2196059"/>
          </a:xfrm>
          <a:prstGeom prst="line">
            <a:avLst/>
          </a:prstGeom>
          <a:ln w="25400">
            <a:solidFill>
              <a:schemeClr val="accent1"/>
            </a:solidFill>
            <a:prstDash val="sysDot"/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7" name="Line"/>
          <p:cNvSpPr/>
          <p:nvPr/>
        </p:nvSpPr>
        <p:spPr>
          <a:xfrm flipV="1">
            <a:off x="8464090" y="8332823"/>
            <a:ext cx="2164065" cy="1031281"/>
          </a:xfrm>
          <a:prstGeom prst="line">
            <a:avLst/>
          </a:prstGeom>
          <a:ln w="25400">
            <a:solidFill>
              <a:schemeClr val="accent2"/>
            </a:solidFill>
            <a:prstDash val="sysDot"/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6" name="Connection Line"/>
          <p:cNvSpPr/>
          <p:nvPr/>
        </p:nvSpPr>
        <p:spPr>
          <a:xfrm>
            <a:off x="8868649" y="8324399"/>
            <a:ext cx="533649" cy="6015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3856" y="2400"/>
                  <a:pt x="21056" y="9600"/>
                  <a:pt x="21600" y="21600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299" name="latex-image-7.pdf" descr="latex-image-7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24869" y="8681455"/>
            <a:ext cx="203201" cy="34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latex-image-12.pdf" descr="latex-image-12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457233" y="6987984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latex-image-13.pdf" descr="latex-image-13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747547" y="8275834"/>
            <a:ext cx="419101" cy="34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456248">
            <a:off x="10893000" y="4347169"/>
            <a:ext cx="1270001" cy="152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21105223">
            <a:off x="9148318" y="4398656"/>
            <a:ext cx="1270001" cy="14210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9816172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8322" y="1713665"/>
            <a:ext cx="11353801" cy="6819901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but not all words are created equal"/>
          <p:cNvSpPr txBox="1"/>
          <p:nvPr/>
        </p:nvSpPr>
        <p:spPr>
          <a:xfrm>
            <a:off x="4701873" y="3180611"/>
            <a:ext cx="5948541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but not all words are created equal</a:t>
            </a:r>
          </a:p>
        </p:txBody>
      </p:sp>
    </p:spTree>
    <p:extLst>
      <p:ext uri="{BB962C8B-B14F-4D97-AF65-F5344CB8AC3E}">
        <p14:creationId xmlns:p14="http://schemas.microsoft.com/office/powerpoint/2010/main" val="421538554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Rounded Rectangle"/>
          <p:cNvSpPr/>
          <p:nvPr/>
        </p:nvSpPr>
        <p:spPr>
          <a:xfrm>
            <a:off x="1326951" y="6305301"/>
            <a:ext cx="10350898" cy="3172857"/>
          </a:xfrm>
          <a:prstGeom prst="roundRect">
            <a:avLst>
              <a:gd name="adj" fmla="val 2348"/>
            </a:avLst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2" name="TF-IDF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TF-IDF</a:t>
            </a:r>
          </a:p>
        </p:txBody>
      </p:sp>
      <p:sp>
        <p:nvSpPr>
          <p:cNvPr id="313" name="weigh each word by a heuristic"/>
          <p:cNvSpPr txBox="1"/>
          <p:nvPr/>
        </p:nvSpPr>
        <p:spPr>
          <a:xfrm>
            <a:off x="3379468" y="4371652"/>
            <a:ext cx="577586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weigh each word by a heuristic</a:t>
            </a:r>
          </a:p>
        </p:txBody>
      </p:sp>
      <p:sp>
        <p:nvSpPr>
          <p:cNvPr id="314" name="Term Frequency Inverse Document Frequency"/>
          <p:cNvSpPr txBox="1"/>
          <p:nvPr/>
        </p:nvSpPr>
        <p:spPr>
          <a:xfrm>
            <a:off x="3246599" y="2203447"/>
            <a:ext cx="6511602" cy="469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T</a:t>
            </a: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erm </a:t>
            </a: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F</a:t>
            </a: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requency </a:t>
            </a: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I</a:t>
            </a: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nverse </a:t>
            </a: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D</a:t>
            </a: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ocument </a:t>
            </a: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F</a:t>
            </a: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requency</a:t>
            </a:r>
          </a:p>
        </p:txBody>
      </p:sp>
      <p:pic>
        <p:nvPicPr>
          <p:cNvPr id="315" name="latex-image-4.pdf" descr="latex-image-4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09797" y="3251001"/>
            <a:ext cx="7315201" cy="482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latex-image-9.pdf" descr="latex-image-9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22397" y="5279900"/>
            <a:ext cx="8890001" cy="482601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term frequency"/>
          <p:cNvSpPr txBox="1"/>
          <p:nvPr/>
        </p:nvSpPr>
        <p:spPr>
          <a:xfrm>
            <a:off x="4649401" y="6654155"/>
            <a:ext cx="187644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term frequency</a:t>
            </a:r>
          </a:p>
        </p:txBody>
      </p:sp>
      <p:sp>
        <p:nvSpPr>
          <p:cNvPr id="318" name="inverse document frequency"/>
          <p:cNvSpPr txBox="1"/>
          <p:nvPr/>
        </p:nvSpPr>
        <p:spPr>
          <a:xfrm>
            <a:off x="7333794" y="6371973"/>
            <a:ext cx="293107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inverse document frequency</a:t>
            </a:r>
          </a:p>
        </p:txBody>
      </p:sp>
      <p:pic>
        <p:nvPicPr>
          <p:cNvPr id="319" name="latex-image-11.pdf" descr="latex-image-1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32050" y="7306579"/>
            <a:ext cx="8140700" cy="1130301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(down-weights common terms)"/>
          <p:cNvSpPr txBox="1"/>
          <p:nvPr/>
        </p:nvSpPr>
        <p:spPr>
          <a:xfrm>
            <a:off x="6618594" y="8850658"/>
            <a:ext cx="4597697" cy="381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</a:defRPr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(down-weights </a:t>
            </a:r>
            <a:r>
              <a:rPr kumimoji="0" sz="1800" b="1" i="0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common</a:t>
            </a: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 terms)</a:t>
            </a:r>
          </a:p>
        </p:txBody>
      </p:sp>
    </p:spTree>
    <p:extLst>
      <p:ext uri="{BB962C8B-B14F-4D97-AF65-F5344CB8AC3E}">
        <p14:creationId xmlns:p14="http://schemas.microsoft.com/office/powerpoint/2010/main" val="251327204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67"/>
          <p:cNvSpPr txBox="1">
            <a:spLocks/>
          </p:cNvSpPr>
          <p:nvPr/>
        </p:nvSpPr>
        <p:spPr>
          <a:xfrm>
            <a:off x="296884" y="1934085"/>
            <a:ext cx="12411034" cy="7340545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Homework 5 is available online.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	- Any questions about the homework?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	- How many of you have looked at/started/finished homework 5?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560" dirty="0">
              <a:solidFill>
                <a:srgbClr val="000000"/>
              </a:solidFill>
              <a:latin typeface="Helvetica Ligh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Extra late day </a:t>
            </a:r>
            <a:r>
              <a:rPr kumimoji="0" lang="en-US" sz="256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awarde</a:t>
            </a:r>
            <a:r>
              <a:rPr lang="en-US" sz="2560" dirty="0">
                <a:solidFill>
                  <a:srgbClr val="000000"/>
                </a:solidFill>
                <a:latin typeface="Helvetica Light"/>
              </a:rPr>
              <a:t>d to everyone.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	- You can use this for any homework you want, including retroactively for older 	</a:t>
            </a:r>
            <a:r>
              <a:rPr kumimoji="0" lang="en-US" sz="256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homeworks</a:t>
            </a: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56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560" dirty="0">
                <a:solidFill>
                  <a:srgbClr val="000000"/>
                </a:solidFill>
                <a:latin typeface="Helvetica Light"/>
              </a:rPr>
              <a:t>No lecture on Wednesday.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560" dirty="0">
              <a:solidFill>
                <a:srgbClr val="000000"/>
              </a:solidFill>
              <a:latin typeface="Helvetica Ligh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560" dirty="0">
                <a:solidFill>
                  <a:srgbClr val="000000"/>
                </a:solidFill>
                <a:latin typeface="Helvetica Light"/>
              </a:rPr>
              <a:t>Extra office hours by Yannis on Friday, 1-3 pm.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560" dirty="0">
                <a:solidFill>
                  <a:srgbClr val="000000"/>
                </a:solidFill>
                <a:latin typeface="Helvetica Light"/>
              </a:rPr>
              <a:t>	- This are in addition to the usual office hours between 3-5 pm.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560" dirty="0">
                <a:solidFill>
                  <a:srgbClr val="000000"/>
                </a:solidFill>
                <a:latin typeface="Helvetica Light"/>
              </a:rPr>
              <a:t>	- These will take place in the graphics lounge and/or Smith 225.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56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560" dirty="0">
                <a:solidFill>
                  <a:srgbClr val="000000"/>
                </a:solidFill>
                <a:latin typeface="Helvetica Light"/>
              </a:rPr>
              <a:t>How many of you went to Angela Dai’s talk?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56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560" dirty="0">
                <a:solidFill>
                  <a:srgbClr val="000000"/>
                </a:solidFill>
                <a:latin typeface="Helvetica Light"/>
              </a:rPr>
              <a:t>Vote on Piazza for your </a:t>
            </a:r>
            <a:r>
              <a:rPr lang="en-US" sz="2560">
                <a:solidFill>
                  <a:srgbClr val="000000"/>
                </a:solidFill>
                <a:latin typeface="Helvetica Light"/>
              </a:rPr>
              <a:t>favorite faculty candidates!</a:t>
            </a:r>
            <a:endParaRPr kumimoji="0" lang="en-US" sz="256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" name="Shape 667">
            <a:extLst>
              <a:ext uri="{FF2B5EF4-FFF2-40B4-BE49-F238E27FC236}">
                <a16:creationId xmlns:a16="http://schemas.microsoft.com/office/drawing/2014/main" id="{642C341E-EE69-42B0-8783-5BDF33145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8270"/>
            <a:ext cx="13004800" cy="141393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Course announcements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762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tandard BOW pipeline…"/>
          <p:cNvSpPr txBox="1">
            <a:spLocks noGrp="1"/>
          </p:cNvSpPr>
          <p:nvPr>
            <p:ph type="title"/>
          </p:nvPr>
        </p:nvSpPr>
        <p:spPr>
          <a:xfrm>
            <a:off x="620811" y="3225800"/>
            <a:ext cx="11763178" cy="3302000"/>
          </a:xfrm>
          <a:prstGeom prst="rect">
            <a:avLst/>
          </a:prstGeom>
        </p:spPr>
        <p:txBody>
          <a:bodyPr/>
          <a:lstStyle/>
          <a:p>
            <a:r>
              <a:t>Standard BOW pipeline</a:t>
            </a:r>
          </a:p>
          <a:p>
            <a:pPr>
              <a:defRPr sz="3000"/>
            </a:pPr>
            <a:r>
              <a:t>(for image classification)</a:t>
            </a:r>
          </a:p>
        </p:txBody>
      </p:sp>
    </p:spTree>
    <p:extLst>
      <p:ext uri="{BB962C8B-B14F-4D97-AF65-F5344CB8AC3E}">
        <p14:creationId xmlns:p14="http://schemas.microsoft.com/office/powerpoint/2010/main" val="140088602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Dictionary Learning:…"/>
          <p:cNvSpPr txBox="1"/>
          <p:nvPr/>
        </p:nvSpPr>
        <p:spPr>
          <a:xfrm>
            <a:off x="2782163" y="2010252"/>
            <a:ext cx="7440474" cy="1193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Dictionary Learning: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Learn Visual Words using clustering</a:t>
            </a:r>
          </a:p>
        </p:txBody>
      </p:sp>
      <p:sp>
        <p:nvSpPr>
          <p:cNvPr id="325" name="Encode:…"/>
          <p:cNvSpPr txBox="1"/>
          <p:nvPr/>
        </p:nvSpPr>
        <p:spPr>
          <a:xfrm>
            <a:off x="2655519" y="4006849"/>
            <a:ext cx="7693762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Encode: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build Bags-of-Words (BOW) vectors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for each image</a:t>
            </a:r>
          </a:p>
        </p:txBody>
      </p:sp>
      <p:sp>
        <p:nvSpPr>
          <p:cNvPr id="326" name="Classify:…"/>
          <p:cNvSpPr txBox="1"/>
          <p:nvPr/>
        </p:nvSpPr>
        <p:spPr>
          <a:xfrm>
            <a:off x="3150209" y="6549540"/>
            <a:ext cx="6704382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Classify: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Train and test data using BOWs</a:t>
            </a:r>
          </a:p>
        </p:txBody>
      </p:sp>
    </p:spTree>
    <p:extLst>
      <p:ext uri="{BB962C8B-B14F-4D97-AF65-F5344CB8AC3E}">
        <p14:creationId xmlns:p14="http://schemas.microsoft.com/office/powerpoint/2010/main" val="66283771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Dictionary Learning:…"/>
          <p:cNvSpPr txBox="1"/>
          <p:nvPr/>
        </p:nvSpPr>
        <p:spPr>
          <a:xfrm>
            <a:off x="2782163" y="2010252"/>
            <a:ext cx="7440474" cy="1193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Dictionary Learning: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Learn Visual Words using clustering</a:t>
            </a:r>
          </a:p>
        </p:txBody>
      </p:sp>
      <p:grpSp>
        <p:nvGrpSpPr>
          <p:cNvPr id="335" name="Group"/>
          <p:cNvGrpSpPr/>
          <p:nvPr/>
        </p:nvGrpSpPr>
        <p:grpSpPr>
          <a:xfrm>
            <a:off x="2100892" y="5408236"/>
            <a:ext cx="1622028" cy="2096160"/>
            <a:chOff x="0" y="0"/>
            <a:chExt cx="1622027" cy="2096158"/>
          </a:xfrm>
        </p:grpSpPr>
        <p:pic>
          <p:nvPicPr>
            <p:cNvPr id="329" name="ermine" descr="ermin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9398" t="22293" r="38898" b="71706"/>
            <a:stretch>
              <a:fillRect/>
            </a:stretch>
          </p:blipFill>
          <p:spPr>
            <a:xfrm>
              <a:off x="811013" y="540944"/>
              <a:ext cx="540677" cy="3794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ermine" descr="ermin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7590" t="4288" r="29534" b="88853"/>
            <a:stretch>
              <a:fillRect/>
            </a:stretch>
          </p:blipFill>
          <p:spPr>
            <a:xfrm>
              <a:off x="1081351" y="1081888"/>
              <a:ext cx="540677" cy="3925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1" name="ermine" descr="ermin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8762" t="14577" r="31876" b="79422"/>
            <a:stretch>
              <a:fillRect/>
            </a:stretch>
          </p:blipFill>
          <p:spPr>
            <a:xfrm>
              <a:off x="180225" y="1081888"/>
              <a:ext cx="540677" cy="4733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2" name="ermine" descr="ermin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8762" t="27437" r="31876" b="67418"/>
            <a:stretch>
              <a:fillRect/>
            </a:stretch>
          </p:blipFill>
          <p:spPr>
            <a:xfrm>
              <a:off x="0" y="540944"/>
              <a:ext cx="540676" cy="4057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" name="ermine" descr="ermin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9931" t="23151" r="31876" b="71706"/>
            <a:stretch>
              <a:fillRect/>
            </a:stretch>
          </p:blipFill>
          <p:spPr>
            <a:xfrm>
              <a:off x="630788" y="0"/>
              <a:ext cx="540677" cy="4639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4" name="ermine" descr="ermin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0568" t="17148" r="37727" b="76851"/>
            <a:stretch>
              <a:fillRect/>
            </a:stretch>
          </p:blipFill>
          <p:spPr>
            <a:xfrm>
              <a:off x="901126" y="1622832"/>
              <a:ext cx="675846" cy="4733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6" name="Square"/>
          <p:cNvSpPr/>
          <p:nvPr/>
        </p:nvSpPr>
        <p:spPr>
          <a:xfrm>
            <a:off x="1664994" y="5186315"/>
            <a:ext cx="2540001" cy="2540001"/>
          </a:xfrm>
          <a:prstGeom prst="rect">
            <a:avLst/>
          </a:prstGeom>
          <a:ln w="50800">
            <a:solidFill>
              <a:srgbClr val="8643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pic>
        <p:nvPicPr>
          <p:cNvPr id="337" name="bicycle" descr="bicycle"/>
          <p:cNvPicPr>
            <a:picLocks noChangeAspect="1"/>
          </p:cNvPicPr>
          <p:nvPr/>
        </p:nvPicPr>
        <p:blipFill>
          <a:blip r:embed="rId3">
            <a:extLst/>
          </a:blip>
          <a:srcRect l="67500" t="75458"/>
          <a:stretch>
            <a:fillRect/>
          </a:stretch>
        </p:blipFill>
        <p:spPr>
          <a:xfrm>
            <a:off x="5671159" y="5386168"/>
            <a:ext cx="1113086" cy="503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bicycle" descr="bicycle"/>
          <p:cNvPicPr>
            <a:picLocks noChangeAspect="1"/>
          </p:cNvPicPr>
          <p:nvPr/>
        </p:nvPicPr>
        <p:blipFill>
          <a:blip r:embed="rId3">
            <a:extLst/>
          </a:blip>
          <a:srcRect l="35001" t="49956" r="42498" b="16507"/>
          <a:stretch>
            <a:fillRect/>
          </a:stretch>
        </p:blipFill>
        <p:spPr>
          <a:xfrm>
            <a:off x="5823559" y="6020904"/>
            <a:ext cx="808285" cy="717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bicycle" descr="bicycle"/>
          <p:cNvPicPr>
            <a:picLocks noChangeAspect="1"/>
          </p:cNvPicPr>
          <p:nvPr/>
        </p:nvPicPr>
        <p:blipFill>
          <a:blip r:embed="rId3">
            <a:extLst/>
          </a:blip>
          <a:srcRect t="33188" r="60000"/>
          <a:stretch>
            <a:fillRect/>
          </a:stretch>
        </p:blipFill>
        <p:spPr>
          <a:xfrm>
            <a:off x="6914630" y="6165283"/>
            <a:ext cx="988908" cy="9843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bicycle" descr="bicycle"/>
          <p:cNvPicPr>
            <a:picLocks noChangeAspect="1"/>
          </p:cNvPicPr>
          <p:nvPr/>
        </p:nvPicPr>
        <p:blipFill>
          <a:blip r:embed="rId3">
            <a:extLst/>
          </a:blip>
          <a:srcRect l="32499" t="20612" r="22501" b="37468"/>
          <a:stretch>
            <a:fillRect/>
          </a:stretch>
        </p:blipFill>
        <p:spPr>
          <a:xfrm>
            <a:off x="6852520" y="5328622"/>
            <a:ext cx="1113086" cy="618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bicycle" descr="bicycle"/>
          <p:cNvPicPr>
            <a:picLocks noChangeAspect="1"/>
          </p:cNvPicPr>
          <p:nvPr/>
        </p:nvPicPr>
        <p:blipFill>
          <a:blip r:embed="rId3">
            <a:extLst/>
          </a:blip>
          <a:srcRect l="20000" r="55000" b="54236"/>
          <a:stretch>
            <a:fillRect/>
          </a:stretch>
        </p:blipFill>
        <p:spPr>
          <a:xfrm>
            <a:off x="6254565" y="6869951"/>
            <a:ext cx="733778" cy="801513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Square"/>
          <p:cNvSpPr/>
          <p:nvPr/>
        </p:nvSpPr>
        <p:spPr>
          <a:xfrm>
            <a:off x="5548456" y="5218886"/>
            <a:ext cx="2540001" cy="2540001"/>
          </a:xfrm>
          <a:prstGeom prst="rect">
            <a:avLst/>
          </a:prstGeom>
          <a:ln w="50800">
            <a:solidFill>
              <a:srgbClr val="8643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pic>
        <p:nvPicPr>
          <p:cNvPr id="343" name="violin" descr="violin"/>
          <p:cNvPicPr>
            <a:picLocks noChangeAspect="1"/>
          </p:cNvPicPr>
          <p:nvPr/>
        </p:nvPicPr>
        <p:blipFill>
          <a:blip r:embed="rId4">
            <a:extLst/>
          </a:blip>
          <a:srcRect l="35715" t="2990" r="21427" b="71085"/>
          <a:stretch>
            <a:fillRect/>
          </a:stretch>
        </p:blipFill>
        <p:spPr>
          <a:xfrm>
            <a:off x="9456471" y="5284926"/>
            <a:ext cx="571219" cy="8263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9" name="Group"/>
          <p:cNvGrpSpPr/>
          <p:nvPr/>
        </p:nvGrpSpPr>
        <p:grpSpPr>
          <a:xfrm>
            <a:off x="9406518" y="5474391"/>
            <a:ext cx="2408718" cy="2028991"/>
            <a:chOff x="0" y="0"/>
            <a:chExt cx="2408716" cy="2028989"/>
          </a:xfrm>
        </p:grpSpPr>
        <p:pic>
          <p:nvPicPr>
            <p:cNvPr id="344" name="violin" descr="violin"/>
            <p:cNvPicPr>
              <a:picLocks noChangeAspect="1"/>
            </p:cNvPicPr>
            <p:nvPr/>
          </p:nvPicPr>
          <p:blipFill>
            <a:blip r:embed="rId4">
              <a:extLst/>
            </a:blip>
            <a:srcRect t="26286" b="52683"/>
            <a:stretch>
              <a:fillRect/>
            </a:stretch>
          </p:blipFill>
          <p:spPr>
            <a:xfrm>
              <a:off x="781960" y="1228562"/>
              <a:ext cx="877378" cy="8004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5" name="violin" descr="violin"/>
            <p:cNvPicPr>
              <a:picLocks noChangeAspect="1"/>
            </p:cNvPicPr>
            <p:nvPr/>
          </p:nvPicPr>
          <p:blipFill>
            <a:blip r:embed="rId4">
              <a:extLst/>
            </a:blip>
            <a:srcRect t="50054" b="26285"/>
            <a:stretch>
              <a:fillRect/>
            </a:stretch>
          </p:blipFill>
          <p:spPr>
            <a:xfrm>
              <a:off x="1452211" y="670125"/>
              <a:ext cx="956506" cy="5421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6" name="violin" descr="violin"/>
            <p:cNvPicPr>
              <a:picLocks noChangeAspect="1"/>
            </p:cNvPicPr>
            <p:nvPr/>
          </p:nvPicPr>
          <p:blipFill>
            <a:blip r:embed="rId4">
              <a:extLst/>
            </a:blip>
            <a:srcRect t="76233"/>
            <a:stretch>
              <a:fillRect/>
            </a:stretch>
          </p:blipFill>
          <p:spPr>
            <a:xfrm>
              <a:off x="335125" y="781812"/>
              <a:ext cx="1037960" cy="4537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7" name="violin" descr="violin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56544" t="49945" b="18509"/>
            <a:stretch>
              <a:fillRect/>
            </a:stretch>
          </p:blipFill>
          <p:spPr>
            <a:xfrm>
              <a:off x="0" y="893500"/>
              <a:ext cx="485213" cy="8399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8" name="violin" descr="violin"/>
            <p:cNvPicPr>
              <a:picLocks noChangeAspect="1"/>
            </p:cNvPicPr>
            <p:nvPr/>
          </p:nvPicPr>
          <p:blipFill>
            <a:blip r:embed="rId4">
              <a:extLst/>
            </a:blip>
            <a:srcRect t="31544" b="47426"/>
            <a:stretch>
              <a:fillRect/>
            </a:stretch>
          </p:blipFill>
          <p:spPr>
            <a:xfrm>
              <a:off x="446834" y="-1"/>
              <a:ext cx="1117087" cy="5607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0" name="Square"/>
          <p:cNvSpPr/>
          <p:nvPr/>
        </p:nvSpPr>
        <p:spPr>
          <a:xfrm>
            <a:off x="9230475" y="5218886"/>
            <a:ext cx="2540001" cy="2540001"/>
          </a:xfrm>
          <a:prstGeom prst="rect">
            <a:avLst/>
          </a:prstGeom>
          <a:ln w="50800">
            <a:solidFill>
              <a:srgbClr val="8643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351" name="1. extract features (e.g., SIFT) from images"/>
          <p:cNvSpPr txBox="1"/>
          <p:nvPr/>
        </p:nvSpPr>
        <p:spPr>
          <a:xfrm>
            <a:off x="2987250" y="4114430"/>
            <a:ext cx="689986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1. extract features (e.g., SIFT) from images</a:t>
            </a:r>
          </a:p>
        </p:txBody>
      </p:sp>
    </p:spTree>
    <p:extLst>
      <p:ext uri="{BB962C8B-B14F-4D97-AF65-F5344CB8AC3E}">
        <p14:creationId xmlns:p14="http://schemas.microsoft.com/office/powerpoint/2010/main" val="132773737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Dictionary Learning:…"/>
          <p:cNvSpPr txBox="1"/>
          <p:nvPr/>
        </p:nvSpPr>
        <p:spPr>
          <a:xfrm>
            <a:off x="2782163" y="2010252"/>
            <a:ext cx="7440474" cy="1193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Dictionary Learning: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Learn Visual Words using clustering</a:t>
            </a:r>
          </a:p>
        </p:txBody>
      </p:sp>
      <p:sp>
        <p:nvSpPr>
          <p:cNvPr id="354" name="2. Learn visual dictionary (e.g., K-means clustering)"/>
          <p:cNvSpPr txBox="1"/>
          <p:nvPr/>
        </p:nvSpPr>
        <p:spPr>
          <a:xfrm>
            <a:off x="2273028" y="4114430"/>
            <a:ext cx="832830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2. Learn visual dictionary (e.g., K-means clustering)</a:t>
            </a:r>
          </a:p>
        </p:txBody>
      </p:sp>
      <p:grpSp>
        <p:nvGrpSpPr>
          <p:cNvPr id="373" name="Group"/>
          <p:cNvGrpSpPr/>
          <p:nvPr/>
        </p:nvGrpSpPr>
        <p:grpSpPr>
          <a:xfrm>
            <a:off x="2926079" y="5251400"/>
            <a:ext cx="7152641" cy="1162756"/>
            <a:chOff x="0" y="0"/>
            <a:chExt cx="7152640" cy="1162754"/>
          </a:xfrm>
        </p:grpSpPr>
        <p:sp>
          <p:nvSpPr>
            <p:cNvPr id="355" name="Rectangle"/>
            <p:cNvSpPr/>
            <p:nvPr/>
          </p:nvSpPr>
          <p:spPr>
            <a:xfrm>
              <a:off x="-1" y="-1"/>
              <a:ext cx="7152641" cy="1162756"/>
            </a:xfrm>
            <a:prstGeom prst="rect">
              <a:avLst/>
            </a:prstGeom>
            <a:solidFill>
              <a:srgbClr val="FFE4C9"/>
            </a:solidFill>
            <a:ln w="50800" cap="flat">
              <a:solidFill>
                <a:srgbClr val="864300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sym typeface="Calibri"/>
              </a:endParaRPr>
            </a:p>
          </p:txBody>
        </p:sp>
        <p:pic>
          <p:nvPicPr>
            <p:cNvPr id="356" name="ermine" descr="ermin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9398" t="22292" r="38898" b="71706"/>
            <a:stretch>
              <a:fillRect/>
            </a:stretch>
          </p:blipFill>
          <p:spPr>
            <a:xfrm>
              <a:off x="183400" y="673173"/>
              <a:ext cx="489071" cy="3429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7" name="ermine" descr="ermin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7590" t="4288" r="29534" b="88853"/>
            <a:stretch>
              <a:fillRect/>
            </a:stretch>
          </p:blipFill>
          <p:spPr>
            <a:xfrm>
              <a:off x="5991100" y="611976"/>
              <a:ext cx="489070" cy="3557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8" name="ermine" descr="ermin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8762" t="14577" r="31876" b="79422"/>
            <a:stretch>
              <a:fillRect/>
            </a:stretch>
          </p:blipFill>
          <p:spPr>
            <a:xfrm>
              <a:off x="183400" y="122395"/>
              <a:ext cx="489071" cy="4283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9" name="ermine" descr="ermin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8762" t="27437" r="31876" b="67418"/>
            <a:stretch>
              <a:fillRect/>
            </a:stretch>
          </p:blipFill>
          <p:spPr>
            <a:xfrm>
              <a:off x="4462758" y="611976"/>
              <a:ext cx="489070" cy="3671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0" name="ermine" descr="ermin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9932" t="23150" r="31875" b="71706"/>
            <a:stretch>
              <a:fillRect/>
            </a:stretch>
          </p:blipFill>
          <p:spPr>
            <a:xfrm>
              <a:off x="1283806" y="192517"/>
              <a:ext cx="489071" cy="4194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1" name="ermine" descr="ermin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0568" t="17148" r="37727" b="76851"/>
            <a:stretch>
              <a:fillRect/>
            </a:stretch>
          </p:blipFill>
          <p:spPr>
            <a:xfrm>
              <a:off x="3240084" y="183592"/>
              <a:ext cx="611338" cy="4283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2" name="bicycle" descr="bicycl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7500" t="75458"/>
            <a:stretch>
              <a:fillRect/>
            </a:stretch>
          </p:blipFill>
          <p:spPr>
            <a:xfrm>
              <a:off x="1283807" y="734371"/>
              <a:ext cx="550204" cy="248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3" name="bicycle" descr="bicycl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5001" t="49956" r="42498" b="16507"/>
            <a:stretch>
              <a:fillRect/>
            </a:stretch>
          </p:blipFill>
          <p:spPr>
            <a:xfrm>
              <a:off x="6663570" y="611976"/>
              <a:ext cx="399917" cy="3557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4" name="bicycle" descr="bicycl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0000" r="55000" b="54236"/>
            <a:stretch>
              <a:fillRect/>
            </a:stretch>
          </p:blipFill>
          <p:spPr>
            <a:xfrm>
              <a:off x="5624298" y="183592"/>
              <a:ext cx="362982" cy="3965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5" name="bicycle" descr="bicycle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33188" r="60000"/>
            <a:stretch>
              <a:fillRect/>
            </a:stretch>
          </p:blipFill>
          <p:spPr>
            <a:xfrm>
              <a:off x="2628747" y="186142"/>
              <a:ext cx="489071" cy="4870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6" name="bicycle" descr="bicycl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2499" t="20612" r="22500" b="37468"/>
            <a:stretch>
              <a:fillRect/>
            </a:stretch>
          </p:blipFill>
          <p:spPr>
            <a:xfrm>
              <a:off x="4462758" y="183592"/>
              <a:ext cx="550204" cy="305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7" name="violin" descr="violin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715" t="2991" r="21427" b="71085"/>
            <a:stretch>
              <a:fillRect/>
            </a:stretch>
          </p:blipFill>
          <p:spPr>
            <a:xfrm>
              <a:off x="3950763" y="244790"/>
              <a:ext cx="450862" cy="6527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8" name="violin" descr="violin"/>
            <p:cNvPicPr>
              <a:picLocks noChangeAspect="1"/>
            </p:cNvPicPr>
            <p:nvPr/>
          </p:nvPicPr>
          <p:blipFill>
            <a:blip r:embed="rId4">
              <a:extLst/>
            </a:blip>
            <a:srcRect t="26286" b="52683"/>
            <a:stretch>
              <a:fillRect/>
            </a:stretch>
          </p:blipFill>
          <p:spPr>
            <a:xfrm>
              <a:off x="5074095" y="244790"/>
              <a:ext cx="672471" cy="6145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9" name="violin" descr="violin"/>
            <p:cNvPicPr>
              <a:picLocks noChangeAspect="1"/>
            </p:cNvPicPr>
            <p:nvPr/>
          </p:nvPicPr>
          <p:blipFill>
            <a:blip r:embed="rId4">
              <a:extLst/>
            </a:blip>
            <a:srcRect t="50054" b="26286"/>
            <a:stretch>
              <a:fillRect/>
            </a:stretch>
          </p:blipFill>
          <p:spPr>
            <a:xfrm>
              <a:off x="1895143" y="367185"/>
              <a:ext cx="733605" cy="4156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0" name="violin" descr="violin"/>
            <p:cNvPicPr>
              <a:picLocks noChangeAspect="1"/>
            </p:cNvPicPr>
            <p:nvPr/>
          </p:nvPicPr>
          <p:blipFill>
            <a:blip r:embed="rId4">
              <a:extLst/>
            </a:blip>
            <a:srcRect t="76233"/>
            <a:stretch>
              <a:fillRect/>
            </a:stretch>
          </p:blipFill>
          <p:spPr>
            <a:xfrm>
              <a:off x="2934416" y="734371"/>
              <a:ext cx="794739" cy="3480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1" name="violin" descr="violin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56544" t="49944" b="18510"/>
            <a:stretch>
              <a:fillRect/>
            </a:stretch>
          </p:blipFill>
          <p:spPr>
            <a:xfrm>
              <a:off x="794737" y="305988"/>
              <a:ext cx="372509" cy="646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2" name="violin" descr="violin"/>
            <p:cNvPicPr>
              <a:picLocks noChangeAspect="1"/>
            </p:cNvPicPr>
            <p:nvPr/>
          </p:nvPicPr>
          <p:blipFill>
            <a:blip r:embed="rId4">
              <a:extLst/>
            </a:blip>
            <a:srcRect t="31544" b="47426"/>
            <a:stretch>
              <a:fillRect/>
            </a:stretch>
          </p:blipFill>
          <p:spPr>
            <a:xfrm>
              <a:off x="6113367" y="119845"/>
              <a:ext cx="855873" cy="4309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83591502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What kinds of features can we extract?"/>
          <p:cNvSpPr txBox="1"/>
          <p:nvPr/>
        </p:nvSpPr>
        <p:spPr>
          <a:xfrm>
            <a:off x="2497785" y="4558134"/>
            <a:ext cx="800923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 dirty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kinds of features can we extract?</a:t>
            </a:r>
          </a:p>
        </p:txBody>
      </p:sp>
    </p:spTree>
    <p:extLst>
      <p:ext uri="{BB962C8B-B14F-4D97-AF65-F5344CB8AC3E}">
        <p14:creationId xmlns:p14="http://schemas.microsoft.com/office/powerpoint/2010/main" val="31053119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tmp" descr="tmp"/>
          <p:cNvPicPr>
            <a:picLocks noChangeAspect="1"/>
          </p:cNvPicPr>
          <p:nvPr/>
        </p:nvPicPr>
        <p:blipFill>
          <a:blip r:embed="rId2">
            <a:extLst/>
          </a:blip>
          <a:srcRect l="61916" t="15741" r="4668" b="44186"/>
          <a:stretch>
            <a:fillRect/>
          </a:stretch>
        </p:blipFill>
        <p:spPr>
          <a:xfrm>
            <a:off x="5903329" y="2288992"/>
            <a:ext cx="6502402" cy="4985175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Regular grid…"/>
          <p:cNvSpPr txBox="1"/>
          <p:nvPr/>
        </p:nvSpPr>
        <p:spPr>
          <a:xfrm>
            <a:off x="599069" y="2304097"/>
            <a:ext cx="5060461" cy="4954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normAutofit/>
          </a:bodyPr>
          <a:lstStyle/>
          <a:p>
            <a:pPr marL="427481" marR="0" lvl="0" indent="-427481" algn="l" defTabSz="804672" rtl="0" eaLnBrk="1" fontAlgn="auto" latinLnBrk="0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2992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kumimoji="0" sz="299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Regular grid</a:t>
            </a:r>
          </a:p>
          <a:p>
            <a:pPr marL="704087" marR="0" lvl="1" indent="-301752" algn="l" defTabSz="804672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2112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kumimoji="0" sz="211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Vogel &amp; Schiele, 2003</a:t>
            </a:r>
            <a:endParaRPr kumimoji="0" sz="24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  <a:p>
            <a:pPr marL="704087" marR="0" lvl="1" indent="-301752" algn="l" defTabSz="804672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2112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kumimoji="0" sz="211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Fei-Fei &amp; Perona, 2005</a:t>
            </a:r>
            <a:endParaRPr kumimoji="0" sz="24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  <a:p>
            <a:pPr marL="427481" marR="0" lvl="0" indent="-427481" algn="l" defTabSz="804672" rtl="0" eaLnBrk="1" fontAlgn="auto" latinLnBrk="0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2992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kumimoji="0" sz="299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Interest point detector</a:t>
            </a:r>
          </a:p>
          <a:p>
            <a:pPr marL="704087" marR="0" lvl="1" indent="-301752" algn="l" defTabSz="804672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2112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kumimoji="0" sz="211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Csurka et al. 2004</a:t>
            </a:r>
            <a:endParaRPr kumimoji="0" sz="24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  <a:p>
            <a:pPr marL="704087" marR="0" lvl="1" indent="-301752" algn="l" defTabSz="804672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2112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kumimoji="0" sz="211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Fei-Fei &amp; Perona, 2005</a:t>
            </a:r>
            <a:endParaRPr kumimoji="0" sz="24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  <a:p>
            <a:pPr marL="704087" marR="0" lvl="1" indent="-301752" algn="l" defTabSz="804672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2112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kumimoji="0" sz="211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Sivic et al. 2005</a:t>
            </a:r>
          </a:p>
          <a:p>
            <a:pPr marL="427481" marR="0" lvl="0" indent="-427481" algn="l" defTabSz="804672" rtl="0" eaLnBrk="1" fontAlgn="auto" latinLnBrk="0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2992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kumimoji="0" sz="299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Other methods</a:t>
            </a:r>
          </a:p>
          <a:p>
            <a:pPr marL="704087" marR="0" lvl="1" indent="-301752" algn="l" defTabSz="804672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2112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kumimoji="0" sz="211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Random sampling (Vidal-Naquet &amp; Ullman, 2002)</a:t>
            </a:r>
            <a:endParaRPr kumimoji="0" sz="24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  <a:p>
            <a:pPr marL="704087" marR="0" lvl="1" indent="-301752" algn="l" defTabSz="804672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2112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kumimoji="0" sz="211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Segmentation-based patches (Barnard et al. 2003)</a:t>
            </a:r>
          </a:p>
        </p:txBody>
      </p:sp>
    </p:spTree>
    <p:extLst>
      <p:ext uri="{BB962C8B-B14F-4D97-AF65-F5344CB8AC3E}">
        <p14:creationId xmlns:p14="http://schemas.microsoft.com/office/powerpoint/2010/main" val="202092499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9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133125_ell1" descr="133125_ell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27519" y="1625599"/>
            <a:ext cx="5391575" cy="3556002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Line"/>
          <p:cNvSpPr/>
          <p:nvPr/>
        </p:nvSpPr>
        <p:spPr>
          <a:xfrm flipH="1" flipV="1">
            <a:off x="5960533" y="2602766"/>
            <a:ext cx="3467948" cy="1"/>
          </a:xfrm>
          <a:prstGeom prst="line">
            <a:avLst/>
          </a:prstGeom>
          <a:ln w="76200">
            <a:solidFill>
              <a:srgbClr val="0000FF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pic>
        <p:nvPicPr>
          <p:cNvPr id="444" name="133125_n2" descr="133125_n2"/>
          <p:cNvPicPr>
            <a:picLocks noChangeAspect="1"/>
          </p:cNvPicPr>
          <p:nvPr/>
        </p:nvPicPr>
        <p:blipFill>
          <a:blip r:embed="rId3">
            <a:extLst/>
          </a:blip>
          <a:srcRect t="49542" r="49472"/>
          <a:stretch>
            <a:fillRect/>
          </a:stretch>
        </p:blipFill>
        <p:spPr>
          <a:xfrm>
            <a:off x="4118186" y="1950719"/>
            <a:ext cx="1648179" cy="16414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1" name="Group"/>
          <p:cNvGrpSpPr/>
          <p:nvPr/>
        </p:nvGrpSpPr>
        <p:grpSpPr>
          <a:xfrm>
            <a:off x="1408853" y="1937173"/>
            <a:ext cx="790223" cy="1422401"/>
            <a:chOff x="0" y="0"/>
            <a:chExt cx="790222" cy="1422400"/>
          </a:xfrm>
        </p:grpSpPr>
        <p:sp>
          <p:nvSpPr>
            <p:cNvPr id="445" name="Shape"/>
            <p:cNvSpPr/>
            <p:nvPr/>
          </p:nvSpPr>
          <p:spPr>
            <a:xfrm>
              <a:off x="0" y="0"/>
              <a:ext cx="790223" cy="142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21600"/>
                  </a:moveTo>
                  <a:cubicBezTo>
                    <a:pt x="1612" y="21600"/>
                    <a:pt x="0" y="20705"/>
                    <a:pt x="0" y="19600"/>
                  </a:cubicBezTo>
                  <a:lnTo>
                    <a:pt x="0" y="2000"/>
                  </a:lnTo>
                  <a:cubicBezTo>
                    <a:pt x="0" y="895"/>
                    <a:pt x="1612" y="0"/>
                    <a:pt x="3600" y="0"/>
                  </a:cubicBezTo>
                  <a:moveTo>
                    <a:pt x="18000" y="0"/>
                  </a:moveTo>
                  <a:cubicBezTo>
                    <a:pt x="19988" y="0"/>
                    <a:pt x="21600" y="895"/>
                    <a:pt x="21600" y="2000"/>
                  </a:cubicBezTo>
                  <a:lnTo>
                    <a:pt x="21600" y="19600"/>
                  </a:lnTo>
                  <a:cubicBezTo>
                    <a:pt x="21600" y="20705"/>
                    <a:pt x="19988" y="21600"/>
                    <a:pt x="18000" y="21600"/>
                  </a:cubicBezTo>
                </a:path>
              </a:pathLst>
            </a:custGeom>
            <a:noFill/>
            <a:ln w="25400" cap="flat">
              <a:solidFill>
                <a:srgbClr val="0000CC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sym typeface="Calibri"/>
              </a:endParaRPr>
            </a:p>
          </p:txBody>
        </p:sp>
        <p:sp>
          <p:nvSpPr>
            <p:cNvPr id="446" name="Line"/>
            <p:cNvSpPr/>
            <p:nvPr/>
          </p:nvSpPr>
          <p:spPr>
            <a:xfrm>
              <a:off x="150314" y="278481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447" name="Line"/>
            <p:cNvSpPr/>
            <p:nvPr/>
          </p:nvSpPr>
          <p:spPr>
            <a:xfrm>
              <a:off x="150314" y="484130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448" name="Line"/>
            <p:cNvSpPr/>
            <p:nvPr/>
          </p:nvSpPr>
          <p:spPr>
            <a:xfrm>
              <a:off x="154608" y="689778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449" name="Line"/>
            <p:cNvSpPr/>
            <p:nvPr/>
          </p:nvSpPr>
          <p:spPr>
            <a:xfrm>
              <a:off x="154608" y="895426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450" name="Line"/>
            <p:cNvSpPr/>
            <p:nvPr/>
          </p:nvSpPr>
          <p:spPr>
            <a:xfrm>
              <a:off x="150314" y="1118212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sp>
        <p:nvSpPr>
          <p:cNvPr id="452" name="Line"/>
          <p:cNvSpPr/>
          <p:nvPr/>
        </p:nvSpPr>
        <p:spPr>
          <a:xfrm>
            <a:off x="2492586" y="2602766"/>
            <a:ext cx="1192108" cy="1"/>
          </a:xfrm>
          <a:prstGeom prst="line">
            <a:avLst/>
          </a:prstGeom>
          <a:ln w="76200">
            <a:solidFill>
              <a:srgbClr val="0000FF"/>
            </a:solidFill>
            <a:head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453" name="Normalize patch"/>
          <p:cNvSpPr txBox="1"/>
          <p:nvPr/>
        </p:nvSpPr>
        <p:spPr>
          <a:xfrm>
            <a:off x="3777262" y="3795325"/>
            <a:ext cx="2508390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spcBef>
                <a:spcPts val="1000"/>
              </a:spcBef>
              <a:defRPr sz="2400" b="1">
                <a:solidFill>
                  <a:srgbClr val="0000CC"/>
                </a:solidFill>
                <a:uFill>
                  <a:solidFill>
                    <a:srgbClr val="0000CC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>
                  <a:solidFill>
                    <a:srgbClr val="0000CC"/>
                  </a:solidFill>
                </a:uFill>
                <a:latin typeface="Calibri"/>
                <a:sym typeface="Calibri"/>
              </a:rPr>
              <a:t>Normalize patch</a:t>
            </a:r>
          </a:p>
        </p:txBody>
      </p:sp>
      <p:sp>
        <p:nvSpPr>
          <p:cNvPr id="454" name="Detect patches…"/>
          <p:cNvSpPr txBox="1"/>
          <p:nvPr/>
        </p:nvSpPr>
        <p:spPr>
          <a:xfrm>
            <a:off x="6856871" y="5244818"/>
            <a:ext cx="5477370" cy="1732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>
                  <a:solidFill>
                    <a:srgbClr val="0000CC"/>
                  </a:solidFill>
                </a:uFill>
                <a:latin typeface="Calibri"/>
                <a:sym typeface="Calibri"/>
              </a:rPr>
              <a:t>Detect patches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>
                  <a:solidFill>
                    <a:srgbClr val="0000CC"/>
                  </a:solidFill>
                </a:uFill>
                <a:latin typeface="Calibri"/>
                <a:sym typeface="Calibri"/>
              </a:rPr>
              <a:t>[Mikojaczyk and Schmid ’02]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>
                  <a:solidFill>
                    <a:srgbClr val="0000CC"/>
                  </a:solidFill>
                </a:uFill>
                <a:latin typeface="Calibri"/>
                <a:sym typeface="Calibri"/>
              </a:rPr>
              <a:t>[Mata, Chum, Urban &amp; Pajdla, ’02]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>
                  <a:solidFill>
                    <a:srgbClr val="0000CC"/>
                  </a:solidFill>
                </a:uFill>
                <a:latin typeface="Calibri"/>
                <a:sym typeface="Calibri"/>
              </a:rPr>
              <a:t>[Sivic &amp; Zisserman, ’03]</a:t>
            </a:r>
          </a:p>
        </p:txBody>
      </p:sp>
      <p:sp>
        <p:nvSpPr>
          <p:cNvPr id="455" name="Compute SIFT descriptor…"/>
          <p:cNvSpPr txBox="1"/>
          <p:nvPr/>
        </p:nvSpPr>
        <p:spPr>
          <a:xfrm>
            <a:off x="650239" y="3467946"/>
            <a:ext cx="2221655" cy="1252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>
                  <a:solidFill>
                    <a:srgbClr val="0000CC"/>
                  </a:solidFill>
                </a:uFill>
                <a:latin typeface="Calibri"/>
                <a:sym typeface="Calibri"/>
              </a:rPr>
              <a:t>Compute SIFT descriptor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>
                  <a:solidFill>
                    <a:srgbClr val="0000CC"/>
                  </a:solidFill>
                </a:uFill>
                <a:latin typeface="Calibri"/>
                <a:sym typeface="Calibri"/>
              </a:rPr>
              <a:t>      [Lowe’99]</a:t>
            </a:r>
          </a:p>
        </p:txBody>
      </p:sp>
    </p:spTree>
    <p:extLst>
      <p:ext uri="{BB962C8B-B14F-4D97-AF65-F5344CB8AC3E}">
        <p14:creationId xmlns:p14="http://schemas.microsoft.com/office/powerpoint/2010/main" val="68083118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Rectangle"/>
          <p:cNvSpPr/>
          <p:nvPr/>
        </p:nvSpPr>
        <p:spPr>
          <a:xfrm>
            <a:off x="7261013" y="1408853"/>
            <a:ext cx="5310294" cy="3467948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grpSp>
        <p:nvGrpSpPr>
          <p:cNvPr id="464" name="Group"/>
          <p:cNvGrpSpPr/>
          <p:nvPr/>
        </p:nvGrpSpPr>
        <p:grpSpPr>
          <a:xfrm>
            <a:off x="1408853" y="1937173"/>
            <a:ext cx="790223" cy="1422401"/>
            <a:chOff x="0" y="0"/>
            <a:chExt cx="790222" cy="1422400"/>
          </a:xfrm>
        </p:grpSpPr>
        <p:sp>
          <p:nvSpPr>
            <p:cNvPr id="458" name="Shape"/>
            <p:cNvSpPr/>
            <p:nvPr/>
          </p:nvSpPr>
          <p:spPr>
            <a:xfrm>
              <a:off x="0" y="0"/>
              <a:ext cx="790223" cy="142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21600"/>
                  </a:moveTo>
                  <a:cubicBezTo>
                    <a:pt x="1612" y="21600"/>
                    <a:pt x="0" y="20705"/>
                    <a:pt x="0" y="19600"/>
                  </a:cubicBezTo>
                  <a:lnTo>
                    <a:pt x="0" y="2000"/>
                  </a:lnTo>
                  <a:cubicBezTo>
                    <a:pt x="0" y="895"/>
                    <a:pt x="1612" y="0"/>
                    <a:pt x="3600" y="0"/>
                  </a:cubicBezTo>
                  <a:moveTo>
                    <a:pt x="18000" y="0"/>
                  </a:moveTo>
                  <a:cubicBezTo>
                    <a:pt x="19988" y="0"/>
                    <a:pt x="21600" y="895"/>
                    <a:pt x="21600" y="2000"/>
                  </a:cubicBezTo>
                  <a:lnTo>
                    <a:pt x="21600" y="19600"/>
                  </a:lnTo>
                  <a:cubicBezTo>
                    <a:pt x="21600" y="20705"/>
                    <a:pt x="19988" y="21600"/>
                    <a:pt x="18000" y="21600"/>
                  </a:cubicBezTo>
                </a:path>
              </a:pathLst>
            </a:custGeom>
            <a:noFill/>
            <a:ln w="25400" cap="flat">
              <a:solidFill>
                <a:srgbClr val="0000CC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sym typeface="Calibri"/>
              </a:endParaRPr>
            </a:p>
          </p:txBody>
        </p:sp>
        <p:sp>
          <p:nvSpPr>
            <p:cNvPr id="459" name="Line"/>
            <p:cNvSpPr/>
            <p:nvPr/>
          </p:nvSpPr>
          <p:spPr>
            <a:xfrm>
              <a:off x="150314" y="278481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460" name="Line"/>
            <p:cNvSpPr/>
            <p:nvPr/>
          </p:nvSpPr>
          <p:spPr>
            <a:xfrm>
              <a:off x="150314" y="484130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461" name="Line"/>
            <p:cNvSpPr/>
            <p:nvPr/>
          </p:nvSpPr>
          <p:spPr>
            <a:xfrm>
              <a:off x="154608" y="689778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462" name="Line"/>
            <p:cNvSpPr/>
            <p:nvPr/>
          </p:nvSpPr>
          <p:spPr>
            <a:xfrm>
              <a:off x="154608" y="895426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463" name="Line"/>
            <p:cNvSpPr/>
            <p:nvPr/>
          </p:nvSpPr>
          <p:spPr>
            <a:xfrm>
              <a:off x="150314" y="1118212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487" name="Group"/>
          <p:cNvGrpSpPr/>
          <p:nvPr/>
        </p:nvGrpSpPr>
        <p:grpSpPr>
          <a:xfrm>
            <a:off x="2352604" y="1937173"/>
            <a:ext cx="3355299" cy="1435947"/>
            <a:chOff x="0" y="0"/>
            <a:chExt cx="3355298" cy="1435946"/>
          </a:xfrm>
        </p:grpSpPr>
        <p:grpSp>
          <p:nvGrpSpPr>
            <p:cNvPr id="471" name="Group"/>
            <p:cNvGrpSpPr/>
            <p:nvPr/>
          </p:nvGrpSpPr>
          <p:grpSpPr>
            <a:xfrm>
              <a:off x="-1" y="0"/>
              <a:ext cx="790224" cy="1422401"/>
              <a:chOff x="0" y="0"/>
              <a:chExt cx="790222" cy="1422400"/>
            </a:xfrm>
          </p:grpSpPr>
          <p:sp>
            <p:nvSpPr>
              <p:cNvPr id="465" name="Shape"/>
              <p:cNvSpPr/>
              <p:nvPr/>
            </p:nvSpPr>
            <p:spPr>
              <a:xfrm>
                <a:off x="0" y="0"/>
                <a:ext cx="790223" cy="1422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21600"/>
                    </a:moveTo>
                    <a:cubicBezTo>
                      <a:pt x="1612" y="21600"/>
                      <a:pt x="0" y="20705"/>
                      <a:pt x="0" y="19600"/>
                    </a:cubicBezTo>
                    <a:lnTo>
                      <a:pt x="0" y="2000"/>
                    </a:lnTo>
                    <a:cubicBezTo>
                      <a:pt x="0" y="895"/>
                      <a:pt x="1612" y="0"/>
                      <a:pt x="3600" y="0"/>
                    </a:cubicBezTo>
                    <a:moveTo>
                      <a:pt x="18000" y="0"/>
                    </a:moveTo>
                    <a:cubicBezTo>
                      <a:pt x="19988" y="0"/>
                      <a:pt x="21600" y="895"/>
                      <a:pt x="21600" y="2000"/>
                    </a:cubicBezTo>
                    <a:lnTo>
                      <a:pt x="21600" y="19600"/>
                    </a:lnTo>
                    <a:cubicBezTo>
                      <a:pt x="21600" y="20705"/>
                      <a:pt x="19988" y="21600"/>
                      <a:pt x="18000" y="21600"/>
                    </a:cubicBezTo>
                  </a:path>
                </a:pathLst>
              </a:custGeom>
              <a:noFill/>
              <a:ln w="25400" cap="flat">
                <a:solidFill>
                  <a:srgbClr val="0000CC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Calibri"/>
                  <a:sym typeface="Calibri"/>
                </a:endParaRPr>
              </a:p>
            </p:txBody>
          </p:sp>
          <p:sp>
            <p:nvSpPr>
              <p:cNvPr id="466" name="Line"/>
              <p:cNvSpPr/>
              <p:nvPr/>
            </p:nvSpPr>
            <p:spPr>
              <a:xfrm>
                <a:off x="150314" y="278481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467" name="Line"/>
              <p:cNvSpPr/>
              <p:nvPr/>
            </p:nvSpPr>
            <p:spPr>
              <a:xfrm>
                <a:off x="150314" y="484130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468" name="Line"/>
              <p:cNvSpPr/>
              <p:nvPr/>
            </p:nvSpPr>
            <p:spPr>
              <a:xfrm>
                <a:off x="154608" y="689778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469" name="Line"/>
              <p:cNvSpPr/>
              <p:nvPr/>
            </p:nvSpPr>
            <p:spPr>
              <a:xfrm>
                <a:off x="154608" y="895426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470" name="Line"/>
              <p:cNvSpPr/>
              <p:nvPr/>
            </p:nvSpPr>
            <p:spPr>
              <a:xfrm>
                <a:off x="150314" y="1118212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</p:grpSp>
        <p:grpSp>
          <p:nvGrpSpPr>
            <p:cNvPr id="478" name="Group"/>
            <p:cNvGrpSpPr/>
            <p:nvPr/>
          </p:nvGrpSpPr>
          <p:grpSpPr>
            <a:xfrm>
              <a:off x="975360" y="13546"/>
              <a:ext cx="790223" cy="1422401"/>
              <a:chOff x="0" y="0"/>
              <a:chExt cx="790222" cy="1422400"/>
            </a:xfrm>
          </p:grpSpPr>
          <p:sp>
            <p:nvSpPr>
              <p:cNvPr id="472" name="Shape"/>
              <p:cNvSpPr/>
              <p:nvPr/>
            </p:nvSpPr>
            <p:spPr>
              <a:xfrm>
                <a:off x="0" y="0"/>
                <a:ext cx="790223" cy="1422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21600"/>
                    </a:moveTo>
                    <a:cubicBezTo>
                      <a:pt x="1612" y="21600"/>
                      <a:pt x="0" y="20705"/>
                      <a:pt x="0" y="19600"/>
                    </a:cubicBezTo>
                    <a:lnTo>
                      <a:pt x="0" y="2000"/>
                    </a:lnTo>
                    <a:cubicBezTo>
                      <a:pt x="0" y="895"/>
                      <a:pt x="1612" y="0"/>
                      <a:pt x="3600" y="0"/>
                    </a:cubicBezTo>
                    <a:moveTo>
                      <a:pt x="18000" y="0"/>
                    </a:moveTo>
                    <a:cubicBezTo>
                      <a:pt x="19988" y="0"/>
                      <a:pt x="21600" y="895"/>
                      <a:pt x="21600" y="2000"/>
                    </a:cubicBezTo>
                    <a:lnTo>
                      <a:pt x="21600" y="19600"/>
                    </a:lnTo>
                    <a:cubicBezTo>
                      <a:pt x="21600" y="20705"/>
                      <a:pt x="19988" y="21600"/>
                      <a:pt x="18000" y="21600"/>
                    </a:cubicBezTo>
                  </a:path>
                </a:pathLst>
              </a:custGeom>
              <a:noFill/>
              <a:ln w="25400" cap="flat">
                <a:solidFill>
                  <a:srgbClr val="0000CC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Calibri"/>
                  <a:sym typeface="Calibri"/>
                </a:endParaRPr>
              </a:p>
            </p:txBody>
          </p:sp>
          <p:sp>
            <p:nvSpPr>
              <p:cNvPr id="473" name="Line"/>
              <p:cNvSpPr/>
              <p:nvPr/>
            </p:nvSpPr>
            <p:spPr>
              <a:xfrm>
                <a:off x="150314" y="278481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474" name="Line"/>
              <p:cNvSpPr/>
              <p:nvPr/>
            </p:nvSpPr>
            <p:spPr>
              <a:xfrm>
                <a:off x="150314" y="484130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475" name="Line"/>
              <p:cNvSpPr/>
              <p:nvPr/>
            </p:nvSpPr>
            <p:spPr>
              <a:xfrm>
                <a:off x="154608" y="689778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476" name="Line"/>
              <p:cNvSpPr/>
              <p:nvPr/>
            </p:nvSpPr>
            <p:spPr>
              <a:xfrm>
                <a:off x="154608" y="895426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477" name="Line"/>
              <p:cNvSpPr/>
              <p:nvPr/>
            </p:nvSpPr>
            <p:spPr>
              <a:xfrm>
                <a:off x="150314" y="1118212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</p:grpSp>
        <p:grpSp>
          <p:nvGrpSpPr>
            <p:cNvPr id="485" name="Group"/>
            <p:cNvGrpSpPr/>
            <p:nvPr/>
          </p:nvGrpSpPr>
          <p:grpSpPr>
            <a:xfrm>
              <a:off x="1950720" y="13546"/>
              <a:ext cx="790223" cy="1422401"/>
              <a:chOff x="0" y="0"/>
              <a:chExt cx="790222" cy="1422400"/>
            </a:xfrm>
          </p:grpSpPr>
          <p:sp>
            <p:nvSpPr>
              <p:cNvPr id="479" name="Shape"/>
              <p:cNvSpPr/>
              <p:nvPr/>
            </p:nvSpPr>
            <p:spPr>
              <a:xfrm>
                <a:off x="0" y="0"/>
                <a:ext cx="790223" cy="1422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21600"/>
                    </a:moveTo>
                    <a:cubicBezTo>
                      <a:pt x="1612" y="21600"/>
                      <a:pt x="0" y="20705"/>
                      <a:pt x="0" y="19600"/>
                    </a:cubicBezTo>
                    <a:lnTo>
                      <a:pt x="0" y="2000"/>
                    </a:lnTo>
                    <a:cubicBezTo>
                      <a:pt x="0" y="895"/>
                      <a:pt x="1612" y="0"/>
                      <a:pt x="3600" y="0"/>
                    </a:cubicBezTo>
                    <a:moveTo>
                      <a:pt x="18000" y="0"/>
                    </a:moveTo>
                    <a:cubicBezTo>
                      <a:pt x="19988" y="0"/>
                      <a:pt x="21600" y="895"/>
                      <a:pt x="21600" y="2000"/>
                    </a:cubicBezTo>
                    <a:lnTo>
                      <a:pt x="21600" y="19600"/>
                    </a:lnTo>
                    <a:cubicBezTo>
                      <a:pt x="21600" y="20705"/>
                      <a:pt x="19988" y="21600"/>
                      <a:pt x="18000" y="21600"/>
                    </a:cubicBezTo>
                  </a:path>
                </a:pathLst>
              </a:custGeom>
              <a:noFill/>
              <a:ln w="25400" cap="flat">
                <a:solidFill>
                  <a:srgbClr val="0000CC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Calibri"/>
                  <a:sym typeface="Calibri"/>
                </a:endParaRPr>
              </a:p>
            </p:txBody>
          </p:sp>
          <p:sp>
            <p:nvSpPr>
              <p:cNvPr id="480" name="Line"/>
              <p:cNvSpPr/>
              <p:nvPr/>
            </p:nvSpPr>
            <p:spPr>
              <a:xfrm>
                <a:off x="150314" y="278481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481" name="Line"/>
              <p:cNvSpPr/>
              <p:nvPr/>
            </p:nvSpPr>
            <p:spPr>
              <a:xfrm>
                <a:off x="150314" y="484130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482" name="Line"/>
              <p:cNvSpPr/>
              <p:nvPr/>
            </p:nvSpPr>
            <p:spPr>
              <a:xfrm>
                <a:off x="154608" y="689778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483" name="Line"/>
              <p:cNvSpPr/>
              <p:nvPr/>
            </p:nvSpPr>
            <p:spPr>
              <a:xfrm>
                <a:off x="154608" y="895426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484" name="Line"/>
              <p:cNvSpPr/>
              <p:nvPr/>
            </p:nvSpPr>
            <p:spPr>
              <a:xfrm>
                <a:off x="150314" y="1118212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</p:grpSp>
        <p:sp>
          <p:nvSpPr>
            <p:cNvPr id="486" name="…"/>
            <p:cNvSpPr txBox="1"/>
            <p:nvPr/>
          </p:nvSpPr>
          <p:spPr>
            <a:xfrm>
              <a:off x="2826737" y="144497"/>
              <a:ext cx="528562" cy="8158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914400">
                <a:defRPr sz="4400"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defRPr>
              </a:pPr>
              <a:r>
                <a: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>
                    <a:solidFill>
                      <a:srgbClr val="000099"/>
                    </a:solidFill>
                  </a:uFill>
                  <a:latin typeface="Calibri"/>
                  <a:sym typeface="Calibri"/>
                </a:rPr>
                <a:t>…</a:t>
              </a:r>
            </a:p>
          </p:txBody>
        </p:sp>
      </p:grpSp>
      <p:sp>
        <p:nvSpPr>
          <p:cNvPr id="488" name="Rectangle"/>
          <p:cNvSpPr/>
          <p:nvPr/>
        </p:nvSpPr>
        <p:spPr>
          <a:xfrm>
            <a:off x="7044266" y="1517226"/>
            <a:ext cx="5310295" cy="3467948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pic>
        <p:nvPicPr>
          <p:cNvPr id="489" name="133125_ell1" descr="133125_ell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27519" y="1625599"/>
            <a:ext cx="5391575" cy="3556002"/>
          </a:xfrm>
          <a:prstGeom prst="rect">
            <a:avLst/>
          </a:prstGeom>
          <a:ln w="12700">
            <a:miter lim="400000"/>
          </a:ln>
        </p:spPr>
      </p:pic>
      <p:sp>
        <p:nvSpPr>
          <p:cNvPr id="490" name="Line"/>
          <p:cNvSpPr/>
          <p:nvPr/>
        </p:nvSpPr>
        <p:spPr>
          <a:xfrm flipH="1">
            <a:off x="5960533" y="2602766"/>
            <a:ext cx="866988" cy="1"/>
          </a:xfrm>
          <a:prstGeom prst="line">
            <a:avLst/>
          </a:prstGeom>
          <a:ln w="76200">
            <a:solidFill>
              <a:srgbClr val="0000FF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14507162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hat kinds of features can we extract?">
            <a:extLst>
              <a:ext uri="{FF2B5EF4-FFF2-40B4-BE49-F238E27FC236}">
                <a16:creationId xmlns:a16="http://schemas.microsoft.com/office/drawing/2014/main" id="{ECE0BD71-0B77-42B2-B553-181E7E6E9532}"/>
              </a:ext>
            </a:extLst>
          </p:cNvPr>
          <p:cNvSpPr txBox="1"/>
          <p:nvPr/>
        </p:nvSpPr>
        <p:spPr>
          <a:xfrm>
            <a:off x="3168160" y="4553690"/>
            <a:ext cx="666849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do we learn the dictionary?</a:t>
            </a:r>
            <a:endParaRPr kumimoji="0" sz="3600" b="0" i="1" u="none" strike="noStrike" kern="0" cap="none" spc="0" normalizeH="0" baseline="0" noProof="0" dirty="0">
              <a:ln>
                <a:noFill/>
              </a:ln>
              <a:solidFill>
                <a:srgbClr val="0365C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82201182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9" name="Group"/>
          <p:cNvGrpSpPr/>
          <p:nvPr/>
        </p:nvGrpSpPr>
        <p:grpSpPr>
          <a:xfrm>
            <a:off x="1408853" y="1937173"/>
            <a:ext cx="790223" cy="1422401"/>
            <a:chOff x="0" y="0"/>
            <a:chExt cx="790222" cy="1422400"/>
          </a:xfrm>
        </p:grpSpPr>
        <p:sp>
          <p:nvSpPr>
            <p:cNvPr id="503" name="Shape"/>
            <p:cNvSpPr/>
            <p:nvPr/>
          </p:nvSpPr>
          <p:spPr>
            <a:xfrm>
              <a:off x="0" y="0"/>
              <a:ext cx="790223" cy="142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21600"/>
                  </a:moveTo>
                  <a:cubicBezTo>
                    <a:pt x="1612" y="21600"/>
                    <a:pt x="0" y="20705"/>
                    <a:pt x="0" y="19600"/>
                  </a:cubicBezTo>
                  <a:lnTo>
                    <a:pt x="0" y="2000"/>
                  </a:lnTo>
                  <a:cubicBezTo>
                    <a:pt x="0" y="895"/>
                    <a:pt x="1612" y="0"/>
                    <a:pt x="3600" y="0"/>
                  </a:cubicBezTo>
                  <a:moveTo>
                    <a:pt x="18000" y="0"/>
                  </a:moveTo>
                  <a:cubicBezTo>
                    <a:pt x="19988" y="0"/>
                    <a:pt x="21600" y="895"/>
                    <a:pt x="21600" y="2000"/>
                  </a:cubicBezTo>
                  <a:lnTo>
                    <a:pt x="21600" y="19600"/>
                  </a:lnTo>
                  <a:cubicBezTo>
                    <a:pt x="21600" y="20705"/>
                    <a:pt x="19988" y="21600"/>
                    <a:pt x="18000" y="21600"/>
                  </a:cubicBezTo>
                </a:path>
              </a:pathLst>
            </a:custGeom>
            <a:noFill/>
            <a:ln w="25400" cap="flat">
              <a:solidFill>
                <a:srgbClr val="0000CC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sym typeface="Calibri"/>
              </a:endParaRPr>
            </a:p>
          </p:txBody>
        </p:sp>
        <p:sp>
          <p:nvSpPr>
            <p:cNvPr id="504" name="Line"/>
            <p:cNvSpPr/>
            <p:nvPr/>
          </p:nvSpPr>
          <p:spPr>
            <a:xfrm>
              <a:off x="150314" y="278481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505" name="Line"/>
            <p:cNvSpPr/>
            <p:nvPr/>
          </p:nvSpPr>
          <p:spPr>
            <a:xfrm>
              <a:off x="150314" y="484130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506" name="Line"/>
            <p:cNvSpPr/>
            <p:nvPr/>
          </p:nvSpPr>
          <p:spPr>
            <a:xfrm>
              <a:off x="154608" y="689778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507" name="Line"/>
            <p:cNvSpPr/>
            <p:nvPr/>
          </p:nvSpPr>
          <p:spPr>
            <a:xfrm>
              <a:off x="154608" y="895426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508" name="Line"/>
            <p:cNvSpPr/>
            <p:nvPr/>
          </p:nvSpPr>
          <p:spPr>
            <a:xfrm>
              <a:off x="150314" y="1118212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sp>
        <p:nvSpPr>
          <p:cNvPr id="510" name="Line"/>
          <p:cNvSpPr/>
          <p:nvPr/>
        </p:nvSpPr>
        <p:spPr>
          <a:xfrm flipV="1">
            <a:off x="1083733" y="4551680"/>
            <a:ext cx="1" cy="4325903"/>
          </a:xfrm>
          <a:prstGeom prst="line">
            <a:avLst/>
          </a:prstGeom>
          <a:ln w="25400">
            <a:solidFill>
              <a:srgbClr val="0000FF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511" name="Line"/>
          <p:cNvSpPr/>
          <p:nvPr/>
        </p:nvSpPr>
        <p:spPr>
          <a:xfrm>
            <a:off x="1083733" y="8877581"/>
            <a:ext cx="5418668" cy="4518"/>
          </a:xfrm>
          <a:prstGeom prst="line">
            <a:avLst/>
          </a:prstGeom>
          <a:ln w="25400">
            <a:solidFill>
              <a:srgbClr val="0000FF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512" name="Line"/>
          <p:cNvSpPr/>
          <p:nvPr/>
        </p:nvSpPr>
        <p:spPr>
          <a:xfrm flipV="1">
            <a:off x="1083733" y="6491112"/>
            <a:ext cx="4009814" cy="2386470"/>
          </a:xfrm>
          <a:prstGeom prst="line">
            <a:avLst/>
          </a:prstGeom>
          <a:ln w="25400">
            <a:solidFill>
              <a:srgbClr val="0000FF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513" name="Oval"/>
          <p:cNvSpPr/>
          <p:nvPr/>
        </p:nvSpPr>
        <p:spPr>
          <a:xfrm>
            <a:off x="2436142" y="6823004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14" name="Oval"/>
          <p:cNvSpPr/>
          <p:nvPr/>
        </p:nvSpPr>
        <p:spPr>
          <a:xfrm>
            <a:off x="2652889" y="7039750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15" name="Oval"/>
          <p:cNvSpPr/>
          <p:nvPr/>
        </p:nvSpPr>
        <p:spPr>
          <a:xfrm>
            <a:off x="1950719" y="6827519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16" name="Oval"/>
          <p:cNvSpPr/>
          <p:nvPr/>
        </p:nvSpPr>
        <p:spPr>
          <a:xfrm>
            <a:off x="2384213" y="7369386"/>
            <a:ext cx="246099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17" name="Oval"/>
          <p:cNvSpPr/>
          <p:nvPr/>
        </p:nvSpPr>
        <p:spPr>
          <a:xfrm>
            <a:off x="2059093" y="7261013"/>
            <a:ext cx="246099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18" name="Oval"/>
          <p:cNvSpPr/>
          <p:nvPr/>
        </p:nvSpPr>
        <p:spPr>
          <a:xfrm>
            <a:off x="3901439" y="5310293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19" name="Oval"/>
          <p:cNvSpPr/>
          <p:nvPr/>
        </p:nvSpPr>
        <p:spPr>
          <a:xfrm>
            <a:off x="3793066" y="6177279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20" name="Oval"/>
          <p:cNvSpPr/>
          <p:nvPr/>
        </p:nvSpPr>
        <p:spPr>
          <a:xfrm>
            <a:off x="3467946" y="5743786"/>
            <a:ext cx="246099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21" name="Oval"/>
          <p:cNvSpPr/>
          <p:nvPr/>
        </p:nvSpPr>
        <p:spPr>
          <a:xfrm>
            <a:off x="3901439" y="5743786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22" name="Oval"/>
          <p:cNvSpPr/>
          <p:nvPr/>
        </p:nvSpPr>
        <p:spPr>
          <a:xfrm>
            <a:off x="3142826" y="6827519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23" name="Oval"/>
          <p:cNvSpPr/>
          <p:nvPr/>
        </p:nvSpPr>
        <p:spPr>
          <a:xfrm>
            <a:off x="2167466" y="6394026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24" name="Oval"/>
          <p:cNvSpPr/>
          <p:nvPr/>
        </p:nvSpPr>
        <p:spPr>
          <a:xfrm>
            <a:off x="5093546" y="8128000"/>
            <a:ext cx="246099" cy="225778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25" name="Oval"/>
          <p:cNvSpPr/>
          <p:nvPr/>
        </p:nvSpPr>
        <p:spPr>
          <a:xfrm>
            <a:off x="4876800" y="7802880"/>
            <a:ext cx="246099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26" name="Oval"/>
          <p:cNvSpPr/>
          <p:nvPr/>
        </p:nvSpPr>
        <p:spPr>
          <a:xfrm>
            <a:off x="4551679" y="8128000"/>
            <a:ext cx="246100" cy="225778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grpSp>
        <p:nvGrpSpPr>
          <p:cNvPr id="533" name="Group"/>
          <p:cNvGrpSpPr/>
          <p:nvPr/>
        </p:nvGrpSpPr>
        <p:grpSpPr>
          <a:xfrm>
            <a:off x="2352604" y="1937173"/>
            <a:ext cx="790223" cy="1422401"/>
            <a:chOff x="0" y="0"/>
            <a:chExt cx="790222" cy="1422400"/>
          </a:xfrm>
        </p:grpSpPr>
        <p:sp>
          <p:nvSpPr>
            <p:cNvPr id="527" name="Shape"/>
            <p:cNvSpPr/>
            <p:nvPr/>
          </p:nvSpPr>
          <p:spPr>
            <a:xfrm>
              <a:off x="0" y="0"/>
              <a:ext cx="790223" cy="142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21600"/>
                  </a:moveTo>
                  <a:cubicBezTo>
                    <a:pt x="1612" y="21600"/>
                    <a:pt x="0" y="20705"/>
                    <a:pt x="0" y="19600"/>
                  </a:cubicBezTo>
                  <a:lnTo>
                    <a:pt x="0" y="2000"/>
                  </a:lnTo>
                  <a:cubicBezTo>
                    <a:pt x="0" y="895"/>
                    <a:pt x="1612" y="0"/>
                    <a:pt x="3600" y="0"/>
                  </a:cubicBezTo>
                  <a:moveTo>
                    <a:pt x="18000" y="0"/>
                  </a:moveTo>
                  <a:cubicBezTo>
                    <a:pt x="19988" y="0"/>
                    <a:pt x="21600" y="895"/>
                    <a:pt x="21600" y="2000"/>
                  </a:cubicBezTo>
                  <a:lnTo>
                    <a:pt x="21600" y="19600"/>
                  </a:lnTo>
                  <a:cubicBezTo>
                    <a:pt x="21600" y="20705"/>
                    <a:pt x="19988" y="21600"/>
                    <a:pt x="18000" y="21600"/>
                  </a:cubicBezTo>
                </a:path>
              </a:pathLst>
            </a:custGeom>
            <a:noFill/>
            <a:ln w="25400" cap="flat">
              <a:solidFill>
                <a:srgbClr val="0000CC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sym typeface="Calibri"/>
              </a:endParaRPr>
            </a:p>
          </p:txBody>
        </p:sp>
        <p:sp>
          <p:nvSpPr>
            <p:cNvPr id="528" name="Line"/>
            <p:cNvSpPr/>
            <p:nvPr/>
          </p:nvSpPr>
          <p:spPr>
            <a:xfrm>
              <a:off x="150314" y="278481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529" name="Line"/>
            <p:cNvSpPr/>
            <p:nvPr/>
          </p:nvSpPr>
          <p:spPr>
            <a:xfrm>
              <a:off x="150314" y="484130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530" name="Line"/>
            <p:cNvSpPr/>
            <p:nvPr/>
          </p:nvSpPr>
          <p:spPr>
            <a:xfrm>
              <a:off x="154608" y="689778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531" name="Line"/>
            <p:cNvSpPr/>
            <p:nvPr/>
          </p:nvSpPr>
          <p:spPr>
            <a:xfrm>
              <a:off x="154608" y="895426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532" name="Line"/>
            <p:cNvSpPr/>
            <p:nvPr/>
          </p:nvSpPr>
          <p:spPr>
            <a:xfrm>
              <a:off x="150314" y="1118212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540" name="Group"/>
          <p:cNvGrpSpPr/>
          <p:nvPr/>
        </p:nvGrpSpPr>
        <p:grpSpPr>
          <a:xfrm>
            <a:off x="3327964" y="1950719"/>
            <a:ext cx="790223" cy="1422401"/>
            <a:chOff x="0" y="0"/>
            <a:chExt cx="790222" cy="1422400"/>
          </a:xfrm>
        </p:grpSpPr>
        <p:sp>
          <p:nvSpPr>
            <p:cNvPr id="534" name="Shape"/>
            <p:cNvSpPr/>
            <p:nvPr/>
          </p:nvSpPr>
          <p:spPr>
            <a:xfrm>
              <a:off x="0" y="0"/>
              <a:ext cx="790223" cy="142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21600"/>
                  </a:moveTo>
                  <a:cubicBezTo>
                    <a:pt x="1612" y="21600"/>
                    <a:pt x="0" y="20705"/>
                    <a:pt x="0" y="19600"/>
                  </a:cubicBezTo>
                  <a:lnTo>
                    <a:pt x="0" y="2000"/>
                  </a:lnTo>
                  <a:cubicBezTo>
                    <a:pt x="0" y="895"/>
                    <a:pt x="1612" y="0"/>
                    <a:pt x="3600" y="0"/>
                  </a:cubicBezTo>
                  <a:moveTo>
                    <a:pt x="18000" y="0"/>
                  </a:moveTo>
                  <a:cubicBezTo>
                    <a:pt x="19988" y="0"/>
                    <a:pt x="21600" y="895"/>
                    <a:pt x="21600" y="2000"/>
                  </a:cubicBezTo>
                  <a:lnTo>
                    <a:pt x="21600" y="19600"/>
                  </a:lnTo>
                  <a:cubicBezTo>
                    <a:pt x="21600" y="20705"/>
                    <a:pt x="19988" y="21600"/>
                    <a:pt x="18000" y="21600"/>
                  </a:cubicBezTo>
                </a:path>
              </a:pathLst>
            </a:custGeom>
            <a:noFill/>
            <a:ln w="25400" cap="flat">
              <a:solidFill>
                <a:srgbClr val="0000CC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sym typeface="Calibri"/>
              </a:endParaRPr>
            </a:p>
          </p:txBody>
        </p:sp>
        <p:sp>
          <p:nvSpPr>
            <p:cNvPr id="535" name="Line"/>
            <p:cNvSpPr/>
            <p:nvPr/>
          </p:nvSpPr>
          <p:spPr>
            <a:xfrm>
              <a:off x="150314" y="278481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536" name="Line"/>
            <p:cNvSpPr/>
            <p:nvPr/>
          </p:nvSpPr>
          <p:spPr>
            <a:xfrm>
              <a:off x="150314" y="484130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537" name="Line"/>
            <p:cNvSpPr/>
            <p:nvPr/>
          </p:nvSpPr>
          <p:spPr>
            <a:xfrm>
              <a:off x="154608" y="689778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538" name="Line"/>
            <p:cNvSpPr/>
            <p:nvPr/>
          </p:nvSpPr>
          <p:spPr>
            <a:xfrm>
              <a:off x="154608" y="895426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539" name="Line"/>
            <p:cNvSpPr/>
            <p:nvPr/>
          </p:nvSpPr>
          <p:spPr>
            <a:xfrm>
              <a:off x="150314" y="1118212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547" name="Group"/>
          <p:cNvGrpSpPr/>
          <p:nvPr/>
        </p:nvGrpSpPr>
        <p:grpSpPr>
          <a:xfrm>
            <a:off x="4303324" y="1950719"/>
            <a:ext cx="790223" cy="1422401"/>
            <a:chOff x="0" y="0"/>
            <a:chExt cx="790222" cy="1422400"/>
          </a:xfrm>
        </p:grpSpPr>
        <p:sp>
          <p:nvSpPr>
            <p:cNvPr id="541" name="Shape"/>
            <p:cNvSpPr/>
            <p:nvPr/>
          </p:nvSpPr>
          <p:spPr>
            <a:xfrm>
              <a:off x="0" y="0"/>
              <a:ext cx="790223" cy="142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21600"/>
                  </a:moveTo>
                  <a:cubicBezTo>
                    <a:pt x="1612" y="21600"/>
                    <a:pt x="0" y="20705"/>
                    <a:pt x="0" y="19600"/>
                  </a:cubicBezTo>
                  <a:lnTo>
                    <a:pt x="0" y="2000"/>
                  </a:lnTo>
                  <a:cubicBezTo>
                    <a:pt x="0" y="895"/>
                    <a:pt x="1612" y="0"/>
                    <a:pt x="3600" y="0"/>
                  </a:cubicBezTo>
                  <a:moveTo>
                    <a:pt x="18000" y="0"/>
                  </a:moveTo>
                  <a:cubicBezTo>
                    <a:pt x="19988" y="0"/>
                    <a:pt x="21600" y="895"/>
                    <a:pt x="21600" y="2000"/>
                  </a:cubicBezTo>
                  <a:lnTo>
                    <a:pt x="21600" y="19600"/>
                  </a:lnTo>
                  <a:cubicBezTo>
                    <a:pt x="21600" y="20705"/>
                    <a:pt x="19988" y="21600"/>
                    <a:pt x="18000" y="21600"/>
                  </a:cubicBezTo>
                </a:path>
              </a:pathLst>
            </a:custGeom>
            <a:noFill/>
            <a:ln w="25400" cap="flat">
              <a:solidFill>
                <a:srgbClr val="0000CC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sym typeface="Calibri"/>
              </a:endParaRPr>
            </a:p>
          </p:txBody>
        </p:sp>
        <p:sp>
          <p:nvSpPr>
            <p:cNvPr id="542" name="Line"/>
            <p:cNvSpPr/>
            <p:nvPr/>
          </p:nvSpPr>
          <p:spPr>
            <a:xfrm>
              <a:off x="150314" y="278481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543" name="Line"/>
            <p:cNvSpPr/>
            <p:nvPr/>
          </p:nvSpPr>
          <p:spPr>
            <a:xfrm>
              <a:off x="150314" y="484130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544" name="Line"/>
            <p:cNvSpPr/>
            <p:nvPr/>
          </p:nvSpPr>
          <p:spPr>
            <a:xfrm>
              <a:off x="154608" y="689778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545" name="Line"/>
            <p:cNvSpPr/>
            <p:nvPr/>
          </p:nvSpPr>
          <p:spPr>
            <a:xfrm>
              <a:off x="154608" y="895426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546" name="Line"/>
            <p:cNvSpPr/>
            <p:nvPr/>
          </p:nvSpPr>
          <p:spPr>
            <a:xfrm>
              <a:off x="150314" y="1118212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sp>
        <p:nvSpPr>
          <p:cNvPr id="548" name="Line"/>
          <p:cNvSpPr/>
          <p:nvPr/>
        </p:nvSpPr>
        <p:spPr>
          <a:xfrm>
            <a:off x="2723852" y="3467946"/>
            <a:ext cx="1069215" cy="18423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6" h="21600" extrusionOk="0">
                <a:moveTo>
                  <a:pt x="1782" y="0"/>
                </a:moveTo>
                <a:cubicBezTo>
                  <a:pt x="239" y="3282"/>
                  <a:pt x="-1304" y="6565"/>
                  <a:pt x="1782" y="10165"/>
                </a:cubicBezTo>
                <a:cubicBezTo>
                  <a:pt x="4867" y="13765"/>
                  <a:pt x="12582" y="17682"/>
                  <a:pt x="20296" y="21600"/>
                </a:cubicBezTo>
              </a:path>
            </a:pathLst>
          </a:custGeom>
          <a:ln w="12700">
            <a:solidFill>
              <a:srgbClr val="000000"/>
            </a:solidFill>
            <a:prstDash val="dash"/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549" name="Line"/>
          <p:cNvSpPr/>
          <p:nvPr/>
        </p:nvSpPr>
        <p:spPr>
          <a:xfrm>
            <a:off x="2926079" y="3576320"/>
            <a:ext cx="1844381" cy="41566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08" h="21063" extrusionOk="0">
                <a:moveTo>
                  <a:pt x="11215" y="0"/>
                </a:moveTo>
                <a:cubicBezTo>
                  <a:pt x="16408" y="5400"/>
                  <a:pt x="21600" y="10800"/>
                  <a:pt x="21185" y="14278"/>
                </a:cubicBezTo>
                <a:cubicBezTo>
                  <a:pt x="20769" y="17756"/>
                  <a:pt x="12254" y="20136"/>
                  <a:pt x="8723" y="20868"/>
                </a:cubicBezTo>
                <a:cubicBezTo>
                  <a:pt x="5192" y="21600"/>
                  <a:pt x="2596" y="20136"/>
                  <a:pt x="0" y="18671"/>
                </a:cubicBezTo>
              </a:path>
            </a:pathLst>
          </a:custGeom>
          <a:ln w="12700">
            <a:solidFill>
              <a:srgbClr val="000000"/>
            </a:solidFill>
            <a:prstDash val="dash"/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550" name="Line"/>
          <p:cNvSpPr/>
          <p:nvPr/>
        </p:nvSpPr>
        <p:spPr>
          <a:xfrm>
            <a:off x="4768426" y="3576320"/>
            <a:ext cx="1319275" cy="44433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27" h="21600" extrusionOk="0">
                <a:moveTo>
                  <a:pt x="0" y="0"/>
                </a:moveTo>
                <a:cubicBezTo>
                  <a:pt x="9138" y="2415"/>
                  <a:pt x="18277" y="4829"/>
                  <a:pt x="19938" y="8429"/>
                </a:cubicBezTo>
                <a:cubicBezTo>
                  <a:pt x="21600" y="12029"/>
                  <a:pt x="15785" y="16815"/>
                  <a:pt x="9969" y="21600"/>
                </a:cubicBezTo>
              </a:path>
            </a:pathLst>
          </a:custGeom>
          <a:ln w="12700">
            <a:solidFill>
              <a:srgbClr val="000000"/>
            </a:solidFill>
            <a:prstDash val="dash"/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551" name="Line"/>
          <p:cNvSpPr/>
          <p:nvPr/>
        </p:nvSpPr>
        <p:spPr>
          <a:xfrm>
            <a:off x="433493" y="3359573"/>
            <a:ext cx="1842347" cy="29260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518" y="0"/>
                </a:moveTo>
                <a:cubicBezTo>
                  <a:pt x="8259" y="3000"/>
                  <a:pt x="0" y="6000"/>
                  <a:pt x="0" y="8800"/>
                </a:cubicBezTo>
                <a:cubicBezTo>
                  <a:pt x="0" y="11600"/>
                  <a:pt x="12918" y="14667"/>
                  <a:pt x="16518" y="16800"/>
                </a:cubicBezTo>
                <a:cubicBezTo>
                  <a:pt x="20118" y="18933"/>
                  <a:pt x="20859" y="20267"/>
                  <a:pt x="21600" y="21600"/>
                </a:cubicBezTo>
              </a:path>
            </a:pathLst>
          </a:custGeom>
          <a:ln w="12700">
            <a:solidFill>
              <a:srgbClr val="000000"/>
            </a:solidFill>
            <a:prstDash val="dash"/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grpSp>
        <p:nvGrpSpPr>
          <p:cNvPr id="574" name="Group"/>
          <p:cNvGrpSpPr/>
          <p:nvPr/>
        </p:nvGrpSpPr>
        <p:grpSpPr>
          <a:xfrm>
            <a:off x="2352604" y="1937173"/>
            <a:ext cx="3355299" cy="1435947"/>
            <a:chOff x="0" y="0"/>
            <a:chExt cx="3355298" cy="1435946"/>
          </a:xfrm>
        </p:grpSpPr>
        <p:grpSp>
          <p:nvGrpSpPr>
            <p:cNvPr id="558" name="Group"/>
            <p:cNvGrpSpPr/>
            <p:nvPr/>
          </p:nvGrpSpPr>
          <p:grpSpPr>
            <a:xfrm>
              <a:off x="-1" y="0"/>
              <a:ext cx="790224" cy="1422401"/>
              <a:chOff x="0" y="0"/>
              <a:chExt cx="790222" cy="1422400"/>
            </a:xfrm>
          </p:grpSpPr>
          <p:sp>
            <p:nvSpPr>
              <p:cNvPr id="552" name="Shape"/>
              <p:cNvSpPr/>
              <p:nvPr/>
            </p:nvSpPr>
            <p:spPr>
              <a:xfrm>
                <a:off x="0" y="0"/>
                <a:ext cx="790223" cy="1422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21600"/>
                    </a:moveTo>
                    <a:cubicBezTo>
                      <a:pt x="1612" y="21600"/>
                      <a:pt x="0" y="20705"/>
                      <a:pt x="0" y="19600"/>
                    </a:cubicBezTo>
                    <a:lnTo>
                      <a:pt x="0" y="2000"/>
                    </a:lnTo>
                    <a:cubicBezTo>
                      <a:pt x="0" y="895"/>
                      <a:pt x="1612" y="0"/>
                      <a:pt x="3600" y="0"/>
                    </a:cubicBezTo>
                    <a:moveTo>
                      <a:pt x="18000" y="0"/>
                    </a:moveTo>
                    <a:cubicBezTo>
                      <a:pt x="19988" y="0"/>
                      <a:pt x="21600" y="895"/>
                      <a:pt x="21600" y="2000"/>
                    </a:cubicBezTo>
                    <a:lnTo>
                      <a:pt x="21600" y="19600"/>
                    </a:lnTo>
                    <a:cubicBezTo>
                      <a:pt x="21600" y="20705"/>
                      <a:pt x="19988" y="21600"/>
                      <a:pt x="18000" y="21600"/>
                    </a:cubicBezTo>
                  </a:path>
                </a:pathLst>
              </a:custGeom>
              <a:noFill/>
              <a:ln w="25400" cap="flat">
                <a:solidFill>
                  <a:srgbClr val="0000CC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Calibri"/>
                  <a:sym typeface="Calibri"/>
                </a:endParaRPr>
              </a:p>
            </p:txBody>
          </p:sp>
          <p:sp>
            <p:nvSpPr>
              <p:cNvPr id="553" name="Line"/>
              <p:cNvSpPr/>
              <p:nvPr/>
            </p:nvSpPr>
            <p:spPr>
              <a:xfrm>
                <a:off x="150314" y="278481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554" name="Line"/>
              <p:cNvSpPr/>
              <p:nvPr/>
            </p:nvSpPr>
            <p:spPr>
              <a:xfrm>
                <a:off x="150314" y="484130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555" name="Line"/>
              <p:cNvSpPr/>
              <p:nvPr/>
            </p:nvSpPr>
            <p:spPr>
              <a:xfrm>
                <a:off x="154608" y="689778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556" name="Line"/>
              <p:cNvSpPr/>
              <p:nvPr/>
            </p:nvSpPr>
            <p:spPr>
              <a:xfrm>
                <a:off x="154608" y="895426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557" name="Line"/>
              <p:cNvSpPr/>
              <p:nvPr/>
            </p:nvSpPr>
            <p:spPr>
              <a:xfrm>
                <a:off x="150314" y="1118212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</p:grpSp>
        <p:grpSp>
          <p:nvGrpSpPr>
            <p:cNvPr id="565" name="Group"/>
            <p:cNvGrpSpPr/>
            <p:nvPr/>
          </p:nvGrpSpPr>
          <p:grpSpPr>
            <a:xfrm>
              <a:off x="975360" y="13546"/>
              <a:ext cx="790223" cy="1422401"/>
              <a:chOff x="0" y="0"/>
              <a:chExt cx="790222" cy="1422400"/>
            </a:xfrm>
          </p:grpSpPr>
          <p:sp>
            <p:nvSpPr>
              <p:cNvPr id="559" name="Shape"/>
              <p:cNvSpPr/>
              <p:nvPr/>
            </p:nvSpPr>
            <p:spPr>
              <a:xfrm>
                <a:off x="0" y="0"/>
                <a:ext cx="790223" cy="1422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21600"/>
                    </a:moveTo>
                    <a:cubicBezTo>
                      <a:pt x="1612" y="21600"/>
                      <a:pt x="0" y="20705"/>
                      <a:pt x="0" y="19600"/>
                    </a:cubicBezTo>
                    <a:lnTo>
                      <a:pt x="0" y="2000"/>
                    </a:lnTo>
                    <a:cubicBezTo>
                      <a:pt x="0" y="895"/>
                      <a:pt x="1612" y="0"/>
                      <a:pt x="3600" y="0"/>
                    </a:cubicBezTo>
                    <a:moveTo>
                      <a:pt x="18000" y="0"/>
                    </a:moveTo>
                    <a:cubicBezTo>
                      <a:pt x="19988" y="0"/>
                      <a:pt x="21600" y="895"/>
                      <a:pt x="21600" y="2000"/>
                    </a:cubicBezTo>
                    <a:lnTo>
                      <a:pt x="21600" y="19600"/>
                    </a:lnTo>
                    <a:cubicBezTo>
                      <a:pt x="21600" y="20705"/>
                      <a:pt x="19988" y="21600"/>
                      <a:pt x="18000" y="21600"/>
                    </a:cubicBezTo>
                  </a:path>
                </a:pathLst>
              </a:custGeom>
              <a:noFill/>
              <a:ln w="25400" cap="flat">
                <a:solidFill>
                  <a:srgbClr val="0000CC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Calibri"/>
                  <a:sym typeface="Calibri"/>
                </a:endParaRPr>
              </a:p>
            </p:txBody>
          </p:sp>
          <p:sp>
            <p:nvSpPr>
              <p:cNvPr id="560" name="Line"/>
              <p:cNvSpPr/>
              <p:nvPr/>
            </p:nvSpPr>
            <p:spPr>
              <a:xfrm>
                <a:off x="150314" y="278481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561" name="Line"/>
              <p:cNvSpPr/>
              <p:nvPr/>
            </p:nvSpPr>
            <p:spPr>
              <a:xfrm>
                <a:off x="150314" y="484130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562" name="Line"/>
              <p:cNvSpPr/>
              <p:nvPr/>
            </p:nvSpPr>
            <p:spPr>
              <a:xfrm>
                <a:off x="154608" y="689778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563" name="Line"/>
              <p:cNvSpPr/>
              <p:nvPr/>
            </p:nvSpPr>
            <p:spPr>
              <a:xfrm>
                <a:off x="154608" y="895426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564" name="Line"/>
              <p:cNvSpPr/>
              <p:nvPr/>
            </p:nvSpPr>
            <p:spPr>
              <a:xfrm>
                <a:off x="150314" y="1118212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</p:grpSp>
        <p:grpSp>
          <p:nvGrpSpPr>
            <p:cNvPr id="572" name="Group"/>
            <p:cNvGrpSpPr/>
            <p:nvPr/>
          </p:nvGrpSpPr>
          <p:grpSpPr>
            <a:xfrm>
              <a:off x="1950720" y="13546"/>
              <a:ext cx="790223" cy="1422401"/>
              <a:chOff x="0" y="0"/>
              <a:chExt cx="790222" cy="1422400"/>
            </a:xfrm>
          </p:grpSpPr>
          <p:sp>
            <p:nvSpPr>
              <p:cNvPr id="566" name="Shape"/>
              <p:cNvSpPr/>
              <p:nvPr/>
            </p:nvSpPr>
            <p:spPr>
              <a:xfrm>
                <a:off x="0" y="0"/>
                <a:ext cx="790223" cy="1422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21600"/>
                    </a:moveTo>
                    <a:cubicBezTo>
                      <a:pt x="1612" y="21600"/>
                      <a:pt x="0" y="20705"/>
                      <a:pt x="0" y="19600"/>
                    </a:cubicBezTo>
                    <a:lnTo>
                      <a:pt x="0" y="2000"/>
                    </a:lnTo>
                    <a:cubicBezTo>
                      <a:pt x="0" y="895"/>
                      <a:pt x="1612" y="0"/>
                      <a:pt x="3600" y="0"/>
                    </a:cubicBezTo>
                    <a:moveTo>
                      <a:pt x="18000" y="0"/>
                    </a:moveTo>
                    <a:cubicBezTo>
                      <a:pt x="19988" y="0"/>
                      <a:pt x="21600" y="895"/>
                      <a:pt x="21600" y="2000"/>
                    </a:cubicBezTo>
                    <a:lnTo>
                      <a:pt x="21600" y="19600"/>
                    </a:lnTo>
                    <a:cubicBezTo>
                      <a:pt x="21600" y="20705"/>
                      <a:pt x="19988" y="21600"/>
                      <a:pt x="18000" y="21600"/>
                    </a:cubicBezTo>
                  </a:path>
                </a:pathLst>
              </a:custGeom>
              <a:noFill/>
              <a:ln w="25400" cap="flat">
                <a:solidFill>
                  <a:srgbClr val="0000CC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Calibri"/>
                  <a:sym typeface="Calibri"/>
                </a:endParaRPr>
              </a:p>
            </p:txBody>
          </p:sp>
          <p:sp>
            <p:nvSpPr>
              <p:cNvPr id="567" name="Line"/>
              <p:cNvSpPr/>
              <p:nvPr/>
            </p:nvSpPr>
            <p:spPr>
              <a:xfrm>
                <a:off x="150314" y="278481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568" name="Line"/>
              <p:cNvSpPr/>
              <p:nvPr/>
            </p:nvSpPr>
            <p:spPr>
              <a:xfrm>
                <a:off x="150314" y="484130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569" name="Line"/>
              <p:cNvSpPr/>
              <p:nvPr/>
            </p:nvSpPr>
            <p:spPr>
              <a:xfrm>
                <a:off x="154608" y="689778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570" name="Line"/>
              <p:cNvSpPr/>
              <p:nvPr/>
            </p:nvSpPr>
            <p:spPr>
              <a:xfrm>
                <a:off x="154608" y="895426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571" name="Line"/>
              <p:cNvSpPr/>
              <p:nvPr/>
            </p:nvSpPr>
            <p:spPr>
              <a:xfrm>
                <a:off x="150314" y="1118212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</p:grpSp>
        <p:sp>
          <p:nvSpPr>
            <p:cNvPr id="573" name="…"/>
            <p:cNvSpPr txBox="1"/>
            <p:nvPr/>
          </p:nvSpPr>
          <p:spPr>
            <a:xfrm>
              <a:off x="2826737" y="144497"/>
              <a:ext cx="528562" cy="8158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914400">
                <a:defRPr sz="4400"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defRPr>
              </a:pPr>
              <a:r>
                <a: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>
                    <a:solidFill>
                      <a:srgbClr val="000099"/>
                    </a:solidFill>
                  </a:uFill>
                  <a:latin typeface="Calibri"/>
                  <a:sym typeface="Calibri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587433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67"/>
          <p:cNvSpPr txBox="1">
            <a:spLocks/>
          </p:cNvSpPr>
          <p:nvPr/>
        </p:nvSpPr>
        <p:spPr>
          <a:xfrm>
            <a:off x="540200" y="2893007"/>
            <a:ext cx="11924401" cy="6043559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Bag-of-words.</a:t>
            </a: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rgbClr val="000000"/>
              </a:solidFill>
              <a:latin typeface="Helvetica Light"/>
            </a:endParaRP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K-means clustering.</a:t>
            </a: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rgbClr val="000000"/>
              </a:solidFill>
              <a:latin typeface="Helvetica Light"/>
            </a:endParaRP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Classification.</a:t>
            </a: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rgbClr val="000000"/>
              </a:solidFill>
              <a:latin typeface="Helvetica Light"/>
            </a:endParaRP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K nearest neighbors.</a:t>
            </a: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Naïve Bayes.</a:t>
            </a: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rgbClr val="000000"/>
              </a:solidFill>
              <a:latin typeface="Helvetica Light"/>
            </a:endParaRP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Support vector machine.</a:t>
            </a:r>
          </a:p>
        </p:txBody>
      </p:sp>
      <p:sp>
        <p:nvSpPr>
          <p:cNvPr id="6" name="Shape 667">
            <a:extLst>
              <a:ext uri="{FF2B5EF4-FFF2-40B4-BE49-F238E27FC236}">
                <a16:creationId xmlns:a16="http://schemas.microsoft.com/office/drawing/2014/main" id="{C73B9F3D-2B2C-4024-8F8B-A28DDE3A5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17033"/>
            <a:ext cx="13004800" cy="141393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Overview of today’s lecture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897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2" name="Group"/>
          <p:cNvGrpSpPr/>
          <p:nvPr/>
        </p:nvGrpSpPr>
        <p:grpSpPr>
          <a:xfrm>
            <a:off x="1408853" y="1937173"/>
            <a:ext cx="790223" cy="1422401"/>
            <a:chOff x="0" y="0"/>
            <a:chExt cx="790222" cy="1422400"/>
          </a:xfrm>
        </p:grpSpPr>
        <p:sp>
          <p:nvSpPr>
            <p:cNvPr id="576" name="Shape"/>
            <p:cNvSpPr/>
            <p:nvPr/>
          </p:nvSpPr>
          <p:spPr>
            <a:xfrm>
              <a:off x="0" y="0"/>
              <a:ext cx="790223" cy="142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21600"/>
                  </a:moveTo>
                  <a:cubicBezTo>
                    <a:pt x="1612" y="21600"/>
                    <a:pt x="0" y="20705"/>
                    <a:pt x="0" y="19600"/>
                  </a:cubicBezTo>
                  <a:lnTo>
                    <a:pt x="0" y="2000"/>
                  </a:lnTo>
                  <a:cubicBezTo>
                    <a:pt x="0" y="895"/>
                    <a:pt x="1612" y="0"/>
                    <a:pt x="3600" y="0"/>
                  </a:cubicBezTo>
                  <a:moveTo>
                    <a:pt x="18000" y="0"/>
                  </a:moveTo>
                  <a:cubicBezTo>
                    <a:pt x="19988" y="0"/>
                    <a:pt x="21600" y="895"/>
                    <a:pt x="21600" y="2000"/>
                  </a:cubicBezTo>
                  <a:lnTo>
                    <a:pt x="21600" y="19600"/>
                  </a:lnTo>
                  <a:cubicBezTo>
                    <a:pt x="21600" y="20705"/>
                    <a:pt x="19988" y="21600"/>
                    <a:pt x="18000" y="21600"/>
                  </a:cubicBezTo>
                </a:path>
              </a:pathLst>
            </a:custGeom>
            <a:noFill/>
            <a:ln w="25400" cap="flat">
              <a:solidFill>
                <a:srgbClr val="0000CC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sym typeface="Calibri"/>
              </a:endParaRPr>
            </a:p>
          </p:txBody>
        </p:sp>
        <p:sp>
          <p:nvSpPr>
            <p:cNvPr id="577" name="Line"/>
            <p:cNvSpPr/>
            <p:nvPr/>
          </p:nvSpPr>
          <p:spPr>
            <a:xfrm>
              <a:off x="150314" y="278481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578" name="Line"/>
            <p:cNvSpPr/>
            <p:nvPr/>
          </p:nvSpPr>
          <p:spPr>
            <a:xfrm>
              <a:off x="150314" y="484130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579" name="Line"/>
            <p:cNvSpPr/>
            <p:nvPr/>
          </p:nvSpPr>
          <p:spPr>
            <a:xfrm>
              <a:off x="154608" y="689778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580" name="Line"/>
            <p:cNvSpPr/>
            <p:nvPr/>
          </p:nvSpPr>
          <p:spPr>
            <a:xfrm>
              <a:off x="154608" y="895426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581" name="Line"/>
            <p:cNvSpPr/>
            <p:nvPr/>
          </p:nvSpPr>
          <p:spPr>
            <a:xfrm>
              <a:off x="150314" y="1118212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sp>
        <p:nvSpPr>
          <p:cNvPr id="583" name="Line"/>
          <p:cNvSpPr/>
          <p:nvPr/>
        </p:nvSpPr>
        <p:spPr>
          <a:xfrm flipV="1">
            <a:off x="1083733" y="4551680"/>
            <a:ext cx="1" cy="4325903"/>
          </a:xfrm>
          <a:prstGeom prst="line">
            <a:avLst/>
          </a:prstGeom>
          <a:ln w="25400">
            <a:solidFill>
              <a:srgbClr val="0000FF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584" name="Line"/>
          <p:cNvSpPr/>
          <p:nvPr/>
        </p:nvSpPr>
        <p:spPr>
          <a:xfrm>
            <a:off x="1083733" y="8877581"/>
            <a:ext cx="5418668" cy="4518"/>
          </a:xfrm>
          <a:prstGeom prst="line">
            <a:avLst/>
          </a:prstGeom>
          <a:ln w="25400">
            <a:solidFill>
              <a:srgbClr val="0000FF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585" name="Line"/>
          <p:cNvSpPr/>
          <p:nvPr/>
        </p:nvSpPr>
        <p:spPr>
          <a:xfrm flipV="1">
            <a:off x="1083733" y="6491112"/>
            <a:ext cx="4009814" cy="2386470"/>
          </a:xfrm>
          <a:prstGeom prst="line">
            <a:avLst/>
          </a:prstGeom>
          <a:ln w="25400">
            <a:solidFill>
              <a:srgbClr val="0000FF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586" name="Oval"/>
          <p:cNvSpPr/>
          <p:nvPr/>
        </p:nvSpPr>
        <p:spPr>
          <a:xfrm>
            <a:off x="2436142" y="6823004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87" name="Oval"/>
          <p:cNvSpPr/>
          <p:nvPr/>
        </p:nvSpPr>
        <p:spPr>
          <a:xfrm>
            <a:off x="2652889" y="7039750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88" name="Oval"/>
          <p:cNvSpPr/>
          <p:nvPr/>
        </p:nvSpPr>
        <p:spPr>
          <a:xfrm>
            <a:off x="1950719" y="6827519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89" name="Oval"/>
          <p:cNvSpPr/>
          <p:nvPr/>
        </p:nvSpPr>
        <p:spPr>
          <a:xfrm>
            <a:off x="2384213" y="7369386"/>
            <a:ext cx="246099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90" name="Oval"/>
          <p:cNvSpPr/>
          <p:nvPr/>
        </p:nvSpPr>
        <p:spPr>
          <a:xfrm>
            <a:off x="2059093" y="7261013"/>
            <a:ext cx="246099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91" name="Oval"/>
          <p:cNvSpPr/>
          <p:nvPr/>
        </p:nvSpPr>
        <p:spPr>
          <a:xfrm>
            <a:off x="3901439" y="5310293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92" name="Oval"/>
          <p:cNvSpPr/>
          <p:nvPr/>
        </p:nvSpPr>
        <p:spPr>
          <a:xfrm>
            <a:off x="3793066" y="6177279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93" name="Oval"/>
          <p:cNvSpPr/>
          <p:nvPr/>
        </p:nvSpPr>
        <p:spPr>
          <a:xfrm>
            <a:off x="3467946" y="5743786"/>
            <a:ext cx="246099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94" name="Oval"/>
          <p:cNvSpPr/>
          <p:nvPr/>
        </p:nvSpPr>
        <p:spPr>
          <a:xfrm>
            <a:off x="3901439" y="5743786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95" name="Oval"/>
          <p:cNvSpPr/>
          <p:nvPr/>
        </p:nvSpPr>
        <p:spPr>
          <a:xfrm>
            <a:off x="3142826" y="6827519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96" name="Oval"/>
          <p:cNvSpPr/>
          <p:nvPr/>
        </p:nvSpPr>
        <p:spPr>
          <a:xfrm>
            <a:off x="2167466" y="6394026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97" name="Oval"/>
          <p:cNvSpPr/>
          <p:nvPr/>
        </p:nvSpPr>
        <p:spPr>
          <a:xfrm>
            <a:off x="5093546" y="8128000"/>
            <a:ext cx="246099" cy="225778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98" name="Oval"/>
          <p:cNvSpPr/>
          <p:nvPr/>
        </p:nvSpPr>
        <p:spPr>
          <a:xfrm>
            <a:off x="4876800" y="7802880"/>
            <a:ext cx="246099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99" name="Oval"/>
          <p:cNvSpPr/>
          <p:nvPr/>
        </p:nvSpPr>
        <p:spPr>
          <a:xfrm>
            <a:off x="4551679" y="8128000"/>
            <a:ext cx="246100" cy="225778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grpSp>
        <p:nvGrpSpPr>
          <p:cNvPr id="606" name="Group"/>
          <p:cNvGrpSpPr/>
          <p:nvPr/>
        </p:nvGrpSpPr>
        <p:grpSpPr>
          <a:xfrm>
            <a:off x="2352604" y="1937173"/>
            <a:ext cx="790223" cy="1422401"/>
            <a:chOff x="0" y="0"/>
            <a:chExt cx="790222" cy="1422400"/>
          </a:xfrm>
        </p:grpSpPr>
        <p:sp>
          <p:nvSpPr>
            <p:cNvPr id="600" name="Shape"/>
            <p:cNvSpPr/>
            <p:nvPr/>
          </p:nvSpPr>
          <p:spPr>
            <a:xfrm>
              <a:off x="0" y="0"/>
              <a:ext cx="790223" cy="142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21600"/>
                  </a:moveTo>
                  <a:cubicBezTo>
                    <a:pt x="1612" y="21600"/>
                    <a:pt x="0" y="20705"/>
                    <a:pt x="0" y="19600"/>
                  </a:cubicBezTo>
                  <a:lnTo>
                    <a:pt x="0" y="2000"/>
                  </a:lnTo>
                  <a:cubicBezTo>
                    <a:pt x="0" y="895"/>
                    <a:pt x="1612" y="0"/>
                    <a:pt x="3600" y="0"/>
                  </a:cubicBezTo>
                  <a:moveTo>
                    <a:pt x="18000" y="0"/>
                  </a:moveTo>
                  <a:cubicBezTo>
                    <a:pt x="19988" y="0"/>
                    <a:pt x="21600" y="895"/>
                    <a:pt x="21600" y="2000"/>
                  </a:cubicBezTo>
                  <a:lnTo>
                    <a:pt x="21600" y="19600"/>
                  </a:lnTo>
                  <a:cubicBezTo>
                    <a:pt x="21600" y="20705"/>
                    <a:pt x="19988" y="21600"/>
                    <a:pt x="18000" y="21600"/>
                  </a:cubicBezTo>
                </a:path>
              </a:pathLst>
            </a:custGeom>
            <a:noFill/>
            <a:ln w="25400" cap="flat">
              <a:solidFill>
                <a:srgbClr val="0000CC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sym typeface="Calibri"/>
              </a:endParaRPr>
            </a:p>
          </p:txBody>
        </p:sp>
        <p:sp>
          <p:nvSpPr>
            <p:cNvPr id="601" name="Line"/>
            <p:cNvSpPr/>
            <p:nvPr/>
          </p:nvSpPr>
          <p:spPr>
            <a:xfrm>
              <a:off x="150314" y="278481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02" name="Line"/>
            <p:cNvSpPr/>
            <p:nvPr/>
          </p:nvSpPr>
          <p:spPr>
            <a:xfrm>
              <a:off x="150314" y="484130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03" name="Line"/>
            <p:cNvSpPr/>
            <p:nvPr/>
          </p:nvSpPr>
          <p:spPr>
            <a:xfrm>
              <a:off x="154608" y="689778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04" name="Line"/>
            <p:cNvSpPr/>
            <p:nvPr/>
          </p:nvSpPr>
          <p:spPr>
            <a:xfrm>
              <a:off x="154608" y="895426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05" name="Line"/>
            <p:cNvSpPr/>
            <p:nvPr/>
          </p:nvSpPr>
          <p:spPr>
            <a:xfrm>
              <a:off x="150314" y="1118212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613" name="Group"/>
          <p:cNvGrpSpPr/>
          <p:nvPr/>
        </p:nvGrpSpPr>
        <p:grpSpPr>
          <a:xfrm>
            <a:off x="3327964" y="1950719"/>
            <a:ext cx="790223" cy="1422401"/>
            <a:chOff x="0" y="0"/>
            <a:chExt cx="790222" cy="1422400"/>
          </a:xfrm>
        </p:grpSpPr>
        <p:sp>
          <p:nvSpPr>
            <p:cNvPr id="607" name="Shape"/>
            <p:cNvSpPr/>
            <p:nvPr/>
          </p:nvSpPr>
          <p:spPr>
            <a:xfrm>
              <a:off x="0" y="0"/>
              <a:ext cx="790223" cy="142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21600"/>
                  </a:moveTo>
                  <a:cubicBezTo>
                    <a:pt x="1612" y="21600"/>
                    <a:pt x="0" y="20705"/>
                    <a:pt x="0" y="19600"/>
                  </a:cubicBezTo>
                  <a:lnTo>
                    <a:pt x="0" y="2000"/>
                  </a:lnTo>
                  <a:cubicBezTo>
                    <a:pt x="0" y="895"/>
                    <a:pt x="1612" y="0"/>
                    <a:pt x="3600" y="0"/>
                  </a:cubicBezTo>
                  <a:moveTo>
                    <a:pt x="18000" y="0"/>
                  </a:moveTo>
                  <a:cubicBezTo>
                    <a:pt x="19988" y="0"/>
                    <a:pt x="21600" y="895"/>
                    <a:pt x="21600" y="2000"/>
                  </a:cubicBezTo>
                  <a:lnTo>
                    <a:pt x="21600" y="19600"/>
                  </a:lnTo>
                  <a:cubicBezTo>
                    <a:pt x="21600" y="20705"/>
                    <a:pt x="19988" y="21600"/>
                    <a:pt x="18000" y="21600"/>
                  </a:cubicBezTo>
                </a:path>
              </a:pathLst>
            </a:custGeom>
            <a:noFill/>
            <a:ln w="25400" cap="flat">
              <a:solidFill>
                <a:srgbClr val="0000CC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sym typeface="Calibri"/>
              </a:endParaRPr>
            </a:p>
          </p:txBody>
        </p:sp>
        <p:sp>
          <p:nvSpPr>
            <p:cNvPr id="608" name="Line"/>
            <p:cNvSpPr/>
            <p:nvPr/>
          </p:nvSpPr>
          <p:spPr>
            <a:xfrm>
              <a:off x="150314" y="278481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09" name="Line"/>
            <p:cNvSpPr/>
            <p:nvPr/>
          </p:nvSpPr>
          <p:spPr>
            <a:xfrm>
              <a:off x="150314" y="484130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10" name="Line"/>
            <p:cNvSpPr/>
            <p:nvPr/>
          </p:nvSpPr>
          <p:spPr>
            <a:xfrm>
              <a:off x="154608" y="689778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11" name="Line"/>
            <p:cNvSpPr/>
            <p:nvPr/>
          </p:nvSpPr>
          <p:spPr>
            <a:xfrm>
              <a:off x="154608" y="895426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12" name="Line"/>
            <p:cNvSpPr/>
            <p:nvPr/>
          </p:nvSpPr>
          <p:spPr>
            <a:xfrm>
              <a:off x="150314" y="1118212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620" name="Group"/>
          <p:cNvGrpSpPr/>
          <p:nvPr/>
        </p:nvGrpSpPr>
        <p:grpSpPr>
          <a:xfrm>
            <a:off x="4303324" y="1950719"/>
            <a:ext cx="790223" cy="1422401"/>
            <a:chOff x="0" y="0"/>
            <a:chExt cx="790222" cy="1422400"/>
          </a:xfrm>
        </p:grpSpPr>
        <p:sp>
          <p:nvSpPr>
            <p:cNvPr id="614" name="Shape"/>
            <p:cNvSpPr/>
            <p:nvPr/>
          </p:nvSpPr>
          <p:spPr>
            <a:xfrm>
              <a:off x="0" y="0"/>
              <a:ext cx="790223" cy="142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21600"/>
                  </a:moveTo>
                  <a:cubicBezTo>
                    <a:pt x="1612" y="21600"/>
                    <a:pt x="0" y="20705"/>
                    <a:pt x="0" y="19600"/>
                  </a:cubicBezTo>
                  <a:lnTo>
                    <a:pt x="0" y="2000"/>
                  </a:lnTo>
                  <a:cubicBezTo>
                    <a:pt x="0" y="895"/>
                    <a:pt x="1612" y="0"/>
                    <a:pt x="3600" y="0"/>
                  </a:cubicBezTo>
                  <a:moveTo>
                    <a:pt x="18000" y="0"/>
                  </a:moveTo>
                  <a:cubicBezTo>
                    <a:pt x="19988" y="0"/>
                    <a:pt x="21600" y="895"/>
                    <a:pt x="21600" y="2000"/>
                  </a:cubicBezTo>
                  <a:lnTo>
                    <a:pt x="21600" y="19600"/>
                  </a:lnTo>
                  <a:cubicBezTo>
                    <a:pt x="21600" y="20705"/>
                    <a:pt x="19988" y="21600"/>
                    <a:pt x="18000" y="21600"/>
                  </a:cubicBezTo>
                </a:path>
              </a:pathLst>
            </a:custGeom>
            <a:noFill/>
            <a:ln w="25400" cap="flat">
              <a:solidFill>
                <a:srgbClr val="0000CC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sym typeface="Calibri"/>
              </a:endParaRPr>
            </a:p>
          </p:txBody>
        </p:sp>
        <p:sp>
          <p:nvSpPr>
            <p:cNvPr id="615" name="Line"/>
            <p:cNvSpPr/>
            <p:nvPr/>
          </p:nvSpPr>
          <p:spPr>
            <a:xfrm>
              <a:off x="150314" y="278481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16" name="Line"/>
            <p:cNvSpPr/>
            <p:nvPr/>
          </p:nvSpPr>
          <p:spPr>
            <a:xfrm>
              <a:off x="150314" y="484130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17" name="Line"/>
            <p:cNvSpPr/>
            <p:nvPr/>
          </p:nvSpPr>
          <p:spPr>
            <a:xfrm>
              <a:off x="154608" y="689778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18" name="Line"/>
            <p:cNvSpPr/>
            <p:nvPr/>
          </p:nvSpPr>
          <p:spPr>
            <a:xfrm>
              <a:off x="154608" y="895426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19" name="Line"/>
            <p:cNvSpPr/>
            <p:nvPr/>
          </p:nvSpPr>
          <p:spPr>
            <a:xfrm>
              <a:off x="150314" y="1118212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sp>
        <p:nvSpPr>
          <p:cNvPr id="621" name="Line"/>
          <p:cNvSpPr/>
          <p:nvPr/>
        </p:nvSpPr>
        <p:spPr>
          <a:xfrm flipV="1">
            <a:off x="7369386" y="1300479"/>
            <a:ext cx="1" cy="4651024"/>
          </a:xfrm>
          <a:prstGeom prst="line">
            <a:avLst/>
          </a:prstGeom>
          <a:ln w="25400">
            <a:solidFill>
              <a:srgbClr val="0000FF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622" name="Line"/>
          <p:cNvSpPr/>
          <p:nvPr/>
        </p:nvSpPr>
        <p:spPr>
          <a:xfrm>
            <a:off x="7369386" y="5951501"/>
            <a:ext cx="5418668" cy="4518"/>
          </a:xfrm>
          <a:prstGeom prst="line">
            <a:avLst/>
          </a:prstGeom>
          <a:ln w="25400">
            <a:solidFill>
              <a:srgbClr val="0000FF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623" name="Line"/>
          <p:cNvSpPr/>
          <p:nvPr/>
        </p:nvSpPr>
        <p:spPr>
          <a:xfrm flipV="1">
            <a:off x="7369386" y="3565033"/>
            <a:ext cx="4009815" cy="2386470"/>
          </a:xfrm>
          <a:prstGeom prst="line">
            <a:avLst/>
          </a:prstGeom>
          <a:ln w="25400">
            <a:solidFill>
              <a:srgbClr val="0000FF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624" name="Oval"/>
          <p:cNvSpPr/>
          <p:nvPr/>
        </p:nvSpPr>
        <p:spPr>
          <a:xfrm>
            <a:off x="8721796" y="3896924"/>
            <a:ext cx="246099" cy="225779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25" name="Oval"/>
          <p:cNvSpPr/>
          <p:nvPr/>
        </p:nvSpPr>
        <p:spPr>
          <a:xfrm>
            <a:off x="8938542" y="4113670"/>
            <a:ext cx="246100" cy="225779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26" name="Oval"/>
          <p:cNvSpPr/>
          <p:nvPr/>
        </p:nvSpPr>
        <p:spPr>
          <a:xfrm>
            <a:off x="8236373" y="3901440"/>
            <a:ext cx="246099" cy="225778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27" name="Oval"/>
          <p:cNvSpPr/>
          <p:nvPr/>
        </p:nvSpPr>
        <p:spPr>
          <a:xfrm>
            <a:off x="8669866" y="4443306"/>
            <a:ext cx="246100" cy="225779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28" name="Oval"/>
          <p:cNvSpPr/>
          <p:nvPr/>
        </p:nvSpPr>
        <p:spPr>
          <a:xfrm>
            <a:off x="8344746" y="4334933"/>
            <a:ext cx="246099" cy="225779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29" name="Oval"/>
          <p:cNvSpPr/>
          <p:nvPr/>
        </p:nvSpPr>
        <p:spPr>
          <a:xfrm>
            <a:off x="10187093" y="2384213"/>
            <a:ext cx="246100" cy="225778"/>
          </a:xfrm>
          <a:prstGeom prst="ellipse">
            <a:avLst/>
          </a:prstGeom>
          <a:solidFill>
            <a:srgbClr val="008000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30" name="Oval"/>
          <p:cNvSpPr/>
          <p:nvPr/>
        </p:nvSpPr>
        <p:spPr>
          <a:xfrm>
            <a:off x="10078720" y="3251200"/>
            <a:ext cx="246099" cy="225778"/>
          </a:xfrm>
          <a:prstGeom prst="ellipse">
            <a:avLst/>
          </a:prstGeom>
          <a:solidFill>
            <a:srgbClr val="008000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31" name="Oval"/>
          <p:cNvSpPr/>
          <p:nvPr/>
        </p:nvSpPr>
        <p:spPr>
          <a:xfrm>
            <a:off x="9753600" y="2817706"/>
            <a:ext cx="246099" cy="225779"/>
          </a:xfrm>
          <a:prstGeom prst="ellipse">
            <a:avLst/>
          </a:prstGeom>
          <a:solidFill>
            <a:srgbClr val="008000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32" name="Oval"/>
          <p:cNvSpPr/>
          <p:nvPr/>
        </p:nvSpPr>
        <p:spPr>
          <a:xfrm>
            <a:off x="10187093" y="2817706"/>
            <a:ext cx="246100" cy="225779"/>
          </a:xfrm>
          <a:prstGeom prst="ellipse">
            <a:avLst/>
          </a:prstGeom>
          <a:solidFill>
            <a:srgbClr val="008000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33" name="Oval"/>
          <p:cNvSpPr/>
          <p:nvPr/>
        </p:nvSpPr>
        <p:spPr>
          <a:xfrm>
            <a:off x="9428480" y="3901440"/>
            <a:ext cx="246099" cy="225778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34" name="Oval"/>
          <p:cNvSpPr/>
          <p:nvPr/>
        </p:nvSpPr>
        <p:spPr>
          <a:xfrm>
            <a:off x="8453119" y="3467946"/>
            <a:ext cx="246100" cy="225779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35" name="Oval"/>
          <p:cNvSpPr/>
          <p:nvPr/>
        </p:nvSpPr>
        <p:spPr>
          <a:xfrm>
            <a:off x="11379200" y="5201920"/>
            <a:ext cx="246099" cy="225778"/>
          </a:xfrm>
          <a:prstGeom prst="ellipse">
            <a:avLst/>
          </a:prstGeom>
          <a:solidFill>
            <a:srgbClr val="00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36" name="Oval"/>
          <p:cNvSpPr/>
          <p:nvPr/>
        </p:nvSpPr>
        <p:spPr>
          <a:xfrm>
            <a:off x="11162453" y="4876800"/>
            <a:ext cx="246100" cy="225778"/>
          </a:xfrm>
          <a:prstGeom prst="ellipse">
            <a:avLst/>
          </a:prstGeom>
          <a:solidFill>
            <a:srgbClr val="00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37" name="Oval"/>
          <p:cNvSpPr/>
          <p:nvPr/>
        </p:nvSpPr>
        <p:spPr>
          <a:xfrm>
            <a:off x="10837333" y="5201920"/>
            <a:ext cx="246099" cy="225778"/>
          </a:xfrm>
          <a:prstGeom prst="ellipse">
            <a:avLst/>
          </a:prstGeom>
          <a:solidFill>
            <a:srgbClr val="00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38" name="Line"/>
          <p:cNvSpPr/>
          <p:nvPr/>
        </p:nvSpPr>
        <p:spPr>
          <a:xfrm>
            <a:off x="6827519" y="8019626"/>
            <a:ext cx="2926081" cy="1"/>
          </a:xfrm>
          <a:prstGeom prst="line">
            <a:avLst/>
          </a:prstGeom>
          <a:ln w="215900">
            <a:solidFill>
              <a:srgbClr val="FF9900"/>
            </a:solidFill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639" name="Line"/>
          <p:cNvSpPr/>
          <p:nvPr/>
        </p:nvSpPr>
        <p:spPr>
          <a:xfrm flipV="1">
            <a:off x="10187093" y="6285653"/>
            <a:ext cx="1" cy="1733974"/>
          </a:xfrm>
          <a:prstGeom prst="line">
            <a:avLst/>
          </a:prstGeom>
          <a:ln w="215900">
            <a:solidFill>
              <a:srgbClr val="FF9900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640" name="Clustering"/>
          <p:cNvSpPr txBox="1"/>
          <p:nvPr/>
        </p:nvSpPr>
        <p:spPr>
          <a:xfrm>
            <a:off x="9107875" y="7590649"/>
            <a:ext cx="1432246" cy="549149"/>
          </a:xfrm>
          <a:prstGeom prst="rect">
            <a:avLst/>
          </a:prstGeom>
          <a:solidFill>
            <a:srgbClr val="FFFFFF"/>
          </a:solidFill>
          <a:ln w="50800">
            <a:solidFill>
              <a:srgbClr val="FF9900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sym typeface="Calibri"/>
              </a:rPr>
              <a:t>Clustering</a:t>
            </a:r>
          </a:p>
        </p:txBody>
      </p:sp>
      <p:grpSp>
        <p:nvGrpSpPr>
          <p:cNvPr id="663" name="Group"/>
          <p:cNvGrpSpPr/>
          <p:nvPr/>
        </p:nvGrpSpPr>
        <p:grpSpPr>
          <a:xfrm>
            <a:off x="2352604" y="1937173"/>
            <a:ext cx="3355299" cy="1435947"/>
            <a:chOff x="0" y="0"/>
            <a:chExt cx="3355298" cy="1435946"/>
          </a:xfrm>
        </p:grpSpPr>
        <p:grpSp>
          <p:nvGrpSpPr>
            <p:cNvPr id="647" name="Group"/>
            <p:cNvGrpSpPr/>
            <p:nvPr/>
          </p:nvGrpSpPr>
          <p:grpSpPr>
            <a:xfrm>
              <a:off x="-1" y="0"/>
              <a:ext cx="790224" cy="1422401"/>
              <a:chOff x="0" y="0"/>
              <a:chExt cx="790222" cy="1422400"/>
            </a:xfrm>
          </p:grpSpPr>
          <p:sp>
            <p:nvSpPr>
              <p:cNvPr id="641" name="Shape"/>
              <p:cNvSpPr/>
              <p:nvPr/>
            </p:nvSpPr>
            <p:spPr>
              <a:xfrm>
                <a:off x="0" y="0"/>
                <a:ext cx="790223" cy="1422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21600"/>
                    </a:moveTo>
                    <a:cubicBezTo>
                      <a:pt x="1612" y="21600"/>
                      <a:pt x="0" y="20705"/>
                      <a:pt x="0" y="19600"/>
                    </a:cubicBezTo>
                    <a:lnTo>
                      <a:pt x="0" y="2000"/>
                    </a:lnTo>
                    <a:cubicBezTo>
                      <a:pt x="0" y="895"/>
                      <a:pt x="1612" y="0"/>
                      <a:pt x="3600" y="0"/>
                    </a:cubicBezTo>
                    <a:moveTo>
                      <a:pt x="18000" y="0"/>
                    </a:moveTo>
                    <a:cubicBezTo>
                      <a:pt x="19988" y="0"/>
                      <a:pt x="21600" y="895"/>
                      <a:pt x="21600" y="2000"/>
                    </a:cubicBezTo>
                    <a:lnTo>
                      <a:pt x="21600" y="19600"/>
                    </a:lnTo>
                    <a:cubicBezTo>
                      <a:pt x="21600" y="20705"/>
                      <a:pt x="19988" y="21600"/>
                      <a:pt x="18000" y="21600"/>
                    </a:cubicBezTo>
                  </a:path>
                </a:pathLst>
              </a:custGeom>
              <a:noFill/>
              <a:ln w="25400" cap="flat">
                <a:solidFill>
                  <a:srgbClr val="0000CC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Calibri"/>
                  <a:sym typeface="Calibri"/>
                </a:endParaRPr>
              </a:p>
            </p:txBody>
          </p:sp>
          <p:sp>
            <p:nvSpPr>
              <p:cNvPr id="642" name="Line"/>
              <p:cNvSpPr/>
              <p:nvPr/>
            </p:nvSpPr>
            <p:spPr>
              <a:xfrm>
                <a:off x="150314" y="278481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643" name="Line"/>
              <p:cNvSpPr/>
              <p:nvPr/>
            </p:nvSpPr>
            <p:spPr>
              <a:xfrm>
                <a:off x="150314" y="484130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644" name="Line"/>
              <p:cNvSpPr/>
              <p:nvPr/>
            </p:nvSpPr>
            <p:spPr>
              <a:xfrm>
                <a:off x="154608" y="689778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645" name="Line"/>
              <p:cNvSpPr/>
              <p:nvPr/>
            </p:nvSpPr>
            <p:spPr>
              <a:xfrm>
                <a:off x="154608" y="895426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646" name="Line"/>
              <p:cNvSpPr/>
              <p:nvPr/>
            </p:nvSpPr>
            <p:spPr>
              <a:xfrm>
                <a:off x="150314" y="1118212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</p:grpSp>
        <p:grpSp>
          <p:nvGrpSpPr>
            <p:cNvPr id="654" name="Group"/>
            <p:cNvGrpSpPr/>
            <p:nvPr/>
          </p:nvGrpSpPr>
          <p:grpSpPr>
            <a:xfrm>
              <a:off x="975360" y="13546"/>
              <a:ext cx="790223" cy="1422401"/>
              <a:chOff x="0" y="0"/>
              <a:chExt cx="790222" cy="1422400"/>
            </a:xfrm>
          </p:grpSpPr>
          <p:sp>
            <p:nvSpPr>
              <p:cNvPr id="648" name="Shape"/>
              <p:cNvSpPr/>
              <p:nvPr/>
            </p:nvSpPr>
            <p:spPr>
              <a:xfrm>
                <a:off x="0" y="0"/>
                <a:ext cx="790223" cy="1422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21600"/>
                    </a:moveTo>
                    <a:cubicBezTo>
                      <a:pt x="1612" y="21600"/>
                      <a:pt x="0" y="20705"/>
                      <a:pt x="0" y="19600"/>
                    </a:cubicBezTo>
                    <a:lnTo>
                      <a:pt x="0" y="2000"/>
                    </a:lnTo>
                    <a:cubicBezTo>
                      <a:pt x="0" y="895"/>
                      <a:pt x="1612" y="0"/>
                      <a:pt x="3600" y="0"/>
                    </a:cubicBezTo>
                    <a:moveTo>
                      <a:pt x="18000" y="0"/>
                    </a:moveTo>
                    <a:cubicBezTo>
                      <a:pt x="19988" y="0"/>
                      <a:pt x="21600" y="895"/>
                      <a:pt x="21600" y="2000"/>
                    </a:cubicBezTo>
                    <a:lnTo>
                      <a:pt x="21600" y="19600"/>
                    </a:lnTo>
                    <a:cubicBezTo>
                      <a:pt x="21600" y="20705"/>
                      <a:pt x="19988" y="21600"/>
                      <a:pt x="18000" y="21600"/>
                    </a:cubicBezTo>
                  </a:path>
                </a:pathLst>
              </a:custGeom>
              <a:noFill/>
              <a:ln w="25400" cap="flat">
                <a:solidFill>
                  <a:srgbClr val="0000CC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Calibri"/>
                  <a:sym typeface="Calibri"/>
                </a:endParaRPr>
              </a:p>
            </p:txBody>
          </p:sp>
          <p:sp>
            <p:nvSpPr>
              <p:cNvPr id="649" name="Line"/>
              <p:cNvSpPr/>
              <p:nvPr/>
            </p:nvSpPr>
            <p:spPr>
              <a:xfrm>
                <a:off x="150314" y="278481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650" name="Line"/>
              <p:cNvSpPr/>
              <p:nvPr/>
            </p:nvSpPr>
            <p:spPr>
              <a:xfrm>
                <a:off x="150314" y="484130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651" name="Line"/>
              <p:cNvSpPr/>
              <p:nvPr/>
            </p:nvSpPr>
            <p:spPr>
              <a:xfrm>
                <a:off x="154608" y="689778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652" name="Line"/>
              <p:cNvSpPr/>
              <p:nvPr/>
            </p:nvSpPr>
            <p:spPr>
              <a:xfrm>
                <a:off x="154608" y="895426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653" name="Line"/>
              <p:cNvSpPr/>
              <p:nvPr/>
            </p:nvSpPr>
            <p:spPr>
              <a:xfrm>
                <a:off x="150314" y="1118212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</p:grpSp>
        <p:grpSp>
          <p:nvGrpSpPr>
            <p:cNvPr id="661" name="Group"/>
            <p:cNvGrpSpPr/>
            <p:nvPr/>
          </p:nvGrpSpPr>
          <p:grpSpPr>
            <a:xfrm>
              <a:off x="1950720" y="13546"/>
              <a:ext cx="790223" cy="1422401"/>
              <a:chOff x="0" y="0"/>
              <a:chExt cx="790222" cy="1422400"/>
            </a:xfrm>
          </p:grpSpPr>
          <p:sp>
            <p:nvSpPr>
              <p:cNvPr id="655" name="Shape"/>
              <p:cNvSpPr/>
              <p:nvPr/>
            </p:nvSpPr>
            <p:spPr>
              <a:xfrm>
                <a:off x="0" y="0"/>
                <a:ext cx="790223" cy="1422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21600"/>
                    </a:moveTo>
                    <a:cubicBezTo>
                      <a:pt x="1612" y="21600"/>
                      <a:pt x="0" y="20705"/>
                      <a:pt x="0" y="19600"/>
                    </a:cubicBezTo>
                    <a:lnTo>
                      <a:pt x="0" y="2000"/>
                    </a:lnTo>
                    <a:cubicBezTo>
                      <a:pt x="0" y="895"/>
                      <a:pt x="1612" y="0"/>
                      <a:pt x="3600" y="0"/>
                    </a:cubicBezTo>
                    <a:moveTo>
                      <a:pt x="18000" y="0"/>
                    </a:moveTo>
                    <a:cubicBezTo>
                      <a:pt x="19988" y="0"/>
                      <a:pt x="21600" y="895"/>
                      <a:pt x="21600" y="2000"/>
                    </a:cubicBezTo>
                    <a:lnTo>
                      <a:pt x="21600" y="19600"/>
                    </a:lnTo>
                    <a:cubicBezTo>
                      <a:pt x="21600" y="20705"/>
                      <a:pt x="19988" y="21600"/>
                      <a:pt x="18000" y="21600"/>
                    </a:cubicBezTo>
                  </a:path>
                </a:pathLst>
              </a:custGeom>
              <a:noFill/>
              <a:ln w="25400" cap="flat">
                <a:solidFill>
                  <a:srgbClr val="0000CC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Calibri"/>
                  <a:sym typeface="Calibri"/>
                </a:endParaRPr>
              </a:p>
            </p:txBody>
          </p:sp>
          <p:sp>
            <p:nvSpPr>
              <p:cNvPr id="656" name="Line"/>
              <p:cNvSpPr/>
              <p:nvPr/>
            </p:nvSpPr>
            <p:spPr>
              <a:xfrm>
                <a:off x="150314" y="278481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657" name="Line"/>
              <p:cNvSpPr/>
              <p:nvPr/>
            </p:nvSpPr>
            <p:spPr>
              <a:xfrm>
                <a:off x="150314" y="484130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658" name="Line"/>
              <p:cNvSpPr/>
              <p:nvPr/>
            </p:nvSpPr>
            <p:spPr>
              <a:xfrm>
                <a:off x="154608" y="689778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659" name="Line"/>
              <p:cNvSpPr/>
              <p:nvPr/>
            </p:nvSpPr>
            <p:spPr>
              <a:xfrm>
                <a:off x="154608" y="895426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660" name="Line"/>
              <p:cNvSpPr/>
              <p:nvPr/>
            </p:nvSpPr>
            <p:spPr>
              <a:xfrm>
                <a:off x="150314" y="1118212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</p:grpSp>
        <p:sp>
          <p:nvSpPr>
            <p:cNvPr id="662" name="…"/>
            <p:cNvSpPr txBox="1"/>
            <p:nvPr/>
          </p:nvSpPr>
          <p:spPr>
            <a:xfrm>
              <a:off x="2826737" y="144497"/>
              <a:ext cx="528562" cy="8158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914400">
                <a:defRPr sz="4400"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defRPr>
              </a:pPr>
              <a:r>
                <a: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>
                    <a:solidFill>
                      <a:srgbClr val="000099"/>
                    </a:solidFill>
                  </a:uFill>
                  <a:latin typeface="Calibri"/>
                  <a:sym typeface="Calibri"/>
                </a:rPr>
                <a:t>…</a:t>
              </a:r>
            </a:p>
          </p:txBody>
        </p:sp>
      </p:grpSp>
      <p:sp>
        <p:nvSpPr>
          <p:cNvPr id="664" name="Line"/>
          <p:cNvSpPr/>
          <p:nvPr/>
        </p:nvSpPr>
        <p:spPr>
          <a:xfrm flipH="1">
            <a:off x="3251199" y="3576319"/>
            <a:ext cx="1" cy="1408855"/>
          </a:xfrm>
          <a:prstGeom prst="line">
            <a:avLst/>
          </a:prstGeom>
          <a:ln w="215900">
            <a:solidFill>
              <a:srgbClr val="FF9900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0653822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1" grpId="0" animBg="1" advAuto="0"/>
      <p:bldP spid="622" grpId="0" animBg="1" advAuto="0"/>
      <p:bldP spid="623" grpId="0" animBg="1" advAuto="0"/>
      <p:bldP spid="624" grpId="0" animBg="1" advAuto="0"/>
      <p:bldP spid="625" grpId="0" animBg="1" advAuto="0"/>
      <p:bldP spid="626" grpId="0" animBg="1" advAuto="0"/>
      <p:bldP spid="627" grpId="0" animBg="1" advAuto="0"/>
      <p:bldP spid="628" grpId="0" animBg="1" advAuto="0"/>
      <p:bldP spid="629" grpId="0" animBg="1" advAuto="0"/>
      <p:bldP spid="630" grpId="0" animBg="1" advAuto="0"/>
      <p:bldP spid="631" grpId="0" animBg="1" advAuto="0"/>
      <p:bldP spid="632" grpId="0" animBg="1" advAuto="0"/>
      <p:bldP spid="633" grpId="0" animBg="1" advAuto="0"/>
      <p:bldP spid="634" grpId="0" animBg="1" advAuto="0"/>
      <p:bldP spid="635" grpId="0" animBg="1" advAuto="0"/>
      <p:bldP spid="636" grpId="0" animBg="1" advAuto="0"/>
      <p:bldP spid="637" grpId="0" animBg="1" advAuto="0"/>
      <p:bldP spid="638" grpId="0" animBg="1" advAuto="0"/>
      <p:bldP spid="639" grpId="0" animBg="1" advAuto="0"/>
      <p:bldP spid="640" grpId="0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roup"/>
          <p:cNvGrpSpPr/>
          <p:nvPr/>
        </p:nvGrpSpPr>
        <p:grpSpPr>
          <a:xfrm>
            <a:off x="1408853" y="1937173"/>
            <a:ext cx="790223" cy="1422401"/>
            <a:chOff x="0" y="0"/>
            <a:chExt cx="790222" cy="1422400"/>
          </a:xfrm>
        </p:grpSpPr>
        <p:sp>
          <p:nvSpPr>
            <p:cNvPr id="666" name="Shape"/>
            <p:cNvSpPr/>
            <p:nvPr/>
          </p:nvSpPr>
          <p:spPr>
            <a:xfrm>
              <a:off x="0" y="0"/>
              <a:ext cx="790223" cy="142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21600"/>
                  </a:moveTo>
                  <a:cubicBezTo>
                    <a:pt x="1612" y="21600"/>
                    <a:pt x="0" y="20705"/>
                    <a:pt x="0" y="19600"/>
                  </a:cubicBezTo>
                  <a:lnTo>
                    <a:pt x="0" y="2000"/>
                  </a:lnTo>
                  <a:cubicBezTo>
                    <a:pt x="0" y="895"/>
                    <a:pt x="1612" y="0"/>
                    <a:pt x="3600" y="0"/>
                  </a:cubicBezTo>
                  <a:moveTo>
                    <a:pt x="18000" y="0"/>
                  </a:moveTo>
                  <a:cubicBezTo>
                    <a:pt x="19988" y="0"/>
                    <a:pt x="21600" y="895"/>
                    <a:pt x="21600" y="2000"/>
                  </a:cubicBezTo>
                  <a:lnTo>
                    <a:pt x="21600" y="19600"/>
                  </a:lnTo>
                  <a:cubicBezTo>
                    <a:pt x="21600" y="20705"/>
                    <a:pt x="19988" y="21600"/>
                    <a:pt x="18000" y="21600"/>
                  </a:cubicBezTo>
                </a:path>
              </a:pathLst>
            </a:custGeom>
            <a:noFill/>
            <a:ln w="25400" cap="flat">
              <a:solidFill>
                <a:srgbClr val="0000CC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sym typeface="Calibri"/>
              </a:endParaRPr>
            </a:p>
          </p:txBody>
        </p:sp>
        <p:sp>
          <p:nvSpPr>
            <p:cNvPr id="667" name="Line"/>
            <p:cNvSpPr/>
            <p:nvPr/>
          </p:nvSpPr>
          <p:spPr>
            <a:xfrm>
              <a:off x="150314" y="278481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68" name="Line"/>
            <p:cNvSpPr/>
            <p:nvPr/>
          </p:nvSpPr>
          <p:spPr>
            <a:xfrm>
              <a:off x="150314" y="484130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69" name="Line"/>
            <p:cNvSpPr/>
            <p:nvPr/>
          </p:nvSpPr>
          <p:spPr>
            <a:xfrm>
              <a:off x="154608" y="689778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70" name="Line"/>
            <p:cNvSpPr/>
            <p:nvPr/>
          </p:nvSpPr>
          <p:spPr>
            <a:xfrm>
              <a:off x="154608" y="895426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71" name="Line"/>
            <p:cNvSpPr/>
            <p:nvPr/>
          </p:nvSpPr>
          <p:spPr>
            <a:xfrm>
              <a:off x="150314" y="1118212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sp>
        <p:nvSpPr>
          <p:cNvPr id="673" name="Line"/>
          <p:cNvSpPr/>
          <p:nvPr/>
        </p:nvSpPr>
        <p:spPr>
          <a:xfrm flipV="1">
            <a:off x="1083733" y="4551680"/>
            <a:ext cx="1" cy="4325903"/>
          </a:xfrm>
          <a:prstGeom prst="line">
            <a:avLst/>
          </a:prstGeom>
          <a:ln w="25400">
            <a:solidFill>
              <a:srgbClr val="0000FF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674" name="Line"/>
          <p:cNvSpPr/>
          <p:nvPr/>
        </p:nvSpPr>
        <p:spPr>
          <a:xfrm>
            <a:off x="1083733" y="8877581"/>
            <a:ext cx="5418668" cy="4518"/>
          </a:xfrm>
          <a:prstGeom prst="line">
            <a:avLst/>
          </a:prstGeom>
          <a:ln w="25400">
            <a:solidFill>
              <a:srgbClr val="0000FF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675" name="Line"/>
          <p:cNvSpPr/>
          <p:nvPr/>
        </p:nvSpPr>
        <p:spPr>
          <a:xfrm flipV="1">
            <a:off x="1083733" y="6491112"/>
            <a:ext cx="4009814" cy="2386470"/>
          </a:xfrm>
          <a:prstGeom prst="line">
            <a:avLst/>
          </a:prstGeom>
          <a:ln w="25400">
            <a:solidFill>
              <a:srgbClr val="0000FF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676" name="Oval"/>
          <p:cNvSpPr/>
          <p:nvPr/>
        </p:nvSpPr>
        <p:spPr>
          <a:xfrm>
            <a:off x="2436142" y="6823004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77" name="Oval"/>
          <p:cNvSpPr/>
          <p:nvPr/>
        </p:nvSpPr>
        <p:spPr>
          <a:xfrm>
            <a:off x="2652889" y="7039750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78" name="Oval"/>
          <p:cNvSpPr/>
          <p:nvPr/>
        </p:nvSpPr>
        <p:spPr>
          <a:xfrm>
            <a:off x="1950719" y="6827519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79" name="Oval"/>
          <p:cNvSpPr/>
          <p:nvPr/>
        </p:nvSpPr>
        <p:spPr>
          <a:xfrm>
            <a:off x="2384213" y="7369386"/>
            <a:ext cx="246099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80" name="Oval"/>
          <p:cNvSpPr/>
          <p:nvPr/>
        </p:nvSpPr>
        <p:spPr>
          <a:xfrm>
            <a:off x="2059093" y="7261013"/>
            <a:ext cx="246099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81" name="Oval"/>
          <p:cNvSpPr/>
          <p:nvPr/>
        </p:nvSpPr>
        <p:spPr>
          <a:xfrm>
            <a:off x="3901439" y="5310293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82" name="Oval"/>
          <p:cNvSpPr/>
          <p:nvPr/>
        </p:nvSpPr>
        <p:spPr>
          <a:xfrm>
            <a:off x="3793066" y="6177279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83" name="Oval"/>
          <p:cNvSpPr/>
          <p:nvPr/>
        </p:nvSpPr>
        <p:spPr>
          <a:xfrm>
            <a:off x="3467946" y="5743786"/>
            <a:ext cx="246099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84" name="Oval"/>
          <p:cNvSpPr/>
          <p:nvPr/>
        </p:nvSpPr>
        <p:spPr>
          <a:xfrm>
            <a:off x="3901439" y="5743786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85" name="Oval"/>
          <p:cNvSpPr/>
          <p:nvPr/>
        </p:nvSpPr>
        <p:spPr>
          <a:xfrm>
            <a:off x="3142826" y="6827519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86" name="Oval"/>
          <p:cNvSpPr/>
          <p:nvPr/>
        </p:nvSpPr>
        <p:spPr>
          <a:xfrm>
            <a:off x="2167466" y="6394026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87" name="Oval"/>
          <p:cNvSpPr/>
          <p:nvPr/>
        </p:nvSpPr>
        <p:spPr>
          <a:xfrm>
            <a:off x="5093546" y="8128000"/>
            <a:ext cx="246099" cy="225778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88" name="Oval"/>
          <p:cNvSpPr/>
          <p:nvPr/>
        </p:nvSpPr>
        <p:spPr>
          <a:xfrm>
            <a:off x="4876800" y="7802880"/>
            <a:ext cx="246099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89" name="Oval"/>
          <p:cNvSpPr/>
          <p:nvPr/>
        </p:nvSpPr>
        <p:spPr>
          <a:xfrm>
            <a:off x="4551679" y="8128000"/>
            <a:ext cx="246100" cy="225778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grpSp>
        <p:nvGrpSpPr>
          <p:cNvPr id="696" name="Group"/>
          <p:cNvGrpSpPr/>
          <p:nvPr/>
        </p:nvGrpSpPr>
        <p:grpSpPr>
          <a:xfrm>
            <a:off x="2352604" y="1937173"/>
            <a:ext cx="790223" cy="1422401"/>
            <a:chOff x="0" y="0"/>
            <a:chExt cx="790222" cy="1422400"/>
          </a:xfrm>
        </p:grpSpPr>
        <p:sp>
          <p:nvSpPr>
            <p:cNvPr id="690" name="Shape"/>
            <p:cNvSpPr/>
            <p:nvPr/>
          </p:nvSpPr>
          <p:spPr>
            <a:xfrm>
              <a:off x="0" y="0"/>
              <a:ext cx="790223" cy="142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21600"/>
                  </a:moveTo>
                  <a:cubicBezTo>
                    <a:pt x="1612" y="21600"/>
                    <a:pt x="0" y="20705"/>
                    <a:pt x="0" y="19600"/>
                  </a:cubicBezTo>
                  <a:lnTo>
                    <a:pt x="0" y="2000"/>
                  </a:lnTo>
                  <a:cubicBezTo>
                    <a:pt x="0" y="895"/>
                    <a:pt x="1612" y="0"/>
                    <a:pt x="3600" y="0"/>
                  </a:cubicBezTo>
                  <a:moveTo>
                    <a:pt x="18000" y="0"/>
                  </a:moveTo>
                  <a:cubicBezTo>
                    <a:pt x="19988" y="0"/>
                    <a:pt x="21600" y="895"/>
                    <a:pt x="21600" y="2000"/>
                  </a:cubicBezTo>
                  <a:lnTo>
                    <a:pt x="21600" y="19600"/>
                  </a:lnTo>
                  <a:cubicBezTo>
                    <a:pt x="21600" y="20705"/>
                    <a:pt x="19988" y="21600"/>
                    <a:pt x="18000" y="21600"/>
                  </a:cubicBezTo>
                </a:path>
              </a:pathLst>
            </a:custGeom>
            <a:noFill/>
            <a:ln w="25400" cap="flat">
              <a:solidFill>
                <a:srgbClr val="0000CC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sym typeface="Calibri"/>
              </a:endParaRPr>
            </a:p>
          </p:txBody>
        </p:sp>
        <p:sp>
          <p:nvSpPr>
            <p:cNvPr id="691" name="Line"/>
            <p:cNvSpPr/>
            <p:nvPr/>
          </p:nvSpPr>
          <p:spPr>
            <a:xfrm>
              <a:off x="150314" y="278481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92" name="Line"/>
            <p:cNvSpPr/>
            <p:nvPr/>
          </p:nvSpPr>
          <p:spPr>
            <a:xfrm>
              <a:off x="150314" y="484130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93" name="Line"/>
            <p:cNvSpPr/>
            <p:nvPr/>
          </p:nvSpPr>
          <p:spPr>
            <a:xfrm>
              <a:off x="154608" y="689778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94" name="Line"/>
            <p:cNvSpPr/>
            <p:nvPr/>
          </p:nvSpPr>
          <p:spPr>
            <a:xfrm>
              <a:off x="154608" y="895426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95" name="Line"/>
            <p:cNvSpPr/>
            <p:nvPr/>
          </p:nvSpPr>
          <p:spPr>
            <a:xfrm>
              <a:off x="150314" y="1118212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703" name="Group"/>
          <p:cNvGrpSpPr/>
          <p:nvPr/>
        </p:nvGrpSpPr>
        <p:grpSpPr>
          <a:xfrm>
            <a:off x="3327964" y="1950719"/>
            <a:ext cx="790223" cy="1422401"/>
            <a:chOff x="0" y="0"/>
            <a:chExt cx="790222" cy="1422400"/>
          </a:xfrm>
        </p:grpSpPr>
        <p:sp>
          <p:nvSpPr>
            <p:cNvPr id="697" name="Shape"/>
            <p:cNvSpPr/>
            <p:nvPr/>
          </p:nvSpPr>
          <p:spPr>
            <a:xfrm>
              <a:off x="0" y="0"/>
              <a:ext cx="790223" cy="142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21600"/>
                  </a:moveTo>
                  <a:cubicBezTo>
                    <a:pt x="1612" y="21600"/>
                    <a:pt x="0" y="20705"/>
                    <a:pt x="0" y="19600"/>
                  </a:cubicBezTo>
                  <a:lnTo>
                    <a:pt x="0" y="2000"/>
                  </a:lnTo>
                  <a:cubicBezTo>
                    <a:pt x="0" y="895"/>
                    <a:pt x="1612" y="0"/>
                    <a:pt x="3600" y="0"/>
                  </a:cubicBezTo>
                  <a:moveTo>
                    <a:pt x="18000" y="0"/>
                  </a:moveTo>
                  <a:cubicBezTo>
                    <a:pt x="19988" y="0"/>
                    <a:pt x="21600" y="895"/>
                    <a:pt x="21600" y="2000"/>
                  </a:cubicBezTo>
                  <a:lnTo>
                    <a:pt x="21600" y="19600"/>
                  </a:lnTo>
                  <a:cubicBezTo>
                    <a:pt x="21600" y="20705"/>
                    <a:pt x="19988" y="21600"/>
                    <a:pt x="18000" y="21600"/>
                  </a:cubicBezTo>
                </a:path>
              </a:pathLst>
            </a:custGeom>
            <a:noFill/>
            <a:ln w="25400" cap="flat">
              <a:solidFill>
                <a:srgbClr val="0000CC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sym typeface="Calibri"/>
              </a:endParaRPr>
            </a:p>
          </p:txBody>
        </p:sp>
        <p:sp>
          <p:nvSpPr>
            <p:cNvPr id="698" name="Line"/>
            <p:cNvSpPr/>
            <p:nvPr/>
          </p:nvSpPr>
          <p:spPr>
            <a:xfrm>
              <a:off x="150314" y="278481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99" name="Line"/>
            <p:cNvSpPr/>
            <p:nvPr/>
          </p:nvSpPr>
          <p:spPr>
            <a:xfrm>
              <a:off x="150314" y="484130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700" name="Line"/>
            <p:cNvSpPr/>
            <p:nvPr/>
          </p:nvSpPr>
          <p:spPr>
            <a:xfrm>
              <a:off x="154608" y="689778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701" name="Line"/>
            <p:cNvSpPr/>
            <p:nvPr/>
          </p:nvSpPr>
          <p:spPr>
            <a:xfrm>
              <a:off x="154608" y="895426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702" name="Line"/>
            <p:cNvSpPr/>
            <p:nvPr/>
          </p:nvSpPr>
          <p:spPr>
            <a:xfrm>
              <a:off x="150314" y="1118212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710" name="Group"/>
          <p:cNvGrpSpPr/>
          <p:nvPr/>
        </p:nvGrpSpPr>
        <p:grpSpPr>
          <a:xfrm>
            <a:off x="4303324" y="1950719"/>
            <a:ext cx="790223" cy="1422401"/>
            <a:chOff x="0" y="0"/>
            <a:chExt cx="790222" cy="1422400"/>
          </a:xfrm>
        </p:grpSpPr>
        <p:sp>
          <p:nvSpPr>
            <p:cNvPr id="704" name="Shape"/>
            <p:cNvSpPr/>
            <p:nvPr/>
          </p:nvSpPr>
          <p:spPr>
            <a:xfrm>
              <a:off x="0" y="0"/>
              <a:ext cx="790223" cy="142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21600"/>
                  </a:moveTo>
                  <a:cubicBezTo>
                    <a:pt x="1612" y="21600"/>
                    <a:pt x="0" y="20705"/>
                    <a:pt x="0" y="19600"/>
                  </a:cubicBezTo>
                  <a:lnTo>
                    <a:pt x="0" y="2000"/>
                  </a:lnTo>
                  <a:cubicBezTo>
                    <a:pt x="0" y="895"/>
                    <a:pt x="1612" y="0"/>
                    <a:pt x="3600" y="0"/>
                  </a:cubicBezTo>
                  <a:moveTo>
                    <a:pt x="18000" y="0"/>
                  </a:moveTo>
                  <a:cubicBezTo>
                    <a:pt x="19988" y="0"/>
                    <a:pt x="21600" y="895"/>
                    <a:pt x="21600" y="2000"/>
                  </a:cubicBezTo>
                  <a:lnTo>
                    <a:pt x="21600" y="19600"/>
                  </a:lnTo>
                  <a:cubicBezTo>
                    <a:pt x="21600" y="20705"/>
                    <a:pt x="19988" y="21600"/>
                    <a:pt x="18000" y="21600"/>
                  </a:cubicBezTo>
                </a:path>
              </a:pathLst>
            </a:custGeom>
            <a:noFill/>
            <a:ln w="25400" cap="flat">
              <a:solidFill>
                <a:srgbClr val="0000CC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sym typeface="Calibri"/>
              </a:endParaRPr>
            </a:p>
          </p:txBody>
        </p:sp>
        <p:sp>
          <p:nvSpPr>
            <p:cNvPr id="705" name="Line"/>
            <p:cNvSpPr/>
            <p:nvPr/>
          </p:nvSpPr>
          <p:spPr>
            <a:xfrm>
              <a:off x="150314" y="278481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706" name="Line"/>
            <p:cNvSpPr/>
            <p:nvPr/>
          </p:nvSpPr>
          <p:spPr>
            <a:xfrm>
              <a:off x="150314" y="484130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707" name="Line"/>
            <p:cNvSpPr/>
            <p:nvPr/>
          </p:nvSpPr>
          <p:spPr>
            <a:xfrm>
              <a:off x="154608" y="689778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708" name="Line"/>
            <p:cNvSpPr/>
            <p:nvPr/>
          </p:nvSpPr>
          <p:spPr>
            <a:xfrm>
              <a:off x="154608" y="895426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709" name="Line"/>
            <p:cNvSpPr/>
            <p:nvPr/>
          </p:nvSpPr>
          <p:spPr>
            <a:xfrm>
              <a:off x="150314" y="1118212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sp>
        <p:nvSpPr>
          <p:cNvPr id="711" name="Line"/>
          <p:cNvSpPr/>
          <p:nvPr/>
        </p:nvSpPr>
        <p:spPr>
          <a:xfrm flipV="1">
            <a:off x="7369386" y="1300479"/>
            <a:ext cx="1" cy="4651024"/>
          </a:xfrm>
          <a:prstGeom prst="line">
            <a:avLst/>
          </a:prstGeom>
          <a:ln w="25400">
            <a:solidFill>
              <a:srgbClr val="0000FF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712" name="Line"/>
          <p:cNvSpPr/>
          <p:nvPr/>
        </p:nvSpPr>
        <p:spPr>
          <a:xfrm>
            <a:off x="7369386" y="5951501"/>
            <a:ext cx="5418668" cy="4518"/>
          </a:xfrm>
          <a:prstGeom prst="line">
            <a:avLst/>
          </a:prstGeom>
          <a:ln w="25400">
            <a:solidFill>
              <a:srgbClr val="0000FF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713" name="Line"/>
          <p:cNvSpPr/>
          <p:nvPr/>
        </p:nvSpPr>
        <p:spPr>
          <a:xfrm flipV="1">
            <a:off x="7369386" y="3565033"/>
            <a:ext cx="4009815" cy="2386470"/>
          </a:xfrm>
          <a:prstGeom prst="line">
            <a:avLst/>
          </a:prstGeom>
          <a:ln w="25400">
            <a:solidFill>
              <a:srgbClr val="0000FF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714" name="Oval"/>
          <p:cNvSpPr/>
          <p:nvPr/>
        </p:nvSpPr>
        <p:spPr>
          <a:xfrm>
            <a:off x="8721796" y="3896924"/>
            <a:ext cx="246099" cy="225779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715" name="Oval"/>
          <p:cNvSpPr/>
          <p:nvPr/>
        </p:nvSpPr>
        <p:spPr>
          <a:xfrm>
            <a:off x="10078720" y="2817706"/>
            <a:ext cx="246099" cy="225779"/>
          </a:xfrm>
          <a:prstGeom prst="ellipse">
            <a:avLst/>
          </a:prstGeom>
          <a:solidFill>
            <a:srgbClr val="008000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716" name="Oval"/>
          <p:cNvSpPr/>
          <p:nvPr/>
        </p:nvSpPr>
        <p:spPr>
          <a:xfrm>
            <a:off x="11133103" y="5093546"/>
            <a:ext cx="246099" cy="225779"/>
          </a:xfrm>
          <a:prstGeom prst="ellipse">
            <a:avLst/>
          </a:prstGeom>
          <a:solidFill>
            <a:srgbClr val="00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717" name="Line"/>
          <p:cNvSpPr/>
          <p:nvPr/>
        </p:nvSpPr>
        <p:spPr>
          <a:xfrm>
            <a:off x="6827519" y="8019626"/>
            <a:ext cx="2926081" cy="1"/>
          </a:xfrm>
          <a:prstGeom prst="line">
            <a:avLst/>
          </a:prstGeom>
          <a:ln w="215900">
            <a:solidFill>
              <a:srgbClr val="FF9900"/>
            </a:solidFill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718" name="Line"/>
          <p:cNvSpPr/>
          <p:nvPr/>
        </p:nvSpPr>
        <p:spPr>
          <a:xfrm flipV="1">
            <a:off x="10187093" y="6285653"/>
            <a:ext cx="1" cy="1733974"/>
          </a:xfrm>
          <a:prstGeom prst="line">
            <a:avLst/>
          </a:prstGeom>
          <a:ln w="215900">
            <a:solidFill>
              <a:srgbClr val="FF9900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719" name="Clustering"/>
          <p:cNvSpPr txBox="1"/>
          <p:nvPr/>
        </p:nvSpPr>
        <p:spPr>
          <a:xfrm>
            <a:off x="9107875" y="7590649"/>
            <a:ext cx="1432246" cy="549149"/>
          </a:xfrm>
          <a:prstGeom prst="rect">
            <a:avLst/>
          </a:prstGeom>
          <a:solidFill>
            <a:srgbClr val="FFFFFF"/>
          </a:solidFill>
          <a:ln w="50800">
            <a:solidFill>
              <a:srgbClr val="FF9900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sym typeface="Calibri"/>
              </a:rPr>
              <a:t>Clustering</a:t>
            </a:r>
          </a:p>
        </p:txBody>
      </p:sp>
      <p:grpSp>
        <p:nvGrpSpPr>
          <p:cNvPr id="742" name="Group"/>
          <p:cNvGrpSpPr/>
          <p:nvPr/>
        </p:nvGrpSpPr>
        <p:grpSpPr>
          <a:xfrm>
            <a:off x="2352604" y="1937173"/>
            <a:ext cx="3355299" cy="1435947"/>
            <a:chOff x="0" y="0"/>
            <a:chExt cx="3355298" cy="1435946"/>
          </a:xfrm>
        </p:grpSpPr>
        <p:grpSp>
          <p:nvGrpSpPr>
            <p:cNvPr id="726" name="Group"/>
            <p:cNvGrpSpPr/>
            <p:nvPr/>
          </p:nvGrpSpPr>
          <p:grpSpPr>
            <a:xfrm>
              <a:off x="-1" y="0"/>
              <a:ext cx="790224" cy="1422401"/>
              <a:chOff x="0" y="0"/>
              <a:chExt cx="790222" cy="1422400"/>
            </a:xfrm>
          </p:grpSpPr>
          <p:sp>
            <p:nvSpPr>
              <p:cNvPr id="720" name="Shape"/>
              <p:cNvSpPr/>
              <p:nvPr/>
            </p:nvSpPr>
            <p:spPr>
              <a:xfrm>
                <a:off x="0" y="0"/>
                <a:ext cx="790223" cy="1422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21600"/>
                    </a:moveTo>
                    <a:cubicBezTo>
                      <a:pt x="1612" y="21600"/>
                      <a:pt x="0" y="20705"/>
                      <a:pt x="0" y="19600"/>
                    </a:cubicBezTo>
                    <a:lnTo>
                      <a:pt x="0" y="2000"/>
                    </a:lnTo>
                    <a:cubicBezTo>
                      <a:pt x="0" y="895"/>
                      <a:pt x="1612" y="0"/>
                      <a:pt x="3600" y="0"/>
                    </a:cubicBezTo>
                    <a:moveTo>
                      <a:pt x="18000" y="0"/>
                    </a:moveTo>
                    <a:cubicBezTo>
                      <a:pt x="19988" y="0"/>
                      <a:pt x="21600" y="895"/>
                      <a:pt x="21600" y="2000"/>
                    </a:cubicBezTo>
                    <a:lnTo>
                      <a:pt x="21600" y="19600"/>
                    </a:lnTo>
                    <a:cubicBezTo>
                      <a:pt x="21600" y="20705"/>
                      <a:pt x="19988" y="21600"/>
                      <a:pt x="18000" y="21600"/>
                    </a:cubicBezTo>
                  </a:path>
                </a:pathLst>
              </a:custGeom>
              <a:noFill/>
              <a:ln w="25400" cap="flat">
                <a:solidFill>
                  <a:srgbClr val="0000CC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Calibri"/>
                  <a:sym typeface="Calibri"/>
                </a:endParaRPr>
              </a:p>
            </p:txBody>
          </p:sp>
          <p:sp>
            <p:nvSpPr>
              <p:cNvPr id="721" name="Line"/>
              <p:cNvSpPr/>
              <p:nvPr/>
            </p:nvSpPr>
            <p:spPr>
              <a:xfrm>
                <a:off x="150314" y="278481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722" name="Line"/>
              <p:cNvSpPr/>
              <p:nvPr/>
            </p:nvSpPr>
            <p:spPr>
              <a:xfrm>
                <a:off x="150314" y="484130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723" name="Line"/>
              <p:cNvSpPr/>
              <p:nvPr/>
            </p:nvSpPr>
            <p:spPr>
              <a:xfrm>
                <a:off x="154608" y="689778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724" name="Line"/>
              <p:cNvSpPr/>
              <p:nvPr/>
            </p:nvSpPr>
            <p:spPr>
              <a:xfrm>
                <a:off x="154608" y="895426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725" name="Line"/>
              <p:cNvSpPr/>
              <p:nvPr/>
            </p:nvSpPr>
            <p:spPr>
              <a:xfrm>
                <a:off x="150314" y="1118212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</p:grpSp>
        <p:grpSp>
          <p:nvGrpSpPr>
            <p:cNvPr id="733" name="Group"/>
            <p:cNvGrpSpPr/>
            <p:nvPr/>
          </p:nvGrpSpPr>
          <p:grpSpPr>
            <a:xfrm>
              <a:off x="975360" y="13546"/>
              <a:ext cx="790223" cy="1422401"/>
              <a:chOff x="0" y="0"/>
              <a:chExt cx="790222" cy="1422400"/>
            </a:xfrm>
          </p:grpSpPr>
          <p:sp>
            <p:nvSpPr>
              <p:cNvPr id="727" name="Shape"/>
              <p:cNvSpPr/>
              <p:nvPr/>
            </p:nvSpPr>
            <p:spPr>
              <a:xfrm>
                <a:off x="0" y="0"/>
                <a:ext cx="790223" cy="1422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21600"/>
                    </a:moveTo>
                    <a:cubicBezTo>
                      <a:pt x="1612" y="21600"/>
                      <a:pt x="0" y="20705"/>
                      <a:pt x="0" y="19600"/>
                    </a:cubicBezTo>
                    <a:lnTo>
                      <a:pt x="0" y="2000"/>
                    </a:lnTo>
                    <a:cubicBezTo>
                      <a:pt x="0" y="895"/>
                      <a:pt x="1612" y="0"/>
                      <a:pt x="3600" y="0"/>
                    </a:cubicBezTo>
                    <a:moveTo>
                      <a:pt x="18000" y="0"/>
                    </a:moveTo>
                    <a:cubicBezTo>
                      <a:pt x="19988" y="0"/>
                      <a:pt x="21600" y="895"/>
                      <a:pt x="21600" y="2000"/>
                    </a:cubicBezTo>
                    <a:lnTo>
                      <a:pt x="21600" y="19600"/>
                    </a:lnTo>
                    <a:cubicBezTo>
                      <a:pt x="21600" y="20705"/>
                      <a:pt x="19988" y="21600"/>
                      <a:pt x="18000" y="21600"/>
                    </a:cubicBezTo>
                  </a:path>
                </a:pathLst>
              </a:custGeom>
              <a:noFill/>
              <a:ln w="25400" cap="flat">
                <a:solidFill>
                  <a:srgbClr val="0000CC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Calibri"/>
                  <a:sym typeface="Calibri"/>
                </a:endParaRPr>
              </a:p>
            </p:txBody>
          </p:sp>
          <p:sp>
            <p:nvSpPr>
              <p:cNvPr id="728" name="Line"/>
              <p:cNvSpPr/>
              <p:nvPr/>
            </p:nvSpPr>
            <p:spPr>
              <a:xfrm>
                <a:off x="150314" y="278481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729" name="Line"/>
              <p:cNvSpPr/>
              <p:nvPr/>
            </p:nvSpPr>
            <p:spPr>
              <a:xfrm>
                <a:off x="150314" y="484130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730" name="Line"/>
              <p:cNvSpPr/>
              <p:nvPr/>
            </p:nvSpPr>
            <p:spPr>
              <a:xfrm>
                <a:off x="154608" y="689778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731" name="Line"/>
              <p:cNvSpPr/>
              <p:nvPr/>
            </p:nvSpPr>
            <p:spPr>
              <a:xfrm>
                <a:off x="154608" y="895426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732" name="Line"/>
              <p:cNvSpPr/>
              <p:nvPr/>
            </p:nvSpPr>
            <p:spPr>
              <a:xfrm>
                <a:off x="150314" y="1118212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</p:grpSp>
        <p:grpSp>
          <p:nvGrpSpPr>
            <p:cNvPr id="740" name="Group"/>
            <p:cNvGrpSpPr/>
            <p:nvPr/>
          </p:nvGrpSpPr>
          <p:grpSpPr>
            <a:xfrm>
              <a:off x="1950720" y="13546"/>
              <a:ext cx="790223" cy="1422401"/>
              <a:chOff x="0" y="0"/>
              <a:chExt cx="790222" cy="1422400"/>
            </a:xfrm>
          </p:grpSpPr>
          <p:sp>
            <p:nvSpPr>
              <p:cNvPr id="734" name="Shape"/>
              <p:cNvSpPr/>
              <p:nvPr/>
            </p:nvSpPr>
            <p:spPr>
              <a:xfrm>
                <a:off x="0" y="0"/>
                <a:ext cx="790223" cy="1422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21600"/>
                    </a:moveTo>
                    <a:cubicBezTo>
                      <a:pt x="1612" y="21600"/>
                      <a:pt x="0" y="20705"/>
                      <a:pt x="0" y="19600"/>
                    </a:cubicBezTo>
                    <a:lnTo>
                      <a:pt x="0" y="2000"/>
                    </a:lnTo>
                    <a:cubicBezTo>
                      <a:pt x="0" y="895"/>
                      <a:pt x="1612" y="0"/>
                      <a:pt x="3600" y="0"/>
                    </a:cubicBezTo>
                    <a:moveTo>
                      <a:pt x="18000" y="0"/>
                    </a:moveTo>
                    <a:cubicBezTo>
                      <a:pt x="19988" y="0"/>
                      <a:pt x="21600" y="895"/>
                      <a:pt x="21600" y="2000"/>
                    </a:cubicBezTo>
                    <a:lnTo>
                      <a:pt x="21600" y="19600"/>
                    </a:lnTo>
                    <a:cubicBezTo>
                      <a:pt x="21600" y="20705"/>
                      <a:pt x="19988" y="21600"/>
                      <a:pt x="18000" y="21600"/>
                    </a:cubicBezTo>
                  </a:path>
                </a:pathLst>
              </a:custGeom>
              <a:noFill/>
              <a:ln w="25400" cap="flat">
                <a:solidFill>
                  <a:srgbClr val="0000CC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Calibri"/>
                  <a:sym typeface="Calibri"/>
                </a:endParaRPr>
              </a:p>
            </p:txBody>
          </p:sp>
          <p:sp>
            <p:nvSpPr>
              <p:cNvPr id="735" name="Line"/>
              <p:cNvSpPr/>
              <p:nvPr/>
            </p:nvSpPr>
            <p:spPr>
              <a:xfrm>
                <a:off x="150314" y="278481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736" name="Line"/>
              <p:cNvSpPr/>
              <p:nvPr/>
            </p:nvSpPr>
            <p:spPr>
              <a:xfrm>
                <a:off x="150314" y="484130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737" name="Line"/>
              <p:cNvSpPr/>
              <p:nvPr/>
            </p:nvSpPr>
            <p:spPr>
              <a:xfrm>
                <a:off x="154608" y="689778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738" name="Line"/>
              <p:cNvSpPr/>
              <p:nvPr/>
            </p:nvSpPr>
            <p:spPr>
              <a:xfrm>
                <a:off x="154608" y="895426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739" name="Line"/>
              <p:cNvSpPr/>
              <p:nvPr/>
            </p:nvSpPr>
            <p:spPr>
              <a:xfrm>
                <a:off x="150314" y="1118212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</p:grpSp>
        <p:sp>
          <p:nvSpPr>
            <p:cNvPr id="741" name="…"/>
            <p:cNvSpPr txBox="1"/>
            <p:nvPr/>
          </p:nvSpPr>
          <p:spPr>
            <a:xfrm>
              <a:off x="2826737" y="144497"/>
              <a:ext cx="528562" cy="8158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914400">
                <a:defRPr sz="4400"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defRPr>
              </a:pPr>
              <a:r>
                <a: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>
                    <a:solidFill>
                      <a:srgbClr val="000099"/>
                    </a:solidFill>
                  </a:uFill>
                  <a:latin typeface="Calibri"/>
                  <a:sym typeface="Calibri"/>
                </a:rPr>
                <a:t>…</a:t>
              </a:r>
            </a:p>
          </p:txBody>
        </p:sp>
      </p:grpSp>
      <p:sp>
        <p:nvSpPr>
          <p:cNvPr id="743" name="Line"/>
          <p:cNvSpPr/>
          <p:nvPr/>
        </p:nvSpPr>
        <p:spPr>
          <a:xfrm flipH="1">
            <a:off x="3251199" y="3576319"/>
            <a:ext cx="1" cy="1408855"/>
          </a:xfrm>
          <a:prstGeom prst="line">
            <a:avLst/>
          </a:prstGeom>
          <a:ln w="215900">
            <a:solidFill>
              <a:srgbClr val="FF9900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744" name="Visual vocabulary"/>
          <p:cNvSpPr txBox="1"/>
          <p:nvPr/>
        </p:nvSpPr>
        <p:spPr>
          <a:xfrm>
            <a:off x="8344746" y="1625599"/>
            <a:ext cx="2350515" cy="549149"/>
          </a:xfrm>
          <a:prstGeom prst="rect">
            <a:avLst/>
          </a:prstGeom>
          <a:solidFill>
            <a:srgbClr val="FFFFFF"/>
          </a:solidFill>
          <a:ln w="50800">
            <a:solidFill>
              <a:srgbClr val="FF9900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sym typeface="Calibri"/>
              </a:rPr>
              <a:t>Visual vocabulary</a:t>
            </a:r>
          </a:p>
        </p:txBody>
      </p:sp>
    </p:spTree>
    <p:extLst>
      <p:ext uri="{BB962C8B-B14F-4D97-AF65-F5344CB8AC3E}">
        <p14:creationId xmlns:p14="http://schemas.microsoft.com/office/powerpoint/2010/main" val="31723094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K-nearest neighb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K-means clustering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154984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4924" y="589651"/>
            <a:ext cx="3175001" cy="3062184"/>
          </a:xfrm>
          <a:prstGeom prst="rect">
            <a:avLst/>
          </a:prstGeom>
          <a:ln w="12700">
            <a:miter lim="400000"/>
          </a:ln>
        </p:spPr>
      </p:pic>
      <p:sp>
        <p:nvSpPr>
          <p:cNvPr id="747" name="1. Select initial centroids at random"/>
          <p:cNvSpPr txBox="1"/>
          <p:nvPr/>
        </p:nvSpPr>
        <p:spPr>
          <a:xfrm>
            <a:off x="964331" y="3399077"/>
            <a:ext cx="3496187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19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/>
                <a:sym typeface="Courier"/>
              </a:rPr>
              <a:t>1. Select initial centroids at random</a:t>
            </a:r>
          </a:p>
        </p:txBody>
      </p:sp>
    </p:spTree>
    <p:extLst>
      <p:ext uri="{BB962C8B-B14F-4D97-AF65-F5344CB8AC3E}">
        <p14:creationId xmlns:p14="http://schemas.microsoft.com/office/powerpoint/2010/main" val="3472371547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4924" y="589651"/>
            <a:ext cx="3175001" cy="3062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75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17042" y="620380"/>
            <a:ext cx="3175001" cy="2739848"/>
          </a:xfrm>
          <a:prstGeom prst="rect">
            <a:avLst/>
          </a:prstGeom>
          <a:ln w="12700">
            <a:miter lim="400000"/>
          </a:ln>
        </p:spPr>
      </p:pic>
      <p:sp>
        <p:nvSpPr>
          <p:cNvPr id="751" name="1. Select initial centroids at random"/>
          <p:cNvSpPr txBox="1"/>
          <p:nvPr/>
        </p:nvSpPr>
        <p:spPr>
          <a:xfrm>
            <a:off x="964331" y="3399077"/>
            <a:ext cx="3496187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19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/>
                <a:sym typeface="Courier"/>
              </a:rPr>
              <a:t>1. Select initial centroids at random</a:t>
            </a:r>
          </a:p>
        </p:txBody>
      </p:sp>
      <p:sp>
        <p:nvSpPr>
          <p:cNvPr id="752" name="2. Assign each object to the cluster with the nearest centroid."/>
          <p:cNvSpPr txBox="1"/>
          <p:nvPr/>
        </p:nvSpPr>
        <p:spPr>
          <a:xfrm>
            <a:off x="7811500" y="3337297"/>
            <a:ext cx="382957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18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/>
                <a:sym typeface="Courier"/>
              </a:rPr>
              <a:t>2. Assign each object to the cluster with the nearest centroid.</a:t>
            </a:r>
          </a:p>
        </p:txBody>
      </p:sp>
      <p:sp>
        <p:nvSpPr>
          <p:cNvPr id="753" name="Line"/>
          <p:cNvSpPr/>
          <p:nvPr/>
        </p:nvSpPr>
        <p:spPr>
          <a:xfrm>
            <a:off x="5474895" y="2342124"/>
            <a:ext cx="126717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7787292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4924" y="589651"/>
            <a:ext cx="3175001" cy="3062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75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17042" y="620380"/>
            <a:ext cx="3175001" cy="2739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75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51022" y="5048485"/>
            <a:ext cx="3175001" cy="2739849"/>
          </a:xfrm>
          <a:prstGeom prst="rect">
            <a:avLst/>
          </a:prstGeom>
          <a:ln w="12700">
            <a:miter lim="400000"/>
          </a:ln>
        </p:spPr>
      </p:pic>
      <p:sp>
        <p:nvSpPr>
          <p:cNvPr id="758" name="1. Select initial centroids at random"/>
          <p:cNvSpPr txBox="1"/>
          <p:nvPr/>
        </p:nvSpPr>
        <p:spPr>
          <a:xfrm>
            <a:off x="964331" y="3399077"/>
            <a:ext cx="3496187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19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/>
                <a:sym typeface="Courier"/>
              </a:rPr>
              <a:t>1. Select initial centroids at random</a:t>
            </a:r>
          </a:p>
        </p:txBody>
      </p:sp>
      <p:sp>
        <p:nvSpPr>
          <p:cNvPr id="759" name="2. Assign each object to the cluster with the nearest centroid."/>
          <p:cNvSpPr txBox="1"/>
          <p:nvPr/>
        </p:nvSpPr>
        <p:spPr>
          <a:xfrm>
            <a:off x="7811500" y="3337297"/>
            <a:ext cx="382957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18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/>
                <a:sym typeface="Courier"/>
              </a:rPr>
              <a:t>2. Assign each object to the cluster with the nearest centroid.</a:t>
            </a:r>
          </a:p>
        </p:txBody>
      </p:sp>
      <p:sp>
        <p:nvSpPr>
          <p:cNvPr id="760" name="3. Compute each centroid as the mean of the objects assigned to it (go to 2)"/>
          <p:cNvSpPr txBox="1"/>
          <p:nvPr/>
        </p:nvSpPr>
        <p:spPr>
          <a:xfrm>
            <a:off x="857369" y="7850498"/>
            <a:ext cx="436230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18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/>
                <a:sym typeface="Courier"/>
              </a:rPr>
              <a:t>3. Compute each centroid as the mean of the objects assigned to it (go to 2)</a:t>
            </a:r>
          </a:p>
        </p:txBody>
      </p:sp>
      <p:sp>
        <p:nvSpPr>
          <p:cNvPr id="761" name="Line"/>
          <p:cNvSpPr/>
          <p:nvPr/>
        </p:nvSpPr>
        <p:spPr>
          <a:xfrm>
            <a:off x="5474895" y="2342124"/>
            <a:ext cx="126717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62" name="Line"/>
          <p:cNvSpPr/>
          <p:nvPr/>
        </p:nvSpPr>
        <p:spPr>
          <a:xfrm flipH="1">
            <a:off x="5346521" y="4241934"/>
            <a:ext cx="1514944" cy="151494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318449962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4924" y="589651"/>
            <a:ext cx="3175001" cy="3062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76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17042" y="620380"/>
            <a:ext cx="3175001" cy="2739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76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51022" y="5048485"/>
            <a:ext cx="3175001" cy="2739849"/>
          </a:xfrm>
          <a:prstGeom prst="rect">
            <a:avLst/>
          </a:prstGeom>
          <a:ln w="12700">
            <a:miter lim="400000"/>
          </a:ln>
        </p:spPr>
      </p:pic>
      <p:pic>
        <p:nvPicPr>
          <p:cNvPr id="76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69218" y="5047568"/>
            <a:ext cx="3175001" cy="2739849"/>
          </a:xfrm>
          <a:prstGeom prst="rect">
            <a:avLst/>
          </a:prstGeom>
          <a:ln w="12700">
            <a:miter lim="400000"/>
          </a:ln>
        </p:spPr>
      </p:pic>
      <p:sp>
        <p:nvSpPr>
          <p:cNvPr id="768" name="1. Select initial centroids at random"/>
          <p:cNvSpPr txBox="1"/>
          <p:nvPr/>
        </p:nvSpPr>
        <p:spPr>
          <a:xfrm>
            <a:off x="964331" y="3399077"/>
            <a:ext cx="3496187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19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/>
                <a:sym typeface="Courier"/>
              </a:rPr>
              <a:t>1. Select initial centroids at random</a:t>
            </a:r>
          </a:p>
        </p:txBody>
      </p:sp>
      <p:sp>
        <p:nvSpPr>
          <p:cNvPr id="769" name="2. Assign each object to the cluster with the nearest centroid."/>
          <p:cNvSpPr txBox="1"/>
          <p:nvPr/>
        </p:nvSpPr>
        <p:spPr>
          <a:xfrm>
            <a:off x="7811500" y="3337297"/>
            <a:ext cx="382957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18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/>
                <a:sym typeface="Courier"/>
              </a:rPr>
              <a:t>2. Assign each object to the cluster with the nearest centroid.</a:t>
            </a:r>
          </a:p>
        </p:txBody>
      </p:sp>
      <p:sp>
        <p:nvSpPr>
          <p:cNvPr id="770" name="3. Compute each centroid as the mean of the objects assigned to it (go to 2)"/>
          <p:cNvSpPr txBox="1"/>
          <p:nvPr/>
        </p:nvSpPr>
        <p:spPr>
          <a:xfrm>
            <a:off x="857369" y="7850498"/>
            <a:ext cx="436230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18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/>
                <a:sym typeface="Courier"/>
              </a:rPr>
              <a:t>3. Compute each centroid as the mean of the objects assigned to it (go to 2)</a:t>
            </a:r>
          </a:p>
        </p:txBody>
      </p:sp>
      <p:sp>
        <p:nvSpPr>
          <p:cNvPr id="771" name="2. Assign each object to the cluster with the nearest centroid."/>
          <p:cNvSpPr txBox="1"/>
          <p:nvPr/>
        </p:nvSpPr>
        <p:spPr>
          <a:xfrm>
            <a:off x="7977632" y="7941805"/>
            <a:ext cx="382957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18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/>
                <a:sym typeface="Courier"/>
              </a:rPr>
              <a:t>2. Assign each object to the cluster with the nearest centroid.</a:t>
            </a:r>
          </a:p>
        </p:txBody>
      </p:sp>
      <p:sp>
        <p:nvSpPr>
          <p:cNvPr id="772" name="Line"/>
          <p:cNvSpPr/>
          <p:nvPr/>
        </p:nvSpPr>
        <p:spPr>
          <a:xfrm>
            <a:off x="5474895" y="2342124"/>
            <a:ext cx="126717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73" name="Line"/>
          <p:cNvSpPr/>
          <p:nvPr/>
        </p:nvSpPr>
        <p:spPr>
          <a:xfrm flipH="1">
            <a:off x="5346521" y="4241934"/>
            <a:ext cx="1514944" cy="151494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74" name="Line"/>
          <p:cNvSpPr/>
          <p:nvPr/>
        </p:nvSpPr>
        <p:spPr>
          <a:xfrm>
            <a:off x="5664032" y="6643182"/>
            <a:ext cx="126717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29683187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4924" y="589651"/>
            <a:ext cx="3175001" cy="3062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77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17042" y="620380"/>
            <a:ext cx="3175001" cy="2739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77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51022" y="5048485"/>
            <a:ext cx="3175001" cy="2739849"/>
          </a:xfrm>
          <a:prstGeom prst="rect">
            <a:avLst/>
          </a:prstGeom>
          <a:ln w="12700">
            <a:miter lim="400000"/>
          </a:ln>
        </p:spPr>
      </p:pic>
      <p:pic>
        <p:nvPicPr>
          <p:cNvPr id="77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69218" y="5047568"/>
            <a:ext cx="3175001" cy="2739849"/>
          </a:xfrm>
          <a:prstGeom prst="rect">
            <a:avLst/>
          </a:prstGeom>
          <a:ln w="12700">
            <a:miter lim="400000"/>
          </a:ln>
        </p:spPr>
      </p:pic>
      <p:sp>
        <p:nvSpPr>
          <p:cNvPr id="780" name="1. Select initial centroids at random"/>
          <p:cNvSpPr txBox="1"/>
          <p:nvPr/>
        </p:nvSpPr>
        <p:spPr>
          <a:xfrm>
            <a:off x="964331" y="3399077"/>
            <a:ext cx="3496187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19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/>
                <a:sym typeface="Courier"/>
              </a:rPr>
              <a:t>1. Select initial centroids at random</a:t>
            </a:r>
          </a:p>
        </p:txBody>
      </p:sp>
      <p:sp>
        <p:nvSpPr>
          <p:cNvPr id="781" name="2. Assign each object to the cluster with the nearest centroid."/>
          <p:cNvSpPr txBox="1"/>
          <p:nvPr/>
        </p:nvSpPr>
        <p:spPr>
          <a:xfrm>
            <a:off x="7811500" y="3337297"/>
            <a:ext cx="382957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18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/>
                <a:sym typeface="Courier"/>
              </a:rPr>
              <a:t>2. Assign each object to the cluster with the nearest centroid.</a:t>
            </a:r>
          </a:p>
        </p:txBody>
      </p:sp>
      <p:sp>
        <p:nvSpPr>
          <p:cNvPr id="782" name="3. Compute each centroid as the mean of the objects assigned to it (go to 2)"/>
          <p:cNvSpPr txBox="1"/>
          <p:nvPr/>
        </p:nvSpPr>
        <p:spPr>
          <a:xfrm>
            <a:off x="857369" y="7850498"/>
            <a:ext cx="436230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18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/>
                <a:sym typeface="Courier"/>
              </a:rPr>
              <a:t>3. Compute each centroid as the mean of the objects assigned to it (go to 2)</a:t>
            </a:r>
          </a:p>
        </p:txBody>
      </p:sp>
      <p:sp>
        <p:nvSpPr>
          <p:cNvPr id="783" name="2. Assign each object to the cluster with the nearest centroid."/>
          <p:cNvSpPr txBox="1"/>
          <p:nvPr/>
        </p:nvSpPr>
        <p:spPr>
          <a:xfrm>
            <a:off x="7977632" y="7941805"/>
            <a:ext cx="382957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18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/>
                <a:sym typeface="Courier"/>
              </a:rPr>
              <a:t>2. Assign each object to the cluster with the nearest centroid.</a:t>
            </a:r>
          </a:p>
        </p:txBody>
      </p:sp>
      <p:sp>
        <p:nvSpPr>
          <p:cNvPr id="784" name="Repeat previous 2 steps until no change"/>
          <p:cNvSpPr txBox="1"/>
          <p:nvPr/>
        </p:nvSpPr>
        <p:spPr>
          <a:xfrm>
            <a:off x="7341579" y="9331273"/>
            <a:ext cx="546441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18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/>
                <a:sym typeface="Courier"/>
              </a:rPr>
              <a:t>Repeat previous 2 steps until no change</a:t>
            </a:r>
          </a:p>
        </p:txBody>
      </p:sp>
      <p:sp>
        <p:nvSpPr>
          <p:cNvPr id="785" name="Line"/>
          <p:cNvSpPr/>
          <p:nvPr/>
        </p:nvSpPr>
        <p:spPr>
          <a:xfrm>
            <a:off x="5474895" y="2342124"/>
            <a:ext cx="126717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86" name="Line"/>
          <p:cNvSpPr/>
          <p:nvPr/>
        </p:nvSpPr>
        <p:spPr>
          <a:xfrm flipH="1">
            <a:off x="5346521" y="4241934"/>
            <a:ext cx="1514944" cy="151494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87" name="Line"/>
          <p:cNvSpPr/>
          <p:nvPr/>
        </p:nvSpPr>
        <p:spPr>
          <a:xfrm>
            <a:off x="5664032" y="6643182"/>
            <a:ext cx="126717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38602939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K-means Cluster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K-means Clustering</a:t>
            </a:r>
          </a:p>
        </p:txBody>
      </p:sp>
      <p:sp>
        <p:nvSpPr>
          <p:cNvPr id="790" name="Given k:…"/>
          <p:cNvSpPr txBox="1">
            <a:spLocks noGrp="1"/>
          </p:cNvSpPr>
          <p:nvPr>
            <p:ph type="body" idx="1"/>
          </p:nvPr>
        </p:nvSpPr>
        <p:spPr>
          <a:xfrm>
            <a:off x="952500" y="2609850"/>
            <a:ext cx="11099800" cy="62865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700">
                <a:latin typeface="Courier"/>
                <a:ea typeface="Courier"/>
                <a:cs typeface="Courier"/>
                <a:sym typeface="Courier"/>
              </a:defRPr>
            </a:pPr>
            <a:r>
              <a:t>Given k:</a:t>
            </a:r>
          </a:p>
          <a:p>
            <a:pPr marL="228600" indent="-228600">
              <a:buSzPct val="100000"/>
              <a:buAutoNum type="arabicPeriod"/>
              <a:defRPr sz="2700">
                <a:latin typeface="Courier"/>
                <a:ea typeface="Courier"/>
                <a:cs typeface="Courier"/>
                <a:sym typeface="Courier"/>
              </a:defRPr>
            </a:pPr>
            <a:r>
              <a:t>Select initial centroids at random.</a:t>
            </a:r>
          </a:p>
          <a:p>
            <a:pPr marL="228600" indent="-228600">
              <a:buSzPct val="100000"/>
              <a:buAutoNum type="arabicPeriod"/>
              <a:defRPr sz="2700">
                <a:latin typeface="Courier"/>
                <a:ea typeface="Courier"/>
                <a:cs typeface="Courier"/>
                <a:sym typeface="Courier"/>
              </a:defRPr>
            </a:pPr>
            <a:r>
              <a:t>Assign each object to the cluster with the nearest centroid.</a:t>
            </a:r>
          </a:p>
          <a:p>
            <a:pPr marL="228600" indent="-228600">
              <a:buSzPct val="100000"/>
              <a:buAutoNum type="arabicPeriod"/>
              <a:defRPr sz="2700">
                <a:latin typeface="Courier"/>
                <a:ea typeface="Courier"/>
                <a:cs typeface="Courier"/>
                <a:sym typeface="Courier"/>
              </a:defRPr>
            </a:pPr>
            <a:r>
              <a:t>Compute each centroid as the mean of the objects assigned to it.</a:t>
            </a:r>
          </a:p>
          <a:p>
            <a:pPr marL="228600" indent="-228600">
              <a:buSzPct val="100000"/>
              <a:buAutoNum type="arabicPeriod"/>
              <a:defRPr sz="2700">
                <a:latin typeface="Courier"/>
                <a:ea typeface="Courier"/>
                <a:cs typeface="Courier"/>
                <a:sym typeface="Courier"/>
              </a:defRPr>
            </a:pPr>
            <a:r>
              <a:t>Repeat previous 2 steps until no change.</a:t>
            </a:r>
          </a:p>
        </p:txBody>
      </p:sp>
    </p:spTree>
    <p:extLst>
      <p:ext uri="{BB962C8B-B14F-4D97-AF65-F5344CB8AC3E}">
        <p14:creationId xmlns:p14="http://schemas.microsoft.com/office/powerpoint/2010/main" val="4082232832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From what data should I learn the code book?…"/>
          <p:cNvSpPr txBox="1">
            <a:spLocks noGrp="1"/>
          </p:cNvSpPr>
          <p:nvPr>
            <p:ph type="body" idx="1"/>
          </p:nvPr>
        </p:nvSpPr>
        <p:spPr>
          <a:xfrm>
            <a:off x="952500" y="1442590"/>
            <a:ext cx="11099800" cy="62865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From what </a:t>
            </a:r>
            <a:r>
              <a:rPr b="1" dirty="0"/>
              <a:t>data</a:t>
            </a:r>
            <a:r>
              <a:rPr dirty="0"/>
              <a:t> should I learn the </a:t>
            </a:r>
            <a:r>
              <a:rPr lang="en-US" dirty="0"/>
              <a:t>dictionary</a:t>
            </a:r>
            <a:r>
              <a:rPr dirty="0"/>
              <a:t>?</a:t>
            </a:r>
          </a:p>
          <a:p>
            <a:pPr lvl="1">
              <a:defRPr>
                <a:solidFill>
                  <a:srgbClr val="FFFFFF"/>
                </a:solidFill>
              </a:defRPr>
            </a:pPr>
            <a:r>
              <a:rPr dirty="0"/>
              <a:t>Codebook can be learned on separate training set</a:t>
            </a:r>
          </a:p>
          <a:p>
            <a:pPr lvl="1">
              <a:defRPr>
                <a:solidFill>
                  <a:srgbClr val="FFFFFF"/>
                </a:solidFill>
              </a:defRPr>
            </a:pPr>
            <a:r>
              <a:rPr dirty="0"/>
              <a:t>Provided the training set is sufficiently representative, the codebook will be “universal”</a:t>
            </a:r>
          </a:p>
        </p:txBody>
      </p:sp>
    </p:spTree>
    <p:extLst>
      <p:ext uri="{BB962C8B-B14F-4D97-AF65-F5344CB8AC3E}">
        <p14:creationId xmlns:p14="http://schemas.microsoft.com/office/powerpoint/2010/main" val="328711776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1219200"/>
            <a:ext cx="13004800" cy="141393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Slide credits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540200" y="2893008"/>
            <a:ext cx="11924401" cy="3967584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Most of these slides were adapted from: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Kris </a:t>
            </a:r>
            <a:r>
              <a:rPr kumimoji="0" lang="en-US" sz="256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Kitani</a:t>
            </a: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(16-385, Spring 2017).</a:t>
            </a: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56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Noah Snavely (Cornell University).</a:t>
            </a: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560" dirty="0">
              <a:solidFill>
                <a:srgbClr val="000000"/>
              </a:solidFill>
              <a:latin typeface="Helvetica Light"/>
            </a:endParaRP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Fei-Fei Li (Stanford University).</a:t>
            </a:r>
          </a:p>
        </p:txBody>
      </p:sp>
    </p:spTree>
    <p:extLst>
      <p:ext uri="{BB962C8B-B14F-4D97-AF65-F5344CB8AC3E}">
        <p14:creationId xmlns:p14="http://schemas.microsoft.com/office/powerpoint/2010/main" val="421699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From what data should I learn the code book?…"/>
          <p:cNvSpPr txBox="1">
            <a:spLocks noGrp="1"/>
          </p:cNvSpPr>
          <p:nvPr>
            <p:ph type="body" idx="1"/>
          </p:nvPr>
        </p:nvSpPr>
        <p:spPr>
          <a:xfrm>
            <a:off x="952500" y="1442590"/>
            <a:ext cx="11099800" cy="62865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From what </a:t>
            </a:r>
            <a:r>
              <a:rPr b="1" dirty="0"/>
              <a:t>data</a:t>
            </a:r>
            <a:r>
              <a:rPr dirty="0"/>
              <a:t> should I learn the </a:t>
            </a:r>
            <a:r>
              <a:rPr lang="en-US" dirty="0"/>
              <a:t>dictionary</a:t>
            </a:r>
            <a:r>
              <a:rPr dirty="0"/>
              <a:t>?</a:t>
            </a:r>
          </a:p>
          <a:p>
            <a:pPr lvl="1"/>
            <a:r>
              <a:rPr lang="en-US" dirty="0"/>
              <a:t>Dictionary</a:t>
            </a:r>
            <a:r>
              <a:rPr dirty="0"/>
              <a:t> can be learned on separate training set</a:t>
            </a:r>
          </a:p>
          <a:p>
            <a:pPr lvl="1"/>
            <a:r>
              <a:rPr dirty="0"/>
              <a:t>Provided the training set is sufficiently representative, the </a:t>
            </a:r>
            <a:r>
              <a:rPr lang="en-US" dirty="0"/>
              <a:t>dictionary</a:t>
            </a:r>
            <a:r>
              <a:rPr dirty="0"/>
              <a:t> will be “universal”</a:t>
            </a:r>
          </a:p>
        </p:txBody>
      </p:sp>
    </p:spTree>
    <p:extLst>
      <p:ext uri="{BB962C8B-B14F-4D97-AF65-F5344CB8AC3E}">
        <p14:creationId xmlns:p14="http://schemas.microsoft.com/office/powerpoint/2010/main" val="783903804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Line"/>
          <p:cNvSpPr/>
          <p:nvPr/>
        </p:nvSpPr>
        <p:spPr>
          <a:xfrm>
            <a:off x="975359" y="1192106"/>
            <a:ext cx="11054082" cy="1"/>
          </a:xfrm>
          <a:prstGeom prst="line">
            <a:avLst/>
          </a:prstGeom>
          <a:ln w="63500">
            <a:solidFill>
              <a:srgbClr val="000000"/>
            </a:solidFill>
          </a:ln>
        </p:spPr>
        <p:txBody>
          <a:bodyPr lIns="92478" tIns="92478" rIns="92478" bIns="92478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797" name="Example visual vocabulary"/>
          <p:cNvSpPr txBox="1"/>
          <p:nvPr/>
        </p:nvSpPr>
        <p:spPr>
          <a:xfrm>
            <a:off x="650239" y="351677"/>
            <a:ext cx="11704322" cy="879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914400">
              <a:defRPr sz="4800" b="1">
                <a:effectLst>
                  <a:outerShdw blurRad="38100" dist="38100" dir="2700000" rotWithShape="0">
                    <a:srgbClr val="DDDDDD"/>
                  </a:outerShdw>
                </a:effectLst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DDDDDD"/>
                  </a:outerShdw>
                </a:effectLst>
                <a:uLnTx/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Example visual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DDDDDD"/>
                  </a:outerShdw>
                </a:effectLst>
                <a:uLnTx/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dictionary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rotWithShape="0">
                  <a:srgbClr val="DDDDDD"/>
                </a:outerShdw>
              </a:effectLst>
              <a:uLnTx/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8" name="image71.png" descr="image7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0719" y="1408853"/>
            <a:ext cx="8703735" cy="82137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60456580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Line"/>
          <p:cNvSpPr/>
          <p:nvPr/>
        </p:nvSpPr>
        <p:spPr>
          <a:xfrm>
            <a:off x="975359" y="1192106"/>
            <a:ext cx="11054082" cy="1"/>
          </a:xfrm>
          <a:prstGeom prst="line">
            <a:avLst/>
          </a:prstGeom>
          <a:ln w="63500">
            <a:solidFill>
              <a:srgbClr val="000000"/>
            </a:solidFill>
          </a:ln>
        </p:spPr>
        <p:txBody>
          <a:bodyPr lIns="92478" tIns="92478" rIns="92478" bIns="92478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802" name="Example codebook"/>
          <p:cNvSpPr txBox="1">
            <a:spLocks noGrp="1"/>
          </p:cNvSpPr>
          <p:nvPr>
            <p:ph type="title"/>
          </p:nvPr>
        </p:nvSpPr>
        <p:spPr>
          <a:xfrm>
            <a:off x="975359" y="108373"/>
            <a:ext cx="11054082" cy="1192107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914400">
              <a:defRPr sz="4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Example </a:t>
            </a:r>
            <a:r>
              <a:rPr lang="en-US" dirty="0"/>
              <a:t>dictionary</a:t>
            </a:r>
            <a:endParaRPr dirty="0"/>
          </a:p>
        </p:txBody>
      </p:sp>
      <p:pic>
        <p:nvPicPr>
          <p:cNvPr id="803" name="AgarwalRoth_CBsmall" descr="AgarwalRoth_CBsmall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69386" y="1408853"/>
            <a:ext cx="4806811" cy="2573867"/>
          </a:xfrm>
          <a:prstGeom prst="rect">
            <a:avLst/>
          </a:prstGeom>
          <a:ln w="12700">
            <a:miter lim="400000"/>
          </a:ln>
        </p:spPr>
      </p:pic>
      <p:sp>
        <p:nvSpPr>
          <p:cNvPr id="804" name="Line"/>
          <p:cNvSpPr/>
          <p:nvPr/>
        </p:nvSpPr>
        <p:spPr>
          <a:xfrm>
            <a:off x="6394026" y="2693529"/>
            <a:ext cx="758615" cy="1"/>
          </a:xfrm>
          <a:prstGeom prst="line">
            <a:avLst/>
          </a:prstGeom>
          <a:ln w="12700">
            <a:solidFill>
              <a:srgbClr val="808080"/>
            </a:solidFill>
            <a:miter/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grpSp>
        <p:nvGrpSpPr>
          <p:cNvPr id="815" name="Group"/>
          <p:cNvGrpSpPr/>
          <p:nvPr/>
        </p:nvGrpSpPr>
        <p:grpSpPr>
          <a:xfrm>
            <a:off x="1381759" y="1729457"/>
            <a:ext cx="4806811" cy="1903308"/>
            <a:chOff x="0" y="0"/>
            <a:chExt cx="4806809" cy="1903307"/>
          </a:xfrm>
        </p:grpSpPr>
        <p:pic>
          <p:nvPicPr>
            <p:cNvPr id="805" name="car5-090-000" descr="car5-090-000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31047" y="0"/>
              <a:ext cx="942635" cy="9422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6" name="car6-090-000" descr="car6-090-000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35209" y="961014"/>
              <a:ext cx="942635" cy="9422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7" name="car7-090-000" descr="car7-090-000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63442" y="961014"/>
              <a:ext cx="942635" cy="9422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8" name="car9-090-000" descr="car9-090-000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64175" y="0"/>
              <a:ext cx="942635" cy="9422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9" name="car11-090-000" descr="car11-090-000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898651" y="0"/>
              <a:ext cx="942635" cy="9422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0" name="car12-090-000" descr="car12-090-000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961014"/>
              <a:ext cx="942635" cy="9422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1" name="car14-090-000" descr="car14-090-000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3864175" y="961014"/>
              <a:ext cx="942635" cy="9422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2" name="car1-090-000" descr="car1-090-000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942635" cy="9422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3" name="car2-090-000" descr="car2-090-000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963442" y="0"/>
              <a:ext cx="942635" cy="9422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4" name="car3-090-000" descr="car3-090-000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898651" y="961014"/>
              <a:ext cx="942635" cy="9422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29" name="Group"/>
          <p:cNvGrpSpPr/>
          <p:nvPr/>
        </p:nvGrpSpPr>
        <p:grpSpPr>
          <a:xfrm>
            <a:off x="2709333" y="4443306"/>
            <a:ext cx="8089618" cy="4608126"/>
            <a:chOff x="0" y="0"/>
            <a:chExt cx="8089616" cy="4608125"/>
          </a:xfrm>
        </p:grpSpPr>
        <p:grpSp>
          <p:nvGrpSpPr>
            <p:cNvPr id="826" name="Group"/>
            <p:cNvGrpSpPr/>
            <p:nvPr/>
          </p:nvGrpSpPr>
          <p:grpSpPr>
            <a:xfrm>
              <a:off x="74506" y="121920"/>
              <a:ext cx="8015112" cy="3975948"/>
              <a:chOff x="0" y="0"/>
              <a:chExt cx="8015110" cy="3975947"/>
            </a:xfrm>
          </p:grpSpPr>
          <p:pic>
            <p:nvPicPr>
              <p:cNvPr id="816" name="image83.png" descr="image83.pn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t="8241" b="11538"/>
              <a:stretch>
                <a:fillRect/>
              </a:stretch>
            </p:blipFill>
            <p:spPr>
              <a:xfrm>
                <a:off x="0" y="2005353"/>
                <a:ext cx="5505031" cy="3903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17" name="image84.png" descr="image84.pn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b="13483"/>
              <a:stretch>
                <a:fillRect/>
              </a:stretch>
            </p:blipFill>
            <p:spPr>
              <a:xfrm>
                <a:off x="0" y="1179147"/>
                <a:ext cx="4254010" cy="4117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18" name="image85.png" descr="image85.pn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t="3529" b="8823"/>
              <a:stretch>
                <a:fillRect/>
              </a:stretch>
            </p:blipFill>
            <p:spPr>
              <a:xfrm>
                <a:off x="21430" y="1590913"/>
                <a:ext cx="3335166" cy="3983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19" name="image86.png" descr="image86.png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t="12370" b="12371"/>
              <a:stretch>
                <a:fillRect/>
              </a:stretch>
            </p:blipFill>
            <p:spPr>
              <a:xfrm>
                <a:off x="21430" y="3195196"/>
                <a:ext cx="2496687" cy="3903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20" name="image87.png" descr="image87.png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1105" t="6061" b="15151"/>
              <a:stretch>
                <a:fillRect/>
              </a:stretch>
            </p:blipFill>
            <p:spPr>
              <a:xfrm>
                <a:off x="37503" y="3558834"/>
                <a:ext cx="5038913" cy="41711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21" name="image88.png" descr="image88.png"/>
              <p:cNvPicPr>
                <a:picLocks noChangeAspect="1"/>
              </p:cNvPicPr>
              <p:nvPr/>
            </p:nvPicPr>
            <p:blipFill>
              <a:blip r:embed="rId18">
                <a:extLst/>
              </a:blip>
              <a:srcRect t="7692" b="13846"/>
              <a:stretch>
                <a:fillRect/>
              </a:stretch>
            </p:blipFill>
            <p:spPr>
              <a:xfrm>
                <a:off x="10715" y="2374338"/>
                <a:ext cx="4197755" cy="40909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22" name="image89.png" descr="image89.png"/>
              <p:cNvPicPr>
                <a:picLocks noChangeAspect="1"/>
              </p:cNvPicPr>
              <p:nvPr/>
            </p:nvPicPr>
            <p:blipFill>
              <a:blip r:embed="rId19">
                <a:extLst/>
              </a:blip>
              <a:srcRect b="3726"/>
              <a:stretch>
                <a:fillRect/>
              </a:stretch>
            </p:blipFill>
            <p:spPr>
              <a:xfrm>
                <a:off x="18751" y="2772735"/>
                <a:ext cx="2885120" cy="41444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23" name="image90.png" descr="image90.png"/>
              <p:cNvPicPr>
                <a:picLocks noChangeAspect="1"/>
              </p:cNvPicPr>
              <p:nvPr/>
            </p:nvPicPr>
            <p:blipFill>
              <a:blip r:embed="rId20">
                <a:extLst/>
              </a:blip>
              <a:srcRect l="701" b="7018"/>
              <a:stretch>
                <a:fillRect/>
              </a:stretch>
            </p:blipFill>
            <p:spPr>
              <a:xfrm>
                <a:off x="64292" y="0"/>
                <a:ext cx="7950819" cy="4251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24" name="image91.png" descr="image91.png"/>
              <p:cNvPicPr>
                <a:picLocks noChangeAspect="1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50898" y="411765"/>
                <a:ext cx="7934746" cy="4010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25" name="image92.png" descr="image92.png"/>
              <p:cNvPicPr>
                <a:picLocks noChangeAspect="1"/>
              </p:cNvPicPr>
              <p:nvPr/>
            </p:nvPicPr>
            <p:blipFill>
              <a:blip r:embed="rId22">
                <a:extLst/>
              </a:blip>
              <a:stretch>
                <a:fillRect/>
              </a:stretch>
            </p:blipFill>
            <p:spPr>
              <a:xfrm>
                <a:off x="42861" y="799467"/>
                <a:ext cx="7953498" cy="41444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827" name="Rectangle"/>
            <p:cNvSpPr/>
            <p:nvPr/>
          </p:nvSpPr>
          <p:spPr>
            <a:xfrm>
              <a:off x="-1" y="-1"/>
              <a:ext cx="686365" cy="4608127"/>
            </a:xfrm>
            <a:prstGeom prst="rect">
              <a:avLst/>
            </a:prstGeom>
            <a:noFill/>
            <a:ln w="25400" cap="sq">
              <a:solidFill>
                <a:srgbClr val="808080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…"/>
            <p:cNvSpPr txBox="1"/>
            <p:nvPr/>
          </p:nvSpPr>
          <p:spPr>
            <a:xfrm>
              <a:off x="106582" y="3984978"/>
              <a:ext cx="450621" cy="5014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6559" tIns="66559" rIns="66559" bIns="66559" numCol="1" anchor="t">
              <a:spAutoFit/>
            </a:bodyPr>
            <a:lstStyle>
              <a:lvl1pPr defTabSz="914400">
                <a:defRPr sz="2400" b="1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ETH Light"/>
                  <a:ea typeface="ETH Light"/>
                  <a:cs typeface="ETH Light"/>
                  <a:sym typeface="ETH Light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>
                    <a:solidFill>
                      <a:srgbClr val="808080"/>
                    </a:solidFill>
                  </a:uFill>
                  <a:latin typeface="ETH Light"/>
                  <a:ea typeface="ETH Light"/>
                  <a:cs typeface="ETH Light"/>
                  <a:sym typeface="ETH Light"/>
                </a:rPr>
                <a:t>…</a:t>
              </a:r>
            </a:p>
          </p:txBody>
        </p:sp>
      </p:grpSp>
      <p:sp>
        <p:nvSpPr>
          <p:cNvPr id="830" name="Source: B. Leibe"/>
          <p:cNvSpPr txBox="1"/>
          <p:nvPr/>
        </p:nvSpPr>
        <p:spPr>
          <a:xfrm>
            <a:off x="11019673" y="9293013"/>
            <a:ext cx="1645119" cy="35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Source: B. Leibe</a:t>
            </a:r>
          </a:p>
        </p:txBody>
      </p:sp>
      <p:sp>
        <p:nvSpPr>
          <p:cNvPr id="831" name="Appearance codebook"/>
          <p:cNvSpPr txBox="1"/>
          <p:nvPr/>
        </p:nvSpPr>
        <p:spPr>
          <a:xfrm>
            <a:off x="4925524" y="8669866"/>
            <a:ext cx="3139342" cy="45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914400">
              <a:spcBef>
                <a:spcPts val="300"/>
              </a:spcBef>
              <a:defRPr sz="2200" b="1">
                <a:solidFill>
                  <a:srgbClr val="808080"/>
                </a:solidFill>
                <a:uFill>
                  <a:solidFill>
                    <a:srgbClr val="80808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kumimoji="0" sz="2200" b="1" i="0" u="none" strike="noStrike" kern="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/>
                <a:cs typeface="Arial"/>
                <a:sym typeface="Arial"/>
              </a:rPr>
              <a:t>Appearance codebook</a:t>
            </a:r>
          </a:p>
        </p:txBody>
      </p:sp>
    </p:spTree>
    <p:extLst>
      <p:ext uri="{BB962C8B-B14F-4D97-AF65-F5344CB8AC3E}">
        <p14:creationId xmlns:p14="http://schemas.microsoft.com/office/powerpoint/2010/main" val="1681434691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Line"/>
          <p:cNvSpPr/>
          <p:nvPr/>
        </p:nvSpPr>
        <p:spPr>
          <a:xfrm>
            <a:off x="975359" y="1192106"/>
            <a:ext cx="11054082" cy="1"/>
          </a:xfrm>
          <a:prstGeom prst="line">
            <a:avLst/>
          </a:prstGeom>
          <a:ln w="63500">
            <a:solidFill>
              <a:srgbClr val="000000"/>
            </a:solidFill>
          </a:ln>
        </p:spPr>
        <p:txBody>
          <a:bodyPr lIns="92478" tIns="92478" rIns="92478" bIns="92478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834" name="Another codebook"/>
          <p:cNvSpPr txBox="1">
            <a:spLocks noGrp="1"/>
          </p:cNvSpPr>
          <p:nvPr>
            <p:ph type="title"/>
          </p:nvPr>
        </p:nvSpPr>
        <p:spPr>
          <a:xfrm>
            <a:off x="975359" y="108373"/>
            <a:ext cx="11054082" cy="1192107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914400">
              <a:defRPr sz="4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Another </a:t>
            </a:r>
            <a:r>
              <a:rPr lang="en-US" dirty="0"/>
              <a:t>dictionary</a:t>
            </a:r>
            <a:endParaRPr dirty="0"/>
          </a:p>
        </p:txBody>
      </p:sp>
      <p:grpSp>
        <p:nvGrpSpPr>
          <p:cNvPr id="982" name="Group"/>
          <p:cNvGrpSpPr/>
          <p:nvPr/>
        </p:nvGrpSpPr>
        <p:grpSpPr>
          <a:xfrm>
            <a:off x="5714277" y="2921562"/>
            <a:ext cx="6991806" cy="4813975"/>
            <a:chOff x="0" y="0"/>
            <a:chExt cx="6991805" cy="4813973"/>
          </a:xfrm>
        </p:grpSpPr>
        <p:sp>
          <p:nvSpPr>
            <p:cNvPr id="835" name="Appearance codebook"/>
            <p:cNvSpPr txBox="1"/>
            <p:nvPr/>
          </p:nvSpPr>
          <p:spPr>
            <a:xfrm>
              <a:off x="1776274" y="4362865"/>
              <a:ext cx="3139341" cy="4511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914400">
                <a:spcBef>
                  <a:spcPts val="300"/>
                </a:spcBef>
                <a:defRPr sz="2200" b="1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defRPr>
              </a:pPr>
              <a:r>
                <a:rPr kumimoji="0" sz="2200" b="1" i="0" u="none" strike="noStrike" kern="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>
                    <a:solidFill>
                      <a:srgbClr val="808080"/>
                    </a:solidFill>
                  </a:uFill>
                  <a:latin typeface="Arial"/>
                  <a:cs typeface="Arial"/>
                  <a:sym typeface="Arial"/>
                </a:rPr>
                <a:t>Appearance codebook</a:t>
              </a:r>
            </a:p>
          </p:txBody>
        </p:sp>
        <p:grpSp>
          <p:nvGrpSpPr>
            <p:cNvPr id="981" name="Group"/>
            <p:cNvGrpSpPr/>
            <p:nvPr/>
          </p:nvGrpSpPr>
          <p:grpSpPr>
            <a:xfrm>
              <a:off x="0" y="-1"/>
              <a:ext cx="6991806" cy="4645075"/>
              <a:chOff x="0" y="0"/>
              <a:chExt cx="6991805" cy="4645073"/>
            </a:xfrm>
          </p:grpSpPr>
          <p:grpSp>
            <p:nvGrpSpPr>
              <p:cNvPr id="838" name="Group"/>
              <p:cNvGrpSpPr/>
              <p:nvPr/>
            </p:nvGrpSpPr>
            <p:grpSpPr>
              <a:xfrm>
                <a:off x="168675" y="1453207"/>
                <a:ext cx="629292" cy="330865"/>
                <a:chOff x="0" y="0"/>
                <a:chExt cx="629290" cy="330864"/>
              </a:xfrm>
            </p:grpSpPr>
            <p:pic>
              <p:nvPicPr>
                <p:cNvPr id="836" name="images780" descr="images780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-1" y="0"/>
                  <a:ext cx="330866" cy="33086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837" name="Line"/>
                <p:cNvSpPr/>
                <p:nvPr/>
              </p:nvSpPr>
              <p:spPr>
                <a:xfrm flipH="1" flipV="1">
                  <a:off x="330864" y="178407"/>
                  <a:ext cx="298427" cy="1"/>
                </a:xfrm>
                <a:prstGeom prst="line">
                  <a:avLst/>
                </a:prstGeom>
                <a:noFill/>
                <a:ln w="12700" cap="sq">
                  <a:solidFill>
                    <a:srgbClr val="808080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marL="0" marR="0" lvl="0" indent="0" algn="l" defTabSz="4572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 kumimoji="0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/>
                    <a:cs typeface="Helvetica"/>
                    <a:sym typeface="Helvetica"/>
                  </a:endParaRPr>
                </a:p>
              </p:txBody>
            </p:sp>
          </p:grpSp>
          <p:grpSp>
            <p:nvGrpSpPr>
              <p:cNvPr id="980" name="Group"/>
              <p:cNvGrpSpPr/>
              <p:nvPr/>
            </p:nvGrpSpPr>
            <p:grpSpPr>
              <a:xfrm>
                <a:off x="0" y="0"/>
                <a:ext cx="6991806" cy="4645073"/>
                <a:chOff x="0" y="0"/>
                <a:chExt cx="6991805" cy="4645072"/>
              </a:xfrm>
            </p:grpSpPr>
            <p:sp>
              <p:nvSpPr>
                <p:cNvPr id="839" name="Rectangle"/>
                <p:cNvSpPr/>
                <p:nvPr/>
              </p:nvSpPr>
              <p:spPr>
                <a:xfrm>
                  <a:off x="0" y="142725"/>
                  <a:ext cx="671459" cy="4502348"/>
                </a:xfrm>
                <a:prstGeom prst="rect">
                  <a:avLst/>
                </a:prstGeom>
                <a:noFill/>
                <a:ln w="25400" cap="sq">
                  <a:solidFill>
                    <a:srgbClr val="808080"/>
                  </a:solidFill>
                  <a:prstDash val="solid"/>
                  <a:miter lim="800000"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4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kumimoji="0" sz="3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0" name="…"/>
                <p:cNvSpPr txBox="1"/>
                <p:nvPr/>
              </p:nvSpPr>
              <p:spPr>
                <a:xfrm>
                  <a:off x="99066" y="4035245"/>
                  <a:ext cx="450621" cy="5014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66559" tIns="66559" rIns="66559" bIns="66559" numCol="1" anchor="t">
                  <a:spAutoFit/>
                </a:bodyPr>
                <a:lstStyle>
                  <a:lvl1pPr defTabSz="914400">
                    <a:defRPr sz="2400" b="1">
                      <a:solidFill>
                        <a:srgbClr val="808080"/>
                      </a:solidFill>
                      <a:uFill>
                        <a:solidFill>
                          <a:srgbClr val="808080"/>
                        </a:solidFill>
                      </a:u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 marL="0" marR="0" lvl="0" indent="0" algn="ctr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b="0">
                      <a:solidFill>
                        <a:srgbClr val="000000"/>
                      </a:solidFill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rPr kumimoji="0" sz="24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808080"/>
                      </a:solidFill>
                      <a:effectLst/>
                      <a:uLnTx/>
                      <a:uFill>
                        <a:solidFill>
                          <a:srgbClr val="808080"/>
                        </a:solidFill>
                      </a:uFill>
                      <a:latin typeface="Helvetica"/>
                      <a:ea typeface="Helvetica"/>
                      <a:cs typeface="Helvetica"/>
                      <a:sym typeface="Helvetica"/>
                    </a:rPr>
                    <a:t>…</a:t>
                  </a:r>
                </a:p>
              </p:txBody>
            </p:sp>
            <p:grpSp>
              <p:nvGrpSpPr>
                <p:cNvPr id="854" name="Group"/>
                <p:cNvGrpSpPr/>
                <p:nvPr/>
              </p:nvGrpSpPr>
              <p:grpSpPr>
                <a:xfrm>
                  <a:off x="165431" y="1852190"/>
                  <a:ext cx="4479642" cy="330865"/>
                  <a:chOff x="0" y="0"/>
                  <a:chExt cx="4479640" cy="330864"/>
                </a:xfrm>
              </p:grpSpPr>
              <p:pic>
                <p:nvPicPr>
                  <p:cNvPr id="841" name="images068" descr="images068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>
                    <a:off x="-1" y="0"/>
                    <a:ext cx="331827" cy="33086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grpSp>
                <p:nvGrpSpPr>
                  <p:cNvPr id="852" name="Group"/>
                  <p:cNvGrpSpPr/>
                  <p:nvPr/>
                </p:nvGrpSpPr>
                <p:grpSpPr>
                  <a:xfrm>
                    <a:off x="683559" y="0"/>
                    <a:ext cx="3796082" cy="330865"/>
                    <a:chOff x="0" y="0"/>
                    <a:chExt cx="3796080" cy="330864"/>
                  </a:xfrm>
                </p:grpSpPr>
                <p:pic>
                  <p:nvPicPr>
                    <p:cNvPr id="842" name="images_FVinCC068_005" descr="images_FVinCC068_005"/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376068" y="0"/>
                      <a:ext cx="331826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43" name="images_FVinCC068_006" descr="images_FVinCC068_006"/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0" y="0"/>
                      <a:ext cx="331826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44" name="images_FVinCC068_007" descr="images_FVinCC068_007"/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765410" y="0"/>
                      <a:ext cx="331826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45" name="images_FVinCC068_008" descr="images_FVinCC068_008"/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148115" y="0"/>
                      <a:ext cx="331826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46" name="images_FVinCC068_009" descr="images_FVinCC068_009"/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537457" y="0"/>
                      <a:ext cx="331826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47" name="images_FVinCC068_000" descr="images_FVinCC068_000"/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922374" y="0"/>
                      <a:ext cx="331826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48" name="images_FVinCC068_001" descr="images_FVinCC068_001"/>
                    <p:cNvPicPr>
                      <a:picLocks noChangeAspect="1"/>
                    </p:cNvPicPr>
                    <p:nvPr/>
                  </p:nvPicPr>
                  <p:blipFill>
                    <a:blip r:embed="rId10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2300655" y="0"/>
                      <a:ext cx="331826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49" name="images_FVinCC068_002" descr="images_FVinCC068_002"/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2685572" y="0"/>
                      <a:ext cx="331826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50" name="images_FVinCC068_003" descr="images_FVinCC068_003"/>
                    <p:cNvPicPr>
                      <a:picLocks noChangeAspect="1"/>
                    </p:cNvPicPr>
                    <p:nvPr/>
                  </p:nvPicPr>
                  <p:blipFill>
                    <a:blip r:embed="rId12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3072701" y="0"/>
                      <a:ext cx="331826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51" name="images_FVinCC068_004" descr="images_FVinCC068_004"/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3464255" y="0"/>
                      <a:ext cx="331826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853" name="Line"/>
                  <p:cNvSpPr/>
                  <p:nvPr/>
                </p:nvSpPr>
                <p:spPr>
                  <a:xfrm flipH="1" flipV="1">
                    <a:off x="331826" y="174255"/>
                    <a:ext cx="300855" cy="1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808080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marL="0" marR="0" lvl="0" indent="0" algn="l" defTabSz="4572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kumimoji="0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</p:grpSp>
            <p:grpSp>
              <p:nvGrpSpPr>
                <p:cNvPr id="865" name="Group"/>
                <p:cNvGrpSpPr/>
                <p:nvPr/>
              </p:nvGrpSpPr>
              <p:grpSpPr>
                <a:xfrm>
                  <a:off x="171919" y="2254417"/>
                  <a:ext cx="3311886" cy="330865"/>
                  <a:chOff x="0" y="0"/>
                  <a:chExt cx="3311884" cy="330864"/>
                </a:xfrm>
              </p:grpSpPr>
              <p:pic>
                <p:nvPicPr>
                  <p:cNvPr id="855" name="images587" descr="images587"/>
                  <p:cNvPicPr>
                    <a:picLocks noChangeAspect="1"/>
                  </p:cNvPicPr>
                  <p:nvPr/>
                </p:nvPicPr>
                <p:blipFill>
                  <a:blip r:embed="rId14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330528" cy="33086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grpSp>
                <p:nvGrpSpPr>
                  <p:cNvPr id="863" name="Group"/>
                  <p:cNvGrpSpPr/>
                  <p:nvPr/>
                </p:nvGrpSpPr>
                <p:grpSpPr>
                  <a:xfrm>
                    <a:off x="680886" y="0"/>
                    <a:ext cx="2630999" cy="330865"/>
                    <a:chOff x="0" y="0"/>
                    <a:chExt cx="2630998" cy="330864"/>
                  </a:xfrm>
                </p:grpSpPr>
                <p:pic>
                  <p:nvPicPr>
                    <p:cNvPr id="856" name="images_FVinCC587_003" descr="images_FVinCC587_003"/>
                    <p:cNvPicPr>
                      <a:picLocks noChangeAspect="1"/>
                    </p:cNvPicPr>
                    <p:nvPr/>
                  </p:nvPicPr>
                  <p:blipFill>
                    <a:blip r:embed="rId15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0" y="0"/>
                      <a:ext cx="330528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57" name="images_FVinCC587_004" descr="images_FVinCC587_004"/>
                    <p:cNvPicPr>
                      <a:picLocks noChangeAspect="1"/>
                    </p:cNvPicPr>
                    <p:nvPr/>
                  </p:nvPicPr>
                  <p:blipFill>
                    <a:blip r:embed="rId16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381208" y="0"/>
                      <a:ext cx="330528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58" name="images_FVinCC587_005" descr="images_FVinCC587_005"/>
                    <p:cNvPicPr>
                      <a:picLocks noChangeAspect="1"/>
                    </p:cNvPicPr>
                    <p:nvPr/>
                  </p:nvPicPr>
                  <p:blipFill>
                    <a:blip r:embed="rId17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764620" y="0"/>
                      <a:ext cx="330528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59" name="images_FVinCC587_006" descr="images_FVinCC587_006"/>
                    <p:cNvPicPr>
                      <a:picLocks noChangeAspect="1"/>
                    </p:cNvPicPr>
                    <p:nvPr/>
                  </p:nvPicPr>
                  <p:blipFill>
                    <a:blip r:embed="rId18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154642" y="0"/>
                      <a:ext cx="330528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60" name="images_FVinCC587_000" descr="images_FVinCC587_000"/>
                    <p:cNvPicPr>
                      <a:picLocks noChangeAspect="1"/>
                    </p:cNvPicPr>
                    <p:nvPr/>
                  </p:nvPicPr>
                  <p:blipFill>
                    <a:blip r:embed="rId19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538054" y="0"/>
                      <a:ext cx="330528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61" name="images_FVinCC587_001" descr="images_FVinCC587_001"/>
                    <p:cNvPicPr>
                      <a:picLocks noChangeAspect="1"/>
                    </p:cNvPicPr>
                    <p:nvPr/>
                  </p:nvPicPr>
                  <p:blipFill>
                    <a:blip r:embed="rId20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923669" y="0"/>
                      <a:ext cx="330529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62" name="images_FVinCC587_002" descr="images_FVinCC587_002"/>
                    <p:cNvPicPr>
                      <a:picLocks noChangeAspect="1"/>
                    </p:cNvPicPr>
                    <p:nvPr/>
                  </p:nvPicPr>
                  <p:blipFill>
                    <a:blip r:embed="rId21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2300470" y="0"/>
                      <a:ext cx="330529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864" name="Line"/>
                  <p:cNvSpPr/>
                  <p:nvPr/>
                </p:nvSpPr>
                <p:spPr>
                  <a:xfrm flipH="1" flipV="1">
                    <a:off x="330527" y="169843"/>
                    <a:ext cx="299679" cy="1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808080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marL="0" marR="0" lvl="0" indent="0" algn="l" defTabSz="4572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kumimoji="0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</p:grpSp>
            <p:grpSp>
              <p:nvGrpSpPr>
                <p:cNvPr id="874" name="Group"/>
                <p:cNvGrpSpPr/>
                <p:nvPr/>
              </p:nvGrpSpPr>
              <p:grpSpPr>
                <a:xfrm>
                  <a:off x="165432" y="2640425"/>
                  <a:ext cx="2556088" cy="330865"/>
                  <a:chOff x="0" y="0"/>
                  <a:chExt cx="2556087" cy="330864"/>
                </a:xfrm>
              </p:grpSpPr>
              <p:pic>
                <p:nvPicPr>
                  <p:cNvPr id="866" name="images511" descr="images511"/>
                  <p:cNvPicPr>
                    <a:picLocks noChangeAspect="1"/>
                  </p:cNvPicPr>
                  <p:nvPr/>
                </p:nvPicPr>
                <p:blipFill>
                  <a:blip r:embed="rId22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331386" cy="33086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grpSp>
                <p:nvGrpSpPr>
                  <p:cNvPr id="872" name="Group"/>
                  <p:cNvGrpSpPr/>
                  <p:nvPr/>
                </p:nvGrpSpPr>
                <p:grpSpPr>
                  <a:xfrm>
                    <a:off x="682654" y="0"/>
                    <a:ext cx="1873434" cy="330865"/>
                    <a:chOff x="0" y="0"/>
                    <a:chExt cx="1873433" cy="330864"/>
                  </a:xfrm>
                </p:grpSpPr>
                <p:pic>
                  <p:nvPicPr>
                    <p:cNvPr id="867" name="images_FVinCC511_002" descr="images_FVinCC511_002"/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-1" y="0"/>
                      <a:ext cx="331387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68" name="images_FVinCC511_003" descr="images_FVinCC511_003"/>
                    <p:cNvPicPr>
                      <a:picLocks noChangeAspect="1"/>
                    </p:cNvPicPr>
                    <p:nvPr/>
                  </p:nvPicPr>
                  <p:blipFill>
                    <a:blip r:embed="rId24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382198" y="0"/>
                      <a:ext cx="331386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69" name="images_FVinCC511_004" descr="images_FVinCC511_004"/>
                    <p:cNvPicPr>
                      <a:picLocks noChangeAspect="1"/>
                    </p:cNvPicPr>
                    <p:nvPr/>
                  </p:nvPicPr>
                  <p:blipFill>
                    <a:blip r:embed="rId25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764396" y="0"/>
                      <a:ext cx="331386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70" name="images_FVinCC511_000" descr="images_FVinCC511_000"/>
                    <p:cNvPicPr>
                      <a:picLocks noChangeAspect="1"/>
                    </p:cNvPicPr>
                    <p:nvPr/>
                  </p:nvPicPr>
                  <p:blipFill>
                    <a:blip r:embed="rId26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153221" y="0"/>
                      <a:ext cx="331387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71" name="images_FVinCC511_001" descr="images_FVinCC511_001"/>
                    <p:cNvPicPr>
                      <a:picLocks noChangeAspect="1"/>
                    </p:cNvPicPr>
                    <p:nvPr/>
                  </p:nvPicPr>
                  <p:blipFill>
                    <a:blip r:embed="rId27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542047" y="0"/>
                      <a:ext cx="331387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873" name="Line"/>
                  <p:cNvSpPr/>
                  <p:nvPr/>
                </p:nvSpPr>
                <p:spPr>
                  <a:xfrm flipH="1" flipV="1">
                    <a:off x="331386" y="172049"/>
                    <a:ext cx="300456" cy="1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808080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marL="0" marR="0" lvl="0" indent="0" algn="l" defTabSz="4572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kumimoji="0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</p:grpSp>
            <p:grpSp>
              <p:nvGrpSpPr>
                <p:cNvPr id="884" name="Group"/>
                <p:cNvGrpSpPr/>
                <p:nvPr/>
              </p:nvGrpSpPr>
              <p:grpSpPr>
                <a:xfrm>
                  <a:off x="165432" y="3016702"/>
                  <a:ext cx="2938852" cy="330865"/>
                  <a:chOff x="0" y="0"/>
                  <a:chExt cx="2938851" cy="330864"/>
                </a:xfrm>
              </p:grpSpPr>
              <p:grpSp>
                <p:nvGrpSpPr>
                  <p:cNvPr id="881" name="Group"/>
                  <p:cNvGrpSpPr/>
                  <p:nvPr/>
                </p:nvGrpSpPr>
                <p:grpSpPr>
                  <a:xfrm>
                    <a:off x="681249" y="0"/>
                    <a:ext cx="2257603" cy="330865"/>
                    <a:chOff x="0" y="0"/>
                    <a:chExt cx="2257602" cy="330864"/>
                  </a:xfrm>
                </p:grpSpPr>
                <p:pic>
                  <p:nvPicPr>
                    <p:cNvPr id="875" name="images_FVinCC192_003" descr="images_FVinCC192_003"/>
                    <p:cNvPicPr>
                      <a:picLocks noChangeAspect="1"/>
                    </p:cNvPicPr>
                    <p:nvPr/>
                  </p:nvPicPr>
                  <p:blipFill>
                    <a:blip r:embed="rId28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-1" y="0"/>
                      <a:ext cx="330705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76" name="images_FVinCC192_004" descr="images_FVinCC192_004"/>
                    <p:cNvPicPr>
                      <a:picLocks noChangeAspect="1"/>
                    </p:cNvPicPr>
                    <p:nvPr/>
                  </p:nvPicPr>
                  <p:blipFill>
                    <a:blip r:embed="rId29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388025" y="0"/>
                      <a:ext cx="330704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77" name="images_FVinCC192_005" descr="images_FVinCC192_005"/>
                    <p:cNvPicPr>
                      <a:picLocks noChangeAspect="1"/>
                    </p:cNvPicPr>
                    <p:nvPr/>
                  </p:nvPicPr>
                  <p:blipFill>
                    <a:blip r:embed="rId30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767232" y="0"/>
                      <a:ext cx="330704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78" name="images_FVinCC192_000" descr="images_FVinCC192_000"/>
                    <p:cNvPicPr>
                      <a:picLocks noChangeAspect="1"/>
                    </p:cNvPicPr>
                    <p:nvPr/>
                  </p:nvPicPr>
                  <p:blipFill>
                    <a:blip r:embed="rId31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150848" y="0"/>
                      <a:ext cx="330704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79" name="images_FVinCC192_001" descr="images_FVinCC192_001"/>
                    <p:cNvPicPr>
                      <a:picLocks noChangeAspect="1"/>
                    </p:cNvPicPr>
                    <p:nvPr/>
                  </p:nvPicPr>
                  <p:blipFill>
                    <a:blip r:embed="rId32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536668" y="0"/>
                      <a:ext cx="330705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80" name="images_FVinCC192_002" descr="images_FVinCC192_002"/>
                    <p:cNvPicPr>
                      <a:picLocks noChangeAspect="1"/>
                    </p:cNvPicPr>
                    <p:nvPr/>
                  </p:nvPicPr>
                  <p:blipFill>
                    <a:blip r:embed="rId33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926899" y="0"/>
                      <a:ext cx="330704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pic>
                <p:nvPicPr>
                  <p:cNvPr id="882" name="images192" descr="images192"/>
                  <p:cNvPicPr>
                    <a:picLocks noChangeAspect="1"/>
                  </p:cNvPicPr>
                  <p:nvPr/>
                </p:nvPicPr>
                <p:blipFill>
                  <a:blip r:embed="rId34">
                    <a:extLst/>
                  </a:blip>
                  <a:stretch>
                    <a:fillRect/>
                  </a:stretch>
                </p:blipFill>
                <p:spPr>
                  <a:xfrm>
                    <a:off x="-1" y="0"/>
                    <a:ext cx="330705" cy="33086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883" name="Line"/>
                  <p:cNvSpPr/>
                  <p:nvPr/>
                </p:nvSpPr>
                <p:spPr>
                  <a:xfrm flipH="1" flipV="1">
                    <a:off x="330704" y="178666"/>
                    <a:ext cx="299838" cy="1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808080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marL="0" marR="0" lvl="0" indent="0" algn="l" defTabSz="4572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kumimoji="0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</p:grpSp>
            <p:grpSp>
              <p:nvGrpSpPr>
                <p:cNvPr id="890" name="Group"/>
                <p:cNvGrpSpPr/>
                <p:nvPr/>
              </p:nvGrpSpPr>
              <p:grpSpPr>
                <a:xfrm>
                  <a:off x="178407" y="3415686"/>
                  <a:ext cx="1394820" cy="330865"/>
                  <a:chOff x="0" y="0"/>
                  <a:chExt cx="1394819" cy="330864"/>
                </a:xfrm>
              </p:grpSpPr>
              <p:grpSp>
                <p:nvGrpSpPr>
                  <p:cNvPr id="887" name="Group"/>
                  <p:cNvGrpSpPr/>
                  <p:nvPr/>
                </p:nvGrpSpPr>
                <p:grpSpPr>
                  <a:xfrm>
                    <a:off x="684125" y="0"/>
                    <a:ext cx="710695" cy="330865"/>
                    <a:chOff x="0" y="0"/>
                    <a:chExt cx="710693" cy="330864"/>
                  </a:xfrm>
                </p:grpSpPr>
                <p:pic>
                  <p:nvPicPr>
                    <p:cNvPr id="885" name="images_FVinCC204_000" descr="images_FVinCC204_000"/>
                    <p:cNvPicPr>
                      <a:picLocks noChangeAspect="1"/>
                    </p:cNvPicPr>
                    <p:nvPr/>
                  </p:nvPicPr>
                  <p:blipFill>
                    <a:blip r:embed="rId35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0" y="0"/>
                      <a:ext cx="332100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86" name="images_FVinCC204_001" descr="images_FVinCC204_001"/>
                    <p:cNvPicPr>
                      <a:picLocks noChangeAspect="1"/>
                    </p:cNvPicPr>
                    <p:nvPr/>
                  </p:nvPicPr>
                  <p:blipFill>
                    <a:blip r:embed="rId36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378593" y="0"/>
                      <a:ext cx="332101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pic>
                <p:nvPicPr>
                  <p:cNvPr id="888" name="images204" descr="images204"/>
                  <p:cNvPicPr>
                    <a:picLocks noChangeAspect="1"/>
                  </p:cNvPicPr>
                  <p:nvPr/>
                </p:nvPicPr>
                <p:blipFill>
                  <a:blip r:embed="rId37">
                    <a:extLst/>
                  </a:blip>
                  <a:stretch>
                    <a:fillRect/>
                  </a:stretch>
                </p:blipFill>
                <p:spPr>
                  <a:xfrm>
                    <a:off x="-1" y="0"/>
                    <a:ext cx="332101" cy="33086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889" name="Line"/>
                  <p:cNvSpPr/>
                  <p:nvPr/>
                </p:nvSpPr>
                <p:spPr>
                  <a:xfrm flipH="1" flipV="1">
                    <a:off x="332100" y="167637"/>
                    <a:ext cx="301104" cy="1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808080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marL="0" marR="0" lvl="0" indent="0" algn="l" defTabSz="4572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kumimoji="0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</p:grpSp>
            <p:grpSp>
              <p:nvGrpSpPr>
                <p:cNvPr id="898" name="Group"/>
                <p:cNvGrpSpPr/>
                <p:nvPr/>
              </p:nvGrpSpPr>
              <p:grpSpPr>
                <a:xfrm>
                  <a:off x="175163" y="3795206"/>
                  <a:ext cx="2157105" cy="330865"/>
                  <a:chOff x="0" y="0"/>
                  <a:chExt cx="2157104" cy="330864"/>
                </a:xfrm>
              </p:grpSpPr>
              <p:grpSp>
                <p:nvGrpSpPr>
                  <p:cNvPr id="895" name="Group"/>
                  <p:cNvGrpSpPr/>
                  <p:nvPr/>
                </p:nvGrpSpPr>
                <p:grpSpPr>
                  <a:xfrm>
                    <a:off x="681539" y="0"/>
                    <a:ext cx="1475566" cy="330865"/>
                    <a:chOff x="0" y="0"/>
                    <a:chExt cx="1475565" cy="330864"/>
                  </a:xfrm>
                </p:grpSpPr>
                <p:pic>
                  <p:nvPicPr>
                    <p:cNvPr id="891" name="images_FVinCC690_002" descr="images_FVinCC690_002"/>
                    <p:cNvPicPr>
                      <a:picLocks noChangeAspect="1"/>
                    </p:cNvPicPr>
                    <p:nvPr/>
                  </p:nvPicPr>
                  <p:blipFill>
                    <a:blip r:embed="rId38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-1" y="0"/>
                      <a:ext cx="330846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92" name="images_FVinCC690_003" descr="images_FVinCC690_003"/>
                    <p:cNvPicPr>
                      <a:picLocks noChangeAspect="1"/>
                    </p:cNvPicPr>
                    <p:nvPr/>
                  </p:nvPicPr>
                  <p:blipFill>
                    <a:blip r:embed="rId39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385984" y="0"/>
                      <a:ext cx="330846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93" name="images_FVinCC690_000" descr="images_FVinCC690_000"/>
                    <p:cNvPicPr>
                      <a:picLocks noChangeAspect="1"/>
                    </p:cNvPicPr>
                    <p:nvPr/>
                  </p:nvPicPr>
                  <p:blipFill>
                    <a:blip r:embed="rId40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769764" y="0"/>
                      <a:ext cx="330845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94" name="images_FVinCC690_001" descr="images_FVinCC690_001"/>
                    <p:cNvPicPr>
                      <a:picLocks noChangeAspect="1"/>
                    </p:cNvPicPr>
                    <p:nvPr/>
                  </p:nvPicPr>
                  <p:blipFill>
                    <a:blip r:embed="rId41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144721" y="0"/>
                      <a:ext cx="330845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pic>
                <p:nvPicPr>
                  <p:cNvPr id="896" name="images690" descr="images690"/>
                  <p:cNvPicPr>
                    <a:picLocks noChangeAspect="1"/>
                  </p:cNvPicPr>
                  <p:nvPr/>
                </p:nvPicPr>
                <p:blipFill>
                  <a:blip r:embed="rId42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330845" cy="33086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897" name="Line"/>
                  <p:cNvSpPr/>
                  <p:nvPr/>
                </p:nvSpPr>
                <p:spPr>
                  <a:xfrm flipH="1" flipV="1">
                    <a:off x="330844" y="178666"/>
                    <a:ext cx="299966" cy="1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808080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marL="0" marR="0" lvl="0" indent="0" algn="l" defTabSz="4572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kumimoji="0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</p:grpSp>
            <p:grpSp>
              <p:nvGrpSpPr>
                <p:cNvPr id="919" name="Group"/>
                <p:cNvGrpSpPr/>
                <p:nvPr/>
              </p:nvGrpSpPr>
              <p:grpSpPr>
                <a:xfrm>
                  <a:off x="168675" y="736334"/>
                  <a:ext cx="6823131" cy="668217"/>
                  <a:chOff x="0" y="0"/>
                  <a:chExt cx="6823129" cy="668215"/>
                </a:xfrm>
              </p:grpSpPr>
              <p:pic>
                <p:nvPicPr>
                  <p:cNvPr id="899" name="images770" descr="images770"/>
                  <p:cNvPicPr>
                    <a:picLocks noChangeAspect="1"/>
                  </p:cNvPicPr>
                  <p:nvPr/>
                </p:nvPicPr>
                <p:blipFill>
                  <a:blip r:embed="rId43">
                    <a:extLst/>
                  </a:blip>
                  <a:stretch>
                    <a:fillRect/>
                  </a:stretch>
                </p:blipFill>
                <p:spPr>
                  <a:xfrm>
                    <a:off x="0" y="337351"/>
                    <a:ext cx="330865" cy="33086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900" name="Line"/>
                  <p:cNvSpPr/>
                  <p:nvPr/>
                </p:nvSpPr>
                <p:spPr>
                  <a:xfrm flipH="1">
                    <a:off x="330865" y="509271"/>
                    <a:ext cx="301670" cy="1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808080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marL="0" marR="0" lvl="0" indent="0" algn="l" defTabSz="4572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kumimoji="0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  <p:grpSp>
                <p:nvGrpSpPr>
                  <p:cNvPr id="918" name="Group"/>
                  <p:cNvGrpSpPr/>
                  <p:nvPr/>
                </p:nvGrpSpPr>
                <p:grpSpPr>
                  <a:xfrm>
                    <a:off x="681190" y="0"/>
                    <a:ext cx="6141940" cy="668216"/>
                    <a:chOff x="0" y="0"/>
                    <a:chExt cx="6141938" cy="668215"/>
                  </a:xfrm>
                </p:grpSpPr>
                <p:grpSp>
                  <p:nvGrpSpPr>
                    <p:cNvPr id="916" name="Group"/>
                    <p:cNvGrpSpPr/>
                    <p:nvPr/>
                  </p:nvGrpSpPr>
                  <p:grpSpPr>
                    <a:xfrm>
                      <a:off x="0" y="337351"/>
                      <a:ext cx="5715516" cy="330865"/>
                      <a:chOff x="0" y="0"/>
                      <a:chExt cx="5715515" cy="330864"/>
                    </a:xfrm>
                  </p:grpSpPr>
                  <p:pic>
                    <p:nvPicPr>
                      <p:cNvPr id="901" name="images_FVinCC770_042" descr="images_FVinCC770_042"/>
                      <p:cNvPicPr>
                        <a:picLocks noChangeAspect="1"/>
                      </p:cNvPicPr>
                      <p:nvPr/>
                    </p:nvPicPr>
                    <p:blipFill>
                      <a:blip r:embed="rId44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02" name="images_FVinCC770_043" descr="images_FVinCC770_043"/>
                      <p:cNvPicPr>
                        <a:picLocks noChangeAspect="1"/>
                      </p:cNvPicPr>
                      <p:nvPr/>
                    </p:nvPicPr>
                    <p:blipFill>
                      <a:blip r:embed="rId45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402227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03" name="images_FVinCC770_044" descr="images_FVinCC770_044"/>
                      <p:cNvPicPr>
                        <a:picLocks noChangeAspect="1"/>
                      </p:cNvPicPr>
                      <p:nvPr/>
                    </p:nvPicPr>
                    <p:blipFill>
                      <a:blip r:embed="rId46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788235" y="0"/>
                        <a:ext cx="334109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04" name="images_FVinCC770_045" descr="images_FVinCC770_045"/>
                      <p:cNvPicPr>
                        <a:picLocks noChangeAspect="1"/>
                      </p:cNvPicPr>
                      <p:nvPr/>
                    </p:nvPicPr>
                    <p:blipFill>
                      <a:blip r:embed="rId47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1164512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05" name="images_FVinCC770_046" descr="images_FVinCC770_046"/>
                      <p:cNvPicPr>
                        <a:picLocks noChangeAspect="1"/>
                      </p:cNvPicPr>
                      <p:nvPr/>
                    </p:nvPicPr>
                    <p:blipFill>
                      <a:blip r:embed="rId48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1550520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06" name="images_FVinCC770_047" descr="images_FVinCC770_047"/>
                      <p:cNvPicPr>
                        <a:picLocks noChangeAspect="1"/>
                      </p:cNvPicPr>
                      <p:nvPr/>
                    </p:nvPicPr>
                    <p:blipFill>
                      <a:blip r:embed="rId49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1943015" y="0"/>
                        <a:ext cx="330866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07" name="images_FVinCC770_048" descr="images_FVinCC770_048"/>
                      <p:cNvPicPr>
                        <a:picLocks noChangeAspect="1"/>
                      </p:cNvPicPr>
                      <p:nvPr/>
                    </p:nvPicPr>
                    <p:blipFill>
                      <a:blip r:embed="rId50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2312805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08" name="images_FVinCC770_049" descr="images_FVinCC770_049"/>
                      <p:cNvPicPr>
                        <a:picLocks noChangeAspect="1"/>
                      </p:cNvPicPr>
                      <p:nvPr/>
                    </p:nvPicPr>
                    <p:blipFill>
                      <a:blip r:embed="rId51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2702057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09" name="images_FVinCC770_050" descr="images_FVinCC770_050"/>
                      <p:cNvPicPr>
                        <a:picLocks noChangeAspect="1"/>
                      </p:cNvPicPr>
                      <p:nvPr/>
                    </p:nvPicPr>
                    <p:blipFill>
                      <a:blip r:embed="rId52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3088065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10" name="images_FVinCC770_051" descr="images_FVinCC770_051"/>
                      <p:cNvPicPr>
                        <a:picLocks noChangeAspect="1"/>
                      </p:cNvPicPr>
                      <p:nvPr/>
                    </p:nvPicPr>
                    <p:blipFill>
                      <a:blip r:embed="rId53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3464342" y="0"/>
                        <a:ext cx="334108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11" name="images_FVinCC770_052" descr="images_FVinCC770_052"/>
                      <p:cNvPicPr>
                        <a:picLocks noChangeAspect="1"/>
                      </p:cNvPicPr>
                      <p:nvPr/>
                    </p:nvPicPr>
                    <p:blipFill>
                      <a:blip r:embed="rId54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3856837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12" name="images_FVinCC770_053" descr="images_FVinCC770_053"/>
                      <p:cNvPicPr>
                        <a:picLocks noChangeAspect="1"/>
                      </p:cNvPicPr>
                      <p:nvPr/>
                    </p:nvPicPr>
                    <p:blipFill>
                      <a:blip r:embed="rId55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4242845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13" name="images_FVinCC770_054" descr="images_FVinCC770_054"/>
                      <p:cNvPicPr>
                        <a:picLocks noChangeAspect="1"/>
                      </p:cNvPicPr>
                      <p:nvPr/>
                    </p:nvPicPr>
                    <p:blipFill>
                      <a:blip r:embed="rId56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4619122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14" name="images_FVinCC770_055" descr="images_FVinCC770_055"/>
                      <p:cNvPicPr>
                        <a:picLocks noChangeAspect="1"/>
                      </p:cNvPicPr>
                      <p:nvPr/>
                    </p:nvPicPr>
                    <p:blipFill>
                      <a:blip r:embed="rId57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5005130" y="0"/>
                        <a:ext cx="330866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15" name="images_FVinCC770_056" descr="images_FVinCC770_056"/>
                      <p:cNvPicPr>
                        <a:picLocks noChangeAspect="1"/>
                      </p:cNvPicPr>
                      <p:nvPr/>
                    </p:nvPicPr>
                    <p:blipFill>
                      <a:blip r:embed="rId58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5384651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</p:grpSp>
                <p:sp>
                  <p:nvSpPr>
                    <p:cNvPr id="917" name="…"/>
                    <p:cNvSpPr txBox="1"/>
                    <p:nvPr/>
                  </p:nvSpPr>
                  <p:spPr>
                    <a:xfrm>
                      <a:off x="5691318" y="0"/>
                      <a:ext cx="450621" cy="501420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a14="http://schemas.microsoft.com/office/mac/drawingml/2011/main" val="1"/>
                      </a:ext>
                    </a:extLst>
                  </p:spPr>
                  <p:txBody>
                    <a:bodyPr wrap="none" lIns="66559" tIns="66559" rIns="66559" bIns="66559" numCol="1" anchor="t">
                      <a:spAutoFit/>
                    </a:bodyPr>
                    <a:lstStyle>
                      <a:lvl1pPr defTabSz="914400">
                        <a:defRPr sz="2400" b="1">
                          <a:solidFill>
                            <a:srgbClr val="808080"/>
                          </a:solidFill>
                          <a:uFill>
                            <a:solidFill>
                              <a:srgbClr val="80808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lvl1pPr>
                    </a:lstStyle>
                    <a:p>
                      <a:pPr marL="0" marR="0" lvl="0" indent="0" algn="ctr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b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kumimoji="0" sz="2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>
                            <a:solidFill>
                              <a:srgbClr val="80808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…</a:t>
                      </a:r>
                    </a:p>
                  </p:txBody>
                </p:sp>
              </p:grpSp>
            </p:grpSp>
            <p:grpSp>
              <p:nvGrpSpPr>
                <p:cNvPr id="940" name="Group"/>
                <p:cNvGrpSpPr/>
                <p:nvPr/>
              </p:nvGrpSpPr>
              <p:grpSpPr>
                <a:xfrm>
                  <a:off x="168675" y="350326"/>
                  <a:ext cx="6823131" cy="655242"/>
                  <a:chOff x="0" y="0"/>
                  <a:chExt cx="6823129" cy="655240"/>
                </a:xfrm>
              </p:grpSpPr>
              <p:pic>
                <p:nvPicPr>
                  <p:cNvPr id="920" name="images524" descr="images524"/>
                  <p:cNvPicPr>
                    <a:picLocks noChangeAspect="1"/>
                  </p:cNvPicPr>
                  <p:nvPr/>
                </p:nvPicPr>
                <p:blipFill>
                  <a:blip r:embed="rId59">
                    <a:extLst/>
                  </a:blip>
                  <a:stretch>
                    <a:fillRect/>
                  </a:stretch>
                </p:blipFill>
                <p:spPr>
                  <a:xfrm>
                    <a:off x="0" y="324376"/>
                    <a:ext cx="330865" cy="33086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921" name="Line"/>
                  <p:cNvSpPr/>
                  <p:nvPr/>
                </p:nvSpPr>
                <p:spPr>
                  <a:xfrm flipH="1">
                    <a:off x="330865" y="496296"/>
                    <a:ext cx="301670" cy="1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808080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marL="0" marR="0" lvl="0" indent="0" algn="l" defTabSz="4572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kumimoji="0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  <p:grpSp>
                <p:nvGrpSpPr>
                  <p:cNvPr id="939" name="Group"/>
                  <p:cNvGrpSpPr/>
                  <p:nvPr/>
                </p:nvGrpSpPr>
                <p:grpSpPr>
                  <a:xfrm>
                    <a:off x="681190" y="0"/>
                    <a:ext cx="6141940" cy="655241"/>
                    <a:chOff x="0" y="0"/>
                    <a:chExt cx="6141938" cy="655240"/>
                  </a:xfrm>
                </p:grpSpPr>
                <p:grpSp>
                  <p:nvGrpSpPr>
                    <p:cNvPr id="937" name="Group"/>
                    <p:cNvGrpSpPr/>
                    <p:nvPr/>
                  </p:nvGrpSpPr>
                  <p:grpSpPr>
                    <a:xfrm>
                      <a:off x="0" y="324376"/>
                      <a:ext cx="5705784" cy="330865"/>
                      <a:chOff x="0" y="0"/>
                      <a:chExt cx="5705783" cy="330864"/>
                    </a:xfrm>
                  </p:grpSpPr>
                  <p:pic>
                    <p:nvPicPr>
                      <p:cNvPr id="922" name="images_FVinCC524_014" descr="images_FVinCC524_014"/>
                      <p:cNvPicPr>
                        <a:picLocks noChangeAspect="1"/>
                      </p:cNvPicPr>
                      <p:nvPr/>
                    </p:nvPicPr>
                    <p:blipFill>
                      <a:blip r:embed="rId60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-1" y="0"/>
                        <a:ext cx="330866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23" name="images_FVinCC524_015" descr="images_FVinCC524_015"/>
                      <p:cNvPicPr>
                        <a:picLocks noChangeAspect="1"/>
                      </p:cNvPicPr>
                      <p:nvPr/>
                    </p:nvPicPr>
                    <p:blipFill>
                      <a:blip r:embed="rId61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376276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24" name="images_FVinCC524_016" descr="images_FVinCC524_016"/>
                      <p:cNvPicPr>
                        <a:picLocks noChangeAspect="1"/>
                      </p:cNvPicPr>
                      <p:nvPr/>
                    </p:nvPicPr>
                    <p:blipFill>
                      <a:blip r:embed="rId62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762284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25" name="images_FVinCC524_017" descr="images_FVinCC524_017"/>
                      <p:cNvPicPr>
                        <a:picLocks noChangeAspect="1"/>
                      </p:cNvPicPr>
                      <p:nvPr/>
                    </p:nvPicPr>
                    <p:blipFill>
                      <a:blip r:embed="rId63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1154780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26" name="images_FVinCC524_018" descr="images_FVinCC524_018"/>
                      <p:cNvPicPr>
                        <a:picLocks noChangeAspect="1"/>
                      </p:cNvPicPr>
                      <p:nvPr/>
                    </p:nvPicPr>
                    <p:blipFill>
                      <a:blip r:embed="rId64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1534301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27" name="images_FVinCC524_019" descr="images_FVinCC524_019"/>
                      <p:cNvPicPr>
                        <a:picLocks noChangeAspect="1"/>
                      </p:cNvPicPr>
                      <p:nvPr/>
                    </p:nvPicPr>
                    <p:blipFill>
                      <a:blip r:embed="rId65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1923552" y="0"/>
                        <a:ext cx="330866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28" name="images_FVinCC524_020" descr="images_FVinCC524_020"/>
                      <p:cNvPicPr>
                        <a:picLocks noChangeAspect="1"/>
                      </p:cNvPicPr>
                      <p:nvPr/>
                    </p:nvPicPr>
                    <p:blipFill>
                      <a:blip r:embed="rId66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2306317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29" name="images_FVinCC524_021" descr="images_FVinCC524_021"/>
                      <p:cNvPicPr>
                        <a:picLocks noChangeAspect="1"/>
                      </p:cNvPicPr>
                      <p:nvPr/>
                    </p:nvPicPr>
                    <p:blipFill>
                      <a:blip r:embed="rId67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2689081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30" name="images_FVinCC524_022" descr="images_FVinCC524_022"/>
                      <p:cNvPicPr>
                        <a:picLocks noChangeAspect="1"/>
                      </p:cNvPicPr>
                      <p:nvPr/>
                    </p:nvPicPr>
                    <p:blipFill>
                      <a:blip r:embed="rId68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3071846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31" name="images_FVinCC524_023" descr="images_FVinCC524_023"/>
                      <p:cNvPicPr>
                        <a:picLocks noChangeAspect="1"/>
                      </p:cNvPicPr>
                      <p:nvPr/>
                    </p:nvPicPr>
                    <p:blipFill>
                      <a:blip r:embed="rId69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3457854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32" name="images_FVinCC524_024" descr="images_FVinCC524_024"/>
                      <p:cNvPicPr>
                        <a:picLocks noChangeAspect="1"/>
                      </p:cNvPicPr>
                      <p:nvPr/>
                    </p:nvPicPr>
                    <p:blipFill>
                      <a:blip r:embed="rId70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3840618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33" name="images_FVinCC524_025" descr="images_FVinCC524_025"/>
                      <p:cNvPicPr>
                        <a:picLocks noChangeAspect="1"/>
                      </p:cNvPicPr>
                      <p:nvPr/>
                    </p:nvPicPr>
                    <p:blipFill>
                      <a:blip r:embed="rId71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4226626" y="0"/>
                        <a:ext cx="330866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34" name="images_FVinCC524_026" descr="images_FVinCC524_026"/>
                      <p:cNvPicPr>
                        <a:picLocks noChangeAspect="1"/>
                      </p:cNvPicPr>
                      <p:nvPr/>
                    </p:nvPicPr>
                    <p:blipFill>
                      <a:blip r:embed="rId72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4599659" y="0"/>
                        <a:ext cx="330866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35" name="images_FVinCC524_027" descr="images_FVinCC524_027"/>
                      <p:cNvPicPr>
                        <a:picLocks noChangeAspect="1"/>
                      </p:cNvPicPr>
                      <p:nvPr/>
                    </p:nvPicPr>
                    <p:blipFill>
                      <a:blip r:embed="rId73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4985667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36" name="images_FVinCC524_028" descr="images_FVinCC524_028"/>
                      <p:cNvPicPr>
                        <a:picLocks noChangeAspect="1"/>
                      </p:cNvPicPr>
                      <p:nvPr/>
                    </p:nvPicPr>
                    <p:blipFill>
                      <a:blip r:embed="rId74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5374919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</p:grpSp>
                <p:sp>
                  <p:nvSpPr>
                    <p:cNvPr id="938" name="…"/>
                    <p:cNvSpPr txBox="1"/>
                    <p:nvPr/>
                  </p:nvSpPr>
                  <p:spPr>
                    <a:xfrm>
                      <a:off x="5691318" y="0"/>
                      <a:ext cx="450621" cy="501420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a14="http://schemas.microsoft.com/office/mac/drawingml/2011/main" val="1"/>
                      </a:ext>
                    </a:extLst>
                  </p:spPr>
                  <p:txBody>
                    <a:bodyPr wrap="none" lIns="66559" tIns="66559" rIns="66559" bIns="66559" numCol="1" anchor="t">
                      <a:spAutoFit/>
                    </a:bodyPr>
                    <a:lstStyle>
                      <a:lvl1pPr defTabSz="914400">
                        <a:defRPr sz="2400" b="1">
                          <a:solidFill>
                            <a:srgbClr val="808080"/>
                          </a:solidFill>
                          <a:uFill>
                            <a:solidFill>
                              <a:srgbClr val="80808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lvl1pPr>
                    </a:lstStyle>
                    <a:p>
                      <a:pPr marL="0" marR="0" lvl="0" indent="0" algn="ctr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b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kumimoji="0" sz="2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>
                            <a:solidFill>
                              <a:srgbClr val="80808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…</a:t>
                      </a:r>
                    </a:p>
                  </p:txBody>
                </p:sp>
              </p:grpSp>
            </p:grpSp>
            <p:grpSp>
              <p:nvGrpSpPr>
                <p:cNvPr id="961" name="Group"/>
                <p:cNvGrpSpPr/>
                <p:nvPr/>
              </p:nvGrpSpPr>
              <p:grpSpPr>
                <a:xfrm>
                  <a:off x="168675" y="0"/>
                  <a:ext cx="6823131" cy="648754"/>
                  <a:chOff x="0" y="0"/>
                  <a:chExt cx="6823129" cy="648753"/>
                </a:xfrm>
              </p:grpSpPr>
              <p:pic>
                <p:nvPicPr>
                  <p:cNvPr id="941" name="images800" descr="images800"/>
                  <p:cNvPicPr>
                    <a:picLocks noChangeAspect="1"/>
                  </p:cNvPicPr>
                  <p:nvPr/>
                </p:nvPicPr>
                <p:blipFill>
                  <a:blip r:embed="rId75">
                    <a:extLst/>
                  </a:blip>
                  <a:stretch>
                    <a:fillRect/>
                  </a:stretch>
                </p:blipFill>
                <p:spPr>
                  <a:xfrm>
                    <a:off x="0" y="317889"/>
                    <a:ext cx="330865" cy="33086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942" name="Line"/>
                  <p:cNvSpPr/>
                  <p:nvPr/>
                </p:nvSpPr>
                <p:spPr>
                  <a:xfrm flipH="1">
                    <a:off x="330865" y="489808"/>
                    <a:ext cx="301670" cy="1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808080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marL="0" marR="0" lvl="0" indent="0" algn="l" defTabSz="4572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kumimoji="0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  <p:grpSp>
                <p:nvGrpSpPr>
                  <p:cNvPr id="960" name="Group"/>
                  <p:cNvGrpSpPr/>
                  <p:nvPr/>
                </p:nvGrpSpPr>
                <p:grpSpPr>
                  <a:xfrm>
                    <a:off x="681190" y="0"/>
                    <a:ext cx="6141940" cy="648754"/>
                    <a:chOff x="0" y="0"/>
                    <a:chExt cx="6141938" cy="648753"/>
                  </a:xfrm>
                </p:grpSpPr>
                <p:grpSp>
                  <p:nvGrpSpPr>
                    <p:cNvPr id="958" name="Group"/>
                    <p:cNvGrpSpPr/>
                    <p:nvPr/>
                  </p:nvGrpSpPr>
                  <p:grpSpPr>
                    <a:xfrm>
                      <a:off x="0" y="317889"/>
                      <a:ext cx="5712272" cy="330865"/>
                      <a:chOff x="0" y="0"/>
                      <a:chExt cx="5712271" cy="330864"/>
                    </a:xfrm>
                  </p:grpSpPr>
                  <p:pic>
                    <p:nvPicPr>
                      <p:cNvPr id="943" name="images_FVinCC800_019" descr="images_FVinCC800_019"/>
                      <p:cNvPicPr>
                        <a:picLocks noChangeAspect="1"/>
                      </p:cNvPicPr>
                      <p:nvPr/>
                    </p:nvPicPr>
                    <p:blipFill>
                      <a:blip r:embed="rId76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44" name="images_FVinCC800_020" descr="images_FVinCC800_020"/>
                      <p:cNvPicPr>
                        <a:picLocks noChangeAspect="1"/>
                      </p:cNvPicPr>
                      <p:nvPr/>
                    </p:nvPicPr>
                    <p:blipFill>
                      <a:blip r:embed="rId77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389251" y="0"/>
                        <a:ext cx="330866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45" name="images_FVinCC800_021" descr="images_FVinCC800_021"/>
                      <p:cNvPicPr>
                        <a:picLocks noChangeAspect="1"/>
                      </p:cNvPicPr>
                      <p:nvPr/>
                    </p:nvPicPr>
                    <p:blipFill>
                      <a:blip r:embed="rId78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765528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46" name="images_FVinCC800_000" descr="images_FVinCC800_000"/>
                      <p:cNvPicPr>
                        <a:picLocks noChangeAspect="1"/>
                      </p:cNvPicPr>
                      <p:nvPr/>
                    </p:nvPicPr>
                    <p:blipFill>
                      <a:blip r:embed="rId79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1154780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47" name="images_FVinCC800_001" descr="images_FVinCC800_001"/>
                      <p:cNvPicPr>
                        <a:picLocks noChangeAspect="1"/>
                      </p:cNvPicPr>
                      <p:nvPr/>
                    </p:nvPicPr>
                    <p:blipFill>
                      <a:blip r:embed="rId80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1540788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48" name="images_FVinCC800_002" descr="images_FVinCC800_002"/>
                      <p:cNvPicPr>
                        <a:picLocks noChangeAspect="1"/>
                      </p:cNvPicPr>
                      <p:nvPr/>
                    </p:nvPicPr>
                    <p:blipFill>
                      <a:blip r:embed="rId81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1917065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49" name="images_FVinCC800_003" descr="images_FVinCC800_003"/>
                      <p:cNvPicPr>
                        <a:picLocks noChangeAspect="1"/>
                      </p:cNvPicPr>
                      <p:nvPr/>
                    </p:nvPicPr>
                    <p:blipFill>
                      <a:blip r:embed="rId82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2303073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50" name="images_FVinCC800_004" descr="images_FVinCC800_004"/>
                      <p:cNvPicPr>
                        <a:picLocks noChangeAspect="1"/>
                      </p:cNvPicPr>
                      <p:nvPr/>
                    </p:nvPicPr>
                    <p:blipFill>
                      <a:blip r:embed="rId83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2685838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51" name="images_FVinCC800_005" descr="images_FVinCC800_005"/>
                      <p:cNvPicPr>
                        <a:picLocks noChangeAspect="1"/>
                      </p:cNvPicPr>
                      <p:nvPr/>
                    </p:nvPicPr>
                    <p:blipFill>
                      <a:blip r:embed="rId84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3065358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52" name="images_FVinCC800_006" descr="images_FVinCC800_006"/>
                      <p:cNvPicPr>
                        <a:picLocks noChangeAspect="1"/>
                      </p:cNvPicPr>
                      <p:nvPr/>
                    </p:nvPicPr>
                    <p:blipFill>
                      <a:blip r:embed="rId85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3454610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53" name="images_FVinCC800_007" descr="images_FVinCC800_007"/>
                      <p:cNvPicPr>
                        <a:picLocks noChangeAspect="1"/>
                      </p:cNvPicPr>
                      <p:nvPr/>
                    </p:nvPicPr>
                    <p:blipFill>
                      <a:blip r:embed="rId86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3840618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54" name="images_FVinCC800_008" descr="images_FVinCC800_008"/>
                      <p:cNvPicPr>
                        <a:picLocks noChangeAspect="1"/>
                      </p:cNvPicPr>
                      <p:nvPr/>
                    </p:nvPicPr>
                    <p:blipFill>
                      <a:blip r:embed="rId87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4216895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55" name="images_FVinCC800_009" descr="images_FVinCC800_009"/>
                      <p:cNvPicPr>
                        <a:picLocks noChangeAspect="1"/>
                      </p:cNvPicPr>
                      <p:nvPr/>
                    </p:nvPicPr>
                    <p:blipFill>
                      <a:blip r:embed="rId88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4602903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56" name="images_FVinCC800_010" descr="images_FVinCC800_010"/>
                      <p:cNvPicPr>
                        <a:picLocks noChangeAspect="1"/>
                      </p:cNvPicPr>
                      <p:nvPr/>
                    </p:nvPicPr>
                    <p:blipFill>
                      <a:blip r:embed="rId89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4995399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57" name="images_FVinCC800_011" descr="images_FVinCC800_011"/>
                      <p:cNvPicPr>
                        <a:picLocks noChangeAspect="1"/>
                      </p:cNvPicPr>
                      <p:nvPr/>
                    </p:nvPicPr>
                    <p:blipFill>
                      <a:blip r:embed="rId90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5378163" y="0"/>
                        <a:ext cx="334109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</p:grpSp>
                <p:sp>
                  <p:nvSpPr>
                    <p:cNvPr id="959" name="…"/>
                    <p:cNvSpPr txBox="1"/>
                    <p:nvPr/>
                  </p:nvSpPr>
                  <p:spPr>
                    <a:xfrm>
                      <a:off x="5691318" y="0"/>
                      <a:ext cx="450621" cy="501420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a14="http://schemas.microsoft.com/office/mac/drawingml/2011/main" val="1"/>
                      </a:ext>
                    </a:extLst>
                  </p:spPr>
                  <p:txBody>
                    <a:bodyPr wrap="none" lIns="66559" tIns="66559" rIns="66559" bIns="66559" numCol="1" anchor="t">
                      <a:spAutoFit/>
                    </a:bodyPr>
                    <a:lstStyle>
                      <a:lvl1pPr defTabSz="914400">
                        <a:defRPr sz="2400" b="1">
                          <a:solidFill>
                            <a:srgbClr val="808080"/>
                          </a:solidFill>
                          <a:uFill>
                            <a:solidFill>
                              <a:srgbClr val="80808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lvl1pPr>
                    </a:lstStyle>
                    <a:p>
                      <a:pPr marL="0" marR="0" lvl="0" indent="0" algn="ctr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b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kumimoji="0" sz="2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>
                            <a:solidFill>
                              <a:srgbClr val="80808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…</a:t>
                      </a:r>
                    </a:p>
                  </p:txBody>
                </p:sp>
              </p:grpSp>
            </p:grpSp>
            <p:grpSp>
              <p:nvGrpSpPr>
                <p:cNvPr id="979" name="Group"/>
                <p:cNvGrpSpPr/>
                <p:nvPr/>
              </p:nvGrpSpPr>
              <p:grpSpPr>
                <a:xfrm>
                  <a:off x="849866" y="1102880"/>
                  <a:ext cx="6141940" cy="681192"/>
                  <a:chOff x="0" y="0"/>
                  <a:chExt cx="6141938" cy="681190"/>
                </a:xfrm>
              </p:grpSpPr>
              <p:grpSp>
                <p:nvGrpSpPr>
                  <p:cNvPr id="977" name="Group"/>
                  <p:cNvGrpSpPr/>
                  <p:nvPr/>
                </p:nvGrpSpPr>
                <p:grpSpPr>
                  <a:xfrm>
                    <a:off x="0" y="350326"/>
                    <a:ext cx="5715516" cy="330865"/>
                    <a:chOff x="0" y="0"/>
                    <a:chExt cx="5715515" cy="330864"/>
                  </a:xfrm>
                </p:grpSpPr>
                <p:pic>
                  <p:nvPicPr>
                    <p:cNvPr id="962" name="images_FVinCC780_003" descr="images_FVinCC780_003"/>
                    <p:cNvPicPr>
                      <a:picLocks noChangeAspect="1"/>
                    </p:cNvPicPr>
                    <p:nvPr/>
                  </p:nvPicPr>
                  <p:blipFill>
                    <a:blip r:embed="rId91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0" y="0"/>
                      <a:ext cx="330865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963" name="images_FVinCC780_004" descr="images_FVinCC780_004"/>
                    <p:cNvPicPr>
                      <a:picLocks noChangeAspect="1"/>
                    </p:cNvPicPr>
                    <p:nvPr/>
                  </p:nvPicPr>
                  <p:blipFill>
                    <a:blip r:embed="rId92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389251" y="0"/>
                      <a:ext cx="330866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964" name="images_FVinCC780_005" descr="images_FVinCC780_005"/>
                    <p:cNvPicPr>
                      <a:picLocks noChangeAspect="1"/>
                    </p:cNvPicPr>
                    <p:nvPr/>
                  </p:nvPicPr>
                  <p:blipFill>
                    <a:blip r:embed="rId93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762285" y="0"/>
                      <a:ext cx="330865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965" name="images_FVinCC780_006" descr="images_FVinCC780_006"/>
                    <p:cNvPicPr>
                      <a:picLocks noChangeAspect="1"/>
                    </p:cNvPicPr>
                    <p:nvPr/>
                  </p:nvPicPr>
                  <p:blipFill>
                    <a:blip r:embed="rId94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148293" y="0"/>
                      <a:ext cx="330865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966" name="images_FVinCC780_007" descr="images_FVinCC780_007"/>
                    <p:cNvPicPr>
                      <a:picLocks noChangeAspect="1"/>
                    </p:cNvPicPr>
                    <p:nvPr/>
                  </p:nvPicPr>
                  <p:blipFill>
                    <a:blip r:embed="rId95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524570" y="0"/>
                      <a:ext cx="330865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967" name="images_FVinCC780_008" descr="images_FVinCC780_008"/>
                    <p:cNvPicPr>
                      <a:picLocks noChangeAspect="1"/>
                    </p:cNvPicPr>
                    <p:nvPr/>
                  </p:nvPicPr>
                  <p:blipFill>
                    <a:blip r:embed="rId96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913821" y="0"/>
                      <a:ext cx="330866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968" name="images_FVinCC780_009" descr="images_FVinCC780_009"/>
                    <p:cNvPicPr>
                      <a:picLocks noChangeAspect="1"/>
                    </p:cNvPicPr>
                    <p:nvPr/>
                  </p:nvPicPr>
                  <p:blipFill>
                    <a:blip r:embed="rId97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2299829" y="0"/>
                      <a:ext cx="330866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969" name="images_FVinCC780_010" descr="images_FVinCC780_010"/>
                    <p:cNvPicPr>
                      <a:picLocks noChangeAspect="1"/>
                    </p:cNvPicPr>
                    <p:nvPr/>
                  </p:nvPicPr>
                  <p:blipFill>
                    <a:blip r:embed="rId98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2685838" y="0"/>
                      <a:ext cx="330865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970" name="images_FVinCC780_011" descr="images_FVinCC780_011"/>
                    <p:cNvPicPr>
                      <a:picLocks noChangeAspect="1"/>
                    </p:cNvPicPr>
                    <p:nvPr/>
                  </p:nvPicPr>
                  <p:blipFill>
                    <a:blip r:embed="rId99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3065358" y="0"/>
                      <a:ext cx="330865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971" name="images_FVinCC780_012" descr="images_FVinCC780_012"/>
                    <p:cNvPicPr>
                      <a:picLocks noChangeAspect="1"/>
                    </p:cNvPicPr>
                    <p:nvPr/>
                  </p:nvPicPr>
                  <p:blipFill>
                    <a:blip r:embed="rId100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3451366" y="0"/>
                      <a:ext cx="330865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972" name="images_FVinCC780_013" descr="images_FVinCC780_013"/>
                    <p:cNvPicPr>
                      <a:picLocks noChangeAspect="1"/>
                    </p:cNvPicPr>
                    <p:nvPr/>
                  </p:nvPicPr>
                  <p:blipFill>
                    <a:blip r:embed="rId101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3837375" y="0"/>
                      <a:ext cx="330865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973" name="images_FVinCC780_014" descr="images_FVinCC780_014"/>
                    <p:cNvPicPr>
                      <a:picLocks noChangeAspect="1"/>
                    </p:cNvPicPr>
                    <p:nvPr/>
                  </p:nvPicPr>
                  <p:blipFill>
                    <a:blip r:embed="rId102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4216895" y="0"/>
                      <a:ext cx="330865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974" name="images_FVinCC780_000" descr="images_FVinCC780_000"/>
                    <p:cNvPicPr>
                      <a:picLocks noChangeAspect="1"/>
                    </p:cNvPicPr>
                    <p:nvPr/>
                  </p:nvPicPr>
                  <p:blipFill>
                    <a:blip r:embed="rId103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4619122" y="0"/>
                      <a:ext cx="330865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975" name="images_FVinCC780_001" descr="images_FVinCC780_001"/>
                    <p:cNvPicPr>
                      <a:picLocks noChangeAspect="1"/>
                    </p:cNvPicPr>
                    <p:nvPr/>
                  </p:nvPicPr>
                  <p:blipFill>
                    <a:blip r:embed="rId104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5005130" y="0"/>
                      <a:ext cx="330866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976" name="images_FVinCC780_002" descr="images_FVinCC780_002"/>
                    <p:cNvPicPr>
                      <a:picLocks noChangeAspect="1"/>
                    </p:cNvPicPr>
                    <p:nvPr/>
                  </p:nvPicPr>
                  <p:blipFill>
                    <a:blip r:embed="rId105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5384651" y="0"/>
                      <a:ext cx="330865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978" name="…"/>
                  <p:cNvSpPr txBox="1"/>
                  <p:nvPr/>
                </p:nvSpPr>
                <p:spPr>
                  <a:xfrm>
                    <a:off x="5691318" y="0"/>
                    <a:ext cx="450621" cy="50142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none" lIns="66559" tIns="66559" rIns="66559" bIns="66559" numCol="1" anchor="t">
                    <a:spAutoFit/>
                  </a:bodyPr>
                  <a:lstStyle>
                    <a:lvl1pPr defTabSz="914400">
                      <a:defRPr sz="2400" b="1">
                        <a:solidFill>
                          <a:srgbClr val="808080"/>
                        </a:solidFill>
                        <a:uFill>
                          <a:solidFill>
                            <a:srgbClr val="808080"/>
                          </a:solidFill>
                        </a:u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 marL="0" marR="0" lvl="0" indent="0" algn="ctr" defTabSz="9144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b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r>
                      <a:rPr kumimoji="0" sz="24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>
                          <a:solidFill>
                            <a:srgbClr val="808080"/>
                          </a:solidFill>
                        </a:uFill>
                        <a:latin typeface="Helvetica"/>
                        <a:ea typeface="Helvetica"/>
                        <a:cs typeface="Helvetica"/>
                        <a:sym typeface="Helvetica"/>
                      </a:rPr>
                      <a:t>…</a:t>
                    </a:r>
                  </a:p>
                </p:txBody>
              </p:sp>
            </p:grpSp>
          </p:grpSp>
        </p:grpSp>
      </p:grpSp>
      <p:grpSp>
        <p:nvGrpSpPr>
          <p:cNvPr id="991" name="Group"/>
          <p:cNvGrpSpPr/>
          <p:nvPr/>
        </p:nvGrpSpPr>
        <p:grpSpPr>
          <a:xfrm>
            <a:off x="432127" y="3253458"/>
            <a:ext cx="4986540" cy="4007556"/>
            <a:chOff x="0" y="0"/>
            <a:chExt cx="4986538" cy="4007554"/>
          </a:xfrm>
        </p:grpSpPr>
        <p:pic>
          <p:nvPicPr>
            <p:cNvPr id="983" name="IFWN-sequence-035" descr="IFWN-sequence-035"/>
            <p:cNvPicPr>
              <a:picLocks noChangeAspect="1"/>
            </p:cNvPicPr>
            <p:nvPr/>
          </p:nvPicPr>
          <p:blipFill>
            <a:blip r:embed="rId106">
              <a:extLst/>
            </a:blip>
            <a:stretch>
              <a:fillRect/>
            </a:stretch>
          </p:blipFill>
          <p:spPr>
            <a:xfrm>
              <a:off x="0" y="0"/>
              <a:ext cx="4986539" cy="40075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84" name="Circle"/>
            <p:cNvSpPr/>
            <p:nvPr/>
          </p:nvSpPr>
          <p:spPr>
            <a:xfrm>
              <a:off x="2883897" y="2454687"/>
              <a:ext cx="766790" cy="766789"/>
            </a:xfrm>
            <a:prstGeom prst="ellipse">
              <a:avLst/>
            </a:prstGeom>
            <a:noFill/>
            <a:ln w="12700" cap="sq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Circle"/>
            <p:cNvSpPr/>
            <p:nvPr/>
          </p:nvSpPr>
          <p:spPr>
            <a:xfrm>
              <a:off x="2666881" y="704095"/>
              <a:ext cx="544951" cy="544951"/>
            </a:xfrm>
            <a:prstGeom prst="ellipse">
              <a:avLst/>
            </a:prstGeom>
            <a:noFill/>
            <a:ln w="12700" cap="sq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Circle"/>
            <p:cNvSpPr/>
            <p:nvPr/>
          </p:nvSpPr>
          <p:spPr>
            <a:xfrm>
              <a:off x="3105736" y="2893541"/>
              <a:ext cx="438856" cy="438856"/>
            </a:xfrm>
            <a:prstGeom prst="ellipse">
              <a:avLst/>
            </a:prstGeom>
            <a:noFill/>
            <a:ln w="12700" cap="sq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Circle"/>
            <p:cNvSpPr/>
            <p:nvPr/>
          </p:nvSpPr>
          <p:spPr>
            <a:xfrm>
              <a:off x="2338946" y="1798818"/>
              <a:ext cx="983807" cy="983806"/>
            </a:xfrm>
            <a:prstGeom prst="ellipse">
              <a:avLst/>
            </a:prstGeom>
            <a:noFill/>
            <a:ln w="12700" cap="sq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Circle"/>
            <p:cNvSpPr/>
            <p:nvPr/>
          </p:nvSpPr>
          <p:spPr>
            <a:xfrm>
              <a:off x="2449866" y="1142948"/>
              <a:ext cx="766789" cy="766790"/>
            </a:xfrm>
            <a:prstGeom prst="ellipse">
              <a:avLst/>
            </a:prstGeom>
            <a:noFill/>
            <a:ln w="12700" cap="sq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Circle"/>
            <p:cNvSpPr/>
            <p:nvPr/>
          </p:nvSpPr>
          <p:spPr>
            <a:xfrm>
              <a:off x="1885625" y="2695816"/>
              <a:ext cx="655870" cy="655870"/>
            </a:xfrm>
            <a:prstGeom prst="ellipse">
              <a:avLst/>
            </a:prstGeom>
            <a:noFill/>
            <a:ln w="12700" cap="sq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Circle"/>
            <p:cNvSpPr/>
            <p:nvPr/>
          </p:nvSpPr>
          <p:spPr>
            <a:xfrm>
              <a:off x="2994816" y="1798818"/>
              <a:ext cx="438856" cy="438856"/>
            </a:xfrm>
            <a:prstGeom prst="ellipse">
              <a:avLst/>
            </a:prstGeom>
            <a:noFill/>
            <a:ln w="12700" cap="sq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92" name="Source: B. Leibe"/>
          <p:cNvSpPr txBox="1"/>
          <p:nvPr/>
        </p:nvSpPr>
        <p:spPr>
          <a:xfrm>
            <a:off x="11019673" y="9293013"/>
            <a:ext cx="1645119" cy="35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Source: B. Leibe</a:t>
            </a:r>
          </a:p>
        </p:txBody>
      </p:sp>
    </p:spTree>
    <p:extLst>
      <p:ext uri="{BB962C8B-B14F-4D97-AF65-F5344CB8AC3E}">
        <p14:creationId xmlns:p14="http://schemas.microsoft.com/office/powerpoint/2010/main" val="404867126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1" grpId="0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Dictionary Learning:…"/>
          <p:cNvSpPr txBox="1"/>
          <p:nvPr/>
        </p:nvSpPr>
        <p:spPr>
          <a:xfrm>
            <a:off x="2782163" y="2010252"/>
            <a:ext cx="7440474" cy="1193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A6AAA9"/>
                </a:solidFill>
              </a:defRPr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A6AAA9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Dictionary Learning: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A6AAA9"/>
                </a:solidFill>
                <a:effectLst/>
                <a:uLnTx/>
                <a:uFillTx/>
                <a:latin typeface="Helvetica Light"/>
                <a:sym typeface="Helvetica Light"/>
              </a:rPr>
              <a:t>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A6AAA9"/>
                </a:solidFill>
              </a:defRPr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A6AAA9"/>
                </a:solidFill>
                <a:effectLst/>
                <a:uLnTx/>
                <a:uFillTx/>
                <a:latin typeface="Helvetica Light"/>
                <a:sym typeface="Helvetica Light"/>
              </a:rPr>
              <a:t>Learn Visual Words using clustering</a:t>
            </a:r>
          </a:p>
        </p:txBody>
      </p:sp>
      <p:sp>
        <p:nvSpPr>
          <p:cNvPr id="376" name="Encode:…"/>
          <p:cNvSpPr txBox="1"/>
          <p:nvPr/>
        </p:nvSpPr>
        <p:spPr>
          <a:xfrm>
            <a:off x="2655519" y="4006849"/>
            <a:ext cx="7693762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Encode: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build Bags-of-Words (BOW) vectors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for each image</a:t>
            </a:r>
          </a:p>
        </p:txBody>
      </p:sp>
      <p:sp>
        <p:nvSpPr>
          <p:cNvPr id="377" name="Classify:…"/>
          <p:cNvSpPr txBox="1"/>
          <p:nvPr/>
        </p:nvSpPr>
        <p:spPr>
          <a:xfrm>
            <a:off x="3150209" y="6549540"/>
            <a:ext cx="6704382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A6AAA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A6AAA9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Classify: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A6AAA9"/>
                </a:solidFill>
              </a:defRPr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A6AAA9"/>
                </a:solidFill>
                <a:effectLst/>
                <a:uLnTx/>
                <a:uFillTx/>
                <a:latin typeface="Helvetica Light"/>
                <a:sym typeface="Helvetica Light"/>
              </a:rPr>
              <a:t> Train and test data using BOWs</a:t>
            </a:r>
          </a:p>
        </p:txBody>
      </p:sp>
    </p:spTree>
    <p:extLst>
      <p:ext uri="{BB962C8B-B14F-4D97-AF65-F5344CB8AC3E}">
        <p14:creationId xmlns:p14="http://schemas.microsoft.com/office/powerpoint/2010/main" val="3550900829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Oval"/>
          <p:cNvSpPr/>
          <p:nvPr/>
        </p:nvSpPr>
        <p:spPr>
          <a:xfrm>
            <a:off x="1100223" y="446911"/>
            <a:ext cx="1412983" cy="2095670"/>
          </a:xfrm>
          <a:prstGeom prst="ellipse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80" name="Oval"/>
          <p:cNvSpPr/>
          <p:nvPr/>
        </p:nvSpPr>
        <p:spPr>
          <a:xfrm>
            <a:off x="6742880" y="6460548"/>
            <a:ext cx="1666984" cy="1502232"/>
          </a:xfrm>
          <a:prstGeom prst="ellipse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81" name="Oval"/>
          <p:cNvSpPr/>
          <p:nvPr/>
        </p:nvSpPr>
        <p:spPr>
          <a:xfrm>
            <a:off x="9011796" y="937876"/>
            <a:ext cx="1666983" cy="1113741"/>
          </a:xfrm>
          <a:prstGeom prst="ellipse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82" name="Oval"/>
          <p:cNvSpPr/>
          <p:nvPr/>
        </p:nvSpPr>
        <p:spPr>
          <a:xfrm>
            <a:off x="2667808" y="6778407"/>
            <a:ext cx="1666984" cy="1914741"/>
          </a:xfrm>
          <a:prstGeom prst="ellipse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83" name="Oval"/>
          <p:cNvSpPr/>
          <p:nvPr/>
        </p:nvSpPr>
        <p:spPr>
          <a:xfrm>
            <a:off x="10670936" y="8157348"/>
            <a:ext cx="1539983" cy="1284000"/>
          </a:xfrm>
          <a:prstGeom prst="ellipse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384" name="ermine" descr="ermine"/>
          <p:cNvPicPr>
            <a:picLocks noChangeAspect="1"/>
          </p:cNvPicPr>
          <p:nvPr/>
        </p:nvPicPr>
        <p:blipFill>
          <a:blip r:embed="rId2">
            <a:extLst/>
          </a:blip>
          <a:srcRect l="50568" t="17148" r="37727" b="76851"/>
          <a:stretch>
            <a:fillRect/>
          </a:stretch>
        </p:blipFill>
        <p:spPr>
          <a:xfrm>
            <a:off x="1635383" y="1140701"/>
            <a:ext cx="541867" cy="379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ermine" descr="ermine"/>
          <p:cNvPicPr>
            <a:picLocks noChangeAspect="1"/>
          </p:cNvPicPr>
          <p:nvPr/>
        </p:nvPicPr>
        <p:blipFill>
          <a:blip r:embed="rId2">
            <a:extLst/>
          </a:blip>
          <a:srcRect l="49399" t="22293" r="38897" b="71706"/>
          <a:stretch>
            <a:fillRect/>
          </a:stretch>
        </p:blipFill>
        <p:spPr>
          <a:xfrm>
            <a:off x="2969957" y="7147334"/>
            <a:ext cx="541868" cy="379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violin" descr="violin"/>
          <p:cNvPicPr>
            <a:picLocks noChangeAspect="1"/>
          </p:cNvPicPr>
          <p:nvPr/>
        </p:nvPicPr>
        <p:blipFill>
          <a:blip r:embed="rId3">
            <a:extLst/>
          </a:blip>
          <a:srcRect t="76233"/>
          <a:stretch>
            <a:fillRect/>
          </a:stretch>
        </p:blipFill>
        <p:spPr>
          <a:xfrm>
            <a:off x="7513669" y="6676056"/>
            <a:ext cx="758614" cy="392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ermine" descr="ermine"/>
          <p:cNvPicPr>
            <a:picLocks noChangeAspect="1"/>
          </p:cNvPicPr>
          <p:nvPr/>
        </p:nvPicPr>
        <p:blipFill>
          <a:blip r:embed="rId2">
            <a:extLst/>
          </a:blip>
          <a:srcRect l="57590" t="4288" r="29534" b="88853"/>
          <a:stretch>
            <a:fillRect/>
          </a:stretch>
        </p:blipFill>
        <p:spPr>
          <a:xfrm>
            <a:off x="3535376" y="7968621"/>
            <a:ext cx="489070" cy="355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8" name="ermine" descr="ermine"/>
          <p:cNvPicPr>
            <a:picLocks noChangeAspect="1"/>
          </p:cNvPicPr>
          <p:nvPr/>
        </p:nvPicPr>
        <p:blipFill>
          <a:blip r:embed="rId2">
            <a:extLst/>
          </a:blip>
          <a:srcRect l="58762" t="14577" r="31876" b="79422"/>
          <a:stretch>
            <a:fillRect/>
          </a:stretch>
        </p:blipFill>
        <p:spPr>
          <a:xfrm>
            <a:off x="1562239" y="1752408"/>
            <a:ext cx="489070" cy="428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ermine" descr="ermine"/>
          <p:cNvPicPr>
            <a:picLocks noChangeAspect="1"/>
          </p:cNvPicPr>
          <p:nvPr/>
        </p:nvPicPr>
        <p:blipFill>
          <a:blip r:embed="rId2">
            <a:extLst/>
          </a:blip>
          <a:srcRect l="58762" t="27437" r="31876" b="67418"/>
          <a:stretch>
            <a:fillRect/>
          </a:stretch>
        </p:blipFill>
        <p:spPr>
          <a:xfrm>
            <a:off x="3678107" y="2239156"/>
            <a:ext cx="489071" cy="367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ermine" descr="ermine"/>
          <p:cNvPicPr>
            <a:picLocks noChangeAspect="1"/>
          </p:cNvPicPr>
          <p:nvPr/>
        </p:nvPicPr>
        <p:blipFill>
          <a:blip r:embed="rId2">
            <a:extLst/>
          </a:blip>
          <a:srcRect l="59932" t="23150" r="31875" b="71706"/>
          <a:stretch>
            <a:fillRect/>
          </a:stretch>
        </p:blipFill>
        <p:spPr>
          <a:xfrm>
            <a:off x="2996349" y="7690407"/>
            <a:ext cx="489070" cy="419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bicycle" descr="bicycle"/>
          <p:cNvPicPr>
            <a:picLocks noChangeAspect="1"/>
          </p:cNvPicPr>
          <p:nvPr/>
        </p:nvPicPr>
        <p:blipFill>
          <a:blip r:embed="rId4">
            <a:extLst/>
          </a:blip>
          <a:srcRect l="67500" t="75458"/>
          <a:stretch>
            <a:fillRect/>
          </a:stretch>
        </p:blipFill>
        <p:spPr>
          <a:xfrm>
            <a:off x="9886904" y="1600765"/>
            <a:ext cx="550204" cy="248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bicycle" descr="bicycle"/>
          <p:cNvPicPr>
            <a:picLocks noChangeAspect="1"/>
          </p:cNvPicPr>
          <p:nvPr/>
        </p:nvPicPr>
        <p:blipFill>
          <a:blip r:embed="rId4">
            <a:extLst/>
          </a:blip>
          <a:srcRect l="20000" r="55000" b="54236"/>
          <a:stretch>
            <a:fillRect/>
          </a:stretch>
        </p:blipFill>
        <p:spPr>
          <a:xfrm>
            <a:off x="11586097" y="8264125"/>
            <a:ext cx="362982" cy="39651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393" name="bicycle" descr="bicycle"/>
          <p:cNvPicPr>
            <a:picLocks noChangeAspect="1"/>
          </p:cNvPicPr>
          <p:nvPr/>
        </p:nvPicPr>
        <p:blipFill>
          <a:blip r:embed="rId4">
            <a:extLst/>
          </a:blip>
          <a:srcRect t="33188" r="60000"/>
          <a:stretch>
            <a:fillRect/>
          </a:stretch>
        </p:blipFill>
        <p:spPr>
          <a:xfrm>
            <a:off x="9384211" y="1086924"/>
            <a:ext cx="489071" cy="487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bicycle" descr="bicycle"/>
          <p:cNvPicPr>
            <a:picLocks noChangeAspect="1"/>
          </p:cNvPicPr>
          <p:nvPr/>
        </p:nvPicPr>
        <p:blipFill>
          <a:blip r:embed="rId4">
            <a:extLst/>
          </a:blip>
          <a:srcRect l="32499" t="20612" r="22500" b="37468"/>
          <a:stretch>
            <a:fillRect/>
          </a:stretch>
        </p:blipFill>
        <p:spPr>
          <a:xfrm>
            <a:off x="11024499" y="8784645"/>
            <a:ext cx="550204" cy="305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violin" descr="violin"/>
          <p:cNvPicPr>
            <a:picLocks noChangeAspect="1"/>
          </p:cNvPicPr>
          <p:nvPr/>
        </p:nvPicPr>
        <p:blipFill>
          <a:blip r:embed="rId3">
            <a:extLst/>
          </a:blip>
          <a:srcRect t="26286" b="52683"/>
          <a:stretch>
            <a:fillRect/>
          </a:stretch>
        </p:blipFill>
        <p:spPr>
          <a:xfrm>
            <a:off x="7391630" y="7248963"/>
            <a:ext cx="672471" cy="6145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violin" descr="violin"/>
          <p:cNvPicPr>
            <a:picLocks noChangeAspect="1"/>
          </p:cNvPicPr>
          <p:nvPr/>
        </p:nvPicPr>
        <p:blipFill>
          <a:blip r:embed="rId3">
            <a:extLst/>
          </a:blip>
          <a:srcRect t="50054" b="26286"/>
          <a:stretch>
            <a:fillRect/>
          </a:stretch>
        </p:blipFill>
        <p:spPr>
          <a:xfrm>
            <a:off x="6865770" y="6931445"/>
            <a:ext cx="733605" cy="415635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Encode:…"/>
          <p:cNvSpPr txBox="1"/>
          <p:nvPr/>
        </p:nvSpPr>
        <p:spPr>
          <a:xfrm>
            <a:off x="2655519" y="4006849"/>
            <a:ext cx="7693762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Encode: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build Bags-of-Words (BOW) vectors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for each image</a:t>
            </a:r>
          </a:p>
        </p:txBody>
      </p:sp>
      <p:sp>
        <p:nvSpPr>
          <p:cNvPr id="398" name="1. Quantization: image features gets associated to a visual word (nearest cluster center)"/>
          <p:cNvSpPr txBox="1"/>
          <p:nvPr/>
        </p:nvSpPr>
        <p:spPr>
          <a:xfrm>
            <a:off x="4138447" y="2229529"/>
            <a:ext cx="618807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1. Quantization: image features gets associated to a visual word (nearest cluster center)</a:t>
            </a:r>
          </a:p>
        </p:txBody>
      </p:sp>
      <p:pic>
        <p:nvPicPr>
          <p:cNvPr id="400" name="Connection Line" descr="Connection 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71810" y="964363"/>
            <a:ext cx="1311790" cy="12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91755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quare"/>
          <p:cNvSpPr/>
          <p:nvPr/>
        </p:nvSpPr>
        <p:spPr>
          <a:xfrm>
            <a:off x="3004542" y="8669185"/>
            <a:ext cx="216748" cy="216748"/>
          </a:xfrm>
          <a:prstGeom prst="rect">
            <a:avLst/>
          </a:prstGeom>
          <a:solidFill>
            <a:srgbClr val="B1EBA3"/>
          </a:solidFill>
          <a:ln w="12700">
            <a:solidFill>
              <a:srgbClr val="5D483D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404" name="Square"/>
          <p:cNvSpPr/>
          <p:nvPr/>
        </p:nvSpPr>
        <p:spPr>
          <a:xfrm>
            <a:off x="1704062" y="8669185"/>
            <a:ext cx="216748" cy="216748"/>
          </a:xfrm>
          <a:prstGeom prst="rect">
            <a:avLst/>
          </a:prstGeom>
          <a:solidFill>
            <a:srgbClr val="B1EBA3"/>
          </a:solidFill>
          <a:ln w="12700">
            <a:solidFill>
              <a:srgbClr val="5D483D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405" name="Rectangle"/>
          <p:cNvSpPr/>
          <p:nvPr/>
        </p:nvSpPr>
        <p:spPr>
          <a:xfrm>
            <a:off x="2354302" y="6610092"/>
            <a:ext cx="216748" cy="2275841"/>
          </a:xfrm>
          <a:prstGeom prst="rect">
            <a:avLst/>
          </a:prstGeom>
          <a:solidFill>
            <a:srgbClr val="B1EBA3"/>
          </a:solidFill>
          <a:ln w="12700">
            <a:solidFill>
              <a:srgbClr val="5D483D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406" name="Rectangle"/>
          <p:cNvSpPr/>
          <p:nvPr/>
        </p:nvSpPr>
        <p:spPr>
          <a:xfrm>
            <a:off x="3979902" y="7260332"/>
            <a:ext cx="216748" cy="1625601"/>
          </a:xfrm>
          <a:prstGeom prst="rect">
            <a:avLst/>
          </a:prstGeom>
          <a:solidFill>
            <a:srgbClr val="B1EBA3"/>
          </a:solidFill>
          <a:ln w="12700">
            <a:solidFill>
              <a:srgbClr val="5D483D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407" name="Line"/>
          <p:cNvSpPr/>
          <p:nvPr/>
        </p:nvSpPr>
        <p:spPr>
          <a:xfrm>
            <a:off x="1162195" y="8885932"/>
            <a:ext cx="3576321" cy="1"/>
          </a:xfrm>
          <a:prstGeom prst="line">
            <a:avLst/>
          </a:prstGeom>
          <a:ln w="50800">
            <a:solidFill>
              <a:srgbClr val="000000"/>
            </a:solidFill>
            <a:tailEnd type="stealth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408" name="Line"/>
          <p:cNvSpPr/>
          <p:nvPr/>
        </p:nvSpPr>
        <p:spPr>
          <a:xfrm flipV="1">
            <a:off x="1174896" y="6597391"/>
            <a:ext cx="1" cy="2301242"/>
          </a:xfrm>
          <a:prstGeom prst="line">
            <a:avLst/>
          </a:prstGeom>
          <a:ln w="50800">
            <a:solidFill>
              <a:srgbClr val="000000"/>
            </a:solidFill>
            <a:tailEnd type="stealth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pic>
        <p:nvPicPr>
          <p:cNvPr id="409" name="ermine" descr="ermine"/>
          <p:cNvPicPr>
            <a:picLocks noChangeAspect="1"/>
          </p:cNvPicPr>
          <p:nvPr/>
        </p:nvPicPr>
        <p:blipFill>
          <a:blip r:embed="rId2">
            <a:extLst/>
          </a:blip>
          <a:srcRect l="50568" t="17148" r="37727" b="76851"/>
          <a:stretch>
            <a:fillRect/>
          </a:stretch>
        </p:blipFill>
        <p:spPr>
          <a:xfrm>
            <a:off x="3763156" y="9016883"/>
            <a:ext cx="541867" cy="379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bicycle" descr="bicycle"/>
          <p:cNvPicPr>
            <a:picLocks noChangeAspect="1"/>
          </p:cNvPicPr>
          <p:nvPr/>
        </p:nvPicPr>
        <p:blipFill>
          <a:blip r:embed="rId3">
            <a:extLst/>
          </a:blip>
          <a:srcRect l="20000" r="55000" b="54236"/>
          <a:stretch>
            <a:fillRect/>
          </a:stretch>
        </p:blipFill>
        <p:spPr>
          <a:xfrm>
            <a:off x="1487315" y="8994305"/>
            <a:ext cx="444783" cy="485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ermine" descr="ermine"/>
          <p:cNvPicPr>
            <a:picLocks noChangeAspect="1"/>
          </p:cNvPicPr>
          <p:nvPr/>
        </p:nvPicPr>
        <p:blipFill>
          <a:blip r:embed="rId2">
            <a:extLst/>
          </a:blip>
          <a:srcRect l="49399" t="22293" r="38897" b="71706"/>
          <a:stretch>
            <a:fillRect/>
          </a:stretch>
        </p:blipFill>
        <p:spPr>
          <a:xfrm>
            <a:off x="2137555" y="8994305"/>
            <a:ext cx="541868" cy="379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violin" descr="violin"/>
          <p:cNvPicPr>
            <a:picLocks noChangeAspect="1"/>
          </p:cNvPicPr>
          <p:nvPr/>
        </p:nvPicPr>
        <p:blipFill>
          <a:blip r:embed="rId4">
            <a:extLst/>
          </a:blip>
          <a:srcRect t="76233"/>
          <a:stretch>
            <a:fillRect/>
          </a:stretch>
        </p:blipFill>
        <p:spPr>
          <a:xfrm>
            <a:off x="2787795" y="9046234"/>
            <a:ext cx="758615" cy="392854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Square"/>
          <p:cNvSpPr/>
          <p:nvPr/>
        </p:nvSpPr>
        <p:spPr>
          <a:xfrm>
            <a:off x="7110028" y="8634590"/>
            <a:ext cx="216748" cy="216748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414" name="Rectangle"/>
          <p:cNvSpPr/>
          <p:nvPr/>
        </p:nvSpPr>
        <p:spPr>
          <a:xfrm>
            <a:off x="5809549" y="7225738"/>
            <a:ext cx="216747" cy="1625601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415" name="Square"/>
          <p:cNvSpPr/>
          <p:nvPr/>
        </p:nvSpPr>
        <p:spPr>
          <a:xfrm>
            <a:off x="6459788" y="8634590"/>
            <a:ext cx="216748" cy="216748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416" name="Rectangle"/>
          <p:cNvSpPr/>
          <p:nvPr/>
        </p:nvSpPr>
        <p:spPr>
          <a:xfrm>
            <a:off x="8085388" y="8742964"/>
            <a:ext cx="216748" cy="108375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417" name="Line"/>
          <p:cNvSpPr/>
          <p:nvPr/>
        </p:nvSpPr>
        <p:spPr>
          <a:xfrm>
            <a:off x="5267682" y="8851338"/>
            <a:ext cx="3576321" cy="1"/>
          </a:xfrm>
          <a:prstGeom prst="line">
            <a:avLst/>
          </a:prstGeom>
          <a:ln w="50800">
            <a:solidFill>
              <a:srgbClr val="000000"/>
            </a:solidFill>
            <a:tailEnd type="stealth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418" name="Line"/>
          <p:cNvSpPr/>
          <p:nvPr/>
        </p:nvSpPr>
        <p:spPr>
          <a:xfrm flipV="1">
            <a:off x="5293082" y="7225738"/>
            <a:ext cx="1" cy="1625600"/>
          </a:xfrm>
          <a:prstGeom prst="line">
            <a:avLst/>
          </a:prstGeom>
          <a:ln w="50800">
            <a:solidFill>
              <a:srgbClr val="000000"/>
            </a:solidFill>
            <a:tailEnd type="stealth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pic>
        <p:nvPicPr>
          <p:cNvPr id="419" name="ermine" descr="ermine"/>
          <p:cNvPicPr>
            <a:picLocks noChangeAspect="1"/>
          </p:cNvPicPr>
          <p:nvPr/>
        </p:nvPicPr>
        <p:blipFill>
          <a:blip r:embed="rId2">
            <a:extLst/>
          </a:blip>
          <a:srcRect l="50568" t="17148" r="37727" b="76851"/>
          <a:stretch>
            <a:fillRect/>
          </a:stretch>
        </p:blipFill>
        <p:spPr>
          <a:xfrm>
            <a:off x="7977015" y="8930359"/>
            <a:ext cx="541867" cy="379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" name="bicycle" descr="bicycle"/>
          <p:cNvPicPr>
            <a:picLocks noChangeAspect="1"/>
          </p:cNvPicPr>
          <p:nvPr/>
        </p:nvPicPr>
        <p:blipFill>
          <a:blip r:embed="rId3">
            <a:extLst/>
          </a:blip>
          <a:srcRect l="20000" r="55000" b="54236"/>
          <a:stretch>
            <a:fillRect/>
          </a:stretch>
        </p:blipFill>
        <p:spPr>
          <a:xfrm>
            <a:off x="5592802" y="8907781"/>
            <a:ext cx="444783" cy="485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ermine" descr="ermine"/>
          <p:cNvPicPr>
            <a:picLocks noChangeAspect="1"/>
          </p:cNvPicPr>
          <p:nvPr/>
        </p:nvPicPr>
        <p:blipFill>
          <a:blip r:embed="rId2">
            <a:extLst/>
          </a:blip>
          <a:srcRect l="49399" t="22293" r="38897" b="71706"/>
          <a:stretch>
            <a:fillRect/>
          </a:stretch>
        </p:blipFill>
        <p:spPr>
          <a:xfrm>
            <a:off x="6243042" y="8959711"/>
            <a:ext cx="541868" cy="379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2" name="violin" descr="violin"/>
          <p:cNvPicPr>
            <a:picLocks noChangeAspect="1"/>
          </p:cNvPicPr>
          <p:nvPr/>
        </p:nvPicPr>
        <p:blipFill>
          <a:blip r:embed="rId4">
            <a:extLst/>
          </a:blip>
          <a:srcRect t="76233"/>
          <a:stretch>
            <a:fillRect/>
          </a:stretch>
        </p:blipFill>
        <p:spPr>
          <a:xfrm>
            <a:off x="6839942" y="8975391"/>
            <a:ext cx="758614" cy="392855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Rectangle"/>
          <p:cNvSpPr/>
          <p:nvPr/>
        </p:nvSpPr>
        <p:spPr>
          <a:xfrm>
            <a:off x="11005118" y="6798677"/>
            <a:ext cx="216748" cy="2015582"/>
          </a:xfrm>
          <a:prstGeom prst="rect">
            <a:avLst/>
          </a:prstGeom>
          <a:solidFill>
            <a:srgbClr val="B32727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424" name="Rectangle"/>
          <p:cNvSpPr/>
          <p:nvPr/>
        </p:nvSpPr>
        <p:spPr>
          <a:xfrm>
            <a:off x="9596265" y="8432694"/>
            <a:ext cx="216748" cy="381565"/>
          </a:xfrm>
          <a:prstGeom prst="rect">
            <a:avLst/>
          </a:prstGeom>
          <a:solidFill>
            <a:srgbClr val="B32727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425" name="Rectangle"/>
          <p:cNvSpPr/>
          <p:nvPr/>
        </p:nvSpPr>
        <p:spPr>
          <a:xfrm>
            <a:off x="10246505" y="8107574"/>
            <a:ext cx="216748" cy="706685"/>
          </a:xfrm>
          <a:prstGeom prst="rect">
            <a:avLst/>
          </a:prstGeom>
          <a:solidFill>
            <a:srgbClr val="B32727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426" name="Rectangle"/>
          <p:cNvSpPr/>
          <p:nvPr/>
        </p:nvSpPr>
        <p:spPr>
          <a:xfrm>
            <a:off x="11872105" y="8432694"/>
            <a:ext cx="216748" cy="381565"/>
          </a:xfrm>
          <a:prstGeom prst="rect">
            <a:avLst/>
          </a:prstGeom>
          <a:solidFill>
            <a:srgbClr val="B32727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427" name="Line"/>
          <p:cNvSpPr/>
          <p:nvPr/>
        </p:nvSpPr>
        <p:spPr>
          <a:xfrm>
            <a:off x="9054398" y="8814258"/>
            <a:ext cx="3576321" cy="1"/>
          </a:xfrm>
          <a:prstGeom prst="line">
            <a:avLst/>
          </a:prstGeom>
          <a:ln w="50800">
            <a:solidFill>
              <a:srgbClr val="000000"/>
            </a:solidFill>
            <a:tailEnd type="stealth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428" name="Line"/>
          <p:cNvSpPr/>
          <p:nvPr/>
        </p:nvSpPr>
        <p:spPr>
          <a:xfrm flipV="1">
            <a:off x="9079798" y="6798676"/>
            <a:ext cx="1" cy="2015583"/>
          </a:xfrm>
          <a:prstGeom prst="line">
            <a:avLst/>
          </a:prstGeom>
          <a:ln w="50800">
            <a:solidFill>
              <a:srgbClr val="000000"/>
            </a:solidFill>
            <a:tailEnd type="stealth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pic>
        <p:nvPicPr>
          <p:cNvPr id="429" name="ermine" descr="ermine"/>
          <p:cNvPicPr>
            <a:picLocks noChangeAspect="1"/>
          </p:cNvPicPr>
          <p:nvPr/>
        </p:nvPicPr>
        <p:blipFill>
          <a:blip r:embed="rId2">
            <a:extLst/>
          </a:blip>
          <a:srcRect l="50568" t="17148" r="37727" b="76851"/>
          <a:stretch>
            <a:fillRect/>
          </a:stretch>
        </p:blipFill>
        <p:spPr>
          <a:xfrm>
            <a:off x="11763731" y="8945210"/>
            <a:ext cx="541868" cy="379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bicycle" descr="bicycle"/>
          <p:cNvPicPr>
            <a:picLocks noChangeAspect="1"/>
          </p:cNvPicPr>
          <p:nvPr/>
        </p:nvPicPr>
        <p:blipFill>
          <a:blip r:embed="rId3">
            <a:extLst/>
          </a:blip>
          <a:srcRect l="20000" r="55000" b="54236"/>
          <a:stretch>
            <a:fillRect/>
          </a:stretch>
        </p:blipFill>
        <p:spPr>
          <a:xfrm>
            <a:off x="9379518" y="8922632"/>
            <a:ext cx="444783" cy="485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ermine" descr="ermine"/>
          <p:cNvPicPr>
            <a:picLocks noChangeAspect="1"/>
          </p:cNvPicPr>
          <p:nvPr/>
        </p:nvPicPr>
        <p:blipFill>
          <a:blip r:embed="rId2">
            <a:extLst/>
          </a:blip>
          <a:srcRect l="49399" t="22293" r="38897" b="71706"/>
          <a:stretch>
            <a:fillRect/>
          </a:stretch>
        </p:blipFill>
        <p:spPr>
          <a:xfrm>
            <a:off x="10138131" y="8922632"/>
            <a:ext cx="541868" cy="379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32" name="violin" descr="violin"/>
          <p:cNvPicPr>
            <a:picLocks noChangeAspect="1"/>
          </p:cNvPicPr>
          <p:nvPr/>
        </p:nvPicPr>
        <p:blipFill>
          <a:blip r:embed="rId4">
            <a:extLst/>
          </a:blip>
          <a:srcRect t="76233"/>
          <a:stretch>
            <a:fillRect/>
          </a:stretch>
        </p:blipFill>
        <p:spPr>
          <a:xfrm>
            <a:off x="10788371" y="8974561"/>
            <a:ext cx="758615" cy="392854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Encode:…"/>
          <p:cNvSpPr txBox="1"/>
          <p:nvPr/>
        </p:nvSpPr>
        <p:spPr>
          <a:xfrm>
            <a:off x="2655519" y="4006849"/>
            <a:ext cx="7693762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Encode: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build Bags-of-Words (BOW) vectors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for each image</a:t>
            </a:r>
          </a:p>
        </p:txBody>
      </p:sp>
      <p:sp>
        <p:nvSpPr>
          <p:cNvPr id="434" name="2. Histogram: count the number of visual word occurrences"/>
          <p:cNvSpPr txBox="1"/>
          <p:nvPr/>
        </p:nvSpPr>
        <p:spPr>
          <a:xfrm>
            <a:off x="8704922" y="5241374"/>
            <a:ext cx="4131719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2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2. Histogram: count the number of visual word occurrences</a:t>
            </a:r>
          </a:p>
        </p:txBody>
      </p:sp>
    </p:spTree>
    <p:extLst>
      <p:ext uri="{BB962C8B-B14F-4D97-AF65-F5344CB8AC3E}">
        <p14:creationId xmlns:p14="http://schemas.microsoft.com/office/powerpoint/2010/main" val="1643216768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6" name="tmp" descr="tmp"/>
          <p:cNvPicPr>
            <a:picLocks noChangeAspect="1"/>
          </p:cNvPicPr>
          <p:nvPr/>
        </p:nvPicPr>
        <p:blipFill>
          <a:blip r:embed="rId2">
            <a:extLst/>
          </a:blip>
          <a:srcRect l="2948" t="17174" r="66127" b="47049"/>
          <a:stretch>
            <a:fillRect/>
          </a:stretch>
        </p:blipFill>
        <p:spPr>
          <a:xfrm>
            <a:off x="4389040" y="608146"/>
            <a:ext cx="4226561" cy="316992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99" name="Group"/>
          <p:cNvGrpSpPr/>
          <p:nvPr/>
        </p:nvGrpSpPr>
        <p:grpSpPr>
          <a:xfrm>
            <a:off x="1965263" y="7648318"/>
            <a:ext cx="9721991" cy="1074703"/>
            <a:chOff x="0" y="0"/>
            <a:chExt cx="9721990" cy="1074701"/>
          </a:xfrm>
        </p:grpSpPr>
        <p:pic>
          <p:nvPicPr>
            <p:cNvPr id="997" name="image71.png" descr="image7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46178" r="21556" b="47224"/>
            <a:stretch>
              <a:fillRect/>
            </a:stretch>
          </p:blipFill>
          <p:spPr>
            <a:xfrm>
              <a:off x="0" y="437166"/>
              <a:ext cx="8015633" cy="637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98" name="….."/>
            <p:cNvSpPr txBox="1"/>
            <p:nvPr/>
          </p:nvSpPr>
          <p:spPr>
            <a:xfrm>
              <a:off x="8161371" y="0"/>
              <a:ext cx="1560620" cy="8158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914400">
                <a:defRPr sz="4400" b="1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/>
              </a:pPr>
              <a:r>
                <a: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Calibri"/>
                  <a:sym typeface="Calibri"/>
                </a:rPr>
                <a:t>…..</a:t>
              </a:r>
            </a:p>
          </p:txBody>
        </p:sp>
      </p:grpSp>
      <p:sp>
        <p:nvSpPr>
          <p:cNvPr id="1000" name="Line"/>
          <p:cNvSpPr/>
          <p:nvPr/>
        </p:nvSpPr>
        <p:spPr>
          <a:xfrm>
            <a:off x="1608534" y="7639287"/>
            <a:ext cx="10295468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001" name="Line"/>
          <p:cNvSpPr/>
          <p:nvPr/>
        </p:nvSpPr>
        <p:spPr>
          <a:xfrm flipV="1">
            <a:off x="1608534" y="3629474"/>
            <a:ext cx="1" cy="4009814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002" name="Rectangle"/>
          <p:cNvSpPr/>
          <p:nvPr/>
        </p:nvSpPr>
        <p:spPr>
          <a:xfrm>
            <a:off x="2150400" y="6772300"/>
            <a:ext cx="325121" cy="866988"/>
          </a:xfrm>
          <a:prstGeom prst="rect">
            <a:avLst/>
          </a:prstGeom>
          <a:solidFill>
            <a:srgbClr val="FF99CC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1003" name="Rectangle"/>
          <p:cNvSpPr/>
          <p:nvPr/>
        </p:nvSpPr>
        <p:spPr>
          <a:xfrm>
            <a:off x="2800640" y="5146700"/>
            <a:ext cx="325121" cy="2492588"/>
          </a:xfrm>
          <a:prstGeom prst="rect">
            <a:avLst/>
          </a:prstGeom>
          <a:solidFill>
            <a:srgbClr val="FF99CC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1004" name="Rectangle"/>
          <p:cNvSpPr/>
          <p:nvPr/>
        </p:nvSpPr>
        <p:spPr>
          <a:xfrm>
            <a:off x="3559254" y="5580194"/>
            <a:ext cx="325121" cy="2059094"/>
          </a:xfrm>
          <a:prstGeom prst="rect">
            <a:avLst/>
          </a:prstGeom>
          <a:solidFill>
            <a:srgbClr val="FF99CC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1005" name="Rectangle"/>
          <p:cNvSpPr/>
          <p:nvPr/>
        </p:nvSpPr>
        <p:spPr>
          <a:xfrm>
            <a:off x="4317867" y="7205793"/>
            <a:ext cx="325121" cy="433494"/>
          </a:xfrm>
          <a:prstGeom prst="rect">
            <a:avLst/>
          </a:prstGeom>
          <a:solidFill>
            <a:srgbClr val="FF99CC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1006" name="Rectangle"/>
          <p:cNvSpPr/>
          <p:nvPr/>
        </p:nvSpPr>
        <p:spPr>
          <a:xfrm>
            <a:off x="5076480" y="4388087"/>
            <a:ext cx="325121" cy="3251201"/>
          </a:xfrm>
          <a:prstGeom prst="rect">
            <a:avLst/>
          </a:prstGeom>
          <a:solidFill>
            <a:srgbClr val="FF99CC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1007" name="Rectangle"/>
          <p:cNvSpPr/>
          <p:nvPr/>
        </p:nvSpPr>
        <p:spPr>
          <a:xfrm>
            <a:off x="5835094" y="6013687"/>
            <a:ext cx="325121" cy="1625601"/>
          </a:xfrm>
          <a:prstGeom prst="rect">
            <a:avLst/>
          </a:prstGeom>
          <a:solidFill>
            <a:srgbClr val="FF99CC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1008" name="Rectangle"/>
          <p:cNvSpPr/>
          <p:nvPr/>
        </p:nvSpPr>
        <p:spPr>
          <a:xfrm>
            <a:off x="6593707" y="5363447"/>
            <a:ext cx="325121" cy="2275841"/>
          </a:xfrm>
          <a:prstGeom prst="rect">
            <a:avLst/>
          </a:prstGeom>
          <a:solidFill>
            <a:srgbClr val="FF99CC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1009" name="Rectangle"/>
          <p:cNvSpPr/>
          <p:nvPr/>
        </p:nvSpPr>
        <p:spPr>
          <a:xfrm>
            <a:off x="7243947" y="6447180"/>
            <a:ext cx="325121" cy="1192108"/>
          </a:xfrm>
          <a:prstGeom prst="rect">
            <a:avLst/>
          </a:prstGeom>
          <a:solidFill>
            <a:srgbClr val="FF99CC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1010" name="Rectangle"/>
          <p:cNvSpPr/>
          <p:nvPr/>
        </p:nvSpPr>
        <p:spPr>
          <a:xfrm>
            <a:off x="8002561" y="5146700"/>
            <a:ext cx="325121" cy="2492588"/>
          </a:xfrm>
          <a:prstGeom prst="rect">
            <a:avLst/>
          </a:prstGeom>
          <a:solidFill>
            <a:srgbClr val="FF99CC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1011" name="Rectangle"/>
          <p:cNvSpPr/>
          <p:nvPr/>
        </p:nvSpPr>
        <p:spPr>
          <a:xfrm>
            <a:off x="8761174" y="6989047"/>
            <a:ext cx="325121" cy="650241"/>
          </a:xfrm>
          <a:prstGeom prst="rect">
            <a:avLst/>
          </a:prstGeom>
          <a:solidFill>
            <a:srgbClr val="FF99CC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1012" name="Rectangle"/>
          <p:cNvSpPr/>
          <p:nvPr/>
        </p:nvSpPr>
        <p:spPr>
          <a:xfrm>
            <a:off x="9411414" y="5796940"/>
            <a:ext cx="325121" cy="1842348"/>
          </a:xfrm>
          <a:prstGeom prst="rect">
            <a:avLst/>
          </a:prstGeom>
          <a:solidFill>
            <a:srgbClr val="FF99CC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1013" name="frequency"/>
          <p:cNvSpPr txBox="1"/>
          <p:nvPr/>
        </p:nvSpPr>
        <p:spPr>
          <a:xfrm rot="16200000">
            <a:off x="230707" y="5691428"/>
            <a:ext cx="1596229" cy="574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sym typeface="Calibri"/>
              </a:rPr>
              <a:t>frequency</a:t>
            </a:r>
          </a:p>
        </p:txBody>
      </p:sp>
      <p:sp>
        <p:nvSpPr>
          <p:cNvPr id="1014" name="codewords"/>
          <p:cNvSpPr txBox="1"/>
          <p:nvPr/>
        </p:nvSpPr>
        <p:spPr>
          <a:xfrm>
            <a:off x="5293227" y="8831394"/>
            <a:ext cx="1497383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sym typeface="Calibri"/>
              </a:rPr>
              <a:t>codewords</a:t>
            </a:r>
          </a:p>
        </p:txBody>
      </p:sp>
    </p:spTree>
    <p:extLst>
      <p:ext uri="{BB962C8B-B14F-4D97-AF65-F5344CB8AC3E}">
        <p14:creationId xmlns:p14="http://schemas.microsoft.com/office/powerpoint/2010/main" val="8715093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Dictionary Learning:…"/>
          <p:cNvSpPr txBox="1"/>
          <p:nvPr/>
        </p:nvSpPr>
        <p:spPr>
          <a:xfrm>
            <a:off x="2782163" y="2010252"/>
            <a:ext cx="7440474" cy="1193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A6AAA9"/>
                </a:solidFill>
              </a:defRPr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A6AAA9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Dictionary Learning: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A6AAA9"/>
                </a:solidFill>
                <a:effectLst/>
                <a:uLnTx/>
                <a:uFillTx/>
                <a:latin typeface="Helvetica Light"/>
                <a:sym typeface="Helvetica Light"/>
              </a:rPr>
              <a:t>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A6AAA9"/>
                </a:solidFill>
              </a:defRPr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A6AAA9"/>
                </a:solidFill>
                <a:effectLst/>
                <a:uLnTx/>
                <a:uFillTx/>
                <a:latin typeface="Helvetica Light"/>
                <a:sym typeface="Helvetica Light"/>
              </a:rPr>
              <a:t>Learn Visual Words using clustering</a:t>
            </a:r>
          </a:p>
        </p:txBody>
      </p:sp>
      <p:sp>
        <p:nvSpPr>
          <p:cNvPr id="1017" name="Encode:…"/>
          <p:cNvSpPr txBox="1"/>
          <p:nvPr/>
        </p:nvSpPr>
        <p:spPr>
          <a:xfrm>
            <a:off x="2655519" y="4006849"/>
            <a:ext cx="7693762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A6AAA9"/>
                </a:solidFill>
              </a:defRPr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A6AAA9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Encode: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A6AAA9"/>
                </a:solidFill>
              </a:defRPr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A6AAA9"/>
                </a:solidFill>
                <a:effectLst/>
                <a:uLnTx/>
                <a:uFillTx/>
                <a:latin typeface="Helvetica Light"/>
                <a:sym typeface="Helvetica Light"/>
              </a:rPr>
              <a:t>build Bags-of-Words (BOW) vectors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A6AAA9"/>
                </a:solidFill>
              </a:defRPr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A6AAA9"/>
                </a:solidFill>
                <a:effectLst/>
                <a:uLnTx/>
                <a:uFillTx/>
                <a:latin typeface="Helvetica Light"/>
                <a:sym typeface="Helvetica Light"/>
              </a:rPr>
              <a:t>for each image</a:t>
            </a:r>
          </a:p>
        </p:txBody>
      </p:sp>
      <p:sp>
        <p:nvSpPr>
          <p:cNvPr id="1018" name="Classify:…"/>
          <p:cNvSpPr txBox="1"/>
          <p:nvPr/>
        </p:nvSpPr>
        <p:spPr>
          <a:xfrm>
            <a:off x="3150209" y="6549540"/>
            <a:ext cx="6704382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Classify: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Train and test data using BOWs</a:t>
            </a:r>
          </a:p>
        </p:txBody>
      </p:sp>
    </p:spTree>
    <p:extLst>
      <p:ext uri="{BB962C8B-B14F-4D97-AF65-F5344CB8AC3E}">
        <p14:creationId xmlns:p14="http://schemas.microsoft.com/office/powerpoint/2010/main" val="1311853160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tangle"/>
          <p:cNvSpPr/>
          <p:nvPr/>
        </p:nvSpPr>
        <p:spPr>
          <a:xfrm>
            <a:off x="8258486" y="5819187"/>
            <a:ext cx="4656383" cy="3826734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chemeClr val="accent2">
                  <a:hueOff val="-2473792"/>
                  <a:satOff val="-50209"/>
                  <a:lumOff val="23543"/>
                </a:schemeClr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3" name="Rectangle"/>
          <p:cNvSpPr/>
          <p:nvPr/>
        </p:nvSpPr>
        <p:spPr>
          <a:xfrm>
            <a:off x="117231" y="184121"/>
            <a:ext cx="4656383" cy="3826734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chemeClr val="accent3">
                  <a:satOff val="18648"/>
                  <a:lumOff val="5971"/>
                </a:schemeClr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4" name="Rectangle"/>
          <p:cNvSpPr/>
          <p:nvPr/>
        </p:nvSpPr>
        <p:spPr>
          <a:xfrm>
            <a:off x="4174209" y="2714522"/>
            <a:ext cx="4656382" cy="3826734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70" name="Group"/>
          <p:cNvGrpSpPr/>
          <p:nvPr/>
        </p:nvGrpSpPr>
        <p:grpSpPr>
          <a:xfrm>
            <a:off x="371345" y="450520"/>
            <a:ext cx="4148155" cy="3293937"/>
            <a:chOff x="0" y="0"/>
            <a:chExt cx="4148154" cy="3293935"/>
          </a:xfrm>
        </p:grpSpPr>
        <p:sp>
          <p:nvSpPr>
            <p:cNvPr id="135" name="Circle"/>
            <p:cNvSpPr/>
            <p:nvPr/>
          </p:nvSpPr>
          <p:spPr>
            <a:xfrm>
              <a:off x="1669313" y="952030"/>
              <a:ext cx="124850" cy="124850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36" name="Circle"/>
            <p:cNvSpPr/>
            <p:nvPr/>
          </p:nvSpPr>
          <p:spPr>
            <a:xfrm>
              <a:off x="1617146" y="2252442"/>
              <a:ext cx="124851" cy="124851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37" name="Circle"/>
            <p:cNvSpPr/>
            <p:nvPr/>
          </p:nvSpPr>
          <p:spPr>
            <a:xfrm>
              <a:off x="1473690" y="1249201"/>
              <a:ext cx="124850" cy="124851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38" name="Circle"/>
            <p:cNvSpPr/>
            <p:nvPr/>
          </p:nvSpPr>
          <p:spPr>
            <a:xfrm>
              <a:off x="554264" y="625992"/>
              <a:ext cx="124850" cy="124850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39" name="Circle"/>
            <p:cNvSpPr/>
            <p:nvPr/>
          </p:nvSpPr>
          <p:spPr>
            <a:xfrm>
              <a:off x="143456" y="952030"/>
              <a:ext cx="124851" cy="124850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40" name="Circle"/>
            <p:cNvSpPr/>
            <p:nvPr/>
          </p:nvSpPr>
          <p:spPr>
            <a:xfrm>
              <a:off x="906384" y="952030"/>
              <a:ext cx="124851" cy="124850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41" name="Circle"/>
            <p:cNvSpPr/>
            <p:nvPr/>
          </p:nvSpPr>
          <p:spPr>
            <a:xfrm>
              <a:off x="1173735" y="625992"/>
              <a:ext cx="124851" cy="124850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42" name="Circle"/>
            <p:cNvSpPr/>
            <p:nvPr/>
          </p:nvSpPr>
          <p:spPr>
            <a:xfrm>
              <a:off x="1095486" y="1473690"/>
              <a:ext cx="124851" cy="124850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43" name="Circle"/>
            <p:cNvSpPr/>
            <p:nvPr/>
          </p:nvSpPr>
          <p:spPr>
            <a:xfrm>
              <a:off x="554264" y="1408482"/>
              <a:ext cx="124850" cy="124851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44" name="Circle"/>
            <p:cNvSpPr/>
            <p:nvPr/>
          </p:nvSpPr>
          <p:spPr>
            <a:xfrm>
              <a:off x="906384" y="143456"/>
              <a:ext cx="124851" cy="124851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45" name="Circle"/>
            <p:cNvSpPr/>
            <p:nvPr/>
          </p:nvSpPr>
          <p:spPr>
            <a:xfrm>
              <a:off x="2953901" y="567305"/>
              <a:ext cx="124850" cy="124851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46" name="Circle"/>
            <p:cNvSpPr/>
            <p:nvPr/>
          </p:nvSpPr>
          <p:spPr>
            <a:xfrm>
              <a:off x="2095944" y="0"/>
              <a:ext cx="124851" cy="124850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47" name="Circle"/>
            <p:cNvSpPr/>
            <p:nvPr/>
          </p:nvSpPr>
          <p:spPr>
            <a:xfrm>
              <a:off x="449931" y="1956226"/>
              <a:ext cx="124851" cy="124850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48" name="Circle"/>
            <p:cNvSpPr/>
            <p:nvPr/>
          </p:nvSpPr>
          <p:spPr>
            <a:xfrm>
              <a:off x="404286" y="1473690"/>
              <a:ext cx="124851" cy="124850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49" name="Circle"/>
            <p:cNvSpPr/>
            <p:nvPr/>
          </p:nvSpPr>
          <p:spPr>
            <a:xfrm>
              <a:off x="0" y="671637"/>
              <a:ext cx="124850" cy="124851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50" name="Circle"/>
            <p:cNvSpPr/>
            <p:nvPr/>
          </p:nvSpPr>
          <p:spPr>
            <a:xfrm>
              <a:off x="3143003" y="1688875"/>
              <a:ext cx="124850" cy="124850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51" name="Circle"/>
            <p:cNvSpPr/>
            <p:nvPr/>
          </p:nvSpPr>
          <p:spPr>
            <a:xfrm>
              <a:off x="3273418" y="1819290"/>
              <a:ext cx="124850" cy="124850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52" name="Circle"/>
            <p:cNvSpPr/>
            <p:nvPr/>
          </p:nvSpPr>
          <p:spPr>
            <a:xfrm>
              <a:off x="1476950" y="1956226"/>
              <a:ext cx="124851" cy="124850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53" name="Circle"/>
            <p:cNvSpPr/>
            <p:nvPr/>
          </p:nvSpPr>
          <p:spPr>
            <a:xfrm>
              <a:off x="2158369" y="2197493"/>
              <a:ext cx="124850" cy="124851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54" name="Circle"/>
            <p:cNvSpPr/>
            <p:nvPr/>
          </p:nvSpPr>
          <p:spPr>
            <a:xfrm>
              <a:off x="3371229" y="2067078"/>
              <a:ext cx="124851" cy="124851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55" name="Circle"/>
            <p:cNvSpPr/>
            <p:nvPr/>
          </p:nvSpPr>
          <p:spPr>
            <a:xfrm>
              <a:off x="2419199" y="2458324"/>
              <a:ext cx="124851" cy="124850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56" name="Circle"/>
            <p:cNvSpPr/>
            <p:nvPr/>
          </p:nvSpPr>
          <p:spPr>
            <a:xfrm>
              <a:off x="2999546" y="2458324"/>
              <a:ext cx="124851" cy="124850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57" name="Circle"/>
            <p:cNvSpPr/>
            <p:nvPr/>
          </p:nvSpPr>
          <p:spPr>
            <a:xfrm>
              <a:off x="2471365" y="1828593"/>
              <a:ext cx="124851" cy="124851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58" name="Circle"/>
            <p:cNvSpPr/>
            <p:nvPr/>
          </p:nvSpPr>
          <p:spPr>
            <a:xfrm>
              <a:off x="3273418" y="2836527"/>
              <a:ext cx="124850" cy="124851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59" name="Circle"/>
            <p:cNvSpPr/>
            <p:nvPr/>
          </p:nvSpPr>
          <p:spPr>
            <a:xfrm>
              <a:off x="404286" y="2367033"/>
              <a:ext cx="124851" cy="124851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60" name="Circle"/>
            <p:cNvSpPr/>
            <p:nvPr/>
          </p:nvSpPr>
          <p:spPr>
            <a:xfrm>
              <a:off x="1336754" y="3169086"/>
              <a:ext cx="124851" cy="124850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61" name="Circle"/>
            <p:cNvSpPr/>
            <p:nvPr/>
          </p:nvSpPr>
          <p:spPr>
            <a:xfrm>
              <a:off x="3143003" y="802052"/>
              <a:ext cx="124850" cy="124851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62" name="Circle"/>
            <p:cNvSpPr/>
            <p:nvPr/>
          </p:nvSpPr>
          <p:spPr>
            <a:xfrm>
              <a:off x="4023305" y="1688875"/>
              <a:ext cx="124850" cy="124850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63" name="Circle"/>
            <p:cNvSpPr/>
            <p:nvPr/>
          </p:nvSpPr>
          <p:spPr>
            <a:xfrm>
              <a:off x="2699592" y="2067078"/>
              <a:ext cx="124850" cy="124851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64" name="Circle"/>
            <p:cNvSpPr/>
            <p:nvPr/>
          </p:nvSpPr>
          <p:spPr>
            <a:xfrm>
              <a:off x="2027954" y="1245463"/>
              <a:ext cx="124850" cy="124851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65" name="Circle"/>
            <p:cNvSpPr/>
            <p:nvPr/>
          </p:nvSpPr>
          <p:spPr>
            <a:xfrm>
              <a:off x="1336754" y="2458324"/>
              <a:ext cx="124851" cy="124850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66" name="Circle"/>
            <p:cNvSpPr/>
            <p:nvPr/>
          </p:nvSpPr>
          <p:spPr>
            <a:xfrm>
              <a:off x="3403833" y="1949705"/>
              <a:ext cx="124850" cy="124850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67" name="Triangle"/>
            <p:cNvSpPr/>
            <p:nvPr/>
          </p:nvSpPr>
          <p:spPr>
            <a:xfrm>
              <a:off x="1734042" y="1419721"/>
              <a:ext cx="158410" cy="121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88900" cap="flat">
              <a:solidFill>
                <a:srgbClr val="FF26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pic>
          <p:nvPicPr>
            <p:cNvPr id="168" name="latex-image-1.pdf" descr="latex-image-1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964861" y="1558460"/>
              <a:ext cx="123895" cy="1564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9" name="Circle"/>
            <p:cNvSpPr/>
            <p:nvPr/>
          </p:nvSpPr>
          <p:spPr>
            <a:xfrm>
              <a:off x="1324190" y="1047058"/>
              <a:ext cx="978114" cy="978114"/>
            </a:xfrm>
            <a:prstGeom prst="ellipse">
              <a:avLst/>
            </a:prstGeom>
            <a:noFill/>
            <a:ln w="25400" cap="rnd">
              <a:solidFill>
                <a:srgbClr val="85888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07" name="Group"/>
          <p:cNvGrpSpPr/>
          <p:nvPr/>
        </p:nvGrpSpPr>
        <p:grpSpPr>
          <a:xfrm>
            <a:off x="4174209" y="2593474"/>
            <a:ext cx="4656382" cy="3826736"/>
            <a:chOff x="0" y="0"/>
            <a:chExt cx="4656381" cy="3826734"/>
          </a:xfrm>
        </p:grpSpPr>
        <p:sp>
          <p:nvSpPr>
            <p:cNvPr id="171" name="Circle"/>
            <p:cNvSpPr/>
            <p:nvPr/>
          </p:nvSpPr>
          <p:spPr>
            <a:xfrm>
              <a:off x="1676891" y="1456146"/>
              <a:ext cx="123686" cy="123686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72" name="Circle"/>
            <p:cNvSpPr/>
            <p:nvPr/>
          </p:nvSpPr>
          <p:spPr>
            <a:xfrm>
              <a:off x="1625211" y="2744434"/>
              <a:ext cx="123687" cy="123686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73" name="Circle"/>
            <p:cNvSpPr/>
            <p:nvPr/>
          </p:nvSpPr>
          <p:spPr>
            <a:xfrm>
              <a:off x="1483092" y="1750547"/>
              <a:ext cx="123687" cy="123687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74" name="Circle"/>
            <p:cNvSpPr/>
            <p:nvPr/>
          </p:nvSpPr>
          <p:spPr>
            <a:xfrm>
              <a:off x="572239" y="1133148"/>
              <a:ext cx="123686" cy="123687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75" name="Circle"/>
            <p:cNvSpPr/>
            <p:nvPr/>
          </p:nvSpPr>
          <p:spPr>
            <a:xfrm>
              <a:off x="165261" y="1456146"/>
              <a:ext cx="123687" cy="123686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76" name="Circle"/>
            <p:cNvSpPr/>
            <p:nvPr/>
          </p:nvSpPr>
          <p:spPr>
            <a:xfrm>
              <a:off x="921076" y="1456146"/>
              <a:ext cx="123687" cy="123686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77" name="Circle"/>
            <p:cNvSpPr/>
            <p:nvPr/>
          </p:nvSpPr>
          <p:spPr>
            <a:xfrm>
              <a:off x="1185934" y="1133148"/>
              <a:ext cx="123687" cy="123687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78" name="Circle"/>
            <p:cNvSpPr/>
            <p:nvPr/>
          </p:nvSpPr>
          <p:spPr>
            <a:xfrm>
              <a:off x="1108415" y="1972942"/>
              <a:ext cx="123686" cy="123687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79" name="Circle"/>
            <p:cNvSpPr/>
            <p:nvPr/>
          </p:nvSpPr>
          <p:spPr>
            <a:xfrm>
              <a:off x="572239" y="1908343"/>
              <a:ext cx="123686" cy="123686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80" name="Circle"/>
            <p:cNvSpPr/>
            <p:nvPr/>
          </p:nvSpPr>
          <p:spPr>
            <a:xfrm>
              <a:off x="921076" y="655112"/>
              <a:ext cx="123687" cy="123686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81" name="Circle"/>
            <p:cNvSpPr/>
            <p:nvPr/>
          </p:nvSpPr>
          <p:spPr>
            <a:xfrm>
              <a:off x="2949502" y="1075009"/>
              <a:ext cx="123686" cy="123686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82" name="Circle"/>
            <p:cNvSpPr/>
            <p:nvPr/>
          </p:nvSpPr>
          <p:spPr>
            <a:xfrm>
              <a:off x="2099545" y="512993"/>
              <a:ext cx="123686" cy="123686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83" name="Circle"/>
            <p:cNvSpPr/>
            <p:nvPr/>
          </p:nvSpPr>
          <p:spPr>
            <a:xfrm>
              <a:off x="468879" y="2450979"/>
              <a:ext cx="123687" cy="123687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84" name="Circle"/>
            <p:cNvSpPr/>
            <p:nvPr/>
          </p:nvSpPr>
          <p:spPr>
            <a:xfrm>
              <a:off x="423659" y="1972942"/>
              <a:ext cx="123687" cy="123687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85" name="Circle"/>
            <p:cNvSpPr/>
            <p:nvPr/>
          </p:nvSpPr>
          <p:spPr>
            <a:xfrm>
              <a:off x="23142" y="1178368"/>
              <a:ext cx="123687" cy="123686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86" name="Circle"/>
            <p:cNvSpPr/>
            <p:nvPr/>
          </p:nvSpPr>
          <p:spPr>
            <a:xfrm>
              <a:off x="3136841" y="2186121"/>
              <a:ext cx="123686" cy="123686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87" name="Circle"/>
            <p:cNvSpPr/>
            <p:nvPr/>
          </p:nvSpPr>
          <p:spPr>
            <a:xfrm>
              <a:off x="3266040" y="2315320"/>
              <a:ext cx="123687" cy="123686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88" name="Circle"/>
            <p:cNvSpPr/>
            <p:nvPr/>
          </p:nvSpPr>
          <p:spPr>
            <a:xfrm>
              <a:off x="1486322" y="2450979"/>
              <a:ext cx="123687" cy="123687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89" name="Circle"/>
            <p:cNvSpPr/>
            <p:nvPr/>
          </p:nvSpPr>
          <p:spPr>
            <a:xfrm>
              <a:off x="2161388" y="2689998"/>
              <a:ext cx="123686" cy="123686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90" name="Circle"/>
            <p:cNvSpPr/>
            <p:nvPr/>
          </p:nvSpPr>
          <p:spPr>
            <a:xfrm>
              <a:off x="3362939" y="2560798"/>
              <a:ext cx="123687" cy="123687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91" name="Circle"/>
            <p:cNvSpPr/>
            <p:nvPr/>
          </p:nvSpPr>
          <p:spPr>
            <a:xfrm>
              <a:off x="2419786" y="2948396"/>
              <a:ext cx="123686" cy="123686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92" name="Circle"/>
            <p:cNvSpPr/>
            <p:nvPr/>
          </p:nvSpPr>
          <p:spPr>
            <a:xfrm>
              <a:off x="2994722" y="2948396"/>
              <a:ext cx="123686" cy="123686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93" name="Circle"/>
            <p:cNvSpPr/>
            <p:nvPr/>
          </p:nvSpPr>
          <p:spPr>
            <a:xfrm>
              <a:off x="2471466" y="2324537"/>
              <a:ext cx="123686" cy="123686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94" name="Circle"/>
            <p:cNvSpPr/>
            <p:nvPr/>
          </p:nvSpPr>
          <p:spPr>
            <a:xfrm>
              <a:off x="3266040" y="3323073"/>
              <a:ext cx="123687" cy="123686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95" name="Circle"/>
            <p:cNvSpPr/>
            <p:nvPr/>
          </p:nvSpPr>
          <p:spPr>
            <a:xfrm>
              <a:off x="423659" y="2857956"/>
              <a:ext cx="123687" cy="123687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96" name="Circle"/>
            <p:cNvSpPr/>
            <p:nvPr/>
          </p:nvSpPr>
          <p:spPr>
            <a:xfrm>
              <a:off x="1347433" y="3652531"/>
              <a:ext cx="123687" cy="123686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97" name="Circle"/>
            <p:cNvSpPr/>
            <p:nvPr/>
          </p:nvSpPr>
          <p:spPr>
            <a:xfrm>
              <a:off x="3136841" y="1307567"/>
              <a:ext cx="123686" cy="123686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98" name="Circle"/>
            <p:cNvSpPr/>
            <p:nvPr/>
          </p:nvSpPr>
          <p:spPr>
            <a:xfrm>
              <a:off x="4008935" y="2186121"/>
              <a:ext cx="123686" cy="123686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99" name="Circle"/>
            <p:cNvSpPr/>
            <p:nvPr/>
          </p:nvSpPr>
          <p:spPr>
            <a:xfrm>
              <a:off x="2697564" y="2560798"/>
              <a:ext cx="123686" cy="123687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00" name="Circle"/>
            <p:cNvSpPr/>
            <p:nvPr/>
          </p:nvSpPr>
          <p:spPr>
            <a:xfrm>
              <a:off x="2032188" y="1746844"/>
              <a:ext cx="123687" cy="123686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01" name="Circle"/>
            <p:cNvSpPr/>
            <p:nvPr/>
          </p:nvSpPr>
          <p:spPr>
            <a:xfrm>
              <a:off x="1347433" y="2948396"/>
              <a:ext cx="123687" cy="123686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02" name="Circle"/>
            <p:cNvSpPr/>
            <p:nvPr/>
          </p:nvSpPr>
          <p:spPr>
            <a:xfrm>
              <a:off x="3395239" y="2444519"/>
              <a:ext cx="123687" cy="123687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03" name="Triangle"/>
            <p:cNvSpPr/>
            <p:nvPr/>
          </p:nvSpPr>
          <p:spPr>
            <a:xfrm>
              <a:off x="1741017" y="1919477"/>
              <a:ext cx="156933" cy="120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88900" cap="flat">
              <a:solidFill>
                <a:srgbClr val="FF26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pic>
          <p:nvPicPr>
            <p:cNvPr id="204" name="latex-image-1.pdf" descr="latex-image-1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969683" y="2056922"/>
              <a:ext cx="122740" cy="1550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5" name="Oval"/>
            <p:cNvSpPr/>
            <p:nvPr/>
          </p:nvSpPr>
          <p:spPr>
            <a:xfrm rot="14891641">
              <a:off x="10924" y="686035"/>
              <a:ext cx="2757486" cy="1890282"/>
            </a:xfrm>
            <a:prstGeom prst="ellipse">
              <a:avLst/>
            </a:prstGeom>
            <a:noFill/>
            <a:ln w="25400" cap="rnd">
              <a:solidFill>
                <a:srgbClr val="85888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06" name="Oval"/>
            <p:cNvSpPr/>
            <p:nvPr/>
          </p:nvSpPr>
          <p:spPr>
            <a:xfrm rot="20877171">
              <a:off x="276864" y="1996039"/>
              <a:ext cx="4280618" cy="1399388"/>
            </a:xfrm>
            <a:prstGeom prst="ellipse">
              <a:avLst/>
            </a:prstGeom>
            <a:noFill/>
            <a:ln w="25400" cap="rnd">
              <a:solidFill>
                <a:srgbClr val="85888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42" name="Group"/>
          <p:cNvGrpSpPr/>
          <p:nvPr/>
        </p:nvGrpSpPr>
        <p:grpSpPr>
          <a:xfrm>
            <a:off x="8149087" y="6136549"/>
            <a:ext cx="4656383" cy="3338749"/>
            <a:chOff x="0" y="0"/>
            <a:chExt cx="4656381" cy="3338748"/>
          </a:xfrm>
        </p:grpSpPr>
        <p:sp>
          <p:nvSpPr>
            <p:cNvPr id="208" name="Circle"/>
            <p:cNvSpPr/>
            <p:nvPr/>
          </p:nvSpPr>
          <p:spPr>
            <a:xfrm>
              <a:off x="2143816" y="964981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09" name="Circle"/>
            <p:cNvSpPr/>
            <p:nvPr/>
          </p:nvSpPr>
          <p:spPr>
            <a:xfrm>
              <a:off x="2090940" y="2283086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10" name="Circle"/>
            <p:cNvSpPr/>
            <p:nvPr/>
          </p:nvSpPr>
          <p:spPr>
            <a:xfrm>
              <a:off x="1945532" y="1266196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11" name="Circle"/>
            <p:cNvSpPr/>
            <p:nvPr/>
          </p:nvSpPr>
          <p:spPr>
            <a:xfrm>
              <a:off x="1013597" y="634508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12" name="Circle"/>
            <p:cNvSpPr/>
            <p:nvPr/>
          </p:nvSpPr>
          <p:spPr>
            <a:xfrm>
              <a:off x="597201" y="964981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13" name="Circle"/>
            <p:cNvSpPr/>
            <p:nvPr/>
          </p:nvSpPr>
          <p:spPr>
            <a:xfrm>
              <a:off x="1370508" y="964981"/>
              <a:ext cx="126550" cy="126549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14" name="Circle"/>
            <p:cNvSpPr/>
            <p:nvPr/>
          </p:nvSpPr>
          <p:spPr>
            <a:xfrm>
              <a:off x="1641497" y="634508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15" name="Circle"/>
            <p:cNvSpPr/>
            <p:nvPr/>
          </p:nvSpPr>
          <p:spPr>
            <a:xfrm>
              <a:off x="1562183" y="1493739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16" name="Circle"/>
            <p:cNvSpPr/>
            <p:nvPr/>
          </p:nvSpPr>
          <p:spPr>
            <a:xfrm>
              <a:off x="1013597" y="1427644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17" name="Circle"/>
            <p:cNvSpPr/>
            <p:nvPr/>
          </p:nvSpPr>
          <p:spPr>
            <a:xfrm>
              <a:off x="1370508" y="145408"/>
              <a:ext cx="126550" cy="126549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18" name="Circle"/>
            <p:cNvSpPr/>
            <p:nvPr/>
          </p:nvSpPr>
          <p:spPr>
            <a:xfrm>
              <a:off x="3445881" y="575023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19" name="Circle"/>
            <p:cNvSpPr/>
            <p:nvPr/>
          </p:nvSpPr>
          <p:spPr>
            <a:xfrm>
              <a:off x="2576252" y="0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20" name="Circle"/>
            <p:cNvSpPr/>
            <p:nvPr/>
          </p:nvSpPr>
          <p:spPr>
            <a:xfrm>
              <a:off x="907846" y="1982839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21" name="Circle"/>
            <p:cNvSpPr/>
            <p:nvPr/>
          </p:nvSpPr>
          <p:spPr>
            <a:xfrm>
              <a:off x="861580" y="1493739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22" name="Circle"/>
            <p:cNvSpPr/>
            <p:nvPr/>
          </p:nvSpPr>
          <p:spPr>
            <a:xfrm>
              <a:off x="451793" y="680774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23" name="Circle"/>
            <p:cNvSpPr/>
            <p:nvPr/>
          </p:nvSpPr>
          <p:spPr>
            <a:xfrm>
              <a:off x="3637555" y="1711851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24" name="Circle"/>
            <p:cNvSpPr/>
            <p:nvPr/>
          </p:nvSpPr>
          <p:spPr>
            <a:xfrm>
              <a:off x="3769745" y="1844040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25" name="Circle"/>
            <p:cNvSpPr/>
            <p:nvPr/>
          </p:nvSpPr>
          <p:spPr>
            <a:xfrm>
              <a:off x="1948837" y="1982839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26" name="Circle"/>
            <p:cNvSpPr/>
            <p:nvPr/>
          </p:nvSpPr>
          <p:spPr>
            <a:xfrm>
              <a:off x="2639526" y="2227389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27" name="Circle"/>
            <p:cNvSpPr/>
            <p:nvPr/>
          </p:nvSpPr>
          <p:spPr>
            <a:xfrm>
              <a:off x="3868887" y="2095200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28" name="Circle"/>
            <p:cNvSpPr/>
            <p:nvPr/>
          </p:nvSpPr>
          <p:spPr>
            <a:xfrm>
              <a:off x="2903905" y="2491768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29" name="Circle"/>
            <p:cNvSpPr/>
            <p:nvPr/>
          </p:nvSpPr>
          <p:spPr>
            <a:xfrm>
              <a:off x="3492147" y="2491768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30" name="Circle"/>
            <p:cNvSpPr/>
            <p:nvPr/>
          </p:nvSpPr>
          <p:spPr>
            <a:xfrm>
              <a:off x="2956780" y="1853470"/>
              <a:ext cx="126549" cy="126550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31" name="Circle"/>
            <p:cNvSpPr/>
            <p:nvPr/>
          </p:nvSpPr>
          <p:spPr>
            <a:xfrm>
              <a:off x="3769745" y="2875117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32" name="Circle"/>
            <p:cNvSpPr/>
            <p:nvPr/>
          </p:nvSpPr>
          <p:spPr>
            <a:xfrm>
              <a:off x="861580" y="2399235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33" name="Circle"/>
            <p:cNvSpPr/>
            <p:nvPr/>
          </p:nvSpPr>
          <p:spPr>
            <a:xfrm>
              <a:off x="1806733" y="3212200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34" name="Circle"/>
            <p:cNvSpPr/>
            <p:nvPr/>
          </p:nvSpPr>
          <p:spPr>
            <a:xfrm>
              <a:off x="3637555" y="812964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35" name="Circle"/>
            <p:cNvSpPr/>
            <p:nvPr/>
          </p:nvSpPr>
          <p:spPr>
            <a:xfrm>
              <a:off x="4529833" y="1711851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36" name="Circle"/>
            <p:cNvSpPr/>
            <p:nvPr/>
          </p:nvSpPr>
          <p:spPr>
            <a:xfrm>
              <a:off x="3188111" y="2095200"/>
              <a:ext cx="126550" cy="126549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37" name="Circle"/>
            <p:cNvSpPr/>
            <p:nvPr/>
          </p:nvSpPr>
          <p:spPr>
            <a:xfrm>
              <a:off x="1806733" y="2491768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38" name="Circle"/>
            <p:cNvSpPr/>
            <p:nvPr/>
          </p:nvSpPr>
          <p:spPr>
            <a:xfrm>
              <a:off x="3901934" y="1976230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39" name="Triangle"/>
            <p:cNvSpPr/>
            <p:nvPr/>
          </p:nvSpPr>
          <p:spPr>
            <a:xfrm>
              <a:off x="2209426" y="1439035"/>
              <a:ext cx="160565" cy="122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88900" cap="flat">
              <a:solidFill>
                <a:srgbClr val="FF26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pic>
          <p:nvPicPr>
            <p:cNvPr id="240" name="latex-image-1.pdf" descr="latex-image-1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443385" y="1579662"/>
              <a:ext cx="125581" cy="1586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1" name="Line"/>
            <p:cNvSpPr/>
            <p:nvPr/>
          </p:nvSpPr>
          <p:spPr>
            <a:xfrm flipV="1">
              <a:off x="0" y="309276"/>
              <a:ext cx="4316008" cy="249547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43" name="Nearest Neighbor"/>
          <p:cNvSpPr txBox="1"/>
          <p:nvPr/>
        </p:nvSpPr>
        <p:spPr>
          <a:xfrm>
            <a:off x="141276" y="4091737"/>
            <a:ext cx="2794035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K </a:t>
            </a:r>
            <a:r>
              <a:rPr lang="en-US" dirty="0">
                <a:latin typeface="Helvetica Light"/>
              </a:rPr>
              <a:t>n</a:t>
            </a: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earest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n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eighbor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44" name="Naive Bayes"/>
          <p:cNvSpPr txBox="1"/>
          <p:nvPr/>
        </p:nvSpPr>
        <p:spPr>
          <a:xfrm>
            <a:off x="5502381" y="6637372"/>
            <a:ext cx="1737655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Na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ï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ve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Bayes</a:t>
            </a:r>
          </a:p>
        </p:txBody>
      </p:sp>
      <p:sp>
        <p:nvSpPr>
          <p:cNvPr id="245" name="Support Vector Machine"/>
          <p:cNvSpPr txBox="1"/>
          <p:nvPr/>
        </p:nvSpPr>
        <p:spPr>
          <a:xfrm>
            <a:off x="9510814" y="5186534"/>
            <a:ext cx="340614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Support Vector Machine</a:t>
            </a:r>
          </a:p>
        </p:txBody>
      </p:sp>
    </p:spTree>
    <p:extLst>
      <p:ext uri="{BB962C8B-B14F-4D97-AF65-F5344CB8AC3E}">
        <p14:creationId xmlns:p14="http://schemas.microsoft.com/office/powerpoint/2010/main" val="393387990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p:pic>
        <p:nvPicPr>
          <p:cNvPr id="4" name="Picture 3" descr="Screen Shot 2015-04-13 at 9.09.28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4214"/>
            <a:ext cx="13004800" cy="628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41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K-nearest neighb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K</a:t>
            </a:r>
            <a:r>
              <a:rPr lang="en-US" dirty="0"/>
              <a:t> </a:t>
            </a:r>
            <a:r>
              <a:rPr dirty="0"/>
              <a:t>nearest neighbor</a:t>
            </a:r>
            <a:r>
              <a:rPr lang="en-US" dirty="0"/>
              <a:t>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642718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Circle"/>
          <p:cNvSpPr/>
          <p:nvPr/>
        </p:nvSpPr>
        <p:spPr>
          <a:xfrm>
            <a:off x="56769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48" name="Circle"/>
          <p:cNvSpPr/>
          <p:nvPr/>
        </p:nvSpPr>
        <p:spPr>
          <a:xfrm>
            <a:off x="5575300" y="6076019"/>
            <a:ext cx="243161" cy="243162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49" name="Circle"/>
          <p:cNvSpPr/>
          <p:nvPr/>
        </p:nvSpPr>
        <p:spPr>
          <a:xfrm>
            <a:off x="5295900" y="412208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0" name="Circle"/>
          <p:cNvSpPr/>
          <p:nvPr/>
        </p:nvSpPr>
        <p:spPr>
          <a:xfrm>
            <a:off x="35052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1" name="Circle"/>
          <p:cNvSpPr/>
          <p:nvPr/>
        </p:nvSpPr>
        <p:spPr>
          <a:xfrm>
            <a:off x="27051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2" name="Circle"/>
          <p:cNvSpPr/>
          <p:nvPr/>
        </p:nvSpPr>
        <p:spPr>
          <a:xfrm>
            <a:off x="41910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3" name="Circle"/>
          <p:cNvSpPr/>
          <p:nvPr/>
        </p:nvSpPr>
        <p:spPr>
          <a:xfrm>
            <a:off x="47117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4" name="Circle"/>
          <p:cNvSpPr/>
          <p:nvPr/>
        </p:nvSpPr>
        <p:spPr>
          <a:xfrm>
            <a:off x="45593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5" name="Circle"/>
          <p:cNvSpPr/>
          <p:nvPr/>
        </p:nvSpPr>
        <p:spPr>
          <a:xfrm>
            <a:off x="3505200" y="4432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6" name="Circle"/>
          <p:cNvSpPr/>
          <p:nvPr/>
        </p:nvSpPr>
        <p:spPr>
          <a:xfrm>
            <a:off x="4191000" y="19685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7" name="Circle"/>
          <p:cNvSpPr/>
          <p:nvPr/>
        </p:nvSpPr>
        <p:spPr>
          <a:xfrm>
            <a:off x="8178800" y="27940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8" name="Circle"/>
          <p:cNvSpPr/>
          <p:nvPr/>
        </p:nvSpPr>
        <p:spPr>
          <a:xfrm>
            <a:off x="6507819" y="1689100"/>
            <a:ext cx="243162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9" name="Circle"/>
          <p:cNvSpPr/>
          <p:nvPr/>
        </p:nvSpPr>
        <p:spPr>
          <a:xfrm>
            <a:off x="3302000" y="54991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60" name="Circle"/>
          <p:cNvSpPr/>
          <p:nvPr/>
        </p:nvSpPr>
        <p:spPr>
          <a:xfrm>
            <a:off x="32131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61" name="Circle"/>
          <p:cNvSpPr/>
          <p:nvPr/>
        </p:nvSpPr>
        <p:spPr>
          <a:xfrm>
            <a:off x="2425700" y="2997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62" name="Circle"/>
          <p:cNvSpPr/>
          <p:nvPr/>
        </p:nvSpPr>
        <p:spPr>
          <a:xfrm>
            <a:off x="85471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63" name="Circle"/>
          <p:cNvSpPr/>
          <p:nvPr/>
        </p:nvSpPr>
        <p:spPr>
          <a:xfrm>
            <a:off x="8801100" y="5232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64" name="Circle"/>
          <p:cNvSpPr/>
          <p:nvPr/>
        </p:nvSpPr>
        <p:spPr>
          <a:xfrm>
            <a:off x="5302250" y="54991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65" name="Circle"/>
          <p:cNvSpPr/>
          <p:nvPr/>
        </p:nvSpPr>
        <p:spPr>
          <a:xfrm>
            <a:off x="6629400" y="5969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66" name="Circle"/>
          <p:cNvSpPr/>
          <p:nvPr/>
        </p:nvSpPr>
        <p:spPr>
          <a:xfrm>
            <a:off x="89916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67" name="Circle"/>
          <p:cNvSpPr/>
          <p:nvPr/>
        </p:nvSpPr>
        <p:spPr>
          <a:xfrm>
            <a:off x="71374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68" name="Circle"/>
          <p:cNvSpPr/>
          <p:nvPr/>
        </p:nvSpPr>
        <p:spPr>
          <a:xfrm>
            <a:off x="82677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69" name="Circle"/>
          <p:cNvSpPr/>
          <p:nvPr/>
        </p:nvSpPr>
        <p:spPr>
          <a:xfrm>
            <a:off x="7239000" y="52505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0" name="Circle"/>
          <p:cNvSpPr/>
          <p:nvPr/>
        </p:nvSpPr>
        <p:spPr>
          <a:xfrm>
            <a:off x="8801100" y="72136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1" name="Circle"/>
          <p:cNvSpPr/>
          <p:nvPr/>
        </p:nvSpPr>
        <p:spPr>
          <a:xfrm>
            <a:off x="3213100" y="62992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2" name="Circle"/>
          <p:cNvSpPr/>
          <p:nvPr/>
        </p:nvSpPr>
        <p:spPr>
          <a:xfrm>
            <a:off x="5029200" y="78613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3" name="Circle"/>
          <p:cNvSpPr/>
          <p:nvPr/>
        </p:nvSpPr>
        <p:spPr>
          <a:xfrm>
            <a:off x="8547100" y="32512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4" name="Circle"/>
          <p:cNvSpPr/>
          <p:nvPr/>
        </p:nvSpPr>
        <p:spPr>
          <a:xfrm>
            <a:off x="102616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5" name="Circle"/>
          <p:cNvSpPr/>
          <p:nvPr/>
        </p:nvSpPr>
        <p:spPr>
          <a:xfrm>
            <a:off x="76835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6" name="Circle"/>
          <p:cNvSpPr/>
          <p:nvPr/>
        </p:nvSpPr>
        <p:spPr>
          <a:xfrm>
            <a:off x="6375400" y="41148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7" name="Circle"/>
          <p:cNvSpPr/>
          <p:nvPr/>
        </p:nvSpPr>
        <p:spPr>
          <a:xfrm>
            <a:off x="50292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8" name="Circle"/>
          <p:cNvSpPr/>
          <p:nvPr/>
        </p:nvSpPr>
        <p:spPr>
          <a:xfrm>
            <a:off x="9055100" y="5486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9" name="Distribution of data from two classes"/>
          <p:cNvSpPr txBox="1"/>
          <p:nvPr/>
        </p:nvSpPr>
        <p:spPr>
          <a:xfrm>
            <a:off x="2739872" y="400050"/>
            <a:ext cx="75250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Distribution of data from two classes</a:t>
            </a:r>
          </a:p>
        </p:txBody>
      </p:sp>
    </p:spTree>
    <p:extLst>
      <p:ext uri="{BB962C8B-B14F-4D97-AF65-F5344CB8AC3E}">
        <p14:creationId xmlns:p14="http://schemas.microsoft.com/office/powerpoint/2010/main" val="2853906312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ircle"/>
          <p:cNvSpPr/>
          <p:nvPr/>
        </p:nvSpPr>
        <p:spPr>
          <a:xfrm>
            <a:off x="56769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2" name="Circle"/>
          <p:cNvSpPr/>
          <p:nvPr/>
        </p:nvSpPr>
        <p:spPr>
          <a:xfrm>
            <a:off x="5575300" y="6076019"/>
            <a:ext cx="243161" cy="243162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3" name="Circle"/>
          <p:cNvSpPr/>
          <p:nvPr/>
        </p:nvSpPr>
        <p:spPr>
          <a:xfrm>
            <a:off x="5295900" y="412208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4" name="Circle"/>
          <p:cNvSpPr/>
          <p:nvPr/>
        </p:nvSpPr>
        <p:spPr>
          <a:xfrm>
            <a:off x="35052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5" name="Circle"/>
          <p:cNvSpPr/>
          <p:nvPr/>
        </p:nvSpPr>
        <p:spPr>
          <a:xfrm>
            <a:off x="27051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6" name="Circle"/>
          <p:cNvSpPr/>
          <p:nvPr/>
        </p:nvSpPr>
        <p:spPr>
          <a:xfrm>
            <a:off x="41910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7" name="Circle"/>
          <p:cNvSpPr/>
          <p:nvPr/>
        </p:nvSpPr>
        <p:spPr>
          <a:xfrm>
            <a:off x="47117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8" name="Circle"/>
          <p:cNvSpPr/>
          <p:nvPr/>
        </p:nvSpPr>
        <p:spPr>
          <a:xfrm>
            <a:off x="45593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9" name="Circle"/>
          <p:cNvSpPr/>
          <p:nvPr/>
        </p:nvSpPr>
        <p:spPr>
          <a:xfrm>
            <a:off x="3505200" y="4432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0" name="Circle"/>
          <p:cNvSpPr/>
          <p:nvPr/>
        </p:nvSpPr>
        <p:spPr>
          <a:xfrm>
            <a:off x="4191000" y="19685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1" name="Circle"/>
          <p:cNvSpPr/>
          <p:nvPr/>
        </p:nvSpPr>
        <p:spPr>
          <a:xfrm>
            <a:off x="8178800" y="27940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2" name="Circle"/>
          <p:cNvSpPr/>
          <p:nvPr/>
        </p:nvSpPr>
        <p:spPr>
          <a:xfrm>
            <a:off x="6507819" y="1689100"/>
            <a:ext cx="243162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3" name="Circle"/>
          <p:cNvSpPr/>
          <p:nvPr/>
        </p:nvSpPr>
        <p:spPr>
          <a:xfrm>
            <a:off x="3302000" y="54991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4" name="Circle"/>
          <p:cNvSpPr/>
          <p:nvPr/>
        </p:nvSpPr>
        <p:spPr>
          <a:xfrm>
            <a:off x="32131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5" name="Circle"/>
          <p:cNvSpPr/>
          <p:nvPr/>
        </p:nvSpPr>
        <p:spPr>
          <a:xfrm>
            <a:off x="2425700" y="2997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6" name="Circle"/>
          <p:cNvSpPr/>
          <p:nvPr/>
        </p:nvSpPr>
        <p:spPr>
          <a:xfrm>
            <a:off x="85471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7" name="Circle"/>
          <p:cNvSpPr/>
          <p:nvPr/>
        </p:nvSpPr>
        <p:spPr>
          <a:xfrm>
            <a:off x="8801100" y="5232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8" name="Circle"/>
          <p:cNvSpPr/>
          <p:nvPr/>
        </p:nvSpPr>
        <p:spPr>
          <a:xfrm>
            <a:off x="5302250" y="54991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9" name="Circle"/>
          <p:cNvSpPr/>
          <p:nvPr/>
        </p:nvSpPr>
        <p:spPr>
          <a:xfrm>
            <a:off x="6629400" y="5969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0" name="Circle"/>
          <p:cNvSpPr/>
          <p:nvPr/>
        </p:nvSpPr>
        <p:spPr>
          <a:xfrm>
            <a:off x="89916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1" name="Circle"/>
          <p:cNvSpPr/>
          <p:nvPr/>
        </p:nvSpPr>
        <p:spPr>
          <a:xfrm>
            <a:off x="71374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2" name="Circle"/>
          <p:cNvSpPr/>
          <p:nvPr/>
        </p:nvSpPr>
        <p:spPr>
          <a:xfrm>
            <a:off x="82677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3" name="Circle"/>
          <p:cNvSpPr/>
          <p:nvPr/>
        </p:nvSpPr>
        <p:spPr>
          <a:xfrm>
            <a:off x="7239000" y="52505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4" name="Circle"/>
          <p:cNvSpPr/>
          <p:nvPr/>
        </p:nvSpPr>
        <p:spPr>
          <a:xfrm>
            <a:off x="8801100" y="72136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5" name="Circle"/>
          <p:cNvSpPr/>
          <p:nvPr/>
        </p:nvSpPr>
        <p:spPr>
          <a:xfrm>
            <a:off x="3213100" y="62992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6" name="Circle"/>
          <p:cNvSpPr/>
          <p:nvPr/>
        </p:nvSpPr>
        <p:spPr>
          <a:xfrm>
            <a:off x="5029200" y="78613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7" name="Circle"/>
          <p:cNvSpPr/>
          <p:nvPr/>
        </p:nvSpPr>
        <p:spPr>
          <a:xfrm>
            <a:off x="8547100" y="32512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8" name="Circle"/>
          <p:cNvSpPr/>
          <p:nvPr/>
        </p:nvSpPr>
        <p:spPr>
          <a:xfrm>
            <a:off x="102616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9" name="Circle"/>
          <p:cNvSpPr/>
          <p:nvPr/>
        </p:nvSpPr>
        <p:spPr>
          <a:xfrm>
            <a:off x="76835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0" name="Circle"/>
          <p:cNvSpPr/>
          <p:nvPr/>
        </p:nvSpPr>
        <p:spPr>
          <a:xfrm>
            <a:off x="6375400" y="41148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1" name="Circle"/>
          <p:cNvSpPr/>
          <p:nvPr/>
        </p:nvSpPr>
        <p:spPr>
          <a:xfrm>
            <a:off x="50292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2" name="Circle"/>
          <p:cNvSpPr/>
          <p:nvPr/>
        </p:nvSpPr>
        <p:spPr>
          <a:xfrm>
            <a:off x="9055100" y="5486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3" name="Triangle"/>
          <p:cNvSpPr/>
          <p:nvPr/>
        </p:nvSpPr>
        <p:spPr>
          <a:xfrm>
            <a:off x="5802969" y="4454188"/>
            <a:ext cx="308522" cy="2362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88900">
            <a:solidFill>
              <a:srgbClr val="FF26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314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52517" y="4724400"/>
            <a:ext cx="241301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Which class does q belong too?"/>
          <p:cNvSpPr txBox="1"/>
          <p:nvPr/>
        </p:nvSpPr>
        <p:spPr>
          <a:xfrm>
            <a:off x="2926054" y="8570639"/>
            <a:ext cx="66700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Which class does q belong too?</a:t>
            </a:r>
          </a:p>
        </p:txBody>
      </p:sp>
      <p:sp>
        <p:nvSpPr>
          <p:cNvPr id="316" name="Distribution of data from two classes"/>
          <p:cNvSpPr txBox="1"/>
          <p:nvPr/>
        </p:nvSpPr>
        <p:spPr>
          <a:xfrm>
            <a:off x="2739872" y="400050"/>
            <a:ext cx="75250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Distribution of data from two classes</a:t>
            </a:r>
          </a:p>
        </p:txBody>
      </p:sp>
    </p:spTree>
    <p:extLst>
      <p:ext uri="{BB962C8B-B14F-4D97-AF65-F5344CB8AC3E}">
        <p14:creationId xmlns:p14="http://schemas.microsoft.com/office/powerpoint/2010/main" val="2957578098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Circle"/>
          <p:cNvSpPr/>
          <p:nvPr/>
        </p:nvSpPr>
        <p:spPr>
          <a:xfrm>
            <a:off x="56769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9" name="Circle"/>
          <p:cNvSpPr/>
          <p:nvPr/>
        </p:nvSpPr>
        <p:spPr>
          <a:xfrm>
            <a:off x="5575300" y="6076019"/>
            <a:ext cx="243161" cy="243162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0" name="Circle"/>
          <p:cNvSpPr/>
          <p:nvPr/>
        </p:nvSpPr>
        <p:spPr>
          <a:xfrm>
            <a:off x="5295900" y="412208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1" name="Circle"/>
          <p:cNvSpPr/>
          <p:nvPr/>
        </p:nvSpPr>
        <p:spPr>
          <a:xfrm>
            <a:off x="35052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2" name="Circle"/>
          <p:cNvSpPr/>
          <p:nvPr/>
        </p:nvSpPr>
        <p:spPr>
          <a:xfrm>
            <a:off x="27051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3" name="Circle"/>
          <p:cNvSpPr/>
          <p:nvPr/>
        </p:nvSpPr>
        <p:spPr>
          <a:xfrm>
            <a:off x="41910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4" name="Circle"/>
          <p:cNvSpPr/>
          <p:nvPr/>
        </p:nvSpPr>
        <p:spPr>
          <a:xfrm>
            <a:off x="47117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5" name="Circle"/>
          <p:cNvSpPr/>
          <p:nvPr/>
        </p:nvSpPr>
        <p:spPr>
          <a:xfrm>
            <a:off x="45593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6" name="Circle"/>
          <p:cNvSpPr/>
          <p:nvPr/>
        </p:nvSpPr>
        <p:spPr>
          <a:xfrm>
            <a:off x="3505200" y="4432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7" name="Circle"/>
          <p:cNvSpPr/>
          <p:nvPr/>
        </p:nvSpPr>
        <p:spPr>
          <a:xfrm>
            <a:off x="4191000" y="19685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8" name="Circle"/>
          <p:cNvSpPr/>
          <p:nvPr/>
        </p:nvSpPr>
        <p:spPr>
          <a:xfrm>
            <a:off x="8178800" y="27940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9" name="Circle"/>
          <p:cNvSpPr/>
          <p:nvPr/>
        </p:nvSpPr>
        <p:spPr>
          <a:xfrm>
            <a:off x="6507819" y="1689100"/>
            <a:ext cx="243162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0" name="Circle"/>
          <p:cNvSpPr/>
          <p:nvPr/>
        </p:nvSpPr>
        <p:spPr>
          <a:xfrm>
            <a:off x="3302000" y="54991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1" name="Circle"/>
          <p:cNvSpPr/>
          <p:nvPr/>
        </p:nvSpPr>
        <p:spPr>
          <a:xfrm>
            <a:off x="32131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2" name="Circle"/>
          <p:cNvSpPr/>
          <p:nvPr/>
        </p:nvSpPr>
        <p:spPr>
          <a:xfrm>
            <a:off x="2425700" y="2997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3" name="Circle"/>
          <p:cNvSpPr/>
          <p:nvPr/>
        </p:nvSpPr>
        <p:spPr>
          <a:xfrm>
            <a:off x="85471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4" name="Circle"/>
          <p:cNvSpPr/>
          <p:nvPr/>
        </p:nvSpPr>
        <p:spPr>
          <a:xfrm>
            <a:off x="8801100" y="5232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5" name="Circle"/>
          <p:cNvSpPr/>
          <p:nvPr/>
        </p:nvSpPr>
        <p:spPr>
          <a:xfrm>
            <a:off x="5302250" y="54991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6" name="Circle"/>
          <p:cNvSpPr/>
          <p:nvPr/>
        </p:nvSpPr>
        <p:spPr>
          <a:xfrm>
            <a:off x="6629400" y="5969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7" name="Circle"/>
          <p:cNvSpPr/>
          <p:nvPr/>
        </p:nvSpPr>
        <p:spPr>
          <a:xfrm>
            <a:off x="89916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8" name="Circle"/>
          <p:cNvSpPr/>
          <p:nvPr/>
        </p:nvSpPr>
        <p:spPr>
          <a:xfrm>
            <a:off x="71374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9" name="Circle"/>
          <p:cNvSpPr/>
          <p:nvPr/>
        </p:nvSpPr>
        <p:spPr>
          <a:xfrm>
            <a:off x="82677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0" name="Circle"/>
          <p:cNvSpPr/>
          <p:nvPr/>
        </p:nvSpPr>
        <p:spPr>
          <a:xfrm>
            <a:off x="7239000" y="52505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1" name="Circle"/>
          <p:cNvSpPr/>
          <p:nvPr/>
        </p:nvSpPr>
        <p:spPr>
          <a:xfrm>
            <a:off x="8801100" y="72136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2" name="Circle"/>
          <p:cNvSpPr/>
          <p:nvPr/>
        </p:nvSpPr>
        <p:spPr>
          <a:xfrm>
            <a:off x="3213100" y="62992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3" name="Circle"/>
          <p:cNvSpPr/>
          <p:nvPr/>
        </p:nvSpPr>
        <p:spPr>
          <a:xfrm>
            <a:off x="5029200" y="78613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4" name="Circle"/>
          <p:cNvSpPr/>
          <p:nvPr/>
        </p:nvSpPr>
        <p:spPr>
          <a:xfrm>
            <a:off x="8547100" y="32512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5" name="Circle"/>
          <p:cNvSpPr/>
          <p:nvPr/>
        </p:nvSpPr>
        <p:spPr>
          <a:xfrm>
            <a:off x="102616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6" name="Circle"/>
          <p:cNvSpPr/>
          <p:nvPr/>
        </p:nvSpPr>
        <p:spPr>
          <a:xfrm>
            <a:off x="76835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7" name="Circle"/>
          <p:cNvSpPr/>
          <p:nvPr/>
        </p:nvSpPr>
        <p:spPr>
          <a:xfrm>
            <a:off x="6375400" y="41148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8" name="Circle"/>
          <p:cNvSpPr/>
          <p:nvPr/>
        </p:nvSpPr>
        <p:spPr>
          <a:xfrm>
            <a:off x="50292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9" name="Circle"/>
          <p:cNvSpPr/>
          <p:nvPr/>
        </p:nvSpPr>
        <p:spPr>
          <a:xfrm>
            <a:off x="9055100" y="5486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50" name="Triangle"/>
          <p:cNvSpPr/>
          <p:nvPr/>
        </p:nvSpPr>
        <p:spPr>
          <a:xfrm>
            <a:off x="5802969" y="4454188"/>
            <a:ext cx="308522" cy="2362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88900">
            <a:solidFill>
              <a:srgbClr val="FF26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351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52517" y="4724400"/>
            <a:ext cx="241301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Distribution of data from two classes"/>
          <p:cNvSpPr txBox="1"/>
          <p:nvPr/>
        </p:nvSpPr>
        <p:spPr>
          <a:xfrm>
            <a:off x="2739872" y="400050"/>
            <a:ext cx="75250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Distribution of data from two classes</a:t>
            </a:r>
          </a:p>
        </p:txBody>
      </p:sp>
      <p:sp>
        <p:nvSpPr>
          <p:cNvPr id="353" name="Circle"/>
          <p:cNvSpPr/>
          <p:nvPr/>
        </p:nvSpPr>
        <p:spPr>
          <a:xfrm>
            <a:off x="5004730" y="3728380"/>
            <a:ext cx="1905001" cy="1905001"/>
          </a:xfrm>
          <a:prstGeom prst="ellipse">
            <a:avLst/>
          </a:prstGeom>
          <a:ln w="25400" cap="rnd">
            <a:solidFill>
              <a:srgbClr val="85888D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54" name="Look at the neighbors"/>
          <p:cNvSpPr txBox="1"/>
          <p:nvPr/>
        </p:nvSpPr>
        <p:spPr>
          <a:xfrm>
            <a:off x="7129135" y="4128430"/>
            <a:ext cx="307909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Look at the neighbors</a:t>
            </a:r>
          </a:p>
        </p:txBody>
      </p:sp>
    </p:spTree>
    <p:extLst>
      <p:ext uri="{BB962C8B-B14F-4D97-AF65-F5344CB8AC3E}">
        <p14:creationId xmlns:p14="http://schemas.microsoft.com/office/powerpoint/2010/main" val="397874420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K-Nearest Neighbor (KNN) Classifi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K-Nearest Neighbor (KNN) Classifier</a:t>
            </a:r>
          </a:p>
        </p:txBody>
      </p:sp>
      <p:pic>
        <p:nvPicPr>
          <p:cNvPr id="359" name="points.pdf" descr="points.pdf"/>
          <p:cNvPicPr>
            <a:picLocks noChangeAspect="1"/>
          </p:cNvPicPr>
          <p:nvPr/>
        </p:nvPicPr>
        <p:blipFill>
          <a:blip r:embed="rId2">
            <a:extLst/>
          </a:blip>
          <a:srcRect l="30500" t="27668" r="17646" b="36093"/>
          <a:stretch>
            <a:fillRect/>
          </a:stretch>
        </p:blipFill>
        <p:spPr>
          <a:xfrm>
            <a:off x="1074702" y="2314222"/>
            <a:ext cx="5633156" cy="29531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nearest.pdf" descr="nearest.pdf"/>
          <p:cNvPicPr>
            <a:picLocks noChangeAspect="1"/>
          </p:cNvPicPr>
          <p:nvPr/>
        </p:nvPicPr>
        <p:blipFill>
          <a:blip r:embed="rId3">
            <a:extLst/>
          </a:blip>
          <a:srcRect l="49433" t="37477" r="35624" b="47103"/>
          <a:stretch>
            <a:fillRect/>
          </a:stretch>
        </p:blipFill>
        <p:spPr>
          <a:xfrm>
            <a:off x="7834489" y="5490915"/>
            <a:ext cx="1946205" cy="1505939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361" name="nearest3.pdf" descr="nearest3.pdf"/>
          <p:cNvPicPr>
            <a:picLocks noChangeAspect="1"/>
          </p:cNvPicPr>
          <p:nvPr/>
        </p:nvPicPr>
        <p:blipFill>
          <a:blip r:embed="rId4">
            <a:extLst/>
          </a:blip>
          <a:srcRect l="49380" t="37460" r="35812" b="47013"/>
          <a:stretch>
            <a:fillRect/>
          </a:stretch>
        </p:blipFill>
        <p:spPr>
          <a:xfrm>
            <a:off x="7834488" y="7437120"/>
            <a:ext cx="1946206" cy="1533032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362" name="Non-parametric pattern classification approach…"/>
          <p:cNvSpPr txBox="1"/>
          <p:nvPr/>
        </p:nvSpPr>
        <p:spPr>
          <a:xfrm>
            <a:off x="7347373" y="2572737"/>
            <a:ext cx="5016783" cy="2108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kumimoji="0" sz="24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Non-parametric</a:t>
            </a: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pattern classification approach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Consider a two class problem where each sample consists of two measurements (x,y).</a:t>
            </a:r>
          </a:p>
        </p:txBody>
      </p:sp>
      <p:sp>
        <p:nvSpPr>
          <p:cNvPr id="363" name="k = 1"/>
          <p:cNvSpPr txBox="1"/>
          <p:nvPr/>
        </p:nvSpPr>
        <p:spPr>
          <a:xfrm>
            <a:off x="6707858" y="5594773"/>
            <a:ext cx="835254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k = 1</a:t>
            </a:r>
          </a:p>
        </p:txBody>
      </p:sp>
      <p:sp>
        <p:nvSpPr>
          <p:cNvPr id="364" name="k = 3"/>
          <p:cNvSpPr txBox="1"/>
          <p:nvPr/>
        </p:nvSpPr>
        <p:spPr>
          <a:xfrm>
            <a:off x="6707858" y="7437119"/>
            <a:ext cx="835254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k = 3</a:t>
            </a:r>
          </a:p>
        </p:txBody>
      </p:sp>
      <p:sp>
        <p:nvSpPr>
          <p:cNvPr id="365" name="For a given query point q, assign the class of the nearest neighbor"/>
          <p:cNvSpPr txBox="1"/>
          <p:nvPr/>
        </p:nvSpPr>
        <p:spPr>
          <a:xfrm>
            <a:off x="2201333" y="5594773"/>
            <a:ext cx="4095610" cy="1234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914400"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For a given query point q, assign the class of the nearest neighbor</a:t>
            </a:r>
          </a:p>
        </p:txBody>
      </p:sp>
      <p:sp>
        <p:nvSpPr>
          <p:cNvPr id="366" name="Compute the k nearest neighbors and assign the class by majority vote."/>
          <p:cNvSpPr txBox="1"/>
          <p:nvPr/>
        </p:nvSpPr>
        <p:spPr>
          <a:xfrm>
            <a:off x="2201333" y="7437119"/>
            <a:ext cx="4095610" cy="1234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Compute the k nearest neighbors and assign the class by </a:t>
            </a:r>
            <a:r>
              <a:rPr kumimoji="0" sz="24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majority vote</a:t>
            </a: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6204024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Nearest Neighbor is competitiv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500"/>
            </a:lvl1pPr>
          </a:lstStyle>
          <a:p>
            <a:r>
              <a:t>Nearest Neighbor is competitive</a:t>
            </a:r>
          </a:p>
        </p:txBody>
      </p:sp>
      <p:pic>
        <p:nvPicPr>
          <p:cNvPr id="36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6039" t="32949" r="16162" b="49919"/>
          <a:stretch>
            <a:fillRect/>
          </a:stretch>
        </p:blipFill>
        <p:spPr>
          <a:xfrm>
            <a:off x="914951" y="2308798"/>
            <a:ext cx="11175032" cy="2823664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MNIST Digit Recognition…"/>
          <p:cNvSpPr txBox="1"/>
          <p:nvPr/>
        </p:nvSpPr>
        <p:spPr>
          <a:xfrm>
            <a:off x="1270772" y="5737917"/>
            <a:ext cx="4825772" cy="2686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 anchor="ctr">
            <a:norm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1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2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MNIST Digit Recognition</a:t>
            </a:r>
          </a:p>
          <a:p>
            <a:pPr marL="850106" marR="0" lvl="1" indent="-392906" algn="l" defTabSz="914400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200">
                <a:uFill>
                  <a:solidFill>
                    <a:srgbClr val="000000"/>
                  </a:solidFill>
                </a:uFill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Handwritten digits</a:t>
            </a:r>
          </a:p>
          <a:p>
            <a:pPr marL="850106" marR="0" lvl="1" indent="-392906" algn="l" defTabSz="914400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200">
                <a:uFill>
                  <a:solidFill>
                    <a:srgbClr val="000000"/>
                  </a:solidFill>
                </a:uFill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28x28 pixel images: d = 784</a:t>
            </a:r>
          </a:p>
          <a:p>
            <a:pPr marL="850106" marR="0" lvl="1" indent="-392906" algn="l" defTabSz="914400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200">
                <a:uFill>
                  <a:solidFill>
                    <a:srgbClr val="000000"/>
                  </a:solidFill>
                </a:uFill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60,000 training samples</a:t>
            </a:r>
          </a:p>
          <a:p>
            <a:pPr marL="850106" marR="0" lvl="1" indent="-392906" algn="l" defTabSz="914400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200">
                <a:uFill>
                  <a:solidFill>
                    <a:srgbClr val="000000"/>
                  </a:solidFill>
                </a:uFill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10,000 test samples</a:t>
            </a:r>
          </a:p>
        </p:txBody>
      </p:sp>
      <p:graphicFrame>
        <p:nvGraphicFramePr>
          <p:cNvPr id="371" name="Table"/>
          <p:cNvGraphicFramePr/>
          <p:nvPr/>
        </p:nvGraphicFramePr>
        <p:xfrm>
          <a:off x="6528394" y="5590808"/>
          <a:ext cx="5504309" cy="372384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49963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1571">
                <a:tc gridSpan="2">
                  <a:txBody>
                    <a:bodyPr/>
                    <a:lstStyle/>
                    <a:p>
                      <a:pPr algn="r" defTabSz="914400"/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Test Error Rate (%)</a:t>
                      </a:r>
                    </a:p>
                  </a:txBody>
                  <a:tcPr marL="18000" marR="18000" marT="18000" marB="18000" horzOverflow="overflow"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921">
                <a:tc>
                  <a:txBody>
                    <a:bodyPr/>
                    <a:lstStyle/>
                    <a:p>
                      <a:pPr marL="342900" indent="-342900" algn="l" defTabSz="914400"/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Linear classifier (1-layer NN)</a:t>
                      </a:r>
                    </a:p>
                  </a:txBody>
                  <a:tcPr marL="18000" marR="18000" marT="18000" marB="18000" horzOverflow="overflow"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C0C0C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r" defTabSz="914400"/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12.0</a:t>
                      </a:r>
                    </a:p>
                  </a:txBody>
                  <a:tcPr marL="18000" marR="18000" marT="18000" marB="18000" horzOverflow="overflow"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C0C0C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571">
                <a:tc>
                  <a:txBody>
                    <a:bodyPr/>
                    <a:lstStyle/>
                    <a:p>
                      <a:pPr marL="342900" indent="-342900" algn="l" defTabSz="914400"/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K-nearest-neighbors, Euclidean</a:t>
                      </a:r>
                    </a:p>
                  </a:txBody>
                  <a:tcPr marL="18000" marR="18000" marT="18000" marB="18000" horzOverflow="overflow">
                    <a:lnT w="12700">
                      <a:solidFill>
                        <a:srgbClr val="C0C0C0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r" defTabSz="914400"/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5.0</a:t>
                      </a:r>
                    </a:p>
                  </a:txBody>
                  <a:tcPr marL="18000" marR="18000" marT="18000" marB="18000" horzOverflow="overflow">
                    <a:lnT w="12700">
                      <a:solidFill>
                        <a:srgbClr val="C0C0C0"/>
                      </a:solidFill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221">
                <a:tc>
                  <a:txBody>
                    <a:bodyPr/>
                    <a:lstStyle/>
                    <a:p>
                      <a:pPr marL="342900" indent="-342900" algn="l" defTabSz="914400"/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K-nearest-neighbors, Euclidean, deskewed</a:t>
                      </a:r>
                    </a:p>
                  </a:txBody>
                  <a:tcPr marL="18000" marR="18000" marT="18000" marB="1800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r" defTabSz="914400"/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2.4</a:t>
                      </a:r>
                    </a:p>
                  </a:txBody>
                  <a:tcPr marL="18000" marR="18000" marT="18000" marB="18000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5221">
                <a:tc>
                  <a:txBody>
                    <a:bodyPr/>
                    <a:lstStyle/>
                    <a:p>
                      <a:pPr marL="342900" indent="-342900" algn="l" defTabSz="914400"/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K-NN, Tangent Distance, 16x16</a:t>
                      </a:r>
                    </a:p>
                  </a:txBody>
                  <a:tcPr marL="18000" marR="18000" marT="18000" marB="1800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r" defTabSz="914400"/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1.1</a:t>
                      </a:r>
                    </a:p>
                  </a:txBody>
                  <a:tcPr marL="18000" marR="18000" marT="18000" marB="18000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571">
                <a:tc>
                  <a:txBody>
                    <a:bodyPr/>
                    <a:lstStyle/>
                    <a:p>
                      <a:pPr marL="342900" indent="-342900" algn="l" defTabSz="914400"/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K-NN, shape context matching</a:t>
                      </a:r>
                    </a:p>
                  </a:txBody>
                  <a:tcPr marL="18000" marR="18000" marT="18000" marB="18000" horzOverflow="overflow">
                    <a:lnB w="12700">
                      <a:solidFill>
                        <a:srgbClr val="C0C0C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r" defTabSz="914400"/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0.67</a:t>
                      </a:r>
                    </a:p>
                  </a:txBody>
                  <a:tcPr marL="18000" marR="18000" marT="18000" marB="18000" horzOverflow="overflow">
                    <a:lnB w="12700">
                      <a:solidFill>
                        <a:srgbClr val="C0C0C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571">
                <a:tc>
                  <a:txBody>
                    <a:bodyPr/>
                    <a:lstStyle/>
                    <a:p>
                      <a:pPr marL="342900" indent="-342900" algn="l" defTabSz="914400"/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1000 RBF + linear classifier</a:t>
                      </a:r>
                    </a:p>
                  </a:txBody>
                  <a:tcPr marL="18000" marR="18000" marT="18000" marB="18000" horzOverflow="overflow">
                    <a:lnT w="12700">
                      <a:solidFill>
                        <a:srgbClr val="C0C0C0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r" defTabSz="914400"/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3.6</a:t>
                      </a:r>
                    </a:p>
                  </a:txBody>
                  <a:tcPr marL="18000" marR="18000" marT="18000" marB="18000" horzOverflow="overflow">
                    <a:lnT w="12700">
                      <a:solidFill>
                        <a:srgbClr val="C0C0C0"/>
                      </a:solidFill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1571">
                <a:tc>
                  <a:txBody>
                    <a:bodyPr/>
                    <a:lstStyle/>
                    <a:p>
                      <a:pPr marL="342900" indent="-342900" algn="l" defTabSz="914400"/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SVM deg 4 polynomial</a:t>
                      </a:r>
                    </a:p>
                  </a:txBody>
                  <a:tcPr marL="18000" marR="18000" marT="18000" marB="18000" horzOverflow="overflow">
                    <a:lnB w="12700">
                      <a:solidFill>
                        <a:srgbClr val="C0C0C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r" defTabSz="914400"/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1.1</a:t>
                      </a:r>
                    </a:p>
                  </a:txBody>
                  <a:tcPr marL="18000" marR="18000" marT="18000" marB="18000" horzOverflow="overflow">
                    <a:lnB w="12700">
                      <a:solidFill>
                        <a:srgbClr val="C0C0C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1571">
                <a:tc>
                  <a:txBody>
                    <a:bodyPr/>
                    <a:lstStyle/>
                    <a:p>
                      <a:pPr marL="342900" indent="-342900" algn="l" defTabSz="914400"/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2-layer NN, 300 hidden units</a:t>
                      </a:r>
                    </a:p>
                  </a:txBody>
                  <a:tcPr marL="18000" marR="18000" marT="18000" marB="18000" horzOverflow="overflow">
                    <a:lnT w="12700">
                      <a:solidFill>
                        <a:srgbClr val="C0C0C0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r" defTabSz="914400"/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4.7</a:t>
                      </a:r>
                    </a:p>
                  </a:txBody>
                  <a:tcPr marL="18000" marR="18000" marT="18000" marB="18000" horzOverflow="overflow">
                    <a:lnT w="12700">
                      <a:solidFill>
                        <a:srgbClr val="C0C0C0"/>
                      </a:solidFill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5221">
                <a:tc>
                  <a:txBody>
                    <a:bodyPr/>
                    <a:lstStyle/>
                    <a:p>
                      <a:pPr marL="342900" indent="-342900" algn="l" defTabSz="914400"/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2-layer NN, 300 HU, [deskewing]</a:t>
                      </a:r>
                    </a:p>
                  </a:txBody>
                  <a:tcPr marL="18000" marR="18000" marT="18000" marB="1800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r" defTabSz="914400"/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1.6</a:t>
                      </a:r>
                    </a:p>
                  </a:txBody>
                  <a:tcPr marL="18000" marR="18000" marT="18000" marB="18000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5221">
                <a:tc>
                  <a:txBody>
                    <a:bodyPr/>
                    <a:lstStyle/>
                    <a:p>
                      <a:pPr marL="342900" indent="-342900" algn="l" defTabSz="914400"/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LeNet-5, [distortions]</a:t>
                      </a:r>
                    </a:p>
                  </a:txBody>
                  <a:tcPr marL="18000" marR="18000" marT="18000" marB="1800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r" defTabSz="914400"/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0.8</a:t>
                      </a:r>
                    </a:p>
                  </a:txBody>
                  <a:tcPr marL="18000" marR="18000" marT="18000" marB="18000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5221">
                <a:tc>
                  <a:txBody>
                    <a:bodyPr/>
                    <a:lstStyle/>
                    <a:p>
                      <a:pPr marL="342900" indent="-342900" algn="l" defTabSz="914400"/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Boosted LeNet-4, [distortions]</a:t>
                      </a:r>
                    </a:p>
                  </a:txBody>
                  <a:tcPr marL="18000" marR="18000" marT="18000" marB="1800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r" defTabSz="914400"/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0.7</a:t>
                      </a:r>
                    </a:p>
                  </a:txBody>
                  <a:tcPr marL="18000" marR="18000" marT="18000" marB="18000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72" name="Yann LeCunn"/>
          <p:cNvSpPr txBox="1"/>
          <p:nvPr/>
        </p:nvSpPr>
        <p:spPr>
          <a:xfrm>
            <a:off x="2792918" y="8669872"/>
            <a:ext cx="1781480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400">
              <a:spcBef>
                <a:spcPts val="300"/>
              </a:spcBef>
              <a:defRPr sz="2200"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Yann LeCunn</a:t>
            </a:r>
          </a:p>
        </p:txBody>
      </p:sp>
    </p:spTree>
    <p:extLst>
      <p:ext uri="{BB962C8B-B14F-4D97-AF65-F5344CB8AC3E}">
        <p14:creationId xmlns:p14="http://schemas.microsoft.com/office/powerpoint/2010/main" val="2327302305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What is the best distance metric between data points?…"/>
          <p:cNvSpPr txBox="1">
            <a:spLocks noGrp="1"/>
          </p:cNvSpPr>
          <p:nvPr>
            <p:ph type="body" idx="1"/>
          </p:nvPr>
        </p:nvSpPr>
        <p:spPr>
          <a:xfrm>
            <a:off x="952500" y="966961"/>
            <a:ext cx="11099801" cy="781967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defTabSz="525779">
              <a:spcBef>
                <a:spcPts val="3700"/>
              </a:spcBef>
              <a:buSzTx/>
              <a:buNone/>
              <a:defRPr sz="3239" b="1">
                <a:latin typeface="Helvetica"/>
                <a:ea typeface="Helvetica"/>
                <a:cs typeface="Helvetica"/>
                <a:sym typeface="Helvetica"/>
              </a:defRPr>
            </a:pPr>
            <a:r>
              <a:t>What is the best distance metric between data points?</a:t>
            </a:r>
          </a:p>
          <a:p>
            <a:pPr marL="800100" lvl="1" indent="-400050" defTabSz="525779">
              <a:spcBef>
                <a:spcPts val="3700"/>
              </a:spcBef>
              <a:defRPr sz="3239"/>
            </a:pPr>
            <a:r>
              <a:t>Typically Euclidean distance</a:t>
            </a:r>
          </a:p>
          <a:p>
            <a:pPr marL="800100" lvl="1" indent="-400050" defTabSz="525779">
              <a:spcBef>
                <a:spcPts val="3700"/>
              </a:spcBef>
              <a:defRPr sz="3239"/>
            </a:pPr>
            <a:r>
              <a:t>Locality sensitive distance metrics</a:t>
            </a:r>
          </a:p>
          <a:p>
            <a:pPr marL="800100" lvl="1" indent="-400050" defTabSz="525779">
              <a:spcBef>
                <a:spcPts val="3700"/>
              </a:spcBef>
              <a:defRPr sz="3239"/>
            </a:pPr>
            <a:r>
              <a:t>Important to normalize. </a:t>
            </a:r>
            <a:br/>
            <a:r>
              <a:t>Dimensions have different scales</a:t>
            </a:r>
          </a:p>
          <a:p>
            <a:pPr marL="800100" lvl="1" indent="-400050" defTabSz="525779">
              <a:spcBef>
                <a:spcPts val="3700"/>
              </a:spcBef>
              <a:defRPr sz="3239"/>
            </a:pPr>
            <a:endParaRPr/>
          </a:p>
          <a:p>
            <a:pPr marL="0" indent="0" defTabSz="525779">
              <a:spcBef>
                <a:spcPts val="3700"/>
              </a:spcBef>
              <a:buSzTx/>
              <a:buNone/>
              <a:defRPr sz="3239" b="1">
                <a:latin typeface="Helvetica"/>
                <a:ea typeface="Helvetica"/>
                <a:cs typeface="Helvetica"/>
                <a:sym typeface="Helvetica"/>
              </a:defRPr>
            </a:pPr>
            <a:r>
              <a:t>How many K?</a:t>
            </a:r>
          </a:p>
          <a:p>
            <a:pPr marL="800100" lvl="1" indent="-400050" defTabSz="525779">
              <a:spcBef>
                <a:spcPts val="3700"/>
              </a:spcBef>
              <a:defRPr sz="3239"/>
            </a:pPr>
            <a:r>
              <a:t>Typically k=1 is good</a:t>
            </a:r>
          </a:p>
          <a:p>
            <a:pPr marL="800100" lvl="1" indent="-400050" defTabSz="525779">
              <a:spcBef>
                <a:spcPts val="3700"/>
              </a:spcBef>
              <a:defRPr sz="3239"/>
            </a:pPr>
            <a:r>
              <a:t>Cross-validation (try different k!)</a:t>
            </a:r>
          </a:p>
        </p:txBody>
      </p:sp>
    </p:spTree>
    <p:extLst>
      <p:ext uri="{BB962C8B-B14F-4D97-AF65-F5344CB8AC3E}">
        <p14:creationId xmlns:p14="http://schemas.microsoft.com/office/powerpoint/2010/main" val="1416855397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Distance metric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Distance metrics</a:t>
            </a:r>
          </a:p>
        </p:txBody>
      </p:sp>
      <p:sp>
        <p:nvSpPr>
          <p:cNvPr id="379" name="Cosine"/>
          <p:cNvSpPr txBox="1"/>
          <p:nvPr/>
        </p:nvSpPr>
        <p:spPr>
          <a:xfrm>
            <a:off x="10818958" y="5440983"/>
            <a:ext cx="106283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400"/>
            </a:lvl1pPr>
          </a:lstStyle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Cosine</a:t>
            </a:r>
          </a:p>
        </p:txBody>
      </p:sp>
      <p:pic>
        <p:nvPicPr>
          <p:cNvPr id="380" name="latex-image-4.pdf" descr="latex-image-4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3004" y="5123483"/>
            <a:ext cx="8115301" cy="1104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latex-image-5.pdf" descr="latex-image-5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9127" y="7251684"/>
            <a:ext cx="5435601" cy="1219201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Chi-squared"/>
          <p:cNvSpPr txBox="1"/>
          <p:nvPr/>
        </p:nvSpPr>
        <p:spPr>
          <a:xfrm>
            <a:off x="10082148" y="7532861"/>
            <a:ext cx="180228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400"/>
            </a:lvl1pPr>
          </a:lstStyle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Chi-squared</a:t>
            </a:r>
          </a:p>
        </p:txBody>
      </p:sp>
      <p:pic>
        <p:nvPicPr>
          <p:cNvPr id="383" name="latex-image-6.pdf" descr="latex-image-6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0059" y="3298304"/>
            <a:ext cx="85344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Euclidean"/>
          <p:cNvSpPr txBox="1"/>
          <p:nvPr/>
        </p:nvSpPr>
        <p:spPr>
          <a:xfrm>
            <a:off x="10414989" y="3349104"/>
            <a:ext cx="146944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400"/>
            </a:lvl1pPr>
          </a:lstStyle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Euclidean</a:t>
            </a:r>
          </a:p>
        </p:txBody>
      </p:sp>
    </p:spTree>
    <p:extLst>
      <p:ext uri="{BB962C8B-B14F-4D97-AF65-F5344CB8AC3E}">
        <p14:creationId xmlns:p14="http://schemas.microsoft.com/office/powerpoint/2010/main" val="3281321680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Choice of distance metric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0" y="2275841"/>
            <a:ext cx="11595947" cy="1950720"/>
          </a:xfrm>
        </p:spPr>
        <p:txBody>
          <a:bodyPr/>
          <a:lstStyle/>
          <a:p>
            <a:r>
              <a:rPr lang="en-US" dirty="0" err="1"/>
              <a:t>Hyperparameter</a:t>
            </a:r>
            <a:endParaRPr lang="en-US" dirty="0"/>
          </a:p>
        </p:txBody>
      </p:sp>
      <p:pic>
        <p:nvPicPr>
          <p:cNvPr id="4" name="Picture 3" descr="Screen Shot 2015-04-13 at 9.54.3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2" y="3400780"/>
            <a:ext cx="13004800" cy="537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4470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Visualization: L2 distance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84214"/>
            <a:ext cx="13004800" cy="650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8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Classification: Problem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347" y="2600960"/>
            <a:ext cx="9753600" cy="680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280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CIFAR-10 and NN results</a:t>
            </a:r>
          </a:p>
        </p:txBody>
      </p:sp>
      <p:pic>
        <p:nvPicPr>
          <p:cNvPr id="3" name="Picture 2" descr="Screen Shot 2016-04-20 at 11.33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62" y="2059094"/>
            <a:ext cx="13004800" cy="662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4695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k-nearest neighbor</a:t>
            </a:r>
          </a:p>
        </p:txBody>
      </p:sp>
      <p:pic>
        <p:nvPicPr>
          <p:cNvPr id="4" name="Picture 3" descr="Screen Shot 2015-04-13 at 9.55.49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5173"/>
            <a:ext cx="13004800" cy="3598032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idx="1"/>
          </p:nvPr>
        </p:nvSpPr>
        <p:spPr>
          <a:xfrm>
            <a:off x="650240" y="2275841"/>
            <a:ext cx="11704320" cy="64369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13" dirty="0"/>
              <a:t>Find the k closest points from training data</a:t>
            </a:r>
          </a:p>
          <a:p>
            <a:pPr>
              <a:lnSpc>
                <a:spcPct val="90000"/>
              </a:lnSpc>
            </a:pPr>
            <a:r>
              <a:rPr lang="en-US" sz="3413" dirty="0"/>
              <a:t>Labels of the k points “vote” to classify</a:t>
            </a:r>
          </a:p>
        </p:txBody>
      </p:sp>
    </p:spTree>
    <p:extLst>
      <p:ext uri="{BB962C8B-B14F-4D97-AF65-F5344CB8AC3E}">
        <p14:creationId xmlns:p14="http://schemas.microsoft.com/office/powerpoint/2010/main" val="22869690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Hyperparameters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best distance to use?</a:t>
            </a:r>
          </a:p>
          <a:p>
            <a:r>
              <a:rPr lang="en-US" dirty="0"/>
              <a:t>What is the best value of k to use?</a:t>
            </a:r>
          </a:p>
          <a:p>
            <a:endParaRPr lang="en-US" dirty="0"/>
          </a:p>
          <a:p>
            <a:r>
              <a:rPr lang="en-US" dirty="0"/>
              <a:t>i.e., how do we set the </a:t>
            </a:r>
            <a:r>
              <a:rPr lang="en-US" dirty="0" err="1"/>
              <a:t>hyperparameters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Very problem-dependent</a:t>
            </a:r>
          </a:p>
          <a:p>
            <a:r>
              <a:rPr lang="en-US" dirty="0"/>
              <a:t>Must try them all and see what works best</a:t>
            </a:r>
          </a:p>
        </p:txBody>
      </p:sp>
    </p:spTree>
    <p:extLst>
      <p:ext uri="{BB962C8B-B14F-4D97-AF65-F5344CB8AC3E}">
        <p14:creationId xmlns:p14="http://schemas.microsoft.com/office/powerpoint/2010/main" val="349682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6-04-20 at 11.47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3679"/>
            <a:ext cx="13004800" cy="438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3290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6-04-20 at 11.47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6080"/>
            <a:ext cx="13004800" cy="374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159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</a:t>
            </a:r>
          </a:p>
        </p:txBody>
      </p:sp>
      <p:pic>
        <p:nvPicPr>
          <p:cNvPr id="4" name="Picture 3" descr="Screen Shot 2015-04-13 at 9.59.19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2587"/>
            <a:ext cx="13004800" cy="477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378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Cross-validation</a:t>
            </a:r>
          </a:p>
        </p:txBody>
      </p:sp>
      <p:pic>
        <p:nvPicPr>
          <p:cNvPr id="3" name="Picture 2" descr="Screen Shot 2016-04-20 at 11.47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24" y="1555905"/>
            <a:ext cx="13004800" cy="624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1301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 Shot 2016-04-20 at 11.48.0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0687"/>
            <a:ext cx="13004800" cy="646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783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pick </a:t>
            </a:r>
            <a:r>
              <a:rPr lang="en-US" dirty="0" err="1"/>
              <a:t>hyperparameters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  <a:p>
            <a:pPr lvl="1"/>
            <a:r>
              <a:rPr lang="en-US" dirty="0"/>
              <a:t>Train and test</a:t>
            </a:r>
          </a:p>
          <a:p>
            <a:pPr lvl="1"/>
            <a:r>
              <a:rPr lang="en-US" dirty="0"/>
              <a:t>Train, validate, test</a:t>
            </a:r>
          </a:p>
          <a:p>
            <a:pPr lvl="1"/>
            <a:endParaRPr lang="en-US" dirty="0"/>
          </a:p>
          <a:p>
            <a:r>
              <a:rPr lang="en-US" dirty="0"/>
              <a:t>Train for original model</a:t>
            </a:r>
          </a:p>
          <a:p>
            <a:r>
              <a:rPr lang="en-US" dirty="0"/>
              <a:t>Validate to find </a:t>
            </a:r>
            <a:r>
              <a:rPr lang="en-US" dirty="0" err="1"/>
              <a:t>hyperparameters</a:t>
            </a:r>
            <a:endParaRPr lang="en-US" dirty="0"/>
          </a:p>
          <a:p>
            <a:r>
              <a:rPr lang="en-US" dirty="0"/>
              <a:t>Test to understand generalizability</a:t>
            </a:r>
          </a:p>
        </p:txBody>
      </p:sp>
    </p:spTree>
    <p:extLst>
      <p:ext uri="{BB962C8B-B14F-4D97-AF65-F5344CB8AC3E}">
        <p14:creationId xmlns:p14="http://schemas.microsoft.com/office/powerpoint/2010/main" val="21261544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ros…"/>
          <p:cNvSpPr txBox="1">
            <a:spLocks noGrp="1"/>
          </p:cNvSpPr>
          <p:nvPr>
            <p:ph type="body" idx="1"/>
          </p:nvPr>
        </p:nvSpPr>
        <p:spPr>
          <a:xfrm>
            <a:off x="952500" y="567630"/>
            <a:ext cx="11099801" cy="832872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Pros</a:t>
            </a:r>
          </a:p>
          <a:p>
            <a:pPr lvl="1"/>
            <a:r>
              <a:t>simple yet effective</a:t>
            </a:r>
          </a:p>
          <a:p>
            <a:pPr marL="0" indent="0">
              <a:buSzTx/>
              <a:buNone/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Cons</a:t>
            </a:r>
          </a:p>
          <a:p>
            <a:pPr lvl="1"/>
            <a:r>
              <a:t>search is expensive (can be sped-up)</a:t>
            </a:r>
          </a:p>
          <a:p>
            <a:pPr lvl="1"/>
            <a:r>
              <a:t>storage requirements</a:t>
            </a:r>
          </a:p>
          <a:p>
            <a:pPr lvl="1"/>
            <a:r>
              <a:t>difficulties with high-dimensional data</a:t>
            </a:r>
          </a:p>
        </p:txBody>
      </p:sp>
    </p:spTree>
    <p:extLst>
      <p:ext uri="{BB962C8B-B14F-4D97-AF65-F5344CB8AC3E}">
        <p14:creationId xmlns:p14="http://schemas.microsoft.com/office/powerpoint/2010/main" val="14772156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4-13 at 9.12.1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853" y="4226561"/>
            <a:ext cx="9916160" cy="53695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Data-driven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0" y="2275841"/>
            <a:ext cx="12029440" cy="238421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Collect a database of images with labels</a:t>
            </a:r>
          </a:p>
          <a:p>
            <a:r>
              <a:rPr lang="en-US" dirty="0"/>
              <a:t>Use ML to train an image classifier</a:t>
            </a:r>
          </a:p>
          <a:p>
            <a:r>
              <a:rPr lang="en-US" dirty="0"/>
              <a:t>Evaluate the classifier on test images</a:t>
            </a:r>
          </a:p>
        </p:txBody>
      </p:sp>
    </p:spTree>
    <p:extLst>
      <p:ext uri="{BB962C8B-B14F-4D97-AF65-F5344CB8AC3E}">
        <p14:creationId xmlns:p14="http://schemas.microsoft.com/office/powerpoint/2010/main" val="17410907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kNN</a:t>
            </a:r>
            <a:r>
              <a:rPr lang="en-US" dirty="0"/>
              <a:t> -- Complexity and Storage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0" y="2275840"/>
            <a:ext cx="11921067" cy="7044267"/>
          </a:xfrm>
        </p:spPr>
        <p:txBody>
          <a:bodyPr>
            <a:normAutofit/>
          </a:bodyPr>
          <a:lstStyle/>
          <a:p>
            <a:r>
              <a:rPr lang="en-US" dirty="0"/>
              <a:t>N training images, M test images</a:t>
            </a:r>
          </a:p>
          <a:p>
            <a:endParaRPr lang="en-US" dirty="0"/>
          </a:p>
          <a:p>
            <a:r>
              <a:rPr lang="en-US" dirty="0"/>
              <a:t>Training: O(1)</a:t>
            </a:r>
          </a:p>
          <a:p>
            <a:r>
              <a:rPr lang="en-US" dirty="0"/>
              <a:t>Testing: O(MN)</a:t>
            </a:r>
          </a:p>
          <a:p>
            <a:endParaRPr lang="en-US" dirty="0"/>
          </a:p>
          <a:p>
            <a:r>
              <a:rPr lang="en-US" dirty="0"/>
              <a:t>Hmm…</a:t>
            </a:r>
          </a:p>
          <a:p>
            <a:pPr lvl="1"/>
            <a:r>
              <a:rPr lang="en-US" dirty="0"/>
              <a:t>Normally need the opposite</a:t>
            </a:r>
          </a:p>
          <a:p>
            <a:pPr lvl="1"/>
            <a:r>
              <a:rPr lang="en-US" dirty="0"/>
              <a:t>Slow training (ok), fast testing (necessary)</a:t>
            </a:r>
          </a:p>
        </p:txBody>
      </p:sp>
    </p:spTree>
    <p:extLst>
      <p:ext uri="{BB962C8B-B14F-4D97-AF65-F5344CB8AC3E}">
        <p14:creationId xmlns:p14="http://schemas.microsoft.com/office/powerpoint/2010/main" val="304541764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creen Shot 2016-04-20 at 11.48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4332"/>
            <a:ext cx="13004800" cy="663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198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K-nearest neighb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Naïve Bayes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2809739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Circle"/>
          <p:cNvSpPr/>
          <p:nvPr/>
        </p:nvSpPr>
        <p:spPr>
          <a:xfrm>
            <a:off x="56769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1" name="Circle"/>
          <p:cNvSpPr/>
          <p:nvPr/>
        </p:nvSpPr>
        <p:spPr>
          <a:xfrm>
            <a:off x="5575300" y="6076019"/>
            <a:ext cx="243161" cy="243162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2" name="Circle"/>
          <p:cNvSpPr/>
          <p:nvPr/>
        </p:nvSpPr>
        <p:spPr>
          <a:xfrm>
            <a:off x="5295900" y="412208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3" name="Circle"/>
          <p:cNvSpPr/>
          <p:nvPr/>
        </p:nvSpPr>
        <p:spPr>
          <a:xfrm>
            <a:off x="35052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4" name="Circle"/>
          <p:cNvSpPr/>
          <p:nvPr/>
        </p:nvSpPr>
        <p:spPr>
          <a:xfrm>
            <a:off x="27051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5" name="Circle"/>
          <p:cNvSpPr/>
          <p:nvPr/>
        </p:nvSpPr>
        <p:spPr>
          <a:xfrm>
            <a:off x="41910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6" name="Circle"/>
          <p:cNvSpPr/>
          <p:nvPr/>
        </p:nvSpPr>
        <p:spPr>
          <a:xfrm>
            <a:off x="47117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7" name="Circle"/>
          <p:cNvSpPr/>
          <p:nvPr/>
        </p:nvSpPr>
        <p:spPr>
          <a:xfrm>
            <a:off x="45593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8" name="Circle"/>
          <p:cNvSpPr/>
          <p:nvPr/>
        </p:nvSpPr>
        <p:spPr>
          <a:xfrm>
            <a:off x="3505200" y="4432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9" name="Circle"/>
          <p:cNvSpPr/>
          <p:nvPr/>
        </p:nvSpPr>
        <p:spPr>
          <a:xfrm>
            <a:off x="4191000" y="19685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30" name="Circle"/>
          <p:cNvSpPr/>
          <p:nvPr/>
        </p:nvSpPr>
        <p:spPr>
          <a:xfrm>
            <a:off x="8178800" y="27940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31" name="Circle"/>
          <p:cNvSpPr/>
          <p:nvPr/>
        </p:nvSpPr>
        <p:spPr>
          <a:xfrm>
            <a:off x="6507819" y="1689100"/>
            <a:ext cx="243162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32" name="Circle"/>
          <p:cNvSpPr/>
          <p:nvPr/>
        </p:nvSpPr>
        <p:spPr>
          <a:xfrm>
            <a:off x="3302000" y="54991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33" name="Circle"/>
          <p:cNvSpPr/>
          <p:nvPr/>
        </p:nvSpPr>
        <p:spPr>
          <a:xfrm>
            <a:off x="32131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34" name="Circle"/>
          <p:cNvSpPr/>
          <p:nvPr/>
        </p:nvSpPr>
        <p:spPr>
          <a:xfrm>
            <a:off x="2425700" y="2997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35" name="Circle"/>
          <p:cNvSpPr/>
          <p:nvPr/>
        </p:nvSpPr>
        <p:spPr>
          <a:xfrm>
            <a:off x="85471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36" name="Circle"/>
          <p:cNvSpPr/>
          <p:nvPr/>
        </p:nvSpPr>
        <p:spPr>
          <a:xfrm>
            <a:off x="8801100" y="5232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37" name="Circle"/>
          <p:cNvSpPr/>
          <p:nvPr/>
        </p:nvSpPr>
        <p:spPr>
          <a:xfrm>
            <a:off x="5302250" y="54991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38" name="Circle"/>
          <p:cNvSpPr/>
          <p:nvPr/>
        </p:nvSpPr>
        <p:spPr>
          <a:xfrm>
            <a:off x="6629400" y="5969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39" name="Circle"/>
          <p:cNvSpPr/>
          <p:nvPr/>
        </p:nvSpPr>
        <p:spPr>
          <a:xfrm>
            <a:off x="89916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0" name="Circle"/>
          <p:cNvSpPr/>
          <p:nvPr/>
        </p:nvSpPr>
        <p:spPr>
          <a:xfrm>
            <a:off x="71374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1" name="Circle"/>
          <p:cNvSpPr/>
          <p:nvPr/>
        </p:nvSpPr>
        <p:spPr>
          <a:xfrm>
            <a:off x="82677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2" name="Circle"/>
          <p:cNvSpPr/>
          <p:nvPr/>
        </p:nvSpPr>
        <p:spPr>
          <a:xfrm>
            <a:off x="7239000" y="52505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3" name="Circle"/>
          <p:cNvSpPr/>
          <p:nvPr/>
        </p:nvSpPr>
        <p:spPr>
          <a:xfrm>
            <a:off x="8801100" y="72136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4" name="Circle"/>
          <p:cNvSpPr/>
          <p:nvPr/>
        </p:nvSpPr>
        <p:spPr>
          <a:xfrm>
            <a:off x="3213100" y="62992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5" name="Circle"/>
          <p:cNvSpPr/>
          <p:nvPr/>
        </p:nvSpPr>
        <p:spPr>
          <a:xfrm>
            <a:off x="5029200" y="78613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6" name="Circle"/>
          <p:cNvSpPr/>
          <p:nvPr/>
        </p:nvSpPr>
        <p:spPr>
          <a:xfrm>
            <a:off x="8547100" y="32512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7" name="Circle"/>
          <p:cNvSpPr/>
          <p:nvPr/>
        </p:nvSpPr>
        <p:spPr>
          <a:xfrm>
            <a:off x="102616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8" name="Circle"/>
          <p:cNvSpPr/>
          <p:nvPr/>
        </p:nvSpPr>
        <p:spPr>
          <a:xfrm>
            <a:off x="76835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9" name="Circle"/>
          <p:cNvSpPr/>
          <p:nvPr/>
        </p:nvSpPr>
        <p:spPr>
          <a:xfrm>
            <a:off x="6375400" y="41148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0" name="Circle"/>
          <p:cNvSpPr/>
          <p:nvPr/>
        </p:nvSpPr>
        <p:spPr>
          <a:xfrm>
            <a:off x="50292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1" name="Circle"/>
          <p:cNvSpPr/>
          <p:nvPr/>
        </p:nvSpPr>
        <p:spPr>
          <a:xfrm>
            <a:off x="9055100" y="5486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2" name="Triangle"/>
          <p:cNvSpPr/>
          <p:nvPr/>
        </p:nvSpPr>
        <p:spPr>
          <a:xfrm>
            <a:off x="5802969" y="4454188"/>
            <a:ext cx="308522" cy="2362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88900">
            <a:solidFill>
              <a:srgbClr val="FF26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453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52517" y="4724400"/>
            <a:ext cx="241301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Which class does q belong too?"/>
          <p:cNvSpPr txBox="1"/>
          <p:nvPr/>
        </p:nvSpPr>
        <p:spPr>
          <a:xfrm>
            <a:off x="2926054" y="8570639"/>
            <a:ext cx="66700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Which class does q belong too?</a:t>
            </a:r>
          </a:p>
        </p:txBody>
      </p:sp>
      <p:sp>
        <p:nvSpPr>
          <p:cNvPr id="455" name="Distribution of data from two classes"/>
          <p:cNvSpPr txBox="1"/>
          <p:nvPr/>
        </p:nvSpPr>
        <p:spPr>
          <a:xfrm>
            <a:off x="2739872" y="400050"/>
            <a:ext cx="75250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Distribution of data from two classes</a:t>
            </a:r>
          </a:p>
        </p:txBody>
      </p:sp>
    </p:spTree>
    <p:extLst>
      <p:ext uri="{BB962C8B-B14F-4D97-AF65-F5344CB8AC3E}">
        <p14:creationId xmlns:p14="http://schemas.microsoft.com/office/powerpoint/2010/main" val="3251858836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Circle"/>
          <p:cNvSpPr/>
          <p:nvPr/>
        </p:nvSpPr>
        <p:spPr>
          <a:xfrm>
            <a:off x="56769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8" name="Circle"/>
          <p:cNvSpPr/>
          <p:nvPr/>
        </p:nvSpPr>
        <p:spPr>
          <a:xfrm>
            <a:off x="5575300" y="6076019"/>
            <a:ext cx="243161" cy="243162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9" name="Circle"/>
          <p:cNvSpPr/>
          <p:nvPr/>
        </p:nvSpPr>
        <p:spPr>
          <a:xfrm>
            <a:off x="5295900" y="412208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0" name="Circle"/>
          <p:cNvSpPr/>
          <p:nvPr/>
        </p:nvSpPr>
        <p:spPr>
          <a:xfrm>
            <a:off x="35052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1" name="Circle"/>
          <p:cNvSpPr/>
          <p:nvPr/>
        </p:nvSpPr>
        <p:spPr>
          <a:xfrm>
            <a:off x="27051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2" name="Circle"/>
          <p:cNvSpPr/>
          <p:nvPr/>
        </p:nvSpPr>
        <p:spPr>
          <a:xfrm>
            <a:off x="41910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3" name="Circle"/>
          <p:cNvSpPr/>
          <p:nvPr/>
        </p:nvSpPr>
        <p:spPr>
          <a:xfrm>
            <a:off x="47117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4" name="Circle"/>
          <p:cNvSpPr/>
          <p:nvPr/>
        </p:nvSpPr>
        <p:spPr>
          <a:xfrm>
            <a:off x="45593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5" name="Circle"/>
          <p:cNvSpPr/>
          <p:nvPr/>
        </p:nvSpPr>
        <p:spPr>
          <a:xfrm>
            <a:off x="3505200" y="4432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6" name="Circle"/>
          <p:cNvSpPr/>
          <p:nvPr/>
        </p:nvSpPr>
        <p:spPr>
          <a:xfrm>
            <a:off x="4191000" y="19685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7" name="Circle"/>
          <p:cNvSpPr/>
          <p:nvPr/>
        </p:nvSpPr>
        <p:spPr>
          <a:xfrm>
            <a:off x="8178800" y="27940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8" name="Circle"/>
          <p:cNvSpPr/>
          <p:nvPr/>
        </p:nvSpPr>
        <p:spPr>
          <a:xfrm>
            <a:off x="6507819" y="1689100"/>
            <a:ext cx="243162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9" name="Circle"/>
          <p:cNvSpPr/>
          <p:nvPr/>
        </p:nvSpPr>
        <p:spPr>
          <a:xfrm>
            <a:off x="3302000" y="54991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70" name="Circle"/>
          <p:cNvSpPr/>
          <p:nvPr/>
        </p:nvSpPr>
        <p:spPr>
          <a:xfrm>
            <a:off x="32131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71" name="Circle"/>
          <p:cNvSpPr/>
          <p:nvPr/>
        </p:nvSpPr>
        <p:spPr>
          <a:xfrm>
            <a:off x="2425700" y="2997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72" name="Circle"/>
          <p:cNvSpPr/>
          <p:nvPr/>
        </p:nvSpPr>
        <p:spPr>
          <a:xfrm>
            <a:off x="85471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73" name="Circle"/>
          <p:cNvSpPr/>
          <p:nvPr/>
        </p:nvSpPr>
        <p:spPr>
          <a:xfrm>
            <a:off x="8801100" y="5232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74" name="Circle"/>
          <p:cNvSpPr/>
          <p:nvPr/>
        </p:nvSpPr>
        <p:spPr>
          <a:xfrm>
            <a:off x="5302250" y="54991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75" name="Circle"/>
          <p:cNvSpPr/>
          <p:nvPr/>
        </p:nvSpPr>
        <p:spPr>
          <a:xfrm>
            <a:off x="6629400" y="5969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76" name="Circle"/>
          <p:cNvSpPr/>
          <p:nvPr/>
        </p:nvSpPr>
        <p:spPr>
          <a:xfrm>
            <a:off x="89916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77" name="Circle"/>
          <p:cNvSpPr/>
          <p:nvPr/>
        </p:nvSpPr>
        <p:spPr>
          <a:xfrm>
            <a:off x="71374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78" name="Circle"/>
          <p:cNvSpPr/>
          <p:nvPr/>
        </p:nvSpPr>
        <p:spPr>
          <a:xfrm>
            <a:off x="82677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79" name="Circle"/>
          <p:cNvSpPr/>
          <p:nvPr/>
        </p:nvSpPr>
        <p:spPr>
          <a:xfrm>
            <a:off x="7239000" y="52505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0" name="Circle"/>
          <p:cNvSpPr/>
          <p:nvPr/>
        </p:nvSpPr>
        <p:spPr>
          <a:xfrm>
            <a:off x="8801100" y="72136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1" name="Circle"/>
          <p:cNvSpPr/>
          <p:nvPr/>
        </p:nvSpPr>
        <p:spPr>
          <a:xfrm>
            <a:off x="3213100" y="62992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2" name="Circle"/>
          <p:cNvSpPr/>
          <p:nvPr/>
        </p:nvSpPr>
        <p:spPr>
          <a:xfrm>
            <a:off x="5029200" y="78613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3" name="Circle"/>
          <p:cNvSpPr/>
          <p:nvPr/>
        </p:nvSpPr>
        <p:spPr>
          <a:xfrm>
            <a:off x="8547100" y="32512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4" name="Circle"/>
          <p:cNvSpPr/>
          <p:nvPr/>
        </p:nvSpPr>
        <p:spPr>
          <a:xfrm>
            <a:off x="102616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5" name="Circle"/>
          <p:cNvSpPr/>
          <p:nvPr/>
        </p:nvSpPr>
        <p:spPr>
          <a:xfrm>
            <a:off x="76835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6" name="Circle"/>
          <p:cNvSpPr/>
          <p:nvPr/>
        </p:nvSpPr>
        <p:spPr>
          <a:xfrm>
            <a:off x="6375400" y="41148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7" name="Circle"/>
          <p:cNvSpPr/>
          <p:nvPr/>
        </p:nvSpPr>
        <p:spPr>
          <a:xfrm>
            <a:off x="50292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8" name="Circle"/>
          <p:cNvSpPr/>
          <p:nvPr/>
        </p:nvSpPr>
        <p:spPr>
          <a:xfrm>
            <a:off x="9055100" y="5486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9" name="Triangle"/>
          <p:cNvSpPr/>
          <p:nvPr/>
        </p:nvSpPr>
        <p:spPr>
          <a:xfrm>
            <a:off x="5802969" y="4454188"/>
            <a:ext cx="308522" cy="2362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88900">
            <a:solidFill>
              <a:srgbClr val="FF26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490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52517" y="4724400"/>
            <a:ext cx="241301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491" name="Distribution of data from two classes"/>
          <p:cNvSpPr txBox="1"/>
          <p:nvPr/>
        </p:nvSpPr>
        <p:spPr>
          <a:xfrm>
            <a:off x="2739872" y="400050"/>
            <a:ext cx="75250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Distribution of data from two classes</a:t>
            </a:r>
          </a:p>
        </p:txBody>
      </p:sp>
      <p:sp>
        <p:nvSpPr>
          <p:cNvPr id="492" name="Oval"/>
          <p:cNvSpPr/>
          <p:nvPr/>
        </p:nvSpPr>
        <p:spPr>
          <a:xfrm rot="14891641">
            <a:off x="2401679" y="2029294"/>
            <a:ext cx="5421101" cy="3716213"/>
          </a:xfrm>
          <a:prstGeom prst="ellipse">
            <a:avLst/>
          </a:prstGeom>
          <a:ln w="25400" cap="rnd">
            <a:solidFill>
              <a:srgbClr val="85888D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93" name="Learn parametric model for each class…"/>
          <p:cNvSpPr txBox="1"/>
          <p:nvPr/>
        </p:nvSpPr>
        <p:spPr>
          <a:xfrm>
            <a:off x="7597254" y="1515744"/>
            <a:ext cx="5102398" cy="772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96333" marR="0" lvl="0" indent="-296333" algn="l" defTabSz="5842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Learn parametric model for each class</a:t>
            </a:r>
          </a:p>
          <a:p>
            <a:pPr marL="296333" marR="0" lvl="0" indent="-296333" algn="l" defTabSz="5842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Compute probability of query</a:t>
            </a:r>
          </a:p>
        </p:txBody>
      </p:sp>
      <p:sp>
        <p:nvSpPr>
          <p:cNvPr id="494" name="Oval"/>
          <p:cNvSpPr/>
          <p:nvPr/>
        </p:nvSpPr>
        <p:spPr>
          <a:xfrm rot="20877171">
            <a:off x="2924505" y="4604706"/>
            <a:ext cx="8415515" cy="2751136"/>
          </a:xfrm>
          <a:prstGeom prst="ellipse">
            <a:avLst/>
          </a:prstGeom>
          <a:ln w="25400" cap="rnd">
            <a:solidFill>
              <a:srgbClr val="85888D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12815078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Recall: This is called the posterior.…"/>
          <p:cNvSpPr txBox="1"/>
          <p:nvPr/>
        </p:nvSpPr>
        <p:spPr>
          <a:xfrm>
            <a:off x="459271" y="2355379"/>
            <a:ext cx="12086258" cy="1410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This is called the posterior.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the probability of a class </a:t>
            </a:r>
            <a:r>
              <a:rPr kumimoji="0" sz="49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z</a:t>
            </a:r>
            <a:r>
              <a:rPr kumimoji="0" sz="4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given the observed features </a:t>
            </a:r>
            <a:r>
              <a:rPr kumimoji="0" sz="49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</a:p>
        </p:txBody>
      </p:sp>
      <p:sp>
        <p:nvSpPr>
          <p:cNvPr id="499" name="For classification, z is a discrete random variable…"/>
          <p:cNvSpPr txBox="1"/>
          <p:nvPr/>
        </p:nvSpPr>
        <p:spPr>
          <a:xfrm>
            <a:off x="2152908" y="6661150"/>
            <a:ext cx="3887073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For classification, z is a discrete random variable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(e.g., car, person, building)</a:t>
            </a:r>
          </a:p>
        </p:txBody>
      </p:sp>
      <p:sp>
        <p:nvSpPr>
          <p:cNvPr id="500" name="X is a set of observed feature…"/>
          <p:cNvSpPr txBox="1"/>
          <p:nvPr/>
        </p:nvSpPr>
        <p:spPr>
          <a:xfrm>
            <a:off x="6616983" y="6845299"/>
            <a:ext cx="4667626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X is a set of observed feature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(e.g., features from a single image)</a:t>
            </a:r>
          </a:p>
        </p:txBody>
      </p:sp>
      <p:pic>
        <p:nvPicPr>
          <p:cNvPr id="501" name="Line" descr="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7667030">
            <a:off x="5304793" y="5951661"/>
            <a:ext cx="1289438" cy="256793"/>
          </a:xfrm>
          <a:prstGeom prst="rect">
            <a:avLst/>
          </a:prstGeom>
        </p:spPr>
      </p:pic>
      <p:pic>
        <p:nvPicPr>
          <p:cNvPr id="503" name="Line" descr="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5259550">
            <a:off x="6679647" y="5948028"/>
            <a:ext cx="1274440" cy="256793"/>
          </a:xfrm>
          <a:prstGeom prst="rect">
            <a:avLst/>
          </a:prstGeom>
        </p:spPr>
      </p:pic>
      <p:sp>
        <p:nvSpPr>
          <p:cNvPr id="505" name="(it’s a function that returns a single probability value)"/>
          <p:cNvSpPr txBox="1"/>
          <p:nvPr/>
        </p:nvSpPr>
        <p:spPr>
          <a:xfrm>
            <a:off x="2904723" y="8578849"/>
            <a:ext cx="720059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(it’s a function that returns a single probability value)</a:t>
            </a:r>
          </a:p>
        </p:txBody>
      </p:sp>
      <p:pic>
        <p:nvPicPr>
          <p:cNvPr id="506" name="latex-image-22.pdf" descr="latex-image-22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03536" y="4516995"/>
            <a:ext cx="2197728" cy="71961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78763605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latex-image-13.pdf" descr="latex-image-1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10183" y="4516995"/>
            <a:ext cx="4784434" cy="719611"/>
          </a:xfrm>
          <a:prstGeom prst="rect">
            <a:avLst/>
          </a:prstGeom>
          <a:ln w="12700">
            <a:miter lim="400000"/>
          </a:ln>
        </p:spPr>
      </p:pic>
      <p:sp>
        <p:nvSpPr>
          <p:cNvPr id="509" name="Each x is an observed feature…"/>
          <p:cNvSpPr txBox="1"/>
          <p:nvPr/>
        </p:nvSpPr>
        <p:spPr>
          <a:xfrm>
            <a:off x="6810807" y="6845299"/>
            <a:ext cx="4279979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Each x is an observed feature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(e.g., visual words)</a:t>
            </a:r>
          </a:p>
        </p:txBody>
      </p:sp>
      <p:pic>
        <p:nvPicPr>
          <p:cNvPr id="510" name="Line" descr="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718705">
            <a:off x="4136644" y="5803645"/>
            <a:ext cx="1372612" cy="256793"/>
          </a:xfrm>
          <a:prstGeom prst="rect">
            <a:avLst/>
          </a:prstGeom>
        </p:spPr>
      </p:pic>
      <p:pic>
        <p:nvPicPr>
          <p:cNvPr id="512" name="Line" descr="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5361553">
            <a:off x="7552580" y="5773892"/>
            <a:ext cx="1419780" cy="256794"/>
          </a:xfrm>
          <a:prstGeom prst="rect">
            <a:avLst/>
          </a:prstGeom>
        </p:spPr>
      </p:pic>
      <p:pic>
        <p:nvPicPr>
          <p:cNvPr id="514" name="Line" descr="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3500000">
            <a:off x="5554919" y="5791555"/>
            <a:ext cx="1875940" cy="256793"/>
          </a:xfrm>
          <a:prstGeom prst="rect">
            <a:avLst/>
          </a:prstGeom>
        </p:spPr>
      </p:pic>
      <p:sp>
        <p:nvSpPr>
          <p:cNvPr id="516" name="(it’s a function that returns a single probability value)"/>
          <p:cNvSpPr txBox="1"/>
          <p:nvPr/>
        </p:nvSpPr>
        <p:spPr>
          <a:xfrm>
            <a:off x="2904723" y="8578849"/>
            <a:ext cx="720059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(it’s a function that returns a single probability value)</a:t>
            </a:r>
          </a:p>
        </p:txBody>
      </p:sp>
      <p:sp>
        <p:nvSpPr>
          <p:cNvPr id="517" name="This is called the posterior:…"/>
          <p:cNvSpPr txBox="1"/>
          <p:nvPr/>
        </p:nvSpPr>
        <p:spPr>
          <a:xfrm>
            <a:off x="459271" y="2388117"/>
            <a:ext cx="12086258" cy="1345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This is called the posterior: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the probability of a class </a:t>
            </a:r>
            <a:r>
              <a:rPr kumimoji="0" sz="49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z</a:t>
            </a:r>
            <a:r>
              <a:rPr kumimoji="0" sz="4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given the observed features </a:t>
            </a:r>
            <a:r>
              <a:rPr kumimoji="0" sz="49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</a:p>
        </p:txBody>
      </p:sp>
      <p:sp>
        <p:nvSpPr>
          <p:cNvPr id="518" name="For classification, z is a discrete random variable…"/>
          <p:cNvSpPr txBox="1"/>
          <p:nvPr/>
        </p:nvSpPr>
        <p:spPr>
          <a:xfrm>
            <a:off x="2152908" y="6661150"/>
            <a:ext cx="3887073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For classification, z is a discrete random variable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(e.g., car, person, building)</a:t>
            </a:r>
          </a:p>
        </p:txBody>
      </p:sp>
    </p:spTree>
    <p:extLst>
      <p:ext uri="{BB962C8B-B14F-4D97-AF65-F5344CB8AC3E}">
        <p14:creationId xmlns:p14="http://schemas.microsoft.com/office/powerpoint/2010/main" val="452513710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latex-image-14.pdf" descr="latex-image-14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2918" y="7094289"/>
            <a:ext cx="10478964" cy="1462973"/>
          </a:xfrm>
          <a:prstGeom prst="rect">
            <a:avLst/>
          </a:prstGeom>
          <a:ln w="12700">
            <a:miter lim="400000"/>
          </a:ln>
        </p:spPr>
      </p:pic>
      <p:sp>
        <p:nvSpPr>
          <p:cNvPr id="521" name="posterior"/>
          <p:cNvSpPr txBox="1"/>
          <p:nvPr/>
        </p:nvSpPr>
        <p:spPr>
          <a:xfrm>
            <a:off x="4001134" y="4455194"/>
            <a:ext cx="111633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posterior</a:t>
            </a:r>
          </a:p>
        </p:txBody>
      </p:sp>
      <p:sp>
        <p:nvSpPr>
          <p:cNvPr id="522" name="likelihood"/>
          <p:cNvSpPr txBox="1"/>
          <p:nvPr/>
        </p:nvSpPr>
        <p:spPr>
          <a:xfrm>
            <a:off x="6378829" y="3045197"/>
            <a:ext cx="118694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likelihood</a:t>
            </a:r>
          </a:p>
        </p:txBody>
      </p:sp>
      <p:sp>
        <p:nvSpPr>
          <p:cNvPr id="523" name="prior"/>
          <p:cNvSpPr txBox="1"/>
          <p:nvPr/>
        </p:nvSpPr>
        <p:spPr>
          <a:xfrm>
            <a:off x="8038465" y="3045197"/>
            <a:ext cx="63627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prior</a:t>
            </a:r>
          </a:p>
        </p:txBody>
      </p:sp>
      <p:sp>
        <p:nvSpPr>
          <p:cNvPr id="524" name="The posterior can be decomposed according to Bayes’ Rule"/>
          <p:cNvSpPr txBox="1"/>
          <p:nvPr/>
        </p:nvSpPr>
        <p:spPr>
          <a:xfrm>
            <a:off x="1227150" y="1638300"/>
            <a:ext cx="9972402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The posterior can be decomposed according to </a:t>
            </a: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Bayes’ Rule</a:t>
            </a:r>
          </a:p>
        </p:txBody>
      </p:sp>
      <p:pic>
        <p:nvPicPr>
          <p:cNvPr id="525" name="latex-image-24.pdf" descr="latex-image-24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61146" y="3486894"/>
            <a:ext cx="5304410" cy="1303370"/>
          </a:xfrm>
          <a:prstGeom prst="rect">
            <a:avLst/>
          </a:prstGeom>
          <a:ln w="12700">
            <a:miter lim="400000"/>
          </a:ln>
        </p:spPr>
      </p:pic>
      <p:sp>
        <p:nvSpPr>
          <p:cNvPr id="526" name="In our context…"/>
          <p:cNvSpPr txBox="1"/>
          <p:nvPr/>
        </p:nvSpPr>
        <p:spPr>
          <a:xfrm>
            <a:off x="712723" y="6419849"/>
            <a:ext cx="228295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In our context…</a:t>
            </a:r>
          </a:p>
        </p:txBody>
      </p:sp>
      <p:sp>
        <p:nvSpPr>
          <p:cNvPr id="527" name="Recall:"/>
          <p:cNvSpPr txBox="1"/>
          <p:nvPr/>
        </p:nvSpPr>
        <p:spPr>
          <a:xfrm>
            <a:off x="726012" y="777502"/>
            <a:ext cx="161359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Recall:</a:t>
            </a:r>
          </a:p>
        </p:txBody>
      </p:sp>
      <p:sp>
        <p:nvSpPr>
          <p:cNvPr id="528" name="Rounded Rectangle"/>
          <p:cNvSpPr/>
          <p:nvPr/>
        </p:nvSpPr>
        <p:spPr>
          <a:xfrm>
            <a:off x="514699" y="628336"/>
            <a:ext cx="11975402" cy="4655975"/>
          </a:xfrm>
          <a:prstGeom prst="roundRect">
            <a:avLst>
              <a:gd name="adj" fmla="val 6781"/>
            </a:avLst>
          </a:prstGeom>
          <a:ln w="254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795407654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latex-image-23.pdf" descr="latex-image-2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10316" y="2187563"/>
            <a:ext cx="6384168" cy="1247239"/>
          </a:xfrm>
          <a:prstGeom prst="rect">
            <a:avLst/>
          </a:prstGeom>
          <a:ln w="12700">
            <a:miter lim="400000"/>
          </a:ln>
        </p:spPr>
      </p:pic>
      <p:sp>
        <p:nvSpPr>
          <p:cNvPr id="531" name="The naive Bayes’ classifier is solving this optimization"/>
          <p:cNvSpPr txBox="1"/>
          <p:nvPr/>
        </p:nvSpPr>
        <p:spPr>
          <a:xfrm>
            <a:off x="1007998" y="1172882"/>
            <a:ext cx="1098880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The naive Bayes’ classifier is solving this optimization</a:t>
            </a:r>
          </a:p>
        </p:txBody>
      </p:sp>
      <p:sp>
        <p:nvSpPr>
          <p:cNvPr id="532" name="MAP (maximum a posteriori) estimate"/>
          <p:cNvSpPr txBox="1"/>
          <p:nvPr/>
        </p:nvSpPr>
        <p:spPr>
          <a:xfrm>
            <a:off x="3922567" y="3548429"/>
            <a:ext cx="5159666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MAP (maximum a posteriori) estimate</a:t>
            </a:r>
          </a:p>
        </p:txBody>
      </p:sp>
      <p:pic>
        <p:nvPicPr>
          <p:cNvPr id="533" name="latex-image-25.pdf" descr="latex-image-25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97553" y="4940275"/>
            <a:ext cx="4749801" cy="109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4" name="latex-image-26.pdf" descr="latex-image-26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48353" y="6846471"/>
            <a:ext cx="4648201" cy="749301"/>
          </a:xfrm>
          <a:prstGeom prst="rect">
            <a:avLst/>
          </a:prstGeom>
          <a:ln w="12700">
            <a:miter lim="400000"/>
          </a:ln>
        </p:spPr>
      </p:pic>
      <p:sp>
        <p:nvSpPr>
          <p:cNvPr id="535" name="Bayes’ Rule"/>
          <p:cNvSpPr txBox="1"/>
          <p:nvPr/>
        </p:nvSpPr>
        <p:spPr>
          <a:xfrm>
            <a:off x="10922346" y="5283175"/>
            <a:ext cx="145542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000"/>
            </a:lvl1pPr>
          </a:lstStyle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Bayes’ Rule</a:t>
            </a:r>
          </a:p>
        </p:txBody>
      </p:sp>
      <p:sp>
        <p:nvSpPr>
          <p:cNvPr id="536" name="Remove constants"/>
          <p:cNvSpPr txBox="1"/>
          <p:nvPr/>
        </p:nvSpPr>
        <p:spPr>
          <a:xfrm>
            <a:off x="10223338" y="7017921"/>
            <a:ext cx="221792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000"/>
            </a:lvl1pPr>
          </a:lstStyle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Remove constants</a:t>
            </a:r>
          </a:p>
        </p:txBody>
      </p:sp>
      <p:sp>
        <p:nvSpPr>
          <p:cNvPr id="537" name="To optimize this…we need to compute this"/>
          <p:cNvSpPr txBox="1"/>
          <p:nvPr/>
        </p:nvSpPr>
        <p:spPr>
          <a:xfrm>
            <a:off x="1094587" y="8006842"/>
            <a:ext cx="587380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To optimize this…we need to compute this</a:t>
            </a:r>
          </a:p>
        </p:txBody>
      </p:sp>
      <p:pic>
        <p:nvPicPr>
          <p:cNvPr id="540" name="Connection Line" descr="Connection 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59366" y="7490587"/>
            <a:ext cx="382220" cy="911504"/>
          </a:xfrm>
          <a:prstGeom prst="rect">
            <a:avLst/>
          </a:prstGeom>
        </p:spPr>
      </p:pic>
      <p:sp>
        <p:nvSpPr>
          <p:cNvPr id="539" name="Compute the likelihood…"/>
          <p:cNvSpPr txBox="1"/>
          <p:nvPr/>
        </p:nvSpPr>
        <p:spPr>
          <a:xfrm>
            <a:off x="7566685" y="8919718"/>
            <a:ext cx="52719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Compute the likelihood…</a:t>
            </a:r>
          </a:p>
        </p:txBody>
      </p:sp>
    </p:spTree>
    <p:extLst>
      <p:ext uri="{BB962C8B-B14F-4D97-AF65-F5344CB8AC3E}">
        <p14:creationId xmlns:p14="http://schemas.microsoft.com/office/powerpoint/2010/main" val="1509971905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latex-image-16.pdf" descr="latex-image-16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1150" y="3317574"/>
            <a:ext cx="9842500" cy="1841501"/>
          </a:xfrm>
          <a:prstGeom prst="rect">
            <a:avLst/>
          </a:prstGeom>
          <a:ln w="12700">
            <a:miter lim="400000"/>
          </a:ln>
        </p:spPr>
      </p:pic>
      <p:sp>
        <p:nvSpPr>
          <p:cNvPr id="544" name="A naive Bayes’ classifier assumes all features are…"/>
          <p:cNvSpPr txBox="1"/>
          <p:nvPr/>
        </p:nvSpPr>
        <p:spPr>
          <a:xfrm>
            <a:off x="1257465" y="1140854"/>
            <a:ext cx="10489870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 naive Bayes’ classifier assumes all features are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2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conditionally independent</a:t>
            </a:r>
          </a:p>
        </p:txBody>
      </p:sp>
      <p:sp>
        <p:nvSpPr>
          <p:cNvPr id="545" name="Recall:"/>
          <p:cNvSpPr txBox="1"/>
          <p:nvPr/>
        </p:nvSpPr>
        <p:spPr>
          <a:xfrm>
            <a:off x="835058" y="6399041"/>
            <a:ext cx="161359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Recall:</a:t>
            </a:r>
          </a:p>
        </p:txBody>
      </p:sp>
      <p:grpSp>
        <p:nvGrpSpPr>
          <p:cNvPr id="551" name="Group"/>
          <p:cNvGrpSpPr/>
          <p:nvPr/>
        </p:nvGrpSpPr>
        <p:grpSpPr>
          <a:xfrm>
            <a:off x="3400044" y="6779641"/>
            <a:ext cx="2998772" cy="1465199"/>
            <a:chOff x="0" y="0"/>
            <a:chExt cx="2998771" cy="1465197"/>
          </a:xfrm>
        </p:grpSpPr>
        <p:sp>
          <p:nvSpPr>
            <p:cNvPr id="546" name="Oval"/>
            <p:cNvSpPr/>
            <p:nvPr/>
          </p:nvSpPr>
          <p:spPr>
            <a:xfrm>
              <a:off x="0" y="0"/>
              <a:ext cx="1953598" cy="1465198"/>
            </a:xfrm>
            <a:prstGeom prst="ellipse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547" name="Oval"/>
            <p:cNvSpPr/>
            <p:nvPr/>
          </p:nvSpPr>
          <p:spPr>
            <a:xfrm>
              <a:off x="1045174" y="0"/>
              <a:ext cx="1953598" cy="1465198"/>
            </a:xfrm>
            <a:prstGeom prst="ellipse">
              <a:avLst/>
            </a:prstGeom>
            <a:solidFill>
              <a:srgbClr val="FF2600">
                <a:alpha val="50161"/>
              </a:srgb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pic>
          <p:nvPicPr>
            <p:cNvPr id="54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38727" y="671549"/>
              <a:ext cx="146521" cy="122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15279" y="671549"/>
              <a:ext cx="131869" cy="122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0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80731" y="666665"/>
              <a:ext cx="488401" cy="1318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5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978092" y="8478453"/>
            <a:ext cx="3913705" cy="519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55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46191" y="8478453"/>
            <a:ext cx="4306478" cy="519022"/>
          </a:xfrm>
          <a:prstGeom prst="rect">
            <a:avLst/>
          </a:prstGeom>
          <a:ln w="12700">
            <a:miter lim="400000"/>
          </a:ln>
        </p:spPr>
      </p:pic>
      <p:sp>
        <p:nvSpPr>
          <p:cNvPr id="554" name="Oval"/>
          <p:cNvSpPr/>
          <p:nvPr/>
        </p:nvSpPr>
        <p:spPr>
          <a:xfrm>
            <a:off x="7978188" y="6779641"/>
            <a:ext cx="1953598" cy="1465199"/>
          </a:xfrm>
          <a:prstGeom prst="ellipse">
            <a:avLst/>
          </a:prstGeom>
          <a:solidFill>
            <a:srgbClr val="FFFB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55" name="Oval"/>
          <p:cNvSpPr/>
          <p:nvPr/>
        </p:nvSpPr>
        <p:spPr>
          <a:xfrm>
            <a:off x="10019615" y="6779641"/>
            <a:ext cx="1953598" cy="1465199"/>
          </a:xfrm>
          <a:prstGeom prst="ellipse">
            <a:avLst/>
          </a:prstGeom>
          <a:solidFill>
            <a:srgbClr val="FF2600">
              <a:alpha val="50161"/>
            </a:srgb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55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81726" y="7451190"/>
            <a:ext cx="146521" cy="12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30480" y="7451190"/>
            <a:ext cx="131868" cy="122101"/>
          </a:xfrm>
          <a:prstGeom prst="rect">
            <a:avLst/>
          </a:prstGeom>
          <a:ln w="12700">
            <a:miter lim="400000"/>
          </a:ln>
        </p:spPr>
      </p:pic>
      <p:sp>
        <p:nvSpPr>
          <p:cNvPr id="558" name="Rounded Rectangle"/>
          <p:cNvSpPr/>
          <p:nvPr/>
        </p:nvSpPr>
        <p:spPr>
          <a:xfrm>
            <a:off x="623951" y="6281693"/>
            <a:ext cx="11756898" cy="2970671"/>
          </a:xfrm>
          <a:prstGeom prst="roundRect">
            <a:avLst>
              <a:gd name="adj" fmla="val 6961"/>
            </a:avLst>
          </a:prstGeom>
          <a:ln w="254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03108261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K-nearest neighb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Bag of words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8086511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latex-image-27.pdf" descr="latex-image-27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31928" y="6097298"/>
            <a:ext cx="7591744" cy="1369004"/>
          </a:xfrm>
          <a:prstGeom prst="rect">
            <a:avLst/>
          </a:prstGeom>
          <a:ln w="12700">
            <a:miter lim="400000"/>
          </a:ln>
        </p:spPr>
      </p:pic>
      <p:sp>
        <p:nvSpPr>
          <p:cNvPr id="585" name="To compute the MAP estimate"/>
          <p:cNvSpPr txBox="1"/>
          <p:nvPr/>
        </p:nvSpPr>
        <p:spPr>
          <a:xfrm>
            <a:off x="652754" y="1314450"/>
            <a:ext cx="62128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To compute the MAP estimate</a:t>
            </a:r>
          </a:p>
        </p:txBody>
      </p:sp>
      <p:sp>
        <p:nvSpPr>
          <p:cNvPr id="586" name="Given (1) a set of known parameters"/>
          <p:cNvSpPr txBox="1"/>
          <p:nvPr/>
        </p:nvSpPr>
        <p:spPr>
          <a:xfrm>
            <a:off x="1228902" y="2774048"/>
            <a:ext cx="506059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Given (1) a set of known parameters</a:t>
            </a:r>
          </a:p>
        </p:txBody>
      </p:sp>
      <p:pic>
        <p:nvPicPr>
          <p:cNvPr id="587" name="latex-image-31.pdf" descr="latex-image-3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61059" y="3489974"/>
            <a:ext cx="1063559" cy="596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88" name="latex-image-32.pdf" descr="latex-image-32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87304" y="3489974"/>
            <a:ext cx="1611453" cy="596238"/>
          </a:xfrm>
          <a:prstGeom prst="rect">
            <a:avLst/>
          </a:prstGeom>
          <a:ln w="12700">
            <a:miter lim="400000"/>
          </a:ln>
        </p:spPr>
      </p:pic>
      <p:sp>
        <p:nvSpPr>
          <p:cNvPr id="589" name="Compute which z has the largest probability"/>
          <p:cNvSpPr txBox="1"/>
          <p:nvPr/>
        </p:nvSpPr>
        <p:spPr>
          <a:xfrm>
            <a:off x="1595780" y="5352148"/>
            <a:ext cx="610484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Compute which z has the largest probability</a:t>
            </a:r>
          </a:p>
        </p:txBody>
      </p:sp>
      <p:pic>
        <p:nvPicPr>
          <p:cNvPr id="59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64247" y="3511232"/>
            <a:ext cx="3726382" cy="553721"/>
          </a:xfrm>
          <a:prstGeom prst="rect">
            <a:avLst/>
          </a:prstGeom>
          <a:ln w="12700">
            <a:miter lim="400000"/>
          </a:ln>
        </p:spPr>
      </p:pic>
      <p:sp>
        <p:nvSpPr>
          <p:cNvPr id="591" name="(2) observations"/>
          <p:cNvSpPr txBox="1"/>
          <p:nvPr/>
        </p:nvSpPr>
        <p:spPr>
          <a:xfrm>
            <a:off x="8742832" y="2774048"/>
            <a:ext cx="231617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(2) observations</a:t>
            </a:r>
          </a:p>
        </p:txBody>
      </p:sp>
    </p:spTree>
    <p:extLst>
      <p:ext uri="{BB962C8B-B14F-4D97-AF65-F5344CB8AC3E}">
        <p14:creationId xmlns:p14="http://schemas.microsoft.com/office/powerpoint/2010/main" val="1466507321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" name="Table"/>
          <p:cNvGraphicFramePr/>
          <p:nvPr/>
        </p:nvGraphicFramePr>
        <p:xfrm>
          <a:off x="3987800" y="2374900"/>
          <a:ext cx="7543233" cy="102870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7360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defTabSz="914400"/>
                      <a:r>
                        <a:rPr sz="1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count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1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6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2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1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1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defTabSz="914400"/>
                      <a:r>
                        <a:rPr sz="1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word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Tartan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robot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CHIMP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CMU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bio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soft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ankle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sensor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defTabSz="914400"/>
                      <a:r>
                        <a:rPr sz="1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p(x|z)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0.09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0.55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0.18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0.09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0.0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0.0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0.0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0.09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9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9902" y="497302"/>
            <a:ext cx="2876953" cy="3219077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95" name="2D Column Chart"/>
          <p:cNvGraphicFramePr/>
          <p:nvPr/>
        </p:nvGraphicFramePr>
        <p:xfrm>
          <a:off x="4784721" y="612442"/>
          <a:ext cx="6793657" cy="1686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96" name="Rectangle"/>
          <p:cNvSpPr/>
          <p:nvPr/>
        </p:nvSpPr>
        <p:spPr>
          <a:xfrm>
            <a:off x="11226800" y="814440"/>
            <a:ext cx="373708" cy="14674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97" name="* typically add pseudo-counts (0.001)…"/>
          <p:cNvSpPr txBox="1"/>
          <p:nvPr/>
        </p:nvSpPr>
        <p:spPr>
          <a:xfrm>
            <a:off x="211123" y="8994441"/>
            <a:ext cx="7534754" cy="533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* typically add pseudo-counts (0.001)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** this is an example for computing the likelihood, need to multiply times </a:t>
            </a:r>
            <a:r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prior</a:t>
            </a: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to get posterior</a:t>
            </a:r>
          </a:p>
        </p:txBody>
      </p:sp>
      <p:pic>
        <p:nvPicPr>
          <p:cNvPr id="598" name="latex-image-33.pdf" descr="latex-image-33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2926" y="4414192"/>
            <a:ext cx="6731001" cy="1701801"/>
          </a:xfrm>
          <a:prstGeom prst="rect">
            <a:avLst/>
          </a:prstGeom>
          <a:ln w="12700">
            <a:miter lim="400000"/>
          </a:ln>
        </p:spPr>
      </p:pic>
      <p:sp>
        <p:nvSpPr>
          <p:cNvPr id="599" name="Numbers get really small so use log probabilities"/>
          <p:cNvSpPr txBox="1"/>
          <p:nvPr/>
        </p:nvSpPr>
        <p:spPr>
          <a:xfrm>
            <a:off x="3685254" y="6833071"/>
            <a:ext cx="5913692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Numbers get really small so use log probabilities</a:t>
            </a:r>
          </a:p>
        </p:txBody>
      </p:sp>
      <p:pic>
        <p:nvPicPr>
          <p:cNvPr id="600" name="latex-image-37.pdf" descr="latex-image-37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9812" y="7599095"/>
            <a:ext cx="11685176" cy="286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latex-image-38.pdf" descr="latex-image-38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09315" y="8338514"/>
            <a:ext cx="11465570" cy="2956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14069772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3" name="Table"/>
          <p:cNvGraphicFramePr/>
          <p:nvPr/>
        </p:nvGraphicFramePr>
        <p:xfrm>
          <a:off x="3987800" y="2374900"/>
          <a:ext cx="7543233" cy="102870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7360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defTabSz="914400"/>
                      <a:r>
                        <a:rPr sz="1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count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1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6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2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1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1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defTabSz="914400"/>
                      <a:r>
                        <a:rPr sz="1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word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Tartan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robot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CHIMP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CMU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bio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soft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ankle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sensor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defTabSz="914400"/>
                      <a:r>
                        <a:rPr sz="1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p(x|z)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0.09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0.55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0.18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0.09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0.0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0.0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0.0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0.09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0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102" y="4697850"/>
            <a:ext cx="2242185" cy="2690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0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8702" y="598902"/>
            <a:ext cx="2242185" cy="250882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06" name="Table"/>
          <p:cNvGraphicFramePr/>
          <p:nvPr/>
        </p:nvGraphicFramePr>
        <p:xfrm>
          <a:off x="4048961" y="6686550"/>
          <a:ext cx="7555932" cy="102870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8395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95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95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95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95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95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95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954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954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defTabSz="914400"/>
                      <a:r>
                        <a:rPr sz="1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count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4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1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4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5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3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2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defTabSz="914400"/>
                      <a:r>
                        <a:rPr sz="1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word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Tartan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robot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CHIMP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CMU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bio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soft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ankle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sensor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defTabSz="914400"/>
                      <a:r>
                        <a:rPr sz="1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p(x|z)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0.0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0.21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0.0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0.05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0.21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0.26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0.16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0.11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07" name="2D Column Chart"/>
          <p:cNvGraphicFramePr/>
          <p:nvPr/>
        </p:nvGraphicFramePr>
        <p:xfrm>
          <a:off x="4784721" y="612442"/>
          <a:ext cx="6793657" cy="1686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08" name="2D Column Chart"/>
          <p:cNvGraphicFramePr/>
          <p:nvPr/>
        </p:nvGraphicFramePr>
        <p:xfrm>
          <a:off x="4630485" y="4993942"/>
          <a:ext cx="6541940" cy="1686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09" name="Rectangle"/>
          <p:cNvSpPr/>
          <p:nvPr/>
        </p:nvSpPr>
        <p:spPr>
          <a:xfrm>
            <a:off x="11226800" y="814440"/>
            <a:ext cx="373708" cy="14674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10" name="Rectangle"/>
          <p:cNvSpPr/>
          <p:nvPr/>
        </p:nvSpPr>
        <p:spPr>
          <a:xfrm>
            <a:off x="4635500" y="5115945"/>
            <a:ext cx="373708" cy="14674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11" name="http://www.fodey.com/generators/newspaper/snippet.asp"/>
          <p:cNvSpPr txBox="1"/>
          <p:nvPr/>
        </p:nvSpPr>
        <p:spPr>
          <a:xfrm>
            <a:off x="1005466" y="7499349"/>
            <a:ext cx="2059458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http://www.fodey.com/generators/newspaper/snippet.asp</a:t>
            </a:r>
          </a:p>
        </p:txBody>
      </p:sp>
      <p:sp>
        <p:nvSpPr>
          <p:cNvPr id="612" name="log p(X|z=grand challenge) = - 14.58…"/>
          <p:cNvSpPr txBox="1"/>
          <p:nvPr/>
        </p:nvSpPr>
        <p:spPr>
          <a:xfrm>
            <a:off x="4037795" y="3496564"/>
            <a:ext cx="5259410" cy="838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log p(X|z=grand challenge) = </a:t>
            </a: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- 14.58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log p(X|z=bio inspired) = - 37.48</a:t>
            </a:r>
          </a:p>
        </p:txBody>
      </p:sp>
      <p:sp>
        <p:nvSpPr>
          <p:cNvPr id="613" name="log p(X|z=grand challenge) = - 94.06…"/>
          <p:cNvSpPr txBox="1"/>
          <p:nvPr/>
        </p:nvSpPr>
        <p:spPr>
          <a:xfrm>
            <a:off x="4037837" y="7818359"/>
            <a:ext cx="5259325" cy="838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log p(X|z=grand challenge) = - 94.06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log p(X|z=bio inspired) = </a:t>
            </a: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- 32.41</a:t>
            </a:r>
          </a:p>
        </p:txBody>
      </p:sp>
      <p:sp>
        <p:nvSpPr>
          <p:cNvPr id="614" name="* typically add pseudo-counts (0.001)…"/>
          <p:cNvSpPr txBox="1"/>
          <p:nvPr/>
        </p:nvSpPr>
        <p:spPr>
          <a:xfrm>
            <a:off x="211123" y="8994442"/>
            <a:ext cx="7495134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* typically add pseudo-counts (0.001)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** this is an example for computing the likelihood, need to multiply times prior to get posterior</a:t>
            </a:r>
          </a:p>
        </p:txBody>
      </p:sp>
    </p:spTree>
    <p:extLst>
      <p:ext uri="{BB962C8B-B14F-4D97-AF65-F5344CB8AC3E}">
        <p14:creationId xmlns:p14="http://schemas.microsoft.com/office/powerpoint/2010/main" val="2637741570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K-nearest neighbor"/>
          <p:cNvSpPr txBox="1">
            <a:spLocks noGrp="1"/>
          </p:cNvSpPr>
          <p:nvPr>
            <p:ph type="title"/>
          </p:nvPr>
        </p:nvSpPr>
        <p:spPr>
          <a:xfrm>
            <a:off x="654462" y="3225800"/>
            <a:ext cx="11695876" cy="330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Support Vector Machine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3938198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p:pic>
        <p:nvPicPr>
          <p:cNvPr id="4" name="Picture 3" descr="Screen Shot 2015-04-13 at 9.09.28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4214"/>
            <a:ext cx="13004800" cy="628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0886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Score function</a:t>
            </a:r>
          </a:p>
        </p:txBody>
      </p:sp>
      <p:pic>
        <p:nvPicPr>
          <p:cNvPr id="4" name="Picture 3" descr="Screen Shot 2015-04-13 at 10.04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9333"/>
            <a:ext cx="13004800" cy="524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5791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</a:t>
            </a:r>
          </a:p>
        </p:txBody>
      </p:sp>
      <p:pic>
        <p:nvPicPr>
          <p:cNvPr id="4" name="Picture 3" descr="Screen Shot 2015-04-13 at 10.07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0202"/>
            <a:ext cx="13004800" cy="59201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78C1FD-74E6-4528-BD69-DBA291EB35D7}"/>
              </a:ext>
            </a:extLst>
          </p:cNvPr>
          <p:cNvSpPr txBox="1"/>
          <p:nvPr/>
        </p:nvSpPr>
        <p:spPr>
          <a:xfrm>
            <a:off x="6412675" y="2838203"/>
            <a:ext cx="4762006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600" dirty="0">
                <a:solidFill>
                  <a:schemeClr val="accent4">
                    <a:lumMod val="75000"/>
                  </a:schemeClr>
                </a:solidFill>
              </a:rPr>
              <a:t>data (histogram)</a:t>
            </a:r>
          </a:p>
        </p:txBody>
      </p:sp>
    </p:spTree>
    <p:extLst>
      <p:ext uri="{BB962C8B-B14F-4D97-AF65-F5344CB8AC3E}">
        <p14:creationId xmlns:p14="http://schemas.microsoft.com/office/powerpoint/2010/main" val="283550301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6-04-20 at 12.16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487"/>
            <a:ext cx="13004800" cy="60487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E36583-BE06-424D-9A28-AE383B272D9E}"/>
              </a:ext>
            </a:extLst>
          </p:cNvPr>
          <p:cNvSpPr txBox="1"/>
          <p:nvPr/>
        </p:nvSpPr>
        <p:spPr>
          <a:xfrm>
            <a:off x="1192107" y="3251201"/>
            <a:ext cx="6068907" cy="4862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 defTabSz="1300460" hangingPunct="1"/>
            <a:r>
              <a:rPr lang="en-US" sz="2560" kern="1200" dirty="0">
                <a:solidFill>
                  <a:prstClr val="black"/>
                </a:solidFill>
                <a:latin typeface="Calibri"/>
              </a:rPr>
              <a:t>Convert image to histogram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961594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Circle"/>
          <p:cNvSpPr/>
          <p:nvPr/>
        </p:nvSpPr>
        <p:spPr>
          <a:xfrm>
            <a:off x="56769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65" name="Circle"/>
          <p:cNvSpPr/>
          <p:nvPr/>
        </p:nvSpPr>
        <p:spPr>
          <a:xfrm>
            <a:off x="5575300" y="6076019"/>
            <a:ext cx="243161" cy="243162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66" name="Circle"/>
          <p:cNvSpPr/>
          <p:nvPr/>
        </p:nvSpPr>
        <p:spPr>
          <a:xfrm>
            <a:off x="5295900" y="412208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67" name="Circle"/>
          <p:cNvSpPr/>
          <p:nvPr/>
        </p:nvSpPr>
        <p:spPr>
          <a:xfrm>
            <a:off x="35052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68" name="Circle"/>
          <p:cNvSpPr/>
          <p:nvPr/>
        </p:nvSpPr>
        <p:spPr>
          <a:xfrm>
            <a:off x="27051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69" name="Circle"/>
          <p:cNvSpPr/>
          <p:nvPr/>
        </p:nvSpPr>
        <p:spPr>
          <a:xfrm>
            <a:off x="41910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70" name="Circle"/>
          <p:cNvSpPr/>
          <p:nvPr/>
        </p:nvSpPr>
        <p:spPr>
          <a:xfrm>
            <a:off x="47117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71" name="Circle"/>
          <p:cNvSpPr/>
          <p:nvPr/>
        </p:nvSpPr>
        <p:spPr>
          <a:xfrm>
            <a:off x="45593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72" name="Circle"/>
          <p:cNvSpPr/>
          <p:nvPr/>
        </p:nvSpPr>
        <p:spPr>
          <a:xfrm>
            <a:off x="3505200" y="4432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73" name="Circle"/>
          <p:cNvSpPr/>
          <p:nvPr/>
        </p:nvSpPr>
        <p:spPr>
          <a:xfrm>
            <a:off x="4191000" y="19685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74" name="Circle"/>
          <p:cNvSpPr/>
          <p:nvPr/>
        </p:nvSpPr>
        <p:spPr>
          <a:xfrm>
            <a:off x="8178800" y="27940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75" name="Circle"/>
          <p:cNvSpPr/>
          <p:nvPr/>
        </p:nvSpPr>
        <p:spPr>
          <a:xfrm>
            <a:off x="6507819" y="1689100"/>
            <a:ext cx="243162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76" name="Circle"/>
          <p:cNvSpPr/>
          <p:nvPr/>
        </p:nvSpPr>
        <p:spPr>
          <a:xfrm>
            <a:off x="3302000" y="54991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77" name="Circle"/>
          <p:cNvSpPr/>
          <p:nvPr/>
        </p:nvSpPr>
        <p:spPr>
          <a:xfrm>
            <a:off x="32131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78" name="Circle"/>
          <p:cNvSpPr/>
          <p:nvPr/>
        </p:nvSpPr>
        <p:spPr>
          <a:xfrm>
            <a:off x="2425700" y="2997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79" name="Circle"/>
          <p:cNvSpPr/>
          <p:nvPr/>
        </p:nvSpPr>
        <p:spPr>
          <a:xfrm>
            <a:off x="85471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80" name="Circle"/>
          <p:cNvSpPr/>
          <p:nvPr/>
        </p:nvSpPr>
        <p:spPr>
          <a:xfrm>
            <a:off x="8801100" y="5232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81" name="Circle"/>
          <p:cNvSpPr/>
          <p:nvPr/>
        </p:nvSpPr>
        <p:spPr>
          <a:xfrm>
            <a:off x="5302250" y="54991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82" name="Circle"/>
          <p:cNvSpPr/>
          <p:nvPr/>
        </p:nvSpPr>
        <p:spPr>
          <a:xfrm>
            <a:off x="6629400" y="5969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83" name="Circle"/>
          <p:cNvSpPr/>
          <p:nvPr/>
        </p:nvSpPr>
        <p:spPr>
          <a:xfrm>
            <a:off x="89916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84" name="Circle"/>
          <p:cNvSpPr/>
          <p:nvPr/>
        </p:nvSpPr>
        <p:spPr>
          <a:xfrm>
            <a:off x="71374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85" name="Circle"/>
          <p:cNvSpPr/>
          <p:nvPr/>
        </p:nvSpPr>
        <p:spPr>
          <a:xfrm>
            <a:off x="82677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86" name="Circle"/>
          <p:cNvSpPr/>
          <p:nvPr/>
        </p:nvSpPr>
        <p:spPr>
          <a:xfrm>
            <a:off x="7239000" y="52505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87" name="Circle"/>
          <p:cNvSpPr/>
          <p:nvPr/>
        </p:nvSpPr>
        <p:spPr>
          <a:xfrm>
            <a:off x="8801100" y="72136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88" name="Circle"/>
          <p:cNvSpPr/>
          <p:nvPr/>
        </p:nvSpPr>
        <p:spPr>
          <a:xfrm>
            <a:off x="3213100" y="62992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89" name="Circle"/>
          <p:cNvSpPr/>
          <p:nvPr/>
        </p:nvSpPr>
        <p:spPr>
          <a:xfrm>
            <a:off x="5029200" y="78613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90" name="Circle"/>
          <p:cNvSpPr/>
          <p:nvPr/>
        </p:nvSpPr>
        <p:spPr>
          <a:xfrm>
            <a:off x="8547100" y="32512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91" name="Circle"/>
          <p:cNvSpPr/>
          <p:nvPr/>
        </p:nvSpPr>
        <p:spPr>
          <a:xfrm>
            <a:off x="102616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92" name="Circle"/>
          <p:cNvSpPr/>
          <p:nvPr/>
        </p:nvSpPr>
        <p:spPr>
          <a:xfrm>
            <a:off x="76835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93" name="Circle"/>
          <p:cNvSpPr/>
          <p:nvPr/>
        </p:nvSpPr>
        <p:spPr>
          <a:xfrm>
            <a:off x="50292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94" name="Circle"/>
          <p:cNvSpPr/>
          <p:nvPr/>
        </p:nvSpPr>
        <p:spPr>
          <a:xfrm>
            <a:off x="9055100" y="5486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95" name="Triangle"/>
          <p:cNvSpPr/>
          <p:nvPr/>
        </p:nvSpPr>
        <p:spPr>
          <a:xfrm>
            <a:off x="5802969" y="4454188"/>
            <a:ext cx="308522" cy="2362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88900">
            <a:solidFill>
              <a:srgbClr val="FF26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796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52517" y="4724400"/>
            <a:ext cx="241301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797" name="Which class does q belong too?"/>
          <p:cNvSpPr txBox="1"/>
          <p:nvPr/>
        </p:nvSpPr>
        <p:spPr>
          <a:xfrm>
            <a:off x="2926054" y="8570639"/>
            <a:ext cx="66700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Which class does q belong too?</a:t>
            </a:r>
          </a:p>
        </p:txBody>
      </p:sp>
      <p:sp>
        <p:nvSpPr>
          <p:cNvPr id="798" name="Distribution of data from two classes"/>
          <p:cNvSpPr txBox="1"/>
          <p:nvPr/>
        </p:nvSpPr>
        <p:spPr>
          <a:xfrm>
            <a:off x="2739872" y="400050"/>
            <a:ext cx="75250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Distribution of data from two classes</a:t>
            </a:r>
          </a:p>
        </p:txBody>
      </p:sp>
    </p:spTree>
    <p:extLst>
      <p:ext uri="{BB962C8B-B14F-4D97-AF65-F5344CB8AC3E}">
        <p14:creationId xmlns:p14="http://schemas.microsoft.com/office/powerpoint/2010/main" val="3848528625"/>
      </p:ext>
    </p:extLst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Circle"/>
          <p:cNvSpPr/>
          <p:nvPr/>
        </p:nvSpPr>
        <p:spPr>
          <a:xfrm>
            <a:off x="56769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01" name="Circle"/>
          <p:cNvSpPr/>
          <p:nvPr/>
        </p:nvSpPr>
        <p:spPr>
          <a:xfrm>
            <a:off x="5575300" y="6076019"/>
            <a:ext cx="243161" cy="243162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02" name="Circle"/>
          <p:cNvSpPr/>
          <p:nvPr/>
        </p:nvSpPr>
        <p:spPr>
          <a:xfrm>
            <a:off x="5295900" y="412208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03" name="Circle"/>
          <p:cNvSpPr/>
          <p:nvPr/>
        </p:nvSpPr>
        <p:spPr>
          <a:xfrm>
            <a:off x="35052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04" name="Circle"/>
          <p:cNvSpPr/>
          <p:nvPr/>
        </p:nvSpPr>
        <p:spPr>
          <a:xfrm>
            <a:off x="27051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05" name="Circle"/>
          <p:cNvSpPr/>
          <p:nvPr/>
        </p:nvSpPr>
        <p:spPr>
          <a:xfrm>
            <a:off x="41910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06" name="Circle"/>
          <p:cNvSpPr/>
          <p:nvPr/>
        </p:nvSpPr>
        <p:spPr>
          <a:xfrm>
            <a:off x="47117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07" name="Circle"/>
          <p:cNvSpPr/>
          <p:nvPr/>
        </p:nvSpPr>
        <p:spPr>
          <a:xfrm>
            <a:off x="45593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08" name="Circle"/>
          <p:cNvSpPr/>
          <p:nvPr/>
        </p:nvSpPr>
        <p:spPr>
          <a:xfrm>
            <a:off x="3505200" y="4432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09" name="Circle"/>
          <p:cNvSpPr/>
          <p:nvPr/>
        </p:nvSpPr>
        <p:spPr>
          <a:xfrm>
            <a:off x="4191000" y="19685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10" name="Circle"/>
          <p:cNvSpPr/>
          <p:nvPr/>
        </p:nvSpPr>
        <p:spPr>
          <a:xfrm>
            <a:off x="8178800" y="27940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11" name="Circle"/>
          <p:cNvSpPr/>
          <p:nvPr/>
        </p:nvSpPr>
        <p:spPr>
          <a:xfrm>
            <a:off x="6507819" y="1689100"/>
            <a:ext cx="243162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12" name="Circle"/>
          <p:cNvSpPr/>
          <p:nvPr/>
        </p:nvSpPr>
        <p:spPr>
          <a:xfrm>
            <a:off x="3302000" y="54991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13" name="Circle"/>
          <p:cNvSpPr/>
          <p:nvPr/>
        </p:nvSpPr>
        <p:spPr>
          <a:xfrm>
            <a:off x="32131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14" name="Circle"/>
          <p:cNvSpPr/>
          <p:nvPr/>
        </p:nvSpPr>
        <p:spPr>
          <a:xfrm>
            <a:off x="2425700" y="2997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15" name="Circle"/>
          <p:cNvSpPr/>
          <p:nvPr/>
        </p:nvSpPr>
        <p:spPr>
          <a:xfrm>
            <a:off x="85471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16" name="Circle"/>
          <p:cNvSpPr/>
          <p:nvPr/>
        </p:nvSpPr>
        <p:spPr>
          <a:xfrm>
            <a:off x="8801100" y="5232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17" name="Circle"/>
          <p:cNvSpPr/>
          <p:nvPr/>
        </p:nvSpPr>
        <p:spPr>
          <a:xfrm>
            <a:off x="5302250" y="54991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18" name="Circle"/>
          <p:cNvSpPr/>
          <p:nvPr/>
        </p:nvSpPr>
        <p:spPr>
          <a:xfrm>
            <a:off x="6629400" y="5969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19" name="Circle"/>
          <p:cNvSpPr/>
          <p:nvPr/>
        </p:nvSpPr>
        <p:spPr>
          <a:xfrm>
            <a:off x="89916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20" name="Circle"/>
          <p:cNvSpPr/>
          <p:nvPr/>
        </p:nvSpPr>
        <p:spPr>
          <a:xfrm>
            <a:off x="71374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21" name="Circle"/>
          <p:cNvSpPr/>
          <p:nvPr/>
        </p:nvSpPr>
        <p:spPr>
          <a:xfrm>
            <a:off x="82677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22" name="Circle"/>
          <p:cNvSpPr/>
          <p:nvPr/>
        </p:nvSpPr>
        <p:spPr>
          <a:xfrm>
            <a:off x="7239000" y="52505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23" name="Circle"/>
          <p:cNvSpPr/>
          <p:nvPr/>
        </p:nvSpPr>
        <p:spPr>
          <a:xfrm>
            <a:off x="8801100" y="72136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24" name="Circle"/>
          <p:cNvSpPr/>
          <p:nvPr/>
        </p:nvSpPr>
        <p:spPr>
          <a:xfrm>
            <a:off x="3213100" y="62992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25" name="Circle"/>
          <p:cNvSpPr/>
          <p:nvPr/>
        </p:nvSpPr>
        <p:spPr>
          <a:xfrm>
            <a:off x="5029200" y="78613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26" name="Circle"/>
          <p:cNvSpPr/>
          <p:nvPr/>
        </p:nvSpPr>
        <p:spPr>
          <a:xfrm>
            <a:off x="8547100" y="32512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27" name="Circle"/>
          <p:cNvSpPr/>
          <p:nvPr/>
        </p:nvSpPr>
        <p:spPr>
          <a:xfrm>
            <a:off x="102616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28" name="Circle"/>
          <p:cNvSpPr/>
          <p:nvPr/>
        </p:nvSpPr>
        <p:spPr>
          <a:xfrm>
            <a:off x="76835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29" name="Circle"/>
          <p:cNvSpPr/>
          <p:nvPr/>
        </p:nvSpPr>
        <p:spPr>
          <a:xfrm>
            <a:off x="50292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30" name="Circle"/>
          <p:cNvSpPr/>
          <p:nvPr/>
        </p:nvSpPr>
        <p:spPr>
          <a:xfrm>
            <a:off x="9055100" y="5486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31" name="Triangle"/>
          <p:cNvSpPr/>
          <p:nvPr/>
        </p:nvSpPr>
        <p:spPr>
          <a:xfrm>
            <a:off x="5802969" y="4454188"/>
            <a:ext cx="308522" cy="2362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88900">
            <a:solidFill>
              <a:srgbClr val="FF26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832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52517" y="4724400"/>
            <a:ext cx="241301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833" name="Distribution of data from two classes"/>
          <p:cNvSpPr txBox="1"/>
          <p:nvPr/>
        </p:nvSpPr>
        <p:spPr>
          <a:xfrm>
            <a:off x="2739872" y="400050"/>
            <a:ext cx="75250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Distribution of data from two classes</a:t>
            </a:r>
          </a:p>
        </p:txBody>
      </p:sp>
      <p:sp>
        <p:nvSpPr>
          <p:cNvPr id="834" name="Line"/>
          <p:cNvSpPr/>
          <p:nvPr/>
        </p:nvSpPr>
        <p:spPr>
          <a:xfrm flipV="1">
            <a:off x="1557585" y="2283370"/>
            <a:ext cx="8293151" cy="479502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35" name="Learn the decision boundary"/>
          <p:cNvSpPr txBox="1"/>
          <p:nvPr/>
        </p:nvSpPr>
        <p:spPr>
          <a:xfrm>
            <a:off x="7264400" y="3835399"/>
            <a:ext cx="490325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/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Learn the decision boundary</a:t>
            </a:r>
          </a:p>
        </p:txBody>
      </p:sp>
    </p:spTree>
    <p:extLst>
      <p:ext uri="{BB962C8B-B14F-4D97-AF65-F5344CB8AC3E}">
        <p14:creationId xmlns:p14="http://schemas.microsoft.com/office/powerpoint/2010/main" val="202270009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" descr="Imag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05250" y="4076700"/>
            <a:ext cx="1524000" cy="1574800"/>
          </a:xfrm>
          <a:prstGeom prst="rect">
            <a:avLst/>
          </a:prstGeom>
        </p:spPr>
      </p:pic>
      <p:pic>
        <p:nvPicPr>
          <p:cNvPr id="124" name="Image" descr="Imag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67400" y="2273300"/>
            <a:ext cx="1549400" cy="1574800"/>
          </a:xfrm>
          <a:prstGeom prst="rect">
            <a:avLst/>
          </a:prstGeom>
        </p:spPr>
      </p:pic>
      <p:pic>
        <p:nvPicPr>
          <p:cNvPr id="125" name="Image" descr="Imag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05250" y="5880100"/>
            <a:ext cx="1524000" cy="1600200"/>
          </a:xfrm>
          <a:prstGeom prst="rect">
            <a:avLst/>
          </a:prstGeom>
        </p:spPr>
      </p:pic>
      <p:pic>
        <p:nvPicPr>
          <p:cNvPr id="126" name="Image" descr="Imag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48600" y="2273300"/>
            <a:ext cx="1524000" cy="1574800"/>
          </a:xfrm>
          <a:prstGeom prst="rect">
            <a:avLst/>
          </a:prstGeom>
        </p:spPr>
      </p:pic>
      <p:pic>
        <p:nvPicPr>
          <p:cNvPr id="127" name="Image" descr="Imag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911600" y="2273300"/>
            <a:ext cx="1524000" cy="1574800"/>
          </a:xfrm>
          <a:prstGeom prst="rect">
            <a:avLst/>
          </a:prstGeom>
        </p:spPr>
      </p:pic>
      <p:pic>
        <p:nvPicPr>
          <p:cNvPr id="128" name="Image" descr="Imag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880100" y="4076700"/>
            <a:ext cx="1524000" cy="1574800"/>
          </a:xfrm>
          <a:prstGeom prst="rect">
            <a:avLst/>
          </a:prstGeom>
        </p:spPr>
      </p:pic>
      <p:pic>
        <p:nvPicPr>
          <p:cNvPr id="129" name="Image" descr="Image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854950" y="4076700"/>
            <a:ext cx="1524000" cy="1574800"/>
          </a:xfrm>
          <a:prstGeom prst="rect">
            <a:avLst/>
          </a:prstGeom>
        </p:spPr>
      </p:pic>
      <p:pic>
        <p:nvPicPr>
          <p:cNvPr id="130" name="Image" descr="Imag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880100" y="5880100"/>
            <a:ext cx="1524000" cy="1574800"/>
          </a:xfrm>
          <a:prstGeom prst="rect">
            <a:avLst/>
          </a:prstGeom>
        </p:spPr>
      </p:pic>
      <p:pic>
        <p:nvPicPr>
          <p:cNvPr id="131" name="Image" descr="Imag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854950" y="5880100"/>
            <a:ext cx="1524000" cy="1574800"/>
          </a:xfrm>
          <a:prstGeom prst="rect">
            <a:avLst/>
          </a:prstGeom>
        </p:spPr>
      </p:pic>
      <p:pic>
        <p:nvPicPr>
          <p:cNvPr id="132" name="Image" descr="Image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817100" y="2273300"/>
            <a:ext cx="1524000" cy="1574800"/>
          </a:xfrm>
          <a:prstGeom prst="rect">
            <a:avLst/>
          </a:prstGeom>
        </p:spPr>
      </p:pic>
      <p:pic>
        <p:nvPicPr>
          <p:cNvPr id="133" name="Image" descr="Image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43100" y="4076700"/>
            <a:ext cx="1524000" cy="1574800"/>
          </a:xfrm>
          <a:prstGeom prst="rect">
            <a:avLst/>
          </a:prstGeom>
        </p:spPr>
      </p:pic>
      <p:pic>
        <p:nvPicPr>
          <p:cNvPr id="134" name="Image" descr="Image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817100" y="4076700"/>
            <a:ext cx="1524000" cy="1574800"/>
          </a:xfrm>
          <a:prstGeom prst="rect">
            <a:avLst/>
          </a:prstGeom>
        </p:spPr>
      </p:pic>
      <p:pic>
        <p:nvPicPr>
          <p:cNvPr id="135" name="Image" descr="Image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9823450" y="5880100"/>
            <a:ext cx="1524000" cy="1574800"/>
          </a:xfrm>
          <a:prstGeom prst="rect">
            <a:avLst/>
          </a:prstGeom>
        </p:spPr>
      </p:pic>
      <p:pic>
        <p:nvPicPr>
          <p:cNvPr id="136" name="Image" descr="Image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943100" y="5880100"/>
            <a:ext cx="1524000" cy="1574800"/>
          </a:xfrm>
          <a:prstGeom prst="rect">
            <a:avLst/>
          </a:prstGeom>
        </p:spPr>
      </p:pic>
      <p:pic>
        <p:nvPicPr>
          <p:cNvPr id="137" name="Image" descr="Image"/>
          <p:cNvPicPr>
            <a:picLocks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943100" y="2273300"/>
            <a:ext cx="1524000" cy="1574800"/>
          </a:xfrm>
          <a:prstGeom prst="rect">
            <a:avLst/>
          </a:prstGeom>
        </p:spPr>
      </p:pic>
      <p:sp>
        <p:nvSpPr>
          <p:cNvPr id="138" name="What object do these parts belong to?"/>
          <p:cNvSpPr txBox="1"/>
          <p:nvPr/>
        </p:nvSpPr>
        <p:spPr>
          <a:xfrm>
            <a:off x="2540533" y="1276350"/>
            <a:ext cx="792373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What object do these parts belong to?</a:t>
            </a:r>
          </a:p>
        </p:txBody>
      </p:sp>
    </p:spTree>
    <p:extLst>
      <p:ext uri="{BB962C8B-B14F-4D97-AF65-F5344CB8AC3E}">
        <p14:creationId xmlns:p14="http://schemas.microsoft.com/office/powerpoint/2010/main" val="491587428"/>
      </p:ext>
    </p:extLst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First we need to understand hyperplanes…"/>
          <p:cNvSpPr txBox="1"/>
          <p:nvPr/>
        </p:nvSpPr>
        <p:spPr>
          <a:xfrm>
            <a:off x="918844" y="4163314"/>
            <a:ext cx="1116711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First we need to understand hyperplanes…</a:t>
            </a:r>
          </a:p>
        </p:txBody>
      </p:sp>
    </p:spTree>
    <p:extLst>
      <p:ext uri="{BB962C8B-B14F-4D97-AF65-F5344CB8AC3E}">
        <p14:creationId xmlns:p14="http://schemas.microsoft.com/office/powerpoint/2010/main" val="971992420"/>
      </p:ext>
    </p:extLst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3160" y="3041193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842" name="latex-image-39.pdf" descr="latex-image-39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48556" y="4613621"/>
            <a:ext cx="2590801" cy="368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43" name="latex-image-41.pdf" descr="latex-image-4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62760" y="2594919"/>
            <a:ext cx="4114801" cy="406401"/>
          </a:xfrm>
          <a:prstGeom prst="rect">
            <a:avLst/>
          </a:prstGeom>
          <a:ln w="12700">
            <a:miter lim="400000"/>
          </a:ln>
        </p:spPr>
      </p:pic>
      <p:sp>
        <p:nvSpPr>
          <p:cNvPr id="844" name="Line"/>
          <p:cNvSpPr/>
          <p:nvPr/>
        </p:nvSpPr>
        <p:spPr>
          <a:xfrm flipH="1" flipV="1">
            <a:off x="1791509" y="3365116"/>
            <a:ext cx="4368559" cy="2954045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845" name="latex-image-42.pdf" descr="latex-image-42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95415" y="5447463"/>
            <a:ext cx="271725" cy="181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6" name="latex-image-43.pdf" descr="latex-image-43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457649" y="3379408"/>
            <a:ext cx="279959" cy="181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7" name="latex-image-39.pdf" descr="latex-image-39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139338">
            <a:off x="3856980" y="4937496"/>
            <a:ext cx="1516677" cy="215607"/>
          </a:xfrm>
          <a:prstGeom prst="rect">
            <a:avLst/>
          </a:prstGeom>
          <a:ln w="12700">
            <a:miter lim="400000"/>
          </a:ln>
        </p:spPr>
      </p:pic>
      <p:sp>
        <p:nvSpPr>
          <p:cNvPr id="848" name="Hyperplanes (lines) in 2D"/>
          <p:cNvSpPr txBox="1"/>
          <p:nvPr/>
        </p:nvSpPr>
        <p:spPr>
          <a:xfrm>
            <a:off x="3206273" y="733298"/>
            <a:ext cx="6592254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Hyperplanes (lines) in 2D</a:t>
            </a:r>
          </a:p>
        </p:txBody>
      </p:sp>
      <p:pic>
        <p:nvPicPr>
          <p:cNvPr id="849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829556" y="7619675"/>
            <a:ext cx="1828801" cy="330201"/>
          </a:xfrm>
          <a:prstGeom prst="rect">
            <a:avLst/>
          </a:prstGeom>
          <a:ln w="12700">
            <a:miter lim="400000"/>
          </a:ln>
        </p:spPr>
      </p:pic>
      <p:sp>
        <p:nvSpPr>
          <p:cNvPr id="850" name="a line can be written as dot product plus a bias"/>
          <p:cNvSpPr txBox="1"/>
          <p:nvPr/>
        </p:nvSpPr>
        <p:spPr>
          <a:xfrm>
            <a:off x="7997014" y="3327761"/>
            <a:ext cx="349388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 line can be written as dot product plus a bias</a:t>
            </a:r>
          </a:p>
        </p:txBody>
      </p:sp>
      <p:sp>
        <p:nvSpPr>
          <p:cNvPr id="851" name="another version, add a weight 1 and push the bias inside"/>
          <p:cNvSpPr txBox="1"/>
          <p:nvPr/>
        </p:nvSpPr>
        <p:spPr>
          <a:xfrm>
            <a:off x="7351142" y="6443183"/>
            <a:ext cx="478562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another version, add a weight 1 and push the bias inside</a:t>
            </a:r>
          </a:p>
        </p:txBody>
      </p:sp>
      <p:pic>
        <p:nvPicPr>
          <p:cNvPr id="852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044709" y="5429580"/>
            <a:ext cx="1398495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53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994656" y="8288167"/>
            <a:ext cx="1498601" cy="4318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85639371"/>
      </p:ext>
    </p:extLst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9833" y="394365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856" name="latex-image-39.pdf" descr="latex-image-39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9823" y="2142709"/>
            <a:ext cx="2590801" cy="368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57" name="latex-image-41.pdf" descr="latex-image-4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69433" y="3497381"/>
            <a:ext cx="4114801" cy="406401"/>
          </a:xfrm>
          <a:prstGeom prst="rect">
            <a:avLst/>
          </a:prstGeom>
          <a:ln w="12700">
            <a:miter lim="400000"/>
          </a:ln>
        </p:spPr>
      </p:pic>
      <p:sp>
        <p:nvSpPr>
          <p:cNvPr id="858" name="Line"/>
          <p:cNvSpPr/>
          <p:nvPr/>
        </p:nvSpPr>
        <p:spPr>
          <a:xfrm flipH="1" flipV="1">
            <a:off x="1298182" y="4267578"/>
            <a:ext cx="4368560" cy="2954044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859" name="latex-image-42.pdf" descr="latex-image-42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02088" y="6349925"/>
            <a:ext cx="271725" cy="181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60" name="latex-image-43.pdf" descr="latex-image-43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64323" y="4281870"/>
            <a:ext cx="279959" cy="181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61" name="latex-image-39.pdf" descr="latex-image-39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139338">
            <a:off x="3363653" y="5839958"/>
            <a:ext cx="1516678" cy="215607"/>
          </a:xfrm>
          <a:prstGeom prst="rect">
            <a:avLst/>
          </a:prstGeom>
          <a:ln w="12700">
            <a:miter lim="400000"/>
          </a:ln>
        </p:spPr>
      </p:pic>
      <p:sp>
        <p:nvSpPr>
          <p:cNvPr id="862" name="Hyperplanes (lines) in 2D"/>
          <p:cNvSpPr txBox="1"/>
          <p:nvPr/>
        </p:nvSpPr>
        <p:spPr>
          <a:xfrm>
            <a:off x="3206273" y="733298"/>
            <a:ext cx="6592254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Hyperplanes (lines) in 2D</a:t>
            </a:r>
          </a:p>
        </p:txBody>
      </p:sp>
      <p:pic>
        <p:nvPicPr>
          <p:cNvPr id="86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564104" y="2161759"/>
            <a:ext cx="1828801" cy="330201"/>
          </a:xfrm>
          <a:prstGeom prst="rect">
            <a:avLst/>
          </a:prstGeom>
          <a:ln w="12700">
            <a:miter lim="400000"/>
          </a:ln>
        </p:spPr>
      </p:pic>
      <p:sp>
        <p:nvSpPr>
          <p:cNvPr id="864" name="(offset/bias outside)"/>
          <p:cNvSpPr txBox="1"/>
          <p:nvPr/>
        </p:nvSpPr>
        <p:spPr>
          <a:xfrm>
            <a:off x="4401350" y="2091909"/>
            <a:ext cx="280202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(offset/bias outside)</a:t>
            </a:r>
          </a:p>
        </p:txBody>
      </p:sp>
      <p:sp>
        <p:nvSpPr>
          <p:cNvPr id="865" name="(offset/bias inside)"/>
          <p:cNvSpPr txBox="1"/>
          <p:nvPr/>
        </p:nvSpPr>
        <p:spPr>
          <a:xfrm>
            <a:off x="9753631" y="2091909"/>
            <a:ext cx="261549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(offset/bias inside)</a:t>
            </a:r>
          </a:p>
        </p:txBody>
      </p:sp>
    </p:spTree>
    <p:extLst>
      <p:ext uri="{BB962C8B-B14F-4D97-AF65-F5344CB8AC3E}">
        <p14:creationId xmlns:p14="http://schemas.microsoft.com/office/powerpoint/2010/main" val="2049292391"/>
      </p:ext>
    </p:extLst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9833" y="394365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868" name="latex-image-39.pdf" descr="latex-image-39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9823" y="2142709"/>
            <a:ext cx="2590801" cy="368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69" name="latex-image-41.pdf" descr="latex-image-4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69433" y="3497381"/>
            <a:ext cx="4114801" cy="406401"/>
          </a:xfrm>
          <a:prstGeom prst="rect">
            <a:avLst/>
          </a:prstGeom>
          <a:ln w="12700">
            <a:miter lim="400000"/>
          </a:ln>
        </p:spPr>
      </p:pic>
      <p:sp>
        <p:nvSpPr>
          <p:cNvPr id="870" name="Line"/>
          <p:cNvSpPr/>
          <p:nvPr/>
        </p:nvSpPr>
        <p:spPr>
          <a:xfrm flipH="1" flipV="1">
            <a:off x="1298182" y="4267578"/>
            <a:ext cx="4368560" cy="2954044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871" name="latex-image-42.pdf" descr="latex-image-42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02088" y="6349925"/>
            <a:ext cx="271725" cy="181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72" name="latex-image-43.pdf" descr="latex-image-43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64323" y="4281870"/>
            <a:ext cx="279959" cy="181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73" name="latex-image-44.pdf" descr="latex-image-44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030400" y="7555441"/>
            <a:ext cx="47244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4" name="latex-image-41.pdf" descr="latex-image-4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35200" y="6121087"/>
            <a:ext cx="4114801" cy="406401"/>
          </a:xfrm>
          <a:prstGeom prst="rect">
            <a:avLst/>
          </a:prstGeom>
          <a:ln w="12700">
            <a:miter lim="400000"/>
          </a:ln>
        </p:spPr>
      </p:pic>
      <p:sp>
        <p:nvSpPr>
          <p:cNvPr id="875" name="define the same line"/>
          <p:cNvSpPr txBox="1"/>
          <p:nvPr/>
        </p:nvSpPr>
        <p:spPr>
          <a:xfrm>
            <a:off x="7963240" y="8304369"/>
            <a:ext cx="285872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define the same line</a:t>
            </a:r>
          </a:p>
        </p:txBody>
      </p:sp>
      <p:sp>
        <p:nvSpPr>
          <p:cNvPr id="876" name="The line"/>
          <p:cNvSpPr txBox="1"/>
          <p:nvPr/>
        </p:nvSpPr>
        <p:spPr>
          <a:xfrm>
            <a:off x="8801745" y="5489477"/>
            <a:ext cx="118171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The line</a:t>
            </a:r>
          </a:p>
        </p:txBody>
      </p:sp>
      <p:sp>
        <p:nvSpPr>
          <p:cNvPr id="877" name="and the line"/>
          <p:cNvSpPr txBox="1"/>
          <p:nvPr/>
        </p:nvSpPr>
        <p:spPr>
          <a:xfrm>
            <a:off x="8539160" y="6806514"/>
            <a:ext cx="170688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and the line</a:t>
            </a:r>
          </a:p>
        </p:txBody>
      </p:sp>
      <p:sp>
        <p:nvSpPr>
          <p:cNvPr id="878" name="Important property:…"/>
          <p:cNvSpPr txBox="1"/>
          <p:nvPr/>
        </p:nvSpPr>
        <p:spPr>
          <a:xfrm>
            <a:off x="6116571" y="4106729"/>
            <a:ext cx="6552058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1">
                <a:solidFill>
                  <a:srgbClr val="00882B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2400" b="1" i="1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Important property: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i="1">
                <a:solidFill>
                  <a:srgbClr val="00882B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000" b="0" i="1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Free to choose any normalization of w</a:t>
            </a:r>
          </a:p>
        </p:txBody>
      </p:sp>
      <p:pic>
        <p:nvPicPr>
          <p:cNvPr id="879" name="latex-image-39.pdf" descr="latex-image-39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139338">
            <a:off x="3363653" y="5839958"/>
            <a:ext cx="1516678" cy="215607"/>
          </a:xfrm>
          <a:prstGeom prst="rect">
            <a:avLst/>
          </a:prstGeom>
          <a:ln w="12700">
            <a:miter lim="400000"/>
          </a:ln>
        </p:spPr>
      </p:pic>
      <p:sp>
        <p:nvSpPr>
          <p:cNvPr id="880" name="Hyperplanes (lines) in 2D"/>
          <p:cNvSpPr txBox="1"/>
          <p:nvPr/>
        </p:nvSpPr>
        <p:spPr>
          <a:xfrm>
            <a:off x="3206273" y="733298"/>
            <a:ext cx="6592254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Hyperplanes (lines) in 2D</a:t>
            </a:r>
          </a:p>
        </p:txBody>
      </p:sp>
      <p:pic>
        <p:nvPicPr>
          <p:cNvPr id="881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564104" y="2161759"/>
            <a:ext cx="1828801" cy="330201"/>
          </a:xfrm>
          <a:prstGeom prst="rect">
            <a:avLst/>
          </a:prstGeom>
          <a:ln w="12700">
            <a:miter lim="400000"/>
          </a:ln>
        </p:spPr>
      </p:pic>
      <p:sp>
        <p:nvSpPr>
          <p:cNvPr id="882" name="(offset/bias outside)"/>
          <p:cNvSpPr txBox="1"/>
          <p:nvPr/>
        </p:nvSpPr>
        <p:spPr>
          <a:xfrm>
            <a:off x="4401350" y="2091909"/>
            <a:ext cx="280202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(offset/bias outside)</a:t>
            </a:r>
          </a:p>
        </p:txBody>
      </p:sp>
      <p:sp>
        <p:nvSpPr>
          <p:cNvPr id="883" name="(offset/bias inside)"/>
          <p:cNvSpPr txBox="1"/>
          <p:nvPr/>
        </p:nvSpPr>
        <p:spPr>
          <a:xfrm>
            <a:off x="9753631" y="2091909"/>
            <a:ext cx="261549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(offset/bias inside)</a:t>
            </a:r>
          </a:p>
        </p:txBody>
      </p:sp>
    </p:spTree>
    <p:extLst>
      <p:ext uri="{BB962C8B-B14F-4D97-AF65-F5344CB8AC3E}">
        <p14:creationId xmlns:p14="http://schemas.microsoft.com/office/powerpoint/2010/main" val="2892410647"/>
      </p:ext>
    </p:extLst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4110" t="4183" r="4110" b="4183"/>
          <a:stretch>
            <a:fillRect/>
          </a:stretch>
        </p:blipFill>
        <p:spPr>
          <a:xfrm>
            <a:off x="991942" y="842060"/>
            <a:ext cx="8518006" cy="8470582"/>
          </a:xfrm>
          <a:prstGeom prst="rect">
            <a:avLst/>
          </a:prstGeom>
          <a:ln w="12700">
            <a:miter lim="400000"/>
          </a:ln>
        </p:spPr>
      </p:pic>
      <p:sp>
        <p:nvSpPr>
          <p:cNvPr id="886" name="Line"/>
          <p:cNvSpPr/>
          <p:nvPr/>
        </p:nvSpPr>
        <p:spPr>
          <a:xfrm flipH="1" flipV="1">
            <a:off x="1721132" y="1018907"/>
            <a:ext cx="7601207" cy="5139978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887" name="latex-image-42.pdf" descr="latex-image-42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84953" y="5210765"/>
            <a:ext cx="286375" cy="190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888" name="latex-image-43.pdf" descr="latex-image-43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48938" y="988747"/>
            <a:ext cx="295053" cy="190916"/>
          </a:xfrm>
          <a:prstGeom prst="rect">
            <a:avLst/>
          </a:prstGeom>
          <a:ln w="12700">
            <a:miter lim="400000"/>
          </a:ln>
        </p:spPr>
      </p:pic>
      <p:sp>
        <p:nvSpPr>
          <p:cNvPr id="889" name="Line"/>
          <p:cNvSpPr/>
          <p:nvPr/>
        </p:nvSpPr>
        <p:spPr>
          <a:xfrm flipV="1">
            <a:off x="5236896" y="3960002"/>
            <a:ext cx="862064" cy="1161390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894" name="Connection Line" descr="Connection 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25570" y="3642931"/>
            <a:ext cx="1050633" cy="631996"/>
          </a:xfrm>
          <a:prstGeom prst="rect">
            <a:avLst/>
          </a:prstGeom>
        </p:spPr>
      </p:pic>
      <p:pic>
        <p:nvPicPr>
          <p:cNvPr id="891" name="latex-image-39.pdf" descr="latex-image-39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21600000">
            <a:off x="9570460" y="5937569"/>
            <a:ext cx="2638989" cy="375151"/>
          </a:xfrm>
          <a:prstGeom prst="rect">
            <a:avLst/>
          </a:prstGeom>
          <a:ln w="12700">
            <a:miter lim="400000"/>
          </a:ln>
        </p:spPr>
      </p:pic>
      <p:sp>
        <p:nvSpPr>
          <p:cNvPr id="892" name="What is the distance to origin?"/>
          <p:cNvSpPr txBox="1"/>
          <p:nvPr/>
        </p:nvSpPr>
        <p:spPr>
          <a:xfrm>
            <a:off x="1590495" y="3169796"/>
            <a:ext cx="293583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is the distance to origin?</a:t>
            </a:r>
          </a:p>
        </p:txBody>
      </p:sp>
      <p:sp>
        <p:nvSpPr>
          <p:cNvPr id="893" name="(hint: use normal form)"/>
          <p:cNvSpPr txBox="1"/>
          <p:nvPr/>
        </p:nvSpPr>
        <p:spPr>
          <a:xfrm>
            <a:off x="1462937" y="4305747"/>
            <a:ext cx="319095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(hint: use normal form)</a:t>
            </a:r>
          </a:p>
        </p:txBody>
      </p:sp>
    </p:spTree>
    <p:extLst>
      <p:ext uri="{BB962C8B-B14F-4D97-AF65-F5344CB8AC3E}">
        <p14:creationId xmlns:p14="http://schemas.microsoft.com/office/powerpoint/2010/main" val="1877036318"/>
      </p:ext>
    </p:extLst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4110" t="4183" r="4110" b="4183"/>
          <a:stretch>
            <a:fillRect/>
          </a:stretch>
        </p:blipFill>
        <p:spPr>
          <a:xfrm>
            <a:off x="991942" y="842060"/>
            <a:ext cx="8518006" cy="8470582"/>
          </a:xfrm>
          <a:prstGeom prst="rect">
            <a:avLst/>
          </a:prstGeom>
          <a:ln w="12700">
            <a:miter lim="400000"/>
          </a:ln>
        </p:spPr>
      </p:pic>
      <p:sp>
        <p:nvSpPr>
          <p:cNvPr id="898" name="Rounded Rectangle"/>
          <p:cNvSpPr/>
          <p:nvPr/>
        </p:nvSpPr>
        <p:spPr>
          <a:xfrm>
            <a:off x="5600843" y="6615328"/>
            <a:ext cx="6763817" cy="2466882"/>
          </a:xfrm>
          <a:prstGeom prst="roundRect">
            <a:avLst>
              <a:gd name="adj" fmla="val 2620"/>
            </a:avLst>
          </a:prstGeom>
          <a:solidFill>
            <a:srgbClr val="FFFFFF"/>
          </a:solidFill>
          <a:ln w="508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99" name="Line"/>
          <p:cNvSpPr/>
          <p:nvPr/>
        </p:nvSpPr>
        <p:spPr>
          <a:xfrm flipH="1" flipV="1">
            <a:off x="1721132" y="1018907"/>
            <a:ext cx="7601207" cy="5139978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900" name="latex-image-42.pdf" descr="latex-image-42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84953" y="5210765"/>
            <a:ext cx="286375" cy="190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901" name="latex-image-43.pdf" descr="latex-image-43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48938" y="988747"/>
            <a:ext cx="295053" cy="190916"/>
          </a:xfrm>
          <a:prstGeom prst="rect">
            <a:avLst/>
          </a:prstGeom>
          <a:ln w="12700">
            <a:miter lim="400000"/>
          </a:ln>
        </p:spPr>
      </p:pic>
      <p:pic>
        <p:nvPicPr>
          <p:cNvPr id="90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81081" y="3424990"/>
            <a:ext cx="898906" cy="1126987"/>
          </a:xfrm>
          <a:prstGeom prst="rect">
            <a:avLst/>
          </a:prstGeom>
          <a:ln w="12700">
            <a:miter lim="400000"/>
          </a:ln>
        </p:spPr>
      </p:pic>
      <p:sp>
        <p:nvSpPr>
          <p:cNvPr id="903" name="Line"/>
          <p:cNvSpPr/>
          <p:nvPr/>
        </p:nvSpPr>
        <p:spPr>
          <a:xfrm flipV="1">
            <a:off x="5236896" y="3960002"/>
            <a:ext cx="862064" cy="1161390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913" name="Connection Line" descr="Connection 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25570" y="3642931"/>
            <a:ext cx="1050633" cy="631996"/>
          </a:xfrm>
          <a:prstGeom prst="rect">
            <a:avLst/>
          </a:prstGeom>
        </p:spPr>
      </p:pic>
      <p:pic>
        <p:nvPicPr>
          <p:cNvPr id="905" name="latex-image-39.pdf" descr="latex-image-39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1600000">
            <a:off x="9570460" y="5937569"/>
            <a:ext cx="2638989" cy="375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906" name="latex-image-11.pdf" descr="latex-image-11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723178" y="8472372"/>
            <a:ext cx="3009926" cy="341126"/>
          </a:xfrm>
          <a:prstGeom prst="rect">
            <a:avLst/>
          </a:prstGeom>
          <a:ln w="12700">
            <a:miter lim="400000"/>
          </a:ln>
        </p:spPr>
      </p:pic>
      <p:sp>
        <p:nvSpPr>
          <p:cNvPr id="907" name="you get the normal form"/>
          <p:cNvSpPr txBox="1"/>
          <p:nvPr/>
        </p:nvSpPr>
        <p:spPr>
          <a:xfrm>
            <a:off x="7547778" y="7949295"/>
            <a:ext cx="336072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you get the normal form</a:t>
            </a:r>
          </a:p>
        </p:txBody>
      </p:sp>
      <p:sp>
        <p:nvSpPr>
          <p:cNvPr id="908" name="distance to origin"/>
          <p:cNvSpPr txBox="1"/>
          <p:nvPr/>
        </p:nvSpPr>
        <p:spPr>
          <a:xfrm>
            <a:off x="1166618" y="3714044"/>
            <a:ext cx="246888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distance to origin</a:t>
            </a:r>
          </a:p>
        </p:txBody>
      </p:sp>
      <p:pic>
        <p:nvPicPr>
          <p:cNvPr id="909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752752" y="6862666"/>
            <a:ext cx="731290" cy="905926"/>
          </a:xfrm>
          <a:prstGeom prst="rect">
            <a:avLst/>
          </a:prstGeom>
          <a:ln w="12700">
            <a:miter lim="400000"/>
          </a:ln>
        </p:spPr>
      </p:pic>
      <p:sp>
        <p:nvSpPr>
          <p:cNvPr id="910" name="scale"/>
          <p:cNvSpPr txBox="1"/>
          <p:nvPr/>
        </p:nvSpPr>
        <p:spPr>
          <a:xfrm>
            <a:off x="6337808" y="7080678"/>
            <a:ext cx="8427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scale</a:t>
            </a:r>
          </a:p>
        </p:txBody>
      </p:sp>
      <p:pic>
        <p:nvPicPr>
          <p:cNvPr id="911" name="latex-image-39.pdf" descr="latex-image-39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1600000">
            <a:off x="7311544" y="7145066"/>
            <a:ext cx="2399637" cy="341126"/>
          </a:xfrm>
          <a:prstGeom prst="rect">
            <a:avLst/>
          </a:prstGeom>
          <a:ln w="12700">
            <a:miter lim="400000"/>
          </a:ln>
        </p:spPr>
      </p:pic>
      <p:sp>
        <p:nvSpPr>
          <p:cNvPr id="912" name="by"/>
          <p:cNvSpPr txBox="1"/>
          <p:nvPr/>
        </p:nvSpPr>
        <p:spPr>
          <a:xfrm>
            <a:off x="10033342" y="7080678"/>
            <a:ext cx="45293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319157238"/>
      </p:ext>
    </p:extLst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6" name="Image" descr="Image"/>
          <p:cNvPicPr>
            <a:picLocks noChangeAspect="1"/>
          </p:cNvPicPr>
          <p:nvPr/>
        </p:nvPicPr>
        <p:blipFill>
          <a:blip r:embed="rId2">
            <a:alphaModFix amt="49814"/>
            <a:extLst/>
          </a:blip>
          <a:srcRect l="4110" t="4183" r="4110" b="4183"/>
          <a:stretch>
            <a:fillRect/>
          </a:stretch>
        </p:blipFill>
        <p:spPr>
          <a:xfrm>
            <a:off x="991942" y="842060"/>
            <a:ext cx="8518006" cy="8470582"/>
          </a:xfrm>
          <a:prstGeom prst="rect">
            <a:avLst/>
          </a:prstGeom>
          <a:ln w="12700">
            <a:miter lim="400000"/>
          </a:ln>
        </p:spPr>
      </p:pic>
      <p:sp>
        <p:nvSpPr>
          <p:cNvPr id="917" name="Line"/>
          <p:cNvSpPr/>
          <p:nvPr/>
        </p:nvSpPr>
        <p:spPr>
          <a:xfrm flipH="1" flipV="1">
            <a:off x="1743489" y="986151"/>
            <a:ext cx="7556494" cy="5205490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918" name="latex-image-42.pdf" descr="latex-image-42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84953" y="5210765"/>
            <a:ext cx="286375" cy="190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919" name="latex-image-43.pdf" descr="latex-image-43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48938" y="988747"/>
            <a:ext cx="295053" cy="190916"/>
          </a:xfrm>
          <a:prstGeom prst="rect">
            <a:avLst/>
          </a:prstGeom>
          <a:ln w="12700">
            <a:miter lim="400000"/>
          </a:ln>
        </p:spPr>
      </p:pic>
      <p:sp>
        <p:nvSpPr>
          <p:cNvPr id="920" name="Line"/>
          <p:cNvSpPr/>
          <p:nvPr/>
        </p:nvSpPr>
        <p:spPr>
          <a:xfrm flipV="1">
            <a:off x="6301982" y="3198498"/>
            <a:ext cx="596406" cy="85825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927" name="Connection Line" descr="Connection 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98715" y="2713076"/>
            <a:ext cx="3383806" cy="1110770"/>
          </a:xfrm>
          <a:prstGeom prst="rect">
            <a:avLst/>
          </a:prstGeom>
        </p:spPr>
      </p:pic>
      <p:pic>
        <p:nvPicPr>
          <p:cNvPr id="922" name="latex-image-39.pdf" descr="latex-image-39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21600000">
            <a:off x="9570460" y="5937569"/>
            <a:ext cx="2638989" cy="375151"/>
          </a:xfrm>
          <a:prstGeom prst="rect">
            <a:avLst/>
          </a:prstGeom>
          <a:ln w="12700">
            <a:miter lim="400000"/>
          </a:ln>
        </p:spPr>
      </p:pic>
      <p:sp>
        <p:nvSpPr>
          <p:cNvPr id="923" name="Line"/>
          <p:cNvSpPr/>
          <p:nvPr/>
        </p:nvSpPr>
        <p:spPr>
          <a:xfrm flipH="1" flipV="1">
            <a:off x="4150009" y="1259872"/>
            <a:ext cx="4968993" cy="3423024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24" name="What is the distance between two parallel lines?"/>
          <p:cNvSpPr txBox="1"/>
          <p:nvPr/>
        </p:nvSpPr>
        <p:spPr>
          <a:xfrm>
            <a:off x="1148334" y="3795481"/>
            <a:ext cx="389584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is the distance between two parallel lines?</a:t>
            </a:r>
          </a:p>
        </p:txBody>
      </p:sp>
      <p:sp>
        <p:nvSpPr>
          <p:cNvPr id="925" name="(hint: use distance to origin)"/>
          <p:cNvSpPr txBox="1"/>
          <p:nvPr/>
        </p:nvSpPr>
        <p:spPr>
          <a:xfrm>
            <a:off x="1141878" y="4513452"/>
            <a:ext cx="390875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(hint: use distance to origin)</a:t>
            </a:r>
          </a:p>
        </p:txBody>
      </p:sp>
      <p:pic>
        <p:nvPicPr>
          <p:cNvPr id="926" name="latex-image-47.pdf" descr="latex-image-47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537195" y="4560827"/>
            <a:ext cx="2988266" cy="3751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34989986"/>
      </p:ext>
    </p:extLst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4110" t="4183" r="4110" b="4183"/>
          <a:stretch>
            <a:fillRect/>
          </a:stretch>
        </p:blipFill>
        <p:spPr>
          <a:xfrm>
            <a:off x="991942" y="842060"/>
            <a:ext cx="8518006" cy="8470582"/>
          </a:xfrm>
          <a:prstGeom prst="rect">
            <a:avLst/>
          </a:prstGeom>
          <a:ln w="12700">
            <a:miter lim="400000"/>
          </a:ln>
        </p:spPr>
      </p:pic>
      <p:sp>
        <p:nvSpPr>
          <p:cNvPr id="931" name="Line"/>
          <p:cNvSpPr/>
          <p:nvPr/>
        </p:nvSpPr>
        <p:spPr>
          <a:xfrm flipH="1" flipV="1">
            <a:off x="1743489" y="986151"/>
            <a:ext cx="7556494" cy="5205490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932" name="latex-image-42.pdf" descr="latex-image-42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84953" y="5210765"/>
            <a:ext cx="286375" cy="190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933" name="latex-image-43.pdf" descr="latex-image-43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48938" y="988747"/>
            <a:ext cx="295053" cy="190916"/>
          </a:xfrm>
          <a:prstGeom prst="rect">
            <a:avLst/>
          </a:prstGeom>
          <a:ln w="12700">
            <a:miter lim="400000"/>
          </a:ln>
        </p:spPr>
      </p:pic>
      <p:sp>
        <p:nvSpPr>
          <p:cNvPr id="934" name="Line"/>
          <p:cNvSpPr/>
          <p:nvPr/>
        </p:nvSpPr>
        <p:spPr>
          <a:xfrm flipV="1">
            <a:off x="6301982" y="3198498"/>
            <a:ext cx="596406" cy="85825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944" name="Connection Line" descr="Connection 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36617" y="3424582"/>
            <a:ext cx="2145909" cy="523575"/>
          </a:xfrm>
          <a:prstGeom prst="rect">
            <a:avLst/>
          </a:prstGeom>
        </p:spPr>
      </p:pic>
      <p:pic>
        <p:nvPicPr>
          <p:cNvPr id="936" name="latex-image-39.pdf" descr="latex-image-39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21600000">
            <a:off x="9570460" y="5937569"/>
            <a:ext cx="2638989" cy="375151"/>
          </a:xfrm>
          <a:prstGeom prst="rect">
            <a:avLst/>
          </a:prstGeom>
          <a:ln w="12700">
            <a:miter lim="400000"/>
          </a:ln>
        </p:spPr>
      </p:pic>
      <p:sp>
        <p:nvSpPr>
          <p:cNvPr id="937" name="Line"/>
          <p:cNvSpPr/>
          <p:nvPr/>
        </p:nvSpPr>
        <p:spPr>
          <a:xfrm flipH="1" flipV="1">
            <a:off x="4150009" y="1259872"/>
            <a:ext cx="4968993" cy="3423024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38" name="distance between two parallel lines"/>
          <p:cNvSpPr txBox="1"/>
          <p:nvPr/>
        </p:nvSpPr>
        <p:spPr>
          <a:xfrm>
            <a:off x="1185019" y="3741618"/>
            <a:ext cx="2368405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distance between two parallel lines</a:t>
            </a:r>
          </a:p>
        </p:txBody>
      </p:sp>
      <p:pic>
        <p:nvPicPr>
          <p:cNvPr id="939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545691" y="3817818"/>
            <a:ext cx="850901" cy="1054101"/>
          </a:xfrm>
          <a:prstGeom prst="rect">
            <a:avLst/>
          </a:prstGeom>
          <a:ln w="12700">
            <a:miter lim="400000"/>
          </a:ln>
        </p:spPr>
      </p:pic>
      <p:sp>
        <p:nvSpPr>
          <p:cNvPr id="940" name="Rounded Rectangle"/>
          <p:cNvSpPr/>
          <p:nvPr/>
        </p:nvSpPr>
        <p:spPr>
          <a:xfrm>
            <a:off x="6595694" y="6943837"/>
            <a:ext cx="5264894" cy="2138374"/>
          </a:xfrm>
          <a:prstGeom prst="roundRect">
            <a:avLst>
              <a:gd name="adj" fmla="val 3022"/>
            </a:avLst>
          </a:prstGeom>
          <a:solidFill>
            <a:srgbClr val="FFFFFF"/>
          </a:solidFill>
          <a:ln w="50800">
            <a:solidFill>
              <a:schemeClr val="accent2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41" name="Difference of distance to origin"/>
          <p:cNvSpPr txBox="1"/>
          <p:nvPr/>
        </p:nvSpPr>
        <p:spPr>
          <a:xfrm>
            <a:off x="7041962" y="7136424"/>
            <a:ext cx="437235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Difference of distance to origin </a:t>
            </a:r>
          </a:p>
        </p:txBody>
      </p:sp>
      <p:pic>
        <p:nvPicPr>
          <p:cNvPr id="942" name="latex-image-71.pdf" descr="latex-image-71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189790" y="7739333"/>
            <a:ext cx="4076701" cy="1066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43" name="latex-image-47.pdf" descr="latex-image-47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537195" y="4560827"/>
            <a:ext cx="2988266" cy="3751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72257281"/>
      </p:ext>
    </p:extLst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Line"/>
          <p:cNvSpPr/>
          <p:nvPr/>
        </p:nvSpPr>
        <p:spPr>
          <a:xfrm flipV="1">
            <a:off x="4059044" y="2521335"/>
            <a:ext cx="1" cy="513776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48" name="Line"/>
          <p:cNvSpPr/>
          <p:nvPr/>
        </p:nvSpPr>
        <p:spPr>
          <a:xfrm flipV="1">
            <a:off x="3981569" y="5328970"/>
            <a:ext cx="2401517" cy="2401517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49" name="Line"/>
          <p:cNvSpPr/>
          <p:nvPr/>
        </p:nvSpPr>
        <p:spPr>
          <a:xfrm>
            <a:off x="4053254" y="7653313"/>
            <a:ext cx="545157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50" name="Shape"/>
          <p:cNvSpPr/>
          <p:nvPr/>
        </p:nvSpPr>
        <p:spPr>
          <a:xfrm rot="2004446">
            <a:off x="3948747" y="4832089"/>
            <a:ext cx="4846327" cy="1375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gradFill>
            <a:gsLst>
              <a:gs pos="0">
                <a:srgbClr val="FBFBFB">
                  <a:alpha val="89480"/>
                </a:srgbClr>
              </a:gs>
              <a:gs pos="100000">
                <a:schemeClr val="accent1">
                  <a:alpha val="89480"/>
                </a:scheme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51" name="Line"/>
          <p:cNvSpPr/>
          <p:nvPr/>
        </p:nvSpPr>
        <p:spPr>
          <a:xfrm flipV="1">
            <a:off x="6381341" y="3465846"/>
            <a:ext cx="1837649" cy="1837649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oval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52" name="Line"/>
          <p:cNvSpPr/>
          <p:nvPr/>
        </p:nvSpPr>
        <p:spPr>
          <a:xfrm flipH="1">
            <a:off x="2545661" y="7647523"/>
            <a:ext cx="1517085" cy="83722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95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34823" y="3179544"/>
            <a:ext cx="3556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54" name="latex-image-39.pdf" descr="latex-image-39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03532" y="6715728"/>
            <a:ext cx="2590801" cy="368301"/>
          </a:xfrm>
          <a:prstGeom prst="rect">
            <a:avLst/>
          </a:prstGeom>
          <a:ln w="12700">
            <a:miter lim="400000"/>
          </a:ln>
        </p:spPr>
      </p:pic>
      <p:sp>
        <p:nvSpPr>
          <p:cNvPr id="955" name="What happens if you change b?"/>
          <p:cNvSpPr txBox="1"/>
          <p:nvPr/>
        </p:nvSpPr>
        <p:spPr>
          <a:xfrm>
            <a:off x="4429592" y="8452791"/>
            <a:ext cx="4451251" cy="469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i="1">
                <a:solidFill>
                  <a:srgbClr val="0365C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24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happens if you change </a:t>
            </a:r>
            <a:r>
              <a:rPr kumimoji="0" sz="2400" b="1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b</a:t>
            </a:r>
            <a:r>
              <a:rPr kumimoji="0" sz="24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?</a:t>
            </a:r>
          </a:p>
        </p:txBody>
      </p:sp>
      <p:pic>
        <p:nvPicPr>
          <p:cNvPr id="95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34341" y="5468109"/>
            <a:ext cx="850901" cy="1066801"/>
          </a:xfrm>
          <a:prstGeom prst="rect">
            <a:avLst/>
          </a:prstGeom>
          <a:ln w="12700">
            <a:miter lim="400000"/>
          </a:ln>
        </p:spPr>
      </p:pic>
      <p:sp>
        <p:nvSpPr>
          <p:cNvPr id="957" name="Hyperplanes (planes) in 3D"/>
          <p:cNvSpPr txBox="1"/>
          <p:nvPr/>
        </p:nvSpPr>
        <p:spPr>
          <a:xfrm>
            <a:off x="2858261" y="726948"/>
            <a:ext cx="728827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Hyperplanes (planes) in 3D</a:t>
            </a:r>
          </a:p>
        </p:txBody>
      </p:sp>
      <p:sp>
        <p:nvSpPr>
          <p:cNvPr id="958" name="Now we can go to 3D …"/>
          <p:cNvSpPr txBox="1"/>
          <p:nvPr/>
        </p:nvSpPr>
        <p:spPr>
          <a:xfrm>
            <a:off x="144515" y="166291"/>
            <a:ext cx="343448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Now we can go to 3D …</a:t>
            </a:r>
          </a:p>
        </p:txBody>
      </p:sp>
      <p:sp>
        <p:nvSpPr>
          <p:cNvPr id="959" name="what are the dimensions of this vector?"/>
          <p:cNvSpPr txBox="1"/>
          <p:nvPr/>
        </p:nvSpPr>
        <p:spPr>
          <a:xfrm>
            <a:off x="8896832" y="2957294"/>
            <a:ext cx="287755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what are the dimensions of this vector?</a:t>
            </a:r>
          </a:p>
        </p:txBody>
      </p:sp>
    </p:spTree>
    <p:extLst>
      <p:ext uri="{BB962C8B-B14F-4D97-AF65-F5344CB8AC3E}">
        <p14:creationId xmlns:p14="http://schemas.microsoft.com/office/powerpoint/2010/main" val="1951661832"/>
      </p:ext>
    </p:extLst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Shape"/>
          <p:cNvSpPr/>
          <p:nvPr/>
        </p:nvSpPr>
        <p:spPr>
          <a:xfrm rot="2004446">
            <a:off x="4544496" y="3928843"/>
            <a:ext cx="4846327" cy="13751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gradFill>
            <a:gsLst>
              <a:gs pos="0">
                <a:srgbClr val="FBFBFB">
                  <a:alpha val="75652"/>
                </a:srgbClr>
              </a:gs>
              <a:gs pos="100000">
                <a:schemeClr val="accent1">
                  <a:satOff val="-3355"/>
                  <a:lumOff val="26614"/>
                  <a:alpha val="75652"/>
                </a:scheme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62" name="Line"/>
          <p:cNvSpPr/>
          <p:nvPr/>
        </p:nvSpPr>
        <p:spPr>
          <a:xfrm flipV="1">
            <a:off x="4059044" y="2521335"/>
            <a:ext cx="1" cy="513776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63" name="Line"/>
          <p:cNvSpPr/>
          <p:nvPr/>
        </p:nvSpPr>
        <p:spPr>
          <a:xfrm flipV="1">
            <a:off x="3981570" y="4529326"/>
            <a:ext cx="3201161" cy="3201161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64" name="Line"/>
          <p:cNvSpPr/>
          <p:nvPr/>
        </p:nvSpPr>
        <p:spPr>
          <a:xfrm>
            <a:off x="4053254" y="7653313"/>
            <a:ext cx="545157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65" name="Line"/>
          <p:cNvSpPr/>
          <p:nvPr/>
        </p:nvSpPr>
        <p:spPr>
          <a:xfrm flipV="1">
            <a:off x="7110045" y="3465846"/>
            <a:ext cx="1108945" cy="1108945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oval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66" name="Line"/>
          <p:cNvSpPr/>
          <p:nvPr/>
        </p:nvSpPr>
        <p:spPr>
          <a:xfrm flipH="1">
            <a:off x="2545661" y="7647523"/>
            <a:ext cx="1517085" cy="83722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9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34823" y="3179544"/>
            <a:ext cx="3556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968" name="Hyperplanes (planes) in 3D"/>
          <p:cNvSpPr txBox="1"/>
          <p:nvPr/>
        </p:nvSpPr>
        <p:spPr>
          <a:xfrm>
            <a:off x="3638042" y="803148"/>
            <a:ext cx="572871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Hyperplanes (planes) in 3D</a:t>
            </a:r>
          </a:p>
        </p:txBody>
      </p:sp>
      <p:pic>
        <p:nvPicPr>
          <p:cNvPr id="969" name="latex-image-47.pdf" descr="latex-image-47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07031" y="5813157"/>
            <a:ext cx="2709652" cy="340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970" name="latex-image-72.pdf" descr="latex-image-72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59455" y="5024936"/>
            <a:ext cx="990601" cy="10668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68679554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2460</Words>
  <Application>Microsoft Office PowerPoint</Application>
  <PresentationFormat>Custom</PresentationFormat>
  <Paragraphs>569</Paragraphs>
  <Slides>126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126</vt:i4>
      </vt:variant>
    </vt:vector>
  </HeadingPairs>
  <TitlesOfParts>
    <vt:vector size="138" baseType="lpstr">
      <vt:lpstr>Arial</vt:lpstr>
      <vt:lpstr>Avenir Roman</vt:lpstr>
      <vt:lpstr>Calibri</vt:lpstr>
      <vt:lpstr>Calibri Light (Headings)</vt:lpstr>
      <vt:lpstr>Courier</vt:lpstr>
      <vt:lpstr>ETH Light</vt:lpstr>
      <vt:lpstr>Helvetica</vt:lpstr>
      <vt:lpstr>Helvetica Light</vt:lpstr>
      <vt:lpstr>Times New Roman</vt:lpstr>
      <vt:lpstr>White</vt:lpstr>
      <vt:lpstr>1_White</vt:lpstr>
      <vt:lpstr>2_Office Theme</vt:lpstr>
      <vt:lpstr>Image classification</vt:lpstr>
      <vt:lpstr>Course announcements</vt:lpstr>
      <vt:lpstr>Overview of today’s lecture</vt:lpstr>
      <vt:lpstr>Slide credits</vt:lpstr>
      <vt:lpstr>Image Classification</vt:lpstr>
      <vt:lpstr>Image Classification: Problem</vt:lpstr>
      <vt:lpstr>Data-driven approach</vt:lpstr>
      <vt:lpstr>Bag of words</vt:lpstr>
      <vt:lpstr>PowerPoint Presentation</vt:lpstr>
      <vt:lpstr>PowerPoint Presentation</vt:lpstr>
      <vt:lpstr>(not so) crazy assumption</vt:lpstr>
      <vt:lpstr>PowerPoint Presentation</vt:lpstr>
      <vt:lpstr>Bag-of-features</vt:lpstr>
      <vt:lpstr>Texture recognition</vt:lpstr>
      <vt:lpstr>Vector Space Model</vt:lpstr>
      <vt:lpstr>PowerPoint Presentation</vt:lpstr>
      <vt:lpstr>PowerPoint Presentation</vt:lpstr>
      <vt:lpstr>PowerPoint Presentation</vt:lpstr>
      <vt:lpstr>TF-IDF</vt:lpstr>
      <vt:lpstr>Standard BOW pipeline (for image classification)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K-means clustering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K-means Clustering</vt:lpstr>
      <vt:lpstr>PowerPoint Presentation</vt:lpstr>
      <vt:lpstr>PowerPoint Presentation</vt:lpstr>
      <vt:lpstr>PowerPoint Presentation</vt:lpstr>
      <vt:lpstr>Example dictionary</vt:lpstr>
      <vt:lpstr>Another dictionary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 nearest neighbors</vt:lpstr>
      <vt:lpstr>PowerPoint Presentation</vt:lpstr>
      <vt:lpstr>PowerPoint Presentation</vt:lpstr>
      <vt:lpstr>PowerPoint Presentation</vt:lpstr>
      <vt:lpstr>K-Nearest Neighbor (KNN) Classifier</vt:lpstr>
      <vt:lpstr>Nearest Neighbor is competitive</vt:lpstr>
      <vt:lpstr>PowerPoint Presentation</vt:lpstr>
      <vt:lpstr>Distance metrics</vt:lpstr>
      <vt:lpstr>Choice of distance metric</vt:lpstr>
      <vt:lpstr>Visualization: L2 distance</vt:lpstr>
      <vt:lpstr>CIFAR-10 and NN results</vt:lpstr>
      <vt:lpstr>k-nearest neighbor</vt:lpstr>
      <vt:lpstr>Hyperparameters</vt:lpstr>
      <vt:lpstr>PowerPoint Presentation</vt:lpstr>
      <vt:lpstr>PowerPoint Presentation</vt:lpstr>
      <vt:lpstr>Validation</vt:lpstr>
      <vt:lpstr>Cross-validation</vt:lpstr>
      <vt:lpstr>PowerPoint Presentation</vt:lpstr>
      <vt:lpstr>How to pick hyperparameters?</vt:lpstr>
      <vt:lpstr>PowerPoint Presentation</vt:lpstr>
      <vt:lpstr>kNN -- Complexity and Storage</vt:lpstr>
      <vt:lpstr>PowerPoint Presentation</vt:lpstr>
      <vt:lpstr>Naïve Bayes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Support Vector Machine</vt:lpstr>
      <vt:lpstr>Image Classification</vt:lpstr>
      <vt:lpstr>Score function</vt:lpstr>
      <vt:lpstr>Linear Classifier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‘soft’ margin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‘soft’ margin</vt:lpstr>
      <vt:lpstr>‘soft’ margin</vt:lpstr>
      <vt:lpstr>‘soft’ margin</vt:lpstr>
      <vt:lpstr>PowerPoint Presentation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Object Recognition</dc:title>
  <dc:creator>igkiou</dc:creator>
  <cp:lastModifiedBy>Ioannis Gkioulekas</cp:lastModifiedBy>
  <cp:revision>54</cp:revision>
  <dcterms:modified xsi:type="dcterms:W3CDTF">2019-04-01T19:35:43Z</dcterms:modified>
</cp:coreProperties>
</file>